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drawingml.chart+xml" PartName="/ppt/charts/chart3.xml"/>
  <Override ContentType="application/vnd.openxmlformats-officedocument.drawingml.chart+xml" PartName="/ppt/charts/chart2.xml"/>
  <Override ContentType="application/vnd.openxmlformats-officedocument.drawingml.chart+xml" PartName="/ppt/charts/chart1.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themeOverride+xml" PartName="/ppt/theme/themeOverride3.xml"/>
  <Override ContentType="application/vnd.openxmlformats-officedocument.themeOverride+xml" PartName="/ppt/theme/themeOverride8.xml"/>
  <Override ContentType="application/vnd.openxmlformats-officedocument.themeOverride+xml" PartName="/ppt/theme/themeOverride19.xml"/>
  <Override ContentType="application/vnd.openxmlformats-officedocument.themeOverride+xml" PartName="/ppt/theme/themeOverride5.xml"/>
  <Override ContentType="application/vnd.openxmlformats-officedocument.themeOverride+xml" PartName="/ppt/theme/themeOverride6.xml"/>
  <Override ContentType="application/vnd.openxmlformats-officedocument.themeOverride+xml" PartName="/ppt/theme/themeOverride12.xml"/>
  <Override ContentType="application/vnd.openxmlformats-officedocument.themeOverride+xml" PartName="/ppt/theme/themeOverride18.xml"/>
  <Override ContentType="application/vnd.openxmlformats-officedocument.themeOverride+xml" PartName="/ppt/theme/themeOverride16.xml"/>
  <Override ContentType="application/vnd.openxmlformats-officedocument.themeOverride+xml" PartName="/ppt/theme/themeOverride14.xml"/>
  <Override ContentType="application/vnd.openxmlformats-officedocument.themeOverride+xml" PartName="/ppt/theme/themeOverride2.xml"/>
  <Override ContentType="application/vnd.openxmlformats-officedocument.themeOverride+xml" PartName="/ppt/theme/themeOverride9.xml"/>
  <Override ContentType="application/vnd.openxmlformats-officedocument.themeOverride+xml" PartName="/ppt/theme/themeOverride10.xml"/>
  <Override ContentType="application/vnd.openxmlformats-officedocument.themeOverride+xml" PartName="/ppt/theme/themeOverride4.xml"/>
  <Override ContentType="application/vnd.openxmlformats-officedocument.themeOverride+xml" PartName="/ppt/theme/themeOverride7.xml"/>
  <Override ContentType="application/vnd.openxmlformats-officedocument.themeOverride+xml" PartName="/ppt/theme/themeOverride17.xml"/>
  <Override ContentType="application/vnd.openxmlformats-officedocument.themeOverride+xml" PartName="/ppt/theme/themeOverride11.xml"/>
  <Override ContentType="application/vnd.openxmlformats-officedocument.themeOverride+xml" PartName="/ppt/theme/themeOverride1.xml"/>
  <Override ContentType="application/vnd.openxmlformats-officedocument.themeOverride+xml" PartName="/ppt/theme/themeOverride13.xml"/>
  <Override ContentType="application/vnd.openxmlformats-officedocument.themeOverride+xml" PartName="/ppt/theme/themeOverride15.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1" r:id="rId6"/>
    <p:sldMasterId id="2147483673" r:id="rId7"/>
    <p:sldMasterId id="2147483685" r:id="rId8"/>
    <p:sldMasterId id="2147483687" r:id="rId9"/>
    <p:sldMasterId id="2147483699" r:id="rId10"/>
  </p:sldMasterIdLst>
  <p:notesMasterIdLst>
    <p:notesMasterId r:id="rId11"/>
  </p:notesMasterIdLst>
  <p:sldIdLst>
    <p:sldId id="256" r:id="rId12"/>
    <p:sldId id="257" r:id="rId13"/>
    <p:sldId id="258" r:id="rId14"/>
    <p:sldId id="259" r:id="rId15"/>
    <p:sldId id="260" r:id="rId16"/>
    <p:sldId id="261" r:id="rId17"/>
    <p:sldId id="262" r:id="rId18"/>
    <p:sldId id="263" r:id="rId19"/>
    <p:sldId id="264" r:id="rId20"/>
    <p:sldId id="265" r:id="rId21"/>
    <p:sldId id="266" r:id="rId22"/>
    <p:sldId id="267" r:id="rId23"/>
    <p:sldId id="268" r:id="rId24"/>
    <p:sldId id="269" r:id="rId25"/>
    <p:sldId id="270" r:id="rId26"/>
    <p:sldId id="271" r:id="rId27"/>
    <p:sldId id="272" r:id="rId28"/>
    <p:sldId id="273" r:id="rId29"/>
    <p:sldId id="274" r:id="rId30"/>
    <p:sldId id="275" r:id="rId31"/>
    <p:sldId id="276" r:id="rId32"/>
    <p:sldId id="277" r:id="rId33"/>
    <p:sldId id="278" r:id="rId34"/>
    <p:sldId id="279" r:id="rId35"/>
    <p:sldId id="280" r:id="rId36"/>
    <p:sldId id="281" r:id="rId37"/>
    <p:sldId id="282" r:id="rId38"/>
    <p:sldId id="283" r:id="rId39"/>
    <p:sldId id="284" r:id="rId40"/>
    <p:sldId id="285" r:id="rId41"/>
    <p:sldId id="286" r:id="rId42"/>
    <p:sldId id="287" r:id="rId43"/>
  </p:sldIdLst>
  <p:sldSz cy="6858000" cx="12192000"/>
  <p:notesSz cx="9144000" cy="6858000"/>
  <p:embeddedFontLst>
    <p:embeddedFont>
      <p:font typeface="Poppins"/>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880">
          <p15:clr>
            <a:srgbClr val="A4A3A4"/>
          </p15:clr>
        </p15:guide>
      </p15:sldGuideLst>
    </p:ext>
    <p:ext uri="GoogleSlidesCustomDataVersion2">
      <go:slidesCustomData xmlns:go="http://customooxmlschemas.google.com/" r:id="rId48" roundtripDataSignature="AMtx7mgXovr5ob+hBV40/yGcz1vkLvJ1w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4669204-0AE6-4765-9CD7-0E3D1A27F8DE}">
  <a:tblStyle styleId="{94669204-0AE6-4765-9CD7-0E3D1A27F8DE}" styleName="Table_0">
    <a:wholeTbl>
      <a:tcTxStyle b="off" i="off">
        <a:font>
          <a:latin typeface="Lucida Sans Unicode"/>
          <a:ea typeface="Lucida Sans Unicode"/>
          <a:cs typeface="Lucida Sans Unicode"/>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0F4"/>
          </a:solidFill>
        </a:fill>
      </a:tcStyle>
    </a:wholeTbl>
    <a:band1H>
      <a:tcTxStyle/>
      <a:tcStyle>
        <a:fill>
          <a:solidFill>
            <a:srgbClr val="CCDFE8"/>
          </a:solidFill>
        </a:fill>
      </a:tcStyle>
    </a:band1H>
    <a:band2H>
      <a:tcTxStyle/>
    </a:band2H>
    <a:band1V>
      <a:tcTxStyle/>
      <a:tcStyle>
        <a:fill>
          <a:solidFill>
            <a:srgbClr val="CCDFE8"/>
          </a:solidFill>
        </a:fill>
      </a:tcStyle>
    </a:band1V>
    <a:band2V>
      <a:tcTxStyle/>
    </a:band2V>
    <a:lastCol>
      <a:tcTxStyle b="on" i="off">
        <a:font>
          <a:latin typeface="Lucida Sans Unicode"/>
          <a:ea typeface="Lucida Sans Unicode"/>
          <a:cs typeface="Lucida Sans Unicode"/>
        </a:font>
        <a:schemeClr val="lt1"/>
      </a:tcTxStyle>
      <a:tcStyle>
        <a:fill>
          <a:solidFill>
            <a:schemeClr val="accent1"/>
          </a:solidFill>
        </a:fill>
      </a:tcStyle>
    </a:lastCol>
    <a:firstCol>
      <a:tcTxStyle b="on" i="off">
        <a:font>
          <a:latin typeface="Lucida Sans Unicode"/>
          <a:ea typeface="Lucida Sans Unicode"/>
          <a:cs typeface="Lucida Sans Unicode"/>
        </a:font>
        <a:schemeClr val="lt1"/>
      </a:tcTxStyle>
      <a:tcStyle>
        <a:fill>
          <a:solidFill>
            <a:schemeClr val="accent1"/>
          </a:solidFill>
        </a:fill>
      </a:tcStyle>
    </a:firstCol>
    <a:lastRow>
      <a:tcTxStyle b="on" i="off">
        <a:font>
          <a:latin typeface="Lucida Sans Unicode"/>
          <a:ea typeface="Lucida Sans Unicode"/>
          <a:cs typeface="Lucida Sans Unicode"/>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Lucida Sans Unicode"/>
          <a:ea typeface="Lucida Sans Unicode"/>
          <a:cs typeface="Lucida Sans Unicode"/>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9.xml"/><Relationship Id="rId20" Type="http://schemas.openxmlformats.org/officeDocument/2006/relationships/slide" Target="slides/slide9.xml"/><Relationship Id="rId42" Type="http://schemas.openxmlformats.org/officeDocument/2006/relationships/slide" Target="slides/slide31.xml"/><Relationship Id="rId41" Type="http://schemas.openxmlformats.org/officeDocument/2006/relationships/slide" Target="slides/slide30.xml"/><Relationship Id="rId22" Type="http://schemas.openxmlformats.org/officeDocument/2006/relationships/slide" Target="slides/slide11.xml"/><Relationship Id="rId44" Type="http://schemas.openxmlformats.org/officeDocument/2006/relationships/font" Target="fonts/Poppins-regular.fntdata"/><Relationship Id="rId21" Type="http://schemas.openxmlformats.org/officeDocument/2006/relationships/slide" Target="slides/slide10.xml"/><Relationship Id="rId43" Type="http://schemas.openxmlformats.org/officeDocument/2006/relationships/slide" Target="slides/slide32.xml"/><Relationship Id="rId24" Type="http://schemas.openxmlformats.org/officeDocument/2006/relationships/slide" Target="slides/slide13.xml"/><Relationship Id="rId46" Type="http://schemas.openxmlformats.org/officeDocument/2006/relationships/font" Target="fonts/Poppins-italic.fntdata"/><Relationship Id="rId23" Type="http://schemas.openxmlformats.org/officeDocument/2006/relationships/slide" Target="slides/slide12.xml"/><Relationship Id="rId45" Type="http://schemas.openxmlformats.org/officeDocument/2006/relationships/font" Target="fonts/Poppins-bold.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26" Type="http://schemas.openxmlformats.org/officeDocument/2006/relationships/slide" Target="slides/slide15.xml"/><Relationship Id="rId48" Type="http://customschemas.google.com/relationships/presentationmetadata" Target="metadata"/><Relationship Id="rId25" Type="http://schemas.openxmlformats.org/officeDocument/2006/relationships/slide" Target="slides/slide14.xml"/><Relationship Id="rId47" Type="http://schemas.openxmlformats.org/officeDocument/2006/relationships/font" Target="fonts/Poppins-boldItalic.fntdata"/><Relationship Id="rId28" Type="http://schemas.openxmlformats.org/officeDocument/2006/relationships/slide" Target="slides/slide17.xml"/><Relationship Id="rId27" Type="http://schemas.openxmlformats.org/officeDocument/2006/relationships/slide" Target="slides/slide16.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18.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0.xml"/><Relationship Id="rId30" Type="http://schemas.openxmlformats.org/officeDocument/2006/relationships/slide" Target="slides/slide19.xml"/><Relationship Id="rId11" Type="http://schemas.openxmlformats.org/officeDocument/2006/relationships/notesMaster" Target="notesMasters/notesMaster1.xml"/><Relationship Id="rId33" Type="http://schemas.openxmlformats.org/officeDocument/2006/relationships/slide" Target="slides/slide22.xml"/><Relationship Id="rId10" Type="http://schemas.openxmlformats.org/officeDocument/2006/relationships/slideMaster" Target="slideMasters/slideMaster6.xml"/><Relationship Id="rId32" Type="http://schemas.openxmlformats.org/officeDocument/2006/relationships/slide" Target="slides/slide21.xml"/><Relationship Id="rId13" Type="http://schemas.openxmlformats.org/officeDocument/2006/relationships/slide" Target="slides/slide2.xml"/><Relationship Id="rId35" Type="http://schemas.openxmlformats.org/officeDocument/2006/relationships/slide" Target="slides/slide24.xml"/><Relationship Id="rId12" Type="http://schemas.openxmlformats.org/officeDocument/2006/relationships/slide" Target="slides/slide1.xml"/><Relationship Id="rId34" Type="http://schemas.openxmlformats.org/officeDocument/2006/relationships/slide" Target="slides/slide23.xml"/><Relationship Id="rId15" Type="http://schemas.openxmlformats.org/officeDocument/2006/relationships/slide" Target="slides/slide4.xml"/><Relationship Id="rId37" Type="http://schemas.openxmlformats.org/officeDocument/2006/relationships/slide" Target="slides/slide26.xml"/><Relationship Id="rId14" Type="http://schemas.openxmlformats.org/officeDocument/2006/relationships/slide" Target="slides/slide3.xml"/><Relationship Id="rId36" Type="http://schemas.openxmlformats.org/officeDocument/2006/relationships/slide" Target="slides/slide25.xml"/><Relationship Id="rId17" Type="http://schemas.openxmlformats.org/officeDocument/2006/relationships/slide" Target="slides/slide6.xml"/><Relationship Id="rId39" Type="http://schemas.openxmlformats.org/officeDocument/2006/relationships/slide" Target="slides/slide28.xml"/><Relationship Id="rId16" Type="http://schemas.openxmlformats.org/officeDocument/2006/relationships/slide" Target="slides/slide5.xml"/><Relationship Id="rId38" Type="http://schemas.openxmlformats.org/officeDocument/2006/relationships/slide" Target="slides/slide27.xml"/><Relationship Id="rId19" Type="http://schemas.openxmlformats.org/officeDocument/2006/relationships/slide" Target="slides/slide8.xml"/><Relationship Id="rId1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4.xml"/><Relationship Id="rId2" Type="http://schemas.openxmlformats.org/officeDocument/2006/relationships/oleObject" Target="file:///C:\Users\Teacher\Desktop\&#1061;&#1072;&#1084;&#1080;&#1076;&#1091;&#1083;&#1083;&#1072;%20&#1044;&#1080;&#1089;&#1089;\New%20folder\&#1050;&#1088;&#1077;&#1076;&#1080;&#1090;%20&#1082;&#1077;&#1085;&#1075;&#1072;&#1081;&#1080;&#1096;&#1080;%20&#1074;&#1072;%20&#1080;&#1085;&#1092;&#1083;&#1103;&#1094;&#1080;&#1103;.xlsx" TargetMode="External"/></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5.xml"/><Relationship Id="rId2" Type="http://schemas.openxmlformats.org/officeDocument/2006/relationships/oleObject" Target="file:///C:\Users\Teacher\Desktop\&#1061;&#1072;&#1084;&#1080;&#1076;&#1091;&#1083;&#1083;&#1072;%20&#1044;&#1080;&#1089;&#1089;\New%20folder\&#1050;&#1088;&#1077;&#1076;&#1080;&#1090;%20&#1082;&#1077;&#1085;&#1075;&#1072;&#1081;&#1080;&#1096;&#1080;%20&#1074;&#1072;%20&#1080;&#1085;&#1092;&#1083;&#1103;&#1094;&#1080;&#1103;.xlsx" TargetMode="External"/></Relationships>
</file>

<file path=ppt/charts/_rels/chart3.xml.rels><?xml version="1.0" encoding="UTF-8" standalone="yes"?><Relationships xmlns="http://schemas.openxmlformats.org/package/2006/relationships"><Relationship Id="rId1" Type="http://schemas.openxmlformats.org/officeDocument/2006/relationships/themeOverride" Target="../theme/themeOverride18.xml"/><Relationship Id="rId2" Type="http://schemas.openxmlformats.org/officeDocument/2006/relationships/oleObject" Target="file:///C:\Users\Teacher\Desktop\&#1061;&#1072;&#1084;&#1080;&#1076;&#1091;&#1083;&#1083;&#1072;%20&#1044;&#1080;&#1089;&#1089;\New%20folder\&#1050;&#1088;&#1077;&#1076;&#1080;&#1090;%20&#1082;&#1077;&#1085;&#1075;&#1072;&#1081;&#1080;&#1096;&#1080;%20&#1074;&#1072;%20&#1080;&#1085;&#1092;&#1083;&#1103;&#1094;&#1080;&#110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6111111111111149E-2"/>
          <c:y val="4.2825167687372365E-2"/>
          <c:w val="0.93888888888888955"/>
          <c:h val="0.67318533100029165"/>
        </c:manualLayout>
      </c:layout>
      <c:barChart>
        <c:barDir val="col"/>
        <c:grouping val="clustered"/>
        <c:varyColors val="0"/>
        <c:ser>
          <c:idx val="0"/>
          <c:order val="0"/>
          <c:tx>
            <c:strRef>
              <c:f>Sheet1!$B$2</c:f>
              <c:strCache>
                <c:ptCount val="1"/>
                <c:pt idx="0">
                  <c:v>Истеъмол нархлари индекси (CPI)</c:v>
                </c:pt>
              </c:strCache>
            </c:strRef>
          </c:tx>
          <c:spPr>
            <a:solidFill>
              <a:schemeClr val="accent4">
                <a:lumMod val="60000"/>
                <a:lumOff val="40000"/>
              </a:schemeClr>
            </a:solidFill>
            <a:ln>
              <a:noFill/>
            </a:ln>
            <a:effectLst/>
            <a:scene3d>
              <a:camera prst="orthographicFront"/>
              <a:lightRig rig="threePt" dir="t"/>
            </a:scene3d>
            <a:sp3d>
              <a:bevelT w="165100" prst="coolSlant"/>
            </a:sp3d>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00" b="0" i="0" u="none" strike="noStrike" kern="1200" baseline="0">
                    <a:solidFill>
                      <a:srgbClr val="002060"/>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Sheet1!$B$3:$B$7</c:f>
              <c:numCache>
                <c:formatCode>0.0</c:formatCode>
                <c:ptCount val="5"/>
                <c:pt idx="0">
                  <c:v>9.7000000000000011</c:v>
                </c:pt>
                <c:pt idx="1">
                  <c:v>18.8</c:v>
                </c:pt>
                <c:pt idx="2">
                  <c:v>14.3</c:v>
                </c:pt>
                <c:pt idx="3">
                  <c:v>15.200000000000003</c:v>
                </c:pt>
                <c:pt idx="4">
                  <c:v>11.100000000000001</c:v>
                </c:pt>
              </c:numCache>
            </c:numRef>
          </c:val>
          <c:extLst>
            <c:ext xmlns:c16="http://schemas.microsoft.com/office/drawing/2014/chart" uri="{C3380CC4-5D6E-409C-BE32-E72D297353CC}">
              <c16:uniqueId val="{00000000-7864-4666-8F8B-11E7552DAA7C}"/>
            </c:ext>
          </c:extLst>
        </c:ser>
        <c:ser>
          <c:idx val="1"/>
          <c:order val="1"/>
          <c:tx>
            <c:strRef>
              <c:f>Sheet1!$E$2</c:f>
              <c:strCache>
                <c:ptCount val="1"/>
                <c:pt idx="0">
                  <c:v>Саноат маҳсулотлари ишлаб чиқарувчилар нархлари индекси (PPT)</c:v>
                </c:pt>
              </c:strCache>
            </c:strRef>
          </c:tx>
          <c:spPr>
            <a:solidFill>
              <a:srgbClr val="00B0F0"/>
            </a:solidFill>
            <a:ln>
              <a:noFill/>
            </a:ln>
            <a:effectLst/>
            <a:scene3d>
              <a:camera prst="orthographicFront"/>
              <a:lightRig rig="threePt" dir="t"/>
            </a:scene3d>
            <a:sp3d>
              <a:bevelT/>
            </a:sp3d>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00" b="0" i="0" u="none" strike="noStrike" kern="1200" baseline="0">
                    <a:solidFill>
                      <a:srgbClr val="002060"/>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Sheet1!$E$3:$E$7</c:f>
              <c:numCache>
                <c:formatCode>0.0</c:formatCode>
                <c:ptCount val="5"/>
                <c:pt idx="0">
                  <c:v>13</c:v>
                </c:pt>
                <c:pt idx="1">
                  <c:v>31.099999999999987</c:v>
                </c:pt>
                <c:pt idx="2">
                  <c:v>39.600000000000009</c:v>
                </c:pt>
                <c:pt idx="3">
                  <c:v>28.199999999999992</c:v>
                </c:pt>
                <c:pt idx="4">
                  <c:v>7.0999999999999943</c:v>
                </c:pt>
              </c:numCache>
            </c:numRef>
          </c:val>
          <c:extLst>
            <c:ext xmlns:c16="http://schemas.microsoft.com/office/drawing/2014/chart" uri="{C3380CC4-5D6E-409C-BE32-E72D297353CC}">
              <c16:uniqueId val="{00000001-7864-4666-8F8B-11E7552DAA7C}"/>
            </c:ext>
          </c:extLst>
        </c:ser>
        <c:dLbls>
          <c:showLegendKey val="0"/>
          <c:showVal val="1"/>
          <c:showCatName val="0"/>
          <c:showSerName val="0"/>
          <c:showPercent val="0"/>
          <c:showBubbleSize val="0"/>
        </c:dLbls>
        <c:gapWidth val="444"/>
        <c:overlap val="-90"/>
        <c:axId val="254976640"/>
        <c:axId val="254969976"/>
      </c:barChart>
      <c:catAx>
        <c:axId val="25497664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cap="all" spc="120" normalizeH="0" baseline="0">
                <a:solidFill>
                  <a:srgbClr val="002060"/>
                </a:solidFill>
                <a:latin typeface="+mn-lt"/>
                <a:ea typeface="+mn-ea"/>
                <a:cs typeface="+mn-cs"/>
              </a:defRPr>
            </a:pPr>
            <a:endParaRPr lang="ru-RU"/>
          </a:p>
        </c:txPr>
        <c:crossAx val="254969976"/>
        <c:crosses val="autoZero"/>
        <c:auto val="1"/>
        <c:lblAlgn val="ctr"/>
        <c:lblOffset val="100"/>
        <c:noMultiLvlLbl val="0"/>
      </c:catAx>
      <c:valAx>
        <c:axId val="254969976"/>
        <c:scaling>
          <c:orientation val="minMax"/>
        </c:scaling>
        <c:delete val="1"/>
        <c:axPos val="l"/>
        <c:numFmt formatCode="0.0" sourceLinked="1"/>
        <c:majorTickMark val="none"/>
        <c:minorTickMark val="none"/>
        <c:tickLblPos val="none"/>
        <c:crossAx val="254976640"/>
        <c:crosses val="autoZero"/>
        <c:crossBetween val="between"/>
      </c:valAx>
      <c:spPr>
        <a:noFill/>
        <a:ln>
          <a:noFill/>
        </a:ln>
        <a:effectLst/>
      </c:spPr>
    </c:plotArea>
    <c:legend>
      <c:legendPos val="t"/>
      <c:layout>
        <c:manualLayout>
          <c:xMode val="edge"/>
          <c:yMode val="edge"/>
          <c:x val="0.1698559368511772"/>
          <c:y val="0.83241449780609489"/>
          <c:w val="0.72260148731408724"/>
          <c:h val="0.1215288713910761"/>
        </c:manualLayout>
      </c:layout>
      <c:overlay val="0"/>
      <c:spPr>
        <a:noFill/>
        <a:ln>
          <a:noFill/>
        </a:ln>
        <a:effectLst/>
      </c:spPr>
      <c:txPr>
        <a:bodyPr rot="0" spcFirstLastPara="1" vertOverflow="ellipsis" vert="horz" wrap="square" anchor="ctr" anchorCtr="1"/>
        <a:lstStyle/>
        <a:p>
          <a:pPr>
            <a:defRPr sz="1400" b="0" i="0" u="none" strike="noStrike" kern="1200" baseline="0">
              <a:solidFill>
                <a:srgbClr val="002060"/>
              </a:solidFill>
              <a:latin typeface="Arial" panose="020B0604020202020204" pitchFamily="34" charset="0"/>
              <a:ea typeface="+mn-ea"/>
              <a:cs typeface="Arial" panose="020B0604020202020204" pitchFamily="34" charset="0"/>
            </a:defRPr>
          </a:pPr>
          <a:endParaRPr lang="ru-RU"/>
        </a:p>
      </c:txPr>
    </c:legend>
    <c:plotVisOnly val="1"/>
    <c:dispBlanksAs val="gap"/>
    <c:showDLblsOverMax val="0"/>
  </c:chart>
  <c:spPr>
    <a:pattFill prst="pct5">
      <a:fgClr>
        <a:schemeClr val="accent1"/>
      </a:fgClr>
      <a:bgClr>
        <a:schemeClr val="bg1"/>
      </a:bgClr>
    </a:pattFill>
    <a:ln w="9525" cap="flat" cmpd="sng" algn="ctr">
      <a:solidFill>
        <a:schemeClr val="bg1">
          <a:lumMod val="95000"/>
        </a:schemeClr>
      </a:solidFill>
      <a:round/>
    </a:ln>
    <a:effectLst/>
  </c:spPr>
  <c:txPr>
    <a:bodyPr/>
    <a:lstStyle/>
    <a:p>
      <a:pPr>
        <a:defRPr/>
      </a:pPr>
      <a:endParaRPr lang="ru-RU"/>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1578548672864187E-2"/>
          <c:y val="3.6201329534662895E-2"/>
          <c:w val="0.91534124241952508"/>
          <c:h val="0.78498239002175918"/>
        </c:manualLayout>
      </c:layout>
      <c:lineChart>
        <c:grouping val="standard"/>
        <c:varyColors val="0"/>
        <c:ser>
          <c:idx val="0"/>
          <c:order val="0"/>
          <c:tx>
            <c:strRef>
              <c:f>Sheet1!$B$2</c:f>
              <c:strCache>
                <c:ptCount val="1"/>
                <c:pt idx="0">
                  <c:v>Истеъмол нархлари индекси (CPI)</c:v>
                </c:pt>
              </c:strCache>
            </c:strRef>
          </c:tx>
          <c:spPr>
            <a:ln w="34925" cap="rnd">
              <a:solidFill>
                <a:schemeClr val="accent1"/>
              </a:solidFill>
              <a:prstDash val="sysDot"/>
              <a:round/>
            </a:ln>
            <a:effectLst>
              <a:outerShdw blurRad="57150" dist="19050" dir="5400000" algn="ctr" rotWithShape="0">
                <a:srgbClr val="000000">
                  <a:alpha val="63000"/>
                </a:srgbClr>
              </a:outerShdw>
            </a:effectLst>
          </c:spPr>
          <c:marker>
            <c:symbol val="none"/>
          </c:marker>
          <c:dLbls>
            <c:dLbl>
              <c:idx val="0"/>
              <c:layout>
                <c:manualLayout>
                  <c:x val="-3.1526532192561983E-2"/>
                  <c:y val="-4.775822636318371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592-4234-9C82-9C5EEF0083E9}"/>
                </c:ext>
              </c:extLst>
            </c:dLbl>
            <c:dLbl>
              <c:idx val="1"/>
              <c:layout>
                <c:manualLayout>
                  <c:x val="-2.9150101257263181E-2"/>
                  <c:y val="-3.418803418803419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592-4234-9C82-9C5EEF0083E9}"/>
                </c:ext>
              </c:extLst>
            </c:dLbl>
            <c:dLbl>
              <c:idx val="2"/>
              <c:layout>
                <c:manualLayout>
                  <c:x val="-2.9150101257263181E-2"/>
                  <c:y val="-3.418803418803419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592-4234-9C82-9C5EEF0083E9}"/>
                </c:ext>
              </c:extLst>
            </c:dLbl>
            <c:dLbl>
              <c:idx val="3"/>
              <c:layout>
                <c:manualLayout>
                  <c:x val="-3.0920796255049787E-2"/>
                  <c:y val="4.938271604938269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592-4234-9C82-9C5EEF0083E9}"/>
                </c:ext>
              </c:extLst>
            </c:dLbl>
            <c:dLbl>
              <c:idx val="4"/>
              <c:layout>
                <c:manualLayout>
                  <c:x val="-2.9150101257263181E-2"/>
                  <c:y val="3.418803418803419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592-4234-9C82-9C5EEF0083E9}"/>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rgbClr val="002060"/>
                    </a:solidFill>
                    <a:latin typeface="+mn-lt"/>
                    <a:ea typeface="+mn-ea"/>
                    <a:cs typeface="+mn-cs"/>
                  </a:defRPr>
                </a:pPr>
                <a:endParaRPr lang="ru-R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Sheet1!$B$3:$B$7</c:f>
              <c:numCache>
                <c:formatCode>0.0</c:formatCode>
                <c:ptCount val="5"/>
                <c:pt idx="0">
                  <c:v>9.7000000000000011</c:v>
                </c:pt>
                <c:pt idx="1">
                  <c:v>18.8</c:v>
                </c:pt>
                <c:pt idx="2">
                  <c:v>14.3</c:v>
                </c:pt>
                <c:pt idx="3">
                  <c:v>15.200000000000003</c:v>
                </c:pt>
                <c:pt idx="4">
                  <c:v>11.100000000000001</c:v>
                </c:pt>
              </c:numCache>
            </c:numRef>
          </c:val>
          <c:smooth val="0"/>
          <c:extLst>
            <c:ext xmlns:c16="http://schemas.microsoft.com/office/drawing/2014/chart" uri="{C3380CC4-5D6E-409C-BE32-E72D297353CC}">
              <c16:uniqueId val="{00000005-7592-4234-9C82-9C5EEF0083E9}"/>
            </c:ext>
          </c:extLst>
        </c:ser>
        <c:ser>
          <c:idx val="1"/>
          <c:order val="1"/>
          <c:tx>
            <c:strRef>
              <c:f>Sheet1!$C$2</c:f>
              <c:strCache>
                <c:ptCount val="1"/>
                <c:pt idx="0">
                  <c:v>Кредитлар ҳажмининг ўсиши</c:v>
                </c:pt>
              </c:strCache>
            </c:strRef>
          </c:tx>
          <c:spPr>
            <a:ln w="34925" cap="rnd">
              <a:solidFill>
                <a:srgbClr val="00B050"/>
              </a:solidFill>
              <a:prstDash val="sysDash"/>
              <a:round/>
            </a:ln>
            <a:effectLst>
              <a:outerShdw blurRad="57150" dist="19050" dir="5400000" algn="ctr" rotWithShape="0">
                <a:srgbClr val="000000">
                  <a:alpha val="63000"/>
                </a:srgbClr>
              </a:outerShdw>
            </a:effectLst>
          </c:spPr>
          <c:marker>
            <c:symbol val="none"/>
          </c:marker>
          <c:dLbls>
            <c:dLbl>
              <c:idx val="0"/>
              <c:layout>
                <c:manualLayout>
                  <c:x val="-2.9150101257263181E-2"/>
                  <c:y val="3.7986704653371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592-4234-9C82-9C5EEF0083E9}"/>
                </c:ext>
              </c:extLst>
            </c:dLbl>
            <c:dLbl>
              <c:idx val="1"/>
              <c:layout>
                <c:manualLayout>
                  <c:x val="-2.9150101257263181E-2"/>
                  <c:y val="-3.418803418803419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592-4234-9C82-9C5EEF0083E9}"/>
                </c:ext>
              </c:extLst>
            </c:dLbl>
            <c:dLbl>
              <c:idx val="2"/>
              <c:layout>
                <c:manualLayout>
                  <c:x val="-2.7379406259476557E-2"/>
                  <c:y val="-4.178537511870851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592-4234-9C82-9C5EEF0083E9}"/>
                </c:ext>
              </c:extLst>
            </c:dLbl>
            <c:dLbl>
              <c:idx val="3"/>
              <c:layout>
                <c:manualLayout>
                  <c:x val="-2.3838016263903292E-2"/>
                  <c:y val="-5.318138651471984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7592-4234-9C82-9C5EEF0083E9}"/>
                </c:ext>
              </c:extLst>
            </c:dLbl>
            <c:dLbl>
              <c:idx val="4"/>
              <c:layout>
                <c:manualLayout>
                  <c:x val="-2.9150101257263181E-2"/>
                  <c:y val="-4.178537511870851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7592-4234-9C82-9C5EEF0083E9}"/>
                </c:ext>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rgbClr val="002060"/>
                    </a:solidFill>
                    <a:latin typeface="+mn-lt"/>
                    <a:ea typeface="+mn-ea"/>
                    <a:cs typeface="+mn-cs"/>
                  </a:defRPr>
                </a:pPr>
                <a:endParaRPr lang="ru-R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Sheet1!$C$3:$C$7</c:f>
              <c:numCache>
                <c:formatCode>0.0</c:formatCode>
                <c:ptCount val="5"/>
                <c:pt idx="0">
                  <c:v>31.560000000000002</c:v>
                </c:pt>
                <c:pt idx="1">
                  <c:v>66.97999999999999</c:v>
                </c:pt>
                <c:pt idx="2">
                  <c:v>51.389999999999986</c:v>
                </c:pt>
                <c:pt idx="3">
                  <c:v>26.400000000000006</c:v>
                </c:pt>
                <c:pt idx="4">
                  <c:v>30.909999999999989</c:v>
                </c:pt>
              </c:numCache>
            </c:numRef>
          </c:val>
          <c:smooth val="0"/>
          <c:extLst>
            <c:ext xmlns:c16="http://schemas.microsoft.com/office/drawing/2014/chart" uri="{C3380CC4-5D6E-409C-BE32-E72D297353CC}">
              <c16:uniqueId val="{0000000B-7592-4234-9C82-9C5EEF0083E9}"/>
            </c:ext>
          </c:extLst>
        </c:ser>
        <c:ser>
          <c:idx val="2"/>
          <c:order val="2"/>
          <c:tx>
            <c:strRef>
              <c:f>Sheet1!$D$2</c:f>
              <c:strCache>
                <c:ptCount val="1"/>
                <c:pt idx="0">
                  <c:v>Пул бозоридаги фоиз ставка</c:v>
                </c:pt>
              </c:strCache>
            </c:strRef>
          </c:tx>
          <c:spPr>
            <a:ln w="34925" cap="rnd">
              <a:solidFill>
                <a:srgbClr val="FF0000"/>
              </a:solidFill>
              <a:prstDash val="dash"/>
              <a:round/>
            </a:ln>
            <a:effectLst>
              <a:outerShdw blurRad="57150" dist="19050" dir="5400000" algn="ctr" rotWithShape="0">
                <a:srgbClr val="000000">
                  <a:alpha val="63000"/>
                </a:srgbClr>
              </a:outerShdw>
            </a:effectLst>
          </c:spPr>
          <c:marker>
            <c:symbol val="none"/>
          </c:marker>
          <c:dLbls>
            <c:dLbl>
              <c:idx val="0"/>
              <c:layout>
                <c:manualLayout>
                  <c:x val="-3.1526532192561983E-2"/>
                  <c:y val="3.012076866597464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7592-4234-9C82-9C5EEF0083E9}"/>
                </c:ext>
              </c:extLst>
            </c:dLbl>
            <c:dLbl>
              <c:idx val="1"/>
              <c:layout>
                <c:manualLayout>
                  <c:x val="-2.9150101257263181E-2"/>
                  <c:y val="3.418803418803404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7592-4234-9C82-9C5EEF0083E9}"/>
                </c:ext>
              </c:extLst>
            </c:dLbl>
            <c:dLbl>
              <c:idx val="2"/>
              <c:layout>
                <c:manualLayout>
                  <c:x val="-2.9150101257263181E-2"/>
                  <c:y val="4.178537511870845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7592-4234-9C82-9C5EEF0083E9}"/>
                </c:ext>
              </c:extLst>
            </c:dLbl>
            <c:dLbl>
              <c:idx val="3"/>
              <c:layout>
                <c:manualLayout>
                  <c:x val="-2.3838016263903292E-2"/>
                  <c:y val="-3.79867046533714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7592-4234-9C82-9C5EEF0083E9}"/>
                </c:ext>
              </c:extLst>
            </c:dLbl>
            <c:dLbl>
              <c:idx val="4"/>
              <c:layout>
                <c:manualLayout>
                  <c:x val="-3.0920796255049787E-2"/>
                  <c:y val="-3.7986704653371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7592-4234-9C82-9C5EEF0083E9}"/>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rgbClr val="002060"/>
                    </a:solidFill>
                    <a:latin typeface="+mn-lt"/>
                    <a:ea typeface="+mn-ea"/>
                    <a:cs typeface="+mn-cs"/>
                  </a:defRPr>
                </a:pPr>
                <a:endParaRPr lang="ru-R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Sheet1!$D$3:$D$7</c:f>
              <c:numCache>
                <c:formatCode>0.0</c:formatCode>
                <c:ptCount val="5"/>
                <c:pt idx="0">
                  <c:v>9.01</c:v>
                </c:pt>
                <c:pt idx="1">
                  <c:v>10.5</c:v>
                </c:pt>
                <c:pt idx="2">
                  <c:v>12.92</c:v>
                </c:pt>
                <c:pt idx="3">
                  <c:v>15.22</c:v>
                </c:pt>
                <c:pt idx="4">
                  <c:v>15.42</c:v>
                </c:pt>
              </c:numCache>
            </c:numRef>
          </c:val>
          <c:smooth val="0"/>
          <c:extLst>
            <c:ext xmlns:c16="http://schemas.microsoft.com/office/drawing/2014/chart" uri="{C3380CC4-5D6E-409C-BE32-E72D297353CC}">
              <c16:uniqueId val="{00000011-7592-4234-9C82-9C5EEF0083E9}"/>
            </c:ext>
          </c:extLst>
        </c:ser>
        <c:dLbls>
          <c:showLegendKey val="0"/>
          <c:showVal val="1"/>
          <c:showCatName val="0"/>
          <c:showSerName val="0"/>
          <c:showPercent val="0"/>
          <c:showBubbleSize val="0"/>
        </c:dLbls>
        <c:smooth val="0"/>
        <c:axId val="254971152"/>
        <c:axId val="254971544"/>
      </c:lineChart>
      <c:catAx>
        <c:axId val="254971152"/>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rgbClr val="002060"/>
                </a:solidFill>
                <a:latin typeface="+mn-lt"/>
                <a:ea typeface="+mn-ea"/>
                <a:cs typeface="+mn-cs"/>
              </a:defRPr>
            </a:pPr>
            <a:endParaRPr lang="ru-RU"/>
          </a:p>
        </c:txPr>
        <c:crossAx val="254971544"/>
        <c:crosses val="autoZero"/>
        <c:auto val="1"/>
        <c:lblAlgn val="ctr"/>
        <c:lblOffset val="100"/>
        <c:noMultiLvlLbl val="0"/>
      </c:catAx>
      <c:valAx>
        <c:axId val="25497154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rgbClr val="002060"/>
                </a:solidFill>
                <a:latin typeface="+mn-lt"/>
                <a:ea typeface="+mn-ea"/>
                <a:cs typeface="+mn-cs"/>
              </a:defRPr>
            </a:pPr>
            <a:endParaRPr lang="ru-RU"/>
          </a:p>
        </c:txPr>
        <c:crossAx val="254971152"/>
        <c:crosses val="autoZero"/>
        <c:crossBetween val="between"/>
      </c:valAx>
      <c:spPr>
        <a:noFill/>
        <a:ln>
          <a:solidFill>
            <a:schemeClr val="accent6">
              <a:lumMod val="60000"/>
              <a:lumOff val="40000"/>
            </a:schemeClr>
          </a:solidFill>
        </a:ln>
        <a:effectLst/>
      </c:spPr>
    </c:plotArea>
    <c:legend>
      <c:legendPos val="b"/>
      <c:layout>
        <c:manualLayout>
          <c:xMode val="edge"/>
          <c:yMode val="edge"/>
          <c:x val="4.6458575148225996E-2"/>
          <c:y val="0.91690363490888516"/>
          <c:w val="0.8999999302875995"/>
          <c:h val="6.8691029005989654E-2"/>
        </c:manualLayout>
      </c:layout>
      <c:overlay val="0"/>
      <c:spPr>
        <a:noFill/>
        <a:ln>
          <a:noFill/>
        </a:ln>
        <a:effectLst/>
      </c:spPr>
      <c:txPr>
        <a:bodyPr rot="0" spcFirstLastPara="1" vertOverflow="ellipsis" vert="horz" wrap="square" anchor="ctr" anchorCtr="1"/>
        <a:lstStyle/>
        <a:p>
          <a:pPr>
            <a:defRPr sz="1000" b="0" i="0" u="none" strike="noStrike" kern="1200" baseline="0">
              <a:solidFill>
                <a:srgbClr val="002060"/>
              </a:solidFill>
              <a:latin typeface="+mn-lt"/>
              <a:ea typeface="+mn-ea"/>
              <a:cs typeface="+mn-cs"/>
            </a:defRPr>
          </a:pPr>
          <a:endParaRPr lang="ru-RU"/>
        </a:p>
      </c:txPr>
    </c:legend>
    <c:plotVisOnly val="1"/>
    <c:dispBlanksAs val="gap"/>
    <c:showDLblsOverMax val="0"/>
  </c:chart>
  <c:spPr>
    <a:pattFill prst="pct5">
      <a:fgClr>
        <a:schemeClr val="bg2"/>
      </a:fgClr>
      <a:bgClr>
        <a:schemeClr val="bg1"/>
      </a:bgClr>
    </a:pattFill>
    <a:ln w="9525" cap="flat" cmpd="sng" algn="ctr">
      <a:noFill/>
      <a:round/>
    </a:ln>
    <a:effectLst/>
  </c:spPr>
  <c:txPr>
    <a:bodyPr/>
    <a:lstStyle/>
    <a:p>
      <a:pPr>
        <a:defRPr/>
      </a:pPr>
      <a:endParaRPr lang="ru-RU"/>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Sheet1!$C$2</c:f>
              <c:strCache>
                <c:ptCount val="1"/>
                <c:pt idx="0">
                  <c:v>Кредитлар ҳажмининг ўсиши</c:v>
                </c:pt>
              </c:strCache>
            </c:strRef>
          </c:tx>
          <c:spPr>
            <a:ln w="34925" cap="rnd">
              <a:solidFill>
                <a:srgbClr val="00FF00"/>
              </a:solidFill>
              <a:round/>
            </a:ln>
            <a:effectLst>
              <a:outerShdw blurRad="57150" dist="19050" dir="5400000" algn="ctr" rotWithShape="0">
                <a:srgbClr val="000000">
                  <a:alpha val="63000"/>
                </a:srgbClr>
              </a:outerShdw>
            </a:effectLst>
          </c:spPr>
          <c:marker>
            <c:symbol val="none"/>
          </c:marker>
          <c:dLbls>
            <c:dLbl>
              <c:idx val="0"/>
              <c:layout>
                <c:manualLayout>
                  <c:x val="-3.9323790596462981E-2"/>
                  <c:y val="2.439024390243902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2F4-4160-BE5A-AAB0552B1F59}"/>
                </c:ext>
              </c:extLst>
            </c:dLbl>
            <c:dLbl>
              <c:idx val="1"/>
              <c:layout>
                <c:manualLayout>
                  <c:x val="-3.5063939691244675E-2"/>
                  <c:y val="-3.25203252032520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2F4-4160-BE5A-AAB0552B1F59}"/>
                </c:ext>
              </c:extLst>
            </c:dLbl>
            <c:dLbl>
              <c:idx val="2"/>
              <c:layout>
                <c:manualLayout>
                  <c:x val="-3.2934014238635505E-2"/>
                  <c:y val="-4.065040650406506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62F4-4160-BE5A-AAB0552B1F59}"/>
                </c:ext>
              </c:extLst>
            </c:dLbl>
            <c:dLbl>
              <c:idx val="3"/>
              <c:layout>
                <c:manualLayout>
                  <c:x val="-4.9973417859508859E-2"/>
                  <c:y val="3.658536585365857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2F4-4160-BE5A-AAB0552B1F59}"/>
                </c:ext>
              </c:extLst>
            </c:dLbl>
            <c:dLbl>
              <c:idx val="4"/>
              <c:layout>
                <c:manualLayout>
                  <c:x val="-2.6544237880808057E-2"/>
                  <c:y val="-2.845528455284554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62F4-4160-BE5A-AAB0552B1F59}"/>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rgbClr val="00B050"/>
                    </a:solidFill>
                    <a:latin typeface="+mn-lt"/>
                    <a:ea typeface="+mn-ea"/>
                    <a:cs typeface="+mn-cs"/>
                  </a:defRPr>
                </a:pPr>
                <a:endParaRPr lang="ru-R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Sheet1!$C$3:$C$7</c:f>
              <c:numCache>
                <c:formatCode>0.0</c:formatCode>
                <c:ptCount val="5"/>
                <c:pt idx="0">
                  <c:v>31.560000000000002</c:v>
                </c:pt>
                <c:pt idx="1">
                  <c:v>66.97999999999999</c:v>
                </c:pt>
                <c:pt idx="2">
                  <c:v>51.389999999999986</c:v>
                </c:pt>
                <c:pt idx="3">
                  <c:v>26.400000000000006</c:v>
                </c:pt>
                <c:pt idx="4">
                  <c:v>30.909999999999989</c:v>
                </c:pt>
              </c:numCache>
            </c:numRef>
          </c:val>
          <c:smooth val="0"/>
          <c:extLst>
            <c:ext xmlns:c16="http://schemas.microsoft.com/office/drawing/2014/chart" uri="{C3380CC4-5D6E-409C-BE32-E72D297353CC}">
              <c16:uniqueId val="{00000005-62F4-4160-BE5A-AAB0552B1F59}"/>
            </c:ext>
          </c:extLst>
        </c:ser>
        <c:ser>
          <c:idx val="1"/>
          <c:order val="1"/>
          <c:tx>
            <c:strRef>
              <c:f>Sheet1!$D$2</c:f>
              <c:strCache>
                <c:ptCount val="1"/>
                <c:pt idx="0">
                  <c:v>Пул бозоридаги фоиз ставка</c:v>
                </c:pt>
              </c:strCache>
            </c:strRef>
          </c:tx>
          <c:spPr>
            <a:ln w="34925" cap="rnd">
              <a:solidFill>
                <a:srgbClr val="00B0F0"/>
              </a:solidFill>
              <a:round/>
            </a:ln>
            <a:effectLst>
              <a:outerShdw blurRad="57150" dist="19050" dir="5400000" algn="ctr" rotWithShape="0">
                <a:srgbClr val="000000">
                  <a:alpha val="63000"/>
                </a:srgbClr>
              </a:outerShdw>
            </a:effectLst>
          </c:spPr>
          <c:marker>
            <c:symbol val="none"/>
          </c:marker>
          <c:dLbls>
            <c:dLbl>
              <c:idx val="0"/>
              <c:layout>
                <c:manualLayout>
                  <c:x val="-3.4467560564514145E-2"/>
                  <c:y val="3.658536585365848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62F4-4160-BE5A-AAB0552B1F59}"/>
                </c:ext>
              </c:extLst>
            </c:dLbl>
            <c:dLbl>
              <c:idx val="1"/>
              <c:layout>
                <c:manualLayout>
                  <c:x val="-3.5063939691244675E-2"/>
                  <c:y val="3.658536585365848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62F4-4160-BE5A-AAB0552B1F59}"/>
                </c:ext>
              </c:extLst>
            </c:dLbl>
            <c:dLbl>
              <c:idx val="2"/>
              <c:layout>
                <c:manualLayout>
                  <c:x val="-3.7193865143853852E-2"/>
                  <c:y val="4.47154471544716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62F4-4160-BE5A-AAB0552B1F59}"/>
                </c:ext>
              </c:extLst>
            </c:dLbl>
            <c:dLbl>
              <c:idx val="3"/>
              <c:layout>
                <c:manualLayout>
                  <c:x val="-3.7193865143853852E-2"/>
                  <c:y val="5.284552845528455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62F4-4160-BE5A-AAB0552B1F59}"/>
                </c:ext>
              </c:extLst>
            </c:dLbl>
            <c:dLbl>
              <c:idx val="4"/>
              <c:layout>
                <c:manualLayout>
                  <c:x val="-3.2934014238635505E-2"/>
                  <c:y val="-4.47154471544716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62F4-4160-BE5A-AAB0552B1F59}"/>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rgbClr val="00B0F0"/>
                    </a:solidFill>
                    <a:latin typeface="+mn-lt"/>
                    <a:ea typeface="+mn-ea"/>
                    <a:cs typeface="+mn-cs"/>
                  </a:defRPr>
                </a:pPr>
                <a:endParaRPr lang="ru-R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Sheet1!$D$3:$D$7</c:f>
              <c:numCache>
                <c:formatCode>0.0</c:formatCode>
                <c:ptCount val="5"/>
                <c:pt idx="0">
                  <c:v>9.01</c:v>
                </c:pt>
                <c:pt idx="1">
                  <c:v>10.5</c:v>
                </c:pt>
                <c:pt idx="2">
                  <c:v>12.92</c:v>
                </c:pt>
                <c:pt idx="3">
                  <c:v>15.22</c:v>
                </c:pt>
                <c:pt idx="4">
                  <c:v>15.42</c:v>
                </c:pt>
              </c:numCache>
            </c:numRef>
          </c:val>
          <c:smooth val="0"/>
          <c:extLst>
            <c:ext xmlns:c16="http://schemas.microsoft.com/office/drawing/2014/chart" uri="{C3380CC4-5D6E-409C-BE32-E72D297353CC}">
              <c16:uniqueId val="{0000000B-62F4-4160-BE5A-AAB0552B1F59}"/>
            </c:ext>
          </c:extLst>
        </c:ser>
        <c:ser>
          <c:idx val="2"/>
          <c:order val="2"/>
          <c:tx>
            <c:strRef>
              <c:f>Sheet1!$E$2</c:f>
              <c:strCache>
                <c:ptCount val="1"/>
                <c:pt idx="0">
                  <c:v>Саноат маҳсулотлари ишлаб чиқарувчилар нархлари индекси (PPT)</c:v>
                </c:pt>
              </c:strCache>
            </c:strRef>
          </c:tx>
          <c:spPr>
            <a:ln w="34925" cap="rnd">
              <a:solidFill>
                <a:srgbClr val="FF9933"/>
              </a:solidFill>
              <a:round/>
            </a:ln>
            <a:effectLst>
              <a:outerShdw blurRad="57150" dist="19050" dir="5400000" algn="ctr" rotWithShape="0">
                <a:srgbClr val="000000">
                  <a:alpha val="63000"/>
                </a:srgbClr>
              </a:outerShdw>
            </a:effectLst>
          </c:spPr>
          <c:marker>
            <c:symbol val="none"/>
          </c:marker>
          <c:dLbls>
            <c:dLbl>
              <c:idx val="0"/>
              <c:layout>
                <c:manualLayout>
                  <c:x val="-3.7193865143853852E-2"/>
                  <c:y val="-3.658536585365857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62F4-4160-BE5A-AAB0552B1F59}"/>
                </c:ext>
              </c:extLst>
            </c:dLbl>
            <c:dLbl>
              <c:idx val="1"/>
              <c:layout>
                <c:manualLayout>
                  <c:x val="-3.9323790596462981E-2"/>
                  <c:y val="-3.658536585365857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62F4-4160-BE5A-AAB0552B1F59}"/>
                </c:ext>
              </c:extLst>
            </c:dLbl>
            <c:dLbl>
              <c:idx val="2"/>
              <c:layout>
                <c:manualLayout>
                  <c:x val="-3.7193865143853852E-2"/>
                  <c:y val="-3.658536585365861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E-62F4-4160-BE5A-AAB0552B1F59}"/>
                </c:ext>
              </c:extLst>
            </c:dLbl>
            <c:dLbl>
              <c:idx val="3"/>
              <c:layout>
                <c:manualLayout>
                  <c:x val="-2.4414312428199001E-2"/>
                  <c:y val="-3.658536585365861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62F4-4160-BE5A-AAB0552B1F59}"/>
                </c:ext>
              </c:extLst>
            </c:dLbl>
            <c:dLbl>
              <c:idx val="4"/>
              <c:layout>
                <c:manualLayout>
                  <c:x val="-8.9084551332041968E-3"/>
                  <c:y val="1.219512195121958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62F4-4160-BE5A-AAB0552B1F59}"/>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rgbClr val="FF9933"/>
                    </a:solidFill>
                    <a:latin typeface="+mn-lt"/>
                    <a:ea typeface="+mn-ea"/>
                    <a:cs typeface="+mn-cs"/>
                  </a:defRPr>
                </a:pPr>
                <a:endParaRPr lang="ru-RU"/>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Sheet1!$A$3:$A$7</c:f>
              <c:strCache>
                <c:ptCount val="5"/>
                <c:pt idx="0">
                  <c:v>2016 йил</c:v>
                </c:pt>
                <c:pt idx="1">
                  <c:v>2017 йил</c:v>
                </c:pt>
                <c:pt idx="2">
                  <c:v>2018 йил</c:v>
                </c:pt>
                <c:pt idx="3">
                  <c:v>2019 йил</c:v>
                </c:pt>
                <c:pt idx="4">
                  <c:v>2020 йил</c:v>
                </c:pt>
              </c:strCache>
            </c:strRef>
          </c:cat>
          <c:val>
            <c:numRef>
              <c:f>Sheet1!$E$3:$E$7</c:f>
              <c:numCache>
                <c:formatCode>0.0</c:formatCode>
                <c:ptCount val="5"/>
                <c:pt idx="0">
                  <c:v>13</c:v>
                </c:pt>
                <c:pt idx="1">
                  <c:v>31.099999999999987</c:v>
                </c:pt>
                <c:pt idx="2">
                  <c:v>39.600000000000009</c:v>
                </c:pt>
                <c:pt idx="3">
                  <c:v>28.199999999999992</c:v>
                </c:pt>
                <c:pt idx="4">
                  <c:v>7.0999999999999943</c:v>
                </c:pt>
              </c:numCache>
            </c:numRef>
          </c:val>
          <c:smooth val="0"/>
          <c:extLst>
            <c:ext xmlns:c16="http://schemas.microsoft.com/office/drawing/2014/chart" uri="{C3380CC4-5D6E-409C-BE32-E72D297353CC}">
              <c16:uniqueId val="{00000011-62F4-4160-BE5A-AAB0552B1F59}"/>
            </c:ext>
          </c:extLst>
        </c:ser>
        <c:dLbls>
          <c:showLegendKey val="0"/>
          <c:showVal val="1"/>
          <c:showCatName val="0"/>
          <c:showSerName val="0"/>
          <c:showPercent val="0"/>
          <c:showBubbleSize val="0"/>
        </c:dLbls>
        <c:smooth val="0"/>
        <c:axId val="254972328"/>
        <c:axId val="254973504"/>
      </c:lineChart>
      <c:catAx>
        <c:axId val="254972328"/>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rgbClr val="002060"/>
                </a:solidFill>
                <a:latin typeface="+mn-lt"/>
                <a:ea typeface="+mn-ea"/>
                <a:cs typeface="+mn-cs"/>
              </a:defRPr>
            </a:pPr>
            <a:endParaRPr lang="ru-RU"/>
          </a:p>
        </c:txPr>
        <c:crossAx val="254973504"/>
        <c:crosses val="autoZero"/>
        <c:auto val="1"/>
        <c:lblAlgn val="ctr"/>
        <c:lblOffset val="100"/>
        <c:noMultiLvlLbl val="0"/>
      </c:catAx>
      <c:valAx>
        <c:axId val="25497350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rgbClr val="002060"/>
                </a:solidFill>
                <a:latin typeface="+mn-lt"/>
                <a:ea typeface="+mn-ea"/>
                <a:cs typeface="+mn-cs"/>
              </a:defRPr>
            </a:pPr>
            <a:endParaRPr lang="ru-RU"/>
          </a:p>
        </c:txPr>
        <c:crossAx val="254972328"/>
        <c:crosses val="autoZero"/>
        <c:crossBetween val="between"/>
      </c:valAx>
      <c:spPr>
        <a:noFill/>
        <a:ln>
          <a:noFill/>
        </a:ln>
        <a:effectLst/>
      </c:spPr>
    </c:plotArea>
    <c:legend>
      <c:legendPos val="b"/>
      <c:layout>
        <c:manualLayout>
          <c:xMode val="edge"/>
          <c:yMode val="edge"/>
          <c:x val="7.1229881226728672E-2"/>
          <c:y val="0.74478995800800474"/>
          <c:w val="0.87031957267322491"/>
          <c:h val="0.22743219597550321"/>
        </c:manualLayout>
      </c:layout>
      <c:overlay val="0"/>
      <c:spPr>
        <a:noFill/>
        <a:ln>
          <a:noFill/>
        </a:ln>
        <a:effectLst/>
      </c:spPr>
      <c:txPr>
        <a:bodyPr rot="0" spcFirstLastPara="1" vertOverflow="ellipsis" vert="horz" wrap="square" anchor="ctr" anchorCtr="1"/>
        <a:lstStyle/>
        <a:p>
          <a:pPr>
            <a:defRPr sz="1000" b="0" i="0" u="none" strike="noStrike" kern="1200" baseline="0">
              <a:solidFill>
                <a:srgbClr val="002060"/>
              </a:solidFill>
              <a:latin typeface="+mn-lt"/>
              <a:ea typeface="+mn-ea"/>
              <a:cs typeface="+mn-cs"/>
            </a:defRPr>
          </a:pPr>
          <a:endParaRPr lang="ru-RU"/>
        </a:p>
      </c:txPr>
    </c:legend>
    <c:plotVisOnly val="1"/>
    <c:dispBlanksAs val="gap"/>
    <c:showDLblsOverMax val="0"/>
  </c:chart>
  <c:spPr>
    <a:pattFill prst="pct5">
      <a:fgClr>
        <a:schemeClr val="bg2"/>
      </a:fgClr>
      <a:bgClr>
        <a:schemeClr val="bg1"/>
      </a:bgClr>
    </a:pattFill>
    <a:ln w="9525" cap="flat" cmpd="sng" algn="ctr">
      <a:solidFill>
        <a:schemeClr val="tx1">
          <a:lumMod val="15000"/>
          <a:lumOff val="85000"/>
        </a:schemeClr>
      </a:solidFill>
      <a:round/>
    </a:ln>
    <a:effectLst/>
  </c:spPr>
  <c:txPr>
    <a:bodyPr/>
    <a:lstStyle/>
    <a:p>
      <a:pPr>
        <a:defRPr/>
      </a:pPr>
      <a:endParaRPr lang="ru-RU"/>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1: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4" name="Google Shape;474;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5" name="Google Shape;475;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2: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3" name="Google Shape;513;p3: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4: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5: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0" name="Google Shape;560;p6: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1" name="Google Shape;571;p7: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0" name="Google Shape;590;p8: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9: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2" name="Google Shape;642;p10: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11: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12: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2" name="Google Shape;672;p13: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14: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6" name="Google Shape;686;p1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p1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5" name="Shape 705"/>
        <p:cNvGrpSpPr/>
        <p:nvPr/>
      </p:nvGrpSpPr>
      <p:grpSpPr>
        <a:xfrm>
          <a:off x="0" y="0"/>
          <a:ext cx="0" cy="0"/>
          <a:chOff x="0" y="0"/>
          <a:chExt cx="0" cy="0"/>
        </a:xfrm>
      </p:grpSpPr>
      <p:sp>
        <p:nvSpPr>
          <p:cNvPr id="706" name="Google Shape;706;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7" name="Google Shape;707;p15: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5" name="Google Shape;715;p16: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5" name="Google Shape;725;p17: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18: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0" name="Google Shape;750;p19: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8" name="Shape 778"/>
        <p:cNvGrpSpPr/>
        <p:nvPr/>
      </p:nvGrpSpPr>
      <p:grpSpPr>
        <a:xfrm>
          <a:off x="0" y="0"/>
          <a:ext cx="0" cy="0"/>
          <a:chOff x="0" y="0"/>
          <a:chExt cx="0" cy="0"/>
        </a:xfrm>
      </p:grpSpPr>
      <p:sp>
        <p:nvSpPr>
          <p:cNvPr id="779" name="Google Shape;779;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0" name="Google Shape;780;p20: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6" name="Shape 786"/>
        <p:cNvGrpSpPr/>
        <p:nvPr/>
      </p:nvGrpSpPr>
      <p:grpSpPr>
        <a:xfrm>
          <a:off x="0" y="0"/>
          <a:ext cx="0" cy="0"/>
          <a:chOff x="0" y="0"/>
          <a:chExt cx="0" cy="0"/>
        </a:xfrm>
      </p:grpSpPr>
      <p:sp>
        <p:nvSpPr>
          <p:cNvPr id="787" name="Google Shape;787;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8" name="Google Shape;788;p21: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6" name="Shape 796"/>
        <p:cNvGrpSpPr/>
        <p:nvPr/>
      </p:nvGrpSpPr>
      <p:grpSpPr>
        <a:xfrm>
          <a:off x="0" y="0"/>
          <a:ext cx="0" cy="0"/>
          <a:chOff x="0" y="0"/>
          <a:chExt cx="0" cy="0"/>
        </a:xfrm>
      </p:grpSpPr>
      <p:sp>
        <p:nvSpPr>
          <p:cNvPr id="797" name="Google Shape;797;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8" name="Google Shape;798;p22: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6" name="Google Shape;816;p23: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6" name="Google Shape;826;p24: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6" name="Shape 836"/>
        <p:cNvGrpSpPr/>
        <p:nvPr/>
      </p:nvGrpSpPr>
      <p:grpSpPr>
        <a:xfrm>
          <a:off x="0" y="0"/>
          <a:ext cx="0" cy="0"/>
          <a:chOff x="0" y="0"/>
          <a:chExt cx="0" cy="0"/>
        </a:xfrm>
      </p:grpSpPr>
      <p:sp>
        <p:nvSpPr>
          <p:cNvPr id="837" name="Google Shape;837;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8" name="Google Shape;838;p25: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4" name="Shape 844"/>
        <p:cNvGrpSpPr/>
        <p:nvPr/>
      </p:nvGrpSpPr>
      <p:grpSpPr>
        <a:xfrm>
          <a:off x="0" y="0"/>
          <a:ext cx="0" cy="0"/>
          <a:chOff x="0" y="0"/>
          <a:chExt cx="0" cy="0"/>
        </a:xfrm>
      </p:grpSpPr>
      <p:sp>
        <p:nvSpPr>
          <p:cNvPr id="845" name="Google Shape;845;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6" name="Google Shape;846;p26: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2" name="Shape 862"/>
        <p:cNvGrpSpPr/>
        <p:nvPr/>
      </p:nvGrpSpPr>
      <p:grpSpPr>
        <a:xfrm>
          <a:off x="0" y="0"/>
          <a:ext cx="0" cy="0"/>
          <a:chOff x="0" y="0"/>
          <a:chExt cx="0" cy="0"/>
        </a:xfrm>
      </p:grpSpPr>
      <p:sp>
        <p:nvSpPr>
          <p:cNvPr id="863" name="Google Shape;863;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4" name="Google Shape;864;p27: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0" name="Shape 870"/>
        <p:cNvGrpSpPr/>
        <p:nvPr/>
      </p:nvGrpSpPr>
      <p:grpSpPr>
        <a:xfrm>
          <a:off x="0" y="0"/>
          <a:ext cx="0" cy="0"/>
          <a:chOff x="0" y="0"/>
          <a:chExt cx="0" cy="0"/>
        </a:xfrm>
      </p:grpSpPr>
      <p:sp>
        <p:nvSpPr>
          <p:cNvPr id="871" name="Google Shape;871;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2" name="Google Shape;872;p28: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8" name="Shape 878"/>
        <p:cNvGrpSpPr/>
        <p:nvPr/>
      </p:nvGrpSpPr>
      <p:grpSpPr>
        <a:xfrm>
          <a:off x="0" y="0"/>
          <a:ext cx="0" cy="0"/>
          <a:chOff x="0" y="0"/>
          <a:chExt cx="0" cy="0"/>
        </a:xfrm>
      </p:grpSpPr>
      <p:sp>
        <p:nvSpPr>
          <p:cNvPr id="879" name="Google Shape;879;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0" name="Google Shape;880;p29: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6" name="Shape 886"/>
        <p:cNvGrpSpPr/>
        <p:nvPr/>
      </p:nvGrpSpPr>
      <p:grpSpPr>
        <a:xfrm>
          <a:off x="0" y="0"/>
          <a:ext cx="0" cy="0"/>
          <a:chOff x="0" y="0"/>
          <a:chExt cx="0" cy="0"/>
        </a:xfrm>
      </p:grpSpPr>
      <p:sp>
        <p:nvSpPr>
          <p:cNvPr id="887" name="Google Shape;887;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8" name="Google Shape;888;p30: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4" name="Shape 894"/>
        <p:cNvGrpSpPr/>
        <p:nvPr/>
      </p:nvGrpSpPr>
      <p:grpSpPr>
        <a:xfrm>
          <a:off x="0" y="0"/>
          <a:ext cx="0" cy="0"/>
          <a:chOff x="0" y="0"/>
          <a:chExt cx="0" cy="0"/>
        </a:xfrm>
      </p:grpSpPr>
      <p:sp>
        <p:nvSpPr>
          <p:cNvPr id="895" name="Google Shape;895;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6" name="Google Shape;896;p31: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4" name="Shape 904"/>
        <p:cNvGrpSpPr/>
        <p:nvPr/>
      </p:nvGrpSpPr>
      <p:grpSpPr>
        <a:xfrm>
          <a:off x="0" y="0"/>
          <a:ext cx="0" cy="0"/>
          <a:chOff x="0" y="0"/>
          <a:chExt cx="0" cy="0"/>
        </a:xfrm>
      </p:grpSpPr>
      <p:sp>
        <p:nvSpPr>
          <p:cNvPr id="905" name="Google Shape;905;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6" name="Google Shape;906;p32:notes"/>
          <p:cNvSpPr/>
          <p:nvPr>
            <p:ph idx="2" type="sldImg"/>
          </p:nvPr>
        </p:nvSpPr>
        <p:spPr>
          <a:xfrm>
            <a:off x="2514600" y="857250"/>
            <a:ext cx="41148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5.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 Id="rId3" Type="http://schemas.openxmlformats.org/officeDocument/2006/relationships/image" Target="../media/image15.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5.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jp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jp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g"/><Relationship Id="rId3" Type="http://schemas.openxmlformats.org/officeDocument/2006/relationships/image" Target="../media/image15.jp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3.jp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5.jp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3.jp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3.jp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4.jp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3.jp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4.jp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3.jpg"/><Relationship Id="rId3" Type="http://schemas.openxmlformats.org/officeDocument/2006/relationships/image" Target="../media/image15.jp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5.jp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3.jp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3.jp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4.jp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3.jp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4.jp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3.jpg"/><Relationship Id="rId3" Type="http://schemas.openxmlformats.org/officeDocument/2006/relationships/image" Target="../media/image15.jp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Slide">
  <p:cSld name="Default Slide">
    <p:spTree>
      <p:nvGrpSpPr>
        <p:cNvPr id="21" name="Shape 21"/>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2" name="Shape 22"/>
        <p:cNvGrpSpPr/>
        <p:nvPr/>
      </p:nvGrpSpPr>
      <p:grpSpPr>
        <a:xfrm>
          <a:off x="0" y="0"/>
          <a:ext cx="0" cy="0"/>
          <a:chOff x="0" y="0"/>
          <a:chExt cx="0" cy="0"/>
        </a:xfrm>
      </p:grpSpPr>
      <p:sp>
        <p:nvSpPr>
          <p:cNvPr id="23" name="Google Shape;23;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8" name="Shape 28"/>
        <p:cNvGrpSpPr/>
        <p:nvPr/>
      </p:nvGrpSpPr>
      <p:grpSpPr>
        <a:xfrm>
          <a:off x="0" y="0"/>
          <a:ext cx="0" cy="0"/>
          <a:chOff x="0" y="0"/>
          <a:chExt cx="0" cy="0"/>
        </a:xfrm>
      </p:grpSpPr>
      <p:sp>
        <p:nvSpPr>
          <p:cNvPr id="29" name="Google Shape;29;p4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1" name="Google Shape;3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4" name="Shape 34"/>
        <p:cNvGrpSpPr/>
        <p:nvPr/>
      </p:nvGrpSpPr>
      <p:grpSpPr>
        <a:xfrm>
          <a:off x="0" y="0"/>
          <a:ext cx="0" cy="0"/>
          <a:chOff x="0" y="0"/>
          <a:chExt cx="0" cy="0"/>
        </a:xfrm>
      </p:grpSpPr>
      <p:sp>
        <p:nvSpPr>
          <p:cNvPr id="35" name="Google Shape;35;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4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1" name="Shape 41"/>
        <p:cNvGrpSpPr/>
        <p:nvPr/>
      </p:nvGrpSpPr>
      <p:grpSpPr>
        <a:xfrm>
          <a:off x="0" y="0"/>
          <a:ext cx="0" cy="0"/>
          <a:chOff x="0" y="0"/>
          <a:chExt cx="0" cy="0"/>
        </a:xfrm>
      </p:grpSpPr>
      <p:sp>
        <p:nvSpPr>
          <p:cNvPr id="42" name="Google Shape;42;p5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4" name="Google Shape;44;p5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6" name="Google Shape;46;p5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0" name="Shape 50"/>
        <p:cNvGrpSpPr/>
        <p:nvPr/>
      </p:nvGrpSpPr>
      <p:grpSpPr>
        <a:xfrm>
          <a:off x="0" y="0"/>
          <a:ext cx="0" cy="0"/>
          <a:chOff x="0" y="0"/>
          <a:chExt cx="0" cy="0"/>
        </a:xfrm>
      </p:grpSpPr>
      <p:sp>
        <p:nvSpPr>
          <p:cNvPr id="51" name="Google Shape;51;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5" name="Shape 55"/>
        <p:cNvGrpSpPr/>
        <p:nvPr/>
      </p:nvGrpSpPr>
      <p:grpSpPr>
        <a:xfrm>
          <a:off x="0" y="0"/>
          <a:ext cx="0" cy="0"/>
          <a:chOff x="0" y="0"/>
          <a:chExt cx="0" cy="0"/>
        </a:xfrm>
      </p:grpSpPr>
      <p:sp>
        <p:nvSpPr>
          <p:cNvPr id="56" name="Google Shape;5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9" name="Shape 59"/>
        <p:cNvGrpSpPr/>
        <p:nvPr/>
      </p:nvGrpSpPr>
      <p:grpSpPr>
        <a:xfrm>
          <a:off x="0" y="0"/>
          <a:ext cx="0" cy="0"/>
          <a:chOff x="0" y="0"/>
          <a:chExt cx="0" cy="0"/>
        </a:xfrm>
      </p:grpSpPr>
      <p:sp>
        <p:nvSpPr>
          <p:cNvPr id="60" name="Google Shape;60;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5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2" name="Google Shape;62;p5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3" name="Google Shape;63;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6" name="Shape 66"/>
        <p:cNvGrpSpPr/>
        <p:nvPr/>
      </p:nvGrpSpPr>
      <p:grpSpPr>
        <a:xfrm>
          <a:off x="0" y="0"/>
          <a:ext cx="0" cy="0"/>
          <a:chOff x="0" y="0"/>
          <a:chExt cx="0" cy="0"/>
        </a:xfrm>
      </p:grpSpPr>
      <p:sp>
        <p:nvSpPr>
          <p:cNvPr id="67" name="Google Shape;67;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4"/>
          <p:cNvSpPr/>
          <p:nvPr>
            <p:ph idx="2" type="pic"/>
          </p:nvPr>
        </p:nvSpPr>
        <p:spPr>
          <a:xfrm>
            <a:off x="5183188" y="987425"/>
            <a:ext cx="6172200" cy="4873625"/>
          </a:xfrm>
          <a:prstGeom prst="rect">
            <a:avLst/>
          </a:prstGeom>
          <a:noFill/>
          <a:ln>
            <a:noFill/>
          </a:ln>
        </p:spPr>
      </p:sp>
      <p:sp>
        <p:nvSpPr>
          <p:cNvPr id="69" name="Google Shape;69;p5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3" name="Shape 73"/>
        <p:cNvGrpSpPr/>
        <p:nvPr/>
      </p:nvGrpSpPr>
      <p:grpSpPr>
        <a:xfrm>
          <a:off x="0" y="0"/>
          <a:ext cx="0" cy="0"/>
          <a:chOff x="0" y="0"/>
          <a:chExt cx="0" cy="0"/>
        </a:xfrm>
      </p:grpSpPr>
      <p:sp>
        <p:nvSpPr>
          <p:cNvPr id="74" name="Google Shape;74;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9" name="Shape 79"/>
        <p:cNvGrpSpPr/>
        <p:nvPr/>
      </p:nvGrpSpPr>
      <p:grpSpPr>
        <a:xfrm>
          <a:off x="0" y="0"/>
          <a:ext cx="0" cy="0"/>
          <a:chOff x="0" y="0"/>
          <a:chExt cx="0" cy="0"/>
        </a:xfrm>
      </p:grpSpPr>
      <p:sp>
        <p:nvSpPr>
          <p:cNvPr id="80" name="Google Shape;80;p5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95" name="Shape 95"/>
        <p:cNvGrpSpPr/>
        <p:nvPr/>
      </p:nvGrpSpPr>
      <p:grpSpPr>
        <a:xfrm>
          <a:off x="0" y="0"/>
          <a:ext cx="0" cy="0"/>
          <a:chOff x="0" y="0"/>
          <a:chExt cx="0" cy="0"/>
        </a:xfrm>
      </p:grpSpPr>
      <p:sp>
        <p:nvSpPr>
          <p:cNvPr id="96" name="Google Shape;96;p37"/>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7" name="Google Shape;97;p37"/>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37"/>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37"/>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37"/>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01" name="Shape 101"/>
        <p:cNvGrpSpPr/>
        <p:nvPr/>
      </p:nvGrpSpPr>
      <p:grpSpPr>
        <a:xfrm>
          <a:off x="0" y="0"/>
          <a:ext cx="0" cy="0"/>
          <a:chOff x="0" y="0"/>
          <a:chExt cx="0" cy="0"/>
        </a:xfrm>
      </p:grpSpPr>
      <p:sp>
        <p:nvSpPr>
          <p:cNvPr id="102" name="Google Shape;102;p57"/>
          <p:cNvSpPr/>
          <p:nvPr/>
        </p:nvSpPr>
        <p:spPr>
          <a:xfrm>
            <a:off x="0" y="4664075"/>
            <a:ext cx="12200467"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grpSp>
        <p:nvGrpSpPr>
          <p:cNvPr id="103" name="Google Shape;103;p57"/>
          <p:cNvGrpSpPr/>
          <p:nvPr/>
        </p:nvGrpSpPr>
        <p:grpSpPr>
          <a:xfrm>
            <a:off x="-4233" y="4953000"/>
            <a:ext cx="12196233" cy="1911350"/>
            <a:chOff x="-3765" y="4832896"/>
            <a:chExt cx="9147765" cy="2032192"/>
          </a:xfrm>
        </p:grpSpPr>
        <p:sp>
          <p:nvSpPr>
            <p:cNvPr id="104" name="Google Shape;104;p57"/>
            <p:cNvSpPr/>
            <p:nvPr/>
          </p:nvSpPr>
          <p:spPr>
            <a:xfrm>
              <a:off x="1687032" y="4832896"/>
              <a:ext cx="7456968" cy="51817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105" name="Google Shape;105;p57"/>
            <p:cNvSpPr/>
            <p:nvPr/>
          </p:nvSpPr>
          <p:spPr>
            <a:xfrm>
              <a:off x="35926" y="5135025"/>
              <a:ext cx="9108074" cy="838869"/>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06" name="Google Shape;106;p57"/>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107" name="Google Shape;107;p57"/>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108" name="Google Shape;108;p57"/>
          <p:cNvSpPr txBox="1"/>
          <p:nvPr>
            <p:ph type="ctrTitle"/>
          </p:nvPr>
        </p:nvSpPr>
        <p:spPr>
          <a:xfrm>
            <a:off x="914400" y="1752602"/>
            <a:ext cx="103632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SzPts val="1400"/>
              <a:buNone/>
              <a:defRPr b="1" sz="48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7"/>
          <p:cNvSpPr txBox="1"/>
          <p:nvPr>
            <p:ph idx="1" type="subTitle"/>
          </p:nvPr>
        </p:nvSpPr>
        <p:spPr>
          <a:xfrm>
            <a:off x="914400" y="3611607"/>
            <a:ext cx="10363200" cy="1199704"/>
          </a:xfrm>
          <a:prstGeom prst="rect">
            <a:avLst/>
          </a:prstGeom>
          <a:noFill/>
          <a:ln>
            <a:noFill/>
          </a:ln>
        </p:spPr>
        <p:txBody>
          <a:bodyPr anchorCtr="0" anchor="t" bIns="45700" lIns="45700" spcFirstLastPara="1" rIns="45700" wrap="square" tIns="45700">
            <a:noAutofit/>
          </a:bodyPr>
          <a:lstStyle>
            <a:lvl1pPr lvl="0" marR="64008" algn="r">
              <a:spcBef>
                <a:spcPts val="400"/>
              </a:spcBef>
              <a:spcAft>
                <a:spcPts val="0"/>
              </a:spcAft>
              <a:buSzPts val="1836"/>
              <a:buNone/>
              <a:defRPr>
                <a:solidFill>
                  <a:schemeClr val="dk2"/>
                </a:solidFill>
              </a:defRPr>
            </a:lvl1pPr>
            <a:lvl2pPr lvl="1" algn="ctr">
              <a:spcBef>
                <a:spcPts val="325"/>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sp>
        <p:nvSpPr>
          <p:cNvPr id="110" name="Google Shape;110;p57"/>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7"/>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57"/>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bg>
      <p:bgPr>
        <a:blipFill>
          <a:blip r:embed="rId2">
            <a:alphaModFix/>
          </a:blip>
          <a:stretch>
            <a:fillRect/>
          </a:stretch>
        </a:blipFill>
      </p:bgPr>
    </p:bg>
    <p:spTree>
      <p:nvGrpSpPr>
        <p:cNvPr id="113" name="Shape 113"/>
        <p:cNvGrpSpPr/>
        <p:nvPr/>
      </p:nvGrpSpPr>
      <p:grpSpPr>
        <a:xfrm>
          <a:off x="0" y="0"/>
          <a:ext cx="0" cy="0"/>
          <a:chOff x="0" y="0"/>
          <a:chExt cx="0" cy="0"/>
        </a:xfrm>
      </p:grpSpPr>
      <p:sp>
        <p:nvSpPr>
          <p:cNvPr id="114" name="Google Shape;114;p58"/>
          <p:cNvSpPr/>
          <p:nvPr/>
        </p:nvSpPr>
        <p:spPr>
          <a:xfrm>
            <a:off x="4849284" y="3005138"/>
            <a:ext cx="243416"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115" name="Google Shape;115;p58"/>
          <p:cNvSpPr/>
          <p:nvPr/>
        </p:nvSpPr>
        <p:spPr>
          <a:xfrm>
            <a:off x="4599518" y="3005138"/>
            <a:ext cx="245533"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116" name="Google Shape;116;p58"/>
          <p:cNvSpPr txBox="1"/>
          <p:nvPr>
            <p:ph type="title"/>
          </p:nvPr>
        </p:nvSpPr>
        <p:spPr>
          <a:xfrm>
            <a:off x="963168" y="1059712"/>
            <a:ext cx="103632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Lucida Sans"/>
              <a:buNone/>
              <a:defRPr b="1"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8"/>
          <p:cNvSpPr txBox="1"/>
          <p:nvPr>
            <p:ph idx="1" type="body"/>
          </p:nvPr>
        </p:nvSpPr>
        <p:spPr>
          <a:xfrm>
            <a:off x="5230284" y="2931712"/>
            <a:ext cx="6096000" cy="1454888"/>
          </a:xfrm>
          <a:prstGeom prst="rect">
            <a:avLst/>
          </a:prstGeom>
          <a:noFill/>
          <a:ln>
            <a:noFill/>
          </a:ln>
        </p:spPr>
        <p:txBody>
          <a:bodyPr anchorCtr="0" anchor="t" bIns="45700" lIns="91425" spcFirstLastPara="1" rIns="91425" wrap="square" tIns="45700">
            <a:no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5"/>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18" name="Google Shape;118;p58"/>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58"/>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8"/>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bg>
      <p:bgPr>
        <a:blipFill>
          <a:blip r:embed="rId2">
            <a:alphaModFix/>
          </a:blip>
          <a:stretch>
            <a:fillRect/>
          </a:stretch>
        </a:blipFill>
      </p:bgPr>
    </p:bg>
    <p:spTree>
      <p:nvGrpSpPr>
        <p:cNvPr id="121" name="Shape 121"/>
        <p:cNvGrpSpPr/>
        <p:nvPr/>
      </p:nvGrpSpPr>
      <p:grpSpPr>
        <a:xfrm>
          <a:off x="0" y="0"/>
          <a:ext cx="0" cy="0"/>
          <a:chOff x="0" y="0"/>
          <a:chExt cx="0" cy="0"/>
        </a:xfrm>
      </p:grpSpPr>
      <p:sp>
        <p:nvSpPr>
          <p:cNvPr id="122" name="Google Shape;122;p59"/>
          <p:cNvSpPr txBox="1"/>
          <p:nvPr>
            <p:ph idx="1" type="body"/>
          </p:nvPr>
        </p:nvSpPr>
        <p:spPr>
          <a:xfrm>
            <a:off x="609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23" name="Google Shape;123;p59"/>
          <p:cNvSpPr txBox="1"/>
          <p:nvPr>
            <p:ph idx="2" type="body"/>
          </p:nvPr>
        </p:nvSpPr>
        <p:spPr>
          <a:xfrm>
            <a:off x="6197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24" name="Google Shape;124;p5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9"/>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59"/>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9"/>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bg>
      <p:bgPr>
        <a:blipFill>
          <a:blip r:embed="rId2">
            <a:alphaModFix/>
          </a:blip>
          <a:stretch>
            <a:fillRect/>
          </a:stretch>
        </a:blipFill>
      </p:bgPr>
    </p:bg>
    <p:spTree>
      <p:nvGrpSpPr>
        <p:cNvPr id="128" name="Shape 128"/>
        <p:cNvGrpSpPr/>
        <p:nvPr/>
      </p:nvGrpSpPr>
      <p:grpSpPr>
        <a:xfrm>
          <a:off x="0" y="0"/>
          <a:ext cx="0" cy="0"/>
          <a:chOff x="0" y="0"/>
          <a:chExt cx="0" cy="0"/>
        </a:xfrm>
      </p:grpSpPr>
      <p:sp>
        <p:nvSpPr>
          <p:cNvPr id="129" name="Google Shape;129;p60"/>
          <p:cNvSpPr txBox="1"/>
          <p:nvPr>
            <p:ph type="title"/>
          </p:nvPr>
        </p:nvSpPr>
        <p:spPr>
          <a:xfrm>
            <a:off x="609600" y="273050"/>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60"/>
          <p:cNvSpPr txBox="1"/>
          <p:nvPr>
            <p:ph idx="1" type="body"/>
          </p:nvPr>
        </p:nvSpPr>
        <p:spPr>
          <a:xfrm>
            <a:off x="609600" y="5410200"/>
            <a:ext cx="5386917"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31" name="Google Shape;131;p60"/>
          <p:cNvSpPr txBox="1"/>
          <p:nvPr>
            <p:ph idx="2" type="body"/>
          </p:nvPr>
        </p:nvSpPr>
        <p:spPr>
          <a:xfrm>
            <a:off x="6193369" y="5410200"/>
            <a:ext cx="5389033"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32" name="Google Shape;132;p60"/>
          <p:cNvSpPr txBox="1"/>
          <p:nvPr>
            <p:ph idx="3" type="body"/>
          </p:nvPr>
        </p:nvSpPr>
        <p:spPr>
          <a:xfrm>
            <a:off x="609600" y="1444295"/>
            <a:ext cx="5386917" cy="3941763"/>
          </a:xfrm>
          <a:prstGeom prst="rect">
            <a:avLst/>
          </a:prstGeom>
          <a:noFill/>
          <a:ln>
            <a:noFill/>
          </a:ln>
        </p:spPr>
        <p:txBody>
          <a:bodyPr anchorCtr="0" anchor="t" bIns="45700" lIns="91425" spcFirstLastPara="1" rIns="91425" wrap="square" tIns="45700">
            <a:noAutofit/>
          </a:bodyPr>
          <a:lstStyle>
            <a:lvl1pPr indent="-332232" lvl="0" marL="457200" algn="l">
              <a:spcBef>
                <a:spcPts val="40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33" name="Google Shape;133;p60"/>
          <p:cNvSpPr txBox="1"/>
          <p:nvPr>
            <p:ph idx="4" type="body"/>
          </p:nvPr>
        </p:nvSpPr>
        <p:spPr>
          <a:xfrm>
            <a:off x="6193368" y="1444295"/>
            <a:ext cx="5389033" cy="3941763"/>
          </a:xfrm>
          <a:prstGeom prst="rect">
            <a:avLst/>
          </a:prstGeom>
          <a:noFill/>
          <a:ln>
            <a:noFill/>
          </a:ln>
        </p:spPr>
        <p:txBody>
          <a:bodyPr anchorCtr="0" anchor="t" bIns="45700" lIns="91425" spcFirstLastPara="1" rIns="91425" wrap="square" tIns="45700">
            <a:noAutofit/>
          </a:bodyPr>
          <a:lstStyle>
            <a:lvl1pPr indent="-332232" lvl="0" marL="457200" algn="l">
              <a:spcBef>
                <a:spcPts val="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34" name="Google Shape;134;p60"/>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0"/>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60"/>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61"/>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61"/>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61"/>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1"/>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42" name="Shape 142"/>
        <p:cNvGrpSpPr/>
        <p:nvPr/>
      </p:nvGrpSpPr>
      <p:grpSpPr>
        <a:xfrm>
          <a:off x="0" y="0"/>
          <a:ext cx="0" cy="0"/>
          <a:chOff x="0" y="0"/>
          <a:chExt cx="0" cy="0"/>
        </a:xfrm>
      </p:grpSpPr>
      <p:sp>
        <p:nvSpPr>
          <p:cNvPr id="143" name="Google Shape;143;p62"/>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62"/>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62"/>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bg>
      <p:bgPr>
        <a:blipFill>
          <a:blip r:embed="rId2">
            <a:alphaModFix/>
          </a:blip>
          <a:stretch>
            <a:fillRect/>
          </a:stretch>
        </a:blipFill>
      </p:bgPr>
    </p:bg>
    <p:spTree>
      <p:nvGrpSpPr>
        <p:cNvPr id="146" name="Shape 146"/>
        <p:cNvGrpSpPr/>
        <p:nvPr/>
      </p:nvGrpSpPr>
      <p:grpSpPr>
        <a:xfrm>
          <a:off x="0" y="0"/>
          <a:ext cx="0" cy="0"/>
          <a:chOff x="0" y="0"/>
          <a:chExt cx="0" cy="0"/>
        </a:xfrm>
      </p:grpSpPr>
      <p:sp>
        <p:nvSpPr>
          <p:cNvPr id="147" name="Google Shape;147;p63"/>
          <p:cNvSpPr txBox="1"/>
          <p:nvPr>
            <p:ph type="title"/>
          </p:nvPr>
        </p:nvSpPr>
        <p:spPr>
          <a:xfrm>
            <a:off x="1219200" y="4876800"/>
            <a:ext cx="9975701"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Lucida Sans"/>
              <a:buNone/>
              <a:defRPr b="0" sz="25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63"/>
          <p:cNvSpPr txBox="1"/>
          <p:nvPr>
            <p:ph idx="1" type="body"/>
          </p:nvPr>
        </p:nvSpPr>
        <p:spPr>
          <a:xfrm>
            <a:off x="5892800" y="5355102"/>
            <a:ext cx="5299456" cy="914400"/>
          </a:xfrm>
          <a:prstGeom prst="rect">
            <a:avLst/>
          </a:prstGeom>
          <a:noFill/>
          <a:ln>
            <a:noFill/>
          </a:ln>
        </p:spPr>
        <p:txBody>
          <a:bodyPr anchorCtr="0" anchor="t" bIns="45700" lIns="91425" spcFirstLastPara="1" rIns="91425" wrap="square" tIns="45700">
            <a:noAutofit/>
          </a:bodyPr>
          <a:lstStyle>
            <a:lvl1pPr indent="-228600" lvl="0" marL="457200" algn="r">
              <a:spcBef>
                <a:spcPts val="400"/>
              </a:spcBef>
              <a:spcAft>
                <a:spcPts val="0"/>
              </a:spcAft>
              <a:buSzPts val="1088"/>
              <a:buNone/>
              <a:defRPr sz="1600"/>
            </a:lvl1pPr>
            <a:lvl2pPr indent="-228600" lvl="1" marL="914400" algn="l">
              <a:spcBef>
                <a:spcPts val="325"/>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49" name="Google Shape;149;p63"/>
          <p:cNvSpPr txBox="1"/>
          <p:nvPr>
            <p:ph idx="2" type="body"/>
          </p:nvPr>
        </p:nvSpPr>
        <p:spPr>
          <a:xfrm>
            <a:off x="1219200" y="274320"/>
            <a:ext cx="9973056" cy="4572000"/>
          </a:xfrm>
          <a:prstGeom prst="rect">
            <a:avLst/>
          </a:prstGeom>
          <a:noFill/>
          <a:ln>
            <a:noFill/>
          </a:ln>
        </p:spPr>
        <p:txBody>
          <a:bodyPr anchorCtr="0" anchor="t" bIns="45700" lIns="91425" spcFirstLastPara="1" rIns="91425" wrap="square" tIns="45700">
            <a:noAutofit/>
          </a:bodyPr>
          <a:lstStyle>
            <a:lvl1pPr indent="-366776" lvl="0" marL="457200" algn="l">
              <a:spcBef>
                <a:spcPts val="400"/>
              </a:spcBef>
              <a:spcAft>
                <a:spcPts val="0"/>
              </a:spcAft>
              <a:buSzPts val="2176"/>
              <a:buChar char="🞂"/>
              <a:defRPr sz="3200"/>
            </a:lvl1pPr>
            <a:lvl2pPr indent="-406400" lvl="1" marL="914400" algn="l">
              <a:spcBef>
                <a:spcPts val="325"/>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50" name="Google Shape;150;p63"/>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63"/>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63"/>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bg>
      <p:bgPr>
        <a:blipFill>
          <a:blip r:embed="rId2">
            <a:alphaModFix/>
          </a:blip>
          <a:stretch>
            <a:fillRect/>
          </a:stretch>
        </a:blipFill>
      </p:bgPr>
    </p:bg>
    <p:spTree>
      <p:nvGrpSpPr>
        <p:cNvPr id="153" name="Shape 153"/>
        <p:cNvGrpSpPr/>
        <p:nvPr/>
      </p:nvGrpSpPr>
      <p:grpSpPr>
        <a:xfrm>
          <a:off x="0" y="0"/>
          <a:ext cx="0" cy="0"/>
          <a:chOff x="0" y="0"/>
          <a:chExt cx="0" cy="0"/>
        </a:xfrm>
      </p:grpSpPr>
      <p:sp>
        <p:nvSpPr>
          <p:cNvPr id="154" name="Google Shape;154;p64"/>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155" name="Google Shape;155;p64"/>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Arial"/>
              <a:ea typeface="Arial"/>
              <a:cs typeface="Arial"/>
              <a:sym typeface="Arial"/>
            </a:endParaRPr>
          </a:p>
        </p:txBody>
      </p:sp>
      <p:sp>
        <p:nvSpPr>
          <p:cNvPr id="156" name="Google Shape;156;p64"/>
          <p:cNvSpPr/>
          <p:nvPr/>
        </p:nvSpPr>
        <p:spPr>
          <a:xfrm>
            <a:off x="-8056" y="5791253"/>
            <a:ext cx="4536419" cy="1080868"/>
          </a:xfrm>
          <a:prstGeom prst="rtTriangle">
            <a:avLst/>
          </a:prstGeom>
          <a:blipFill rotWithShape="1">
            <a:blip r:embed="rId3">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157" name="Google Shape;157;p64"/>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158" name="Google Shape;158;p64"/>
          <p:cNvSpPr/>
          <p:nvPr/>
        </p:nvSpPr>
        <p:spPr>
          <a:xfrm>
            <a:off x="11552768"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159" name="Google Shape;159;p64"/>
          <p:cNvSpPr/>
          <p:nvPr/>
        </p:nvSpPr>
        <p:spPr>
          <a:xfrm>
            <a:off x="11303001"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160" name="Google Shape;160;p64"/>
          <p:cNvSpPr txBox="1"/>
          <p:nvPr>
            <p:ph idx="1" type="body"/>
          </p:nvPr>
        </p:nvSpPr>
        <p:spPr>
          <a:xfrm>
            <a:off x="1521643" y="5443402"/>
            <a:ext cx="9550400" cy="648232"/>
          </a:xfrm>
          <a:prstGeom prst="rect">
            <a:avLst/>
          </a:prstGeom>
          <a:noFill/>
          <a:ln>
            <a:noFill/>
          </a:ln>
        </p:spPr>
        <p:txBody>
          <a:bodyPr anchorCtr="0" anchor="t" bIns="45700" lIns="91425" spcFirstLastPara="1" rIns="91425" wrap="square" tIns="0">
            <a:noAutofit/>
          </a:bodyPr>
          <a:lstStyle>
            <a:lvl1pPr indent="-228600" lvl="0" marL="457200" marR="18288" algn="r">
              <a:spcBef>
                <a:spcPts val="400"/>
              </a:spcBef>
              <a:spcAft>
                <a:spcPts val="0"/>
              </a:spcAft>
              <a:buSzPts val="952"/>
              <a:buNone/>
              <a:defRPr sz="1400"/>
            </a:lvl1pPr>
            <a:lvl2pPr indent="-304800" lvl="1" marL="914400" algn="l">
              <a:spcBef>
                <a:spcPts val="325"/>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61" name="Google Shape;161;p64"/>
          <p:cNvSpPr/>
          <p:nvPr>
            <p:ph idx="2" type="pic"/>
          </p:nvPr>
        </p:nvSpPr>
        <p:spPr>
          <a:xfrm>
            <a:off x="304800" y="189968"/>
            <a:ext cx="11582400" cy="4389120"/>
          </a:xfrm>
          <a:prstGeom prst="rect">
            <a:avLst/>
          </a:prstGeom>
          <a:solidFill>
            <a:schemeClr val="dk2"/>
          </a:solidFill>
          <a:ln cap="flat" cmpd="sng" w="9525">
            <a:solidFill>
              <a:schemeClr val="dk1"/>
            </a:solidFill>
            <a:prstDash val="solid"/>
            <a:round/>
            <a:headEnd len="sm" w="sm" type="none"/>
            <a:tailEnd len="sm" w="sm" type="none"/>
          </a:ln>
        </p:spPr>
      </p:sp>
      <p:sp>
        <p:nvSpPr>
          <p:cNvPr id="162" name="Google Shape;162;p64"/>
          <p:cNvSpPr txBox="1"/>
          <p:nvPr>
            <p:ph type="title"/>
          </p:nvPr>
        </p:nvSpPr>
        <p:spPr>
          <a:xfrm>
            <a:off x="304800" y="4865122"/>
            <a:ext cx="10767243"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Lucida Sans"/>
              <a:buNone/>
              <a:defRPr b="0" sz="30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3" name="Google Shape;163;p64"/>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64"/>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64"/>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66" name="Shape 166"/>
        <p:cNvGrpSpPr/>
        <p:nvPr/>
      </p:nvGrpSpPr>
      <p:grpSpPr>
        <a:xfrm>
          <a:off x="0" y="0"/>
          <a:ext cx="0" cy="0"/>
          <a:chOff x="0" y="0"/>
          <a:chExt cx="0" cy="0"/>
        </a:xfrm>
      </p:grpSpPr>
      <p:sp>
        <p:nvSpPr>
          <p:cNvPr id="167" name="Google Shape;167;p65"/>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65"/>
          <p:cNvSpPr txBox="1"/>
          <p:nvPr>
            <p:ph idx="1" type="body"/>
          </p:nvPr>
        </p:nvSpPr>
        <p:spPr>
          <a:xfrm rot="5400000">
            <a:off x="3902965" y="-1812035"/>
            <a:ext cx="4386071" cy="1097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69" name="Google Shape;169;p65"/>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65"/>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65"/>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72" name="Shape 172"/>
        <p:cNvGrpSpPr/>
        <p:nvPr/>
      </p:nvGrpSpPr>
      <p:grpSpPr>
        <a:xfrm>
          <a:off x="0" y="0"/>
          <a:ext cx="0" cy="0"/>
          <a:chOff x="0" y="0"/>
          <a:chExt cx="0" cy="0"/>
        </a:xfrm>
      </p:grpSpPr>
      <p:sp>
        <p:nvSpPr>
          <p:cNvPr id="173" name="Google Shape;173;p66"/>
          <p:cNvSpPr txBox="1"/>
          <p:nvPr>
            <p:ph type="title"/>
          </p:nvPr>
        </p:nvSpPr>
        <p:spPr>
          <a:xfrm rot="5400000">
            <a:off x="7513950" y="1886041"/>
            <a:ext cx="5592761" cy="236996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4" name="Google Shape;174;p66"/>
          <p:cNvSpPr txBox="1"/>
          <p:nvPr>
            <p:ph idx="1" type="body"/>
          </p:nvPr>
        </p:nvSpPr>
        <p:spPr>
          <a:xfrm rot="5400000">
            <a:off x="2029620" y="-1145379"/>
            <a:ext cx="5592760" cy="843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75" name="Google Shape;175;p66"/>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66"/>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66"/>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88" name="Shape 188"/>
        <p:cNvGrpSpPr/>
        <p:nvPr/>
      </p:nvGrpSpPr>
      <p:grpSpPr>
        <a:xfrm>
          <a:off x="0" y="0"/>
          <a:ext cx="0" cy="0"/>
          <a:chOff x="0" y="0"/>
          <a:chExt cx="0" cy="0"/>
        </a:xfrm>
      </p:grpSpPr>
      <p:sp>
        <p:nvSpPr>
          <p:cNvPr id="189" name="Google Shape;189;p39"/>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190" name="Google Shape;190;p3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1" name="Google Shape;191;p39"/>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39"/>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39"/>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94" name="Shape 194"/>
        <p:cNvGrpSpPr/>
        <p:nvPr/>
      </p:nvGrpSpPr>
      <p:grpSpPr>
        <a:xfrm>
          <a:off x="0" y="0"/>
          <a:ext cx="0" cy="0"/>
          <a:chOff x="0" y="0"/>
          <a:chExt cx="0" cy="0"/>
        </a:xfrm>
      </p:grpSpPr>
      <p:sp>
        <p:nvSpPr>
          <p:cNvPr id="195" name="Google Shape;195;p67"/>
          <p:cNvSpPr/>
          <p:nvPr/>
        </p:nvSpPr>
        <p:spPr>
          <a:xfrm>
            <a:off x="0" y="4664075"/>
            <a:ext cx="12200467"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grpSp>
        <p:nvGrpSpPr>
          <p:cNvPr id="196" name="Google Shape;196;p67"/>
          <p:cNvGrpSpPr/>
          <p:nvPr/>
        </p:nvGrpSpPr>
        <p:grpSpPr>
          <a:xfrm>
            <a:off x="-4233" y="4953000"/>
            <a:ext cx="12196233" cy="1911350"/>
            <a:chOff x="-3765" y="4832896"/>
            <a:chExt cx="9147765" cy="2032192"/>
          </a:xfrm>
        </p:grpSpPr>
        <p:sp>
          <p:nvSpPr>
            <p:cNvPr id="197" name="Google Shape;197;p67"/>
            <p:cNvSpPr/>
            <p:nvPr/>
          </p:nvSpPr>
          <p:spPr>
            <a:xfrm>
              <a:off x="1687032" y="4832896"/>
              <a:ext cx="7456968" cy="51817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198" name="Google Shape;198;p67"/>
            <p:cNvSpPr/>
            <p:nvPr/>
          </p:nvSpPr>
          <p:spPr>
            <a:xfrm>
              <a:off x="35926" y="5135025"/>
              <a:ext cx="9108074" cy="838869"/>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99" name="Google Shape;199;p67"/>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200" name="Google Shape;200;p67"/>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201" name="Google Shape;201;p67"/>
          <p:cNvSpPr txBox="1"/>
          <p:nvPr>
            <p:ph type="ctrTitle"/>
          </p:nvPr>
        </p:nvSpPr>
        <p:spPr>
          <a:xfrm>
            <a:off x="914400" y="1752602"/>
            <a:ext cx="103632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SzPts val="1400"/>
              <a:buNone/>
              <a:defRPr b="1" sz="48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67"/>
          <p:cNvSpPr txBox="1"/>
          <p:nvPr>
            <p:ph idx="1" type="subTitle"/>
          </p:nvPr>
        </p:nvSpPr>
        <p:spPr>
          <a:xfrm>
            <a:off x="914400" y="3611607"/>
            <a:ext cx="10363200" cy="1199704"/>
          </a:xfrm>
          <a:prstGeom prst="rect">
            <a:avLst/>
          </a:prstGeom>
          <a:noFill/>
          <a:ln>
            <a:noFill/>
          </a:ln>
        </p:spPr>
        <p:txBody>
          <a:bodyPr anchorCtr="0" anchor="t" bIns="45700" lIns="45700" spcFirstLastPara="1" rIns="45700" wrap="square" tIns="45700">
            <a:noAutofit/>
          </a:bodyPr>
          <a:lstStyle>
            <a:lvl1pPr lvl="0" marR="64008" algn="r">
              <a:spcBef>
                <a:spcPts val="400"/>
              </a:spcBef>
              <a:spcAft>
                <a:spcPts val="0"/>
              </a:spcAft>
              <a:buSzPts val="1836"/>
              <a:buNone/>
              <a:defRPr>
                <a:solidFill>
                  <a:schemeClr val="dk2"/>
                </a:solidFill>
              </a:defRPr>
            </a:lvl1pPr>
            <a:lvl2pPr lvl="1" algn="ctr">
              <a:spcBef>
                <a:spcPts val="325"/>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sp>
        <p:nvSpPr>
          <p:cNvPr id="203" name="Google Shape;203;p67"/>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4" name="Google Shape;204;p67"/>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5" name="Google Shape;205;p67"/>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bg>
      <p:bgPr>
        <a:blipFill>
          <a:blip r:embed="rId2">
            <a:alphaModFix/>
          </a:blip>
          <a:stretch>
            <a:fillRect/>
          </a:stretch>
        </a:blipFill>
      </p:bgPr>
    </p:bg>
    <p:spTree>
      <p:nvGrpSpPr>
        <p:cNvPr id="206" name="Shape 206"/>
        <p:cNvGrpSpPr/>
        <p:nvPr/>
      </p:nvGrpSpPr>
      <p:grpSpPr>
        <a:xfrm>
          <a:off x="0" y="0"/>
          <a:ext cx="0" cy="0"/>
          <a:chOff x="0" y="0"/>
          <a:chExt cx="0" cy="0"/>
        </a:xfrm>
      </p:grpSpPr>
      <p:sp>
        <p:nvSpPr>
          <p:cNvPr id="207" name="Google Shape;207;p68"/>
          <p:cNvSpPr/>
          <p:nvPr/>
        </p:nvSpPr>
        <p:spPr>
          <a:xfrm>
            <a:off x="4849284" y="3005138"/>
            <a:ext cx="243416"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208" name="Google Shape;208;p68"/>
          <p:cNvSpPr/>
          <p:nvPr/>
        </p:nvSpPr>
        <p:spPr>
          <a:xfrm>
            <a:off x="4599518" y="3005138"/>
            <a:ext cx="245533"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209" name="Google Shape;209;p68"/>
          <p:cNvSpPr txBox="1"/>
          <p:nvPr>
            <p:ph type="title"/>
          </p:nvPr>
        </p:nvSpPr>
        <p:spPr>
          <a:xfrm>
            <a:off x="963168" y="1059712"/>
            <a:ext cx="103632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Lucida Sans"/>
              <a:buNone/>
              <a:defRPr b="1"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0" name="Google Shape;210;p68"/>
          <p:cNvSpPr txBox="1"/>
          <p:nvPr>
            <p:ph idx="1" type="body"/>
          </p:nvPr>
        </p:nvSpPr>
        <p:spPr>
          <a:xfrm>
            <a:off x="5230284" y="2931712"/>
            <a:ext cx="6096000" cy="1454888"/>
          </a:xfrm>
          <a:prstGeom prst="rect">
            <a:avLst/>
          </a:prstGeom>
          <a:noFill/>
          <a:ln>
            <a:noFill/>
          </a:ln>
        </p:spPr>
        <p:txBody>
          <a:bodyPr anchorCtr="0" anchor="t" bIns="45700" lIns="91425" spcFirstLastPara="1" rIns="91425" wrap="square" tIns="45700">
            <a:no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5"/>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11" name="Google Shape;211;p68"/>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68"/>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68"/>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bg>
      <p:bgPr>
        <a:blipFill>
          <a:blip r:embed="rId2">
            <a:alphaModFix/>
          </a:blip>
          <a:stretch>
            <a:fillRect/>
          </a:stretch>
        </a:blipFill>
      </p:bgPr>
    </p:bg>
    <p:spTree>
      <p:nvGrpSpPr>
        <p:cNvPr id="214" name="Shape 214"/>
        <p:cNvGrpSpPr/>
        <p:nvPr/>
      </p:nvGrpSpPr>
      <p:grpSpPr>
        <a:xfrm>
          <a:off x="0" y="0"/>
          <a:ext cx="0" cy="0"/>
          <a:chOff x="0" y="0"/>
          <a:chExt cx="0" cy="0"/>
        </a:xfrm>
      </p:grpSpPr>
      <p:sp>
        <p:nvSpPr>
          <p:cNvPr id="215" name="Google Shape;215;p69"/>
          <p:cNvSpPr txBox="1"/>
          <p:nvPr>
            <p:ph idx="1" type="body"/>
          </p:nvPr>
        </p:nvSpPr>
        <p:spPr>
          <a:xfrm>
            <a:off x="609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16" name="Google Shape;216;p69"/>
          <p:cNvSpPr txBox="1"/>
          <p:nvPr>
            <p:ph idx="2" type="body"/>
          </p:nvPr>
        </p:nvSpPr>
        <p:spPr>
          <a:xfrm>
            <a:off x="6197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17" name="Google Shape;217;p6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8" name="Google Shape;218;p69"/>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69"/>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69"/>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bg>
      <p:bgPr>
        <a:blipFill>
          <a:blip r:embed="rId2">
            <a:alphaModFix/>
          </a:blip>
          <a:stretch>
            <a:fillRect/>
          </a:stretch>
        </a:blipFill>
      </p:bgPr>
    </p:bg>
    <p:spTree>
      <p:nvGrpSpPr>
        <p:cNvPr id="221" name="Shape 221"/>
        <p:cNvGrpSpPr/>
        <p:nvPr/>
      </p:nvGrpSpPr>
      <p:grpSpPr>
        <a:xfrm>
          <a:off x="0" y="0"/>
          <a:ext cx="0" cy="0"/>
          <a:chOff x="0" y="0"/>
          <a:chExt cx="0" cy="0"/>
        </a:xfrm>
      </p:grpSpPr>
      <p:sp>
        <p:nvSpPr>
          <p:cNvPr id="222" name="Google Shape;222;p70"/>
          <p:cNvSpPr txBox="1"/>
          <p:nvPr>
            <p:ph type="title"/>
          </p:nvPr>
        </p:nvSpPr>
        <p:spPr>
          <a:xfrm>
            <a:off x="609600" y="273050"/>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3" name="Google Shape;223;p70"/>
          <p:cNvSpPr txBox="1"/>
          <p:nvPr>
            <p:ph idx="1" type="body"/>
          </p:nvPr>
        </p:nvSpPr>
        <p:spPr>
          <a:xfrm>
            <a:off x="609600" y="5410200"/>
            <a:ext cx="5386917"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24" name="Google Shape;224;p70"/>
          <p:cNvSpPr txBox="1"/>
          <p:nvPr>
            <p:ph idx="2" type="body"/>
          </p:nvPr>
        </p:nvSpPr>
        <p:spPr>
          <a:xfrm>
            <a:off x="6193369" y="5410200"/>
            <a:ext cx="5389033"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25" name="Google Shape;225;p70"/>
          <p:cNvSpPr txBox="1"/>
          <p:nvPr>
            <p:ph idx="3" type="body"/>
          </p:nvPr>
        </p:nvSpPr>
        <p:spPr>
          <a:xfrm>
            <a:off x="609600" y="1444295"/>
            <a:ext cx="5386917" cy="3941763"/>
          </a:xfrm>
          <a:prstGeom prst="rect">
            <a:avLst/>
          </a:prstGeom>
          <a:noFill/>
          <a:ln>
            <a:noFill/>
          </a:ln>
        </p:spPr>
        <p:txBody>
          <a:bodyPr anchorCtr="0" anchor="t" bIns="45700" lIns="91425" spcFirstLastPara="1" rIns="91425" wrap="square" tIns="45700">
            <a:noAutofit/>
          </a:bodyPr>
          <a:lstStyle>
            <a:lvl1pPr indent="-332232" lvl="0" marL="457200" algn="l">
              <a:spcBef>
                <a:spcPts val="40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26" name="Google Shape;226;p70"/>
          <p:cNvSpPr txBox="1"/>
          <p:nvPr>
            <p:ph idx="4" type="body"/>
          </p:nvPr>
        </p:nvSpPr>
        <p:spPr>
          <a:xfrm>
            <a:off x="6193368" y="1444295"/>
            <a:ext cx="5389033" cy="3941763"/>
          </a:xfrm>
          <a:prstGeom prst="rect">
            <a:avLst/>
          </a:prstGeom>
          <a:noFill/>
          <a:ln>
            <a:noFill/>
          </a:ln>
        </p:spPr>
        <p:txBody>
          <a:bodyPr anchorCtr="0" anchor="t" bIns="45700" lIns="91425" spcFirstLastPara="1" rIns="91425" wrap="square" tIns="45700">
            <a:noAutofit/>
          </a:bodyPr>
          <a:lstStyle>
            <a:lvl1pPr indent="-332232" lvl="0" marL="457200" algn="l">
              <a:spcBef>
                <a:spcPts val="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27" name="Google Shape;227;p70"/>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8" name="Google Shape;228;p70"/>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9" name="Google Shape;229;p70"/>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bg>
      <p:bgPr>
        <a:blipFill>
          <a:blip r:embed="rId2">
            <a:alphaModFix/>
          </a:blip>
          <a:stretch>
            <a:fillRect/>
          </a:stretch>
        </a:blipFill>
      </p:bgPr>
    </p:bg>
    <p:spTree>
      <p:nvGrpSpPr>
        <p:cNvPr id="230" name="Shape 230"/>
        <p:cNvGrpSpPr/>
        <p:nvPr/>
      </p:nvGrpSpPr>
      <p:grpSpPr>
        <a:xfrm>
          <a:off x="0" y="0"/>
          <a:ext cx="0" cy="0"/>
          <a:chOff x="0" y="0"/>
          <a:chExt cx="0" cy="0"/>
        </a:xfrm>
      </p:grpSpPr>
      <p:sp>
        <p:nvSpPr>
          <p:cNvPr id="231" name="Google Shape;231;p41"/>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41"/>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41"/>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4" name="Google Shape;234;p41"/>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35" name="Shape 235"/>
        <p:cNvGrpSpPr/>
        <p:nvPr/>
      </p:nvGrpSpPr>
      <p:grpSpPr>
        <a:xfrm>
          <a:off x="0" y="0"/>
          <a:ext cx="0" cy="0"/>
          <a:chOff x="0" y="0"/>
          <a:chExt cx="0" cy="0"/>
        </a:xfrm>
      </p:grpSpPr>
      <p:sp>
        <p:nvSpPr>
          <p:cNvPr id="236" name="Google Shape;236;p71"/>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7" name="Google Shape;237;p71"/>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8" name="Google Shape;238;p71"/>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bg>
      <p:bgPr>
        <a:blipFill>
          <a:blip r:embed="rId2">
            <a:alphaModFix/>
          </a:blip>
          <a:stretch>
            <a:fillRect/>
          </a:stretch>
        </a:blipFill>
      </p:bgPr>
    </p:bg>
    <p:spTree>
      <p:nvGrpSpPr>
        <p:cNvPr id="239" name="Shape 239"/>
        <p:cNvGrpSpPr/>
        <p:nvPr/>
      </p:nvGrpSpPr>
      <p:grpSpPr>
        <a:xfrm>
          <a:off x="0" y="0"/>
          <a:ext cx="0" cy="0"/>
          <a:chOff x="0" y="0"/>
          <a:chExt cx="0" cy="0"/>
        </a:xfrm>
      </p:grpSpPr>
      <p:sp>
        <p:nvSpPr>
          <p:cNvPr id="240" name="Google Shape;240;p72"/>
          <p:cNvSpPr txBox="1"/>
          <p:nvPr>
            <p:ph type="title"/>
          </p:nvPr>
        </p:nvSpPr>
        <p:spPr>
          <a:xfrm>
            <a:off x="1219200" y="4876800"/>
            <a:ext cx="9975701"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Lucida Sans"/>
              <a:buNone/>
              <a:defRPr b="0" sz="25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1" name="Google Shape;241;p72"/>
          <p:cNvSpPr txBox="1"/>
          <p:nvPr>
            <p:ph idx="1" type="body"/>
          </p:nvPr>
        </p:nvSpPr>
        <p:spPr>
          <a:xfrm>
            <a:off x="5892800" y="5355102"/>
            <a:ext cx="5299456" cy="914400"/>
          </a:xfrm>
          <a:prstGeom prst="rect">
            <a:avLst/>
          </a:prstGeom>
          <a:noFill/>
          <a:ln>
            <a:noFill/>
          </a:ln>
        </p:spPr>
        <p:txBody>
          <a:bodyPr anchorCtr="0" anchor="t" bIns="45700" lIns="91425" spcFirstLastPara="1" rIns="91425" wrap="square" tIns="45700">
            <a:noAutofit/>
          </a:bodyPr>
          <a:lstStyle>
            <a:lvl1pPr indent="-228600" lvl="0" marL="457200" algn="r">
              <a:spcBef>
                <a:spcPts val="400"/>
              </a:spcBef>
              <a:spcAft>
                <a:spcPts val="0"/>
              </a:spcAft>
              <a:buSzPts val="1088"/>
              <a:buNone/>
              <a:defRPr sz="1600"/>
            </a:lvl1pPr>
            <a:lvl2pPr indent="-228600" lvl="1" marL="914400" algn="l">
              <a:spcBef>
                <a:spcPts val="325"/>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42" name="Google Shape;242;p72"/>
          <p:cNvSpPr txBox="1"/>
          <p:nvPr>
            <p:ph idx="2" type="body"/>
          </p:nvPr>
        </p:nvSpPr>
        <p:spPr>
          <a:xfrm>
            <a:off x="1219200" y="274320"/>
            <a:ext cx="9973056" cy="4572000"/>
          </a:xfrm>
          <a:prstGeom prst="rect">
            <a:avLst/>
          </a:prstGeom>
          <a:noFill/>
          <a:ln>
            <a:noFill/>
          </a:ln>
        </p:spPr>
        <p:txBody>
          <a:bodyPr anchorCtr="0" anchor="t" bIns="45700" lIns="91425" spcFirstLastPara="1" rIns="91425" wrap="square" tIns="45700">
            <a:noAutofit/>
          </a:bodyPr>
          <a:lstStyle>
            <a:lvl1pPr indent="-366776" lvl="0" marL="457200" algn="l">
              <a:spcBef>
                <a:spcPts val="400"/>
              </a:spcBef>
              <a:spcAft>
                <a:spcPts val="0"/>
              </a:spcAft>
              <a:buSzPts val="2176"/>
              <a:buChar char="🞂"/>
              <a:defRPr sz="3200"/>
            </a:lvl1pPr>
            <a:lvl2pPr indent="-406400" lvl="1" marL="914400" algn="l">
              <a:spcBef>
                <a:spcPts val="325"/>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43" name="Google Shape;243;p72"/>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72"/>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72"/>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bg>
      <p:bgPr>
        <a:blipFill>
          <a:blip r:embed="rId2">
            <a:alphaModFix/>
          </a:blip>
          <a:stretch>
            <a:fillRect/>
          </a:stretch>
        </a:blipFill>
      </p:bgPr>
    </p:bg>
    <p:spTree>
      <p:nvGrpSpPr>
        <p:cNvPr id="246" name="Shape 246"/>
        <p:cNvGrpSpPr/>
        <p:nvPr/>
      </p:nvGrpSpPr>
      <p:grpSpPr>
        <a:xfrm>
          <a:off x="0" y="0"/>
          <a:ext cx="0" cy="0"/>
          <a:chOff x="0" y="0"/>
          <a:chExt cx="0" cy="0"/>
        </a:xfrm>
      </p:grpSpPr>
      <p:sp>
        <p:nvSpPr>
          <p:cNvPr id="247" name="Google Shape;247;p73"/>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248" name="Google Shape;248;p73"/>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Arial"/>
              <a:ea typeface="Arial"/>
              <a:cs typeface="Arial"/>
              <a:sym typeface="Arial"/>
            </a:endParaRPr>
          </a:p>
        </p:txBody>
      </p:sp>
      <p:sp>
        <p:nvSpPr>
          <p:cNvPr id="249" name="Google Shape;249;p73"/>
          <p:cNvSpPr/>
          <p:nvPr/>
        </p:nvSpPr>
        <p:spPr>
          <a:xfrm>
            <a:off x="-8056" y="5791253"/>
            <a:ext cx="4536419" cy="1080868"/>
          </a:xfrm>
          <a:prstGeom prst="rtTriangle">
            <a:avLst/>
          </a:prstGeom>
          <a:blipFill rotWithShape="1">
            <a:blip r:embed="rId3">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250" name="Google Shape;250;p73"/>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251" name="Google Shape;251;p73"/>
          <p:cNvSpPr/>
          <p:nvPr/>
        </p:nvSpPr>
        <p:spPr>
          <a:xfrm>
            <a:off x="11552768"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252" name="Google Shape;252;p73"/>
          <p:cNvSpPr/>
          <p:nvPr/>
        </p:nvSpPr>
        <p:spPr>
          <a:xfrm>
            <a:off x="11303001"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253" name="Google Shape;253;p73"/>
          <p:cNvSpPr txBox="1"/>
          <p:nvPr>
            <p:ph idx="1" type="body"/>
          </p:nvPr>
        </p:nvSpPr>
        <p:spPr>
          <a:xfrm>
            <a:off x="1521643" y="5443402"/>
            <a:ext cx="9550400" cy="648232"/>
          </a:xfrm>
          <a:prstGeom prst="rect">
            <a:avLst/>
          </a:prstGeom>
          <a:noFill/>
          <a:ln>
            <a:noFill/>
          </a:ln>
        </p:spPr>
        <p:txBody>
          <a:bodyPr anchorCtr="0" anchor="t" bIns="45700" lIns="91425" spcFirstLastPara="1" rIns="91425" wrap="square" tIns="0">
            <a:noAutofit/>
          </a:bodyPr>
          <a:lstStyle>
            <a:lvl1pPr indent="-228600" lvl="0" marL="457200" marR="18288" algn="r">
              <a:spcBef>
                <a:spcPts val="400"/>
              </a:spcBef>
              <a:spcAft>
                <a:spcPts val="0"/>
              </a:spcAft>
              <a:buSzPts val="952"/>
              <a:buNone/>
              <a:defRPr sz="1400"/>
            </a:lvl1pPr>
            <a:lvl2pPr indent="-304800" lvl="1" marL="914400" algn="l">
              <a:spcBef>
                <a:spcPts val="325"/>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54" name="Google Shape;254;p73"/>
          <p:cNvSpPr/>
          <p:nvPr>
            <p:ph idx="2" type="pic"/>
          </p:nvPr>
        </p:nvSpPr>
        <p:spPr>
          <a:xfrm>
            <a:off x="304800" y="189968"/>
            <a:ext cx="11582400" cy="4389120"/>
          </a:xfrm>
          <a:prstGeom prst="rect">
            <a:avLst/>
          </a:prstGeom>
          <a:solidFill>
            <a:schemeClr val="dk2"/>
          </a:solidFill>
          <a:ln cap="flat" cmpd="sng" w="9525">
            <a:solidFill>
              <a:schemeClr val="dk1"/>
            </a:solidFill>
            <a:prstDash val="solid"/>
            <a:round/>
            <a:headEnd len="sm" w="sm" type="none"/>
            <a:tailEnd len="sm" w="sm" type="none"/>
          </a:ln>
        </p:spPr>
      </p:sp>
      <p:sp>
        <p:nvSpPr>
          <p:cNvPr id="255" name="Google Shape;255;p73"/>
          <p:cNvSpPr txBox="1"/>
          <p:nvPr>
            <p:ph type="title"/>
          </p:nvPr>
        </p:nvSpPr>
        <p:spPr>
          <a:xfrm>
            <a:off x="304800" y="4865122"/>
            <a:ext cx="10767243"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Lucida Sans"/>
              <a:buNone/>
              <a:defRPr b="0" sz="30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6" name="Google Shape;256;p73"/>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7" name="Google Shape;257;p73"/>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8" name="Google Shape;258;p73"/>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259" name="Shape 259"/>
        <p:cNvGrpSpPr/>
        <p:nvPr/>
      </p:nvGrpSpPr>
      <p:grpSpPr>
        <a:xfrm>
          <a:off x="0" y="0"/>
          <a:ext cx="0" cy="0"/>
          <a:chOff x="0" y="0"/>
          <a:chExt cx="0" cy="0"/>
        </a:xfrm>
      </p:grpSpPr>
      <p:sp>
        <p:nvSpPr>
          <p:cNvPr id="260" name="Google Shape;260;p7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1" name="Google Shape;261;p74"/>
          <p:cNvSpPr txBox="1"/>
          <p:nvPr>
            <p:ph idx="1" type="body"/>
          </p:nvPr>
        </p:nvSpPr>
        <p:spPr>
          <a:xfrm rot="5400000">
            <a:off x="3902965" y="-1812035"/>
            <a:ext cx="4386071" cy="1097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62" name="Google Shape;262;p74"/>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3" name="Google Shape;263;p74"/>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74"/>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265" name="Shape 265"/>
        <p:cNvGrpSpPr/>
        <p:nvPr/>
      </p:nvGrpSpPr>
      <p:grpSpPr>
        <a:xfrm>
          <a:off x="0" y="0"/>
          <a:ext cx="0" cy="0"/>
          <a:chOff x="0" y="0"/>
          <a:chExt cx="0" cy="0"/>
        </a:xfrm>
      </p:grpSpPr>
      <p:sp>
        <p:nvSpPr>
          <p:cNvPr id="266" name="Google Shape;266;p75"/>
          <p:cNvSpPr txBox="1"/>
          <p:nvPr>
            <p:ph type="title"/>
          </p:nvPr>
        </p:nvSpPr>
        <p:spPr>
          <a:xfrm rot="5400000">
            <a:off x="7513950" y="1886041"/>
            <a:ext cx="5592761" cy="236996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7" name="Google Shape;267;p75"/>
          <p:cNvSpPr txBox="1"/>
          <p:nvPr>
            <p:ph idx="1" type="body"/>
          </p:nvPr>
        </p:nvSpPr>
        <p:spPr>
          <a:xfrm rot="5400000">
            <a:off x="2029620" y="-1145379"/>
            <a:ext cx="5592760" cy="843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68" name="Google Shape;268;p75"/>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9" name="Google Shape;269;p75"/>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75"/>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bg>
      <p:bgPr>
        <a:blipFill>
          <a:blip r:embed="rId2">
            <a:alphaModFix/>
          </a:blip>
          <a:stretch>
            <a:fillRect/>
          </a:stretch>
        </a:blipFill>
      </p:bgPr>
    </p:bg>
    <p:spTree>
      <p:nvGrpSpPr>
        <p:cNvPr id="281" name="Shape 281"/>
        <p:cNvGrpSpPr/>
        <p:nvPr/>
      </p:nvGrpSpPr>
      <p:grpSpPr>
        <a:xfrm>
          <a:off x="0" y="0"/>
          <a:ext cx="0" cy="0"/>
          <a:chOff x="0" y="0"/>
          <a:chExt cx="0" cy="0"/>
        </a:xfrm>
      </p:grpSpPr>
      <p:sp>
        <p:nvSpPr>
          <p:cNvPr id="282" name="Google Shape;282;p42"/>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3" name="Google Shape;283;p42"/>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4" name="Google Shape;284;p42"/>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5" name="Google Shape;285;p42"/>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96" name="Shape 296"/>
        <p:cNvGrpSpPr/>
        <p:nvPr/>
      </p:nvGrpSpPr>
      <p:grpSpPr>
        <a:xfrm>
          <a:off x="0" y="0"/>
          <a:ext cx="0" cy="0"/>
          <a:chOff x="0" y="0"/>
          <a:chExt cx="0" cy="0"/>
        </a:xfrm>
      </p:grpSpPr>
      <p:sp>
        <p:nvSpPr>
          <p:cNvPr id="297" name="Google Shape;297;p44"/>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98" name="Google Shape;298;p4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9" name="Google Shape;299;p44"/>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0" name="Google Shape;300;p44"/>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1" name="Google Shape;301;p44"/>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02" name="Shape 302"/>
        <p:cNvGrpSpPr/>
        <p:nvPr/>
      </p:nvGrpSpPr>
      <p:grpSpPr>
        <a:xfrm>
          <a:off x="0" y="0"/>
          <a:ext cx="0" cy="0"/>
          <a:chOff x="0" y="0"/>
          <a:chExt cx="0" cy="0"/>
        </a:xfrm>
      </p:grpSpPr>
      <p:sp>
        <p:nvSpPr>
          <p:cNvPr id="303" name="Google Shape;303;p76"/>
          <p:cNvSpPr/>
          <p:nvPr/>
        </p:nvSpPr>
        <p:spPr>
          <a:xfrm>
            <a:off x="0" y="4664075"/>
            <a:ext cx="12200467"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grpSp>
        <p:nvGrpSpPr>
          <p:cNvPr id="304" name="Google Shape;304;p76"/>
          <p:cNvGrpSpPr/>
          <p:nvPr/>
        </p:nvGrpSpPr>
        <p:grpSpPr>
          <a:xfrm>
            <a:off x="-4233" y="4953000"/>
            <a:ext cx="12196233" cy="1911350"/>
            <a:chOff x="-3765" y="4832896"/>
            <a:chExt cx="9147765" cy="2032192"/>
          </a:xfrm>
        </p:grpSpPr>
        <p:sp>
          <p:nvSpPr>
            <p:cNvPr id="305" name="Google Shape;305;p76"/>
            <p:cNvSpPr/>
            <p:nvPr/>
          </p:nvSpPr>
          <p:spPr>
            <a:xfrm>
              <a:off x="1687032" y="4832896"/>
              <a:ext cx="7456968" cy="51817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306" name="Google Shape;306;p76"/>
            <p:cNvSpPr/>
            <p:nvPr/>
          </p:nvSpPr>
          <p:spPr>
            <a:xfrm>
              <a:off x="35926" y="5135025"/>
              <a:ext cx="9108074" cy="838869"/>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07" name="Google Shape;307;p76"/>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308" name="Google Shape;308;p76"/>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309" name="Google Shape;309;p76"/>
          <p:cNvSpPr txBox="1"/>
          <p:nvPr>
            <p:ph type="ctrTitle"/>
          </p:nvPr>
        </p:nvSpPr>
        <p:spPr>
          <a:xfrm>
            <a:off x="914400" y="1752602"/>
            <a:ext cx="103632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SzPts val="1400"/>
              <a:buNone/>
              <a:defRPr b="1" sz="48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0" name="Google Shape;310;p76"/>
          <p:cNvSpPr txBox="1"/>
          <p:nvPr>
            <p:ph idx="1" type="subTitle"/>
          </p:nvPr>
        </p:nvSpPr>
        <p:spPr>
          <a:xfrm>
            <a:off x="914400" y="3611607"/>
            <a:ext cx="10363200" cy="1199704"/>
          </a:xfrm>
          <a:prstGeom prst="rect">
            <a:avLst/>
          </a:prstGeom>
          <a:noFill/>
          <a:ln>
            <a:noFill/>
          </a:ln>
        </p:spPr>
        <p:txBody>
          <a:bodyPr anchorCtr="0" anchor="t" bIns="45700" lIns="45700" spcFirstLastPara="1" rIns="45700" wrap="square" tIns="45700">
            <a:noAutofit/>
          </a:bodyPr>
          <a:lstStyle>
            <a:lvl1pPr lvl="0" marR="64008" algn="r">
              <a:spcBef>
                <a:spcPts val="400"/>
              </a:spcBef>
              <a:spcAft>
                <a:spcPts val="0"/>
              </a:spcAft>
              <a:buSzPts val="1836"/>
              <a:buNone/>
              <a:defRPr>
                <a:solidFill>
                  <a:schemeClr val="dk2"/>
                </a:solidFill>
              </a:defRPr>
            </a:lvl1pPr>
            <a:lvl2pPr lvl="1" algn="ctr">
              <a:spcBef>
                <a:spcPts val="325"/>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sp>
        <p:nvSpPr>
          <p:cNvPr id="311" name="Google Shape;311;p76"/>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2" name="Google Shape;312;p76"/>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3" name="Google Shape;313;p76"/>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bg>
      <p:bgPr>
        <a:blipFill>
          <a:blip r:embed="rId2">
            <a:alphaModFix/>
          </a:blip>
          <a:stretch>
            <a:fillRect/>
          </a:stretch>
        </a:blipFill>
      </p:bgPr>
    </p:bg>
    <p:spTree>
      <p:nvGrpSpPr>
        <p:cNvPr id="314" name="Shape 314"/>
        <p:cNvGrpSpPr/>
        <p:nvPr/>
      </p:nvGrpSpPr>
      <p:grpSpPr>
        <a:xfrm>
          <a:off x="0" y="0"/>
          <a:ext cx="0" cy="0"/>
          <a:chOff x="0" y="0"/>
          <a:chExt cx="0" cy="0"/>
        </a:xfrm>
      </p:grpSpPr>
      <p:sp>
        <p:nvSpPr>
          <p:cNvPr id="315" name="Google Shape;315;p77"/>
          <p:cNvSpPr/>
          <p:nvPr/>
        </p:nvSpPr>
        <p:spPr>
          <a:xfrm>
            <a:off x="4849284" y="3005138"/>
            <a:ext cx="243416"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316" name="Google Shape;316;p77"/>
          <p:cNvSpPr/>
          <p:nvPr/>
        </p:nvSpPr>
        <p:spPr>
          <a:xfrm>
            <a:off x="4599518" y="3005138"/>
            <a:ext cx="245533"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317" name="Google Shape;317;p77"/>
          <p:cNvSpPr txBox="1"/>
          <p:nvPr>
            <p:ph type="title"/>
          </p:nvPr>
        </p:nvSpPr>
        <p:spPr>
          <a:xfrm>
            <a:off x="963168" y="1059712"/>
            <a:ext cx="103632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Lucida Sans"/>
              <a:buNone/>
              <a:defRPr b="1"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8" name="Google Shape;318;p77"/>
          <p:cNvSpPr txBox="1"/>
          <p:nvPr>
            <p:ph idx="1" type="body"/>
          </p:nvPr>
        </p:nvSpPr>
        <p:spPr>
          <a:xfrm>
            <a:off x="5230284" y="2931712"/>
            <a:ext cx="6096000" cy="1454888"/>
          </a:xfrm>
          <a:prstGeom prst="rect">
            <a:avLst/>
          </a:prstGeom>
          <a:noFill/>
          <a:ln>
            <a:noFill/>
          </a:ln>
        </p:spPr>
        <p:txBody>
          <a:bodyPr anchorCtr="0" anchor="t" bIns="45700" lIns="91425" spcFirstLastPara="1" rIns="91425" wrap="square" tIns="45700">
            <a:no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5"/>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19" name="Google Shape;319;p77"/>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0" name="Google Shape;320;p77"/>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1" name="Google Shape;321;p77"/>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bg>
      <p:bgPr>
        <a:blipFill>
          <a:blip r:embed="rId2">
            <a:alphaModFix/>
          </a:blip>
          <a:stretch>
            <a:fillRect/>
          </a:stretch>
        </a:blipFill>
      </p:bgPr>
    </p:bg>
    <p:spTree>
      <p:nvGrpSpPr>
        <p:cNvPr id="322" name="Shape 322"/>
        <p:cNvGrpSpPr/>
        <p:nvPr/>
      </p:nvGrpSpPr>
      <p:grpSpPr>
        <a:xfrm>
          <a:off x="0" y="0"/>
          <a:ext cx="0" cy="0"/>
          <a:chOff x="0" y="0"/>
          <a:chExt cx="0" cy="0"/>
        </a:xfrm>
      </p:grpSpPr>
      <p:sp>
        <p:nvSpPr>
          <p:cNvPr id="323" name="Google Shape;323;p78"/>
          <p:cNvSpPr txBox="1"/>
          <p:nvPr>
            <p:ph idx="1" type="body"/>
          </p:nvPr>
        </p:nvSpPr>
        <p:spPr>
          <a:xfrm>
            <a:off x="609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24" name="Google Shape;324;p78"/>
          <p:cNvSpPr txBox="1"/>
          <p:nvPr>
            <p:ph idx="2" type="body"/>
          </p:nvPr>
        </p:nvSpPr>
        <p:spPr>
          <a:xfrm>
            <a:off x="6197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25" name="Google Shape;325;p7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6" name="Google Shape;326;p78"/>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7" name="Google Shape;327;p78"/>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8" name="Google Shape;328;p78"/>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bg>
      <p:bgPr>
        <a:blipFill>
          <a:blip r:embed="rId2">
            <a:alphaModFix/>
          </a:blip>
          <a:stretch>
            <a:fillRect/>
          </a:stretch>
        </a:blipFill>
      </p:bgPr>
    </p:bg>
    <p:spTree>
      <p:nvGrpSpPr>
        <p:cNvPr id="329" name="Shape 329"/>
        <p:cNvGrpSpPr/>
        <p:nvPr/>
      </p:nvGrpSpPr>
      <p:grpSpPr>
        <a:xfrm>
          <a:off x="0" y="0"/>
          <a:ext cx="0" cy="0"/>
          <a:chOff x="0" y="0"/>
          <a:chExt cx="0" cy="0"/>
        </a:xfrm>
      </p:grpSpPr>
      <p:sp>
        <p:nvSpPr>
          <p:cNvPr id="330" name="Google Shape;330;p79"/>
          <p:cNvSpPr txBox="1"/>
          <p:nvPr>
            <p:ph type="title"/>
          </p:nvPr>
        </p:nvSpPr>
        <p:spPr>
          <a:xfrm>
            <a:off x="609600" y="273050"/>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1" name="Google Shape;331;p79"/>
          <p:cNvSpPr txBox="1"/>
          <p:nvPr>
            <p:ph idx="1" type="body"/>
          </p:nvPr>
        </p:nvSpPr>
        <p:spPr>
          <a:xfrm>
            <a:off x="609600" y="5410200"/>
            <a:ext cx="5386917"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32" name="Google Shape;332;p79"/>
          <p:cNvSpPr txBox="1"/>
          <p:nvPr>
            <p:ph idx="2" type="body"/>
          </p:nvPr>
        </p:nvSpPr>
        <p:spPr>
          <a:xfrm>
            <a:off x="6193369" y="5410200"/>
            <a:ext cx="5389033"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33" name="Google Shape;333;p79"/>
          <p:cNvSpPr txBox="1"/>
          <p:nvPr>
            <p:ph idx="3" type="body"/>
          </p:nvPr>
        </p:nvSpPr>
        <p:spPr>
          <a:xfrm>
            <a:off x="609600" y="1444295"/>
            <a:ext cx="5386917" cy="3941763"/>
          </a:xfrm>
          <a:prstGeom prst="rect">
            <a:avLst/>
          </a:prstGeom>
          <a:noFill/>
          <a:ln>
            <a:noFill/>
          </a:ln>
        </p:spPr>
        <p:txBody>
          <a:bodyPr anchorCtr="0" anchor="t" bIns="45700" lIns="91425" spcFirstLastPara="1" rIns="91425" wrap="square" tIns="45700">
            <a:noAutofit/>
          </a:bodyPr>
          <a:lstStyle>
            <a:lvl1pPr indent="-332232" lvl="0" marL="457200" algn="l">
              <a:spcBef>
                <a:spcPts val="40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34" name="Google Shape;334;p79"/>
          <p:cNvSpPr txBox="1"/>
          <p:nvPr>
            <p:ph idx="4" type="body"/>
          </p:nvPr>
        </p:nvSpPr>
        <p:spPr>
          <a:xfrm>
            <a:off x="6193368" y="1444295"/>
            <a:ext cx="5389033" cy="3941763"/>
          </a:xfrm>
          <a:prstGeom prst="rect">
            <a:avLst/>
          </a:prstGeom>
          <a:noFill/>
          <a:ln>
            <a:noFill/>
          </a:ln>
        </p:spPr>
        <p:txBody>
          <a:bodyPr anchorCtr="0" anchor="t" bIns="45700" lIns="91425" spcFirstLastPara="1" rIns="91425" wrap="square" tIns="45700">
            <a:noAutofit/>
          </a:bodyPr>
          <a:lstStyle>
            <a:lvl1pPr indent="-332232" lvl="0" marL="457200" algn="l">
              <a:spcBef>
                <a:spcPts val="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35" name="Google Shape;335;p79"/>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6" name="Google Shape;336;p79"/>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7" name="Google Shape;337;p79"/>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bg>
      <p:bgPr>
        <a:blipFill>
          <a:blip r:embed="rId2">
            <a:alphaModFix/>
          </a:blip>
          <a:stretch>
            <a:fillRect/>
          </a:stretch>
        </a:blipFill>
      </p:bgPr>
    </p:bg>
    <p:spTree>
      <p:nvGrpSpPr>
        <p:cNvPr id="338" name="Shape 338"/>
        <p:cNvGrpSpPr/>
        <p:nvPr/>
      </p:nvGrpSpPr>
      <p:grpSpPr>
        <a:xfrm>
          <a:off x="0" y="0"/>
          <a:ext cx="0" cy="0"/>
          <a:chOff x="0" y="0"/>
          <a:chExt cx="0" cy="0"/>
        </a:xfrm>
      </p:grpSpPr>
      <p:sp>
        <p:nvSpPr>
          <p:cNvPr id="339" name="Google Shape;339;p80"/>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0" name="Google Shape;340;p80"/>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1" name="Google Shape;341;p80"/>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2" name="Google Shape;342;p80"/>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343" name="Shape 343"/>
        <p:cNvGrpSpPr/>
        <p:nvPr/>
      </p:nvGrpSpPr>
      <p:grpSpPr>
        <a:xfrm>
          <a:off x="0" y="0"/>
          <a:ext cx="0" cy="0"/>
          <a:chOff x="0" y="0"/>
          <a:chExt cx="0" cy="0"/>
        </a:xfrm>
      </p:grpSpPr>
      <p:sp>
        <p:nvSpPr>
          <p:cNvPr id="344" name="Google Shape;344;p81"/>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5" name="Google Shape;345;p81"/>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6" name="Google Shape;346;p81"/>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bg>
      <p:bgPr>
        <a:blipFill>
          <a:blip r:embed="rId2">
            <a:alphaModFix/>
          </a:blip>
          <a:stretch>
            <a:fillRect/>
          </a:stretch>
        </a:blipFill>
      </p:bgPr>
    </p:bg>
    <p:spTree>
      <p:nvGrpSpPr>
        <p:cNvPr id="347" name="Shape 347"/>
        <p:cNvGrpSpPr/>
        <p:nvPr/>
      </p:nvGrpSpPr>
      <p:grpSpPr>
        <a:xfrm>
          <a:off x="0" y="0"/>
          <a:ext cx="0" cy="0"/>
          <a:chOff x="0" y="0"/>
          <a:chExt cx="0" cy="0"/>
        </a:xfrm>
      </p:grpSpPr>
      <p:sp>
        <p:nvSpPr>
          <p:cNvPr id="348" name="Google Shape;348;p82"/>
          <p:cNvSpPr txBox="1"/>
          <p:nvPr>
            <p:ph type="title"/>
          </p:nvPr>
        </p:nvSpPr>
        <p:spPr>
          <a:xfrm>
            <a:off x="1219200" y="4876800"/>
            <a:ext cx="9975701"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Lucida Sans"/>
              <a:buNone/>
              <a:defRPr b="0" sz="25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9" name="Google Shape;349;p82"/>
          <p:cNvSpPr txBox="1"/>
          <p:nvPr>
            <p:ph idx="1" type="body"/>
          </p:nvPr>
        </p:nvSpPr>
        <p:spPr>
          <a:xfrm>
            <a:off x="5892800" y="5355102"/>
            <a:ext cx="5299456" cy="914400"/>
          </a:xfrm>
          <a:prstGeom prst="rect">
            <a:avLst/>
          </a:prstGeom>
          <a:noFill/>
          <a:ln>
            <a:noFill/>
          </a:ln>
        </p:spPr>
        <p:txBody>
          <a:bodyPr anchorCtr="0" anchor="t" bIns="45700" lIns="91425" spcFirstLastPara="1" rIns="91425" wrap="square" tIns="45700">
            <a:noAutofit/>
          </a:bodyPr>
          <a:lstStyle>
            <a:lvl1pPr indent="-228600" lvl="0" marL="457200" algn="r">
              <a:spcBef>
                <a:spcPts val="400"/>
              </a:spcBef>
              <a:spcAft>
                <a:spcPts val="0"/>
              </a:spcAft>
              <a:buSzPts val="1088"/>
              <a:buNone/>
              <a:defRPr sz="1600"/>
            </a:lvl1pPr>
            <a:lvl2pPr indent="-228600" lvl="1" marL="914400" algn="l">
              <a:spcBef>
                <a:spcPts val="325"/>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50" name="Google Shape;350;p82"/>
          <p:cNvSpPr txBox="1"/>
          <p:nvPr>
            <p:ph idx="2" type="body"/>
          </p:nvPr>
        </p:nvSpPr>
        <p:spPr>
          <a:xfrm>
            <a:off x="1219200" y="274320"/>
            <a:ext cx="9973056" cy="4572000"/>
          </a:xfrm>
          <a:prstGeom prst="rect">
            <a:avLst/>
          </a:prstGeom>
          <a:noFill/>
          <a:ln>
            <a:noFill/>
          </a:ln>
        </p:spPr>
        <p:txBody>
          <a:bodyPr anchorCtr="0" anchor="t" bIns="45700" lIns="91425" spcFirstLastPara="1" rIns="91425" wrap="square" tIns="45700">
            <a:noAutofit/>
          </a:bodyPr>
          <a:lstStyle>
            <a:lvl1pPr indent="-366776" lvl="0" marL="457200" algn="l">
              <a:spcBef>
                <a:spcPts val="400"/>
              </a:spcBef>
              <a:spcAft>
                <a:spcPts val="0"/>
              </a:spcAft>
              <a:buSzPts val="2176"/>
              <a:buChar char="🞂"/>
              <a:defRPr sz="3200"/>
            </a:lvl1pPr>
            <a:lvl2pPr indent="-406400" lvl="1" marL="914400" algn="l">
              <a:spcBef>
                <a:spcPts val="325"/>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51" name="Google Shape;351;p82"/>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p82"/>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3" name="Google Shape;353;p82"/>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bg>
      <p:bgPr>
        <a:blipFill>
          <a:blip r:embed="rId2">
            <a:alphaModFix/>
          </a:blip>
          <a:stretch>
            <a:fillRect/>
          </a:stretch>
        </a:blipFill>
      </p:bgPr>
    </p:bg>
    <p:spTree>
      <p:nvGrpSpPr>
        <p:cNvPr id="354" name="Shape 354"/>
        <p:cNvGrpSpPr/>
        <p:nvPr/>
      </p:nvGrpSpPr>
      <p:grpSpPr>
        <a:xfrm>
          <a:off x="0" y="0"/>
          <a:ext cx="0" cy="0"/>
          <a:chOff x="0" y="0"/>
          <a:chExt cx="0" cy="0"/>
        </a:xfrm>
      </p:grpSpPr>
      <p:sp>
        <p:nvSpPr>
          <p:cNvPr id="355" name="Google Shape;355;p83"/>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356" name="Google Shape;356;p83"/>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Arial"/>
              <a:ea typeface="Arial"/>
              <a:cs typeface="Arial"/>
              <a:sym typeface="Arial"/>
            </a:endParaRPr>
          </a:p>
        </p:txBody>
      </p:sp>
      <p:sp>
        <p:nvSpPr>
          <p:cNvPr id="357" name="Google Shape;357;p83"/>
          <p:cNvSpPr/>
          <p:nvPr/>
        </p:nvSpPr>
        <p:spPr>
          <a:xfrm>
            <a:off x="-8056" y="5791253"/>
            <a:ext cx="4536419" cy="1080868"/>
          </a:xfrm>
          <a:prstGeom prst="rtTriangle">
            <a:avLst/>
          </a:prstGeom>
          <a:blipFill rotWithShape="1">
            <a:blip r:embed="rId3">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358" name="Google Shape;358;p83"/>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359" name="Google Shape;359;p83"/>
          <p:cNvSpPr/>
          <p:nvPr/>
        </p:nvSpPr>
        <p:spPr>
          <a:xfrm>
            <a:off x="11552768"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360" name="Google Shape;360;p83"/>
          <p:cNvSpPr/>
          <p:nvPr/>
        </p:nvSpPr>
        <p:spPr>
          <a:xfrm>
            <a:off x="11303001"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361" name="Google Shape;361;p83"/>
          <p:cNvSpPr txBox="1"/>
          <p:nvPr>
            <p:ph idx="1" type="body"/>
          </p:nvPr>
        </p:nvSpPr>
        <p:spPr>
          <a:xfrm>
            <a:off x="1521643" y="5443402"/>
            <a:ext cx="9550400" cy="648232"/>
          </a:xfrm>
          <a:prstGeom prst="rect">
            <a:avLst/>
          </a:prstGeom>
          <a:noFill/>
          <a:ln>
            <a:noFill/>
          </a:ln>
        </p:spPr>
        <p:txBody>
          <a:bodyPr anchorCtr="0" anchor="t" bIns="45700" lIns="91425" spcFirstLastPara="1" rIns="91425" wrap="square" tIns="0">
            <a:noAutofit/>
          </a:bodyPr>
          <a:lstStyle>
            <a:lvl1pPr indent="-228600" lvl="0" marL="457200" marR="18288" algn="r">
              <a:spcBef>
                <a:spcPts val="400"/>
              </a:spcBef>
              <a:spcAft>
                <a:spcPts val="0"/>
              </a:spcAft>
              <a:buSzPts val="952"/>
              <a:buNone/>
              <a:defRPr sz="1400"/>
            </a:lvl1pPr>
            <a:lvl2pPr indent="-304800" lvl="1" marL="914400" algn="l">
              <a:spcBef>
                <a:spcPts val="325"/>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62" name="Google Shape;362;p83"/>
          <p:cNvSpPr/>
          <p:nvPr>
            <p:ph idx="2" type="pic"/>
          </p:nvPr>
        </p:nvSpPr>
        <p:spPr>
          <a:xfrm>
            <a:off x="304800" y="189968"/>
            <a:ext cx="11582400" cy="4389120"/>
          </a:xfrm>
          <a:prstGeom prst="rect">
            <a:avLst/>
          </a:prstGeom>
          <a:solidFill>
            <a:schemeClr val="dk2"/>
          </a:solidFill>
          <a:ln cap="flat" cmpd="sng" w="9525">
            <a:solidFill>
              <a:schemeClr val="dk1"/>
            </a:solidFill>
            <a:prstDash val="solid"/>
            <a:round/>
            <a:headEnd len="sm" w="sm" type="none"/>
            <a:tailEnd len="sm" w="sm" type="none"/>
          </a:ln>
        </p:spPr>
      </p:sp>
      <p:sp>
        <p:nvSpPr>
          <p:cNvPr id="363" name="Google Shape;363;p83"/>
          <p:cNvSpPr txBox="1"/>
          <p:nvPr>
            <p:ph type="title"/>
          </p:nvPr>
        </p:nvSpPr>
        <p:spPr>
          <a:xfrm>
            <a:off x="304800" y="4865122"/>
            <a:ext cx="10767243"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Lucida Sans"/>
              <a:buNone/>
              <a:defRPr b="0" sz="30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4" name="Google Shape;364;p83"/>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5" name="Google Shape;365;p83"/>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6" name="Google Shape;366;p83"/>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67" name="Shape 367"/>
        <p:cNvGrpSpPr/>
        <p:nvPr/>
      </p:nvGrpSpPr>
      <p:grpSpPr>
        <a:xfrm>
          <a:off x="0" y="0"/>
          <a:ext cx="0" cy="0"/>
          <a:chOff x="0" y="0"/>
          <a:chExt cx="0" cy="0"/>
        </a:xfrm>
      </p:grpSpPr>
      <p:sp>
        <p:nvSpPr>
          <p:cNvPr id="368" name="Google Shape;368;p8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9" name="Google Shape;369;p84"/>
          <p:cNvSpPr txBox="1"/>
          <p:nvPr>
            <p:ph idx="1" type="body"/>
          </p:nvPr>
        </p:nvSpPr>
        <p:spPr>
          <a:xfrm rot="5400000">
            <a:off x="3902965" y="-1812035"/>
            <a:ext cx="4386071" cy="1097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70" name="Google Shape;370;p84"/>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1" name="Google Shape;371;p84"/>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2" name="Google Shape;372;p84"/>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373" name="Shape 373"/>
        <p:cNvGrpSpPr/>
        <p:nvPr/>
      </p:nvGrpSpPr>
      <p:grpSpPr>
        <a:xfrm>
          <a:off x="0" y="0"/>
          <a:ext cx="0" cy="0"/>
          <a:chOff x="0" y="0"/>
          <a:chExt cx="0" cy="0"/>
        </a:xfrm>
      </p:grpSpPr>
      <p:sp>
        <p:nvSpPr>
          <p:cNvPr id="374" name="Google Shape;374;p85"/>
          <p:cNvSpPr txBox="1"/>
          <p:nvPr>
            <p:ph type="title"/>
          </p:nvPr>
        </p:nvSpPr>
        <p:spPr>
          <a:xfrm rot="5400000">
            <a:off x="7513950" y="1886041"/>
            <a:ext cx="5592761" cy="236996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5" name="Google Shape;375;p85"/>
          <p:cNvSpPr txBox="1"/>
          <p:nvPr>
            <p:ph idx="1" type="body"/>
          </p:nvPr>
        </p:nvSpPr>
        <p:spPr>
          <a:xfrm rot="5400000">
            <a:off x="2029620" y="-1145379"/>
            <a:ext cx="5592760" cy="843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76" name="Google Shape;376;p85"/>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7" name="Google Shape;377;p85"/>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8" name="Google Shape;378;p85"/>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389" name="Shape 389"/>
        <p:cNvGrpSpPr/>
        <p:nvPr/>
      </p:nvGrpSpPr>
      <p:grpSpPr>
        <a:xfrm>
          <a:off x="0" y="0"/>
          <a:ext cx="0" cy="0"/>
          <a:chOff x="0" y="0"/>
          <a:chExt cx="0" cy="0"/>
        </a:xfrm>
      </p:grpSpPr>
      <p:sp>
        <p:nvSpPr>
          <p:cNvPr id="390" name="Google Shape;390;p46"/>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91" name="Google Shape;391;p46"/>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2" name="Google Shape;392;p46"/>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3" name="Google Shape;393;p46"/>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4" name="Google Shape;394;p46"/>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95" name="Shape 395"/>
        <p:cNvGrpSpPr/>
        <p:nvPr/>
      </p:nvGrpSpPr>
      <p:grpSpPr>
        <a:xfrm>
          <a:off x="0" y="0"/>
          <a:ext cx="0" cy="0"/>
          <a:chOff x="0" y="0"/>
          <a:chExt cx="0" cy="0"/>
        </a:xfrm>
      </p:grpSpPr>
      <p:sp>
        <p:nvSpPr>
          <p:cNvPr id="396" name="Google Shape;396;p86"/>
          <p:cNvSpPr/>
          <p:nvPr/>
        </p:nvSpPr>
        <p:spPr>
          <a:xfrm>
            <a:off x="0" y="4664075"/>
            <a:ext cx="12200467"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grpSp>
        <p:nvGrpSpPr>
          <p:cNvPr id="397" name="Google Shape;397;p86"/>
          <p:cNvGrpSpPr/>
          <p:nvPr/>
        </p:nvGrpSpPr>
        <p:grpSpPr>
          <a:xfrm>
            <a:off x="-4233" y="4953000"/>
            <a:ext cx="12196233" cy="1911350"/>
            <a:chOff x="-3765" y="4832896"/>
            <a:chExt cx="9147765" cy="2032192"/>
          </a:xfrm>
        </p:grpSpPr>
        <p:sp>
          <p:nvSpPr>
            <p:cNvPr id="398" name="Google Shape;398;p86"/>
            <p:cNvSpPr/>
            <p:nvPr/>
          </p:nvSpPr>
          <p:spPr>
            <a:xfrm>
              <a:off x="1687032" y="4832896"/>
              <a:ext cx="7456968" cy="51817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399" name="Google Shape;399;p86"/>
            <p:cNvSpPr/>
            <p:nvPr/>
          </p:nvSpPr>
          <p:spPr>
            <a:xfrm>
              <a:off x="35926" y="5135025"/>
              <a:ext cx="9108074" cy="838869"/>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400" name="Google Shape;400;p86"/>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401" name="Google Shape;401;p86"/>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402" name="Google Shape;402;p86"/>
          <p:cNvSpPr txBox="1"/>
          <p:nvPr>
            <p:ph type="ctrTitle"/>
          </p:nvPr>
        </p:nvSpPr>
        <p:spPr>
          <a:xfrm>
            <a:off x="914400" y="1752602"/>
            <a:ext cx="103632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SzPts val="1400"/>
              <a:buNone/>
              <a:defRPr b="1" sz="48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3" name="Google Shape;403;p86"/>
          <p:cNvSpPr txBox="1"/>
          <p:nvPr>
            <p:ph idx="1" type="subTitle"/>
          </p:nvPr>
        </p:nvSpPr>
        <p:spPr>
          <a:xfrm>
            <a:off x="914400" y="3611607"/>
            <a:ext cx="10363200" cy="1199704"/>
          </a:xfrm>
          <a:prstGeom prst="rect">
            <a:avLst/>
          </a:prstGeom>
          <a:noFill/>
          <a:ln>
            <a:noFill/>
          </a:ln>
        </p:spPr>
        <p:txBody>
          <a:bodyPr anchorCtr="0" anchor="t" bIns="45700" lIns="45700" spcFirstLastPara="1" rIns="45700" wrap="square" tIns="45700">
            <a:noAutofit/>
          </a:bodyPr>
          <a:lstStyle>
            <a:lvl1pPr lvl="0" marR="64008" algn="r">
              <a:spcBef>
                <a:spcPts val="400"/>
              </a:spcBef>
              <a:spcAft>
                <a:spcPts val="0"/>
              </a:spcAft>
              <a:buSzPts val="1836"/>
              <a:buNone/>
              <a:defRPr>
                <a:solidFill>
                  <a:schemeClr val="dk2"/>
                </a:solidFill>
              </a:defRPr>
            </a:lvl1pPr>
            <a:lvl2pPr lvl="1" algn="ctr">
              <a:spcBef>
                <a:spcPts val="325"/>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sp>
        <p:nvSpPr>
          <p:cNvPr id="404" name="Google Shape;404;p86"/>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5" name="Google Shape;405;p86"/>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6" name="Google Shape;406;p86"/>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bg>
      <p:bgPr>
        <a:blipFill>
          <a:blip r:embed="rId2">
            <a:alphaModFix/>
          </a:blip>
          <a:stretch>
            <a:fillRect/>
          </a:stretch>
        </a:blipFill>
      </p:bgPr>
    </p:bg>
    <p:spTree>
      <p:nvGrpSpPr>
        <p:cNvPr id="407" name="Shape 407"/>
        <p:cNvGrpSpPr/>
        <p:nvPr/>
      </p:nvGrpSpPr>
      <p:grpSpPr>
        <a:xfrm>
          <a:off x="0" y="0"/>
          <a:ext cx="0" cy="0"/>
          <a:chOff x="0" y="0"/>
          <a:chExt cx="0" cy="0"/>
        </a:xfrm>
      </p:grpSpPr>
      <p:sp>
        <p:nvSpPr>
          <p:cNvPr id="408" name="Google Shape;408;p87"/>
          <p:cNvSpPr/>
          <p:nvPr/>
        </p:nvSpPr>
        <p:spPr>
          <a:xfrm>
            <a:off x="4849284" y="3005138"/>
            <a:ext cx="243416"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409" name="Google Shape;409;p87"/>
          <p:cNvSpPr/>
          <p:nvPr/>
        </p:nvSpPr>
        <p:spPr>
          <a:xfrm>
            <a:off x="4599518" y="3005138"/>
            <a:ext cx="245533"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410" name="Google Shape;410;p87"/>
          <p:cNvSpPr txBox="1"/>
          <p:nvPr>
            <p:ph type="title"/>
          </p:nvPr>
        </p:nvSpPr>
        <p:spPr>
          <a:xfrm>
            <a:off x="963168" y="1059712"/>
            <a:ext cx="103632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Lucida Sans"/>
              <a:buNone/>
              <a:defRPr b="1" sz="48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1" name="Google Shape;411;p87"/>
          <p:cNvSpPr txBox="1"/>
          <p:nvPr>
            <p:ph idx="1" type="body"/>
          </p:nvPr>
        </p:nvSpPr>
        <p:spPr>
          <a:xfrm>
            <a:off x="5230284" y="2931712"/>
            <a:ext cx="6096000" cy="1454888"/>
          </a:xfrm>
          <a:prstGeom prst="rect">
            <a:avLst/>
          </a:prstGeom>
          <a:noFill/>
          <a:ln>
            <a:noFill/>
          </a:ln>
        </p:spPr>
        <p:txBody>
          <a:bodyPr anchorCtr="0" anchor="t" bIns="45700" lIns="91425" spcFirstLastPara="1" rIns="91425" wrap="square" tIns="45700">
            <a:no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5"/>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12" name="Google Shape;412;p87"/>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3" name="Google Shape;413;p87"/>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4" name="Google Shape;414;p87"/>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bg>
      <p:bgPr>
        <a:blipFill>
          <a:blip r:embed="rId2">
            <a:alphaModFix/>
          </a:blip>
          <a:stretch>
            <a:fillRect/>
          </a:stretch>
        </a:blipFill>
      </p:bgPr>
    </p:bg>
    <p:spTree>
      <p:nvGrpSpPr>
        <p:cNvPr id="415" name="Shape 415"/>
        <p:cNvGrpSpPr/>
        <p:nvPr/>
      </p:nvGrpSpPr>
      <p:grpSpPr>
        <a:xfrm>
          <a:off x="0" y="0"/>
          <a:ext cx="0" cy="0"/>
          <a:chOff x="0" y="0"/>
          <a:chExt cx="0" cy="0"/>
        </a:xfrm>
      </p:grpSpPr>
      <p:sp>
        <p:nvSpPr>
          <p:cNvPr id="416" name="Google Shape;416;p88"/>
          <p:cNvSpPr txBox="1"/>
          <p:nvPr>
            <p:ph idx="1" type="body"/>
          </p:nvPr>
        </p:nvSpPr>
        <p:spPr>
          <a:xfrm>
            <a:off x="609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17" name="Google Shape;417;p88"/>
          <p:cNvSpPr txBox="1"/>
          <p:nvPr>
            <p:ph idx="2" type="body"/>
          </p:nvPr>
        </p:nvSpPr>
        <p:spPr>
          <a:xfrm>
            <a:off x="6197600" y="1481329"/>
            <a:ext cx="5384800" cy="4525963"/>
          </a:xfrm>
          <a:prstGeom prst="rect">
            <a:avLst/>
          </a:prstGeom>
          <a:noFill/>
          <a:ln>
            <a:noFill/>
          </a:ln>
        </p:spPr>
        <p:txBody>
          <a:bodyPr anchorCtr="0" anchor="t" bIns="45700" lIns="91425" spcFirstLastPara="1" rIns="91425" wrap="square" tIns="45700">
            <a:noAutofit/>
          </a:bodyPr>
          <a:lstStyle>
            <a:lvl1pPr indent="-349504" lvl="0" marL="457200" algn="l">
              <a:spcBef>
                <a:spcPts val="400"/>
              </a:spcBef>
              <a:spcAft>
                <a:spcPts val="0"/>
              </a:spcAft>
              <a:buSzPts val="1904"/>
              <a:buChar char="🞂"/>
              <a:defRPr sz="2800"/>
            </a:lvl1pPr>
            <a:lvl2pPr indent="-381000" lvl="1" marL="914400" algn="l">
              <a:spcBef>
                <a:spcPts val="325"/>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18" name="Google Shape;418;p8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9" name="Google Shape;419;p88"/>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0" name="Google Shape;420;p88"/>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1" name="Google Shape;421;p88"/>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bg>
      <p:bgPr>
        <a:blipFill>
          <a:blip r:embed="rId2">
            <a:alphaModFix/>
          </a:blip>
          <a:stretch>
            <a:fillRect/>
          </a:stretch>
        </a:blipFill>
      </p:bgPr>
    </p:bg>
    <p:spTree>
      <p:nvGrpSpPr>
        <p:cNvPr id="422" name="Shape 422"/>
        <p:cNvGrpSpPr/>
        <p:nvPr/>
      </p:nvGrpSpPr>
      <p:grpSpPr>
        <a:xfrm>
          <a:off x="0" y="0"/>
          <a:ext cx="0" cy="0"/>
          <a:chOff x="0" y="0"/>
          <a:chExt cx="0" cy="0"/>
        </a:xfrm>
      </p:grpSpPr>
      <p:sp>
        <p:nvSpPr>
          <p:cNvPr id="423" name="Google Shape;423;p89"/>
          <p:cNvSpPr txBox="1"/>
          <p:nvPr>
            <p:ph type="title"/>
          </p:nvPr>
        </p:nvSpPr>
        <p:spPr>
          <a:xfrm>
            <a:off x="609600" y="273050"/>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4" name="Google Shape;424;p89"/>
          <p:cNvSpPr txBox="1"/>
          <p:nvPr>
            <p:ph idx="1" type="body"/>
          </p:nvPr>
        </p:nvSpPr>
        <p:spPr>
          <a:xfrm>
            <a:off x="609600" y="5410200"/>
            <a:ext cx="5386917"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25" name="Google Shape;425;p89"/>
          <p:cNvSpPr txBox="1"/>
          <p:nvPr>
            <p:ph idx="2" type="body"/>
          </p:nvPr>
        </p:nvSpPr>
        <p:spPr>
          <a:xfrm>
            <a:off x="6193369" y="5410200"/>
            <a:ext cx="5389033"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5"/>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26" name="Google Shape;426;p89"/>
          <p:cNvSpPr txBox="1"/>
          <p:nvPr>
            <p:ph idx="3" type="body"/>
          </p:nvPr>
        </p:nvSpPr>
        <p:spPr>
          <a:xfrm>
            <a:off x="609600" y="1444295"/>
            <a:ext cx="5386917" cy="3941763"/>
          </a:xfrm>
          <a:prstGeom prst="rect">
            <a:avLst/>
          </a:prstGeom>
          <a:noFill/>
          <a:ln>
            <a:noFill/>
          </a:ln>
        </p:spPr>
        <p:txBody>
          <a:bodyPr anchorCtr="0" anchor="t" bIns="45700" lIns="91425" spcFirstLastPara="1" rIns="91425" wrap="square" tIns="45700">
            <a:noAutofit/>
          </a:bodyPr>
          <a:lstStyle>
            <a:lvl1pPr indent="-332232" lvl="0" marL="457200" algn="l">
              <a:spcBef>
                <a:spcPts val="40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27" name="Google Shape;427;p89"/>
          <p:cNvSpPr txBox="1"/>
          <p:nvPr>
            <p:ph idx="4" type="body"/>
          </p:nvPr>
        </p:nvSpPr>
        <p:spPr>
          <a:xfrm>
            <a:off x="6193368" y="1444295"/>
            <a:ext cx="5389033" cy="3941763"/>
          </a:xfrm>
          <a:prstGeom prst="rect">
            <a:avLst/>
          </a:prstGeom>
          <a:noFill/>
          <a:ln>
            <a:noFill/>
          </a:ln>
        </p:spPr>
        <p:txBody>
          <a:bodyPr anchorCtr="0" anchor="t" bIns="45700" lIns="91425" spcFirstLastPara="1" rIns="91425" wrap="square" tIns="45700">
            <a:noAutofit/>
          </a:bodyPr>
          <a:lstStyle>
            <a:lvl1pPr indent="-332232" lvl="0" marL="457200" algn="l">
              <a:spcBef>
                <a:spcPts val="0"/>
              </a:spcBef>
              <a:spcAft>
                <a:spcPts val="0"/>
              </a:spcAft>
              <a:buSzPts val="1632"/>
              <a:buChar char="🞂"/>
              <a:defRPr sz="2400"/>
            </a:lvl1pPr>
            <a:lvl2pPr indent="-355600" lvl="1" marL="914400" algn="l">
              <a:spcBef>
                <a:spcPts val="325"/>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28" name="Google Shape;428;p89"/>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9" name="Google Shape;429;p89"/>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0" name="Google Shape;430;p89"/>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bg>
      <p:bgPr>
        <a:blipFill>
          <a:blip r:embed="rId2">
            <a:alphaModFix/>
          </a:blip>
          <a:stretch>
            <a:fillRect/>
          </a:stretch>
        </a:blipFill>
      </p:bgPr>
    </p:bg>
    <p:spTree>
      <p:nvGrpSpPr>
        <p:cNvPr id="431" name="Shape 431"/>
        <p:cNvGrpSpPr/>
        <p:nvPr/>
      </p:nvGrpSpPr>
      <p:grpSpPr>
        <a:xfrm>
          <a:off x="0" y="0"/>
          <a:ext cx="0" cy="0"/>
          <a:chOff x="0" y="0"/>
          <a:chExt cx="0" cy="0"/>
        </a:xfrm>
      </p:grpSpPr>
      <p:sp>
        <p:nvSpPr>
          <p:cNvPr id="432" name="Google Shape;432;p90"/>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3" name="Google Shape;433;p90"/>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4" name="Google Shape;434;p90"/>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5" name="Google Shape;435;p90"/>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436" name="Shape 436"/>
        <p:cNvGrpSpPr/>
        <p:nvPr/>
      </p:nvGrpSpPr>
      <p:grpSpPr>
        <a:xfrm>
          <a:off x="0" y="0"/>
          <a:ext cx="0" cy="0"/>
          <a:chOff x="0" y="0"/>
          <a:chExt cx="0" cy="0"/>
        </a:xfrm>
      </p:grpSpPr>
      <p:sp>
        <p:nvSpPr>
          <p:cNvPr id="437" name="Google Shape;437;p91"/>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8" name="Google Shape;438;p91"/>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9" name="Google Shape;439;p91"/>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bg>
      <p:bgPr>
        <a:blipFill>
          <a:blip r:embed="rId2">
            <a:alphaModFix/>
          </a:blip>
          <a:stretch>
            <a:fillRect/>
          </a:stretch>
        </a:blipFill>
      </p:bgPr>
    </p:bg>
    <p:spTree>
      <p:nvGrpSpPr>
        <p:cNvPr id="440" name="Shape 440"/>
        <p:cNvGrpSpPr/>
        <p:nvPr/>
      </p:nvGrpSpPr>
      <p:grpSpPr>
        <a:xfrm>
          <a:off x="0" y="0"/>
          <a:ext cx="0" cy="0"/>
          <a:chOff x="0" y="0"/>
          <a:chExt cx="0" cy="0"/>
        </a:xfrm>
      </p:grpSpPr>
      <p:sp>
        <p:nvSpPr>
          <p:cNvPr id="441" name="Google Shape;441;p92"/>
          <p:cNvSpPr txBox="1"/>
          <p:nvPr>
            <p:ph type="title"/>
          </p:nvPr>
        </p:nvSpPr>
        <p:spPr>
          <a:xfrm>
            <a:off x="1219200" y="4876800"/>
            <a:ext cx="9975701"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Lucida Sans"/>
              <a:buNone/>
              <a:defRPr b="0" sz="25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2" name="Google Shape;442;p92"/>
          <p:cNvSpPr txBox="1"/>
          <p:nvPr>
            <p:ph idx="1" type="body"/>
          </p:nvPr>
        </p:nvSpPr>
        <p:spPr>
          <a:xfrm>
            <a:off x="5892800" y="5355102"/>
            <a:ext cx="5299456" cy="914400"/>
          </a:xfrm>
          <a:prstGeom prst="rect">
            <a:avLst/>
          </a:prstGeom>
          <a:noFill/>
          <a:ln>
            <a:noFill/>
          </a:ln>
        </p:spPr>
        <p:txBody>
          <a:bodyPr anchorCtr="0" anchor="t" bIns="45700" lIns="91425" spcFirstLastPara="1" rIns="91425" wrap="square" tIns="45700">
            <a:noAutofit/>
          </a:bodyPr>
          <a:lstStyle>
            <a:lvl1pPr indent="-228600" lvl="0" marL="457200" algn="r">
              <a:spcBef>
                <a:spcPts val="400"/>
              </a:spcBef>
              <a:spcAft>
                <a:spcPts val="0"/>
              </a:spcAft>
              <a:buSzPts val="1088"/>
              <a:buNone/>
              <a:defRPr sz="1600"/>
            </a:lvl1pPr>
            <a:lvl2pPr indent="-228600" lvl="1" marL="914400" algn="l">
              <a:spcBef>
                <a:spcPts val="325"/>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43" name="Google Shape;443;p92"/>
          <p:cNvSpPr txBox="1"/>
          <p:nvPr>
            <p:ph idx="2" type="body"/>
          </p:nvPr>
        </p:nvSpPr>
        <p:spPr>
          <a:xfrm>
            <a:off x="1219200" y="274320"/>
            <a:ext cx="9973056" cy="4572000"/>
          </a:xfrm>
          <a:prstGeom prst="rect">
            <a:avLst/>
          </a:prstGeom>
          <a:noFill/>
          <a:ln>
            <a:noFill/>
          </a:ln>
        </p:spPr>
        <p:txBody>
          <a:bodyPr anchorCtr="0" anchor="t" bIns="45700" lIns="91425" spcFirstLastPara="1" rIns="91425" wrap="square" tIns="45700">
            <a:noAutofit/>
          </a:bodyPr>
          <a:lstStyle>
            <a:lvl1pPr indent="-366776" lvl="0" marL="457200" algn="l">
              <a:spcBef>
                <a:spcPts val="400"/>
              </a:spcBef>
              <a:spcAft>
                <a:spcPts val="0"/>
              </a:spcAft>
              <a:buSzPts val="2176"/>
              <a:buChar char="🞂"/>
              <a:defRPr sz="3200"/>
            </a:lvl1pPr>
            <a:lvl2pPr indent="-406400" lvl="1" marL="914400" algn="l">
              <a:spcBef>
                <a:spcPts val="325"/>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44" name="Google Shape;444;p92"/>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5" name="Google Shape;445;p92"/>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6" name="Google Shape;446;p92"/>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bg>
      <p:bgPr>
        <a:blipFill>
          <a:blip r:embed="rId2">
            <a:alphaModFix/>
          </a:blip>
          <a:stretch>
            <a:fillRect/>
          </a:stretch>
        </a:blipFill>
      </p:bgPr>
    </p:bg>
    <p:spTree>
      <p:nvGrpSpPr>
        <p:cNvPr id="447" name="Shape 447"/>
        <p:cNvGrpSpPr/>
        <p:nvPr/>
      </p:nvGrpSpPr>
      <p:grpSpPr>
        <a:xfrm>
          <a:off x="0" y="0"/>
          <a:ext cx="0" cy="0"/>
          <a:chOff x="0" y="0"/>
          <a:chExt cx="0" cy="0"/>
        </a:xfrm>
      </p:grpSpPr>
      <p:sp>
        <p:nvSpPr>
          <p:cNvPr id="448" name="Google Shape;448;p93"/>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449" name="Google Shape;449;p93"/>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Arial"/>
              <a:ea typeface="Arial"/>
              <a:cs typeface="Arial"/>
              <a:sym typeface="Arial"/>
            </a:endParaRPr>
          </a:p>
        </p:txBody>
      </p:sp>
      <p:sp>
        <p:nvSpPr>
          <p:cNvPr id="450" name="Google Shape;450;p93"/>
          <p:cNvSpPr/>
          <p:nvPr/>
        </p:nvSpPr>
        <p:spPr>
          <a:xfrm>
            <a:off x="-8056" y="5791253"/>
            <a:ext cx="4536419" cy="1080868"/>
          </a:xfrm>
          <a:prstGeom prst="rtTriangle">
            <a:avLst/>
          </a:prstGeom>
          <a:blipFill rotWithShape="1">
            <a:blip r:embed="rId3">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451" name="Google Shape;451;p93"/>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452" name="Google Shape;452;p93"/>
          <p:cNvSpPr/>
          <p:nvPr/>
        </p:nvSpPr>
        <p:spPr>
          <a:xfrm>
            <a:off x="11552768"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453" name="Google Shape;453;p93"/>
          <p:cNvSpPr/>
          <p:nvPr/>
        </p:nvSpPr>
        <p:spPr>
          <a:xfrm>
            <a:off x="11303001" y="4987925"/>
            <a:ext cx="243417"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FFFFFF"/>
              </a:solidFill>
              <a:latin typeface="Lucida Sans"/>
              <a:ea typeface="Lucida Sans"/>
              <a:cs typeface="Lucida Sans"/>
              <a:sym typeface="Lucida Sans"/>
            </a:endParaRPr>
          </a:p>
        </p:txBody>
      </p:sp>
      <p:sp>
        <p:nvSpPr>
          <p:cNvPr id="454" name="Google Shape;454;p93"/>
          <p:cNvSpPr txBox="1"/>
          <p:nvPr>
            <p:ph idx="1" type="body"/>
          </p:nvPr>
        </p:nvSpPr>
        <p:spPr>
          <a:xfrm>
            <a:off x="1521643" y="5443402"/>
            <a:ext cx="9550400" cy="648232"/>
          </a:xfrm>
          <a:prstGeom prst="rect">
            <a:avLst/>
          </a:prstGeom>
          <a:noFill/>
          <a:ln>
            <a:noFill/>
          </a:ln>
        </p:spPr>
        <p:txBody>
          <a:bodyPr anchorCtr="0" anchor="t" bIns="45700" lIns="91425" spcFirstLastPara="1" rIns="91425" wrap="square" tIns="0">
            <a:noAutofit/>
          </a:bodyPr>
          <a:lstStyle>
            <a:lvl1pPr indent="-228600" lvl="0" marL="457200" marR="18288" algn="r">
              <a:spcBef>
                <a:spcPts val="400"/>
              </a:spcBef>
              <a:spcAft>
                <a:spcPts val="0"/>
              </a:spcAft>
              <a:buSzPts val="952"/>
              <a:buNone/>
              <a:defRPr sz="1400"/>
            </a:lvl1pPr>
            <a:lvl2pPr indent="-304800" lvl="1" marL="914400" algn="l">
              <a:spcBef>
                <a:spcPts val="325"/>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55" name="Google Shape;455;p93"/>
          <p:cNvSpPr/>
          <p:nvPr>
            <p:ph idx="2" type="pic"/>
          </p:nvPr>
        </p:nvSpPr>
        <p:spPr>
          <a:xfrm>
            <a:off x="304800" y="189968"/>
            <a:ext cx="11582400" cy="4389120"/>
          </a:xfrm>
          <a:prstGeom prst="rect">
            <a:avLst/>
          </a:prstGeom>
          <a:solidFill>
            <a:schemeClr val="dk2"/>
          </a:solidFill>
          <a:ln cap="flat" cmpd="sng" w="9525">
            <a:solidFill>
              <a:schemeClr val="dk1"/>
            </a:solidFill>
            <a:prstDash val="solid"/>
            <a:round/>
            <a:headEnd len="sm" w="sm" type="none"/>
            <a:tailEnd len="sm" w="sm" type="none"/>
          </a:ln>
        </p:spPr>
      </p:sp>
      <p:sp>
        <p:nvSpPr>
          <p:cNvPr id="456" name="Google Shape;456;p93"/>
          <p:cNvSpPr txBox="1"/>
          <p:nvPr>
            <p:ph type="title"/>
          </p:nvPr>
        </p:nvSpPr>
        <p:spPr>
          <a:xfrm>
            <a:off x="304800" y="4865122"/>
            <a:ext cx="10767243"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Lucida Sans"/>
              <a:buNone/>
              <a:defRPr b="0" sz="30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7" name="Google Shape;457;p93"/>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8" name="Google Shape;458;p93"/>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9" name="Google Shape;459;p93"/>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FFFFFF"/>
                </a:solidFill>
                <a:latin typeface="Lucida Sans"/>
                <a:ea typeface="Lucida Sans"/>
                <a:cs typeface="Lucida Sans"/>
                <a:sym typeface="Lucida Sans"/>
              </a:defRPr>
            </a:lvl1pPr>
            <a:lvl2pPr indent="0" lvl="1" marL="0" algn="r">
              <a:spcBef>
                <a:spcPts val="0"/>
              </a:spcBef>
              <a:buNone/>
              <a:defRPr sz="1000">
                <a:solidFill>
                  <a:srgbClr val="FFFFFF"/>
                </a:solidFill>
                <a:latin typeface="Lucida Sans"/>
                <a:ea typeface="Lucida Sans"/>
                <a:cs typeface="Lucida Sans"/>
                <a:sym typeface="Lucida Sans"/>
              </a:defRPr>
            </a:lvl2pPr>
            <a:lvl3pPr indent="0" lvl="2" marL="0" algn="r">
              <a:spcBef>
                <a:spcPts val="0"/>
              </a:spcBef>
              <a:buNone/>
              <a:defRPr sz="1000">
                <a:solidFill>
                  <a:srgbClr val="FFFFFF"/>
                </a:solidFill>
                <a:latin typeface="Lucida Sans"/>
                <a:ea typeface="Lucida Sans"/>
                <a:cs typeface="Lucida Sans"/>
                <a:sym typeface="Lucida Sans"/>
              </a:defRPr>
            </a:lvl3pPr>
            <a:lvl4pPr indent="0" lvl="3" marL="0" algn="r">
              <a:spcBef>
                <a:spcPts val="0"/>
              </a:spcBef>
              <a:buNone/>
              <a:defRPr sz="1000">
                <a:solidFill>
                  <a:srgbClr val="FFFFFF"/>
                </a:solidFill>
                <a:latin typeface="Lucida Sans"/>
                <a:ea typeface="Lucida Sans"/>
                <a:cs typeface="Lucida Sans"/>
                <a:sym typeface="Lucida Sans"/>
              </a:defRPr>
            </a:lvl4pPr>
            <a:lvl5pPr indent="0" lvl="4" marL="0" algn="r">
              <a:spcBef>
                <a:spcPts val="0"/>
              </a:spcBef>
              <a:buNone/>
              <a:defRPr sz="1000">
                <a:solidFill>
                  <a:srgbClr val="FFFFFF"/>
                </a:solidFill>
                <a:latin typeface="Lucida Sans"/>
                <a:ea typeface="Lucida Sans"/>
                <a:cs typeface="Lucida Sans"/>
                <a:sym typeface="Lucida Sans"/>
              </a:defRPr>
            </a:lvl5pPr>
            <a:lvl6pPr indent="0" lvl="5" marL="0" algn="r">
              <a:spcBef>
                <a:spcPts val="0"/>
              </a:spcBef>
              <a:buNone/>
              <a:defRPr sz="1000">
                <a:solidFill>
                  <a:srgbClr val="FFFFFF"/>
                </a:solidFill>
                <a:latin typeface="Lucida Sans"/>
                <a:ea typeface="Lucida Sans"/>
                <a:cs typeface="Lucida Sans"/>
                <a:sym typeface="Lucida Sans"/>
              </a:defRPr>
            </a:lvl6pPr>
            <a:lvl7pPr indent="0" lvl="6" marL="0" algn="r">
              <a:spcBef>
                <a:spcPts val="0"/>
              </a:spcBef>
              <a:buNone/>
              <a:defRPr sz="1000">
                <a:solidFill>
                  <a:srgbClr val="FFFFFF"/>
                </a:solidFill>
                <a:latin typeface="Lucida Sans"/>
                <a:ea typeface="Lucida Sans"/>
                <a:cs typeface="Lucida Sans"/>
                <a:sym typeface="Lucida Sans"/>
              </a:defRPr>
            </a:lvl7pPr>
            <a:lvl8pPr indent="0" lvl="7" marL="0" algn="r">
              <a:spcBef>
                <a:spcPts val="0"/>
              </a:spcBef>
              <a:buNone/>
              <a:defRPr sz="1000">
                <a:solidFill>
                  <a:srgbClr val="FFFFFF"/>
                </a:solidFill>
                <a:latin typeface="Lucida Sans"/>
                <a:ea typeface="Lucida Sans"/>
                <a:cs typeface="Lucida Sans"/>
                <a:sym typeface="Lucida Sans"/>
              </a:defRPr>
            </a:lvl8pPr>
            <a:lvl9pPr indent="0" lvl="8" marL="0" algn="r">
              <a:spcBef>
                <a:spcPts val="0"/>
              </a:spcBef>
              <a:buNone/>
              <a:defRPr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460" name="Shape 460"/>
        <p:cNvGrpSpPr/>
        <p:nvPr/>
      </p:nvGrpSpPr>
      <p:grpSpPr>
        <a:xfrm>
          <a:off x="0" y="0"/>
          <a:ext cx="0" cy="0"/>
          <a:chOff x="0" y="0"/>
          <a:chExt cx="0" cy="0"/>
        </a:xfrm>
      </p:grpSpPr>
      <p:sp>
        <p:nvSpPr>
          <p:cNvPr id="461" name="Google Shape;461;p9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2" name="Google Shape;462;p94"/>
          <p:cNvSpPr txBox="1"/>
          <p:nvPr>
            <p:ph idx="1" type="body"/>
          </p:nvPr>
        </p:nvSpPr>
        <p:spPr>
          <a:xfrm rot="5400000">
            <a:off x="3902965" y="-1812035"/>
            <a:ext cx="4386071" cy="1097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63" name="Google Shape;463;p94"/>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4" name="Google Shape;464;p94"/>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5" name="Google Shape;465;p94"/>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466" name="Shape 466"/>
        <p:cNvGrpSpPr/>
        <p:nvPr/>
      </p:nvGrpSpPr>
      <p:grpSpPr>
        <a:xfrm>
          <a:off x="0" y="0"/>
          <a:ext cx="0" cy="0"/>
          <a:chOff x="0" y="0"/>
          <a:chExt cx="0" cy="0"/>
        </a:xfrm>
      </p:grpSpPr>
      <p:sp>
        <p:nvSpPr>
          <p:cNvPr id="467" name="Google Shape;467;p95"/>
          <p:cNvSpPr txBox="1"/>
          <p:nvPr>
            <p:ph type="title"/>
          </p:nvPr>
        </p:nvSpPr>
        <p:spPr>
          <a:xfrm rot="5400000">
            <a:off x="7513950" y="1886041"/>
            <a:ext cx="5592761" cy="236996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8" name="Google Shape;468;p95"/>
          <p:cNvSpPr txBox="1"/>
          <p:nvPr>
            <p:ph idx="1" type="body"/>
          </p:nvPr>
        </p:nvSpPr>
        <p:spPr>
          <a:xfrm rot="5400000">
            <a:off x="2029620" y="-1145379"/>
            <a:ext cx="5592760" cy="8432800"/>
          </a:xfrm>
          <a:prstGeom prst="rect">
            <a:avLst/>
          </a:prstGeom>
          <a:noFill/>
          <a:ln>
            <a:noFill/>
          </a:ln>
        </p:spPr>
        <p:txBody>
          <a:bodyPr anchorCtr="0" anchor="t" bIns="45700" lIns="91425" spcFirstLastPara="1" rIns="91425" wrap="square" tIns="45700">
            <a:noAutofit/>
          </a:bodyPr>
          <a:lstStyle>
            <a:lvl1pPr indent="-306324" lvl="0" marL="457200" algn="l">
              <a:spcBef>
                <a:spcPts val="400"/>
              </a:spcBef>
              <a:spcAft>
                <a:spcPts val="0"/>
              </a:spcAft>
              <a:buSzPts val="1224"/>
              <a:buChar char="🞂"/>
              <a:defRPr/>
            </a:lvl1pPr>
            <a:lvl2pPr indent="-342900" lvl="1" marL="914400" algn="l">
              <a:spcBef>
                <a:spcPts val="325"/>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69" name="Google Shape;469;p95"/>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0" name="Google Shape;470;p95"/>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1" name="Google Shape;471;p95"/>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sz="1000">
                <a:solidFill>
                  <a:srgbClr val="000000"/>
                </a:solidFill>
                <a:latin typeface="Lucida Sans"/>
                <a:ea typeface="Lucida Sans"/>
                <a:cs typeface="Lucida Sans"/>
                <a:sym typeface="Lucida Sans"/>
              </a:defRPr>
            </a:lvl1pPr>
            <a:lvl2pPr indent="0" lvl="1" marL="0" algn="r">
              <a:spcBef>
                <a:spcPts val="0"/>
              </a:spcBef>
              <a:buNone/>
              <a:defRPr sz="1000">
                <a:solidFill>
                  <a:srgbClr val="000000"/>
                </a:solidFill>
                <a:latin typeface="Lucida Sans"/>
                <a:ea typeface="Lucida Sans"/>
                <a:cs typeface="Lucida Sans"/>
                <a:sym typeface="Lucida Sans"/>
              </a:defRPr>
            </a:lvl2pPr>
            <a:lvl3pPr indent="0" lvl="2" marL="0" algn="r">
              <a:spcBef>
                <a:spcPts val="0"/>
              </a:spcBef>
              <a:buNone/>
              <a:defRPr sz="1000">
                <a:solidFill>
                  <a:srgbClr val="000000"/>
                </a:solidFill>
                <a:latin typeface="Lucida Sans"/>
                <a:ea typeface="Lucida Sans"/>
                <a:cs typeface="Lucida Sans"/>
                <a:sym typeface="Lucida Sans"/>
              </a:defRPr>
            </a:lvl3pPr>
            <a:lvl4pPr indent="0" lvl="3" marL="0" algn="r">
              <a:spcBef>
                <a:spcPts val="0"/>
              </a:spcBef>
              <a:buNone/>
              <a:defRPr sz="1000">
                <a:solidFill>
                  <a:srgbClr val="000000"/>
                </a:solidFill>
                <a:latin typeface="Lucida Sans"/>
                <a:ea typeface="Lucida Sans"/>
                <a:cs typeface="Lucida Sans"/>
                <a:sym typeface="Lucida Sans"/>
              </a:defRPr>
            </a:lvl4pPr>
            <a:lvl5pPr indent="0" lvl="4" marL="0" algn="r">
              <a:spcBef>
                <a:spcPts val="0"/>
              </a:spcBef>
              <a:buNone/>
              <a:defRPr sz="1000">
                <a:solidFill>
                  <a:srgbClr val="000000"/>
                </a:solidFill>
                <a:latin typeface="Lucida Sans"/>
                <a:ea typeface="Lucida Sans"/>
                <a:cs typeface="Lucida Sans"/>
                <a:sym typeface="Lucida Sans"/>
              </a:defRPr>
            </a:lvl5pPr>
            <a:lvl6pPr indent="0" lvl="5" marL="0" algn="r">
              <a:spcBef>
                <a:spcPts val="0"/>
              </a:spcBef>
              <a:buNone/>
              <a:defRPr sz="1000">
                <a:solidFill>
                  <a:srgbClr val="000000"/>
                </a:solidFill>
                <a:latin typeface="Lucida Sans"/>
                <a:ea typeface="Lucida Sans"/>
                <a:cs typeface="Lucida Sans"/>
                <a:sym typeface="Lucida Sans"/>
              </a:defRPr>
            </a:lvl6pPr>
            <a:lvl7pPr indent="0" lvl="6" marL="0" algn="r">
              <a:spcBef>
                <a:spcPts val="0"/>
              </a:spcBef>
              <a:buNone/>
              <a:defRPr sz="1000">
                <a:solidFill>
                  <a:srgbClr val="000000"/>
                </a:solidFill>
                <a:latin typeface="Lucida Sans"/>
                <a:ea typeface="Lucida Sans"/>
                <a:cs typeface="Lucida Sans"/>
                <a:sym typeface="Lucida Sans"/>
              </a:defRPr>
            </a:lvl7pPr>
            <a:lvl8pPr indent="0" lvl="7" marL="0" algn="r">
              <a:spcBef>
                <a:spcPts val="0"/>
              </a:spcBef>
              <a:buNone/>
              <a:defRPr sz="1000">
                <a:solidFill>
                  <a:srgbClr val="000000"/>
                </a:solidFill>
                <a:latin typeface="Lucida Sans"/>
                <a:ea typeface="Lucida Sans"/>
                <a:cs typeface="Lucida Sans"/>
                <a:sym typeface="Lucida Sans"/>
              </a:defRPr>
            </a:lvl8pPr>
            <a:lvl9pPr indent="0" lvl="8" marL="0" algn="r">
              <a:spcBef>
                <a:spcPts val="0"/>
              </a:spcBef>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7.xml"/><Relationship Id="rId12" Type="http://schemas.openxmlformats.org/officeDocument/2006/relationships/slideLayout" Target="../slideLayouts/slideLayout23.xml"/><Relationship Id="rId1" Type="http://schemas.openxmlformats.org/officeDocument/2006/relationships/image" Target="../media/image15.jpg"/><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0" Type="http://schemas.openxmlformats.org/officeDocument/2006/relationships/slideLayout" Target="../slideLayouts/slideLayout32.xml"/><Relationship Id="rId13" Type="http://schemas.openxmlformats.org/officeDocument/2006/relationships/theme" Target="../theme/theme2.xml"/><Relationship Id="rId12" Type="http://schemas.openxmlformats.org/officeDocument/2006/relationships/slideLayout" Target="../slideLayouts/slideLayout34.xml"/><Relationship Id="rId1" Type="http://schemas.openxmlformats.org/officeDocument/2006/relationships/image" Target="../media/image15.jpg"/><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9" Type="http://schemas.openxmlformats.org/officeDocument/2006/relationships/slideLayout" Target="../slideLayouts/slideLayout31.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15.jpg"/><Relationship Id="rId2" Type="http://schemas.openxmlformats.org/officeDocument/2006/relationships/slideLayout" Target="../slideLayouts/slideLayout35.xml"/><Relationship Id="rId3"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45.xml"/><Relationship Id="rId10" Type="http://schemas.openxmlformats.org/officeDocument/2006/relationships/slideLayout" Target="../slideLayouts/slideLayout44.xml"/><Relationship Id="rId13" Type="http://schemas.openxmlformats.org/officeDocument/2006/relationships/theme" Target="../theme/theme6.xml"/><Relationship Id="rId12" Type="http://schemas.openxmlformats.org/officeDocument/2006/relationships/slideLayout" Target="../slideLayouts/slideLayout46.xml"/><Relationship Id="rId1" Type="http://schemas.openxmlformats.org/officeDocument/2006/relationships/image" Target="../media/image15.jpg"/><Relationship Id="rId2" Type="http://schemas.openxmlformats.org/officeDocument/2006/relationships/slideLayout" Target="../slideLayouts/slideLayout36.xml"/><Relationship Id="rId3" Type="http://schemas.openxmlformats.org/officeDocument/2006/relationships/slideLayout" Target="../slideLayouts/slideLayout37.xml"/><Relationship Id="rId4" Type="http://schemas.openxmlformats.org/officeDocument/2006/relationships/slideLayout" Target="../slideLayouts/slideLayout38.xml"/><Relationship Id="rId9" Type="http://schemas.openxmlformats.org/officeDocument/2006/relationships/slideLayout" Target="../slideLayouts/slideLayout43.xml"/><Relationship Id="rId5" Type="http://schemas.openxmlformats.org/officeDocument/2006/relationships/slideLayout" Target="../slideLayouts/slideLayout39.xml"/><Relationship Id="rId6" Type="http://schemas.openxmlformats.org/officeDocument/2006/relationships/slideLayout" Target="../slideLayouts/slideLayout40.xml"/><Relationship Id="rId7" Type="http://schemas.openxmlformats.org/officeDocument/2006/relationships/slideLayout" Target="../slideLayouts/slideLayout41.xml"/><Relationship Id="rId8" Type="http://schemas.openxmlformats.org/officeDocument/2006/relationships/slideLayout" Target="../slideLayouts/slideLayout42.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56.xml"/><Relationship Id="rId10" Type="http://schemas.openxmlformats.org/officeDocument/2006/relationships/slideLayout" Target="../slideLayouts/slideLayout55.xml"/><Relationship Id="rId13" Type="http://schemas.openxmlformats.org/officeDocument/2006/relationships/theme" Target="../theme/theme1.xml"/><Relationship Id="rId12" Type="http://schemas.openxmlformats.org/officeDocument/2006/relationships/slideLayout" Target="../slideLayouts/slideLayout57.xml"/><Relationship Id="rId1" Type="http://schemas.openxmlformats.org/officeDocument/2006/relationships/image" Target="../media/image15.jpg"/><Relationship Id="rId2" Type="http://schemas.openxmlformats.org/officeDocument/2006/relationships/slideLayout" Target="../slideLayouts/slideLayout47.xml"/><Relationship Id="rId3" Type="http://schemas.openxmlformats.org/officeDocument/2006/relationships/slideLayout" Target="../slideLayouts/slideLayout48.xml"/><Relationship Id="rId4" Type="http://schemas.openxmlformats.org/officeDocument/2006/relationships/slideLayout" Target="../slideLayouts/slideLayout49.xml"/><Relationship Id="rId9" Type="http://schemas.openxmlformats.org/officeDocument/2006/relationships/slideLayout" Target="../slideLayouts/slideLayout54.xml"/><Relationship Id="rId5" Type="http://schemas.openxmlformats.org/officeDocument/2006/relationships/slideLayout" Target="../slideLayouts/slideLayout50.xml"/><Relationship Id="rId6" Type="http://schemas.openxmlformats.org/officeDocument/2006/relationships/slideLayout" Target="../slideLayouts/slideLayout51.xml"/><Relationship Id="rId7" Type="http://schemas.openxmlformats.org/officeDocument/2006/relationships/slideLayout" Target="../slideLayouts/slideLayout52.xml"/><Relationship Id="rId8"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 name="Shape 85"/>
        <p:cNvGrpSpPr/>
        <p:nvPr/>
      </p:nvGrpSpPr>
      <p:grpSpPr>
        <a:xfrm>
          <a:off x="0" y="0"/>
          <a:ext cx="0" cy="0"/>
          <a:chOff x="0" y="0"/>
          <a:chExt cx="0" cy="0"/>
        </a:xfrm>
      </p:grpSpPr>
      <p:sp>
        <p:nvSpPr>
          <p:cNvPr id="86" name="Google Shape;86;p36"/>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87" name="Google Shape;87;p36"/>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88" name="Google Shape;88;p36"/>
          <p:cNvSpPr/>
          <p:nvPr/>
        </p:nvSpPr>
        <p:spPr>
          <a:xfrm>
            <a:off x="-8056" y="5791253"/>
            <a:ext cx="4536419"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89" name="Google Shape;89;p36"/>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90" name="Google Shape;90;p36"/>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1pPr>
            <a:lvl2pPr lvl="1"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2pPr>
            <a:lvl3pPr lvl="2"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3pPr>
            <a:lvl4pPr lvl="3"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4pPr>
            <a:lvl5pPr lvl="4"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5pPr>
            <a:lvl6pPr lvl="5"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6pPr>
            <a:lvl7pPr lvl="6"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7pPr>
            <a:lvl8pPr lvl="7"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8pPr>
            <a:lvl9pPr lvl="8"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9pPr>
          </a:lstStyle>
          <a:p/>
        </p:txBody>
      </p:sp>
      <p:sp>
        <p:nvSpPr>
          <p:cNvPr id="91" name="Google Shape;91;p36"/>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5"/>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92" name="Google Shape;92;p36"/>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93" name="Google Shape;93;p36"/>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94" name="Google Shape;94;p36"/>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000">
                <a:solidFill>
                  <a:srgbClr val="000000"/>
                </a:solidFill>
                <a:latin typeface="Lucida Sans"/>
                <a:ea typeface="Lucida Sans"/>
                <a:cs typeface="Lucida Sans"/>
                <a:sym typeface="Lucida Sans"/>
              </a:defRPr>
            </a:lvl1pPr>
            <a:lvl2pPr indent="0" lvl="1" marL="0" marR="0" rtl="0" algn="r">
              <a:spcBef>
                <a:spcPts val="0"/>
              </a:spcBef>
              <a:spcAft>
                <a:spcPts val="0"/>
              </a:spcAft>
              <a:buNone/>
              <a:defRPr sz="1000">
                <a:solidFill>
                  <a:srgbClr val="000000"/>
                </a:solidFill>
                <a:latin typeface="Lucida Sans"/>
                <a:ea typeface="Lucida Sans"/>
                <a:cs typeface="Lucida Sans"/>
                <a:sym typeface="Lucida Sans"/>
              </a:defRPr>
            </a:lvl2pPr>
            <a:lvl3pPr indent="0" lvl="2" marL="0" marR="0" rtl="0" algn="r">
              <a:spcBef>
                <a:spcPts val="0"/>
              </a:spcBef>
              <a:spcAft>
                <a:spcPts val="0"/>
              </a:spcAft>
              <a:buNone/>
              <a:defRPr sz="1000">
                <a:solidFill>
                  <a:srgbClr val="000000"/>
                </a:solidFill>
                <a:latin typeface="Lucida Sans"/>
                <a:ea typeface="Lucida Sans"/>
                <a:cs typeface="Lucida Sans"/>
                <a:sym typeface="Lucida Sans"/>
              </a:defRPr>
            </a:lvl3pPr>
            <a:lvl4pPr indent="0" lvl="3" marL="0" marR="0" rtl="0" algn="r">
              <a:spcBef>
                <a:spcPts val="0"/>
              </a:spcBef>
              <a:spcAft>
                <a:spcPts val="0"/>
              </a:spcAft>
              <a:buNone/>
              <a:defRPr sz="1000">
                <a:solidFill>
                  <a:srgbClr val="000000"/>
                </a:solidFill>
                <a:latin typeface="Lucida Sans"/>
                <a:ea typeface="Lucida Sans"/>
                <a:cs typeface="Lucida Sans"/>
                <a:sym typeface="Lucida Sans"/>
              </a:defRPr>
            </a:lvl4pPr>
            <a:lvl5pPr indent="0" lvl="4" marL="0" marR="0" rtl="0" algn="r">
              <a:spcBef>
                <a:spcPts val="0"/>
              </a:spcBef>
              <a:spcAft>
                <a:spcPts val="0"/>
              </a:spcAft>
              <a:buNone/>
              <a:defRPr sz="1000">
                <a:solidFill>
                  <a:srgbClr val="000000"/>
                </a:solidFill>
                <a:latin typeface="Lucida Sans"/>
                <a:ea typeface="Lucida Sans"/>
                <a:cs typeface="Lucida Sans"/>
                <a:sym typeface="Lucida Sans"/>
              </a:defRPr>
            </a:lvl5pPr>
            <a:lvl6pPr indent="0" lvl="5" marL="0" marR="0" rtl="0" algn="r">
              <a:spcBef>
                <a:spcPts val="0"/>
              </a:spcBef>
              <a:spcAft>
                <a:spcPts val="0"/>
              </a:spcAft>
              <a:buNone/>
              <a:defRPr sz="1000">
                <a:solidFill>
                  <a:srgbClr val="000000"/>
                </a:solidFill>
                <a:latin typeface="Lucida Sans"/>
                <a:ea typeface="Lucida Sans"/>
                <a:cs typeface="Lucida Sans"/>
                <a:sym typeface="Lucida Sans"/>
              </a:defRPr>
            </a:lvl6pPr>
            <a:lvl7pPr indent="0" lvl="6" marL="0" marR="0" rtl="0" algn="r">
              <a:spcBef>
                <a:spcPts val="0"/>
              </a:spcBef>
              <a:spcAft>
                <a:spcPts val="0"/>
              </a:spcAft>
              <a:buNone/>
              <a:defRPr sz="1000">
                <a:solidFill>
                  <a:srgbClr val="000000"/>
                </a:solidFill>
                <a:latin typeface="Lucida Sans"/>
                <a:ea typeface="Lucida Sans"/>
                <a:cs typeface="Lucida Sans"/>
                <a:sym typeface="Lucida Sans"/>
              </a:defRPr>
            </a:lvl7pPr>
            <a:lvl8pPr indent="0" lvl="7" marL="0" marR="0" rtl="0" algn="r">
              <a:spcBef>
                <a:spcPts val="0"/>
              </a:spcBef>
              <a:spcAft>
                <a:spcPts val="0"/>
              </a:spcAft>
              <a:buNone/>
              <a:defRPr sz="1000">
                <a:solidFill>
                  <a:srgbClr val="000000"/>
                </a:solidFill>
                <a:latin typeface="Lucida Sans"/>
                <a:ea typeface="Lucida Sans"/>
                <a:cs typeface="Lucida Sans"/>
                <a:sym typeface="Lucida Sans"/>
              </a:defRPr>
            </a:lvl8pPr>
            <a:lvl9pPr indent="0" lvl="8" marL="0" marR="0" rtl="0" algn="r">
              <a:spcBef>
                <a:spcPts val="0"/>
              </a:spcBef>
              <a:spcAft>
                <a:spcPts val="0"/>
              </a:spcAft>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 name="Shape 178"/>
        <p:cNvGrpSpPr/>
        <p:nvPr/>
      </p:nvGrpSpPr>
      <p:grpSpPr>
        <a:xfrm>
          <a:off x="0" y="0"/>
          <a:ext cx="0" cy="0"/>
          <a:chOff x="0" y="0"/>
          <a:chExt cx="0" cy="0"/>
        </a:xfrm>
      </p:grpSpPr>
      <p:sp>
        <p:nvSpPr>
          <p:cNvPr id="179" name="Google Shape;179;p38"/>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180" name="Google Shape;180;p38"/>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81" name="Google Shape;181;p38"/>
          <p:cNvSpPr/>
          <p:nvPr/>
        </p:nvSpPr>
        <p:spPr>
          <a:xfrm>
            <a:off x="-8056" y="5791253"/>
            <a:ext cx="4536419"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182" name="Google Shape;182;p38"/>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183" name="Google Shape;183;p3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1pPr>
            <a:lvl2pPr lvl="1"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2pPr>
            <a:lvl3pPr lvl="2"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3pPr>
            <a:lvl4pPr lvl="3"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4pPr>
            <a:lvl5pPr lvl="4"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5pPr>
            <a:lvl6pPr lvl="5"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6pPr>
            <a:lvl7pPr lvl="6"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7pPr>
            <a:lvl8pPr lvl="7"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8pPr>
            <a:lvl9pPr lvl="8"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9pPr>
          </a:lstStyle>
          <a:p/>
        </p:txBody>
      </p:sp>
      <p:sp>
        <p:nvSpPr>
          <p:cNvPr id="184" name="Google Shape;184;p38"/>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5"/>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185" name="Google Shape;185;p38"/>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86" name="Google Shape;186;p38"/>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87" name="Google Shape;187;p38"/>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000">
                <a:solidFill>
                  <a:srgbClr val="000000"/>
                </a:solidFill>
                <a:latin typeface="Lucida Sans"/>
                <a:ea typeface="Lucida Sans"/>
                <a:cs typeface="Lucida Sans"/>
                <a:sym typeface="Lucida Sans"/>
              </a:defRPr>
            </a:lvl1pPr>
            <a:lvl2pPr indent="0" lvl="1" marL="0" marR="0" rtl="0" algn="r">
              <a:spcBef>
                <a:spcPts val="0"/>
              </a:spcBef>
              <a:spcAft>
                <a:spcPts val="0"/>
              </a:spcAft>
              <a:buNone/>
              <a:defRPr sz="1000">
                <a:solidFill>
                  <a:srgbClr val="000000"/>
                </a:solidFill>
                <a:latin typeface="Lucida Sans"/>
                <a:ea typeface="Lucida Sans"/>
                <a:cs typeface="Lucida Sans"/>
                <a:sym typeface="Lucida Sans"/>
              </a:defRPr>
            </a:lvl2pPr>
            <a:lvl3pPr indent="0" lvl="2" marL="0" marR="0" rtl="0" algn="r">
              <a:spcBef>
                <a:spcPts val="0"/>
              </a:spcBef>
              <a:spcAft>
                <a:spcPts val="0"/>
              </a:spcAft>
              <a:buNone/>
              <a:defRPr sz="1000">
                <a:solidFill>
                  <a:srgbClr val="000000"/>
                </a:solidFill>
                <a:latin typeface="Lucida Sans"/>
                <a:ea typeface="Lucida Sans"/>
                <a:cs typeface="Lucida Sans"/>
                <a:sym typeface="Lucida Sans"/>
              </a:defRPr>
            </a:lvl3pPr>
            <a:lvl4pPr indent="0" lvl="3" marL="0" marR="0" rtl="0" algn="r">
              <a:spcBef>
                <a:spcPts val="0"/>
              </a:spcBef>
              <a:spcAft>
                <a:spcPts val="0"/>
              </a:spcAft>
              <a:buNone/>
              <a:defRPr sz="1000">
                <a:solidFill>
                  <a:srgbClr val="000000"/>
                </a:solidFill>
                <a:latin typeface="Lucida Sans"/>
                <a:ea typeface="Lucida Sans"/>
                <a:cs typeface="Lucida Sans"/>
                <a:sym typeface="Lucida Sans"/>
              </a:defRPr>
            </a:lvl4pPr>
            <a:lvl5pPr indent="0" lvl="4" marL="0" marR="0" rtl="0" algn="r">
              <a:spcBef>
                <a:spcPts val="0"/>
              </a:spcBef>
              <a:spcAft>
                <a:spcPts val="0"/>
              </a:spcAft>
              <a:buNone/>
              <a:defRPr sz="1000">
                <a:solidFill>
                  <a:srgbClr val="000000"/>
                </a:solidFill>
                <a:latin typeface="Lucida Sans"/>
                <a:ea typeface="Lucida Sans"/>
                <a:cs typeface="Lucida Sans"/>
                <a:sym typeface="Lucida Sans"/>
              </a:defRPr>
            </a:lvl5pPr>
            <a:lvl6pPr indent="0" lvl="5" marL="0" marR="0" rtl="0" algn="r">
              <a:spcBef>
                <a:spcPts val="0"/>
              </a:spcBef>
              <a:spcAft>
                <a:spcPts val="0"/>
              </a:spcAft>
              <a:buNone/>
              <a:defRPr sz="1000">
                <a:solidFill>
                  <a:srgbClr val="000000"/>
                </a:solidFill>
                <a:latin typeface="Lucida Sans"/>
                <a:ea typeface="Lucida Sans"/>
                <a:cs typeface="Lucida Sans"/>
                <a:sym typeface="Lucida Sans"/>
              </a:defRPr>
            </a:lvl6pPr>
            <a:lvl7pPr indent="0" lvl="6" marL="0" marR="0" rtl="0" algn="r">
              <a:spcBef>
                <a:spcPts val="0"/>
              </a:spcBef>
              <a:spcAft>
                <a:spcPts val="0"/>
              </a:spcAft>
              <a:buNone/>
              <a:defRPr sz="1000">
                <a:solidFill>
                  <a:srgbClr val="000000"/>
                </a:solidFill>
                <a:latin typeface="Lucida Sans"/>
                <a:ea typeface="Lucida Sans"/>
                <a:cs typeface="Lucida Sans"/>
                <a:sym typeface="Lucida Sans"/>
              </a:defRPr>
            </a:lvl7pPr>
            <a:lvl8pPr indent="0" lvl="7" marL="0" marR="0" rtl="0" algn="r">
              <a:spcBef>
                <a:spcPts val="0"/>
              </a:spcBef>
              <a:spcAft>
                <a:spcPts val="0"/>
              </a:spcAft>
              <a:buNone/>
              <a:defRPr sz="1000">
                <a:solidFill>
                  <a:srgbClr val="000000"/>
                </a:solidFill>
                <a:latin typeface="Lucida Sans"/>
                <a:ea typeface="Lucida Sans"/>
                <a:cs typeface="Lucida Sans"/>
                <a:sym typeface="Lucida Sans"/>
              </a:defRPr>
            </a:lvl8pPr>
            <a:lvl9pPr indent="0" lvl="8" marL="0" marR="0" rtl="0" algn="r">
              <a:spcBef>
                <a:spcPts val="0"/>
              </a:spcBef>
              <a:spcAft>
                <a:spcPts val="0"/>
              </a:spcAft>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71" name="Shape 271"/>
        <p:cNvGrpSpPr/>
        <p:nvPr/>
      </p:nvGrpSpPr>
      <p:grpSpPr>
        <a:xfrm>
          <a:off x="0" y="0"/>
          <a:ext cx="0" cy="0"/>
          <a:chOff x="0" y="0"/>
          <a:chExt cx="0" cy="0"/>
        </a:xfrm>
      </p:grpSpPr>
      <p:sp>
        <p:nvSpPr>
          <p:cNvPr id="272" name="Google Shape;272;p40"/>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273" name="Google Shape;273;p40"/>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74" name="Google Shape;274;p40"/>
          <p:cNvSpPr/>
          <p:nvPr/>
        </p:nvSpPr>
        <p:spPr>
          <a:xfrm>
            <a:off x="-8056" y="5791253"/>
            <a:ext cx="4536419"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275" name="Google Shape;275;p40"/>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276" name="Google Shape;276;p40"/>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1pPr>
            <a:lvl2pPr lvl="1"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2pPr>
            <a:lvl3pPr lvl="2"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3pPr>
            <a:lvl4pPr lvl="3"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4pPr>
            <a:lvl5pPr lvl="4"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5pPr>
            <a:lvl6pPr lvl="5"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6pPr>
            <a:lvl7pPr lvl="6"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7pPr>
            <a:lvl8pPr lvl="7"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8pPr>
            <a:lvl9pPr lvl="8" marR="0" rtl="0" algn="l">
              <a:spcBef>
                <a:spcPts val="0"/>
              </a:spcBef>
              <a:spcAft>
                <a:spcPts val="0"/>
              </a:spcAft>
              <a:buSzPts val="1400"/>
              <a:buNone/>
              <a:defRPr b="1" i="0" sz="4100" u="none" cap="none" strike="noStrike">
                <a:solidFill>
                  <a:schemeClr val="lt2"/>
                </a:solidFill>
                <a:latin typeface="Lucida Sans"/>
                <a:ea typeface="Lucida Sans"/>
                <a:cs typeface="Lucida Sans"/>
                <a:sym typeface="Lucida Sans"/>
              </a:defRPr>
            </a:lvl9pPr>
          </a:lstStyle>
          <a:p/>
        </p:txBody>
      </p:sp>
      <p:sp>
        <p:nvSpPr>
          <p:cNvPr id="277" name="Google Shape;277;p40"/>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lt1"/>
                </a:solidFill>
                <a:latin typeface="Lucida Sans"/>
                <a:ea typeface="Lucida Sans"/>
                <a:cs typeface="Lucida Sans"/>
                <a:sym typeface="Lucida Sans"/>
              </a:defRPr>
            </a:lvl1pPr>
            <a:lvl2pPr indent="-374650" lvl="1" marL="914400" marR="0" rtl="0" algn="l">
              <a:spcBef>
                <a:spcPts val="325"/>
              </a:spcBef>
              <a:spcAft>
                <a:spcPts val="0"/>
              </a:spcAft>
              <a:buClr>
                <a:schemeClr val="accent1"/>
              </a:buClr>
              <a:buSzPts val="2300"/>
              <a:buFont typeface="Verdana"/>
              <a:buChar char="◦"/>
              <a:defRPr b="0" i="0" sz="2300" u="none" cap="none" strike="noStrike">
                <a:solidFill>
                  <a:schemeClr val="lt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lt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lt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lt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lt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9pPr>
          </a:lstStyle>
          <a:p/>
        </p:txBody>
      </p:sp>
      <p:sp>
        <p:nvSpPr>
          <p:cNvPr id="278" name="Google Shape;278;p40"/>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lt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9pPr>
          </a:lstStyle>
          <a:p/>
        </p:txBody>
      </p:sp>
      <p:sp>
        <p:nvSpPr>
          <p:cNvPr id="279" name="Google Shape;279;p40"/>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lt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lt1"/>
                </a:solidFill>
                <a:latin typeface="Lucida Sans"/>
                <a:ea typeface="Lucida Sans"/>
                <a:cs typeface="Lucida Sans"/>
                <a:sym typeface="Lucida Sans"/>
              </a:defRPr>
            </a:lvl9pPr>
          </a:lstStyle>
          <a:p/>
        </p:txBody>
      </p:sp>
      <p:sp>
        <p:nvSpPr>
          <p:cNvPr id="280" name="Google Shape;280;p40"/>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000">
                <a:solidFill>
                  <a:srgbClr val="000000"/>
                </a:solidFill>
                <a:latin typeface="Lucida Sans"/>
                <a:ea typeface="Lucida Sans"/>
                <a:cs typeface="Lucida Sans"/>
                <a:sym typeface="Lucida Sans"/>
              </a:defRPr>
            </a:lvl1pPr>
            <a:lvl2pPr indent="0" lvl="1" marL="0" marR="0" rtl="0" algn="r">
              <a:spcBef>
                <a:spcPts val="0"/>
              </a:spcBef>
              <a:spcAft>
                <a:spcPts val="0"/>
              </a:spcAft>
              <a:buNone/>
              <a:defRPr sz="1000">
                <a:solidFill>
                  <a:srgbClr val="000000"/>
                </a:solidFill>
                <a:latin typeface="Lucida Sans"/>
                <a:ea typeface="Lucida Sans"/>
                <a:cs typeface="Lucida Sans"/>
                <a:sym typeface="Lucida Sans"/>
              </a:defRPr>
            </a:lvl2pPr>
            <a:lvl3pPr indent="0" lvl="2" marL="0" marR="0" rtl="0" algn="r">
              <a:spcBef>
                <a:spcPts val="0"/>
              </a:spcBef>
              <a:spcAft>
                <a:spcPts val="0"/>
              </a:spcAft>
              <a:buNone/>
              <a:defRPr sz="1000">
                <a:solidFill>
                  <a:srgbClr val="000000"/>
                </a:solidFill>
                <a:latin typeface="Lucida Sans"/>
                <a:ea typeface="Lucida Sans"/>
                <a:cs typeface="Lucida Sans"/>
                <a:sym typeface="Lucida Sans"/>
              </a:defRPr>
            </a:lvl3pPr>
            <a:lvl4pPr indent="0" lvl="3" marL="0" marR="0" rtl="0" algn="r">
              <a:spcBef>
                <a:spcPts val="0"/>
              </a:spcBef>
              <a:spcAft>
                <a:spcPts val="0"/>
              </a:spcAft>
              <a:buNone/>
              <a:defRPr sz="1000">
                <a:solidFill>
                  <a:srgbClr val="000000"/>
                </a:solidFill>
                <a:latin typeface="Lucida Sans"/>
                <a:ea typeface="Lucida Sans"/>
                <a:cs typeface="Lucida Sans"/>
                <a:sym typeface="Lucida Sans"/>
              </a:defRPr>
            </a:lvl4pPr>
            <a:lvl5pPr indent="0" lvl="4" marL="0" marR="0" rtl="0" algn="r">
              <a:spcBef>
                <a:spcPts val="0"/>
              </a:spcBef>
              <a:spcAft>
                <a:spcPts val="0"/>
              </a:spcAft>
              <a:buNone/>
              <a:defRPr sz="1000">
                <a:solidFill>
                  <a:srgbClr val="000000"/>
                </a:solidFill>
                <a:latin typeface="Lucida Sans"/>
                <a:ea typeface="Lucida Sans"/>
                <a:cs typeface="Lucida Sans"/>
                <a:sym typeface="Lucida Sans"/>
              </a:defRPr>
            </a:lvl5pPr>
            <a:lvl6pPr indent="0" lvl="5" marL="0" marR="0" rtl="0" algn="r">
              <a:spcBef>
                <a:spcPts val="0"/>
              </a:spcBef>
              <a:spcAft>
                <a:spcPts val="0"/>
              </a:spcAft>
              <a:buNone/>
              <a:defRPr sz="1000">
                <a:solidFill>
                  <a:srgbClr val="000000"/>
                </a:solidFill>
                <a:latin typeface="Lucida Sans"/>
                <a:ea typeface="Lucida Sans"/>
                <a:cs typeface="Lucida Sans"/>
                <a:sym typeface="Lucida Sans"/>
              </a:defRPr>
            </a:lvl6pPr>
            <a:lvl7pPr indent="0" lvl="6" marL="0" marR="0" rtl="0" algn="r">
              <a:spcBef>
                <a:spcPts val="0"/>
              </a:spcBef>
              <a:spcAft>
                <a:spcPts val="0"/>
              </a:spcAft>
              <a:buNone/>
              <a:defRPr sz="1000">
                <a:solidFill>
                  <a:srgbClr val="000000"/>
                </a:solidFill>
                <a:latin typeface="Lucida Sans"/>
                <a:ea typeface="Lucida Sans"/>
                <a:cs typeface="Lucida Sans"/>
                <a:sym typeface="Lucida Sans"/>
              </a:defRPr>
            </a:lvl7pPr>
            <a:lvl8pPr indent="0" lvl="7" marL="0" marR="0" rtl="0" algn="r">
              <a:spcBef>
                <a:spcPts val="0"/>
              </a:spcBef>
              <a:spcAft>
                <a:spcPts val="0"/>
              </a:spcAft>
              <a:buNone/>
              <a:defRPr sz="1000">
                <a:solidFill>
                  <a:srgbClr val="000000"/>
                </a:solidFill>
                <a:latin typeface="Lucida Sans"/>
                <a:ea typeface="Lucida Sans"/>
                <a:cs typeface="Lucida Sans"/>
                <a:sym typeface="Lucida Sans"/>
              </a:defRPr>
            </a:lvl8pPr>
            <a:lvl9pPr indent="0" lvl="8" marL="0" marR="0" rtl="0" algn="r">
              <a:spcBef>
                <a:spcPts val="0"/>
              </a:spcBef>
              <a:spcAft>
                <a:spcPts val="0"/>
              </a:spcAft>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6" name="Shape 286"/>
        <p:cNvGrpSpPr/>
        <p:nvPr/>
      </p:nvGrpSpPr>
      <p:grpSpPr>
        <a:xfrm>
          <a:off x="0" y="0"/>
          <a:ext cx="0" cy="0"/>
          <a:chOff x="0" y="0"/>
          <a:chExt cx="0" cy="0"/>
        </a:xfrm>
      </p:grpSpPr>
      <p:sp>
        <p:nvSpPr>
          <p:cNvPr id="287" name="Google Shape;287;p43"/>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288" name="Google Shape;288;p43"/>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289" name="Google Shape;289;p43"/>
          <p:cNvSpPr/>
          <p:nvPr/>
        </p:nvSpPr>
        <p:spPr>
          <a:xfrm>
            <a:off x="-8056" y="5791253"/>
            <a:ext cx="4536419"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290" name="Google Shape;290;p43"/>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291" name="Google Shape;291;p43"/>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1pPr>
            <a:lvl2pPr lvl="1"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2pPr>
            <a:lvl3pPr lvl="2"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3pPr>
            <a:lvl4pPr lvl="3"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4pPr>
            <a:lvl5pPr lvl="4"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5pPr>
            <a:lvl6pPr lvl="5"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6pPr>
            <a:lvl7pPr lvl="6"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7pPr>
            <a:lvl8pPr lvl="7"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8pPr>
            <a:lvl9pPr lvl="8"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9pPr>
          </a:lstStyle>
          <a:p/>
        </p:txBody>
      </p:sp>
      <p:sp>
        <p:nvSpPr>
          <p:cNvPr id="292" name="Google Shape;292;p43"/>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5"/>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293" name="Google Shape;293;p43"/>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294" name="Google Shape;294;p43"/>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295" name="Google Shape;295;p43"/>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000">
                <a:solidFill>
                  <a:srgbClr val="000000"/>
                </a:solidFill>
                <a:latin typeface="Lucida Sans"/>
                <a:ea typeface="Lucida Sans"/>
                <a:cs typeface="Lucida Sans"/>
                <a:sym typeface="Lucida Sans"/>
              </a:defRPr>
            </a:lvl1pPr>
            <a:lvl2pPr indent="0" lvl="1" marL="0" marR="0" rtl="0" algn="r">
              <a:spcBef>
                <a:spcPts val="0"/>
              </a:spcBef>
              <a:spcAft>
                <a:spcPts val="0"/>
              </a:spcAft>
              <a:buNone/>
              <a:defRPr sz="1000">
                <a:solidFill>
                  <a:srgbClr val="000000"/>
                </a:solidFill>
                <a:latin typeface="Lucida Sans"/>
                <a:ea typeface="Lucida Sans"/>
                <a:cs typeface="Lucida Sans"/>
                <a:sym typeface="Lucida Sans"/>
              </a:defRPr>
            </a:lvl2pPr>
            <a:lvl3pPr indent="0" lvl="2" marL="0" marR="0" rtl="0" algn="r">
              <a:spcBef>
                <a:spcPts val="0"/>
              </a:spcBef>
              <a:spcAft>
                <a:spcPts val="0"/>
              </a:spcAft>
              <a:buNone/>
              <a:defRPr sz="1000">
                <a:solidFill>
                  <a:srgbClr val="000000"/>
                </a:solidFill>
                <a:latin typeface="Lucida Sans"/>
                <a:ea typeface="Lucida Sans"/>
                <a:cs typeface="Lucida Sans"/>
                <a:sym typeface="Lucida Sans"/>
              </a:defRPr>
            </a:lvl3pPr>
            <a:lvl4pPr indent="0" lvl="3" marL="0" marR="0" rtl="0" algn="r">
              <a:spcBef>
                <a:spcPts val="0"/>
              </a:spcBef>
              <a:spcAft>
                <a:spcPts val="0"/>
              </a:spcAft>
              <a:buNone/>
              <a:defRPr sz="1000">
                <a:solidFill>
                  <a:srgbClr val="000000"/>
                </a:solidFill>
                <a:latin typeface="Lucida Sans"/>
                <a:ea typeface="Lucida Sans"/>
                <a:cs typeface="Lucida Sans"/>
                <a:sym typeface="Lucida Sans"/>
              </a:defRPr>
            </a:lvl4pPr>
            <a:lvl5pPr indent="0" lvl="4" marL="0" marR="0" rtl="0" algn="r">
              <a:spcBef>
                <a:spcPts val="0"/>
              </a:spcBef>
              <a:spcAft>
                <a:spcPts val="0"/>
              </a:spcAft>
              <a:buNone/>
              <a:defRPr sz="1000">
                <a:solidFill>
                  <a:srgbClr val="000000"/>
                </a:solidFill>
                <a:latin typeface="Lucida Sans"/>
                <a:ea typeface="Lucida Sans"/>
                <a:cs typeface="Lucida Sans"/>
                <a:sym typeface="Lucida Sans"/>
              </a:defRPr>
            </a:lvl5pPr>
            <a:lvl6pPr indent="0" lvl="5" marL="0" marR="0" rtl="0" algn="r">
              <a:spcBef>
                <a:spcPts val="0"/>
              </a:spcBef>
              <a:spcAft>
                <a:spcPts val="0"/>
              </a:spcAft>
              <a:buNone/>
              <a:defRPr sz="1000">
                <a:solidFill>
                  <a:srgbClr val="000000"/>
                </a:solidFill>
                <a:latin typeface="Lucida Sans"/>
                <a:ea typeface="Lucida Sans"/>
                <a:cs typeface="Lucida Sans"/>
                <a:sym typeface="Lucida Sans"/>
              </a:defRPr>
            </a:lvl6pPr>
            <a:lvl7pPr indent="0" lvl="6" marL="0" marR="0" rtl="0" algn="r">
              <a:spcBef>
                <a:spcPts val="0"/>
              </a:spcBef>
              <a:spcAft>
                <a:spcPts val="0"/>
              </a:spcAft>
              <a:buNone/>
              <a:defRPr sz="1000">
                <a:solidFill>
                  <a:srgbClr val="000000"/>
                </a:solidFill>
                <a:latin typeface="Lucida Sans"/>
                <a:ea typeface="Lucida Sans"/>
                <a:cs typeface="Lucida Sans"/>
                <a:sym typeface="Lucida Sans"/>
              </a:defRPr>
            </a:lvl7pPr>
            <a:lvl8pPr indent="0" lvl="7" marL="0" marR="0" rtl="0" algn="r">
              <a:spcBef>
                <a:spcPts val="0"/>
              </a:spcBef>
              <a:spcAft>
                <a:spcPts val="0"/>
              </a:spcAft>
              <a:buNone/>
              <a:defRPr sz="1000">
                <a:solidFill>
                  <a:srgbClr val="000000"/>
                </a:solidFill>
                <a:latin typeface="Lucida Sans"/>
                <a:ea typeface="Lucida Sans"/>
                <a:cs typeface="Lucida Sans"/>
                <a:sym typeface="Lucida Sans"/>
              </a:defRPr>
            </a:lvl8pPr>
            <a:lvl9pPr indent="0" lvl="8" marL="0" marR="0" rtl="0" algn="r">
              <a:spcBef>
                <a:spcPts val="0"/>
              </a:spcBef>
              <a:spcAft>
                <a:spcPts val="0"/>
              </a:spcAft>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9" name="Shape 379"/>
        <p:cNvGrpSpPr/>
        <p:nvPr/>
      </p:nvGrpSpPr>
      <p:grpSpPr>
        <a:xfrm>
          <a:off x="0" y="0"/>
          <a:ext cx="0" cy="0"/>
          <a:chOff x="0" y="0"/>
          <a:chExt cx="0" cy="0"/>
        </a:xfrm>
      </p:grpSpPr>
      <p:sp>
        <p:nvSpPr>
          <p:cNvPr id="380" name="Google Shape;380;p45"/>
          <p:cNvSpPr/>
          <p:nvPr/>
        </p:nvSpPr>
        <p:spPr>
          <a:xfrm>
            <a:off x="954617" y="5002214"/>
            <a:ext cx="5069416" cy="1443037"/>
          </a:xfrm>
          <a:custGeom>
            <a:rect b="b" l="l" r="r" t="t"/>
            <a:pathLst>
              <a:path extrusionOk="0" h="528" w="5760">
                <a:moveTo>
                  <a:pt x="-329" y="347"/>
                </a:moveTo>
                <a:lnTo>
                  <a:pt x="7156" y="682"/>
                </a:lnTo>
                <a:lnTo>
                  <a:pt x="5229" y="682"/>
                </a:lnTo>
                <a:lnTo>
                  <a:pt x="-328" y="345"/>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Lucida Sans"/>
              <a:ea typeface="Lucida Sans"/>
              <a:cs typeface="Lucida Sans"/>
              <a:sym typeface="Lucida Sans"/>
            </a:endParaRPr>
          </a:p>
        </p:txBody>
      </p:sp>
      <p:sp>
        <p:nvSpPr>
          <p:cNvPr id="381" name="Google Shape;381;p45"/>
          <p:cNvSpPr/>
          <p:nvPr/>
        </p:nvSpPr>
        <p:spPr>
          <a:xfrm>
            <a:off x="-71966" y="5784850"/>
            <a:ext cx="5069417" cy="838200"/>
          </a:xfrm>
          <a:custGeom>
            <a:rect b="b" l="l" r="r" t="t"/>
            <a:pathLst>
              <a:path extrusionOk="0" h="528" w="5760">
                <a:moveTo>
                  <a:pt x="817" y="97"/>
                </a:moveTo>
                <a:lnTo>
                  <a:pt x="6408" y="682"/>
                </a:lnTo>
                <a:lnTo>
                  <a:pt x="5232" y="685"/>
                </a:lnTo>
                <a:lnTo>
                  <a:pt x="829" y="101"/>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382" name="Google Shape;382;p45"/>
          <p:cNvSpPr/>
          <p:nvPr/>
        </p:nvSpPr>
        <p:spPr>
          <a:xfrm>
            <a:off x="-8056" y="5791253"/>
            <a:ext cx="4536419"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ucida Sans"/>
              <a:ea typeface="Lucida Sans"/>
              <a:cs typeface="Lucida Sans"/>
              <a:sym typeface="Lucida Sans"/>
            </a:endParaRPr>
          </a:p>
        </p:txBody>
      </p:sp>
      <p:cxnSp>
        <p:nvCxnSpPr>
          <p:cNvPr id="383" name="Google Shape;383;p45"/>
          <p:cNvCxnSpPr/>
          <p:nvPr/>
        </p:nvCxnSpPr>
        <p:spPr>
          <a:xfrm>
            <a:off x="-12316" y="5787739"/>
            <a:ext cx="4540679" cy="1084383"/>
          </a:xfrm>
          <a:prstGeom prst="straightConnector1">
            <a:avLst/>
          </a:prstGeom>
          <a:noFill/>
          <a:ln cap="flat" cmpd="sng" w="12050">
            <a:solidFill>
              <a:srgbClr val="93C5D8"/>
            </a:solidFill>
            <a:prstDash val="solid"/>
            <a:miter lim="800000"/>
            <a:headEnd len="sm" w="sm" type="none"/>
            <a:tailEnd len="sm" w="sm" type="none"/>
          </a:ln>
        </p:spPr>
      </p:cxnSp>
      <p:sp>
        <p:nvSpPr>
          <p:cNvPr id="384" name="Google Shape;384;p45"/>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1pPr>
            <a:lvl2pPr lvl="1"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2pPr>
            <a:lvl3pPr lvl="2"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3pPr>
            <a:lvl4pPr lvl="3"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4pPr>
            <a:lvl5pPr lvl="4"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5pPr>
            <a:lvl6pPr lvl="5"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6pPr>
            <a:lvl7pPr lvl="6"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7pPr>
            <a:lvl8pPr lvl="7"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8pPr>
            <a:lvl9pPr lvl="8" marR="0" rtl="0" algn="l">
              <a:spcBef>
                <a:spcPts val="0"/>
              </a:spcBef>
              <a:spcAft>
                <a:spcPts val="0"/>
              </a:spcAft>
              <a:buSzPts val="1400"/>
              <a:buNone/>
              <a:defRPr b="1" i="0" sz="4100" u="none" cap="none" strike="noStrike">
                <a:solidFill>
                  <a:schemeClr val="dk2"/>
                </a:solidFill>
                <a:latin typeface="Lucida Sans"/>
                <a:ea typeface="Lucida Sans"/>
                <a:cs typeface="Lucida Sans"/>
                <a:sym typeface="Lucida Sans"/>
              </a:defRPr>
            </a:lvl9pPr>
          </a:lstStyle>
          <a:p/>
        </p:txBody>
      </p:sp>
      <p:sp>
        <p:nvSpPr>
          <p:cNvPr id="385" name="Google Shape;385;p45"/>
          <p:cNvSpPr txBox="1"/>
          <p:nvPr>
            <p:ph idx="1" type="body"/>
          </p:nvPr>
        </p:nvSpPr>
        <p:spPr>
          <a:xfrm>
            <a:off x="609600" y="1481138"/>
            <a:ext cx="10972800" cy="4525962"/>
          </a:xfrm>
          <a:prstGeom prst="rect">
            <a:avLst/>
          </a:prstGeom>
          <a:noFill/>
          <a:ln>
            <a:noFill/>
          </a:ln>
        </p:spPr>
        <p:txBody>
          <a:bodyPr anchorCtr="0" anchor="t" bIns="45700" lIns="91425" spcFirstLastPara="1" rIns="91425" wrap="square" tIns="45700">
            <a:no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5"/>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386" name="Google Shape;386;p45"/>
          <p:cNvSpPr txBox="1"/>
          <p:nvPr>
            <p:ph idx="10" type="dt"/>
          </p:nvPr>
        </p:nvSpPr>
        <p:spPr>
          <a:xfrm>
            <a:off x="8970433" y="6408739"/>
            <a:ext cx="2559051" cy="3651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387" name="Google Shape;387;p45"/>
          <p:cNvSpPr txBox="1"/>
          <p:nvPr>
            <p:ph idx="11" type="ftr"/>
          </p:nvPr>
        </p:nvSpPr>
        <p:spPr>
          <a:xfrm>
            <a:off x="5839884" y="6408739"/>
            <a:ext cx="3134783"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388" name="Google Shape;388;p45"/>
          <p:cNvSpPr txBox="1"/>
          <p:nvPr>
            <p:ph idx="12" type="sldNum"/>
          </p:nvPr>
        </p:nvSpPr>
        <p:spPr>
          <a:xfrm>
            <a:off x="11529484" y="6408739"/>
            <a:ext cx="488949"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000">
                <a:solidFill>
                  <a:srgbClr val="000000"/>
                </a:solidFill>
                <a:latin typeface="Lucida Sans"/>
                <a:ea typeface="Lucida Sans"/>
                <a:cs typeface="Lucida Sans"/>
                <a:sym typeface="Lucida Sans"/>
              </a:defRPr>
            </a:lvl1pPr>
            <a:lvl2pPr indent="0" lvl="1" marL="0" marR="0" rtl="0" algn="r">
              <a:spcBef>
                <a:spcPts val="0"/>
              </a:spcBef>
              <a:spcAft>
                <a:spcPts val="0"/>
              </a:spcAft>
              <a:buNone/>
              <a:defRPr sz="1000">
                <a:solidFill>
                  <a:srgbClr val="000000"/>
                </a:solidFill>
                <a:latin typeface="Lucida Sans"/>
                <a:ea typeface="Lucida Sans"/>
                <a:cs typeface="Lucida Sans"/>
                <a:sym typeface="Lucida Sans"/>
              </a:defRPr>
            </a:lvl2pPr>
            <a:lvl3pPr indent="0" lvl="2" marL="0" marR="0" rtl="0" algn="r">
              <a:spcBef>
                <a:spcPts val="0"/>
              </a:spcBef>
              <a:spcAft>
                <a:spcPts val="0"/>
              </a:spcAft>
              <a:buNone/>
              <a:defRPr sz="1000">
                <a:solidFill>
                  <a:srgbClr val="000000"/>
                </a:solidFill>
                <a:latin typeface="Lucida Sans"/>
                <a:ea typeface="Lucida Sans"/>
                <a:cs typeface="Lucida Sans"/>
                <a:sym typeface="Lucida Sans"/>
              </a:defRPr>
            </a:lvl3pPr>
            <a:lvl4pPr indent="0" lvl="3" marL="0" marR="0" rtl="0" algn="r">
              <a:spcBef>
                <a:spcPts val="0"/>
              </a:spcBef>
              <a:spcAft>
                <a:spcPts val="0"/>
              </a:spcAft>
              <a:buNone/>
              <a:defRPr sz="1000">
                <a:solidFill>
                  <a:srgbClr val="000000"/>
                </a:solidFill>
                <a:latin typeface="Lucida Sans"/>
                <a:ea typeface="Lucida Sans"/>
                <a:cs typeface="Lucida Sans"/>
                <a:sym typeface="Lucida Sans"/>
              </a:defRPr>
            </a:lvl4pPr>
            <a:lvl5pPr indent="0" lvl="4" marL="0" marR="0" rtl="0" algn="r">
              <a:spcBef>
                <a:spcPts val="0"/>
              </a:spcBef>
              <a:spcAft>
                <a:spcPts val="0"/>
              </a:spcAft>
              <a:buNone/>
              <a:defRPr sz="1000">
                <a:solidFill>
                  <a:srgbClr val="000000"/>
                </a:solidFill>
                <a:latin typeface="Lucida Sans"/>
                <a:ea typeface="Lucida Sans"/>
                <a:cs typeface="Lucida Sans"/>
                <a:sym typeface="Lucida Sans"/>
              </a:defRPr>
            </a:lvl5pPr>
            <a:lvl6pPr indent="0" lvl="5" marL="0" marR="0" rtl="0" algn="r">
              <a:spcBef>
                <a:spcPts val="0"/>
              </a:spcBef>
              <a:spcAft>
                <a:spcPts val="0"/>
              </a:spcAft>
              <a:buNone/>
              <a:defRPr sz="1000">
                <a:solidFill>
                  <a:srgbClr val="000000"/>
                </a:solidFill>
                <a:latin typeface="Lucida Sans"/>
                <a:ea typeface="Lucida Sans"/>
                <a:cs typeface="Lucida Sans"/>
                <a:sym typeface="Lucida Sans"/>
              </a:defRPr>
            </a:lvl6pPr>
            <a:lvl7pPr indent="0" lvl="6" marL="0" marR="0" rtl="0" algn="r">
              <a:spcBef>
                <a:spcPts val="0"/>
              </a:spcBef>
              <a:spcAft>
                <a:spcPts val="0"/>
              </a:spcAft>
              <a:buNone/>
              <a:defRPr sz="1000">
                <a:solidFill>
                  <a:srgbClr val="000000"/>
                </a:solidFill>
                <a:latin typeface="Lucida Sans"/>
                <a:ea typeface="Lucida Sans"/>
                <a:cs typeface="Lucida Sans"/>
                <a:sym typeface="Lucida Sans"/>
              </a:defRPr>
            </a:lvl7pPr>
            <a:lvl8pPr indent="0" lvl="7" marL="0" marR="0" rtl="0" algn="r">
              <a:spcBef>
                <a:spcPts val="0"/>
              </a:spcBef>
              <a:spcAft>
                <a:spcPts val="0"/>
              </a:spcAft>
              <a:buNone/>
              <a:defRPr sz="1000">
                <a:solidFill>
                  <a:srgbClr val="000000"/>
                </a:solidFill>
                <a:latin typeface="Lucida Sans"/>
                <a:ea typeface="Lucida Sans"/>
                <a:cs typeface="Lucida Sans"/>
                <a:sym typeface="Lucida Sans"/>
              </a:defRPr>
            </a:lvl8pPr>
            <a:lvl9pPr indent="0" lvl="8" marL="0" marR="0" rtl="0" algn="r">
              <a:spcBef>
                <a:spcPts val="0"/>
              </a:spcBef>
              <a:spcAft>
                <a:spcPts val="0"/>
              </a:spcAft>
              <a:buNone/>
              <a:defRPr sz="1000">
                <a:solidFill>
                  <a:srgbClr val="000000"/>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46.png"/><Relationship Id="rId4" Type="http://schemas.openxmlformats.org/officeDocument/2006/relationships/image" Target="../media/image3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xml"/><Relationship Id="rId3" Type="http://schemas.openxmlformats.org/officeDocument/2006/relationships/image" Target="../media/image32.png"/><Relationship Id="rId4" Type="http://schemas.openxmlformats.org/officeDocument/2006/relationships/image" Target="../media/image12.png"/><Relationship Id="rId5" Type="http://schemas.openxmlformats.org/officeDocument/2006/relationships/image" Target="../media/image19.png"/><Relationship Id="rId6" Type="http://schemas.openxmlformats.org/officeDocument/2006/relationships/image" Target="../media/image1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5.xml"/><Relationship Id="rId3" Type="http://schemas.openxmlformats.org/officeDocument/2006/relationships/slide" Target="/ppt/slides/slide31.xml"/><Relationship Id="rId4" Type="http://schemas.openxmlformats.org/officeDocument/2006/relationships/image" Target="../media/image35.png"/><Relationship Id="rId5" Type="http://schemas.openxmlformats.org/officeDocument/2006/relationships/image" Target="../media/image41.png"/><Relationship Id="rId6"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6.xml"/><Relationship Id="rId3" Type="http://schemas.openxmlformats.org/officeDocument/2006/relationships/slide" Target="/ppt/slides/slide31.xml"/><Relationship Id="rId4" Type="http://schemas.openxmlformats.org/officeDocument/2006/relationships/image" Target="../media/image8.png"/><Relationship Id="rId5" Type="http://schemas.openxmlformats.org/officeDocument/2006/relationships/image" Target="../media/image35.png"/><Relationship Id="rId6"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7.xml"/><Relationship Id="rId3" Type="http://schemas.openxmlformats.org/officeDocument/2006/relationships/image" Target="../media/image3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8.xml"/><Relationship Id="rId3" Type="http://schemas.openxmlformats.org/officeDocument/2006/relationships/slide" Target="/ppt/slides/slide31.xml"/><Relationship Id="rId4" Type="http://schemas.openxmlformats.org/officeDocument/2006/relationships/image" Target="../media/image20.png"/><Relationship Id="rId5" Type="http://schemas.openxmlformats.org/officeDocument/2006/relationships/image" Target="../media/image35.png"/><Relationship Id="rId6" Type="http://schemas.openxmlformats.org/officeDocument/2006/relationships/image" Target="../media/image5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9.xml"/><Relationship Id="rId3" Type="http://schemas.openxmlformats.org/officeDocument/2006/relationships/image" Target="../media/image47.png"/><Relationship Id="rId4" Type="http://schemas.openxmlformats.org/officeDocument/2006/relationships/image" Target="../media/image35.png"/><Relationship Id="rId5"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0.xml"/><Relationship Id="rId3" Type="http://schemas.openxmlformats.org/officeDocument/2006/relationships/image" Target="../media/image18.jpg"/><Relationship Id="rId4" Type="http://schemas.openxmlformats.org/officeDocument/2006/relationships/image" Target="../media/image32.png"/><Relationship Id="rId5" Type="http://schemas.openxmlformats.org/officeDocument/2006/relationships/image" Target="../media/image28.png"/><Relationship Id="rId6"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xml"/><Relationship Id="rId3" Type="http://schemas.openxmlformats.org/officeDocument/2006/relationships/image" Target="../media/image22.jpg"/><Relationship Id="rId4" Type="http://schemas.openxmlformats.org/officeDocument/2006/relationships/image" Target="../media/image28.png"/><Relationship Id="rId5" Type="http://schemas.openxmlformats.org/officeDocument/2006/relationships/image" Target="../media/image3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2.xml"/><Relationship Id="rId3" Type="http://schemas.openxmlformats.org/officeDocument/2006/relationships/image" Target="../media/image26.png"/><Relationship Id="rId4" Type="http://schemas.openxmlformats.org/officeDocument/2006/relationships/slide" Target="/ppt/slides/slide31.xml"/><Relationship Id="rId5" Type="http://schemas.openxmlformats.org/officeDocument/2006/relationships/image" Target="../media/image35.png"/><Relationship Id="rId6" Type="http://schemas.openxmlformats.org/officeDocument/2006/relationships/image" Target="../media/image29.png"/><Relationship Id="rId7"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3.xml"/><Relationship Id="rId3" Type="http://schemas.openxmlformats.org/officeDocument/2006/relationships/slide" Target="/ppt/slides/slide31.xml"/><Relationship Id="rId4" Type="http://schemas.openxmlformats.org/officeDocument/2006/relationships/image" Target="../media/image21.png"/><Relationship Id="rId5" Type="http://schemas.openxmlformats.org/officeDocument/2006/relationships/image" Target="../media/image3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 Id="rId3" Type="http://schemas.openxmlformats.org/officeDocument/2006/relationships/slide" Target="/ppt/slides/slide31.xml"/><Relationship Id="rId4" Type="http://schemas.openxmlformats.org/officeDocument/2006/relationships/image" Target="../media/image43.png"/><Relationship Id="rId5" Type="http://schemas.openxmlformats.org/officeDocument/2006/relationships/image" Target="../media/image3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slide" Target="/ppt/slides/slide31.xml"/><Relationship Id="rId4" Type="http://schemas.openxmlformats.org/officeDocument/2006/relationships/image" Target="../media/image32.png"/><Relationship Id="rId5" Type="http://schemas.openxmlformats.org/officeDocument/2006/relationships/image" Target="../media/image4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 Id="rId3" Type="http://schemas.openxmlformats.org/officeDocument/2006/relationships/image" Target="../media/image27.png"/><Relationship Id="rId4" Type="http://schemas.openxmlformats.org/officeDocument/2006/relationships/image" Target="../media/image43.png"/><Relationship Id="rId5" Type="http://schemas.openxmlformats.org/officeDocument/2006/relationships/image" Target="../media/image32.png"/><Relationship Id="rId6" Type="http://schemas.openxmlformats.org/officeDocument/2006/relationships/slide" Target="/ppt/slides/slide3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slide" Target="/ppt/slides/slide31.xml"/><Relationship Id="rId4" Type="http://schemas.openxmlformats.org/officeDocument/2006/relationships/image" Target="../media/image41.png"/><Relationship Id="rId5" Type="http://schemas.openxmlformats.org/officeDocument/2006/relationships/image" Target="../media/image3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 Id="rId3" Type="http://schemas.openxmlformats.org/officeDocument/2006/relationships/slide" Target="/ppt/slides/slide31.xml"/><Relationship Id="rId4" Type="http://schemas.openxmlformats.org/officeDocument/2006/relationships/image" Target="../media/image33.png"/><Relationship Id="rId5" Type="http://schemas.openxmlformats.org/officeDocument/2006/relationships/image" Target="../media/image3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19.xml"/><Relationship Id="rId3" Type="http://schemas.openxmlformats.org/officeDocument/2006/relationships/slide" Target="/ppt/slides/slide31.xml"/><Relationship Id="rId4" Type="http://schemas.openxmlformats.org/officeDocument/2006/relationships/image" Target="../media/image32.png"/><Relationship Id="rId5" Type="http://schemas.openxmlformats.org/officeDocument/2006/relationships/image" Target="../media/image2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20.xml"/><Relationship Id="rId3" Type="http://schemas.openxmlformats.org/officeDocument/2006/relationships/slide" Target="/ppt/slides/slide31.xml"/><Relationship Id="rId4" Type="http://schemas.openxmlformats.org/officeDocument/2006/relationships/image" Target="../media/image32.png"/><Relationship Id="rId5" Type="http://schemas.openxmlformats.org/officeDocument/2006/relationships/image" Target="../media/image2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1.xml"/><Relationship Id="rId3" Type="http://schemas.openxmlformats.org/officeDocument/2006/relationships/slide" Target="/ppt/slides/slide31.xml"/><Relationship Id="rId4" Type="http://schemas.openxmlformats.org/officeDocument/2006/relationships/image" Target="../media/image29.png"/><Relationship Id="rId5" Type="http://schemas.openxmlformats.org/officeDocument/2006/relationships/image" Target="../media/image3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2.xml"/><Relationship Id="rId3" Type="http://schemas.openxmlformats.org/officeDocument/2006/relationships/image" Target="../media/image29.png"/><Relationship Id="rId4" Type="http://schemas.openxmlformats.org/officeDocument/2006/relationships/image" Target="../media/image35.png"/><Relationship Id="rId5"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3.xml"/><Relationship Id="rId3" Type="http://schemas.openxmlformats.org/officeDocument/2006/relationships/image" Target="../media/image35.png"/><Relationship Id="rId4" Type="http://schemas.openxmlformats.org/officeDocument/2006/relationships/image" Target="../media/image24.png"/><Relationship Id="rId5"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4.xml"/><Relationship Id="rId3" Type="http://schemas.openxmlformats.org/officeDocument/2006/relationships/image" Target="../media/image35.png"/><Relationship Id="rId4" Type="http://schemas.openxmlformats.org/officeDocument/2006/relationships/image" Target="../media/image49.png"/><Relationship Id="rId5" Type="http://schemas.openxmlformats.org/officeDocument/2006/relationships/image" Target="../media/image51.png"/><Relationship Id="rId6" Type="http://schemas.openxmlformats.org/officeDocument/2006/relationships/image" Target="../media/image3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5.xml"/><Relationship Id="rId3" Type="http://schemas.openxmlformats.org/officeDocument/2006/relationships/slide" Target="/ppt/slides/slide31.xml"/><Relationship Id="rId4" Type="http://schemas.openxmlformats.org/officeDocument/2006/relationships/image" Target="../media/image36.png"/><Relationship Id="rId5" Type="http://schemas.openxmlformats.org/officeDocument/2006/relationships/image" Target="../media/image3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6.xml"/><Relationship Id="rId3" Type="http://schemas.openxmlformats.org/officeDocument/2006/relationships/image" Target="../media/image49.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7.xml"/><Relationship Id="rId3" Type="http://schemas.openxmlformats.org/officeDocument/2006/relationships/slide" Target="/ppt/slides/slide31.xml"/><Relationship Id="rId4" Type="http://schemas.openxmlformats.org/officeDocument/2006/relationships/chart" Target="../charts/chart1.xml"/><Relationship Id="rId5" Type="http://schemas.openxmlformats.org/officeDocument/2006/relationships/image" Target="../media/image35.png"/><Relationship Id="rId6" Type="http://schemas.openxmlformats.org/officeDocument/2006/relationships/image" Target="../media/image3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8.xml"/><Relationship Id="rId3" Type="http://schemas.openxmlformats.org/officeDocument/2006/relationships/slide" Target="/ppt/slides/slide31.xml"/><Relationship Id="rId4" Type="http://schemas.openxmlformats.org/officeDocument/2006/relationships/slide" Target="/ppt/slides/slide31.xml"/><Relationship Id="rId5" Type="http://schemas.openxmlformats.org/officeDocument/2006/relationships/chart" Target="../charts/chart2.xml"/><Relationship Id="rId6" Type="http://schemas.openxmlformats.org/officeDocument/2006/relationships/image" Target="../media/image35.png"/><Relationship Id="rId7"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29.xml"/><Relationship Id="rId3" Type="http://schemas.openxmlformats.org/officeDocument/2006/relationships/image" Target="../media/image56.png"/><Relationship Id="rId4" Type="http://schemas.openxmlformats.org/officeDocument/2006/relationships/slide" Target="/ppt/slides/slide31.xml"/><Relationship Id="rId5" Type="http://schemas.openxmlformats.org/officeDocument/2006/relationships/image" Target="../media/image35.png"/><Relationship Id="rId6" Type="http://schemas.openxmlformats.org/officeDocument/2006/relationships/image" Target="../media/image3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30.xml"/><Relationship Id="rId3" Type="http://schemas.openxmlformats.org/officeDocument/2006/relationships/slide" Target="/ppt/slides/slide31.xml"/><Relationship Id="rId4" Type="http://schemas.openxmlformats.org/officeDocument/2006/relationships/chart" Target="../charts/chart3.xml"/><Relationship Id="rId5" Type="http://schemas.openxmlformats.org/officeDocument/2006/relationships/image" Target="../media/image35.png"/><Relationship Id="rId6" Type="http://schemas.openxmlformats.org/officeDocument/2006/relationships/image" Target="../media/image3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31.xml"/><Relationship Id="rId3" Type="http://schemas.openxmlformats.org/officeDocument/2006/relationships/hyperlink" Target="https://cbu.uz/" TargetMode="External"/><Relationship Id="rId4" Type="http://schemas.openxmlformats.org/officeDocument/2006/relationships/image" Target="../media/image35.png"/><Relationship Id="rId5" Type="http://schemas.openxmlformats.org/officeDocument/2006/relationships/image" Target="../media/image42.png"/><Relationship Id="rId6" Type="http://schemas.openxmlformats.org/officeDocument/2006/relationships/image" Target="../media/image48.jpg"/><Relationship Id="rId7" Type="http://schemas.openxmlformats.org/officeDocument/2006/relationships/hyperlink" Target="https://top-fon.com/fony-dlja-prezentacii/3975-knizhki-dlja-prezentacii-bez-fona-204-foto.html"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6.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1"/>
          <p:cNvSpPr txBox="1"/>
          <p:nvPr/>
        </p:nvSpPr>
        <p:spPr>
          <a:xfrm>
            <a:off x="0" y="-70966"/>
            <a:ext cx="12192000" cy="6867236"/>
          </a:xfrm>
          <a:prstGeom prst="rect">
            <a:avLst/>
          </a:prstGeom>
          <a:solidFill>
            <a:srgbClr val="011E6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78" name="Google Shape;478;p1"/>
          <p:cNvPicPr preferRelativeResize="0"/>
          <p:nvPr/>
        </p:nvPicPr>
        <p:blipFill rotWithShape="1">
          <a:blip r:embed="rId3">
            <a:alphaModFix/>
          </a:blip>
          <a:srcRect b="19445" l="16667" r="11110" t="16666"/>
          <a:stretch/>
        </p:blipFill>
        <p:spPr>
          <a:xfrm>
            <a:off x="4536166" y="152399"/>
            <a:ext cx="3240156" cy="2866293"/>
          </a:xfrm>
          <a:prstGeom prst="rect">
            <a:avLst/>
          </a:prstGeom>
          <a:noFill/>
          <a:ln>
            <a:noFill/>
          </a:ln>
        </p:spPr>
      </p:pic>
      <p:sp>
        <p:nvSpPr>
          <p:cNvPr id="479" name="Google Shape;479;p1"/>
          <p:cNvSpPr txBox="1"/>
          <p:nvPr/>
        </p:nvSpPr>
        <p:spPr>
          <a:xfrm>
            <a:off x="7845985" y="677471"/>
            <a:ext cx="3358030"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400"/>
              <a:buFont typeface="Arial"/>
              <a:buNone/>
            </a:pPr>
            <a:r>
              <a:rPr b="1" i="0" lang="en-US" sz="2400" u="none" cap="none" strike="noStrike">
                <a:solidFill>
                  <a:srgbClr val="FFFFFF"/>
                </a:solidFill>
                <a:latin typeface="Arial"/>
                <a:ea typeface="Arial"/>
                <a:cs typeface="Arial"/>
                <a:sym typeface="Arial"/>
              </a:rPr>
              <a:t>FAN: </a:t>
            </a:r>
            <a:endParaRPr/>
          </a:p>
          <a:p>
            <a:pPr indent="0" lvl="0" marL="0" marR="0" rtl="0" algn="ctr">
              <a:lnSpc>
                <a:spcPct val="100000"/>
              </a:lnSpc>
              <a:spcBef>
                <a:spcPts val="0"/>
              </a:spcBef>
              <a:spcAft>
                <a:spcPts val="0"/>
              </a:spcAft>
              <a:buClr>
                <a:srgbClr val="FFFFFF"/>
              </a:buClr>
              <a:buSzPts val="2400"/>
              <a:buFont typeface="Arial"/>
              <a:buNone/>
            </a:pPr>
            <a:r>
              <a:rPr b="1" i="0" lang="en-US" sz="2400" u="none" cap="none" strike="noStrike">
                <a:solidFill>
                  <a:srgbClr val="FFFFFF"/>
                </a:solidFill>
                <a:latin typeface="Arial"/>
                <a:ea typeface="Arial"/>
                <a:cs typeface="Arial"/>
                <a:sym typeface="Arial"/>
              </a:rPr>
              <a:t>PUL VA BANKLAR</a:t>
            </a:r>
            <a:endParaRPr b="0" i="0" sz="2400" u="none" cap="none" strike="noStrike">
              <a:solidFill>
                <a:srgbClr val="FFFFFF"/>
              </a:solidFill>
              <a:latin typeface="Arial"/>
              <a:ea typeface="Arial"/>
              <a:cs typeface="Arial"/>
              <a:sym typeface="Arial"/>
            </a:endParaRPr>
          </a:p>
        </p:txBody>
      </p:sp>
      <p:sp>
        <p:nvSpPr>
          <p:cNvPr id="480" name="Google Shape;480;p1"/>
          <p:cNvSpPr txBox="1"/>
          <p:nvPr/>
        </p:nvSpPr>
        <p:spPr>
          <a:xfrm>
            <a:off x="6858000" y="1931873"/>
            <a:ext cx="5105400" cy="3515834"/>
          </a:xfrm>
          <a:prstGeom prst="rect">
            <a:avLst/>
          </a:prstGeom>
          <a:noFill/>
          <a:ln>
            <a:noFill/>
          </a:ln>
        </p:spPr>
        <p:txBody>
          <a:bodyPr anchorCtr="0" anchor="t" bIns="45700" lIns="91425" spcFirstLastPara="1" rIns="91425" wrap="square" tIns="45700">
            <a:spAutoFit/>
          </a:bodyPr>
          <a:lstStyle/>
          <a:p>
            <a:pPr indent="0" lvl="0" marL="12700" marR="0" rtl="0" algn="ctr">
              <a:lnSpc>
                <a:spcPct val="158500"/>
              </a:lnSpc>
              <a:spcBef>
                <a:spcPts val="0"/>
              </a:spcBef>
              <a:spcAft>
                <a:spcPts val="0"/>
              </a:spcAft>
              <a:buClr>
                <a:srgbClr val="FFFFFF"/>
              </a:buClr>
              <a:buSzPts val="2400"/>
              <a:buFont typeface="Arial"/>
              <a:buNone/>
            </a:pPr>
            <a:r>
              <a:rPr b="1" i="0" lang="en-US" sz="2400" u="none" cap="none" strike="noStrike">
                <a:solidFill>
                  <a:srgbClr val="FFFFFF"/>
                </a:solidFill>
                <a:latin typeface="Arial"/>
                <a:ea typeface="Arial"/>
                <a:cs typeface="Arial"/>
                <a:sym typeface="Arial"/>
              </a:rPr>
              <a:t>MA’RUZA  №5</a:t>
            </a:r>
            <a:endParaRPr b="1" i="0" sz="2400" u="none" cap="none" strike="noStrike">
              <a:solidFill>
                <a:srgbClr val="FFFFFF"/>
              </a:solidFill>
              <a:latin typeface="Arial"/>
              <a:ea typeface="Arial"/>
              <a:cs typeface="Arial"/>
              <a:sym typeface="Arial"/>
            </a:endParaRPr>
          </a:p>
          <a:p>
            <a:pPr indent="0" lvl="0" marL="12700" marR="0" rtl="0" algn="ctr">
              <a:lnSpc>
                <a:spcPct val="158500"/>
              </a:lnSpc>
              <a:spcBef>
                <a:spcPts val="105"/>
              </a:spcBef>
              <a:spcAft>
                <a:spcPts val="0"/>
              </a:spcAft>
              <a:buClr>
                <a:srgbClr val="DFE2E4"/>
              </a:buClr>
              <a:buSzPts val="2400"/>
              <a:buFont typeface="Arial"/>
              <a:buNone/>
            </a:pPr>
            <a:r>
              <a:rPr b="1" i="0" lang="en-US" sz="2400" u="none" cap="none" strike="noStrike">
                <a:solidFill>
                  <a:srgbClr val="DFE2E4"/>
                </a:solidFill>
                <a:latin typeface="Arial"/>
                <a:ea typeface="Arial"/>
                <a:cs typeface="Arial"/>
                <a:sym typeface="Arial"/>
              </a:rPr>
              <a:t> </a:t>
            </a:r>
            <a:endParaRPr/>
          </a:p>
          <a:p>
            <a:pPr indent="0" lvl="0" marL="12700" marR="0" rtl="0" algn="ctr">
              <a:lnSpc>
                <a:spcPct val="158500"/>
              </a:lnSpc>
              <a:spcBef>
                <a:spcPts val="105"/>
              </a:spcBef>
              <a:spcAft>
                <a:spcPts val="0"/>
              </a:spcAft>
              <a:buNone/>
            </a:pPr>
            <a:r>
              <a:rPr b="1" i="0" lang="en-US" sz="2400" u="none" cap="small" strike="noStrike">
                <a:solidFill>
                  <a:schemeClr val="lt1"/>
                </a:solidFill>
                <a:latin typeface="Arial"/>
                <a:ea typeface="Arial"/>
                <a:cs typeface="Arial"/>
                <a:sym typeface="Arial"/>
              </a:rPr>
              <a:t>INFLYASIYANING MOHIYATI, SHAKLLARI VA SABABLARI</a:t>
            </a:r>
            <a:endParaRPr/>
          </a:p>
          <a:p>
            <a:pPr indent="0" lvl="0" marL="12700" marR="0" rtl="0" algn="ctr">
              <a:lnSpc>
                <a:spcPct val="158500"/>
              </a:lnSpc>
              <a:spcBef>
                <a:spcPts val="105"/>
              </a:spcBef>
              <a:spcAft>
                <a:spcPts val="0"/>
              </a:spcAft>
              <a:buNone/>
            </a:pPr>
            <a:r>
              <a:t/>
            </a:r>
            <a:endParaRPr b="1" i="0" sz="2400" u="none" cap="none" strike="noStrike">
              <a:solidFill>
                <a:srgbClr val="FFFFFF"/>
              </a:solidFill>
              <a:latin typeface="Arial"/>
              <a:ea typeface="Arial"/>
              <a:cs typeface="Arial"/>
              <a:sym typeface="Arial"/>
            </a:endParaRPr>
          </a:p>
          <a:p>
            <a:pPr indent="0" lvl="0" marL="12700" marR="0" rtl="0" algn="ctr">
              <a:lnSpc>
                <a:spcPct val="158500"/>
              </a:lnSpc>
              <a:spcBef>
                <a:spcPts val="105"/>
              </a:spcBef>
              <a:spcAft>
                <a:spcPts val="0"/>
              </a:spcAft>
              <a:buNone/>
            </a:pPr>
            <a:r>
              <a:t/>
            </a:r>
            <a:endParaRPr b="1" i="0" sz="2400" u="none" cap="none" strike="noStrike">
              <a:solidFill>
                <a:srgbClr val="FFFFFF"/>
              </a:solidFill>
              <a:latin typeface="Arial"/>
              <a:ea typeface="Arial"/>
              <a:cs typeface="Arial"/>
              <a:sym typeface="Arial"/>
            </a:endParaRPr>
          </a:p>
          <a:p>
            <a:pPr indent="0" lvl="0" marL="12700" marR="0" rtl="0" algn="ctr">
              <a:lnSpc>
                <a:spcPct val="158500"/>
              </a:lnSpc>
              <a:spcBef>
                <a:spcPts val="105"/>
              </a:spcBef>
              <a:spcAft>
                <a:spcPts val="0"/>
              </a:spcAft>
              <a:buClr>
                <a:srgbClr val="FFFFFF"/>
              </a:buClr>
              <a:buSzPts val="2400"/>
              <a:buFont typeface="Arial"/>
              <a:buNone/>
            </a:pPr>
            <a:r>
              <a:rPr b="1" i="0" lang="en-US" sz="2400" u="none" cap="none" strike="noStrike">
                <a:solidFill>
                  <a:srgbClr val="FFFFFF"/>
                </a:solidFill>
                <a:latin typeface="Arial"/>
                <a:ea typeface="Arial"/>
                <a:cs typeface="Arial"/>
                <a:sym typeface="Arial"/>
              </a:rPr>
              <a:t>Maruzachi:  PhD Kh. Rakhimova </a:t>
            </a:r>
            <a:endParaRPr b="1" i="0" sz="2400" u="none" cap="none" strike="noStrike">
              <a:solidFill>
                <a:srgbClr val="FFFFFF"/>
              </a:solidFill>
              <a:latin typeface="Arial"/>
              <a:ea typeface="Arial"/>
              <a:cs typeface="Arial"/>
              <a:sym typeface="Arial"/>
            </a:endParaRPr>
          </a:p>
        </p:txBody>
      </p:sp>
      <p:sp>
        <p:nvSpPr>
          <p:cNvPr id="481" name="Google Shape;481;p1"/>
          <p:cNvSpPr txBox="1"/>
          <p:nvPr/>
        </p:nvSpPr>
        <p:spPr>
          <a:xfrm>
            <a:off x="987985" y="677471"/>
            <a:ext cx="3358030"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D966"/>
              </a:buClr>
              <a:buSzPts val="2400"/>
              <a:buFont typeface="Arial"/>
              <a:buNone/>
            </a:pPr>
            <a:r>
              <a:rPr b="1" i="0" lang="en-US" sz="2400" u="none" cap="none" strike="noStrike">
                <a:solidFill>
                  <a:srgbClr val="FFD966"/>
                </a:solidFill>
                <a:latin typeface="Arial"/>
                <a:ea typeface="Arial"/>
                <a:cs typeface="Arial"/>
                <a:sym typeface="Arial"/>
              </a:rPr>
              <a:t>COURSE : </a:t>
            </a:r>
            <a:endParaRPr/>
          </a:p>
          <a:p>
            <a:pPr indent="0" lvl="0" marL="0" marR="0" rtl="0" algn="ctr">
              <a:lnSpc>
                <a:spcPct val="100000"/>
              </a:lnSpc>
              <a:spcBef>
                <a:spcPts val="0"/>
              </a:spcBef>
              <a:spcAft>
                <a:spcPts val="0"/>
              </a:spcAft>
              <a:buClr>
                <a:srgbClr val="FFD966"/>
              </a:buClr>
              <a:buSzPts val="2400"/>
              <a:buFont typeface="Arial"/>
              <a:buNone/>
            </a:pPr>
            <a:r>
              <a:rPr b="1" i="0" lang="en-US" sz="2400" u="none" cap="none" strike="noStrike">
                <a:solidFill>
                  <a:srgbClr val="FFD966"/>
                </a:solidFill>
                <a:latin typeface="Arial"/>
                <a:ea typeface="Arial"/>
                <a:cs typeface="Arial"/>
                <a:sym typeface="Arial"/>
              </a:rPr>
              <a:t>MONEY AND BANKS </a:t>
            </a:r>
            <a:endParaRPr/>
          </a:p>
        </p:txBody>
      </p:sp>
      <p:sp>
        <p:nvSpPr>
          <p:cNvPr id="482" name="Google Shape;482;p1"/>
          <p:cNvSpPr/>
          <p:nvPr/>
        </p:nvSpPr>
        <p:spPr>
          <a:xfrm>
            <a:off x="0" y="102920"/>
            <a:ext cx="65" cy="251359"/>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Arial"/>
              <a:ea typeface="Arial"/>
              <a:cs typeface="Arial"/>
              <a:sym typeface="Arial"/>
            </a:endParaRPr>
          </a:p>
        </p:txBody>
      </p:sp>
      <p:sp>
        <p:nvSpPr>
          <p:cNvPr id="483" name="Google Shape;483;p1"/>
          <p:cNvSpPr txBox="1"/>
          <p:nvPr/>
        </p:nvSpPr>
        <p:spPr>
          <a:xfrm>
            <a:off x="228600" y="1931874"/>
            <a:ext cx="4800600" cy="3515834"/>
          </a:xfrm>
          <a:prstGeom prst="rect">
            <a:avLst/>
          </a:prstGeom>
          <a:noFill/>
          <a:ln>
            <a:noFill/>
          </a:ln>
        </p:spPr>
        <p:txBody>
          <a:bodyPr anchorCtr="0" anchor="t" bIns="45700" lIns="91425" spcFirstLastPara="1" rIns="91425" wrap="square" tIns="45700">
            <a:spAutoFit/>
          </a:bodyPr>
          <a:lstStyle/>
          <a:p>
            <a:pPr indent="0" lvl="0" marL="12700" marR="0" rtl="0" algn="ctr">
              <a:lnSpc>
                <a:spcPct val="158500"/>
              </a:lnSpc>
              <a:spcBef>
                <a:spcPts val="0"/>
              </a:spcBef>
              <a:spcAft>
                <a:spcPts val="0"/>
              </a:spcAft>
              <a:buClr>
                <a:srgbClr val="FFD966"/>
              </a:buClr>
              <a:buSzPts val="2400"/>
              <a:buFont typeface="Arial"/>
              <a:buNone/>
            </a:pPr>
            <a:r>
              <a:rPr b="1" i="0" lang="en-US" sz="2400" u="none" cap="none" strike="noStrike">
                <a:solidFill>
                  <a:srgbClr val="FFD966"/>
                </a:solidFill>
                <a:latin typeface="Arial"/>
                <a:ea typeface="Arial"/>
                <a:cs typeface="Arial"/>
                <a:sym typeface="Arial"/>
              </a:rPr>
              <a:t>LECTURE №5</a:t>
            </a:r>
            <a:endParaRPr b="1" i="0" sz="2400" u="none" cap="none" strike="noStrike">
              <a:solidFill>
                <a:srgbClr val="FFD966"/>
              </a:solidFill>
              <a:latin typeface="Arial"/>
              <a:ea typeface="Arial"/>
              <a:cs typeface="Arial"/>
              <a:sym typeface="Arial"/>
            </a:endParaRPr>
          </a:p>
          <a:p>
            <a:pPr indent="0" lvl="0" marL="12700" marR="0" rtl="0" algn="ctr">
              <a:lnSpc>
                <a:spcPct val="190200"/>
              </a:lnSpc>
              <a:spcBef>
                <a:spcPts val="105"/>
              </a:spcBef>
              <a:spcAft>
                <a:spcPts val="0"/>
              </a:spcAft>
              <a:buClr>
                <a:schemeClr val="dk1"/>
              </a:buClr>
              <a:buSzPts val="2000"/>
              <a:buFont typeface="Calibri"/>
              <a:buNone/>
            </a:pPr>
            <a:r>
              <a:t/>
            </a:r>
            <a:endParaRPr b="1" i="0" sz="2000" u="none" cap="none" strike="noStrike">
              <a:solidFill>
                <a:srgbClr val="FFFFFF"/>
              </a:solidFill>
              <a:latin typeface="Arial"/>
              <a:ea typeface="Arial"/>
              <a:cs typeface="Arial"/>
              <a:sym typeface="Arial"/>
            </a:endParaRPr>
          </a:p>
          <a:p>
            <a:pPr indent="0" lvl="0" marL="12700" marR="0" rtl="0" algn="ctr">
              <a:lnSpc>
                <a:spcPct val="158500"/>
              </a:lnSpc>
              <a:spcBef>
                <a:spcPts val="105"/>
              </a:spcBef>
              <a:spcAft>
                <a:spcPts val="0"/>
              </a:spcAft>
              <a:buNone/>
            </a:pPr>
            <a:r>
              <a:rPr b="1" i="0" lang="en-US" sz="2400" u="none" cap="none" strike="noStrike">
                <a:solidFill>
                  <a:srgbClr val="FFD966"/>
                </a:solidFill>
                <a:latin typeface="Arial"/>
                <a:ea typeface="Arial"/>
                <a:cs typeface="Arial"/>
                <a:sym typeface="Arial"/>
              </a:rPr>
              <a:t>ESSENCE, FORMS AND CAUSES OF INFLATION</a:t>
            </a:r>
            <a:endParaRPr b="1" i="0" sz="2400" u="none" cap="none" strike="noStrike">
              <a:solidFill>
                <a:srgbClr val="FFD966"/>
              </a:solidFill>
              <a:latin typeface="Arial"/>
              <a:ea typeface="Arial"/>
              <a:cs typeface="Arial"/>
              <a:sym typeface="Arial"/>
            </a:endParaRPr>
          </a:p>
          <a:p>
            <a:pPr indent="0" lvl="0" marL="12700" marR="0" rtl="0" algn="ctr">
              <a:lnSpc>
                <a:spcPct val="158500"/>
              </a:lnSpc>
              <a:spcBef>
                <a:spcPts val="105"/>
              </a:spcBef>
              <a:spcAft>
                <a:spcPts val="0"/>
              </a:spcAft>
              <a:buNone/>
            </a:pPr>
            <a:r>
              <a:t/>
            </a:r>
            <a:endParaRPr b="1" i="0" sz="2400" u="none" cap="none" strike="noStrike">
              <a:solidFill>
                <a:srgbClr val="FFFFFF"/>
              </a:solidFill>
              <a:latin typeface="Arial"/>
              <a:ea typeface="Arial"/>
              <a:cs typeface="Arial"/>
              <a:sym typeface="Arial"/>
            </a:endParaRPr>
          </a:p>
          <a:p>
            <a:pPr indent="0" lvl="0" marL="12700" marR="0" rtl="0" algn="ctr">
              <a:lnSpc>
                <a:spcPct val="158500"/>
              </a:lnSpc>
              <a:spcBef>
                <a:spcPts val="105"/>
              </a:spcBef>
              <a:spcAft>
                <a:spcPts val="0"/>
              </a:spcAft>
              <a:buNone/>
            </a:pPr>
            <a:r>
              <a:rPr b="1" i="0" lang="en-US" sz="2400" u="none" cap="none" strike="noStrike">
                <a:solidFill>
                  <a:srgbClr val="FFFFFF"/>
                </a:solidFill>
                <a:latin typeface="Arial"/>
                <a:ea typeface="Arial"/>
                <a:cs typeface="Arial"/>
                <a:sym typeface="Arial"/>
              </a:rPr>
              <a:t> </a:t>
            </a:r>
            <a:endParaRPr b="1" i="0" sz="2400" u="none" cap="none" strike="noStrike">
              <a:solidFill>
                <a:srgbClr val="FFD966"/>
              </a:solidFill>
              <a:latin typeface="Arial"/>
              <a:ea typeface="Arial"/>
              <a:cs typeface="Arial"/>
              <a:sym typeface="Arial"/>
            </a:endParaRPr>
          </a:p>
          <a:p>
            <a:pPr indent="0" lvl="0" marL="12700" marR="0" rtl="0" algn="ctr">
              <a:lnSpc>
                <a:spcPct val="158500"/>
              </a:lnSpc>
              <a:spcBef>
                <a:spcPts val="105"/>
              </a:spcBef>
              <a:spcAft>
                <a:spcPts val="0"/>
              </a:spcAft>
              <a:buClr>
                <a:srgbClr val="FFD966"/>
              </a:buClr>
              <a:buSzPts val="2400"/>
              <a:buFont typeface="Arial"/>
              <a:buNone/>
            </a:pPr>
            <a:r>
              <a:rPr b="1" i="0" lang="en-US" sz="2400" u="none" cap="none" strike="noStrike">
                <a:solidFill>
                  <a:srgbClr val="FFD966"/>
                </a:solidFill>
                <a:latin typeface="Arial"/>
                <a:ea typeface="Arial"/>
                <a:cs typeface="Arial"/>
                <a:sym typeface="Arial"/>
              </a:rPr>
              <a:t>Lecturer: PhD Kh. Rakhimova</a:t>
            </a:r>
            <a:endParaRPr b="1" i="0" sz="2400" u="none" cap="none" strike="noStrike">
              <a:solidFill>
                <a:srgbClr val="FFD966"/>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2"/>
          <p:cNvSpPr/>
          <p:nvPr/>
        </p:nvSpPr>
        <p:spPr>
          <a:xfrm>
            <a:off x="5410200" y="0"/>
            <a:ext cx="1449977"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900" u="none" cap="none" strike="noStrike">
              <a:solidFill>
                <a:schemeClr val="lt1"/>
              </a:solidFill>
              <a:latin typeface="Calibri"/>
              <a:ea typeface="Calibri"/>
              <a:cs typeface="Calibri"/>
              <a:sym typeface="Calibri"/>
            </a:endParaRPr>
          </a:p>
        </p:txBody>
      </p:sp>
      <p:sp>
        <p:nvSpPr>
          <p:cNvPr id="489" name="Google Shape;489;p2"/>
          <p:cNvSpPr txBox="1"/>
          <p:nvPr/>
        </p:nvSpPr>
        <p:spPr>
          <a:xfrm>
            <a:off x="5926090" y="428564"/>
            <a:ext cx="518092" cy="1154162"/>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i="0" lang="en-US" sz="6900" u="none" cap="none" strike="noStrike">
                <a:solidFill>
                  <a:schemeClr val="lt1"/>
                </a:solidFill>
                <a:latin typeface="Poppins"/>
                <a:ea typeface="Poppins"/>
                <a:cs typeface="Poppins"/>
                <a:sym typeface="Poppins"/>
              </a:rPr>
              <a:t>1</a:t>
            </a:r>
            <a:endParaRPr/>
          </a:p>
        </p:txBody>
      </p:sp>
      <p:sp>
        <p:nvSpPr>
          <p:cNvPr id="490" name="Google Shape;490;p2"/>
          <p:cNvSpPr txBox="1"/>
          <p:nvPr/>
        </p:nvSpPr>
        <p:spPr>
          <a:xfrm>
            <a:off x="5865176" y="728646"/>
            <a:ext cx="579006" cy="553998"/>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i="0" lang="en-US" sz="3000" u="none" cap="none" strike="noStrike">
                <a:solidFill>
                  <a:srgbClr val="011E60"/>
                </a:solidFill>
                <a:latin typeface="Poppins"/>
                <a:ea typeface="Poppins"/>
                <a:cs typeface="Poppins"/>
                <a:sym typeface="Poppins"/>
              </a:rPr>
              <a:t>01</a:t>
            </a:r>
            <a:endParaRPr/>
          </a:p>
        </p:txBody>
      </p:sp>
      <p:sp>
        <p:nvSpPr>
          <p:cNvPr id="491" name="Google Shape;491;p2"/>
          <p:cNvSpPr txBox="1"/>
          <p:nvPr/>
        </p:nvSpPr>
        <p:spPr>
          <a:xfrm>
            <a:off x="7300344" y="521910"/>
            <a:ext cx="1056700" cy="369332"/>
          </a:xfrm>
          <a:prstGeom prst="rect">
            <a:avLst/>
          </a:prstGeom>
          <a:noFill/>
          <a:ln>
            <a:noFill/>
          </a:ln>
        </p:spPr>
        <p:txBody>
          <a:bodyPr anchorCtr="0" anchor="b"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chemeClr val="dk2"/>
                </a:solidFill>
                <a:latin typeface="Arial"/>
                <a:ea typeface="Arial"/>
                <a:cs typeface="Arial"/>
                <a:sym typeface="Arial"/>
              </a:rPr>
              <a:t>ITEM 01</a:t>
            </a:r>
            <a:endParaRPr/>
          </a:p>
        </p:txBody>
      </p:sp>
      <p:sp>
        <p:nvSpPr>
          <p:cNvPr id="492" name="Google Shape;492;p2"/>
          <p:cNvSpPr txBox="1"/>
          <p:nvPr/>
        </p:nvSpPr>
        <p:spPr>
          <a:xfrm>
            <a:off x="7300344" y="940768"/>
            <a:ext cx="3928762" cy="378565"/>
          </a:xfrm>
          <a:prstGeom prst="rect">
            <a:avLst/>
          </a:prstGeom>
          <a:noFill/>
          <a:ln>
            <a:noFill/>
          </a:ln>
        </p:spPr>
        <p:txBody>
          <a:bodyPr anchorCtr="0" anchor="t" bIns="22850" lIns="45700" spcFirstLastPara="1" rIns="45700" wrap="square" tIns="22850">
            <a:spAutoFit/>
          </a:bodyPr>
          <a:lstStyle/>
          <a:p>
            <a:pPr indent="0" lvl="0" marL="12065" marR="0" rtl="0" algn="l">
              <a:lnSpc>
                <a:spcPct val="120000"/>
              </a:lnSpc>
              <a:spcBef>
                <a:spcPts val="0"/>
              </a:spcBef>
              <a:spcAft>
                <a:spcPts val="0"/>
              </a:spcAft>
              <a:buClr>
                <a:srgbClr val="011E60"/>
              </a:buClr>
              <a:buSzPts val="1425"/>
              <a:buFont typeface="Arial"/>
              <a:buNone/>
            </a:pPr>
            <a:r>
              <a:rPr b="1" lang="en-US" sz="1800" u="none">
                <a:solidFill>
                  <a:schemeClr val="dk2"/>
                </a:solidFill>
                <a:latin typeface="Arial"/>
                <a:ea typeface="Arial"/>
                <a:cs typeface="Arial"/>
                <a:sym typeface="Arial"/>
              </a:rPr>
              <a:t>Inflyasiya tushunchasi va turlari </a:t>
            </a:r>
            <a:endParaRPr/>
          </a:p>
        </p:txBody>
      </p:sp>
      <p:sp>
        <p:nvSpPr>
          <p:cNvPr id="493" name="Google Shape;493;p2"/>
          <p:cNvSpPr txBox="1"/>
          <p:nvPr/>
        </p:nvSpPr>
        <p:spPr>
          <a:xfrm>
            <a:off x="5754570" y="2068336"/>
            <a:ext cx="689612" cy="1154162"/>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6900">
                <a:solidFill>
                  <a:schemeClr val="lt1"/>
                </a:solidFill>
                <a:latin typeface="Poppins"/>
                <a:ea typeface="Poppins"/>
                <a:cs typeface="Poppins"/>
                <a:sym typeface="Poppins"/>
              </a:rPr>
              <a:t>2</a:t>
            </a:r>
            <a:endParaRPr/>
          </a:p>
        </p:txBody>
      </p:sp>
      <p:sp>
        <p:nvSpPr>
          <p:cNvPr id="494" name="Google Shape;494;p2"/>
          <p:cNvSpPr txBox="1"/>
          <p:nvPr/>
        </p:nvSpPr>
        <p:spPr>
          <a:xfrm>
            <a:off x="5789836" y="2368417"/>
            <a:ext cx="654346" cy="553998"/>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3000">
                <a:solidFill>
                  <a:srgbClr val="011E60"/>
                </a:solidFill>
                <a:latin typeface="Poppins"/>
                <a:ea typeface="Poppins"/>
                <a:cs typeface="Poppins"/>
                <a:sym typeface="Poppins"/>
              </a:rPr>
              <a:t>02</a:t>
            </a:r>
            <a:endParaRPr/>
          </a:p>
        </p:txBody>
      </p:sp>
      <p:sp>
        <p:nvSpPr>
          <p:cNvPr id="495" name="Google Shape;495;p2"/>
          <p:cNvSpPr txBox="1"/>
          <p:nvPr/>
        </p:nvSpPr>
        <p:spPr>
          <a:xfrm>
            <a:off x="7300344" y="2161682"/>
            <a:ext cx="1056700" cy="369332"/>
          </a:xfrm>
          <a:prstGeom prst="rect">
            <a:avLst/>
          </a:prstGeom>
          <a:noFill/>
          <a:ln>
            <a:noFill/>
          </a:ln>
        </p:spPr>
        <p:txBody>
          <a:bodyPr anchorCtr="0" anchor="b" bIns="45700" lIns="91425" spcFirstLastPara="1" rIns="91425" wrap="square" tIns="45700">
            <a:spAutoFit/>
          </a:bodyPr>
          <a:lstStyle/>
          <a:p>
            <a:pPr indent="0" lvl="0" marL="0" marR="0" rtl="0" algn="l">
              <a:spcBef>
                <a:spcPts val="0"/>
              </a:spcBef>
              <a:spcAft>
                <a:spcPts val="0"/>
              </a:spcAft>
              <a:buNone/>
            </a:pPr>
            <a:r>
              <a:rPr b="1" lang="en-US" sz="1800">
                <a:solidFill>
                  <a:schemeClr val="dk2"/>
                </a:solidFill>
                <a:latin typeface="Arial"/>
                <a:ea typeface="Arial"/>
                <a:cs typeface="Arial"/>
                <a:sym typeface="Arial"/>
              </a:rPr>
              <a:t>ITEM 02</a:t>
            </a:r>
            <a:endParaRPr/>
          </a:p>
        </p:txBody>
      </p:sp>
      <p:sp>
        <p:nvSpPr>
          <p:cNvPr id="496" name="Google Shape;496;p2"/>
          <p:cNvSpPr txBox="1"/>
          <p:nvPr/>
        </p:nvSpPr>
        <p:spPr>
          <a:xfrm>
            <a:off x="7338444" y="2658178"/>
            <a:ext cx="3672456" cy="710964"/>
          </a:xfrm>
          <a:prstGeom prst="rect">
            <a:avLst/>
          </a:prstGeom>
          <a:noFill/>
          <a:ln>
            <a:noFill/>
          </a:ln>
        </p:spPr>
        <p:txBody>
          <a:bodyPr anchorCtr="0" anchor="t" bIns="22850" lIns="45700" spcFirstLastPara="1" rIns="45700" wrap="square" tIns="22850">
            <a:spAutoFit/>
          </a:bodyPr>
          <a:lstStyle/>
          <a:p>
            <a:pPr indent="0" lvl="0" marL="12065" marR="0" rtl="0" algn="l">
              <a:lnSpc>
                <a:spcPct val="120000"/>
              </a:lnSpc>
              <a:spcBef>
                <a:spcPts val="0"/>
              </a:spcBef>
              <a:spcAft>
                <a:spcPts val="0"/>
              </a:spcAft>
              <a:buClr>
                <a:srgbClr val="011E60"/>
              </a:buClr>
              <a:buSzPts val="1425"/>
              <a:buFont typeface="Arial"/>
              <a:buNone/>
            </a:pPr>
            <a:r>
              <a:rPr b="1" lang="en-US" sz="1800" u="none">
                <a:solidFill>
                  <a:schemeClr val="dk2"/>
                </a:solidFill>
                <a:latin typeface="Arial"/>
                <a:ea typeface="Arial"/>
                <a:cs typeface="Arial"/>
                <a:sym typeface="Arial"/>
              </a:rPr>
              <a:t>Inflyasiyaning vujudga kelish sababalari</a:t>
            </a:r>
            <a:endParaRPr b="1" sz="1800" u="none">
              <a:solidFill>
                <a:schemeClr val="dk2"/>
              </a:solidFill>
              <a:latin typeface="Arial"/>
              <a:ea typeface="Arial"/>
              <a:cs typeface="Arial"/>
              <a:sym typeface="Arial"/>
            </a:endParaRPr>
          </a:p>
        </p:txBody>
      </p:sp>
      <p:sp>
        <p:nvSpPr>
          <p:cNvPr id="497" name="Google Shape;497;p2"/>
          <p:cNvSpPr txBox="1"/>
          <p:nvPr/>
        </p:nvSpPr>
        <p:spPr>
          <a:xfrm>
            <a:off x="5724112" y="3708107"/>
            <a:ext cx="720070" cy="1154162"/>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6900">
                <a:solidFill>
                  <a:schemeClr val="lt1"/>
                </a:solidFill>
                <a:latin typeface="Poppins"/>
                <a:ea typeface="Poppins"/>
                <a:cs typeface="Poppins"/>
                <a:sym typeface="Poppins"/>
              </a:rPr>
              <a:t>3</a:t>
            </a:r>
            <a:endParaRPr/>
          </a:p>
        </p:txBody>
      </p:sp>
      <p:sp>
        <p:nvSpPr>
          <p:cNvPr id="498" name="Google Shape;498;p2"/>
          <p:cNvSpPr txBox="1"/>
          <p:nvPr/>
        </p:nvSpPr>
        <p:spPr>
          <a:xfrm>
            <a:off x="5777012" y="4008189"/>
            <a:ext cx="667170" cy="553998"/>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3000">
                <a:solidFill>
                  <a:srgbClr val="011E60"/>
                </a:solidFill>
                <a:latin typeface="Poppins"/>
                <a:ea typeface="Poppins"/>
                <a:cs typeface="Poppins"/>
                <a:sym typeface="Poppins"/>
              </a:rPr>
              <a:t>03</a:t>
            </a:r>
            <a:endParaRPr/>
          </a:p>
        </p:txBody>
      </p:sp>
      <p:sp>
        <p:nvSpPr>
          <p:cNvPr id="499" name="Google Shape;499;p2"/>
          <p:cNvSpPr txBox="1"/>
          <p:nvPr/>
        </p:nvSpPr>
        <p:spPr>
          <a:xfrm>
            <a:off x="7300344" y="3801453"/>
            <a:ext cx="1056700" cy="369332"/>
          </a:xfrm>
          <a:prstGeom prst="rect">
            <a:avLst/>
          </a:prstGeom>
          <a:noFill/>
          <a:ln>
            <a:noFill/>
          </a:ln>
        </p:spPr>
        <p:txBody>
          <a:bodyPr anchorCtr="0" anchor="b" bIns="45700" lIns="91425" spcFirstLastPara="1" rIns="91425" wrap="square" tIns="45700">
            <a:spAutoFit/>
          </a:bodyPr>
          <a:lstStyle/>
          <a:p>
            <a:pPr indent="0" lvl="0" marL="0" marR="0" rtl="0" algn="l">
              <a:spcBef>
                <a:spcPts val="0"/>
              </a:spcBef>
              <a:spcAft>
                <a:spcPts val="0"/>
              </a:spcAft>
              <a:buNone/>
            </a:pPr>
            <a:r>
              <a:rPr b="1" lang="en-US" sz="1800">
                <a:solidFill>
                  <a:schemeClr val="dk2"/>
                </a:solidFill>
                <a:latin typeface="Arial"/>
                <a:ea typeface="Arial"/>
                <a:cs typeface="Arial"/>
                <a:sym typeface="Arial"/>
              </a:rPr>
              <a:t>ITEM 03</a:t>
            </a:r>
            <a:endParaRPr/>
          </a:p>
        </p:txBody>
      </p:sp>
      <p:sp>
        <p:nvSpPr>
          <p:cNvPr id="500" name="Google Shape;500;p2"/>
          <p:cNvSpPr txBox="1"/>
          <p:nvPr/>
        </p:nvSpPr>
        <p:spPr>
          <a:xfrm>
            <a:off x="7300344" y="4220311"/>
            <a:ext cx="3748656" cy="680443"/>
          </a:xfrm>
          <a:prstGeom prst="rect">
            <a:avLst/>
          </a:prstGeom>
          <a:noFill/>
          <a:ln>
            <a:noFill/>
          </a:ln>
        </p:spPr>
        <p:txBody>
          <a:bodyPr anchorCtr="0" anchor="t" bIns="22850" lIns="45700" spcFirstLastPara="1" rIns="45700" wrap="square" tIns="22850">
            <a:spAutoFit/>
          </a:bodyPr>
          <a:lstStyle/>
          <a:p>
            <a:pPr indent="0" lvl="0" marL="0" marR="0" rtl="0" algn="l">
              <a:lnSpc>
                <a:spcPct val="120000"/>
              </a:lnSpc>
              <a:spcBef>
                <a:spcPts val="0"/>
              </a:spcBef>
              <a:spcAft>
                <a:spcPts val="0"/>
              </a:spcAft>
              <a:buClr>
                <a:schemeClr val="dk2"/>
              </a:buClr>
              <a:buSzPts val="1800"/>
              <a:buFont typeface="Arial"/>
              <a:buNone/>
            </a:pPr>
            <a:r>
              <a:rPr b="1" lang="en-US" sz="1800" u="none">
                <a:solidFill>
                  <a:schemeClr val="dk2"/>
                </a:solidFill>
                <a:latin typeface="Arial"/>
                <a:ea typeface="Arial"/>
                <a:cs typeface="Arial"/>
                <a:sym typeface="Arial"/>
              </a:rPr>
              <a:t>Inflyasiyaning  ijtimoiy-iqtisodiy oqibatlari </a:t>
            </a:r>
            <a:endParaRPr b="1" sz="1800" u="none">
              <a:solidFill>
                <a:schemeClr val="dk2"/>
              </a:solidFill>
              <a:latin typeface="Arial"/>
              <a:ea typeface="Arial"/>
              <a:cs typeface="Arial"/>
              <a:sym typeface="Arial"/>
            </a:endParaRPr>
          </a:p>
        </p:txBody>
      </p:sp>
      <p:sp>
        <p:nvSpPr>
          <p:cNvPr id="501" name="Google Shape;501;p2"/>
          <p:cNvSpPr txBox="1"/>
          <p:nvPr/>
        </p:nvSpPr>
        <p:spPr>
          <a:xfrm>
            <a:off x="5659992" y="5347879"/>
            <a:ext cx="784190" cy="1154162"/>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6900">
                <a:solidFill>
                  <a:schemeClr val="lt1"/>
                </a:solidFill>
                <a:latin typeface="Poppins"/>
                <a:ea typeface="Poppins"/>
                <a:cs typeface="Poppins"/>
                <a:sym typeface="Poppins"/>
              </a:rPr>
              <a:t>4</a:t>
            </a:r>
            <a:endParaRPr/>
          </a:p>
        </p:txBody>
      </p:sp>
      <p:sp>
        <p:nvSpPr>
          <p:cNvPr id="502" name="Google Shape;502;p2"/>
          <p:cNvSpPr txBox="1"/>
          <p:nvPr/>
        </p:nvSpPr>
        <p:spPr>
          <a:xfrm>
            <a:off x="5749760" y="5647960"/>
            <a:ext cx="694422" cy="553998"/>
          </a:xfrm>
          <a:prstGeom prst="rect">
            <a:avLst/>
          </a:prstGeom>
          <a:noFill/>
          <a:ln>
            <a:noFill/>
          </a:ln>
        </p:spPr>
        <p:txBody>
          <a:bodyPr anchorCtr="0" anchor="ctr" bIns="45700" lIns="91425" spcFirstLastPara="1" rIns="91425" wrap="square" tIns="45700">
            <a:spAutoFit/>
          </a:bodyPr>
          <a:lstStyle/>
          <a:p>
            <a:pPr indent="0" lvl="0" marL="0" marR="0" rtl="0" algn="r">
              <a:spcBef>
                <a:spcPts val="0"/>
              </a:spcBef>
              <a:spcAft>
                <a:spcPts val="0"/>
              </a:spcAft>
              <a:buNone/>
            </a:pPr>
            <a:r>
              <a:rPr b="1" lang="en-US" sz="3000">
                <a:solidFill>
                  <a:srgbClr val="011E60"/>
                </a:solidFill>
                <a:latin typeface="Poppins"/>
                <a:ea typeface="Poppins"/>
                <a:cs typeface="Poppins"/>
                <a:sym typeface="Poppins"/>
              </a:rPr>
              <a:t>04</a:t>
            </a:r>
            <a:endParaRPr/>
          </a:p>
        </p:txBody>
      </p:sp>
      <p:sp>
        <p:nvSpPr>
          <p:cNvPr id="503" name="Google Shape;503;p2"/>
          <p:cNvSpPr txBox="1"/>
          <p:nvPr/>
        </p:nvSpPr>
        <p:spPr>
          <a:xfrm>
            <a:off x="7300344" y="5441225"/>
            <a:ext cx="1056700" cy="369332"/>
          </a:xfrm>
          <a:prstGeom prst="rect">
            <a:avLst/>
          </a:prstGeom>
          <a:noFill/>
          <a:ln>
            <a:noFill/>
          </a:ln>
        </p:spPr>
        <p:txBody>
          <a:bodyPr anchorCtr="0" anchor="b" bIns="45700" lIns="91425" spcFirstLastPara="1" rIns="91425" wrap="square" tIns="45700">
            <a:spAutoFit/>
          </a:bodyPr>
          <a:lstStyle/>
          <a:p>
            <a:pPr indent="0" lvl="0" marL="0" marR="0" rtl="0" algn="l">
              <a:spcBef>
                <a:spcPts val="0"/>
              </a:spcBef>
              <a:spcAft>
                <a:spcPts val="0"/>
              </a:spcAft>
              <a:buNone/>
            </a:pPr>
            <a:r>
              <a:rPr b="1" lang="en-US" sz="1800">
                <a:solidFill>
                  <a:schemeClr val="dk2"/>
                </a:solidFill>
                <a:latin typeface="Arial"/>
                <a:ea typeface="Arial"/>
                <a:cs typeface="Arial"/>
                <a:sym typeface="Arial"/>
              </a:rPr>
              <a:t>ITEM 04</a:t>
            </a:r>
            <a:endParaRPr/>
          </a:p>
        </p:txBody>
      </p:sp>
      <p:sp>
        <p:nvSpPr>
          <p:cNvPr id="504" name="Google Shape;504;p2"/>
          <p:cNvSpPr txBox="1"/>
          <p:nvPr/>
        </p:nvSpPr>
        <p:spPr>
          <a:xfrm>
            <a:off x="7309520" y="5858473"/>
            <a:ext cx="4053456" cy="1171603"/>
          </a:xfrm>
          <a:prstGeom prst="rect">
            <a:avLst/>
          </a:prstGeom>
          <a:noFill/>
          <a:ln>
            <a:noFill/>
          </a:ln>
        </p:spPr>
        <p:txBody>
          <a:bodyPr anchorCtr="0" anchor="t" bIns="22850" lIns="45700" spcFirstLastPara="1" rIns="45700" wrap="square" tIns="22850">
            <a:spAutoFit/>
          </a:bodyPr>
          <a:lstStyle/>
          <a:p>
            <a:pPr indent="0" lvl="0" marL="12065" marR="0" rtl="0" algn="l">
              <a:lnSpc>
                <a:spcPct val="120000"/>
              </a:lnSpc>
              <a:spcBef>
                <a:spcPts val="0"/>
              </a:spcBef>
              <a:spcAft>
                <a:spcPts val="0"/>
              </a:spcAft>
              <a:buClr>
                <a:schemeClr val="dk2"/>
              </a:buClr>
              <a:buSzPts val="1425"/>
              <a:buFont typeface="Arial"/>
              <a:buNone/>
            </a:pPr>
            <a:r>
              <a:rPr b="1" lang="en-US" sz="1800" u="none">
                <a:solidFill>
                  <a:schemeClr val="dk2"/>
                </a:solidFill>
                <a:latin typeface="Arial"/>
                <a:ea typeface="Arial"/>
                <a:cs typeface="Arial"/>
                <a:sym typeface="Arial"/>
              </a:rPr>
              <a:t>Inflyasiyaga qarshi kurashish yo‘llari</a:t>
            </a:r>
            <a:endParaRPr b="1" sz="1800" u="none">
              <a:solidFill>
                <a:schemeClr val="dk2"/>
              </a:solidFill>
              <a:latin typeface="Arial"/>
              <a:ea typeface="Arial"/>
              <a:cs typeface="Arial"/>
              <a:sym typeface="Arial"/>
            </a:endParaRPr>
          </a:p>
          <a:p>
            <a:pPr indent="0" lvl="0" marL="12065" marR="0" rtl="0" algn="l">
              <a:lnSpc>
                <a:spcPct val="120000"/>
              </a:lnSpc>
              <a:spcBef>
                <a:spcPts val="994"/>
              </a:spcBef>
              <a:spcAft>
                <a:spcPts val="0"/>
              </a:spcAft>
              <a:buClr>
                <a:schemeClr val="dk2"/>
              </a:buClr>
              <a:buSzPts val="1425"/>
              <a:buFont typeface="Arial"/>
              <a:buNone/>
            </a:pPr>
            <a:r>
              <a:t/>
            </a:r>
            <a:endParaRPr b="1" sz="1800" u="none">
              <a:solidFill>
                <a:srgbClr val="011E60"/>
              </a:solidFill>
              <a:latin typeface="Arial"/>
              <a:ea typeface="Arial"/>
              <a:cs typeface="Arial"/>
              <a:sym typeface="Arial"/>
            </a:endParaRPr>
          </a:p>
        </p:txBody>
      </p:sp>
      <p:sp>
        <p:nvSpPr>
          <p:cNvPr id="505" name="Google Shape;505;p2"/>
          <p:cNvSpPr txBox="1"/>
          <p:nvPr/>
        </p:nvSpPr>
        <p:spPr>
          <a:xfrm>
            <a:off x="1836443" y="657357"/>
            <a:ext cx="2362200" cy="566822"/>
          </a:xfrm>
          <a:prstGeom prst="rect">
            <a:avLst/>
          </a:prstGeom>
          <a:noFill/>
          <a:ln>
            <a:noFill/>
          </a:ln>
        </p:spPr>
        <p:txBody>
          <a:bodyPr anchorCtr="0" anchor="t" bIns="0" lIns="0" spcFirstLastPara="1" rIns="0" wrap="square" tIns="12700">
            <a:spAutoFit/>
          </a:bodyPr>
          <a:lstStyle/>
          <a:p>
            <a:pPr indent="0" lvl="0" marL="12700" marR="0" rtl="0" algn="l">
              <a:lnSpc>
                <a:spcPct val="90000"/>
              </a:lnSpc>
              <a:spcBef>
                <a:spcPts val="0"/>
              </a:spcBef>
              <a:spcAft>
                <a:spcPts val="0"/>
              </a:spcAft>
              <a:buClr>
                <a:srgbClr val="011E60"/>
              </a:buClr>
              <a:buSzPts val="4000"/>
              <a:buFont typeface="Arial"/>
              <a:buNone/>
            </a:pPr>
            <a:r>
              <a:rPr b="1" lang="en-US" sz="4000" u="none">
                <a:solidFill>
                  <a:srgbClr val="011E60"/>
                </a:solidFill>
                <a:latin typeface="Arial"/>
                <a:ea typeface="Arial"/>
                <a:cs typeface="Arial"/>
                <a:sym typeface="Arial"/>
              </a:rPr>
              <a:t>REJA:</a:t>
            </a:r>
            <a:endParaRPr/>
          </a:p>
        </p:txBody>
      </p:sp>
      <p:cxnSp>
        <p:nvCxnSpPr>
          <p:cNvPr id="506" name="Google Shape;506;p2"/>
          <p:cNvCxnSpPr/>
          <p:nvPr/>
        </p:nvCxnSpPr>
        <p:spPr>
          <a:xfrm>
            <a:off x="228600" y="1282644"/>
            <a:ext cx="5029200" cy="0"/>
          </a:xfrm>
          <a:prstGeom prst="straightConnector1">
            <a:avLst/>
          </a:prstGeom>
          <a:noFill/>
          <a:ln cap="flat" cmpd="sng" w="9525">
            <a:solidFill>
              <a:srgbClr val="FF0000"/>
            </a:solidFill>
            <a:prstDash val="solid"/>
            <a:miter lim="800000"/>
            <a:headEnd len="sm" w="sm" type="none"/>
            <a:tailEnd len="sm" w="sm" type="none"/>
          </a:ln>
        </p:spPr>
      </p:cxnSp>
      <p:sp>
        <p:nvSpPr>
          <p:cNvPr id="507" name="Google Shape;507;p2"/>
          <p:cNvSpPr/>
          <p:nvPr/>
        </p:nvSpPr>
        <p:spPr>
          <a:xfrm>
            <a:off x="11889658" y="-17474"/>
            <a:ext cx="304800" cy="3200400"/>
          </a:xfrm>
          <a:prstGeom prst="rect">
            <a:avLst/>
          </a:prstGeom>
          <a:solidFill>
            <a:srgbClr val="011E6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8" name="Google Shape;508;p2"/>
          <p:cNvSpPr/>
          <p:nvPr/>
        </p:nvSpPr>
        <p:spPr>
          <a:xfrm>
            <a:off x="11889658" y="3642852"/>
            <a:ext cx="304800" cy="3200400"/>
          </a:xfrm>
          <a:prstGeom prst="rect">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09" name="Google Shape;509;p2"/>
          <p:cNvPicPr preferRelativeResize="0"/>
          <p:nvPr/>
        </p:nvPicPr>
        <p:blipFill rotWithShape="1">
          <a:blip r:embed="rId3">
            <a:alphaModFix/>
          </a:blip>
          <a:srcRect b="15493" l="15206" r="11970" t="13538"/>
          <a:stretch/>
        </p:blipFill>
        <p:spPr>
          <a:xfrm>
            <a:off x="380719" y="5626329"/>
            <a:ext cx="1067081" cy="1039921"/>
          </a:xfrm>
          <a:prstGeom prst="rect">
            <a:avLst/>
          </a:prstGeom>
          <a:noFill/>
          <a:ln>
            <a:noFill/>
          </a:ln>
        </p:spPr>
      </p:pic>
      <p:pic>
        <p:nvPicPr>
          <p:cNvPr descr="Стрелка: небольшой изгиб со сплошной заливкой" id="510" name="Google Shape;510;p2"/>
          <p:cNvPicPr preferRelativeResize="0"/>
          <p:nvPr/>
        </p:nvPicPr>
        <p:blipFill rotWithShape="1">
          <a:blip r:embed="rId4">
            <a:alphaModFix/>
          </a:blip>
          <a:srcRect b="0" l="0" r="0" t="0"/>
          <a:stretch/>
        </p:blipFill>
        <p:spPr>
          <a:xfrm>
            <a:off x="3841316" y="5277593"/>
            <a:ext cx="1524000" cy="1524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3"/>
          <p:cNvSpPr/>
          <p:nvPr/>
        </p:nvSpPr>
        <p:spPr>
          <a:xfrm>
            <a:off x="1075368" y="402496"/>
            <a:ext cx="55278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accent2"/>
                </a:solidFill>
                <a:latin typeface="Arial"/>
                <a:ea typeface="Arial"/>
                <a:cs typeface="Arial"/>
                <a:sym typeface="Arial"/>
              </a:rPr>
              <a:t>1. INFLYASIYA TUSHUNCHASI VA TURLARI </a:t>
            </a:r>
            <a:endParaRPr/>
          </a:p>
        </p:txBody>
      </p:sp>
      <p:grpSp>
        <p:nvGrpSpPr>
          <p:cNvPr id="516" name="Google Shape;516;p3"/>
          <p:cNvGrpSpPr/>
          <p:nvPr/>
        </p:nvGrpSpPr>
        <p:grpSpPr>
          <a:xfrm>
            <a:off x="507331" y="519176"/>
            <a:ext cx="9134144" cy="5576822"/>
            <a:chOff x="-70463" y="636806"/>
            <a:chExt cx="9134144" cy="5576822"/>
          </a:xfrm>
        </p:grpSpPr>
        <p:sp>
          <p:nvSpPr>
            <p:cNvPr id="517" name="Google Shape;517;p3"/>
            <p:cNvSpPr/>
            <p:nvPr/>
          </p:nvSpPr>
          <p:spPr>
            <a:xfrm>
              <a:off x="-70463" y="636806"/>
              <a:ext cx="8858901" cy="3078257"/>
            </a:xfrm>
            <a:prstGeom prst="rightArrow">
              <a:avLst>
                <a:gd fmla="val 50000" name="adj1"/>
                <a:gd fmla="val 50000" name="adj2"/>
              </a:avLst>
            </a:prstGeom>
            <a:solidFill>
              <a:srgbClr val="FBDFD0"/>
            </a:solidFill>
            <a:ln cap="flat" cmpd="thickThin" w="5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
            <p:cNvSpPr txBox="1"/>
            <p:nvPr/>
          </p:nvSpPr>
          <p:spPr>
            <a:xfrm>
              <a:off x="-70463" y="1406370"/>
              <a:ext cx="8089337" cy="1539129"/>
            </a:xfrm>
            <a:prstGeom prst="rect">
              <a:avLst/>
            </a:prstGeom>
            <a:noFill/>
            <a:ln>
              <a:noFill/>
            </a:ln>
          </p:spPr>
          <p:txBody>
            <a:bodyPr anchorCtr="0" anchor="ctr" bIns="208250" lIns="76200" spcFirstLastPara="1" rIns="254000" wrap="square" tIns="76200">
              <a:noAutofit/>
            </a:bodyPr>
            <a:lstStyle/>
            <a:p>
              <a:pPr indent="0" lvl="0" marL="0" marR="0" rtl="0" algn="just">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"Inflyatsiya" so'zi lotincha so'zdan olingan - "shishgan", "bo'rttirilgan", "buzilgan". Inflyatsiyaning iqtisodiy mohiyati mamlakatdagi tovar va xizmatlar bahosi umumiy darajasining oshishi (o’sishi) tushuniladi </a:t>
              </a:r>
              <a:r>
                <a:rPr b="1" lang="en-US" sz="2000">
                  <a:solidFill>
                    <a:schemeClr val="accent2"/>
                  </a:solidFill>
                  <a:latin typeface="Arial"/>
                  <a:ea typeface="Arial"/>
                  <a:cs typeface="Arial"/>
                  <a:sym typeface="Arial"/>
                </a:rPr>
                <a:t>[4]</a:t>
              </a:r>
              <a:endParaRPr b="1" sz="2000">
                <a:solidFill>
                  <a:schemeClr val="dk1"/>
                </a:solidFill>
                <a:latin typeface="Arial"/>
                <a:ea typeface="Arial"/>
                <a:cs typeface="Arial"/>
                <a:sym typeface="Arial"/>
              </a:endParaRPr>
            </a:p>
          </p:txBody>
        </p:sp>
        <p:sp>
          <p:nvSpPr>
            <p:cNvPr id="519" name="Google Shape;519;p3"/>
            <p:cNvSpPr/>
            <p:nvPr/>
          </p:nvSpPr>
          <p:spPr>
            <a:xfrm>
              <a:off x="2774318" y="2280250"/>
              <a:ext cx="6233207" cy="2770486"/>
            </a:xfrm>
            <a:prstGeom prst="rightArrow">
              <a:avLst>
                <a:gd fmla="val 50000" name="adj1"/>
                <a:gd fmla="val 50000" name="adj2"/>
              </a:avLst>
            </a:prstGeom>
            <a:solidFill>
              <a:srgbClr val="A4DCEA"/>
            </a:solidFill>
            <a:ln cap="flat" cmpd="thickThin" w="5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
            <p:cNvSpPr txBox="1"/>
            <p:nvPr/>
          </p:nvSpPr>
          <p:spPr>
            <a:xfrm>
              <a:off x="2774318" y="2972872"/>
              <a:ext cx="5540586" cy="1385243"/>
            </a:xfrm>
            <a:prstGeom prst="rect">
              <a:avLst/>
            </a:prstGeom>
            <a:noFill/>
            <a:ln>
              <a:noFill/>
            </a:ln>
          </p:spPr>
          <p:txBody>
            <a:bodyPr anchorCtr="0" anchor="ctr" bIns="208250" lIns="76200" spcFirstLastPara="1" rIns="254000" wrap="square" tIns="76200">
              <a:noAutofit/>
            </a:bodyPr>
            <a:lstStyle/>
            <a:p>
              <a:pPr indent="0" lvl="0" marL="0" marR="0" rtl="0" algn="l">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Inflyatsiya so‘zining iqtisodiy mohiyati tovar va  qiymatlilar uchun ko‘proq pul chigarilganini bildiradi</a:t>
              </a:r>
              <a:r>
                <a:rPr b="1" lang="en-US" sz="2000">
                  <a:solidFill>
                    <a:srgbClr val="FF0000"/>
                  </a:solidFill>
                  <a:latin typeface="Arial"/>
                  <a:ea typeface="Arial"/>
                  <a:cs typeface="Arial"/>
                  <a:sym typeface="Arial"/>
                </a:rPr>
                <a:t> [2]</a:t>
              </a:r>
              <a:endParaRPr b="1" sz="2000">
                <a:solidFill>
                  <a:srgbClr val="FF0000"/>
                </a:solidFill>
                <a:latin typeface="Arial"/>
                <a:ea typeface="Arial"/>
                <a:cs typeface="Arial"/>
                <a:sym typeface="Arial"/>
              </a:endParaRPr>
            </a:p>
          </p:txBody>
        </p:sp>
        <p:sp>
          <p:nvSpPr>
            <p:cNvPr id="521" name="Google Shape;521;p3"/>
            <p:cNvSpPr/>
            <p:nvPr/>
          </p:nvSpPr>
          <p:spPr>
            <a:xfrm>
              <a:off x="5143687" y="3809683"/>
              <a:ext cx="3919994" cy="2403945"/>
            </a:xfrm>
            <a:prstGeom prst="rightArrow">
              <a:avLst>
                <a:gd fmla="val 50000" name="adj1"/>
                <a:gd fmla="val 50000" name="adj2"/>
              </a:avLst>
            </a:prstGeom>
            <a:solidFill>
              <a:srgbClr val="D3A7B0"/>
            </a:solidFill>
            <a:ln cap="flat" cmpd="thickThin" w="550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
            <p:cNvSpPr txBox="1"/>
            <p:nvPr/>
          </p:nvSpPr>
          <p:spPr>
            <a:xfrm>
              <a:off x="5143687" y="4410669"/>
              <a:ext cx="3319008" cy="1201973"/>
            </a:xfrm>
            <a:prstGeom prst="rect">
              <a:avLst/>
            </a:prstGeom>
            <a:noFill/>
            <a:ln>
              <a:noFill/>
            </a:ln>
          </p:spPr>
          <p:txBody>
            <a:bodyPr anchorCtr="0" anchor="ctr" bIns="208250" lIns="76200" spcFirstLastPara="1" rIns="254000" wrap="square" tIns="76200">
              <a:noAutofit/>
            </a:bodyPr>
            <a:lstStyle/>
            <a:p>
              <a:pPr indent="0" lvl="0" marL="0" marR="0" rtl="0" algn="l">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Inflyatsiya - bu umumiy narxlar darajasining oshishi </a:t>
              </a:r>
              <a:r>
                <a:rPr b="1" lang="en-US" sz="2000">
                  <a:solidFill>
                    <a:schemeClr val="accent2"/>
                  </a:solidFill>
                  <a:latin typeface="Arial"/>
                  <a:ea typeface="Arial"/>
                  <a:cs typeface="Arial"/>
                  <a:sym typeface="Arial"/>
                </a:rPr>
                <a:t>[3]</a:t>
              </a:r>
              <a:endParaRPr b="1" sz="2000">
                <a:solidFill>
                  <a:schemeClr val="accent2"/>
                </a:solidFill>
                <a:latin typeface="Arial"/>
                <a:ea typeface="Arial"/>
                <a:cs typeface="Arial"/>
                <a:sym typeface="Arial"/>
              </a:endParaRPr>
            </a:p>
          </p:txBody>
        </p:sp>
      </p:grpSp>
      <p:sp>
        <p:nvSpPr>
          <p:cNvPr id="523" name="Google Shape;523;p3"/>
          <p:cNvSpPr/>
          <p:nvPr/>
        </p:nvSpPr>
        <p:spPr>
          <a:xfrm>
            <a:off x="9727473" y="528898"/>
            <a:ext cx="995148" cy="5026178"/>
          </a:xfrm>
          <a:prstGeom prst="round1Rect">
            <a:avLst>
              <a:gd fmla="val 16667" name="adj"/>
            </a:avLst>
          </a:prstGeom>
          <a:solidFill>
            <a:srgbClr val="A4DCEA"/>
          </a:solidFill>
          <a:ln cap="flat" cmpd="thickThin" w="55000">
            <a:solidFill>
              <a:srgbClr val="20768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
          <p:cNvSpPr txBox="1"/>
          <p:nvPr/>
        </p:nvSpPr>
        <p:spPr>
          <a:xfrm rot="-5400000">
            <a:off x="7687645" y="2568680"/>
            <a:ext cx="5026178" cy="946569"/>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Arial"/>
                <a:ea typeface="Arial"/>
                <a:cs typeface="Arial"/>
                <a:sym typeface="Arial"/>
              </a:rPr>
              <a:t>INFLYASIYANING TA’RIFI</a:t>
            </a:r>
            <a:endParaRPr b="1" sz="2200">
              <a:solidFill>
                <a:schemeClr val="dk1"/>
              </a:solidFill>
              <a:latin typeface="Arial"/>
              <a:ea typeface="Arial"/>
              <a:cs typeface="Arial"/>
              <a:sym typeface="Arial"/>
            </a:endParaRPr>
          </a:p>
        </p:txBody>
      </p:sp>
      <p:pic>
        <p:nvPicPr>
          <p:cNvPr id="525" name="Google Shape;525;p3"/>
          <p:cNvPicPr preferRelativeResize="0"/>
          <p:nvPr/>
        </p:nvPicPr>
        <p:blipFill rotWithShape="1">
          <a:blip r:embed="rId3">
            <a:alphaModFix/>
          </a:blip>
          <a:srcRect b="0" l="0" r="0" t="0"/>
          <a:stretch/>
        </p:blipFill>
        <p:spPr>
          <a:xfrm>
            <a:off x="0" y="5798434"/>
            <a:ext cx="1072989" cy="1042506"/>
          </a:xfrm>
          <a:prstGeom prst="rect">
            <a:avLst/>
          </a:prstGeom>
          <a:noFill/>
          <a:ln>
            <a:noFill/>
          </a:ln>
        </p:spPr>
      </p:pic>
      <p:pic>
        <p:nvPicPr>
          <p:cNvPr id="526" name="Google Shape;526;p3"/>
          <p:cNvPicPr preferRelativeResize="0"/>
          <p:nvPr/>
        </p:nvPicPr>
        <p:blipFill rotWithShape="1">
          <a:blip r:embed="rId4">
            <a:alphaModFix/>
          </a:blip>
          <a:srcRect b="0" l="0" r="0" t="0"/>
          <a:stretch/>
        </p:blipFill>
        <p:spPr>
          <a:xfrm>
            <a:off x="11859923" y="5502"/>
            <a:ext cx="317019" cy="685249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cxnSp>
        <p:nvCxnSpPr>
          <p:cNvPr id="531" name="Google Shape;531;p4"/>
          <p:cNvCxnSpPr/>
          <p:nvPr/>
        </p:nvCxnSpPr>
        <p:spPr>
          <a:xfrm flipH="1" rot="10800000">
            <a:off x="3145656" y="2621623"/>
            <a:ext cx="5562600" cy="76200"/>
          </a:xfrm>
          <a:prstGeom prst="straightConnector1">
            <a:avLst/>
          </a:prstGeom>
          <a:noFill/>
          <a:ln cap="flat" cmpd="sng" w="28575">
            <a:solidFill>
              <a:schemeClr val="accent1"/>
            </a:solidFill>
            <a:prstDash val="solid"/>
            <a:round/>
            <a:headEnd len="sm" w="sm" type="none"/>
            <a:tailEnd len="sm" w="sm" type="none"/>
          </a:ln>
        </p:spPr>
      </p:cxnSp>
      <p:pic>
        <p:nvPicPr>
          <p:cNvPr id="532" name="Google Shape;532;p4"/>
          <p:cNvPicPr preferRelativeResize="0"/>
          <p:nvPr/>
        </p:nvPicPr>
        <p:blipFill rotWithShape="1">
          <a:blip r:embed="rId3">
            <a:alphaModFix/>
          </a:blip>
          <a:srcRect b="0" l="0" r="0" t="0"/>
          <a:stretch/>
        </p:blipFill>
        <p:spPr>
          <a:xfrm>
            <a:off x="11874981" y="2751"/>
            <a:ext cx="317019" cy="6852498"/>
          </a:xfrm>
          <a:prstGeom prst="rect">
            <a:avLst/>
          </a:prstGeom>
          <a:noFill/>
          <a:ln>
            <a:noFill/>
          </a:ln>
        </p:spPr>
      </p:pic>
      <p:pic>
        <p:nvPicPr>
          <p:cNvPr id="533" name="Google Shape;533;p4"/>
          <p:cNvPicPr preferRelativeResize="0"/>
          <p:nvPr/>
        </p:nvPicPr>
        <p:blipFill rotWithShape="1">
          <a:blip r:embed="rId4">
            <a:alphaModFix/>
          </a:blip>
          <a:srcRect b="0" l="0" r="0" t="0"/>
          <a:stretch/>
        </p:blipFill>
        <p:spPr>
          <a:xfrm>
            <a:off x="-3095" y="5887486"/>
            <a:ext cx="1072989" cy="1042506"/>
          </a:xfrm>
          <a:prstGeom prst="rect">
            <a:avLst/>
          </a:prstGeom>
          <a:noFill/>
          <a:ln>
            <a:noFill/>
          </a:ln>
        </p:spPr>
      </p:pic>
      <p:sp>
        <p:nvSpPr>
          <p:cNvPr id="534" name="Google Shape;534;p4"/>
          <p:cNvSpPr/>
          <p:nvPr/>
        </p:nvSpPr>
        <p:spPr>
          <a:xfrm>
            <a:off x="5190837" y="3756393"/>
            <a:ext cx="5858163" cy="1938992"/>
          </a:xfrm>
          <a:prstGeom prst="rect">
            <a:avLst/>
          </a:prstGeom>
          <a:noFill/>
          <a:ln>
            <a:noFill/>
          </a:ln>
        </p:spPr>
        <p:txBody>
          <a:bodyPr anchorCtr="0" anchor="t" bIns="45700" lIns="91425" spcFirstLastPara="1" rIns="91425" wrap="square" tIns="45700">
            <a:spAutoFit/>
          </a:bodyPr>
          <a:lstStyle/>
          <a:p>
            <a:pPr indent="0" lvl="0" marL="107950" marR="0" rtl="0" algn="just">
              <a:spcBef>
                <a:spcPts val="0"/>
              </a:spcBef>
              <a:spcAft>
                <a:spcPts val="0"/>
              </a:spcAft>
              <a:buClr>
                <a:srgbClr val="00CC00"/>
              </a:buClr>
              <a:buSzPts val="2000"/>
              <a:buFont typeface="Arial"/>
              <a:buNone/>
            </a:pPr>
            <a:r>
              <a:rPr lang="en-US" sz="2000">
                <a:solidFill>
                  <a:srgbClr val="00CC00"/>
                </a:solidFill>
                <a:latin typeface="Arial"/>
                <a:ea typeface="Arial"/>
                <a:cs typeface="Arial"/>
                <a:sym typeface="Arial"/>
              </a:rPr>
              <a:t>Birinchi marta "inflyatsiya" so'zini amerikalik iqtisodchi A. Delmar 1864 yilda kiritgan. Inflyasiya o‘z mohiyatiga asosan pulning  qadrsizlanishi, tovar va xizmatlarga bo‘lgan baholarning muntazam ravishda oshib borishi jarayonini anglatadi.  </a:t>
            </a:r>
            <a:endParaRPr sz="2000">
              <a:solidFill>
                <a:srgbClr val="00CC00"/>
              </a:solidFill>
              <a:latin typeface="Arial"/>
              <a:ea typeface="Arial"/>
              <a:cs typeface="Arial"/>
              <a:sym typeface="Arial"/>
            </a:endParaRPr>
          </a:p>
        </p:txBody>
      </p:sp>
      <p:sp>
        <p:nvSpPr>
          <p:cNvPr id="535" name="Google Shape;535;p4"/>
          <p:cNvSpPr/>
          <p:nvPr/>
        </p:nvSpPr>
        <p:spPr>
          <a:xfrm>
            <a:off x="1099912" y="487831"/>
            <a:ext cx="5105400" cy="1631216"/>
          </a:xfrm>
          <a:prstGeom prst="rect">
            <a:avLst/>
          </a:prstGeom>
          <a:noFill/>
          <a:ln>
            <a:noFill/>
          </a:ln>
        </p:spPr>
        <p:txBody>
          <a:bodyPr anchorCtr="0" anchor="t" bIns="45700" lIns="91425" spcFirstLastPara="1" rIns="91425" wrap="square" tIns="45700">
            <a:spAutoFit/>
          </a:bodyPr>
          <a:lstStyle/>
          <a:p>
            <a:pPr indent="0" lvl="0" marL="107950" marR="0" rtl="0" algn="just">
              <a:spcBef>
                <a:spcPts val="0"/>
              </a:spcBef>
              <a:spcAft>
                <a:spcPts val="0"/>
              </a:spcAft>
              <a:buClr>
                <a:srgbClr val="35385A"/>
              </a:buClr>
              <a:buSzPts val="2000"/>
              <a:buFont typeface="Arial"/>
              <a:buNone/>
            </a:pPr>
            <a:r>
              <a:rPr lang="en-US" sz="2000">
                <a:solidFill>
                  <a:srgbClr val="35385A"/>
                </a:solidFill>
                <a:latin typeface="Arial"/>
                <a:ea typeface="Arial"/>
                <a:cs typeface="Arial"/>
                <a:sym typeface="Arial"/>
              </a:rPr>
              <a:t>Inflyasiya XVIII asrning o‘rtalarida muomalaga ta'minlanmagan juda ko‘p miqdorda pul chiqarishi natijasida pul tizimidagi inqiroz holat asosida yuzaga chiqqan.</a:t>
            </a:r>
            <a:endParaRPr/>
          </a:p>
        </p:txBody>
      </p:sp>
      <p:pic>
        <p:nvPicPr>
          <p:cNvPr id="536" name="Google Shape;536;p4"/>
          <p:cNvPicPr preferRelativeResize="0"/>
          <p:nvPr/>
        </p:nvPicPr>
        <p:blipFill rotWithShape="1">
          <a:blip r:embed="rId5">
            <a:alphaModFix/>
          </a:blip>
          <a:srcRect b="0" l="0" r="0" t="0"/>
          <a:stretch/>
        </p:blipFill>
        <p:spPr>
          <a:xfrm>
            <a:off x="1524000" y="3485585"/>
            <a:ext cx="2552700" cy="2209800"/>
          </a:xfrm>
          <a:prstGeom prst="rect">
            <a:avLst/>
          </a:prstGeom>
          <a:noFill/>
          <a:ln>
            <a:noFill/>
          </a:ln>
        </p:spPr>
      </p:pic>
      <p:pic>
        <p:nvPicPr>
          <p:cNvPr descr="В ноябре годовая инфляция в Грузии составила 12,5%" id="537" name="Google Shape;537;p4"/>
          <p:cNvPicPr preferRelativeResize="0"/>
          <p:nvPr/>
        </p:nvPicPr>
        <p:blipFill rotWithShape="1">
          <a:blip r:embed="rId6">
            <a:alphaModFix/>
          </a:blip>
          <a:srcRect b="0" l="0" r="0" t="0"/>
          <a:stretch/>
        </p:blipFill>
        <p:spPr>
          <a:xfrm>
            <a:off x="7543800" y="465133"/>
            <a:ext cx="2704537" cy="1487386"/>
          </a:xfrm>
          <a:prstGeom prst="rect">
            <a:avLst/>
          </a:prstGeom>
          <a:noFill/>
          <a:ln>
            <a:noFill/>
          </a:ln>
        </p:spPr>
      </p:pic>
      <p:sp>
        <p:nvSpPr>
          <p:cNvPr id="538" name="Google Shape;538;p4"/>
          <p:cNvSpPr/>
          <p:nvPr/>
        </p:nvSpPr>
        <p:spPr>
          <a:xfrm>
            <a:off x="1498439" y="5702820"/>
            <a:ext cx="28956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70C0"/>
                </a:solidFill>
                <a:latin typeface="Arial"/>
                <a:ea typeface="Arial"/>
                <a:cs typeface="Arial"/>
                <a:sym typeface="Arial"/>
              </a:rPr>
              <a:t>Image source : Pixabay</a:t>
            </a:r>
            <a:endParaRPr sz="1800">
              <a:solidFill>
                <a:srgbClr val="0070C0"/>
              </a:solidFill>
              <a:latin typeface="Arial"/>
              <a:ea typeface="Arial"/>
              <a:cs typeface="Arial"/>
              <a:sym typeface="Arial"/>
            </a:endParaRPr>
          </a:p>
        </p:txBody>
      </p:sp>
      <p:sp>
        <p:nvSpPr>
          <p:cNvPr id="539" name="Google Shape;539;p4"/>
          <p:cNvSpPr/>
          <p:nvPr/>
        </p:nvSpPr>
        <p:spPr>
          <a:xfrm>
            <a:off x="-2452018" y="79837"/>
            <a:ext cx="14644018" cy="297525"/>
          </a:xfrm>
          <a:prstGeom prst="rect">
            <a:avLst/>
          </a:prstGeom>
          <a:solidFill>
            <a:srgbClr val="F8F9FA"/>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source: pixabay</a:t>
            </a:r>
            <a:r>
              <a:rPr b="0" i="0" lang="en-US" sz="800" u="none" cap="none" strike="noStrike">
                <a:solidFill>
                  <a:schemeClr val="dk1"/>
                </a:solidFill>
                <a:latin typeface="Lucida Sans"/>
                <a:ea typeface="Lucida Sans"/>
                <a:cs typeface="Lucida Sans"/>
                <a:sym typeface="Lucida Sans"/>
              </a:rPr>
              <a:t> </a:t>
            </a:r>
            <a:endParaRPr b="0" i="0" sz="1800" u="none" cap="none" strike="noStrike">
              <a:solidFill>
                <a:schemeClr val="dk1"/>
              </a:solidFill>
              <a:latin typeface="Arial"/>
              <a:ea typeface="Arial"/>
              <a:cs typeface="Arial"/>
              <a:sym typeface="Arial"/>
            </a:endParaRPr>
          </a:p>
        </p:txBody>
      </p:sp>
      <p:sp>
        <p:nvSpPr>
          <p:cNvPr id="540" name="Google Shape;540;p4"/>
          <p:cNvSpPr/>
          <p:nvPr/>
        </p:nvSpPr>
        <p:spPr>
          <a:xfrm>
            <a:off x="7607161" y="1996570"/>
            <a:ext cx="28956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70C0"/>
                </a:solidFill>
                <a:latin typeface="Arial"/>
                <a:ea typeface="Arial"/>
                <a:cs typeface="Arial"/>
                <a:sym typeface="Arial"/>
              </a:rPr>
              <a:t>Image source : Pixabay</a:t>
            </a:r>
            <a:endParaRPr sz="1800">
              <a:solidFill>
                <a:srgbClr val="0070C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grpSp>
        <p:nvGrpSpPr>
          <p:cNvPr id="545" name="Google Shape;545;p5"/>
          <p:cNvGrpSpPr/>
          <p:nvPr/>
        </p:nvGrpSpPr>
        <p:grpSpPr>
          <a:xfrm>
            <a:off x="2961497" y="1481138"/>
            <a:ext cx="6269004" cy="4805382"/>
            <a:chOff x="980297" y="0"/>
            <a:chExt cx="6269004" cy="4805382"/>
          </a:xfrm>
        </p:grpSpPr>
        <p:sp>
          <p:nvSpPr>
            <p:cNvPr id="546" name="Google Shape;546;p5"/>
            <p:cNvSpPr/>
            <p:nvPr/>
          </p:nvSpPr>
          <p:spPr>
            <a:xfrm>
              <a:off x="980297" y="0"/>
              <a:ext cx="4805382" cy="4805382"/>
            </a:xfrm>
            <a:prstGeom prst="triangle">
              <a:avLst>
                <a:gd fmla="val 50000" name="adj"/>
              </a:avLst>
            </a:prstGeom>
            <a:solidFill>
              <a:srgbClr val="1D758B"/>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5"/>
            <p:cNvSpPr/>
            <p:nvPr/>
          </p:nvSpPr>
          <p:spPr>
            <a:xfrm>
              <a:off x="2657056" y="483119"/>
              <a:ext cx="4575362" cy="1137524"/>
            </a:xfrm>
            <a:prstGeom prst="roundRect">
              <a:avLst>
                <a:gd fmla="val 16667" name="adj"/>
              </a:avLst>
            </a:prstGeom>
            <a:solidFill>
              <a:schemeClr val="lt1">
                <a:alpha val="89803"/>
              </a:schemeClr>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5"/>
            <p:cNvSpPr txBox="1"/>
            <p:nvPr/>
          </p:nvSpPr>
          <p:spPr>
            <a:xfrm>
              <a:off x="2712585" y="538648"/>
              <a:ext cx="4464304" cy="1026466"/>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Sudraluvchi inflyasiya</a:t>
              </a:r>
              <a:endParaRPr sz="2400">
                <a:solidFill>
                  <a:schemeClr val="dk1"/>
                </a:solidFill>
                <a:latin typeface="Arial"/>
                <a:ea typeface="Arial"/>
                <a:cs typeface="Arial"/>
                <a:sym typeface="Arial"/>
              </a:endParaRPr>
            </a:p>
          </p:txBody>
        </p:sp>
        <p:sp>
          <p:nvSpPr>
            <p:cNvPr id="549" name="Google Shape;549;p5"/>
            <p:cNvSpPr/>
            <p:nvPr/>
          </p:nvSpPr>
          <p:spPr>
            <a:xfrm>
              <a:off x="2643547" y="1762833"/>
              <a:ext cx="4602381" cy="1137524"/>
            </a:xfrm>
            <a:prstGeom prst="roundRect">
              <a:avLst>
                <a:gd fmla="val 16667" name="adj"/>
              </a:avLst>
            </a:prstGeom>
            <a:solidFill>
              <a:schemeClr val="lt1">
                <a:alpha val="89803"/>
              </a:schemeClr>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5"/>
            <p:cNvSpPr txBox="1"/>
            <p:nvPr/>
          </p:nvSpPr>
          <p:spPr>
            <a:xfrm>
              <a:off x="2699076" y="1818362"/>
              <a:ext cx="4491323" cy="1026466"/>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Shiddatli inflyasiya</a:t>
              </a:r>
              <a:endParaRPr sz="2400">
                <a:solidFill>
                  <a:schemeClr val="dk1"/>
                </a:solidFill>
                <a:latin typeface="Arial"/>
                <a:ea typeface="Arial"/>
                <a:cs typeface="Arial"/>
                <a:sym typeface="Arial"/>
              </a:endParaRPr>
            </a:p>
          </p:txBody>
        </p:sp>
        <p:sp>
          <p:nvSpPr>
            <p:cNvPr id="551" name="Google Shape;551;p5"/>
            <p:cNvSpPr/>
            <p:nvPr/>
          </p:nvSpPr>
          <p:spPr>
            <a:xfrm>
              <a:off x="2640174" y="3042548"/>
              <a:ext cx="4609127" cy="1137524"/>
            </a:xfrm>
            <a:prstGeom prst="roundRect">
              <a:avLst>
                <a:gd fmla="val 16667" name="adj"/>
              </a:avLst>
            </a:prstGeom>
            <a:solidFill>
              <a:schemeClr val="lt1">
                <a:alpha val="89803"/>
              </a:schemeClr>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5"/>
            <p:cNvSpPr txBox="1"/>
            <p:nvPr/>
          </p:nvSpPr>
          <p:spPr>
            <a:xfrm>
              <a:off x="2695703" y="3098077"/>
              <a:ext cx="4498069" cy="1026466"/>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Giperinflyasiya</a:t>
              </a:r>
              <a:endParaRPr sz="2400">
                <a:solidFill>
                  <a:schemeClr val="dk1"/>
                </a:solidFill>
                <a:latin typeface="Arial"/>
                <a:ea typeface="Arial"/>
                <a:cs typeface="Arial"/>
                <a:sym typeface="Arial"/>
              </a:endParaRPr>
            </a:p>
          </p:txBody>
        </p:sp>
      </p:grpSp>
      <p:sp>
        <p:nvSpPr>
          <p:cNvPr id="553" name="Google Shape;553;p5"/>
          <p:cNvSpPr/>
          <p:nvPr/>
        </p:nvSpPr>
        <p:spPr>
          <a:xfrm>
            <a:off x="2738414" y="428604"/>
            <a:ext cx="5500726" cy="1214446"/>
          </a:xfrm>
          <a:prstGeom prst="frame">
            <a:avLst>
              <a:gd fmla="val 12500" name="adj1"/>
            </a:avLst>
          </a:prstGeom>
          <a:solidFill>
            <a:schemeClr val="lt1"/>
          </a:solidFill>
          <a:ln cap="flat" cmpd="thickThin" w="55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cap="none">
                <a:solidFill>
                  <a:srgbClr val="00296D"/>
                </a:solidFill>
                <a:latin typeface="Arial"/>
                <a:ea typeface="Arial"/>
                <a:cs typeface="Arial"/>
                <a:sym typeface="Arial"/>
              </a:rPr>
              <a:t>INFLYASIYANING  TURLARI </a:t>
            </a:r>
            <a:r>
              <a:rPr b="1" lang="en-US" sz="2000" cap="none">
                <a:solidFill>
                  <a:srgbClr val="FF0000"/>
                </a:solidFill>
                <a:latin typeface="Arial"/>
                <a:ea typeface="Arial"/>
                <a:cs typeface="Arial"/>
                <a:sym typeface="Arial"/>
              </a:rPr>
              <a:t>[</a:t>
            </a:r>
            <a:r>
              <a:rPr b="1" lang="en-US" sz="2000" u="sng" cap="none">
                <a:solidFill>
                  <a:srgbClr val="FF0000"/>
                </a:solidFill>
                <a:latin typeface="Arial"/>
                <a:ea typeface="Arial"/>
                <a:cs typeface="Arial"/>
                <a:sym typeface="Arial"/>
                <a:hlinkClick action="ppaction://hlinksldjump" r:id="rId3">
                  <a:extLst>
                    <a:ext uri="{A12FA001-AC4F-418D-AE19-62706E023703}">
                      <ahyp:hlinkClr val="tx"/>
                    </a:ext>
                  </a:extLst>
                </a:hlinkClick>
              </a:rPr>
              <a:t>4</a:t>
            </a:r>
            <a:r>
              <a:rPr b="1" lang="en-US" sz="2000" cap="none">
                <a:solidFill>
                  <a:srgbClr val="FF0000"/>
                </a:solidFill>
                <a:latin typeface="Arial"/>
                <a:ea typeface="Arial"/>
                <a:cs typeface="Arial"/>
                <a:sym typeface="Arial"/>
              </a:rPr>
              <a:t>]</a:t>
            </a:r>
            <a:r>
              <a:rPr b="1" lang="en-US" sz="2000" cap="none">
                <a:solidFill>
                  <a:srgbClr val="00296D"/>
                </a:solidFill>
                <a:latin typeface="Arial"/>
                <a:ea typeface="Arial"/>
                <a:cs typeface="Arial"/>
                <a:sym typeface="Arial"/>
              </a:rPr>
              <a:t>:</a:t>
            </a:r>
            <a:endParaRPr b="1" sz="2000" cap="none">
              <a:solidFill>
                <a:srgbClr val="00296D"/>
              </a:solidFill>
              <a:latin typeface="Arial"/>
              <a:ea typeface="Arial"/>
              <a:cs typeface="Arial"/>
              <a:sym typeface="Arial"/>
            </a:endParaRPr>
          </a:p>
        </p:txBody>
      </p:sp>
      <p:pic>
        <p:nvPicPr>
          <p:cNvPr id="554" name="Google Shape;554;p5"/>
          <p:cNvPicPr preferRelativeResize="0"/>
          <p:nvPr/>
        </p:nvPicPr>
        <p:blipFill rotWithShape="1">
          <a:blip r:embed="rId4">
            <a:alphaModFix/>
          </a:blip>
          <a:srcRect b="0" l="0" r="0" t="0"/>
          <a:stretch/>
        </p:blipFill>
        <p:spPr>
          <a:xfrm>
            <a:off x="11875008" y="0"/>
            <a:ext cx="316992" cy="6858000"/>
          </a:xfrm>
          <a:prstGeom prst="rect">
            <a:avLst/>
          </a:prstGeom>
          <a:noFill/>
          <a:ln>
            <a:noFill/>
          </a:ln>
        </p:spPr>
      </p:pic>
      <p:pic>
        <p:nvPicPr>
          <p:cNvPr id="555" name="Google Shape;555;p5"/>
          <p:cNvPicPr preferRelativeResize="0"/>
          <p:nvPr/>
        </p:nvPicPr>
        <p:blipFill rotWithShape="1">
          <a:blip r:embed="rId5">
            <a:alphaModFix/>
          </a:blip>
          <a:srcRect b="0" l="0" r="0" t="0"/>
          <a:stretch/>
        </p:blipFill>
        <p:spPr>
          <a:xfrm>
            <a:off x="70010" y="5731358"/>
            <a:ext cx="1079086" cy="1042506"/>
          </a:xfrm>
          <a:prstGeom prst="rect">
            <a:avLst/>
          </a:prstGeom>
          <a:noFill/>
          <a:ln>
            <a:noFill/>
          </a:ln>
        </p:spPr>
      </p:pic>
      <p:pic>
        <p:nvPicPr>
          <p:cNvPr id="556" name="Google Shape;556;p5"/>
          <p:cNvPicPr preferRelativeResize="0"/>
          <p:nvPr/>
        </p:nvPicPr>
        <p:blipFill rotWithShape="1">
          <a:blip r:embed="rId6">
            <a:alphaModFix/>
          </a:blip>
          <a:srcRect b="0" l="0" r="0" t="0"/>
          <a:stretch/>
        </p:blipFill>
        <p:spPr>
          <a:xfrm>
            <a:off x="8458200" y="3217026"/>
            <a:ext cx="3416808" cy="2068203"/>
          </a:xfrm>
          <a:prstGeom prst="rect">
            <a:avLst/>
          </a:prstGeom>
          <a:noFill/>
          <a:ln>
            <a:noFill/>
          </a:ln>
        </p:spPr>
      </p:pic>
      <p:sp>
        <p:nvSpPr>
          <p:cNvPr id="557" name="Google Shape;557;p5"/>
          <p:cNvSpPr/>
          <p:nvPr/>
        </p:nvSpPr>
        <p:spPr>
          <a:xfrm>
            <a:off x="8738616" y="4904341"/>
            <a:ext cx="2819400"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70C0"/>
                </a:solidFill>
                <a:latin typeface="Arial"/>
                <a:ea typeface="Arial"/>
                <a:cs typeface="Arial"/>
                <a:sym typeface="Arial"/>
              </a:rPr>
              <a:t>Source: https://www.dreamstime.com/illustration/inflation-background.html</a:t>
            </a:r>
            <a:endParaRPr sz="1400">
              <a:solidFill>
                <a:srgbClr val="0070C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id="562" name="Google Shape;562;p6"/>
          <p:cNvSpPr/>
          <p:nvPr/>
        </p:nvSpPr>
        <p:spPr>
          <a:xfrm>
            <a:off x="869010" y="1179939"/>
            <a:ext cx="4114800" cy="1569660"/>
          </a:xfrm>
          <a:prstGeom prst="rect">
            <a:avLst/>
          </a:prstGeom>
          <a:noFill/>
          <a:ln>
            <a:noFill/>
          </a:ln>
        </p:spPr>
        <p:txBody>
          <a:bodyPr anchorCtr="0" anchor="t" bIns="45700" lIns="91425" spcFirstLastPara="1" rIns="91425" wrap="square" tIns="45700">
            <a:spAutoFit/>
          </a:bodyPr>
          <a:lstStyle/>
          <a:p>
            <a:pPr indent="0" lvl="0" marL="107950" marR="0" rtl="0" algn="ctr">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Inflyasiya </a:t>
            </a:r>
            <a:endParaRPr/>
          </a:p>
          <a:p>
            <a:pPr indent="0" lvl="0" marL="107950" marR="0" rtl="0" algn="ctr">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asosiy turlarini</a:t>
            </a:r>
            <a:endParaRPr b="1" sz="2400">
              <a:solidFill>
                <a:schemeClr val="dk1"/>
              </a:solidFill>
              <a:latin typeface="Arial"/>
              <a:ea typeface="Arial"/>
              <a:cs typeface="Arial"/>
              <a:sym typeface="Arial"/>
            </a:endParaRPr>
          </a:p>
          <a:p>
            <a:pPr indent="0" lvl="0" marL="107950" marR="0" rtl="0" algn="ctr">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 tasniflovchi </a:t>
            </a:r>
            <a:endParaRPr/>
          </a:p>
          <a:p>
            <a:pPr indent="0" lvl="0" marL="107950" marR="0" rtl="0" algn="ctr">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qursatkichlari </a:t>
            </a:r>
            <a:r>
              <a:rPr b="1" lang="en-US" sz="2400" u="sng">
                <a:solidFill>
                  <a:srgbClr val="FF0000"/>
                </a:solidFill>
                <a:latin typeface="Arial"/>
                <a:ea typeface="Arial"/>
                <a:cs typeface="Arial"/>
                <a:sym typeface="Arial"/>
                <a:hlinkClick action="ppaction://hlinksldjump" r:id="rId3">
                  <a:extLst>
                    <a:ext uri="{A12FA001-AC4F-418D-AE19-62706E023703}">
                      <ahyp:hlinkClr val="tx"/>
                    </a:ext>
                  </a:extLst>
                </a:hlinkClick>
              </a:rPr>
              <a:t>[4]</a:t>
            </a:r>
            <a:r>
              <a:rPr b="1" lang="en-US" sz="2400">
                <a:solidFill>
                  <a:schemeClr val="dk1"/>
                </a:solidFill>
                <a:latin typeface="Arial"/>
                <a:ea typeface="Arial"/>
                <a:cs typeface="Arial"/>
                <a:sym typeface="Arial"/>
              </a:rPr>
              <a:t>:</a:t>
            </a:r>
            <a:endParaRPr/>
          </a:p>
        </p:txBody>
      </p:sp>
      <p:sp>
        <p:nvSpPr>
          <p:cNvPr id="563" name="Google Shape;563;p6"/>
          <p:cNvSpPr/>
          <p:nvPr/>
        </p:nvSpPr>
        <p:spPr>
          <a:xfrm>
            <a:off x="4973978" y="841384"/>
            <a:ext cx="6339180" cy="3816429"/>
          </a:xfrm>
          <a:prstGeom prst="rect">
            <a:avLst/>
          </a:prstGeom>
          <a:noFill/>
          <a:ln>
            <a:noFill/>
          </a:ln>
        </p:spPr>
        <p:txBody>
          <a:bodyPr anchorCtr="0" anchor="t" bIns="45700" lIns="91425" spcFirstLastPara="1" rIns="91425" wrap="square" tIns="45700">
            <a:spAutoFit/>
          </a:bodyPr>
          <a:lstStyle/>
          <a:p>
            <a:pPr indent="-457200" lvl="0" marL="565150" marR="0" rtl="0" algn="just">
              <a:spcBef>
                <a:spcPts val="0"/>
              </a:spcBef>
              <a:spcAft>
                <a:spcPts val="0"/>
              </a:spcAft>
              <a:buClr>
                <a:srgbClr val="21798F"/>
              </a:buClr>
              <a:buSzPts val="2200"/>
              <a:buFont typeface="Noto Sans Symbols"/>
              <a:buChar char="❑"/>
            </a:pPr>
            <a:r>
              <a:rPr b="1" lang="en-US" sz="2200">
                <a:solidFill>
                  <a:srgbClr val="21798F"/>
                </a:solidFill>
                <a:latin typeface="Arial"/>
                <a:ea typeface="Arial"/>
                <a:cs typeface="Arial"/>
                <a:sym typeface="Arial"/>
              </a:rPr>
              <a:t>Sudraluvchan inflyasiya </a:t>
            </a:r>
            <a:r>
              <a:rPr lang="en-US" sz="2200">
                <a:solidFill>
                  <a:srgbClr val="21798F"/>
                </a:solidFill>
                <a:latin typeface="Arial"/>
                <a:ea typeface="Arial"/>
                <a:cs typeface="Arial"/>
                <a:sym typeface="Arial"/>
              </a:rPr>
              <a:t>- 5% dan 10% gacha kuzatish mumkin. (Normal inflyasiya -1-4 %)</a:t>
            </a:r>
            <a:endParaRPr/>
          </a:p>
          <a:p>
            <a:pPr indent="0" lvl="0" marL="107950" marR="0" rtl="0" algn="just">
              <a:spcBef>
                <a:spcPts val="0"/>
              </a:spcBef>
              <a:spcAft>
                <a:spcPts val="0"/>
              </a:spcAft>
              <a:buNone/>
            </a:pPr>
            <a:r>
              <a:t/>
            </a:r>
            <a:endParaRPr sz="2200">
              <a:solidFill>
                <a:srgbClr val="21798F"/>
              </a:solidFill>
              <a:latin typeface="Arial"/>
              <a:ea typeface="Arial"/>
              <a:cs typeface="Arial"/>
              <a:sym typeface="Arial"/>
            </a:endParaRPr>
          </a:p>
          <a:p>
            <a:pPr indent="-342900" lvl="0" marL="450850" marR="0" rtl="0" algn="just">
              <a:spcBef>
                <a:spcPts val="0"/>
              </a:spcBef>
              <a:spcAft>
                <a:spcPts val="0"/>
              </a:spcAft>
              <a:buClr>
                <a:srgbClr val="21798F"/>
              </a:buClr>
              <a:buSzPts val="2200"/>
              <a:buFont typeface="Noto Sans Symbols"/>
              <a:buChar char="❑"/>
            </a:pPr>
            <a:r>
              <a:rPr lang="en-US" sz="2200">
                <a:solidFill>
                  <a:srgbClr val="21798F"/>
                </a:solidFill>
                <a:latin typeface="Arial"/>
                <a:ea typeface="Arial"/>
                <a:cs typeface="Arial"/>
                <a:sym typeface="Arial"/>
              </a:rPr>
              <a:t>	</a:t>
            </a:r>
            <a:r>
              <a:rPr b="1" lang="en-US" sz="2200">
                <a:solidFill>
                  <a:srgbClr val="21798F"/>
                </a:solidFill>
                <a:latin typeface="Arial"/>
                <a:ea typeface="Arial"/>
                <a:cs typeface="Arial"/>
                <a:sym typeface="Arial"/>
              </a:rPr>
              <a:t>Shiddatli inflyasiya </a:t>
            </a:r>
            <a:r>
              <a:rPr lang="en-US" sz="2200">
                <a:solidFill>
                  <a:srgbClr val="21798F"/>
                </a:solidFill>
                <a:latin typeface="Arial"/>
                <a:ea typeface="Arial"/>
                <a:cs typeface="Arial"/>
                <a:sym typeface="Arial"/>
              </a:rPr>
              <a:t>- 20% dan 100%      gacha ba'zi holatlarda 200% gacha      oshishi mumkin.</a:t>
            </a:r>
            <a:endParaRPr/>
          </a:p>
          <a:p>
            <a:pPr indent="0" lvl="0" marL="107950" marR="0" rtl="0" algn="just">
              <a:spcBef>
                <a:spcPts val="0"/>
              </a:spcBef>
              <a:spcAft>
                <a:spcPts val="0"/>
              </a:spcAft>
              <a:buNone/>
            </a:pPr>
            <a:r>
              <a:t/>
            </a:r>
            <a:endParaRPr sz="2200">
              <a:solidFill>
                <a:srgbClr val="21798F"/>
              </a:solidFill>
              <a:latin typeface="Arial"/>
              <a:ea typeface="Arial"/>
              <a:cs typeface="Arial"/>
              <a:sym typeface="Arial"/>
            </a:endParaRPr>
          </a:p>
          <a:p>
            <a:pPr indent="-342900" lvl="0" marL="450850" marR="0" rtl="0" algn="just">
              <a:spcBef>
                <a:spcPts val="0"/>
              </a:spcBef>
              <a:spcAft>
                <a:spcPts val="0"/>
              </a:spcAft>
              <a:buClr>
                <a:srgbClr val="21798F"/>
              </a:buClr>
              <a:buSzPts val="2200"/>
              <a:buFont typeface="Noto Sans Symbols"/>
              <a:buChar char="❑"/>
            </a:pPr>
            <a:r>
              <a:rPr lang="en-US" sz="2200">
                <a:solidFill>
                  <a:srgbClr val="21798F"/>
                </a:solidFill>
                <a:latin typeface="Arial"/>
                <a:ea typeface="Arial"/>
                <a:cs typeface="Arial"/>
                <a:sym typeface="Arial"/>
              </a:rPr>
              <a:t>	</a:t>
            </a:r>
            <a:r>
              <a:rPr b="1" lang="en-US" sz="2200">
                <a:solidFill>
                  <a:srgbClr val="21798F"/>
                </a:solidFill>
                <a:latin typeface="Arial"/>
                <a:ea typeface="Arial"/>
                <a:cs typeface="Arial"/>
                <a:sym typeface="Arial"/>
              </a:rPr>
              <a:t>Giperinflyasiya</a:t>
            </a:r>
            <a:r>
              <a:rPr lang="en-US" sz="2200">
                <a:solidFill>
                  <a:srgbClr val="21798F"/>
                </a:solidFill>
                <a:latin typeface="Arial"/>
                <a:ea typeface="Arial"/>
                <a:cs typeface="Arial"/>
                <a:sym typeface="Arial"/>
              </a:rPr>
              <a:t> (Jilovlanmagan inflyasiya) – 1000% gacha va undan ortiq yoki oyiga 100% dan ortiq darajada oshadi.</a:t>
            </a:r>
            <a:endParaRPr sz="2200">
              <a:solidFill>
                <a:srgbClr val="21798F"/>
              </a:solidFill>
              <a:latin typeface="Arial"/>
              <a:ea typeface="Arial"/>
              <a:cs typeface="Arial"/>
              <a:sym typeface="Arial"/>
            </a:endParaRPr>
          </a:p>
        </p:txBody>
      </p:sp>
      <p:cxnSp>
        <p:nvCxnSpPr>
          <p:cNvPr id="564" name="Google Shape;564;p6"/>
          <p:cNvCxnSpPr/>
          <p:nvPr/>
        </p:nvCxnSpPr>
        <p:spPr>
          <a:xfrm flipH="1">
            <a:off x="5000169" y="1221509"/>
            <a:ext cx="13138" cy="2657306"/>
          </a:xfrm>
          <a:prstGeom prst="straightConnector1">
            <a:avLst/>
          </a:prstGeom>
          <a:noFill/>
          <a:ln cap="flat" cmpd="sng" w="38100">
            <a:solidFill>
              <a:schemeClr val="accent1"/>
            </a:solidFill>
            <a:prstDash val="solid"/>
            <a:round/>
            <a:headEnd len="sm" w="sm" type="none"/>
            <a:tailEnd len="sm" w="sm" type="none"/>
          </a:ln>
        </p:spPr>
      </p:cxnSp>
      <p:pic>
        <p:nvPicPr>
          <p:cNvPr id="565" name="Google Shape;565;p6"/>
          <p:cNvPicPr preferRelativeResize="0"/>
          <p:nvPr/>
        </p:nvPicPr>
        <p:blipFill rotWithShape="1">
          <a:blip r:embed="rId4">
            <a:alphaModFix/>
          </a:blip>
          <a:srcRect b="0" l="0" r="0" t="0"/>
          <a:stretch/>
        </p:blipFill>
        <p:spPr>
          <a:xfrm>
            <a:off x="489" y="5815494"/>
            <a:ext cx="1085182" cy="1042506"/>
          </a:xfrm>
          <a:prstGeom prst="rect">
            <a:avLst/>
          </a:prstGeom>
          <a:noFill/>
          <a:ln>
            <a:noFill/>
          </a:ln>
        </p:spPr>
      </p:pic>
      <p:pic>
        <p:nvPicPr>
          <p:cNvPr id="566" name="Google Shape;566;p6"/>
          <p:cNvPicPr preferRelativeResize="0"/>
          <p:nvPr/>
        </p:nvPicPr>
        <p:blipFill rotWithShape="1">
          <a:blip r:embed="rId5">
            <a:alphaModFix/>
          </a:blip>
          <a:srcRect b="0" l="0" r="0" t="0"/>
          <a:stretch/>
        </p:blipFill>
        <p:spPr>
          <a:xfrm>
            <a:off x="11875008" y="0"/>
            <a:ext cx="316992" cy="6858000"/>
          </a:xfrm>
          <a:prstGeom prst="rect">
            <a:avLst/>
          </a:prstGeom>
          <a:noFill/>
          <a:ln>
            <a:noFill/>
          </a:ln>
        </p:spPr>
      </p:pic>
      <p:pic>
        <p:nvPicPr>
          <p:cNvPr id="567" name="Google Shape;567;p6"/>
          <p:cNvPicPr preferRelativeResize="0"/>
          <p:nvPr/>
        </p:nvPicPr>
        <p:blipFill rotWithShape="1">
          <a:blip r:embed="rId6">
            <a:alphaModFix/>
          </a:blip>
          <a:srcRect b="0" l="0" r="0" t="0"/>
          <a:stretch/>
        </p:blipFill>
        <p:spPr>
          <a:xfrm>
            <a:off x="1356091" y="3276599"/>
            <a:ext cx="3045115" cy="2245861"/>
          </a:xfrm>
          <a:prstGeom prst="rect">
            <a:avLst/>
          </a:prstGeom>
          <a:noFill/>
          <a:ln>
            <a:noFill/>
          </a:ln>
        </p:spPr>
      </p:pic>
      <p:sp>
        <p:nvSpPr>
          <p:cNvPr id="568" name="Google Shape;568;p6"/>
          <p:cNvSpPr/>
          <p:nvPr/>
        </p:nvSpPr>
        <p:spPr>
          <a:xfrm>
            <a:off x="1247605" y="5507717"/>
            <a:ext cx="3726373"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70C0"/>
                </a:solidFill>
                <a:latin typeface="Arial"/>
                <a:ea typeface="Arial"/>
                <a:cs typeface="Arial"/>
                <a:sym typeface="Arial"/>
              </a:rPr>
              <a:t>Inflation Фото: static.seekingalpha.com</a:t>
            </a:r>
            <a:endParaRPr sz="1400">
              <a:solidFill>
                <a:srgbClr val="0070C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grpSp>
        <p:nvGrpSpPr>
          <p:cNvPr id="573" name="Google Shape;573;p7"/>
          <p:cNvGrpSpPr/>
          <p:nvPr/>
        </p:nvGrpSpPr>
        <p:grpSpPr>
          <a:xfrm>
            <a:off x="3048001" y="1026383"/>
            <a:ext cx="8229598" cy="4967140"/>
            <a:chOff x="0" y="26275"/>
            <a:chExt cx="8229598" cy="4967140"/>
          </a:xfrm>
        </p:grpSpPr>
        <p:sp>
          <p:nvSpPr>
            <p:cNvPr id="574" name="Google Shape;574;p7"/>
            <p:cNvSpPr/>
            <p:nvPr/>
          </p:nvSpPr>
          <p:spPr>
            <a:xfrm rot="5400000">
              <a:off x="-268349" y="294625"/>
              <a:ext cx="1788997" cy="1252297"/>
            </a:xfrm>
            <a:prstGeom prst="chevron">
              <a:avLst>
                <a:gd fmla="val 50000" name="adj"/>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7"/>
            <p:cNvSpPr txBox="1"/>
            <p:nvPr/>
          </p:nvSpPr>
          <p:spPr>
            <a:xfrm>
              <a:off x="2" y="652424"/>
              <a:ext cx="1252297" cy="536700"/>
            </a:xfrm>
            <a:prstGeom prst="rect">
              <a:avLst/>
            </a:prstGeom>
            <a:noFill/>
            <a:ln>
              <a:noFill/>
            </a:ln>
          </p:spPr>
          <p:txBody>
            <a:bodyPr anchorCtr="0" anchor="ctr" bIns="17125" lIns="17125" spcFirstLastPara="1" rIns="17125" wrap="square" tIns="17125">
              <a:noAutofit/>
            </a:bodyPr>
            <a:lstStyle/>
            <a:p>
              <a:pPr indent="0" lvl="0" marL="0" marR="0" rtl="0" algn="ctr">
                <a:lnSpc>
                  <a:spcPct val="90000"/>
                </a:lnSpc>
                <a:spcBef>
                  <a:spcPts val="0"/>
                </a:spcBef>
                <a:spcAft>
                  <a:spcPts val="0"/>
                </a:spcAft>
                <a:buClr>
                  <a:schemeClr val="lt1"/>
                </a:buClr>
                <a:buSzPts val="2700"/>
                <a:buFont typeface="Arial"/>
                <a:buNone/>
              </a:pPr>
              <a:r>
                <a:rPr lang="en-US" sz="2700">
                  <a:solidFill>
                    <a:schemeClr val="lt1"/>
                  </a:solidFill>
                  <a:latin typeface="Arial"/>
                  <a:ea typeface="Arial"/>
                  <a:cs typeface="Arial"/>
                  <a:sym typeface="Arial"/>
                </a:rPr>
                <a:t>1</a:t>
              </a:r>
              <a:endParaRPr sz="2700">
                <a:solidFill>
                  <a:schemeClr val="lt1"/>
                </a:solidFill>
                <a:latin typeface="Arial"/>
                <a:ea typeface="Arial"/>
                <a:cs typeface="Arial"/>
                <a:sym typeface="Arial"/>
              </a:endParaRPr>
            </a:p>
          </p:txBody>
        </p:sp>
        <p:sp>
          <p:nvSpPr>
            <p:cNvPr id="576" name="Google Shape;576;p7"/>
            <p:cNvSpPr/>
            <p:nvPr/>
          </p:nvSpPr>
          <p:spPr>
            <a:xfrm rot="5400000">
              <a:off x="4159524" y="-2880951"/>
              <a:ext cx="1162848" cy="6977302"/>
            </a:xfrm>
            <a:prstGeom prst="round2SameRect">
              <a:avLst>
                <a:gd fmla="val 16667" name="adj1"/>
                <a:gd fmla="val 0" name="adj2"/>
              </a:avLst>
            </a:prstGeom>
            <a:solidFill>
              <a:schemeClr val="lt1">
                <a:alpha val="89803"/>
              </a:schemeClr>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7"/>
            <p:cNvSpPr txBox="1"/>
            <p:nvPr/>
          </p:nvSpPr>
          <p:spPr>
            <a:xfrm>
              <a:off x="1252297" y="83042"/>
              <a:ext cx="6920536" cy="1049316"/>
            </a:xfrm>
            <a:prstGeom prst="rect">
              <a:avLst/>
            </a:prstGeom>
            <a:noFill/>
            <a:ln>
              <a:noFill/>
            </a:ln>
          </p:spPr>
          <p:txBody>
            <a:bodyPr anchorCtr="0" anchor="ctr" bIns="12700" lIns="142225" spcFirstLastPara="1" rIns="12700" wrap="square" tIns="12700">
              <a:noAutofit/>
            </a:bodyPr>
            <a:lstStyle/>
            <a:p>
              <a:pPr indent="-228600" lvl="1" marL="228600" marR="0" rtl="0" algn="just">
                <a:lnSpc>
                  <a:spcPct val="90000"/>
                </a:lnSpc>
                <a:spcBef>
                  <a:spcPts val="0"/>
                </a:spcBef>
                <a:spcAft>
                  <a:spcPts val="0"/>
                </a:spcAft>
                <a:buClr>
                  <a:schemeClr val="dk1"/>
                </a:buClr>
                <a:buSzPts val="2000"/>
                <a:buFont typeface="Arial"/>
                <a:buChar char="•"/>
              </a:pPr>
              <a:r>
                <a:rPr b="1" i="0" lang="en-US" sz="2000" u="none" cap="none" strike="noStrike">
                  <a:solidFill>
                    <a:schemeClr val="dk1"/>
                  </a:solidFill>
                  <a:latin typeface="Arial"/>
                  <a:ea typeface="Arial"/>
                  <a:cs typeface="Arial"/>
                  <a:sym typeface="Arial"/>
                </a:rPr>
                <a:t>tovar va xizmatlar bahosining uzluksiz va tartibsiz o‘sib borishi natijasida pulning qadrsizlanishi va uni sotib olish qobiliyatining tushib borishi</a:t>
              </a:r>
              <a:endParaRPr b="1" i="0" sz="2000" u="none" cap="none" strike="noStrike">
                <a:solidFill>
                  <a:schemeClr val="dk1"/>
                </a:solidFill>
                <a:latin typeface="Arial"/>
                <a:ea typeface="Arial"/>
                <a:cs typeface="Arial"/>
                <a:sym typeface="Arial"/>
              </a:endParaRPr>
            </a:p>
          </p:txBody>
        </p:sp>
        <p:sp>
          <p:nvSpPr>
            <p:cNvPr id="578" name="Google Shape;578;p7"/>
            <p:cNvSpPr/>
            <p:nvPr/>
          </p:nvSpPr>
          <p:spPr>
            <a:xfrm rot="5400000">
              <a:off x="-260934" y="1883697"/>
              <a:ext cx="1774166" cy="1252297"/>
            </a:xfrm>
            <a:prstGeom prst="chevron">
              <a:avLst>
                <a:gd fmla="val 50000" name="adj"/>
              </a:avLst>
            </a:prstGeom>
            <a:solidFill>
              <a:srgbClr val="2EC329"/>
            </a:solidFill>
            <a:ln cap="flat" cmpd="sng" w="9525">
              <a:solidFill>
                <a:srgbClr val="2EC32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7"/>
            <p:cNvSpPr txBox="1"/>
            <p:nvPr/>
          </p:nvSpPr>
          <p:spPr>
            <a:xfrm>
              <a:off x="1" y="2248912"/>
              <a:ext cx="1252297" cy="521869"/>
            </a:xfrm>
            <a:prstGeom prst="rect">
              <a:avLst/>
            </a:prstGeom>
            <a:noFill/>
            <a:ln>
              <a:noFill/>
            </a:ln>
          </p:spPr>
          <p:txBody>
            <a:bodyPr anchorCtr="0" anchor="ctr" bIns="17125" lIns="17125" spcFirstLastPara="1" rIns="17125" wrap="square" tIns="17125">
              <a:noAutofit/>
            </a:bodyPr>
            <a:lstStyle/>
            <a:p>
              <a:pPr indent="0" lvl="0" marL="0" marR="0" rtl="0" algn="ctr">
                <a:lnSpc>
                  <a:spcPct val="90000"/>
                </a:lnSpc>
                <a:spcBef>
                  <a:spcPts val="0"/>
                </a:spcBef>
                <a:spcAft>
                  <a:spcPts val="0"/>
                </a:spcAft>
                <a:buClr>
                  <a:schemeClr val="lt1"/>
                </a:buClr>
                <a:buSzPts val="2700"/>
                <a:buFont typeface="Arial"/>
                <a:buNone/>
              </a:pPr>
              <a:r>
                <a:rPr lang="en-US" sz="2700">
                  <a:solidFill>
                    <a:schemeClr val="lt1"/>
                  </a:solidFill>
                  <a:latin typeface="Arial"/>
                  <a:ea typeface="Arial"/>
                  <a:cs typeface="Arial"/>
                  <a:sym typeface="Arial"/>
                </a:rPr>
                <a:t>2</a:t>
              </a:r>
              <a:endParaRPr sz="2700">
                <a:solidFill>
                  <a:schemeClr val="lt1"/>
                </a:solidFill>
                <a:latin typeface="Arial"/>
                <a:ea typeface="Arial"/>
                <a:cs typeface="Arial"/>
                <a:sym typeface="Arial"/>
              </a:endParaRPr>
            </a:p>
          </p:txBody>
        </p:sp>
        <p:sp>
          <p:nvSpPr>
            <p:cNvPr id="580" name="Google Shape;580;p7"/>
            <p:cNvSpPr/>
            <p:nvPr/>
          </p:nvSpPr>
          <p:spPr>
            <a:xfrm rot="5400000">
              <a:off x="4159524" y="-1278266"/>
              <a:ext cx="1162848" cy="6977302"/>
            </a:xfrm>
            <a:prstGeom prst="round2SameRect">
              <a:avLst>
                <a:gd fmla="val 16667" name="adj1"/>
                <a:gd fmla="val 0" name="adj2"/>
              </a:avLst>
            </a:prstGeom>
            <a:solidFill>
              <a:schemeClr val="lt1">
                <a:alpha val="89803"/>
              </a:schemeClr>
            </a:solidFill>
            <a:ln cap="flat" cmpd="sng" w="9525">
              <a:solidFill>
                <a:srgbClr val="2EC32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7"/>
            <p:cNvSpPr txBox="1"/>
            <p:nvPr/>
          </p:nvSpPr>
          <p:spPr>
            <a:xfrm>
              <a:off x="1252297" y="1685727"/>
              <a:ext cx="6920536" cy="1049316"/>
            </a:xfrm>
            <a:prstGeom prst="rect">
              <a:avLst/>
            </a:prstGeom>
            <a:noFill/>
            <a:ln>
              <a:noFill/>
            </a:ln>
          </p:spPr>
          <p:txBody>
            <a:bodyPr anchorCtr="0" anchor="ctr" bIns="12700" lIns="142225" spcFirstLastPara="1" rIns="12700" wrap="square" tIns="12700">
              <a:noAutofit/>
            </a:bodyPr>
            <a:lstStyle/>
            <a:p>
              <a:pPr indent="-228600" lvl="1" marL="228600" marR="0" rtl="0" algn="just">
                <a:lnSpc>
                  <a:spcPct val="90000"/>
                </a:lnSpc>
                <a:spcBef>
                  <a:spcPts val="0"/>
                </a:spcBef>
                <a:spcAft>
                  <a:spcPts val="0"/>
                </a:spcAft>
                <a:buClr>
                  <a:schemeClr val="dk1"/>
                </a:buClr>
                <a:buSzPts val="2000"/>
                <a:buFont typeface="Arial"/>
                <a:buChar char="•"/>
              </a:pPr>
              <a:r>
                <a:rPr b="1" i="0" lang="en-US" sz="2000" u="none" cap="none" strike="noStrike">
                  <a:solidFill>
                    <a:schemeClr val="dk1"/>
                  </a:solidFill>
                  <a:latin typeface="Arial"/>
                  <a:ea typeface="Arial"/>
                  <a:cs typeface="Arial"/>
                  <a:sym typeface="Arial"/>
                </a:rPr>
                <a:t>chet el valyutasiga nisbatan milliy valyuta kursining tushib ketishi</a:t>
              </a:r>
              <a:endParaRPr b="1" i="0" sz="2000" u="none" cap="none" strike="noStrike">
                <a:solidFill>
                  <a:schemeClr val="dk1"/>
                </a:solidFill>
                <a:latin typeface="Arial"/>
                <a:ea typeface="Arial"/>
                <a:cs typeface="Arial"/>
                <a:sym typeface="Arial"/>
              </a:endParaRPr>
            </a:p>
          </p:txBody>
        </p:sp>
        <p:sp>
          <p:nvSpPr>
            <p:cNvPr id="582" name="Google Shape;582;p7"/>
            <p:cNvSpPr/>
            <p:nvPr/>
          </p:nvSpPr>
          <p:spPr>
            <a:xfrm rot="5400000">
              <a:off x="-268349" y="3472768"/>
              <a:ext cx="1788997" cy="1252297"/>
            </a:xfrm>
            <a:prstGeom prst="chevron">
              <a:avLst>
                <a:gd fmla="val 50000" name="adj"/>
              </a:avLst>
            </a:prstGeom>
            <a:solidFill>
              <a:srgbClr val="39629B"/>
            </a:solidFill>
            <a:ln cap="flat" cmpd="sng" w="9525">
              <a:solidFill>
                <a:srgbClr val="39629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7"/>
            <p:cNvSpPr txBox="1"/>
            <p:nvPr/>
          </p:nvSpPr>
          <p:spPr>
            <a:xfrm>
              <a:off x="2" y="3830567"/>
              <a:ext cx="1252297" cy="536700"/>
            </a:xfrm>
            <a:prstGeom prst="rect">
              <a:avLst/>
            </a:prstGeom>
            <a:noFill/>
            <a:ln>
              <a:noFill/>
            </a:ln>
          </p:spPr>
          <p:txBody>
            <a:bodyPr anchorCtr="0" anchor="ctr" bIns="17125" lIns="17125" spcFirstLastPara="1" rIns="17125" wrap="square" tIns="17125">
              <a:noAutofit/>
            </a:bodyPr>
            <a:lstStyle/>
            <a:p>
              <a:pPr indent="0" lvl="0" marL="0" marR="0" rtl="0" algn="ctr">
                <a:lnSpc>
                  <a:spcPct val="90000"/>
                </a:lnSpc>
                <a:spcBef>
                  <a:spcPts val="0"/>
                </a:spcBef>
                <a:spcAft>
                  <a:spcPts val="0"/>
                </a:spcAft>
                <a:buClr>
                  <a:schemeClr val="lt1"/>
                </a:buClr>
                <a:buSzPts val="2700"/>
                <a:buFont typeface="Lucida Sans"/>
                <a:buNone/>
              </a:pPr>
              <a:r>
                <a:rPr lang="en-US" sz="2700">
                  <a:solidFill>
                    <a:schemeClr val="lt1"/>
                  </a:solidFill>
                  <a:latin typeface="Lucida Sans"/>
                  <a:ea typeface="Lucida Sans"/>
                  <a:cs typeface="Lucida Sans"/>
                  <a:sym typeface="Lucida Sans"/>
                </a:rPr>
                <a:t>3</a:t>
              </a:r>
              <a:endParaRPr sz="2700">
                <a:solidFill>
                  <a:schemeClr val="lt1"/>
                </a:solidFill>
                <a:latin typeface="Lucida Sans"/>
                <a:ea typeface="Lucida Sans"/>
                <a:cs typeface="Lucida Sans"/>
                <a:sym typeface="Lucida Sans"/>
              </a:endParaRPr>
            </a:p>
          </p:txBody>
        </p:sp>
        <p:sp>
          <p:nvSpPr>
            <p:cNvPr id="584" name="Google Shape;584;p7"/>
            <p:cNvSpPr/>
            <p:nvPr/>
          </p:nvSpPr>
          <p:spPr>
            <a:xfrm rot="5400000">
              <a:off x="4159106" y="305390"/>
              <a:ext cx="1162848" cy="6977302"/>
            </a:xfrm>
            <a:prstGeom prst="round2SameRect">
              <a:avLst>
                <a:gd fmla="val 16667" name="adj1"/>
                <a:gd fmla="val 0" name="adj2"/>
              </a:avLst>
            </a:prstGeom>
            <a:solidFill>
              <a:schemeClr val="lt1">
                <a:alpha val="89803"/>
              </a:schemeClr>
            </a:solidFill>
            <a:ln cap="flat" cmpd="sng" w="9525">
              <a:solidFill>
                <a:srgbClr val="39629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7"/>
            <p:cNvSpPr txBox="1"/>
            <p:nvPr/>
          </p:nvSpPr>
          <p:spPr>
            <a:xfrm>
              <a:off x="1251879" y="3269383"/>
              <a:ext cx="6920536" cy="1049316"/>
            </a:xfrm>
            <a:prstGeom prst="rect">
              <a:avLst/>
            </a:prstGeom>
            <a:noFill/>
            <a:ln>
              <a:noFill/>
            </a:ln>
          </p:spPr>
          <p:txBody>
            <a:bodyPr anchorCtr="0" anchor="ctr" bIns="12700" lIns="142225" spcFirstLastPara="1" rIns="12700" wrap="square" tIns="12700">
              <a:noAutofit/>
            </a:bodyPr>
            <a:lstStyle/>
            <a:p>
              <a:pPr indent="-228600" lvl="1" marL="228600" marR="0" rtl="0" algn="just">
                <a:lnSpc>
                  <a:spcPct val="90000"/>
                </a:lnSpc>
                <a:spcBef>
                  <a:spcPts val="0"/>
                </a:spcBef>
                <a:spcAft>
                  <a:spcPts val="0"/>
                </a:spcAft>
                <a:buClr>
                  <a:schemeClr val="dk1"/>
                </a:buClr>
                <a:buSzPts val="2000"/>
                <a:buFont typeface="Arial"/>
                <a:buChar char="•"/>
              </a:pPr>
              <a:r>
                <a:rPr b="1" i="0" lang="en-US" sz="2000" u="none" cap="none" strike="noStrike">
                  <a:solidFill>
                    <a:schemeClr val="dk1"/>
                  </a:solidFill>
                  <a:latin typeface="Arial"/>
                  <a:ea typeface="Arial"/>
                  <a:cs typeface="Arial"/>
                  <a:sym typeface="Arial"/>
                </a:rPr>
                <a:t>milliy pul birligida oltin narxining oshib borishi (1971 yilgacha, sobiq sovet davrida 1990 yilgacha) va boshqalar</a:t>
              </a:r>
              <a:endParaRPr b="1" i="0" sz="2000" u="none" cap="none" strike="noStrike">
                <a:solidFill>
                  <a:schemeClr val="dk1"/>
                </a:solidFill>
                <a:latin typeface="Arial"/>
                <a:ea typeface="Arial"/>
                <a:cs typeface="Arial"/>
                <a:sym typeface="Arial"/>
              </a:endParaRPr>
            </a:p>
          </p:txBody>
        </p:sp>
      </p:grpSp>
      <p:sp>
        <p:nvSpPr>
          <p:cNvPr id="586" name="Google Shape;586;p7"/>
          <p:cNvSpPr/>
          <p:nvPr/>
        </p:nvSpPr>
        <p:spPr>
          <a:xfrm>
            <a:off x="685800" y="1981200"/>
            <a:ext cx="2209800"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Arial"/>
                <a:ea typeface="Arial"/>
                <a:cs typeface="Arial"/>
                <a:sym typeface="Arial"/>
              </a:rPr>
              <a:t>Inflyasiya qo‘yidagi shakllarda namoyon bo‘ladi:</a:t>
            </a:r>
            <a:endParaRPr b="1" sz="2800">
              <a:solidFill>
                <a:schemeClr val="dk1"/>
              </a:solidFill>
              <a:latin typeface="Arial"/>
              <a:ea typeface="Arial"/>
              <a:cs typeface="Arial"/>
              <a:sym typeface="Arial"/>
            </a:endParaRPr>
          </a:p>
        </p:txBody>
      </p:sp>
      <p:pic>
        <p:nvPicPr>
          <p:cNvPr id="587" name="Google Shape;587;p7"/>
          <p:cNvPicPr preferRelativeResize="0"/>
          <p:nvPr/>
        </p:nvPicPr>
        <p:blipFill rotWithShape="1">
          <a:blip r:embed="rId3">
            <a:alphaModFix/>
          </a:blip>
          <a:srcRect b="0" l="0" r="0" t="0"/>
          <a:stretch/>
        </p:blipFill>
        <p:spPr>
          <a:xfrm>
            <a:off x="11874981" y="2751"/>
            <a:ext cx="317019" cy="685249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8"/>
          <p:cNvSpPr txBox="1"/>
          <p:nvPr>
            <p:ph type="title"/>
          </p:nvPr>
        </p:nvSpPr>
        <p:spPr>
          <a:xfrm>
            <a:off x="532263" y="-26158"/>
            <a:ext cx="10940734"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US" sz="2800">
                <a:solidFill>
                  <a:srgbClr val="35385A"/>
                </a:solidFill>
                <a:latin typeface="Arial"/>
                <a:ea typeface="Arial"/>
                <a:cs typeface="Arial"/>
                <a:sym typeface="Arial"/>
              </a:rPr>
              <a:t>INFLYASIYANI BOSHKA TURLARI </a:t>
            </a:r>
            <a:r>
              <a:rPr lang="en-US" sz="2800" u="sng">
                <a:solidFill>
                  <a:srgbClr val="FF0000"/>
                </a:solidFill>
                <a:latin typeface="Arial"/>
                <a:ea typeface="Arial"/>
                <a:cs typeface="Arial"/>
                <a:sym typeface="Arial"/>
                <a:hlinkClick action="ppaction://hlinksldjump" r:id="rId3">
                  <a:extLst>
                    <a:ext uri="{A12FA001-AC4F-418D-AE19-62706E023703}">
                      <ahyp:hlinkClr val="tx"/>
                    </a:ext>
                  </a:extLst>
                </a:hlinkClick>
              </a:rPr>
              <a:t>[4]</a:t>
            </a:r>
            <a:endParaRPr sz="2800">
              <a:solidFill>
                <a:srgbClr val="FF0000"/>
              </a:solidFill>
              <a:latin typeface="Arial"/>
              <a:ea typeface="Arial"/>
              <a:cs typeface="Arial"/>
              <a:sym typeface="Arial"/>
            </a:endParaRPr>
          </a:p>
        </p:txBody>
      </p:sp>
      <p:grpSp>
        <p:nvGrpSpPr>
          <p:cNvPr id="593" name="Google Shape;593;p8"/>
          <p:cNvGrpSpPr/>
          <p:nvPr/>
        </p:nvGrpSpPr>
        <p:grpSpPr>
          <a:xfrm>
            <a:off x="1189496" y="2087332"/>
            <a:ext cx="7213314" cy="2815606"/>
            <a:chOff x="470493" y="970490"/>
            <a:chExt cx="7213314" cy="2815606"/>
          </a:xfrm>
        </p:grpSpPr>
        <p:sp>
          <p:nvSpPr>
            <p:cNvPr id="594" name="Google Shape;594;p8"/>
            <p:cNvSpPr/>
            <p:nvPr/>
          </p:nvSpPr>
          <p:spPr>
            <a:xfrm>
              <a:off x="470493" y="970490"/>
              <a:ext cx="2192067" cy="909536"/>
            </a:xfrm>
            <a:prstGeom prst="roundRect">
              <a:avLst>
                <a:gd fmla="val 10000" name="adj"/>
              </a:avLst>
            </a:prstGeom>
            <a:solidFill>
              <a:srgbClr val="92D050"/>
            </a:solidFill>
            <a:ln cap="flat" cmpd="thickThin" w="550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8"/>
            <p:cNvSpPr txBox="1"/>
            <p:nvPr/>
          </p:nvSpPr>
          <p:spPr>
            <a:xfrm>
              <a:off x="497132" y="997129"/>
              <a:ext cx="2138789" cy="856258"/>
            </a:xfrm>
            <a:prstGeom prst="rect">
              <a:avLst/>
            </a:prstGeom>
            <a:noFill/>
            <a:ln>
              <a:noFill/>
            </a:ln>
          </p:spPr>
          <p:txBody>
            <a:bodyPr anchorCtr="0" anchor="ctr" bIns="25400" lIns="38100" spcFirstLastPara="1" rIns="38100" wrap="square" tIns="25400">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Ishlab chikarish bilan bog’lik inflyasiya</a:t>
              </a:r>
              <a:endParaRPr b="1" sz="2000">
                <a:solidFill>
                  <a:schemeClr val="dk1"/>
                </a:solidFill>
                <a:latin typeface="Arial"/>
                <a:ea typeface="Arial"/>
                <a:cs typeface="Arial"/>
                <a:sym typeface="Arial"/>
              </a:endParaRPr>
            </a:p>
          </p:txBody>
        </p:sp>
        <p:sp>
          <p:nvSpPr>
            <p:cNvPr id="596" name="Google Shape;596;p8"/>
            <p:cNvSpPr/>
            <p:nvPr/>
          </p:nvSpPr>
          <p:spPr>
            <a:xfrm>
              <a:off x="3412582" y="1018424"/>
              <a:ext cx="1576006" cy="788003"/>
            </a:xfrm>
            <a:prstGeom prst="roundRect">
              <a:avLst>
                <a:gd fmla="val 10000" name="adj"/>
              </a:avLst>
            </a:prstGeom>
            <a:solidFill>
              <a:srgbClr val="D3A7B0"/>
            </a:solidFill>
            <a:ln cap="flat" cmpd="thickThin" w="55000">
              <a:solidFill>
                <a:srgbClr val="EB747A"/>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8"/>
            <p:cNvSpPr txBox="1"/>
            <p:nvPr/>
          </p:nvSpPr>
          <p:spPr>
            <a:xfrm>
              <a:off x="3435662" y="1041504"/>
              <a:ext cx="1529846" cy="741843"/>
            </a:xfrm>
            <a:prstGeom prst="rect">
              <a:avLst/>
            </a:prstGeom>
            <a:noFill/>
            <a:ln>
              <a:noFill/>
            </a:ln>
          </p:spPr>
          <p:txBody>
            <a:bodyPr anchorCtr="0" anchor="ctr" bIns="30475" lIns="45700" spcFirstLastPara="1" rIns="45700" wrap="square" tIns="30475">
              <a:noAutofit/>
            </a:bodyPr>
            <a:lstStyle/>
            <a:p>
              <a:pPr indent="0" lvl="0" marL="0" marR="0" rtl="0" algn="ctr">
                <a:lnSpc>
                  <a:spcPct val="90000"/>
                </a:lnSpc>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Kutilishi</a:t>
              </a:r>
              <a:r>
                <a:rPr b="1" lang="en-US" sz="3200">
                  <a:solidFill>
                    <a:schemeClr val="dk1"/>
                  </a:solidFill>
                  <a:latin typeface="Arial"/>
                  <a:ea typeface="Arial"/>
                  <a:cs typeface="Arial"/>
                  <a:sym typeface="Arial"/>
                </a:rPr>
                <a:t> </a:t>
              </a:r>
              <a:r>
                <a:rPr b="1" lang="en-US" sz="2400">
                  <a:solidFill>
                    <a:schemeClr val="dk1"/>
                  </a:solidFill>
                  <a:latin typeface="Arial"/>
                  <a:ea typeface="Arial"/>
                  <a:cs typeface="Arial"/>
                  <a:sym typeface="Arial"/>
                </a:rPr>
                <a:t>bo’icha</a:t>
              </a:r>
              <a:endParaRPr b="1" sz="2400">
                <a:solidFill>
                  <a:schemeClr val="dk1"/>
                </a:solidFill>
                <a:latin typeface="Arial"/>
                <a:ea typeface="Arial"/>
                <a:cs typeface="Arial"/>
                <a:sym typeface="Arial"/>
              </a:endParaRPr>
            </a:p>
          </p:txBody>
        </p:sp>
        <p:sp>
          <p:nvSpPr>
            <p:cNvPr id="598" name="Google Shape;598;p8"/>
            <p:cNvSpPr/>
            <p:nvPr/>
          </p:nvSpPr>
          <p:spPr>
            <a:xfrm>
              <a:off x="3570182" y="1806427"/>
              <a:ext cx="157591" cy="591002"/>
            </a:xfrm>
            <a:custGeom>
              <a:rect b="b" l="l" r="r" t="t"/>
              <a:pathLst>
                <a:path extrusionOk="0" h="120000" w="120000">
                  <a:moveTo>
                    <a:pt x="0" y="0"/>
                  </a:moveTo>
                  <a:lnTo>
                    <a:pt x="0" y="120000"/>
                  </a:lnTo>
                  <a:lnTo>
                    <a:pt x="120000" y="120000"/>
                  </a:lnTo>
                </a:path>
              </a:pathLst>
            </a:custGeom>
            <a:noFill/>
            <a:ln cap="flat" cmpd="thickThin" w="55000">
              <a:solidFill>
                <a:srgbClr val="EB747A"/>
              </a:solidFill>
              <a:prstDash val="solid"/>
              <a:round/>
              <a:headEnd len="sm" w="sm" type="none"/>
              <a:tailEnd len="sm" w="sm" type="none"/>
            </a:ln>
          </p:spPr>
        </p:sp>
        <p:sp>
          <p:nvSpPr>
            <p:cNvPr id="599" name="Google Shape;599;p8"/>
            <p:cNvSpPr/>
            <p:nvPr/>
          </p:nvSpPr>
          <p:spPr>
            <a:xfrm>
              <a:off x="3727773" y="2003428"/>
              <a:ext cx="1529520" cy="788003"/>
            </a:xfrm>
            <a:prstGeom prst="roundRect">
              <a:avLst>
                <a:gd fmla="val 10000" name="adj"/>
              </a:avLst>
            </a:prstGeom>
            <a:noFill/>
            <a:ln cap="flat" cmpd="thickThin" w="55000">
              <a:solidFill>
                <a:srgbClr val="EB747A"/>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8"/>
            <p:cNvSpPr txBox="1"/>
            <p:nvPr/>
          </p:nvSpPr>
          <p:spPr>
            <a:xfrm>
              <a:off x="3750853" y="2026508"/>
              <a:ext cx="1483360" cy="741843"/>
            </a:xfrm>
            <a:prstGeom prst="rect">
              <a:avLst/>
            </a:prstGeom>
            <a:noFill/>
            <a:ln>
              <a:noFill/>
            </a:ln>
          </p:spPr>
          <p:txBody>
            <a:bodyPr anchorCtr="0" anchor="ctr" bIns="25400" lIns="38100" spcFirstLastPara="1" rIns="38100" wrap="square" tIns="25400">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Kutilayotgan inflyatsiya </a:t>
              </a:r>
              <a:endParaRPr b="1" sz="2000">
                <a:solidFill>
                  <a:schemeClr val="dk1"/>
                </a:solidFill>
                <a:latin typeface="Arial"/>
                <a:ea typeface="Arial"/>
                <a:cs typeface="Arial"/>
                <a:sym typeface="Arial"/>
              </a:endParaRPr>
            </a:p>
          </p:txBody>
        </p:sp>
        <p:sp>
          <p:nvSpPr>
            <p:cNvPr id="601" name="Google Shape;601;p8"/>
            <p:cNvSpPr/>
            <p:nvPr/>
          </p:nvSpPr>
          <p:spPr>
            <a:xfrm>
              <a:off x="3570182" y="1806427"/>
              <a:ext cx="157591" cy="1576006"/>
            </a:xfrm>
            <a:custGeom>
              <a:rect b="b" l="l" r="r" t="t"/>
              <a:pathLst>
                <a:path extrusionOk="0" h="120000" w="120000">
                  <a:moveTo>
                    <a:pt x="0" y="0"/>
                  </a:moveTo>
                  <a:lnTo>
                    <a:pt x="0" y="120000"/>
                  </a:lnTo>
                  <a:lnTo>
                    <a:pt x="120000" y="120000"/>
                  </a:lnTo>
                </a:path>
              </a:pathLst>
            </a:custGeom>
            <a:noFill/>
            <a:ln cap="flat" cmpd="thickThin" w="55000">
              <a:solidFill>
                <a:srgbClr val="EB747A"/>
              </a:solidFill>
              <a:prstDash val="solid"/>
              <a:round/>
              <a:headEnd len="sm" w="sm" type="none"/>
              <a:tailEnd len="sm" w="sm" type="none"/>
            </a:ln>
          </p:spPr>
        </p:sp>
        <p:sp>
          <p:nvSpPr>
            <p:cNvPr id="602" name="Google Shape;602;p8"/>
            <p:cNvSpPr/>
            <p:nvPr/>
          </p:nvSpPr>
          <p:spPr>
            <a:xfrm>
              <a:off x="3727773" y="2988432"/>
              <a:ext cx="1499488" cy="788003"/>
            </a:xfrm>
            <a:prstGeom prst="roundRect">
              <a:avLst>
                <a:gd fmla="val 10000" name="adj"/>
              </a:avLst>
            </a:prstGeom>
            <a:solidFill>
              <a:schemeClr val="lt1">
                <a:alpha val="89803"/>
              </a:schemeClr>
            </a:solidFill>
            <a:ln cap="flat" cmpd="thickThin" w="55000">
              <a:solidFill>
                <a:srgbClr val="EB747A"/>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8"/>
            <p:cNvSpPr txBox="1"/>
            <p:nvPr/>
          </p:nvSpPr>
          <p:spPr>
            <a:xfrm>
              <a:off x="3750853" y="3011512"/>
              <a:ext cx="1453328" cy="741843"/>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dk1"/>
                </a:buClr>
                <a:buSzPts val="1900"/>
                <a:buFont typeface="Arial"/>
                <a:buNone/>
              </a:pPr>
              <a:r>
                <a:rPr b="1" lang="en-US" sz="1900">
                  <a:solidFill>
                    <a:schemeClr val="dk1"/>
                  </a:solidFill>
                  <a:latin typeface="Arial"/>
                  <a:ea typeface="Arial"/>
                  <a:cs typeface="Arial"/>
                  <a:sym typeface="Arial"/>
                </a:rPr>
                <a:t>Kutilmagan inflyatsiya </a:t>
              </a:r>
              <a:endParaRPr b="1" sz="1900">
                <a:solidFill>
                  <a:schemeClr val="dk1"/>
                </a:solidFill>
                <a:latin typeface="Arial"/>
                <a:ea typeface="Arial"/>
                <a:cs typeface="Arial"/>
                <a:sym typeface="Arial"/>
              </a:endParaRPr>
            </a:p>
          </p:txBody>
        </p:sp>
        <p:sp>
          <p:nvSpPr>
            <p:cNvPr id="604" name="Google Shape;604;p8"/>
            <p:cNvSpPr/>
            <p:nvPr/>
          </p:nvSpPr>
          <p:spPr>
            <a:xfrm>
              <a:off x="5832981" y="1021757"/>
              <a:ext cx="1758917" cy="788003"/>
            </a:xfrm>
            <a:prstGeom prst="roundRect">
              <a:avLst>
                <a:gd fmla="val 10000" name="adj"/>
              </a:avLst>
            </a:prstGeom>
            <a:solidFill>
              <a:srgbClr val="A6BEDF"/>
            </a:solidFill>
            <a:ln cap="flat" cmpd="thickThin" w="55000">
              <a:solidFill>
                <a:srgbClr val="7C9FC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8"/>
            <p:cNvSpPr txBox="1"/>
            <p:nvPr/>
          </p:nvSpPr>
          <p:spPr>
            <a:xfrm>
              <a:off x="5856061" y="1044837"/>
              <a:ext cx="1712757" cy="741843"/>
            </a:xfrm>
            <a:prstGeom prst="rect">
              <a:avLst/>
            </a:prstGeom>
            <a:noFill/>
            <a:ln>
              <a:noFill/>
            </a:ln>
          </p:spPr>
          <p:txBody>
            <a:bodyPr anchorCtr="0" anchor="ctr" bIns="30475" lIns="45700" spcFirstLastPara="1" rIns="45700" wrap="square" tIns="30475">
              <a:noAutofit/>
            </a:bodyPr>
            <a:lstStyle/>
            <a:p>
              <a:pPr indent="0" lvl="0" marL="0" marR="0" rtl="0" algn="ctr">
                <a:lnSpc>
                  <a:spcPct val="90000"/>
                </a:lnSpc>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Ochikligi</a:t>
              </a:r>
              <a:r>
                <a:rPr b="1" lang="en-US" sz="3200">
                  <a:solidFill>
                    <a:schemeClr val="dk1"/>
                  </a:solidFill>
                  <a:latin typeface="Arial"/>
                  <a:ea typeface="Arial"/>
                  <a:cs typeface="Arial"/>
                  <a:sym typeface="Arial"/>
                </a:rPr>
                <a:t> </a:t>
              </a:r>
              <a:r>
                <a:rPr b="1" lang="en-US" sz="2400">
                  <a:solidFill>
                    <a:schemeClr val="dk1"/>
                  </a:solidFill>
                  <a:latin typeface="Arial"/>
                  <a:ea typeface="Arial"/>
                  <a:cs typeface="Arial"/>
                  <a:sym typeface="Arial"/>
                </a:rPr>
                <a:t>bo’yicha</a:t>
              </a:r>
              <a:endParaRPr b="1" sz="2400">
                <a:solidFill>
                  <a:schemeClr val="dk1"/>
                </a:solidFill>
                <a:latin typeface="Arial"/>
                <a:ea typeface="Arial"/>
                <a:cs typeface="Arial"/>
                <a:sym typeface="Arial"/>
              </a:endParaRPr>
            </a:p>
          </p:txBody>
        </p:sp>
        <p:sp>
          <p:nvSpPr>
            <p:cNvPr id="606" name="Google Shape;606;p8"/>
            <p:cNvSpPr/>
            <p:nvPr/>
          </p:nvSpPr>
          <p:spPr>
            <a:xfrm>
              <a:off x="6008872" y="1809760"/>
              <a:ext cx="120564" cy="1576636"/>
            </a:xfrm>
            <a:custGeom>
              <a:rect b="b" l="l" r="r" t="t"/>
              <a:pathLst>
                <a:path extrusionOk="0" h="120000" w="120000">
                  <a:moveTo>
                    <a:pt x="0" y="0"/>
                  </a:moveTo>
                  <a:lnTo>
                    <a:pt x="0" y="120000"/>
                  </a:lnTo>
                  <a:lnTo>
                    <a:pt x="120000" y="120000"/>
                  </a:lnTo>
                </a:path>
              </a:pathLst>
            </a:custGeom>
            <a:noFill/>
            <a:ln cap="flat" cmpd="thickThin" w="55000">
              <a:solidFill>
                <a:srgbClr val="7C9FCF"/>
              </a:solidFill>
              <a:prstDash val="solid"/>
              <a:round/>
              <a:headEnd len="sm" w="sm" type="none"/>
              <a:tailEnd len="sm" w="sm" type="none"/>
            </a:ln>
          </p:spPr>
        </p:sp>
        <p:sp>
          <p:nvSpPr>
            <p:cNvPr id="607" name="Google Shape;607;p8"/>
            <p:cNvSpPr/>
            <p:nvPr/>
          </p:nvSpPr>
          <p:spPr>
            <a:xfrm>
              <a:off x="6129437" y="2992395"/>
              <a:ext cx="1554370" cy="788003"/>
            </a:xfrm>
            <a:prstGeom prst="roundRect">
              <a:avLst>
                <a:gd fmla="val 10000" name="adj"/>
              </a:avLst>
            </a:prstGeom>
            <a:noFill/>
            <a:ln cap="flat" cmpd="thickThin" w="55000">
              <a:solidFill>
                <a:srgbClr val="7C9FC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8"/>
            <p:cNvSpPr txBox="1"/>
            <p:nvPr/>
          </p:nvSpPr>
          <p:spPr>
            <a:xfrm>
              <a:off x="6152517" y="3015475"/>
              <a:ext cx="1508210" cy="741843"/>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dk1"/>
                </a:buClr>
                <a:buSzPts val="1900"/>
                <a:buFont typeface="Arial"/>
                <a:buNone/>
              </a:pPr>
              <a:r>
                <a:rPr b="1" lang="en-US" sz="1900">
                  <a:solidFill>
                    <a:schemeClr val="dk1"/>
                  </a:solidFill>
                  <a:latin typeface="Arial"/>
                  <a:ea typeface="Arial"/>
                  <a:cs typeface="Arial"/>
                  <a:sym typeface="Arial"/>
                </a:rPr>
                <a:t>Yopiq inflyatsiya </a:t>
              </a:r>
              <a:endParaRPr b="1" sz="1900">
                <a:solidFill>
                  <a:schemeClr val="dk1"/>
                </a:solidFill>
                <a:latin typeface="Arial"/>
                <a:ea typeface="Arial"/>
                <a:cs typeface="Arial"/>
                <a:sym typeface="Arial"/>
              </a:endParaRPr>
            </a:p>
          </p:txBody>
        </p:sp>
        <p:sp>
          <p:nvSpPr>
            <p:cNvPr id="609" name="Google Shape;609;p8"/>
            <p:cNvSpPr/>
            <p:nvPr/>
          </p:nvSpPr>
          <p:spPr>
            <a:xfrm>
              <a:off x="6008872" y="1809760"/>
              <a:ext cx="116277" cy="591002"/>
            </a:xfrm>
            <a:custGeom>
              <a:rect b="b" l="l" r="r" t="t"/>
              <a:pathLst>
                <a:path extrusionOk="0" h="120000" w="120000">
                  <a:moveTo>
                    <a:pt x="0" y="0"/>
                  </a:moveTo>
                  <a:lnTo>
                    <a:pt x="0" y="120000"/>
                  </a:lnTo>
                  <a:lnTo>
                    <a:pt x="120000" y="120000"/>
                  </a:lnTo>
                </a:path>
              </a:pathLst>
            </a:custGeom>
            <a:noFill/>
            <a:ln cap="flat" cmpd="thickThin" w="55000">
              <a:solidFill>
                <a:srgbClr val="7C9FCF"/>
              </a:solidFill>
              <a:prstDash val="solid"/>
              <a:round/>
              <a:headEnd len="sm" w="sm" type="none"/>
              <a:tailEnd len="sm" w="sm" type="none"/>
            </a:ln>
          </p:spPr>
        </p:sp>
        <p:sp>
          <p:nvSpPr>
            <p:cNvPr id="610" name="Google Shape;610;p8"/>
            <p:cNvSpPr/>
            <p:nvPr/>
          </p:nvSpPr>
          <p:spPr>
            <a:xfrm>
              <a:off x="6125150" y="2006761"/>
              <a:ext cx="1548987" cy="788003"/>
            </a:xfrm>
            <a:prstGeom prst="roundRect">
              <a:avLst>
                <a:gd fmla="val 10000" name="adj"/>
              </a:avLst>
            </a:prstGeom>
            <a:noFill/>
            <a:ln cap="flat" cmpd="thickThin" w="55000">
              <a:solidFill>
                <a:srgbClr val="7C9FC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8"/>
            <p:cNvSpPr txBox="1"/>
            <p:nvPr/>
          </p:nvSpPr>
          <p:spPr>
            <a:xfrm>
              <a:off x="6148230" y="2029841"/>
              <a:ext cx="1502827" cy="741843"/>
            </a:xfrm>
            <a:prstGeom prst="rect">
              <a:avLst/>
            </a:prstGeom>
            <a:noFill/>
            <a:ln>
              <a:noFill/>
            </a:ln>
          </p:spPr>
          <p:txBody>
            <a:bodyPr anchorCtr="0" anchor="ctr" bIns="24125" lIns="36175" spcFirstLastPara="1" rIns="36175" wrap="square" tIns="24125">
              <a:noAutofit/>
            </a:bodyPr>
            <a:lstStyle/>
            <a:p>
              <a:pPr indent="0" lvl="0" marL="0" marR="0" rtl="0" algn="ctr">
                <a:lnSpc>
                  <a:spcPct val="90000"/>
                </a:lnSpc>
                <a:spcBef>
                  <a:spcPts val="0"/>
                </a:spcBef>
                <a:spcAft>
                  <a:spcPts val="0"/>
                </a:spcAft>
                <a:buClr>
                  <a:schemeClr val="dk1"/>
                </a:buClr>
                <a:buSzPts val="1900"/>
                <a:buFont typeface="Arial"/>
                <a:buNone/>
              </a:pPr>
              <a:r>
                <a:rPr b="1" lang="en-US" sz="1900">
                  <a:solidFill>
                    <a:schemeClr val="dk1"/>
                  </a:solidFill>
                  <a:latin typeface="Arial"/>
                  <a:ea typeface="Arial"/>
                  <a:cs typeface="Arial"/>
                  <a:sym typeface="Arial"/>
                </a:rPr>
                <a:t>Ochiq inflyatsiya </a:t>
              </a:r>
              <a:endParaRPr b="1" sz="1900">
                <a:solidFill>
                  <a:schemeClr val="dk1"/>
                </a:solidFill>
                <a:latin typeface="Arial"/>
                <a:ea typeface="Arial"/>
                <a:cs typeface="Arial"/>
                <a:sym typeface="Arial"/>
              </a:endParaRPr>
            </a:p>
          </p:txBody>
        </p:sp>
        <p:sp>
          <p:nvSpPr>
            <p:cNvPr id="612" name="Google Shape;612;p8"/>
            <p:cNvSpPr/>
            <p:nvPr/>
          </p:nvSpPr>
          <p:spPr>
            <a:xfrm>
              <a:off x="1033600" y="2010228"/>
              <a:ext cx="1785110" cy="788003"/>
            </a:xfrm>
            <a:prstGeom prst="roundRect">
              <a:avLst>
                <a:gd fmla="val 10000" name="adj"/>
              </a:avLst>
            </a:prstGeom>
            <a:noFill/>
            <a:ln cap="flat" cmpd="thickThin" w="55000">
              <a:solidFill>
                <a:srgbClr val="00B05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8"/>
            <p:cNvSpPr txBox="1"/>
            <p:nvPr/>
          </p:nvSpPr>
          <p:spPr>
            <a:xfrm>
              <a:off x="1056680" y="2033308"/>
              <a:ext cx="1738950" cy="741843"/>
            </a:xfrm>
            <a:prstGeom prst="rect">
              <a:avLst/>
            </a:prstGeom>
            <a:noFill/>
            <a:ln>
              <a:noFill/>
            </a:ln>
          </p:spPr>
          <p:txBody>
            <a:bodyPr anchorCtr="0" anchor="ctr" bIns="25400" lIns="38100" spcFirstLastPara="1" rIns="38100" wrap="square" tIns="25400">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Talab inflyatsiyasi</a:t>
              </a:r>
              <a:r>
                <a:rPr lang="en-US" sz="2000">
                  <a:solidFill>
                    <a:schemeClr val="dk1"/>
                  </a:solidFill>
                  <a:latin typeface="Arial"/>
                  <a:ea typeface="Arial"/>
                  <a:cs typeface="Arial"/>
                  <a:sym typeface="Arial"/>
                </a:rPr>
                <a:t> </a:t>
              </a:r>
              <a:endParaRPr sz="2000">
                <a:solidFill>
                  <a:schemeClr val="dk1"/>
                </a:solidFill>
                <a:latin typeface="Arial"/>
                <a:ea typeface="Arial"/>
                <a:cs typeface="Arial"/>
                <a:sym typeface="Arial"/>
              </a:endParaRPr>
            </a:p>
          </p:txBody>
        </p:sp>
        <p:sp>
          <p:nvSpPr>
            <p:cNvPr id="614" name="Google Shape;614;p8"/>
            <p:cNvSpPr/>
            <p:nvPr/>
          </p:nvSpPr>
          <p:spPr>
            <a:xfrm>
              <a:off x="1086144" y="2998093"/>
              <a:ext cx="1736459" cy="788003"/>
            </a:xfrm>
            <a:prstGeom prst="roundRect">
              <a:avLst>
                <a:gd fmla="val 10000" name="adj"/>
              </a:avLst>
            </a:prstGeom>
            <a:noFill/>
            <a:ln cap="flat" cmpd="thickThin" w="55000">
              <a:solidFill>
                <a:srgbClr val="00B05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8"/>
            <p:cNvSpPr txBox="1"/>
            <p:nvPr/>
          </p:nvSpPr>
          <p:spPr>
            <a:xfrm>
              <a:off x="1109224" y="3021173"/>
              <a:ext cx="1690299" cy="741843"/>
            </a:xfrm>
            <a:prstGeom prst="rect">
              <a:avLst/>
            </a:prstGeom>
            <a:noFill/>
            <a:ln>
              <a:noFill/>
            </a:ln>
          </p:spPr>
          <p:txBody>
            <a:bodyPr anchorCtr="0" anchor="ctr" bIns="25400" lIns="38100" spcFirstLastPara="1" rIns="38100" wrap="square" tIns="25400">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Taklif inflyasiyasi</a:t>
              </a:r>
              <a:endParaRPr b="1" sz="2000">
                <a:solidFill>
                  <a:schemeClr val="dk1"/>
                </a:solidFill>
                <a:latin typeface="Arial"/>
                <a:ea typeface="Arial"/>
                <a:cs typeface="Arial"/>
                <a:sym typeface="Arial"/>
              </a:endParaRPr>
            </a:p>
          </p:txBody>
        </p:sp>
      </p:grpSp>
      <p:pic>
        <p:nvPicPr>
          <p:cNvPr id="616" name="Google Shape;616;p8"/>
          <p:cNvPicPr preferRelativeResize="0"/>
          <p:nvPr/>
        </p:nvPicPr>
        <p:blipFill rotWithShape="1">
          <a:blip r:embed="rId4">
            <a:alphaModFix/>
          </a:blip>
          <a:srcRect b="0" l="0" r="0" t="0"/>
          <a:stretch/>
        </p:blipFill>
        <p:spPr>
          <a:xfrm>
            <a:off x="22579" y="5848840"/>
            <a:ext cx="1085182" cy="1009160"/>
          </a:xfrm>
          <a:prstGeom prst="rect">
            <a:avLst/>
          </a:prstGeom>
          <a:noFill/>
          <a:ln>
            <a:noFill/>
          </a:ln>
        </p:spPr>
      </p:pic>
      <p:pic>
        <p:nvPicPr>
          <p:cNvPr id="617" name="Google Shape;617;p8"/>
          <p:cNvPicPr preferRelativeResize="0"/>
          <p:nvPr/>
        </p:nvPicPr>
        <p:blipFill rotWithShape="1">
          <a:blip r:embed="rId5">
            <a:alphaModFix/>
          </a:blip>
          <a:srcRect b="0" l="0" r="0" t="0"/>
          <a:stretch/>
        </p:blipFill>
        <p:spPr>
          <a:xfrm>
            <a:off x="11852429" y="0"/>
            <a:ext cx="316992" cy="6858000"/>
          </a:xfrm>
          <a:prstGeom prst="rect">
            <a:avLst/>
          </a:prstGeom>
          <a:noFill/>
          <a:ln>
            <a:noFill/>
          </a:ln>
        </p:spPr>
      </p:pic>
      <p:cxnSp>
        <p:nvCxnSpPr>
          <p:cNvPr id="618" name="Google Shape;618;p8"/>
          <p:cNvCxnSpPr/>
          <p:nvPr/>
        </p:nvCxnSpPr>
        <p:spPr>
          <a:xfrm>
            <a:off x="1502979" y="2971800"/>
            <a:ext cx="0" cy="1537138"/>
          </a:xfrm>
          <a:prstGeom prst="straightConnector1">
            <a:avLst/>
          </a:prstGeom>
          <a:noFill/>
          <a:ln cap="flat" cmpd="sng" w="28575">
            <a:solidFill>
              <a:srgbClr val="00B050"/>
            </a:solidFill>
            <a:prstDash val="solid"/>
            <a:round/>
            <a:headEnd len="sm" w="sm" type="none"/>
            <a:tailEnd len="sm" w="sm" type="none"/>
          </a:ln>
        </p:spPr>
      </p:cxnSp>
      <p:cxnSp>
        <p:nvCxnSpPr>
          <p:cNvPr id="619" name="Google Shape;619;p8"/>
          <p:cNvCxnSpPr/>
          <p:nvPr/>
        </p:nvCxnSpPr>
        <p:spPr>
          <a:xfrm>
            <a:off x="1524000" y="4508938"/>
            <a:ext cx="257503" cy="0"/>
          </a:xfrm>
          <a:prstGeom prst="straightConnector1">
            <a:avLst/>
          </a:prstGeom>
          <a:noFill/>
          <a:ln cap="flat" cmpd="thinThick" w="28575">
            <a:solidFill>
              <a:srgbClr val="00B050"/>
            </a:solidFill>
            <a:prstDash val="solid"/>
            <a:round/>
            <a:headEnd len="sm" w="sm" type="none"/>
            <a:tailEnd len="sm" w="sm" type="none"/>
          </a:ln>
        </p:spPr>
      </p:cxnSp>
      <p:cxnSp>
        <p:nvCxnSpPr>
          <p:cNvPr id="620" name="Google Shape;620;p8"/>
          <p:cNvCxnSpPr/>
          <p:nvPr/>
        </p:nvCxnSpPr>
        <p:spPr>
          <a:xfrm>
            <a:off x="1524000" y="3581400"/>
            <a:ext cx="207579" cy="0"/>
          </a:xfrm>
          <a:prstGeom prst="straightConnector1">
            <a:avLst/>
          </a:prstGeom>
          <a:noFill/>
          <a:ln cap="flat" cmpd="sng" w="28575">
            <a:solidFill>
              <a:srgbClr val="00B050"/>
            </a:solidFill>
            <a:prstDash val="solid"/>
            <a:round/>
            <a:headEnd len="sm" w="sm" type="none"/>
            <a:tailEnd len="sm" w="sm" type="none"/>
          </a:ln>
        </p:spPr>
      </p:cxnSp>
      <p:pic>
        <p:nvPicPr>
          <p:cNvPr id="621" name="Google Shape;621;p8"/>
          <p:cNvPicPr preferRelativeResize="0"/>
          <p:nvPr/>
        </p:nvPicPr>
        <p:blipFill rotWithShape="1">
          <a:blip r:embed="rId6">
            <a:alphaModFix/>
          </a:blip>
          <a:srcRect b="0" l="0" r="0" t="0"/>
          <a:stretch/>
        </p:blipFill>
        <p:spPr>
          <a:xfrm>
            <a:off x="8610604" y="2133606"/>
            <a:ext cx="2929927" cy="2590789"/>
          </a:xfrm>
          <a:prstGeom prst="rect">
            <a:avLst/>
          </a:prstGeom>
          <a:noFill/>
          <a:ln>
            <a:noFill/>
          </a:ln>
        </p:spPr>
      </p:pic>
      <p:sp>
        <p:nvSpPr>
          <p:cNvPr id="622" name="Google Shape;622;p8"/>
          <p:cNvSpPr/>
          <p:nvPr/>
        </p:nvSpPr>
        <p:spPr>
          <a:xfrm>
            <a:off x="8863389" y="4755199"/>
            <a:ext cx="249041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70C0"/>
                </a:solidFill>
                <a:latin typeface="Arial"/>
                <a:ea typeface="Arial"/>
                <a:cs typeface="Arial"/>
                <a:sym typeface="Arial"/>
              </a:rPr>
              <a:t>Source: https://dzodzo.ru/wp-content/uploads/27-10.jpg</a:t>
            </a:r>
            <a:endParaRPr sz="1400">
              <a:solidFill>
                <a:srgbClr val="0070C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grpSp>
        <p:nvGrpSpPr>
          <p:cNvPr id="627" name="Google Shape;627;p9"/>
          <p:cNvGrpSpPr/>
          <p:nvPr/>
        </p:nvGrpSpPr>
        <p:grpSpPr>
          <a:xfrm>
            <a:off x="2057409" y="676614"/>
            <a:ext cx="8991664" cy="5061549"/>
            <a:chOff x="571509" y="0"/>
            <a:chExt cx="8991664" cy="5061549"/>
          </a:xfrm>
        </p:grpSpPr>
        <p:sp>
          <p:nvSpPr>
            <p:cNvPr id="628" name="Google Shape;628;p9"/>
            <p:cNvSpPr/>
            <p:nvPr/>
          </p:nvSpPr>
          <p:spPr>
            <a:xfrm>
              <a:off x="571509" y="832295"/>
              <a:ext cx="3339690" cy="4208235"/>
            </a:xfrm>
            <a:prstGeom prst="rect">
              <a:avLst/>
            </a:prstGeom>
            <a:solidFill>
              <a:srgbClr val="F7C0A2"/>
            </a:solidFill>
            <a:ln cap="flat" cmpd="thickThin" w="55000">
              <a:solidFill>
                <a:srgbClr val="B449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9"/>
            <p:cNvSpPr txBox="1"/>
            <p:nvPr/>
          </p:nvSpPr>
          <p:spPr>
            <a:xfrm>
              <a:off x="1105859" y="832295"/>
              <a:ext cx="2805340" cy="4208235"/>
            </a:xfrm>
            <a:prstGeom prst="rect">
              <a:avLst/>
            </a:prstGeom>
            <a:noFill/>
            <a:ln>
              <a:noFill/>
            </a:ln>
          </p:spPr>
          <p:txBody>
            <a:bodyPr anchorCtr="0" anchor="ctr" bIns="128000" lIns="0" spcFirstLastPara="1" rIns="128000" wrap="square" tIns="128000">
              <a:noAutofit/>
            </a:bodyPr>
            <a:lstStyle/>
            <a:p>
              <a:pPr indent="0" lvl="0" marL="0" marR="0" rtl="0" algn="just">
                <a:lnSpc>
                  <a:spcPct val="90000"/>
                </a:lnSpc>
                <a:spcBef>
                  <a:spcPts val="0"/>
                </a:spcBef>
                <a:spcAft>
                  <a:spcPts val="0"/>
                </a:spcAft>
                <a:buClr>
                  <a:schemeClr val="dk1"/>
                </a:buClr>
                <a:buSzPts val="1800"/>
                <a:buFont typeface="Arial"/>
                <a:buNone/>
              </a:pPr>
              <a:br>
                <a:rPr lang="en-US" sz="1800">
                  <a:solidFill>
                    <a:schemeClr val="dk1"/>
                  </a:solidFill>
                  <a:latin typeface="Arial"/>
                  <a:ea typeface="Arial"/>
                  <a:cs typeface="Arial"/>
                  <a:sym typeface="Arial"/>
                </a:rPr>
              </a:br>
              <a:br>
                <a:rPr lang="en-US" sz="1800">
                  <a:solidFill>
                    <a:schemeClr val="dk1"/>
                  </a:solidFill>
                  <a:latin typeface="Arial"/>
                  <a:ea typeface="Arial"/>
                  <a:cs typeface="Arial"/>
                  <a:sym typeface="Arial"/>
                </a:rPr>
              </a:br>
              <a:r>
                <a:rPr lang="en-US" sz="1800">
                  <a:solidFill>
                    <a:schemeClr val="dk1"/>
                  </a:solidFill>
                  <a:latin typeface="Arial"/>
                  <a:ea typeface="Arial"/>
                  <a:cs typeface="Arial"/>
                  <a:sym typeface="Arial"/>
                </a:rPr>
                <a:t>Inflyasiyaning bu an'anaviy turi talab oshib ketganda yuzaga keladi. Ishlab chiqarish sohasi aholining talabini to‘la qondira olmaydi, taklifga nisbatan talab oshib ketadi. Natijada tovarlar bahosi o‘sadi. Kam miqdordagi tovarlarga ko‘p pul massasi to‘g‘ri keladi.</a:t>
              </a:r>
              <a:endParaRPr sz="1800">
                <a:solidFill>
                  <a:schemeClr val="dk1"/>
                </a:solidFill>
                <a:latin typeface="Arial"/>
                <a:ea typeface="Arial"/>
                <a:cs typeface="Arial"/>
                <a:sym typeface="Arial"/>
              </a:endParaRPr>
            </a:p>
          </p:txBody>
        </p:sp>
        <p:sp>
          <p:nvSpPr>
            <p:cNvPr id="630" name="Google Shape;630;p9"/>
            <p:cNvSpPr/>
            <p:nvPr/>
          </p:nvSpPr>
          <p:spPr>
            <a:xfrm>
              <a:off x="1028700" y="0"/>
              <a:ext cx="2423937" cy="1470085"/>
            </a:xfrm>
            <a:prstGeom prst="ellipse">
              <a:avLst/>
            </a:prstGeom>
            <a:solidFill>
              <a:srgbClr val="FFFFCC"/>
            </a:solidFill>
            <a:ln cap="flat" cmpd="thickThin" w="55000">
              <a:solidFill>
                <a:srgbClr val="92D05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9"/>
            <p:cNvSpPr txBox="1"/>
            <p:nvPr/>
          </p:nvSpPr>
          <p:spPr>
            <a:xfrm>
              <a:off x="1383677" y="215289"/>
              <a:ext cx="1713983" cy="103950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800"/>
                <a:buFont typeface="Arial"/>
                <a:buNone/>
              </a:pPr>
              <a:r>
                <a:rPr b="1" lang="en-US" sz="1800">
                  <a:solidFill>
                    <a:schemeClr val="dk1"/>
                  </a:solidFill>
                  <a:latin typeface="Arial"/>
                  <a:ea typeface="Arial"/>
                  <a:cs typeface="Arial"/>
                  <a:sym typeface="Arial"/>
                </a:rPr>
                <a:t>Talab inflyasiyasi</a:t>
              </a:r>
              <a:endParaRPr b="1" sz="1800">
                <a:solidFill>
                  <a:schemeClr val="dk1"/>
                </a:solidFill>
                <a:latin typeface="Arial"/>
                <a:ea typeface="Arial"/>
                <a:cs typeface="Arial"/>
                <a:sym typeface="Arial"/>
              </a:endParaRPr>
            </a:p>
          </p:txBody>
        </p:sp>
        <p:sp>
          <p:nvSpPr>
            <p:cNvPr id="632" name="Google Shape;632;p9"/>
            <p:cNvSpPr/>
            <p:nvPr/>
          </p:nvSpPr>
          <p:spPr>
            <a:xfrm>
              <a:off x="6286488" y="853314"/>
              <a:ext cx="3276685" cy="4208235"/>
            </a:xfrm>
            <a:prstGeom prst="rect">
              <a:avLst/>
            </a:prstGeom>
            <a:solidFill>
              <a:srgbClr val="F2A2A6"/>
            </a:solidFill>
            <a:ln cap="flat" cmpd="thickThin" w="55000">
              <a:solidFill>
                <a:srgbClr val="A3171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9"/>
            <p:cNvSpPr txBox="1"/>
            <p:nvPr/>
          </p:nvSpPr>
          <p:spPr>
            <a:xfrm>
              <a:off x="6810758" y="853314"/>
              <a:ext cx="2752415" cy="4208235"/>
            </a:xfrm>
            <a:prstGeom prst="rect">
              <a:avLst/>
            </a:prstGeom>
            <a:noFill/>
            <a:ln>
              <a:noFill/>
            </a:ln>
          </p:spPr>
          <p:txBody>
            <a:bodyPr anchorCtr="0" anchor="ctr" bIns="156450" lIns="0" spcFirstLastPara="1" rIns="156450" wrap="square" tIns="156450">
              <a:noAutofit/>
            </a:bodyPr>
            <a:lstStyle/>
            <a:p>
              <a:pPr indent="0" lvl="0" marL="0" marR="0" rtl="0" algn="l">
                <a:lnSpc>
                  <a:spcPct val="90000"/>
                </a:lnSpc>
                <a:spcBef>
                  <a:spcPts val="0"/>
                </a:spcBef>
                <a:spcAft>
                  <a:spcPts val="0"/>
                </a:spcAft>
                <a:buClr>
                  <a:schemeClr val="dk1"/>
                </a:buClr>
                <a:buSzPts val="2200"/>
                <a:buFont typeface="Arial"/>
                <a:buNone/>
              </a:pPr>
              <a:r>
                <a:rPr lang="en-US" sz="2200">
                  <a:solidFill>
                    <a:schemeClr val="dk1"/>
                  </a:solidFill>
                  <a:latin typeface="Arial"/>
                  <a:ea typeface="Arial"/>
                  <a:cs typeface="Arial"/>
                  <a:sym typeface="Arial"/>
                </a:rPr>
                <a:t>Xar hil jarayonlar va tarkibiy o‘zgarishlar natijasida mehnat unumdorligining pasayishi natijasida maxsulot ishlab chiqarishga ketgan xarajatlar oshadi.</a:t>
              </a:r>
              <a:endParaRPr sz="2200">
                <a:solidFill>
                  <a:schemeClr val="dk1"/>
                </a:solidFill>
                <a:latin typeface="Arial"/>
                <a:ea typeface="Arial"/>
                <a:cs typeface="Arial"/>
                <a:sym typeface="Arial"/>
              </a:endParaRPr>
            </a:p>
          </p:txBody>
        </p:sp>
        <p:sp>
          <p:nvSpPr>
            <p:cNvPr id="634" name="Google Shape;634;p9"/>
            <p:cNvSpPr/>
            <p:nvPr/>
          </p:nvSpPr>
          <p:spPr>
            <a:xfrm>
              <a:off x="6591295" y="0"/>
              <a:ext cx="2572341" cy="1490958"/>
            </a:xfrm>
            <a:prstGeom prst="ellipse">
              <a:avLst/>
            </a:prstGeom>
            <a:solidFill>
              <a:srgbClr val="FFFFCC"/>
            </a:solidFill>
            <a:ln cap="flat" cmpd="thickThin" w="55000">
              <a:solidFill>
                <a:srgbClr val="92D05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9"/>
            <p:cNvSpPr txBox="1"/>
            <p:nvPr/>
          </p:nvSpPr>
          <p:spPr>
            <a:xfrm>
              <a:off x="6968006" y="218346"/>
              <a:ext cx="1818919" cy="1054266"/>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800"/>
                <a:buFont typeface="Arial"/>
                <a:buNone/>
              </a:pPr>
              <a:r>
                <a:rPr b="1" lang="en-US" sz="1800">
                  <a:solidFill>
                    <a:schemeClr val="dk1"/>
                  </a:solidFill>
                  <a:latin typeface="Arial"/>
                  <a:ea typeface="Arial"/>
                  <a:cs typeface="Arial"/>
                  <a:sym typeface="Arial"/>
                </a:rPr>
                <a:t>Ishlab chiqarish bilan bog‘liq (xarajat) inflyasiya /taklif inflyasiyasi</a:t>
              </a:r>
              <a:endParaRPr b="1" sz="1800">
                <a:solidFill>
                  <a:schemeClr val="dk1"/>
                </a:solidFill>
                <a:latin typeface="Arial"/>
                <a:ea typeface="Arial"/>
                <a:cs typeface="Arial"/>
                <a:sym typeface="Arial"/>
              </a:endParaRPr>
            </a:p>
          </p:txBody>
        </p:sp>
      </p:grpSp>
      <p:pic>
        <p:nvPicPr>
          <p:cNvPr id="636" name="Google Shape;636;p9"/>
          <p:cNvPicPr preferRelativeResize="0"/>
          <p:nvPr/>
        </p:nvPicPr>
        <p:blipFill rotWithShape="1">
          <a:blip r:embed="rId3">
            <a:alphaModFix/>
          </a:blip>
          <a:srcRect b="0" l="0" r="0" t="0"/>
          <a:stretch/>
        </p:blipFill>
        <p:spPr>
          <a:xfrm>
            <a:off x="5486400" y="1510268"/>
            <a:ext cx="2133600" cy="4238408"/>
          </a:xfrm>
          <a:prstGeom prst="rect">
            <a:avLst/>
          </a:prstGeom>
          <a:noFill/>
          <a:ln>
            <a:noFill/>
          </a:ln>
        </p:spPr>
      </p:pic>
      <p:pic>
        <p:nvPicPr>
          <p:cNvPr id="637" name="Google Shape;637;p9"/>
          <p:cNvPicPr preferRelativeResize="0"/>
          <p:nvPr/>
        </p:nvPicPr>
        <p:blipFill rotWithShape="1">
          <a:blip r:embed="rId4">
            <a:alphaModFix/>
          </a:blip>
          <a:srcRect b="0" l="0" r="0" t="0"/>
          <a:stretch/>
        </p:blipFill>
        <p:spPr>
          <a:xfrm>
            <a:off x="11875008" y="0"/>
            <a:ext cx="316992" cy="6858000"/>
          </a:xfrm>
          <a:prstGeom prst="rect">
            <a:avLst/>
          </a:prstGeom>
          <a:noFill/>
          <a:ln>
            <a:noFill/>
          </a:ln>
        </p:spPr>
      </p:pic>
      <p:pic>
        <p:nvPicPr>
          <p:cNvPr id="638" name="Google Shape;638;p9"/>
          <p:cNvPicPr preferRelativeResize="0"/>
          <p:nvPr/>
        </p:nvPicPr>
        <p:blipFill rotWithShape="1">
          <a:blip r:embed="rId5">
            <a:alphaModFix/>
          </a:blip>
          <a:srcRect b="0" l="0" r="0" t="0"/>
          <a:stretch/>
        </p:blipFill>
        <p:spPr>
          <a:xfrm>
            <a:off x="26276" y="5902727"/>
            <a:ext cx="1085182" cy="1012024"/>
          </a:xfrm>
          <a:prstGeom prst="rect">
            <a:avLst/>
          </a:prstGeom>
          <a:noFill/>
          <a:ln>
            <a:noFill/>
          </a:ln>
        </p:spPr>
      </p:pic>
      <p:sp>
        <p:nvSpPr>
          <p:cNvPr id="639" name="Google Shape;639;p9"/>
          <p:cNvSpPr/>
          <p:nvPr/>
        </p:nvSpPr>
        <p:spPr>
          <a:xfrm>
            <a:off x="4973150" y="5748675"/>
            <a:ext cx="4085100" cy="790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70C0"/>
                </a:solidFill>
                <a:latin typeface="Arial"/>
                <a:ea typeface="Arial"/>
                <a:cs typeface="Arial"/>
                <a:sym typeface="Arial"/>
              </a:rPr>
              <a:t>Source: </a:t>
            </a:r>
            <a:r>
              <a:rPr lang="en-US" sz="1400">
                <a:solidFill>
                  <a:srgbClr val="0070C0"/>
                </a:solidFill>
                <a:latin typeface="Arial"/>
                <a:ea typeface="Arial"/>
                <a:cs typeface="Arial"/>
                <a:sym typeface="Arial"/>
              </a:rPr>
              <a:t>h</a:t>
            </a:r>
            <a:r>
              <a:rPr lang="en-US" sz="1400">
                <a:solidFill>
                  <a:srgbClr val="0070C0"/>
                </a:solidFill>
                <a:latin typeface="Arial"/>
                <a:ea typeface="Arial"/>
                <a:cs typeface="Arial"/>
                <a:sym typeface="Arial"/>
              </a:rPr>
              <a:t>ttps://www.dreamstime.com/royalty-free-stock-image-negative-business-graph-image6463146</a:t>
            </a:r>
            <a:endParaRPr sz="1400">
              <a:solidFill>
                <a:srgbClr val="0070C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10"/>
          <p:cNvSpPr/>
          <p:nvPr/>
        </p:nvSpPr>
        <p:spPr>
          <a:xfrm>
            <a:off x="8458200" y="1676400"/>
            <a:ext cx="32004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br>
              <a:rPr b="1" lang="en-US" sz="1800">
                <a:solidFill>
                  <a:srgbClr val="FF0000"/>
                </a:solidFill>
                <a:latin typeface="Lucida Sans"/>
                <a:ea typeface="Lucida Sans"/>
                <a:cs typeface="Lucida Sans"/>
                <a:sym typeface="Lucida Sans"/>
              </a:rPr>
            </a:br>
            <a:endParaRPr sz="1800">
              <a:solidFill>
                <a:srgbClr val="000000"/>
              </a:solidFill>
              <a:latin typeface="Lucida Sans"/>
              <a:ea typeface="Lucida Sans"/>
              <a:cs typeface="Lucida Sans"/>
              <a:sym typeface="Lucida Sans"/>
            </a:endParaRPr>
          </a:p>
        </p:txBody>
      </p:sp>
      <p:pic>
        <p:nvPicPr>
          <p:cNvPr descr="Причины, механизмы инфляции. Факторы обостряющие инфляционную ситуацию —  КиберПедия" id="645" name="Google Shape;645;p10"/>
          <p:cNvPicPr preferRelativeResize="0"/>
          <p:nvPr/>
        </p:nvPicPr>
        <p:blipFill rotWithShape="1">
          <a:blip r:embed="rId3">
            <a:alphaModFix/>
          </a:blip>
          <a:srcRect b="0" l="0" r="0" t="0"/>
          <a:stretch/>
        </p:blipFill>
        <p:spPr>
          <a:xfrm>
            <a:off x="1128472" y="1524000"/>
            <a:ext cx="7488237" cy="4495800"/>
          </a:xfrm>
          <a:prstGeom prst="rect">
            <a:avLst/>
          </a:prstGeom>
          <a:noFill/>
          <a:ln>
            <a:noFill/>
          </a:ln>
        </p:spPr>
      </p:pic>
      <p:sp>
        <p:nvSpPr>
          <p:cNvPr id="646" name="Google Shape;646;p10"/>
          <p:cNvSpPr/>
          <p:nvPr/>
        </p:nvSpPr>
        <p:spPr>
          <a:xfrm>
            <a:off x="603491" y="267426"/>
            <a:ext cx="762000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002060"/>
                </a:solidFill>
                <a:latin typeface="Arial"/>
                <a:ea typeface="Arial"/>
                <a:cs typeface="Arial"/>
                <a:sym typeface="Arial"/>
              </a:rPr>
              <a:t>Talab inflyasiyasi (monetar inflyasiya) </a:t>
            </a:r>
            <a:r>
              <a:rPr b="1" lang="en-US" sz="2400">
                <a:solidFill>
                  <a:schemeClr val="accent2"/>
                </a:solidFill>
                <a:latin typeface="Arial"/>
                <a:ea typeface="Arial"/>
                <a:cs typeface="Arial"/>
                <a:sym typeface="Arial"/>
              </a:rPr>
              <a:t> </a:t>
            </a:r>
            <a:endParaRPr b="1" sz="2400">
              <a:solidFill>
                <a:schemeClr val="accent2"/>
              </a:solidFill>
              <a:latin typeface="Arial"/>
              <a:ea typeface="Arial"/>
              <a:cs typeface="Arial"/>
              <a:sym typeface="Arial"/>
            </a:endParaRPr>
          </a:p>
        </p:txBody>
      </p:sp>
      <p:pic>
        <p:nvPicPr>
          <p:cNvPr id="647" name="Google Shape;647;p10"/>
          <p:cNvPicPr preferRelativeResize="0"/>
          <p:nvPr/>
        </p:nvPicPr>
        <p:blipFill rotWithShape="1">
          <a:blip r:embed="rId4">
            <a:alphaModFix/>
          </a:blip>
          <a:srcRect b="0" l="0" r="0" t="0"/>
          <a:stretch/>
        </p:blipFill>
        <p:spPr>
          <a:xfrm>
            <a:off x="11874981" y="5502"/>
            <a:ext cx="317019" cy="6852498"/>
          </a:xfrm>
          <a:prstGeom prst="rect">
            <a:avLst/>
          </a:prstGeom>
          <a:noFill/>
          <a:ln>
            <a:noFill/>
          </a:ln>
        </p:spPr>
      </p:pic>
      <p:pic>
        <p:nvPicPr>
          <p:cNvPr id="648" name="Google Shape;648;p10"/>
          <p:cNvPicPr preferRelativeResize="0"/>
          <p:nvPr/>
        </p:nvPicPr>
        <p:blipFill rotWithShape="1">
          <a:blip r:embed="rId5">
            <a:alphaModFix/>
          </a:blip>
          <a:srcRect b="0" l="0" r="0" t="0"/>
          <a:stretch/>
        </p:blipFill>
        <p:spPr>
          <a:xfrm>
            <a:off x="21021" y="5839142"/>
            <a:ext cx="1079086" cy="1042506"/>
          </a:xfrm>
          <a:prstGeom prst="rect">
            <a:avLst/>
          </a:prstGeom>
          <a:noFill/>
          <a:ln>
            <a:noFill/>
          </a:ln>
        </p:spPr>
      </p:pic>
      <p:pic>
        <p:nvPicPr>
          <p:cNvPr id="649" name="Google Shape;649;p10"/>
          <p:cNvPicPr preferRelativeResize="0"/>
          <p:nvPr/>
        </p:nvPicPr>
        <p:blipFill rotWithShape="1">
          <a:blip r:embed="rId6">
            <a:alphaModFix/>
          </a:blip>
          <a:srcRect b="0" l="0" r="0" t="0"/>
          <a:stretch/>
        </p:blipFill>
        <p:spPr>
          <a:xfrm>
            <a:off x="8001000" y="729091"/>
            <a:ext cx="3657600" cy="2794474"/>
          </a:xfrm>
          <a:prstGeom prst="rect">
            <a:avLst/>
          </a:prstGeom>
          <a:noFill/>
          <a:ln>
            <a:noFill/>
          </a:ln>
        </p:spPr>
      </p:pic>
      <p:sp>
        <p:nvSpPr>
          <p:cNvPr id="650" name="Google Shape;650;p10"/>
          <p:cNvSpPr/>
          <p:nvPr/>
        </p:nvSpPr>
        <p:spPr>
          <a:xfrm>
            <a:off x="8000994" y="3294855"/>
            <a:ext cx="3810000" cy="954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70C0"/>
                </a:solidFill>
                <a:latin typeface="Arial"/>
                <a:ea typeface="Arial"/>
                <a:cs typeface="Arial"/>
                <a:sym typeface="Arial"/>
              </a:rPr>
              <a:t>Source: https://www.commoditytrademantra.com/wp-content/uploads/2013/08/Screen-shot-2011-02-15-at-22.15.54-600x385.png</a:t>
            </a:r>
            <a:endParaRPr sz="1400">
              <a:solidFill>
                <a:srgbClr val="0070C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
        <p:nvSpPr>
          <p:cNvPr id="655" name="Google Shape;655;p11"/>
          <p:cNvSpPr txBox="1"/>
          <p:nvPr>
            <p:ph type="title"/>
          </p:nvPr>
        </p:nvSpPr>
        <p:spPr>
          <a:xfrm>
            <a:off x="1992313" y="332657"/>
            <a:ext cx="8207375" cy="558403"/>
          </a:xfrm>
          <a:prstGeom prst="rect">
            <a:avLst/>
          </a:prstGeom>
          <a:solidFill>
            <a:schemeClr val="lt1"/>
          </a:solidFill>
          <a:ln cap="flat" cmpd="thickThin" w="55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spcBef>
                <a:spcPts val="0"/>
              </a:spcBef>
              <a:spcAft>
                <a:spcPts val="0"/>
              </a:spcAft>
              <a:buNone/>
            </a:pPr>
            <a:r>
              <a:rPr lang="en-US" sz="2800">
                <a:solidFill>
                  <a:schemeClr val="dk1"/>
                </a:solidFill>
                <a:latin typeface="Arial"/>
                <a:ea typeface="Arial"/>
                <a:cs typeface="Arial"/>
                <a:sym typeface="Arial"/>
              </a:rPr>
              <a:t>Taklif inflyasiyasi (nomonetar inflyasiya)</a:t>
            </a:r>
            <a:endParaRPr sz="2400">
              <a:solidFill>
                <a:schemeClr val="accent2"/>
              </a:solidFill>
              <a:latin typeface="Arial"/>
              <a:ea typeface="Arial"/>
              <a:cs typeface="Arial"/>
              <a:sym typeface="Arial"/>
            </a:endParaRPr>
          </a:p>
        </p:txBody>
      </p:sp>
      <p:pic>
        <p:nvPicPr>
          <p:cNvPr descr="Причины, механизмы инфляции. Факторы обостряющие инфляционную ситуацию —  КиберПедия" id="656" name="Google Shape;656;p11"/>
          <p:cNvPicPr preferRelativeResize="0"/>
          <p:nvPr/>
        </p:nvPicPr>
        <p:blipFill rotWithShape="1">
          <a:blip r:embed="rId3">
            <a:alphaModFix/>
          </a:blip>
          <a:srcRect b="0" l="0" r="0" t="0"/>
          <a:stretch/>
        </p:blipFill>
        <p:spPr>
          <a:xfrm>
            <a:off x="1992314" y="1125539"/>
            <a:ext cx="8207375" cy="5183187"/>
          </a:xfrm>
          <a:prstGeom prst="rect">
            <a:avLst/>
          </a:prstGeom>
          <a:noFill/>
          <a:ln>
            <a:noFill/>
          </a:ln>
        </p:spPr>
      </p:pic>
      <p:pic>
        <p:nvPicPr>
          <p:cNvPr id="657" name="Google Shape;657;p11"/>
          <p:cNvPicPr preferRelativeResize="0"/>
          <p:nvPr/>
        </p:nvPicPr>
        <p:blipFill rotWithShape="1">
          <a:blip r:embed="rId4">
            <a:alphaModFix/>
          </a:blip>
          <a:srcRect b="0" l="0" r="0" t="0"/>
          <a:stretch/>
        </p:blipFill>
        <p:spPr>
          <a:xfrm>
            <a:off x="152400" y="5787473"/>
            <a:ext cx="1079086" cy="1042506"/>
          </a:xfrm>
          <a:prstGeom prst="rect">
            <a:avLst/>
          </a:prstGeom>
          <a:noFill/>
          <a:ln>
            <a:noFill/>
          </a:ln>
        </p:spPr>
      </p:pic>
      <p:pic>
        <p:nvPicPr>
          <p:cNvPr id="658" name="Google Shape;658;p11"/>
          <p:cNvPicPr preferRelativeResize="0"/>
          <p:nvPr/>
        </p:nvPicPr>
        <p:blipFill rotWithShape="1">
          <a:blip r:embed="rId5">
            <a:alphaModFix/>
          </a:blip>
          <a:srcRect b="0" l="0" r="0" t="0"/>
          <a:stretch/>
        </p:blipFill>
        <p:spPr>
          <a:xfrm>
            <a:off x="11864095" y="5502"/>
            <a:ext cx="317019" cy="68524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pic>
        <p:nvPicPr>
          <p:cNvPr id="663" name="Google Shape;663;p12"/>
          <p:cNvPicPr preferRelativeResize="0"/>
          <p:nvPr>
            <p:ph idx="1" type="body"/>
          </p:nvPr>
        </p:nvPicPr>
        <p:blipFill rotWithShape="1">
          <a:blip r:embed="rId3">
            <a:alphaModFix/>
          </a:blip>
          <a:srcRect b="0" l="0" r="0" t="0"/>
          <a:stretch/>
        </p:blipFill>
        <p:spPr>
          <a:xfrm>
            <a:off x="1688972" y="1291149"/>
            <a:ext cx="8902828" cy="3276600"/>
          </a:xfrm>
          <a:prstGeom prst="rect">
            <a:avLst/>
          </a:prstGeom>
          <a:solidFill>
            <a:schemeClr val="accent4"/>
          </a:solidFill>
          <a:ln>
            <a:noFill/>
          </a:ln>
        </p:spPr>
      </p:pic>
      <p:sp>
        <p:nvSpPr>
          <p:cNvPr id="664" name="Google Shape;664;p12"/>
          <p:cNvSpPr/>
          <p:nvPr/>
        </p:nvSpPr>
        <p:spPr>
          <a:xfrm>
            <a:off x="1688972" y="281391"/>
            <a:ext cx="8902828" cy="914400"/>
          </a:xfrm>
          <a:prstGeom prst="rect">
            <a:avLst/>
          </a:prstGeom>
          <a:solidFill>
            <a:srgbClr val="A4DCEA"/>
          </a:solidFill>
          <a:ln cap="flat" cmpd="thickThin" w="55000">
            <a:solidFill>
              <a:srgbClr val="20768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Yalpi ichki mahsulot deflyatori.</a:t>
            </a:r>
            <a:endParaRPr/>
          </a:p>
          <a:p>
            <a:pPr indent="0" lvl="0" marL="0" marR="0" rtl="0" algn="ctr">
              <a:spcBef>
                <a:spcPts val="0"/>
              </a:spcBef>
              <a:spcAft>
                <a:spcPts val="0"/>
              </a:spcAft>
              <a:buNone/>
            </a:pPr>
            <a:r>
              <a:rPr b="1" lang="en-US" sz="2000">
                <a:solidFill>
                  <a:schemeClr val="dk1"/>
                </a:solidFill>
                <a:latin typeface="Arial"/>
                <a:ea typeface="Arial"/>
                <a:cs typeface="Arial"/>
                <a:sym typeface="Arial"/>
              </a:rPr>
              <a:t>Iste’mol narxlari indeksi </a:t>
            </a:r>
            <a:r>
              <a:rPr b="1" lang="en-US" sz="2000" u="sng">
                <a:solidFill>
                  <a:srgbClr val="FF0000"/>
                </a:solidFill>
                <a:latin typeface="Arial"/>
                <a:ea typeface="Arial"/>
                <a:cs typeface="Arial"/>
                <a:sym typeface="Arial"/>
                <a:hlinkClick action="ppaction://hlinksldjump" r:id="rId4">
                  <a:extLst>
                    <a:ext uri="{A12FA001-AC4F-418D-AE19-62706E023703}">
                      <ahyp:hlinkClr val="tx"/>
                    </a:ext>
                  </a:extLst>
                </a:hlinkClick>
              </a:rPr>
              <a:t>[7]</a:t>
            </a:r>
            <a:endParaRPr b="1" sz="2000">
              <a:solidFill>
                <a:srgbClr val="FF0000"/>
              </a:solidFill>
              <a:latin typeface="Arial"/>
              <a:ea typeface="Arial"/>
              <a:cs typeface="Arial"/>
              <a:sym typeface="Arial"/>
            </a:endParaRPr>
          </a:p>
        </p:txBody>
      </p:sp>
      <p:pic>
        <p:nvPicPr>
          <p:cNvPr id="665" name="Google Shape;665;p12"/>
          <p:cNvPicPr preferRelativeResize="0"/>
          <p:nvPr/>
        </p:nvPicPr>
        <p:blipFill rotWithShape="1">
          <a:blip r:embed="rId5">
            <a:alphaModFix/>
          </a:blip>
          <a:srcRect b="0" l="0" r="0" t="0"/>
          <a:stretch/>
        </p:blipFill>
        <p:spPr>
          <a:xfrm>
            <a:off x="11875008" y="0"/>
            <a:ext cx="316992" cy="6858000"/>
          </a:xfrm>
          <a:prstGeom prst="rect">
            <a:avLst/>
          </a:prstGeom>
          <a:noFill/>
          <a:ln>
            <a:noFill/>
          </a:ln>
        </p:spPr>
      </p:pic>
      <p:pic>
        <p:nvPicPr>
          <p:cNvPr id="666" name="Google Shape;666;p12"/>
          <p:cNvPicPr preferRelativeResize="0"/>
          <p:nvPr/>
        </p:nvPicPr>
        <p:blipFill rotWithShape="1">
          <a:blip r:embed="rId6">
            <a:alphaModFix/>
          </a:blip>
          <a:srcRect b="0" l="0" r="0" t="0"/>
          <a:stretch/>
        </p:blipFill>
        <p:spPr>
          <a:xfrm>
            <a:off x="-76200" y="5842708"/>
            <a:ext cx="1079086" cy="1042506"/>
          </a:xfrm>
          <a:prstGeom prst="rect">
            <a:avLst/>
          </a:prstGeom>
          <a:noFill/>
          <a:ln>
            <a:noFill/>
          </a:ln>
        </p:spPr>
      </p:pic>
      <p:sp>
        <p:nvSpPr>
          <p:cNvPr id="667" name="Google Shape;667;p12"/>
          <p:cNvSpPr/>
          <p:nvPr/>
        </p:nvSpPr>
        <p:spPr>
          <a:xfrm>
            <a:off x="1277828" y="4789459"/>
            <a:ext cx="1828800" cy="1574502"/>
          </a:xfrm>
          <a:prstGeom prst="homePlate">
            <a:avLst>
              <a:gd fmla="val 50000" name="adj"/>
            </a:avLst>
          </a:prstGeom>
          <a:solidFill>
            <a:srgbClr val="F8D0D2"/>
          </a:solidFill>
          <a:ln cap="flat" cmpd="thickThin" w="55000">
            <a:solidFill>
              <a:srgbClr val="20768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rgbClr val="000000"/>
                </a:solidFill>
                <a:latin typeface="Arial"/>
                <a:ea typeface="Arial"/>
                <a:cs typeface="Arial"/>
                <a:sym typeface="Arial"/>
              </a:rPr>
              <a:t>Iste'mol narxlari indeksini aniklash</a:t>
            </a:r>
            <a:endParaRPr b="1" sz="1800">
              <a:solidFill>
                <a:schemeClr val="lt1"/>
              </a:solidFill>
              <a:latin typeface="Arial"/>
              <a:ea typeface="Arial"/>
              <a:cs typeface="Arial"/>
              <a:sym typeface="Arial"/>
            </a:endParaRPr>
          </a:p>
        </p:txBody>
      </p:sp>
      <p:pic>
        <p:nvPicPr>
          <p:cNvPr id="668" name="Google Shape;668;p12"/>
          <p:cNvPicPr preferRelativeResize="0"/>
          <p:nvPr/>
        </p:nvPicPr>
        <p:blipFill rotWithShape="1">
          <a:blip r:embed="rId7">
            <a:alphaModFix/>
          </a:blip>
          <a:srcRect b="0" l="0" r="0" t="0"/>
          <a:stretch/>
        </p:blipFill>
        <p:spPr>
          <a:xfrm>
            <a:off x="1553146" y="5150287"/>
            <a:ext cx="7532228" cy="1243692"/>
          </a:xfrm>
          <a:prstGeom prst="rect">
            <a:avLst/>
          </a:prstGeom>
          <a:noFill/>
          <a:ln>
            <a:noFill/>
          </a:ln>
        </p:spPr>
      </p:pic>
      <p:sp>
        <p:nvSpPr>
          <p:cNvPr id="669" name="Google Shape;669;p12"/>
          <p:cNvSpPr/>
          <p:nvPr/>
        </p:nvSpPr>
        <p:spPr>
          <a:xfrm>
            <a:off x="6943296" y="5090345"/>
            <a:ext cx="4410503"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1800" u="none" cap="none" strike="noStrike">
                <a:solidFill>
                  <a:srgbClr val="000000"/>
                </a:solidFill>
                <a:latin typeface="Lucida Sans"/>
                <a:ea typeface="Lucida Sans"/>
                <a:cs typeface="Lucida Sans"/>
                <a:sym typeface="Lucida Sans"/>
              </a:rPr>
              <a:t>   </a:t>
            </a:r>
            <a:r>
              <a:rPr b="0" i="0" lang="en-US" sz="1800" u="none" cap="none" strike="noStrike">
                <a:solidFill>
                  <a:srgbClr val="000000"/>
                </a:solidFill>
                <a:latin typeface="Arial"/>
                <a:ea typeface="Arial"/>
                <a:cs typeface="Arial"/>
                <a:sym typeface="Arial"/>
              </a:rPr>
              <a:t>bu erda IBI -</a:t>
            </a:r>
            <a:r>
              <a:rPr lang="en-US" sz="1800">
                <a:solidFill>
                  <a:srgbClr val="000000"/>
                </a:solidFill>
                <a:latin typeface="Arial"/>
                <a:ea typeface="Arial"/>
                <a:cs typeface="Arial"/>
                <a:sym typeface="Arial"/>
              </a:rPr>
              <a:t>iste'mol narxlari indeksi</a:t>
            </a:r>
            <a:r>
              <a:rPr b="0" i="0" lang="en-US" sz="1800" u="none" cap="none" strike="noStrike">
                <a:solidFill>
                  <a:srgbClr val="000000"/>
                </a:solidFill>
                <a:latin typeface="Arial"/>
                <a:ea typeface="Arial"/>
                <a:cs typeface="Arial"/>
                <a:sym typeface="Arial"/>
              </a:rPr>
              <a:t>;</a:t>
            </a:r>
            <a:endParaRPr/>
          </a:p>
          <a:p>
            <a:pPr indent="0" lvl="0" marL="0" marR="0" rtl="0" algn="just">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   CRDF - joriy savat narxlari;</a:t>
            </a:r>
            <a:endParaRPr/>
          </a:p>
          <a:p>
            <a:pPr indent="0" lvl="0" marL="0" marR="0" rtl="0" algn="just">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   UDCF - oldingi iste'mol tovarlari savati.</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sp>
        <p:nvSpPr>
          <p:cNvPr id="674" name="Google Shape;674;p13"/>
          <p:cNvSpPr/>
          <p:nvPr/>
        </p:nvSpPr>
        <p:spPr>
          <a:xfrm>
            <a:off x="1956425" y="422336"/>
            <a:ext cx="7059946" cy="461665"/>
          </a:xfrm>
          <a:prstGeom prst="rect">
            <a:avLst/>
          </a:prstGeom>
          <a:noFill/>
          <a:ln>
            <a:noFill/>
          </a:ln>
        </p:spPr>
        <p:txBody>
          <a:bodyPr anchorCtr="0" anchor="t" bIns="45700" lIns="91425" spcFirstLastPara="1" rIns="91425" wrap="square" tIns="45700">
            <a:spAutoFit/>
          </a:bodyPr>
          <a:lstStyle/>
          <a:p>
            <a:pPr indent="0" lvl="0" marL="107950" marR="0" rtl="0" algn="ctr">
              <a:spcBef>
                <a:spcPts val="0"/>
              </a:spcBef>
              <a:spcAft>
                <a:spcPts val="0"/>
              </a:spcAft>
              <a:buClr>
                <a:srgbClr val="002060"/>
              </a:buClr>
              <a:buSzPts val="2400"/>
              <a:buFont typeface="Arial"/>
              <a:buNone/>
            </a:pPr>
            <a:r>
              <a:rPr b="1" lang="en-US" sz="2400">
                <a:solidFill>
                  <a:srgbClr val="002060"/>
                </a:solidFill>
                <a:latin typeface="Arial"/>
                <a:ea typeface="Arial"/>
                <a:cs typeface="Arial"/>
                <a:sym typeface="Arial"/>
              </a:rPr>
              <a:t>2. Inflyasiyaning vujudga kelish sababalari </a:t>
            </a:r>
            <a:r>
              <a:rPr b="1" lang="en-US" sz="2400" u="sng">
                <a:solidFill>
                  <a:srgbClr val="FF0000"/>
                </a:solidFill>
                <a:latin typeface="Arial"/>
                <a:ea typeface="Arial"/>
                <a:cs typeface="Arial"/>
                <a:sym typeface="Arial"/>
                <a:hlinkClick action="ppaction://hlinksldjump" r:id="rId3">
                  <a:extLst>
                    <a:ext uri="{A12FA001-AC4F-418D-AE19-62706E023703}">
                      <ahyp:hlinkClr val="tx"/>
                    </a:ext>
                  </a:extLst>
                </a:hlinkClick>
              </a:rPr>
              <a:t>[1]</a:t>
            </a:r>
            <a:r>
              <a:rPr b="1" lang="en-US" sz="2400">
                <a:solidFill>
                  <a:srgbClr val="002060"/>
                </a:solidFill>
                <a:latin typeface="Arial"/>
                <a:ea typeface="Arial"/>
                <a:cs typeface="Arial"/>
                <a:sym typeface="Arial"/>
              </a:rPr>
              <a:t>.</a:t>
            </a:r>
            <a:endParaRPr/>
          </a:p>
        </p:txBody>
      </p:sp>
      <p:sp>
        <p:nvSpPr>
          <p:cNvPr id="675" name="Google Shape;675;p13"/>
          <p:cNvSpPr/>
          <p:nvPr/>
        </p:nvSpPr>
        <p:spPr>
          <a:xfrm>
            <a:off x="4038600" y="1371600"/>
            <a:ext cx="4267200" cy="914400"/>
          </a:xfrm>
          <a:prstGeom prst="roundRect">
            <a:avLst>
              <a:gd fmla="val 16667" name="adj"/>
            </a:avLst>
          </a:prstGeom>
          <a:solidFill>
            <a:srgbClr val="FFFFCC"/>
          </a:solidFill>
          <a:ln cap="flat" cmpd="thickThin" w="55000">
            <a:solidFill>
              <a:srgbClr val="20768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Inflyasiyaning vujudga kelish sababalari</a:t>
            </a:r>
            <a:endParaRPr sz="2000">
              <a:solidFill>
                <a:schemeClr val="dk1"/>
              </a:solidFill>
              <a:latin typeface="Arial"/>
              <a:ea typeface="Arial"/>
              <a:cs typeface="Arial"/>
              <a:sym typeface="Arial"/>
            </a:endParaRPr>
          </a:p>
        </p:txBody>
      </p:sp>
      <p:sp>
        <p:nvSpPr>
          <p:cNvPr id="676" name="Google Shape;676;p13"/>
          <p:cNvSpPr/>
          <p:nvPr/>
        </p:nvSpPr>
        <p:spPr>
          <a:xfrm>
            <a:off x="943302" y="2503594"/>
            <a:ext cx="4543097" cy="762000"/>
          </a:xfrm>
          <a:prstGeom prst="roundRect">
            <a:avLst>
              <a:gd fmla="val 16667" name="adj"/>
            </a:avLst>
          </a:prstGeom>
          <a:solidFill>
            <a:srgbClr val="FFFFCC"/>
          </a:solidFill>
          <a:ln cap="flat" cmpd="thickThin" w="55000">
            <a:solidFill>
              <a:srgbClr val="20768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Ichki omillar</a:t>
            </a:r>
            <a:endParaRPr b="1" sz="2000">
              <a:solidFill>
                <a:schemeClr val="dk1"/>
              </a:solidFill>
              <a:latin typeface="Arial"/>
              <a:ea typeface="Arial"/>
              <a:cs typeface="Arial"/>
              <a:sym typeface="Arial"/>
            </a:endParaRPr>
          </a:p>
        </p:txBody>
      </p:sp>
      <p:sp>
        <p:nvSpPr>
          <p:cNvPr id="677" name="Google Shape;677;p13"/>
          <p:cNvSpPr/>
          <p:nvPr/>
        </p:nvSpPr>
        <p:spPr>
          <a:xfrm>
            <a:off x="6809762" y="2503594"/>
            <a:ext cx="4719722" cy="762000"/>
          </a:xfrm>
          <a:prstGeom prst="roundRect">
            <a:avLst>
              <a:gd fmla="val 16667" name="adj"/>
            </a:avLst>
          </a:prstGeom>
          <a:solidFill>
            <a:srgbClr val="FFFFCC"/>
          </a:solidFill>
          <a:ln cap="flat" cmpd="thickThin" w="55000">
            <a:solidFill>
              <a:srgbClr val="20768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Tashki omillar</a:t>
            </a:r>
            <a:endParaRPr b="1" sz="2000">
              <a:solidFill>
                <a:schemeClr val="dk1"/>
              </a:solidFill>
              <a:latin typeface="Arial"/>
              <a:ea typeface="Arial"/>
              <a:cs typeface="Arial"/>
              <a:sym typeface="Arial"/>
            </a:endParaRPr>
          </a:p>
        </p:txBody>
      </p:sp>
      <p:cxnSp>
        <p:nvCxnSpPr>
          <p:cNvPr id="678" name="Google Shape;678;p13"/>
          <p:cNvCxnSpPr>
            <a:stCxn id="675" idx="2"/>
            <a:endCxn id="676" idx="0"/>
          </p:cNvCxnSpPr>
          <p:nvPr/>
        </p:nvCxnSpPr>
        <p:spPr>
          <a:xfrm flipH="1">
            <a:off x="3214800" y="2286000"/>
            <a:ext cx="2957400" cy="217500"/>
          </a:xfrm>
          <a:prstGeom prst="straightConnector1">
            <a:avLst/>
          </a:prstGeom>
          <a:noFill/>
          <a:ln cap="flat" cmpd="sng" w="38100">
            <a:solidFill>
              <a:schemeClr val="accent1"/>
            </a:solidFill>
            <a:prstDash val="solid"/>
            <a:round/>
            <a:headEnd len="sm" w="sm" type="none"/>
            <a:tailEnd len="sm" w="sm" type="none"/>
          </a:ln>
        </p:spPr>
      </p:cxnSp>
      <p:cxnSp>
        <p:nvCxnSpPr>
          <p:cNvPr id="679" name="Google Shape;679;p13"/>
          <p:cNvCxnSpPr>
            <a:stCxn id="675" idx="2"/>
            <a:endCxn id="677" idx="0"/>
          </p:cNvCxnSpPr>
          <p:nvPr/>
        </p:nvCxnSpPr>
        <p:spPr>
          <a:xfrm>
            <a:off x="6172200" y="2286000"/>
            <a:ext cx="2997300" cy="217500"/>
          </a:xfrm>
          <a:prstGeom prst="straightConnector1">
            <a:avLst/>
          </a:prstGeom>
          <a:noFill/>
          <a:ln cap="flat" cmpd="sng" w="38100">
            <a:solidFill>
              <a:schemeClr val="accent1"/>
            </a:solidFill>
            <a:prstDash val="solid"/>
            <a:round/>
            <a:headEnd len="sm" w="sm" type="none"/>
            <a:tailEnd len="sm" w="sm" type="none"/>
          </a:ln>
        </p:spPr>
      </p:cxnSp>
      <p:sp>
        <p:nvSpPr>
          <p:cNvPr id="680" name="Google Shape;680;p13"/>
          <p:cNvSpPr/>
          <p:nvPr/>
        </p:nvSpPr>
        <p:spPr>
          <a:xfrm>
            <a:off x="970778" y="3406608"/>
            <a:ext cx="5152698" cy="2585323"/>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militarizm, iqtisodiyotning muvozanatlarini </a:t>
            </a:r>
            <a:endParaRPr/>
          </a:p>
          <a:p>
            <a:pPr indent="0" lvl="0" marL="0" marR="0" rtl="0" algn="just">
              <a:spcBef>
                <a:spcPts val="0"/>
              </a:spcBef>
              <a:spcAft>
                <a:spcPts val="0"/>
              </a:spcAft>
              <a:buNone/>
            </a:pPr>
            <a:r>
              <a:rPr lang="en-US" sz="1800">
                <a:solidFill>
                  <a:schemeClr val="dk1"/>
                </a:solidFill>
                <a:latin typeface="Arial"/>
                <a:ea typeface="Arial"/>
                <a:cs typeface="Arial"/>
                <a:sym typeface="Arial"/>
              </a:rPr>
              <a:t>     buzgan holda;</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iqtisodiyotning siklik rivojlanishi;</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muvozanatsiz investitsiyalar;</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davlat-monopol narx belgilashi; </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iqtisodiyotni tartibga solish;</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kredit ekspansiyasi;</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muomaladagi pulning ortiqcha bo'lishi;</a:t>
            </a:r>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pullarning aylanish tezligining oshishi;</a:t>
            </a:r>
            <a:endParaRPr sz="1800">
              <a:solidFill>
                <a:schemeClr val="dk1"/>
              </a:solidFill>
              <a:latin typeface="Arial"/>
              <a:ea typeface="Arial"/>
              <a:cs typeface="Arial"/>
              <a:sym typeface="Arial"/>
            </a:endParaRPr>
          </a:p>
        </p:txBody>
      </p:sp>
      <p:pic>
        <p:nvPicPr>
          <p:cNvPr id="681" name="Google Shape;681;p13"/>
          <p:cNvPicPr preferRelativeResize="0"/>
          <p:nvPr/>
        </p:nvPicPr>
        <p:blipFill rotWithShape="1">
          <a:blip r:embed="rId4">
            <a:alphaModFix/>
          </a:blip>
          <a:srcRect b="0" l="0" r="0" t="0"/>
          <a:stretch/>
        </p:blipFill>
        <p:spPr>
          <a:xfrm>
            <a:off x="-28903" y="5845976"/>
            <a:ext cx="1085182" cy="1012024"/>
          </a:xfrm>
          <a:prstGeom prst="rect">
            <a:avLst/>
          </a:prstGeom>
          <a:noFill/>
          <a:ln>
            <a:noFill/>
          </a:ln>
        </p:spPr>
      </p:pic>
      <p:sp>
        <p:nvSpPr>
          <p:cNvPr id="682" name="Google Shape;682;p13"/>
          <p:cNvSpPr/>
          <p:nvPr/>
        </p:nvSpPr>
        <p:spPr>
          <a:xfrm>
            <a:off x="6629399" y="3381208"/>
            <a:ext cx="5058667" cy="3108543"/>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global tarkibiy inqirozlarning ta'siri (xom ashyo, energiya, valyuta);</a:t>
            </a:r>
            <a:endParaRPr/>
          </a:p>
          <a:p>
            <a:pPr indent="0" lvl="0" marL="0" marR="0" rtl="0" algn="just">
              <a:spcBef>
                <a:spcPts val="0"/>
              </a:spcBef>
              <a:spcAft>
                <a:spcPts val="0"/>
              </a:spcAft>
              <a:buNone/>
            </a:pPr>
            <a:r>
              <a:t/>
            </a:r>
            <a:endParaRPr sz="20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yetakchi davlatlarning (ayniqsa AQSH) pul-kredit siyosati;</a:t>
            </a:r>
            <a:endParaRPr/>
          </a:p>
          <a:p>
            <a:pPr indent="-158750" lvl="0" marL="285750"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Lucida Sans"/>
                <a:ea typeface="Lucida Sans"/>
                <a:cs typeface="Lucida Sans"/>
                <a:sym typeface="Lucida Sans"/>
              </a:rPr>
              <a:t>moliyaviy va fond indekslarining o'zgarishi kiradi.</a:t>
            </a:r>
            <a:endParaRPr sz="1800">
              <a:solidFill>
                <a:schemeClr val="dk1"/>
              </a:solidFill>
              <a:latin typeface="Lucida Sans"/>
              <a:ea typeface="Lucida Sans"/>
              <a:cs typeface="Lucida Sans"/>
              <a:sym typeface="Lucida Sans"/>
            </a:endParaRPr>
          </a:p>
          <a:p>
            <a:pPr indent="-158750" lvl="0" marL="285750"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a:p>
            <a:pPr indent="-158750" lvl="0" marL="285750"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p:txBody>
      </p:sp>
      <p:pic>
        <p:nvPicPr>
          <p:cNvPr id="683" name="Google Shape;683;p13"/>
          <p:cNvPicPr preferRelativeResize="0"/>
          <p:nvPr/>
        </p:nvPicPr>
        <p:blipFill rotWithShape="1">
          <a:blip r:embed="rId5">
            <a:alphaModFix/>
          </a:blip>
          <a:srcRect b="0" l="0" r="0" t="0"/>
          <a:stretch/>
        </p:blipFill>
        <p:spPr>
          <a:xfrm>
            <a:off x="11913250" y="0"/>
            <a:ext cx="316992" cy="6858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1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sz="2400">
                <a:solidFill>
                  <a:srgbClr val="2A4A75"/>
                </a:solidFill>
                <a:latin typeface="Arial"/>
                <a:ea typeface="Arial"/>
                <a:cs typeface="Arial"/>
                <a:sym typeface="Arial"/>
              </a:rPr>
              <a:t>Inflyasia yuzaga kelganda quidagi iqtisodiy jarayonlarning nomutanosibligini ko’rish mumkin </a:t>
            </a:r>
            <a:r>
              <a:rPr lang="en-US" sz="2400" u="sng">
                <a:solidFill>
                  <a:schemeClr val="accent2"/>
                </a:solidFill>
                <a:latin typeface="Arial"/>
                <a:ea typeface="Arial"/>
                <a:cs typeface="Arial"/>
                <a:sym typeface="Arial"/>
                <a:hlinkClick action="ppaction://hlinksldjump" r:id="rId3">
                  <a:extLst>
                    <a:ext uri="{A12FA001-AC4F-418D-AE19-62706E023703}">
                      <ahyp:hlinkClr val="tx"/>
                    </a:ext>
                  </a:extLst>
                </a:hlinkClick>
              </a:rPr>
              <a:t>[1]</a:t>
            </a:r>
            <a:r>
              <a:rPr lang="en-US" sz="2800">
                <a:solidFill>
                  <a:schemeClr val="accent2"/>
                </a:solidFill>
                <a:latin typeface="Arial"/>
                <a:ea typeface="Arial"/>
                <a:cs typeface="Arial"/>
                <a:sym typeface="Arial"/>
              </a:rPr>
              <a:t>  </a:t>
            </a:r>
            <a:endParaRPr sz="2800">
              <a:solidFill>
                <a:schemeClr val="accent2"/>
              </a:solidFill>
              <a:latin typeface="Arial"/>
              <a:ea typeface="Arial"/>
              <a:cs typeface="Arial"/>
              <a:sym typeface="Arial"/>
            </a:endParaRPr>
          </a:p>
        </p:txBody>
      </p:sp>
      <p:grpSp>
        <p:nvGrpSpPr>
          <p:cNvPr id="690" name="Google Shape;690;p14"/>
          <p:cNvGrpSpPr/>
          <p:nvPr/>
        </p:nvGrpSpPr>
        <p:grpSpPr>
          <a:xfrm>
            <a:off x="712178" y="922434"/>
            <a:ext cx="10816152" cy="5471276"/>
            <a:chOff x="102578" y="-296766"/>
            <a:chExt cx="10816152" cy="5471276"/>
          </a:xfrm>
        </p:grpSpPr>
        <p:sp>
          <p:nvSpPr>
            <p:cNvPr id="691" name="Google Shape;691;p14"/>
            <p:cNvSpPr/>
            <p:nvPr/>
          </p:nvSpPr>
          <p:spPr>
            <a:xfrm>
              <a:off x="102578" y="943827"/>
              <a:ext cx="2889641" cy="2383349"/>
            </a:xfrm>
            <a:prstGeom prst="roundRect">
              <a:avLst>
                <a:gd fmla="val 10000" name="adj"/>
              </a:avLst>
            </a:prstGeom>
            <a:solidFill>
              <a:schemeClr val="lt1">
                <a:alpha val="89803"/>
              </a:schemeClr>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14"/>
            <p:cNvSpPr txBox="1"/>
            <p:nvPr/>
          </p:nvSpPr>
          <p:spPr>
            <a:xfrm>
              <a:off x="157426" y="998675"/>
              <a:ext cx="2779945" cy="1762936"/>
            </a:xfrm>
            <a:prstGeom prst="rect">
              <a:avLst/>
            </a:prstGeom>
            <a:noFill/>
            <a:ln>
              <a:noFill/>
            </a:ln>
          </p:spPr>
          <p:txBody>
            <a:bodyPr anchorCtr="0" anchor="t" bIns="123825" lIns="123825" spcFirstLastPara="1" rIns="123825" wrap="square" tIns="123825">
              <a:noAutofit/>
            </a:bodyPr>
            <a:lstStyle/>
            <a:p>
              <a:pPr indent="-228600" lvl="1" marL="228600" marR="0" rtl="0" algn="l">
                <a:lnSpc>
                  <a:spcPct val="90000"/>
                </a:lnSpc>
                <a:spcBef>
                  <a:spcPts val="0"/>
                </a:spcBef>
                <a:spcAft>
                  <a:spcPts val="0"/>
                </a:spcAft>
                <a:buClr>
                  <a:schemeClr val="dk1"/>
                </a:buClr>
                <a:buSzPts val="2000"/>
                <a:buFont typeface="Arial"/>
                <a:buChar char="•"/>
              </a:pPr>
              <a:r>
                <a:rPr b="1" i="0" lang="en-US" sz="2000" u="none" cap="none" strike="noStrike">
                  <a:solidFill>
                    <a:schemeClr val="dk1"/>
                  </a:solidFill>
                  <a:latin typeface="Arial"/>
                  <a:ea typeface="Arial"/>
                  <a:cs typeface="Arial"/>
                  <a:sym typeface="Arial"/>
                </a:rPr>
                <a:t>Inflyasiyaning asosiy sababi – bu xalq xo‘jaligining turli sohalari o‘rtasida vujudga kelgan nomutanosiblikdir</a:t>
              </a:r>
              <a:r>
                <a:rPr b="0" i="0" lang="en-US" sz="1400" u="none" cap="none" strike="noStrike">
                  <a:solidFill>
                    <a:schemeClr val="dk1"/>
                  </a:solidFill>
                  <a:latin typeface="Lucida Sans"/>
                  <a:ea typeface="Lucida Sans"/>
                  <a:cs typeface="Lucida Sans"/>
                  <a:sym typeface="Lucida Sans"/>
                </a:rPr>
                <a:t>.</a:t>
              </a:r>
              <a:endParaRPr b="0" i="0" sz="1400" u="none" cap="none" strike="noStrike">
                <a:solidFill>
                  <a:schemeClr val="dk1"/>
                </a:solidFill>
                <a:latin typeface="Lucida Sans"/>
                <a:ea typeface="Lucida Sans"/>
                <a:cs typeface="Lucida Sans"/>
                <a:sym typeface="Lucida Sans"/>
              </a:endParaRPr>
            </a:p>
          </p:txBody>
        </p:sp>
        <p:sp>
          <p:nvSpPr>
            <p:cNvPr id="693" name="Google Shape;693;p14"/>
            <p:cNvSpPr/>
            <p:nvPr/>
          </p:nvSpPr>
          <p:spPr>
            <a:xfrm>
              <a:off x="2922655" y="2158934"/>
              <a:ext cx="3015576" cy="3015576"/>
            </a:xfrm>
            <a:custGeom>
              <a:rect b="b" l="l" r="r" t="t"/>
              <a:pathLst>
                <a:path extrusionOk="0" h="120000" w="120000">
                  <a:moveTo>
                    <a:pt x="12731" y="92550"/>
                  </a:moveTo>
                  <a:lnTo>
                    <a:pt x="15953" y="90332"/>
                  </a:lnTo>
                  <a:cubicBezTo>
                    <a:pt x="26212" y="105229"/>
                    <a:pt x="43305" y="113931"/>
                    <a:pt x="61386" y="113462"/>
                  </a:cubicBezTo>
                  <a:cubicBezTo>
                    <a:pt x="79468" y="112994"/>
                    <a:pt x="96087" y="103417"/>
                    <a:pt x="105560" y="88008"/>
                  </a:cubicBezTo>
                  <a:lnTo>
                    <a:pt x="103202" y="86927"/>
                  </a:lnTo>
                  <a:lnTo>
                    <a:pt x="110392" y="83105"/>
                  </a:lnTo>
                  <a:lnTo>
                    <a:pt x="111499" y="90731"/>
                  </a:lnTo>
                  <a:lnTo>
                    <a:pt x="109140" y="89650"/>
                  </a:lnTo>
                  <a:cubicBezTo>
                    <a:pt x="99069" y="106342"/>
                    <a:pt x="81212" y="116780"/>
                    <a:pt x="61726" y="117366"/>
                  </a:cubicBezTo>
                  <a:cubicBezTo>
                    <a:pt x="42240" y="117953"/>
                    <a:pt x="23788" y="108607"/>
                    <a:pt x="12731" y="9255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14"/>
            <p:cNvSpPr/>
            <p:nvPr/>
          </p:nvSpPr>
          <p:spPr>
            <a:xfrm>
              <a:off x="786569" y="4033711"/>
              <a:ext cx="2568570" cy="1021435"/>
            </a:xfrm>
            <a:prstGeom prst="roundRect">
              <a:avLst>
                <a:gd fmla="val 10000" name="adj"/>
              </a:avLst>
            </a:prstGeom>
            <a:solidFill>
              <a:srgbClr val="F8D0D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14"/>
            <p:cNvSpPr txBox="1"/>
            <p:nvPr/>
          </p:nvSpPr>
          <p:spPr>
            <a:xfrm>
              <a:off x="816486" y="4063628"/>
              <a:ext cx="2508736" cy="961601"/>
            </a:xfrm>
            <a:prstGeom prst="rect">
              <a:avLst/>
            </a:prstGeom>
            <a:noFill/>
            <a:ln>
              <a:noFill/>
            </a:ln>
          </p:spPr>
          <p:txBody>
            <a:bodyPr anchorCtr="0" anchor="ctr" bIns="22850" lIns="34275" spcFirstLastPara="1" rIns="34275" wrap="square" tIns="22850">
              <a:noAutofit/>
            </a:bodyPr>
            <a:lstStyle/>
            <a:p>
              <a:pPr indent="0" lvl="0" marL="0" marR="0" rtl="0" algn="ctr">
                <a:lnSpc>
                  <a:spcPct val="90000"/>
                </a:lnSpc>
                <a:spcBef>
                  <a:spcPts val="0"/>
                </a:spcBef>
                <a:spcAft>
                  <a:spcPts val="0"/>
                </a:spcAft>
                <a:buClr>
                  <a:schemeClr val="dk1"/>
                </a:buClr>
                <a:buSzPts val="1800"/>
                <a:buFont typeface="Arial"/>
                <a:buNone/>
              </a:pPr>
              <a:r>
                <a:rPr b="1" lang="en-US" sz="1800">
                  <a:solidFill>
                    <a:schemeClr val="dk1"/>
                  </a:solidFill>
                  <a:latin typeface="Arial"/>
                  <a:ea typeface="Arial"/>
                  <a:cs typeface="Arial"/>
                  <a:sym typeface="Arial"/>
                </a:rPr>
                <a:t>jamg‘arma va iste'molchi o‘rtasidagi talab va taklif o‘rtasidagi nomutanosiblik</a:t>
              </a:r>
              <a:endParaRPr b="1" sz="1800">
                <a:solidFill>
                  <a:schemeClr val="dk1"/>
                </a:solidFill>
                <a:latin typeface="Arial"/>
                <a:ea typeface="Arial"/>
                <a:cs typeface="Arial"/>
                <a:sym typeface="Arial"/>
              </a:endParaRPr>
            </a:p>
          </p:txBody>
        </p:sp>
        <p:sp>
          <p:nvSpPr>
            <p:cNvPr id="696" name="Google Shape;696;p14"/>
            <p:cNvSpPr/>
            <p:nvPr/>
          </p:nvSpPr>
          <p:spPr>
            <a:xfrm>
              <a:off x="3680012" y="1950359"/>
              <a:ext cx="2889641" cy="2383349"/>
            </a:xfrm>
            <a:prstGeom prst="roundRect">
              <a:avLst>
                <a:gd fmla="val 10000" name="adj"/>
              </a:avLst>
            </a:prstGeom>
            <a:solidFill>
              <a:schemeClr val="lt1">
                <a:alpha val="89803"/>
              </a:schemeClr>
            </a:solidFill>
            <a:ln cap="flat" cmpd="sng" w="9525">
              <a:solidFill>
                <a:srgbClr val="2EC32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14"/>
            <p:cNvSpPr/>
            <p:nvPr/>
          </p:nvSpPr>
          <p:spPr>
            <a:xfrm>
              <a:off x="5986973" y="-296766"/>
              <a:ext cx="2425139" cy="3723194"/>
            </a:xfrm>
            <a:custGeom>
              <a:rect b="b" l="l" r="r" t="t"/>
              <a:pathLst>
                <a:path extrusionOk="0" h="120000" w="120000">
                  <a:moveTo>
                    <a:pt x="4513" y="43292"/>
                  </a:moveTo>
                  <a:lnTo>
                    <a:pt x="4513" y="43292"/>
                  </a:lnTo>
                  <a:cubicBezTo>
                    <a:pt x="11209" y="20488"/>
                    <a:pt x="30849" y="4042"/>
                    <a:pt x="54224" y="1669"/>
                  </a:cubicBezTo>
                  <a:cubicBezTo>
                    <a:pt x="77599" y="-705"/>
                    <a:pt x="100073" y="11463"/>
                    <a:pt x="111106" y="32468"/>
                  </a:cubicBezTo>
                  <a:lnTo>
                    <a:pt x="112817" y="31705"/>
                  </a:lnTo>
                  <a:lnTo>
                    <a:pt x="111619" y="37001"/>
                  </a:lnTo>
                  <a:lnTo>
                    <a:pt x="106714" y="34425"/>
                  </a:lnTo>
                  <a:lnTo>
                    <a:pt x="108424" y="33663"/>
                  </a:lnTo>
                  <a:cubicBezTo>
                    <a:pt x="98037" y="13258"/>
                    <a:pt x="76707" y="1413"/>
                    <a:pt x="54513" y="3725"/>
                  </a:cubicBezTo>
                  <a:cubicBezTo>
                    <a:pt x="32319" y="6038"/>
                    <a:pt x="13704" y="22044"/>
                    <a:pt x="7465" y="44181"/>
                  </a:cubicBezTo>
                  <a:close/>
                </a:path>
              </a:pathLst>
            </a:custGeom>
            <a:solidFill>
              <a:srgbClr val="39629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14"/>
            <p:cNvSpPr/>
            <p:nvPr/>
          </p:nvSpPr>
          <p:spPr>
            <a:xfrm>
              <a:off x="4172677" y="828368"/>
              <a:ext cx="2867526" cy="2243981"/>
            </a:xfrm>
            <a:prstGeom prst="roundRect">
              <a:avLst>
                <a:gd fmla="val 10000" name="adj"/>
              </a:avLst>
            </a:prstGeom>
            <a:solidFill>
              <a:srgbClr val="D6D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14"/>
            <p:cNvSpPr txBox="1"/>
            <p:nvPr/>
          </p:nvSpPr>
          <p:spPr>
            <a:xfrm>
              <a:off x="4238401" y="894092"/>
              <a:ext cx="2736078" cy="2112533"/>
            </a:xfrm>
            <a:prstGeom prst="rect">
              <a:avLst/>
            </a:prstGeom>
            <a:noFill/>
            <a:ln>
              <a:noFill/>
            </a:ln>
          </p:spPr>
          <p:txBody>
            <a:bodyPr anchorCtr="0" anchor="ctr" bIns="25400" lIns="38100" spcFirstLastPara="1" rIns="38100" wrap="square" tIns="25400">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davlatning daromadlari va xarajatlari o‘rtasidagi</a:t>
              </a:r>
              <a:endParaRPr b="1" sz="2000">
                <a:solidFill>
                  <a:schemeClr val="dk1"/>
                </a:solidFill>
                <a:latin typeface="Arial"/>
                <a:ea typeface="Arial"/>
                <a:cs typeface="Arial"/>
                <a:sym typeface="Arial"/>
              </a:endParaRPr>
            </a:p>
            <a:p>
              <a:pPr indent="0" lvl="0" marL="0" marR="0" rtl="0" algn="ctr">
                <a:lnSpc>
                  <a:spcPct val="90000"/>
                </a:lnSpc>
                <a:spcBef>
                  <a:spcPts val="700"/>
                </a:spcBef>
                <a:spcAft>
                  <a:spcPts val="0"/>
                </a:spcAft>
                <a:buClr>
                  <a:schemeClr val="dk1"/>
                </a:buClr>
                <a:buSzPts val="2000"/>
                <a:buFont typeface="Arial"/>
                <a:buNone/>
              </a:pPr>
              <a:r>
                <a:rPr b="1" lang="en-US" sz="2000">
                  <a:solidFill>
                    <a:schemeClr val="dk1"/>
                  </a:solidFill>
                  <a:latin typeface="Arial"/>
                  <a:ea typeface="Arial"/>
                  <a:cs typeface="Arial"/>
                  <a:sym typeface="Arial"/>
                </a:rPr>
                <a:t>nomutanosiblikdir</a:t>
              </a:r>
              <a:endParaRPr b="1" sz="2000">
                <a:solidFill>
                  <a:schemeClr val="dk1"/>
                </a:solidFill>
                <a:latin typeface="Arial"/>
                <a:ea typeface="Arial"/>
                <a:cs typeface="Arial"/>
                <a:sym typeface="Arial"/>
              </a:endParaRPr>
            </a:p>
          </p:txBody>
        </p:sp>
        <p:sp>
          <p:nvSpPr>
            <p:cNvPr id="700" name="Google Shape;700;p14"/>
            <p:cNvSpPr/>
            <p:nvPr/>
          </p:nvSpPr>
          <p:spPr>
            <a:xfrm>
              <a:off x="7508350" y="1084649"/>
              <a:ext cx="2889641" cy="2383349"/>
            </a:xfrm>
            <a:prstGeom prst="roundRect">
              <a:avLst>
                <a:gd fmla="val 10000" name="adj"/>
              </a:avLst>
            </a:prstGeom>
            <a:solidFill>
              <a:schemeClr val="lt1">
                <a:alpha val="89803"/>
              </a:schemeClr>
            </a:solidFill>
            <a:ln cap="flat" cmpd="sng" w="9525">
              <a:solidFill>
                <a:srgbClr val="39629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14"/>
            <p:cNvSpPr/>
            <p:nvPr/>
          </p:nvSpPr>
          <p:spPr>
            <a:xfrm>
              <a:off x="7950825" y="1837134"/>
              <a:ext cx="2967905" cy="3261730"/>
            </a:xfrm>
            <a:prstGeom prst="roundRect">
              <a:avLst>
                <a:gd fmla="val 10000" name="adj"/>
              </a:avLst>
            </a:prstGeom>
            <a:solidFill>
              <a:srgbClr val="F8D0D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14"/>
            <p:cNvSpPr txBox="1"/>
            <p:nvPr/>
          </p:nvSpPr>
          <p:spPr>
            <a:xfrm>
              <a:off x="8037752" y="1924061"/>
              <a:ext cx="2794051" cy="3087876"/>
            </a:xfrm>
            <a:prstGeom prst="rect">
              <a:avLst/>
            </a:prstGeom>
            <a:noFill/>
            <a:ln>
              <a:noFill/>
            </a:ln>
          </p:spPr>
          <p:txBody>
            <a:bodyPr anchorCtr="0" anchor="ctr" bIns="25400" lIns="38100" spcFirstLastPara="1" rIns="38100" wrap="square" tIns="25400">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muomaladagi pul massasi va xo‘jaliklarning naqd pulga bo‘lgan talabi o‘rtasidagi nomutanosibliklardan iboratdir</a:t>
              </a:r>
              <a:endParaRPr b="1" sz="2000">
                <a:solidFill>
                  <a:schemeClr val="dk1"/>
                </a:solidFill>
                <a:latin typeface="Arial"/>
                <a:ea typeface="Arial"/>
                <a:cs typeface="Arial"/>
                <a:sym typeface="Arial"/>
              </a:endParaRPr>
            </a:p>
          </p:txBody>
        </p:sp>
      </p:grpSp>
      <p:pic>
        <p:nvPicPr>
          <p:cNvPr id="703" name="Google Shape;703;p14"/>
          <p:cNvPicPr preferRelativeResize="0"/>
          <p:nvPr/>
        </p:nvPicPr>
        <p:blipFill rotWithShape="1">
          <a:blip r:embed="rId4">
            <a:alphaModFix/>
          </a:blip>
          <a:srcRect b="0" l="0" r="0" t="0"/>
          <a:stretch/>
        </p:blipFill>
        <p:spPr>
          <a:xfrm>
            <a:off x="-14512" y="5785152"/>
            <a:ext cx="1072989" cy="1042506"/>
          </a:xfrm>
          <a:prstGeom prst="rect">
            <a:avLst/>
          </a:prstGeom>
          <a:noFill/>
          <a:ln>
            <a:noFill/>
          </a:ln>
        </p:spPr>
      </p:pic>
      <p:pic>
        <p:nvPicPr>
          <p:cNvPr id="704" name="Google Shape;704;p14"/>
          <p:cNvPicPr preferRelativeResize="0"/>
          <p:nvPr/>
        </p:nvPicPr>
        <p:blipFill rotWithShape="1">
          <a:blip r:embed="rId5">
            <a:alphaModFix/>
          </a:blip>
          <a:srcRect b="0" l="0" r="0" t="0"/>
          <a:stretch/>
        </p:blipFill>
        <p:spPr>
          <a:xfrm>
            <a:off x="11859923" y="-207"/>
            <a:ext cx="317019" cy="685249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8" name="Shape 708"/>
        <p:cNvGrpSpPr/>
        <p:nvPr/>
      </p:nvGrpSpPr>
      <p:grpSpPr>
        <a:xfrm>
          <a:off x="0" y="0"/>
          <a:ext cx="0" cy="0"/>
          <a:chOff x="0" y="0"/>
          <a:chExt cx="0" cy="0"/>
        </a:xfrm>
      </p:grpSpPr>
      <p:sp>
        <p:nvSpPr>
          <p:cNvPr id="709" name="Google Shape;709;p15"/>
          <p:cNvSpPr txBox="1"/>
          <p:nvPr>
            <p:ph type="title"/>
          </p:nvPr>
        </p:nvSpPr>
        <p:spPr>
          <a:xfrm>
            <a:off x="609600" y="84136"/>
            <a:ext cx="109728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sz="2800">
                <a:solidFill>
                  <a:srgbClr val="0070C0"/>
                </a:solidFill>
                <a:latin typeface="Arial"/>
                <a:ea typeface="Arial"/>
                <a:cs typeface="Arial"/>
                <a:sym typeface="Arial"/>
              </a:rPr>
              <a:t>Dunyo iqtisodiyotida kuchli inflyatsiyaga uchragan  mamlakatlar </a:t>
            </a:r>
            <a:r>
              <a:rPr lang="en-US" sz="2800" u="sng">
                <a:solidFill>
                  <a:schemeClr val="accent2"/>
                </a:solidFill>
                <a:latin typeface="Arial"/>
                <a:ea typeface="Arial"/>
                <a:cs typeface="Arial"/>
                <a:sym typeface="Arial"/>
                <a:hlinkClick action="ppaction://hlinksldjump" r:id="rId3">
                  <a:extLst>
                    <a:ext uri="{A12FA001-AC4F-418D-AE19-62706E023703}">
                      <ahyp:hlinkClr val="tx"/>
                    </a:ext>
                  </a:extLst>
                </a:hlinkClick>
              </a:rPr>
              <a:t>[6]</a:t>
            </a:r>
            <a:endParaRPr sz="2800">
              <a:solidFill>
                <a:schemeClr val="accent2"/>
              </a:solidFill>
            </a:endParaRPr>
          </a:p>
        </p:txBody>
      </p:sp>
      <p:sp>
        <p:nvSpPr>
          <p:cNvPr id="710" name="Google Shape;710;p15"/>
          <p:cNvSpPr/>
          <p:nvPr/>
        </p:nvSpPr>
        <p:spPr>
          <a:xfrm>
            <a:off x="1295400" y="1519226"/>
            <a:ext cx="9601200" cy="4462760"/>
          </a:xfrm>
          <a:prstGeom prst="rect">
            <a:avLst/>
          </a:prstGeom>
          <a:noFill/>
          <a:ln>
            <a:noFill/>
          </a:ln>
        </p:spPr>
        <p:txBody>
          <a:bodyPr anchorCtr="0" anchor="t" bIns="45700" lIns="91425" spcFirstLastPara="1" rIns="91425" wrap="square" tIns="45700">
            <a:spAutoFit/>
          </a:bodyPr>
          <a:lstStyle/>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1769-1895 –Rossiyada;</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1775-1783 –AQShda;</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1861-1865 Angliya - Napoleon bilan urush paytida19-asr boshlari; </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1921-1923 Germaniyada; </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1941-1944 Gresiya;</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1945-1946 Yaponiya;</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1945-1946 Vengriya (15 soatda narxlar 2 marta oshgan, kunlik 207%)</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1990-1993 Yugoslavia (16 s.)</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1991 Nikaragua (118 mln%)</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1992-1993 MDX, jumladan O’zbekistonda (1000% va undan yukori)</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1993-1994 Demokraticheskaya Respublika Kongo (69502%)</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1993-1994 Serbiya (156 mln%)</a:t>
            </a:r>
            <a:endParaRPr/>
          </a:p>
          <a:p>
            <a:pPr indent="-630238" lvl="0" marL="630238" marR="0" rtl="0" algn="just">
              <a:spcBef>
                <a:spcPts val="0"/>
              </a:spcBef>
              <a:spcAft>
                <a:spcPts val="0"/>
              </a:spcAft>
              <a:buClr>
                <a:srgbClr val="FF0000"/>
              </a:buClr>
              <a:buSzPts val="2000"/>
              <a:buFont typeface="Noto Sans Symbols"/>
              <a:buChar char="❑"/>
            </a:pPr>
            <a:r>
              <a:rPr lang="en-US" sz="2000">
                <a:solidFill>
                  <a:schemeClr val="dk1"/>
                </a:solidFill>
                <a:latin typeface="Arial"/>
                <a:ea typeface="Arial"/>
                <a:cs typeface="Arial"/>
                <a:sym typeface="Arial"/>
              </a:rPr>
              <a:t>2008 yili  Zimbabve (231 mln. % 16s.narxlar 2 marta oshgan) </a:t>
            </a:r>
            <a:endParaRPr sz="2400">
              <a:solidFill>
                <a:schemeClr val="dk1"/>
              </a:solidFill>
              <a:latin typeface="Arial"/>
              <a:ea typeface="Arial"/>
              <a:cs typeface="Arial"/>
              <a:sym typeface="Arial"/>
            </a:endParaRPr>
          </a:p>
          <a:p>
            <a:pPr indent="-477838" lvl="0" marL="630238" marR="0" rtl="0" algn="just">
              <a:spcBef>
                <a:spcPts val="0"/>
              </a:spcBef>
              <a:spcAft>
                <a:spcPts val="0"/>
              </a:spcAft>
              <a:buClr>
                <a:srgbClr val="FF0000"/>
              </a:buClr>
              <a:buSzPts val="2400"/>
              <a:buFont typeface="Noto Sans Symbols"/>
              <a:buNone/>
            </a:pPr>
            <a:r>
              <a:t/>
            </a:r>
            <a:endParaRPr sz="2400">
              <a:solidFill>
                <a:schemeClr val="dk1"/>
              </a:solidFill>
              <a:latin typeface="Arial"/>
              <a:ea typeface="Arial"/>
              <a:cs typeface="Arial"/>
              <a:sym typeface="Arial"/>
            </a:endParaRPr>
          </a:p>
        </p:txBody>
      </p:sp>
      <p:pic>
        <p:nvPicPr>
          <p:cNvPr id="711" name="Google Shape;711;p15"/>
          <p:cNvPicPr preferRelativeResize="0"/>
          <p:nvPr/>
        </p:nvPicPr>
        <p:blipFill rotWithShape="1">
          <a:blip r:embed="rId4">
            <a:alphaModFix/>
          </a:blip>
          <a:srcRect b="0" l="0" r="0" t="0"/>
          <a:stretch/>
        </p:blipFill>
        <p:spPr>
          <a:xfrm>
            <a:off x="11911767" y="5502"/>
            <a:ext cx="317019" cy="6852498"/>
          </a:xfrm>
          <a:prstGeom prst="rect">
            <a:avLst/>
          </a:prstGeom>
          <a:noFill/>
          <a:ln>
            <a:noFill/>
          </a:ln>
        </p:spPr>
      </p:pic>
      <p:pic>
        <p:nvPicPr>
          <p:cNvPr id="712" name="Google Shape;712;p15"/>
          <p:cNvPicPr preferRelativeResize="0"/>
          <p:nvPr/>
        </p:nvPicPr>
        <p:blipFill rotWithShape="1">
          <a:blip r:embed="rId5">
            <a:alphaModFix/>
          </a:blip>
          <a:srcRect b="0" l="0" r="0" t="0"/>
          <a:stretch/>
        </p:blipFill>
        <p:spPr>
          <a:xfrm>
            <a:off x="-14512" y="5785152"/>
            <a:ext cx="1072989" cy="104250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pic>
        <p:nvPicPr>
          <p:cNvPr id="717" name="Google Shape;717;p16"/>
          <p:cNvPicPr preferRelativeResize="0"/>
          <p:nvPr>
            <p:ph idx="1" type="body"/>
          </p:nvPr>
        </p:nvPicPr>
        <p:blipFill rotWithShape="1">
          <a:blip r:embed="rId3">
            <a:alphaModFix/>
          </a:blip>
          <a:srcRect b="0" l="0" r="0" t="0"/>
          <a:stretch/>
        </p:blipFill>
        <p:spPr>
          <a:xfrm>
            <a:off x="2705100" y="337457"/>
            <a:ext cx="7848600" cy="6258573"/>
          </a:xfrm>
          <a:prstGeom prst="rect">
            <a:avLst/>
          </a:prstGeom>
          <a:noFill/>
          <a:ln>
            <a:noFill/>
          </a:ln>
        </p:spPr>
      </p:pic>
      <p:sp>
        <p:nvSpPr>
          <p:cNvPr id="718" name="Google Shape;718;p16"/>
          <p:cNvSpPr/>
          <p:nvPr/>
        </p:nvSpPr>
        <p:spPr>
          <a:xfrm>
            <a:off x="466436" y="815867"/>
            <a:ext cx="2286000" cy="2514600"/>
          </a:xfrm>
          <a:prstGeom prst="homePlate">
            <a:avLst>
              <a:gd fmla="val 50000" name="adj"/>
            </a:avLst>
          </a:prstGeom>
          <a:solidFill>
            <a:srgbClr val="A4DCEA"/>
          </a:solidFill>
          <a:ln cap="flat" cmpd="thickThin" w="55000">
            <a:solidFill>
              <a:srgbClr val="35385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Rivojlangan davlaatlarda</a:t>
            </a:r>
            <a:endParaRPr b="1" sz="2000">
              <a:solidFill>
                <a:schemeClr val="dk1"/>
              </a:solidFill>
              <a:latin typeface="Arial"/>
              <a:ea typeface="Arial"/>
              <a:cs typeface="Arial"/>
              <a:sym typeface="Arial"/>
            </a:endParaRPr>
          </a:p>
        </p:txBody>
      </p:sp>
      <p:sp>
        <p:nvSpPr>
          <p:cNvPr id="719" name="Google Shape;719;p16"/>
          <p:cNvSpPr/>
          <p:nvPr/>
        </p:nvSpPr>
        <p:spPr>
          <a:xfrm>
            <a:off x="412338" y="3518297"/>
            <a:ext cx="2286000" cy="2514600"/>
          </a:xfrm>
          <a:prstGeom prst="homePlate">
            <a:avLst>
              <a:gd fmla="val 50000" name="adj"/>
            </a:avLst>
          </a:prstGeom>
          <a:solidFill>
            <a:srgbClr val="A4DCEA"/>
          </a:solidFill>
          <a:ln cap="flat" cmpd="thickThin" w="55000">
            <a:solidFill>
              <a:srgbClr val="35385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Arial"/>
                <a:ea typeface="Arial"/>
                <a:cs typeface="Arial"/>
                <a:sym typeface="Arial"/>
              </a:rPr>
              <a:t>Rivojlanib kelayotgan davlaatlarda</a:t>
            </a:r>
            <a:endParaRPr b="1" sz="1800">
              <a:solidFill>
                <a:schemeClr val="dk1"/>
              </a:solidFill>
              <a:latin typeface="Arial"/>
              <a:ea typeface="Arial"/>
              <a:cs typeface="Arial"/>
              <a:sym typeface="Arial"/>
            </a:endParaRPr>
          </a:p>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pic>
        <p:nvPicPr>
          <p:cNvPr id="720" name="Google Shape;720;p16"/>
          <p:cNvPicPr preferRelativeResize="0"/>
          <p:nvPr/>
        </p:nvPicPr>
        <p:blipFill rotWithShape="1">
          <a:blip r:embed="rId4">
            <a:alphaModFix/>
          </a:blip>
          <a:srcRect b="0" l="0" r="0" t="0"/>
          <a:stretch/>
        </p:blipFill>
        <p:spPr>
          <a:xfrm>
            <a:off x="-14512" y="5785152"/>
            <a:ext cx="1072989" cy="1042506"/>
          </a:xfrm>
          <a:prstGeom prst="rect">
            <a:avLst/>
          </a:prstGeom>
          <a:noFill/>
          <a:ln>
            <a:noFill/>
          </a:ln>
        </p:spPr>
      </p:pic>
      <p:pic>
        <p:nvPicPr>
          <p:cNvPr id="721" name="Google Shape;721;p16"/>
          <p:cNvPicPr preferRelativeResize="0"/>
          <p:nvPr/>
        </p:nvPicPr>
        <p:blipFill rotWithShape="1">
          <a:blip r:embed="rId5">
            <a:alphaModFix/>
          </a:blip>
          <a:srcRect b="0" l="0" r="0" t="0"/>
          <a:stretch/>
        </p:blipFill>
        <p:spPr>
          <a:xfrm>
            <a:off x="11918951" y="5502"/>
            <a:ext cx="317019" cy="6852498"/>
          </a:xfrm>
          <a:prstGeom prst="rect">
            <a:avLst/>
          </a:prstGeom>
          <a:noFill/>
          <a:ln>
            <a:noFill/>
          </a:ln>
        </p:spPr>
      </p:pic>
      <p:sp>
        <p:nvSpPr>
          <p:cNvPr id="722" name="Google Shape;722;p16"/>
          <p:cNvSpPr/>
          <p:nvPr/>
        </p:nvSpPr>
        <p:spPr>
          <a:xfrm>
            <a:off x="2628900" y="375624"/>
            <a:ext cx="7924800" cy="457200"/>
          </a:xfrm>
          <a:prstGeom prst="rect">
            <a:avLst/>
          </a:prstGeom>
          <a:solidFill>
            <a:srgbClr val="D0EDF5"/>
          </a:solidFill>
          <a:ln cap="flat" cmpd="thickThin" w="55000">
            <a:solidFill>
              <a:srgbClr val="20768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Bazoviy inflyasiyani 2019 (dekabr)  -2021 (oktyabr) holati </a:t>
            </a:r>
            <a:r>
              <a:rPr b="1" lang="en-US" sz="2000" u="sng">
                <a:solidFill>
                  <a:srgbClr val="FF0000"/>
                </a:solidFill>
                <a:latin typeface="Arial"/>
                <a:ea typeface="Arial"/>
                <a:cs typeface="Arial"/>
                <a:sym typeface="Arial"/>
                <a:hlinkClick action="ppaction://hlinksldjump" r:id="rId6">
                  <a:extLst>
                    <a:ext uri="{A12FA001-AC4F-418D-AE19-62706E023703}">
                      <ahyp:hlinkClr val="tx"/>
                    </a:ext>
                  </a:extLst>
                </a:hlinkClick>
              </a:rPr>
              <a:t>[9]</a:t>
            </a:r>
            <a:endParaRPr b="1" sz="2000">
              <a:solidFill>
                <a:srgbClr val="FF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6" name="Shape 726"/>
        <p:cNvGrpSpPr/>
        <p:nvPr/>
      </p:nvGrpSpPr>
      <p:grpSpPr>
        <a:xfrm>
          <a:off x="0" y="0"/>
          <a:ext cx="0" cy="0"/>
          <a:chOff x="0" y="0"/>
          <a:chExt cx="0" cy="0"/>
        </a:xfrm>
      </p:grpSpPr>
      <p:sp>
        <p:nvSpPr>
          <p:cNvPr id="727" name="Google Shape;727;p17"/>
          <p:cNvSpPr txBox="1"/>
          <p:nvPr>
            <p:ph type="title"/>
          </p:nvPr>
        </p:nvSpPr>
        <p:spPr>
          <a:xfrm>
            <a:off x="1079086" y="471006"/>
            <a:ext cx="8534333"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2800">
                <a:solidFill>
                  <a:schemeClr val="accent4"/>
                </a:solidFill>
                <a:latin typeface="Arial"/>
                <a:ea typeface="Arial"/>
                <a:cs typeface="Arial"/>
                <a:sym typeface="Arial"/>
              </a:rPr>
              <a:t>2022 yili buyicha yukori inflyasiya darajasiga ega bulgan davlatlar </a:t>
            </a:r>
            <a:r>
              <a:rPr lang="en-US" sz="2800" u="sng">
                <a:solidFill>
                  <a:srgbClr val="FF0000"/>
                </a:solidFill>
                <a:latin typeface="Arial"/>
                <a:ea typeface="Arial"/>
                <a:cs typeface="Arial"/>
                <a:sym typeface="Arial"/>
                <a:hlinkClick action="ppaction://hlinksldjump" r:id="rId3">
                  <a:extLst>
                    <a:ext uri="{A12FA001-AC4F-418D-AE19-62706E023703}">
                      <ahyp:hlinkClr val="tx"/>
                    </a:ext>
                  </a:extLst>
                </a:hlinkClick>
              </a:rPr>
              <a:t>[6]</a:t>
            </a:r>
            <a:r>
              <a:rPr lang="en-US" sz="2800">
                <a:solidFill>
                  <a:srgbClr val="FF0000"/>
                </a:solidFill>
                <a:latin typeface="Arial"/>
                <a:ea typeface="Arial"/>
                <a:cs typeface="Arial"/>
                <a:sym typeface="Arial"/>
              </a:rPr>
              <a:t>:</a:t>
            </a:r>
            <a:br>
              <a:rPr lang="en-US" sz="2800">
                <a:solidFill>
                  <a:schemeClr val="accent4"/>
                </a:solidFill>
                <a:latin typeface="Arial"/>
                <a:ea typeface="Arial"/>
                <a:cs typeface="Arial"/>
                <a:sym typeface="Arial"/>
              </a:rPr>
            </a:br>
            <a:endParaRPr sz="2800">
              <a:solidFill>
                <a:schemeClr val="accent4"/>
              </a:solidFill>
              <a:latin typeface="Arial"/>
              <a:ea typeface="Arial"/>
              <a:cs typeface="Arial"/>
              <a:sym typeface="Arial"/>
            </a:endParaRPr>
          </a:p>
        </p:txBody>
      </p:sp>
      <p:graphicFrame>
        <p:nvGraphicFramePr>
          <p:cNvPr id="728" name="Google Shape;728;p17"/>
          <p:cNvGraphicFramePr/>
          <p:nvPr/>
        </p:nvGraphicFramePr>
        <p:xfrm>
          <a:off x="1371667" y="1822935"/>
          <a:ext cx="3000000" cy="3000000"/>
        </p:xfrm>
        <a:graphic>
          <a:graphicData uri="http://schemas.openxmlformats.org/drawingml/2006/table">
            <a:tbl>
              <a:tblPr bandRow="1" firstRow="1">
                <a:noFill/>
                <a:tableStyleId>{94669204-0AE6-4765-9CD7-0E3D1A27F8DE}</a:tableStyleId>
              </a:tblPr>
              <a:tblGrid>
                <a:gridCol w="781300"/>
                <a:gridCol w="5276125"/>
                <a:gridCol w="3086575"/>
              </a:tblGrid>
              <a:tr h="1063250">
                <a:tc>
                  <a:txBody>
                    <a:bodyPr/>
                    <a:lstStyle/>
                    <a:p>
                      <a:pPr indent="0" lvl="0" marL="0" marR="0" rtl="0" algn="ctr">
                        <a:spcBef>
                          <a:spcPts val="0"/>
                        </a:spcBef>
                        <a:spcAft>
                          <a:spcPts val="0"/>
                        </a:spcAft>
                        <a:buNone/>
                      </a:pPr>
                      <a:r>
                        <a:rPr lang="en-US" sz="2400" u="none" cap="none" strike="noStrike">
                          <a:solidFill>
                            <a:schemeClr val="dk1"/>
                          </a:solidFill>
                          <a:latin typeface="Arial"/>
                          <a:ea typeface="Arial"/>
                          <a:cs typeface="Arial"/>
                          <a:sym typeface="Arial"/>
                        </a:rPr>
                        <a:t>№</a:t>
                      </a:r>
                      <a:endParaRPr/>
                    </a:p>
                  </a:txBody>
                  <a:tcPr marT="45725" marB="45725" marR="91450" marL="91450"/>
                </a:tc>
                <a:tc>
                  <a:txBody>
                    <a:bodyPr/>
                    <a:lstStyle/>
                    <a:p>
                      <a:pPr indent="0" lvl="0" marL="0" marR="0" rtl="0" algn="ctr">
                        <a:spcBef>
                          <a:spcPts val="0"/>
                        </a:spcBef>
                        <a:spcAft>
                          <a:spcPts val="0"/>
                        </a:spcAft>
                        <a:buNone/>
                      </a:pPr>
                      <a:r>
                        <a:rPr lang="en-US" sz="2400" u="none" cap="none" strike="noStrike">
                          <a:solidFill>
                            <a:schemeClr val="dk1"/>
                          </a:solidFill>
                          <a:latin typeface="Arial"/>
                          <a:ea typeface="Arial"/>
                          <a:cs typeface="Arial"/>
                          <a:sym typeface="Arial"/>
                        </a:rPr>
                        <a:t>Mamlakat</a:t>
                      </a:r>
                      <a:endParaRPr sz="2400" u="none" cap="none" strike="noStrike">
                        <a:solidFill>
                          <a:schemeClr val="dk1"/>
                        </a:solidFill>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2400" u="none" cap="none" strike="noStrike">
                          <a:solidFill>
                            <a:schemeClr val="dk1"/>
                          </a:solidFill>
                          <a:latin typeface="Arial"/>
                          <a:ea typeface="Arial"/>
                          <a:cs typeface="Arial"/>
                          <a:sym typeface="Arial"/>
                        </a:rPr>
                        <a:t> inflyasiya darajasi</a:t>
                      </a:r>
                      <a:endParaRPr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2400"/>
                        <a:buFont typeface="Arial"/>
                        <a:buNone/>
                      </a:pPr>
                      <a:r>
                        <a:rPr lang="en-US" sz="2400" u="none" cap="none" strike="noStrike">
                          <a:solidFill>
                            <a:schemeClr val="dk1"/>
                          </a:solidFill>
                          <a:latin typeface="Arial"/>
                          <a:ea typeface="Arial"/>
                          <a:cs typeface="Arial"/>
                          <a:sym typeface="Arial"/>
                        </a:rPr>
                        <a:t>(yillik darajasi %)</a:t>
                      </a:r>
                      <a:endParaRPr sz="2400" u="none" cap="none" strike="noStrike">
                        <a:solidFill>
                          <a:schemeClr val="dk1"/>
                        </a:solidFill>
                        <a:latin typeface="Arial"/>
                        <a:ea typeface="Arial"/>
                        <a:cs typeface="Arial"/>
                        <a:sym typeface="Arial"/>
                      </a:endParaRPr>
                    </a:p>
                  </a:txBody>
                  <a:tcPr marT="45725" marB="45725" marR="91450" marL="91450"/>
                </a:tc>
              </a:tr>
              <a:tr h="488225">
                <a:tc>
                  <a:txBody>
                    <a:bodyPr/>
                    <a:lstStyle/>
                    <a:p>
                      <a:pPr indent="0" lvl="0" marL="0" marR="0" rtl="0" algn="ctr">
                        <a:spcBef>
                          <a:spcPts val="0"/>
                        </a:spcBef>
                        <a:spcAft>
                          <a:spcPts val="0"/>
                        </a:spcAft>
                        <a:buNone/>
                      </a:pPr>
                      <a:r>
                        <a:rPr b="1" lang="en-US" sz="1800" u="none" cap="none" strike="noStrike">
                          <a:latin typeface="Arial"/>
                          <a:ea typeface="Arial"/>
                          <a:cs typeface="Arial"/>
                          <a:sym typeface="Arial"/>
                        </a:rPr>
                        <a:t>1</a:t>
                      </a:r>
                      <a:endParaRPr/>
                    </a:p>
                  </a:txBody>
                  <a:tcPr marT="45725" marB="45725" marR="91450" marL="91450"/>
                </a:tc>
                <a:tc>
                  <a:txBody>
                    <a:bodyPr/>
                    <a:lstStyle/>
                    <a:p>
                      <a:pPr indent="0" lvl="0" marL="0" marR="0" rtl="0" algn="l">
                        <a:spcBef>
                          <a:spcPts val="0"/>
                        </a:spcBef>
                        <a:spcAft>
                          <a:spcPts val="0"/>
                        </a:spcAft>
                        <a:buNone/>
                      </a:pPr>
                      <a:r>
                        <a:rPr b="1" lang="en-US" sz="1800" u="none" cap="none" strike="noStrike">
                          <a:latin typeface="Arial"/>
                          <a:ea typeface="Arial"/>
                          <a:cs typeface="Arial"/>
                          <a:sym typeface="Arial"/>
                        </a:rPr>
                        <a:t>Venesuella</a:t>
                      </a:r>
                      <a:endParaRPr b="1"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n-US" sz="1800">
                          <a:latin typeface="Arial"/>
                          <a:ea typeface="Arial"/>
                          <a:cs typeface="Arial"/>
                          <a:sym typeface="Arial"/>
                        </a:rPr>
                        <a:t>686</a:t>
                      </a:r>
                      <a:endParaRPr b="1" sz="1800">
                        <a:latin typeface="Arial"/>
                        <a:ea typeface="Arial"/>
                        <a:cs typeface="Arial"/>
                        <a:sym typeface="Arial"/>
                      </a:endParaRPr>
                    </a:p>
                  </a:txBody>
                  <a:tcPr marT="45725" marB="45725" marR="91450" marL="91450"/>
                </a:tc>
              </a:tr>
              <a:tr h="488225">
                <a:tc>
                  <a:txBody>
                    <a:bodyPr/>
                    <a:lstStyle/>
                    <a:p>
                      <a:pPr indent="0" lvl="0" marL="0" marR="0" rtl="0" algn="ctr">
                        <a:spcBef>
                          <a:spcPts val="0"/>
                        </a:spcBef>
                        <a:spcAft>
                          <a:spcPts val="0"/>
                        </a:spcAft>
                        <a:buNone/>
                      </a:pPr>
                      <a:r>
                        <a:rPr b="1" lang="en-US" sz="1800">
                          <a:latin typeface="Arial"/>
                          <a:ea typeface="Arial"/>
                          <a:cs typeface="Arial"/>
                          <a:sym typeface="Arial"/>
                        </a:rPr>
                        <a:t>2</a:t>
                      </a:r>
                      <a:endParaRPr/>
                    </a:p>
                  </a:txBody>
                  <a:tcPr marT="45725" marB="45725" marR="91450" marL="91450"/>
                </a:tc>
                <a:tc>
                  <a:txBody>
                    <a:bodyPr/>
                    <a:lstStyle/>
                    <a:p>
                      <a:pPr indent="0" lvl="0" marL="0" marR="0" rtl="0" algn="l">
                        <a:spcBef>
                          <a:spcPts val="0"/>
                        </a:spcBef>
                        <a:spcAft>
                          <a:spcPts val="0"/>
                        </a:spcAft>
                        <a:buNone/>
                      </a:pPr>
                      <a:r>
                        <a:rPr b="1" lang="en-US" sz="1800">
                          <a:latin typeface="Arial"/>
                          <a:ea typeface="Arial"/>
                          <a:cs typeface="Arial"/>
                          <a:sym typeface="Arial"/>
                        </a:rPr>
                        <a:t>Sudan </a:t>
                      </a:r>
                      <a:endParaRPr b="1"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n-US" sz="1800">
                          <a:latin typeface="Arial"/>
                          <a:ea typeface="Arial"/>
                          <a:cs typeface="Arial"/>
                          <a:sym typeface="Arial"/>
                        </a:rPr>
                        <a:t>318</a:t>
                      </a:r>
                      <a:endParaRPr b="1" sz="1800">
                        <a:latin typeface="Arial"/>
                        <a:ea typeface="Arial"/>
                        <a:cs typeface="Arial"/>
                        <a:sym typeface="Arial"/>
                      </a:endParaRPr>
                    </a:p>
                  </a:txBody>
                  <a:tcPr marT="45725" marB="45725" marR="91450" marL="91450"/>
                </a:tc>
              </a:tr>
              <a:tr h="488225">
                <a:tc>
                  <a:txBody>
                    <a:bodyPr/>
                    <a:lstStyle/>
                    <a:p>
                      <a:pPr indent="0" lvl="0" marL="0" marR="0" rtl="0" algn="ctr">
                        <a:spcBef>
                          <a:spcPts val="0"/>
                        </a:spcBef>
                        <a:spcAft>
                          <a:spcPts val="0"/>
                        </a:spcAft>
                        <a:buNone/>
                      </a:pPr>
                      <a:r>
                        <a:rPr b="1" lang="en-US" sz="1800">
                          <a:latin typeface="Arial"/>
                          <a:ea typeface="Arial"/>
                          <a:cs typeface="Arial"/>
                          <a:sym typeface="Arial"/>
                        </a:rPr>
                        <a:t>3</a:t>
                      </a:r>
                      <a:endParaRPr/>
                    </a:p>
                  </a:txBody>
                  <a:tcPr marT="45725" marB="45725" marR="91450" marL="91450"/>
                </a:tc>
                <a:tc>
                  <a:txBody>
                    <a:bodyPr/>
                    <a:lstStyle/>
                    <a:p>
                      <a:pPr indent="0" lvl="0" marL="0" marR="0" rtl="0" algn="l">
                        <a:spcBef>
                          <a:spcPts val="0"/>
                        </a:spcBef>
                        <a:spcAft>
                          <a:spcPts val="0"/>
                        </a:spcAft>
                        <a:buNone/>
                      </a:pPr>
                      <a:r>
                        <a:rPr b="1" lang="en-US" sz="1800">
                          <a:latin typeface="Arial"/>
                          <a:ea typeface="Arial"/>
                          <a:cs typeface="Arial"/>
                          <a:sym typeface="Arial"/>
                        </a:rPr>
                        <a:t>Livan </a:t>
                      </a:r>
                      <a:endParaRPr b="1"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n-US" sz="1800">
                          <a:latin typeface="Arial"/>
                          <a:ea typeface="Arial"/>
                          <a:cs typeface="Arial"/>
                          <a:sym typeface="Arial"/>
                        </a:rPr>
                        <a:t>224</a:t>
                      </a:r>
                      <a:endParaRPr b="1" sz="1800">
                        <a:latin typeface="Arial"/>
                        <a:ea typeface="Arial"/>
                        <a:cs typeface="Arial"/>
                        <a:sym typeface="Arial"/>
                      </a:endParaRPr>
                    </a:p>
                  </a:txBody>
                  <a:tcPr marT="45725" marB="45725" marR="91450" marL="91450"/>
                </a:tc>
              </a:tr>
              <a:tr h="488225">
                <a:tc>
                  <a:txBody>
                    <a:bodyPr/>
                    <a:lstStyle/>
                    <a:p>
                      <a:pPr indent="0" lvl="0" marL="0" marR="0" rtl="0" algn="ctr">
                        <a:spcBef>
                          <a:spcPts val="0"/>
                        </a:spcBef>
                        <a:spcAft>
                          <a:spcPts val="0"/>
                        </a:spcAft>
                        <a:buNone/>
                      </a:pPr>
                      <a:r>
                        <a:rPr b="1" lang="en-US" sz="1800">
                          <a:latin typeface="Arial"/>
                          <a:ea typeface="Arial"/>
                          <a:cs typeface="Arial"/>
                          <a:sym typeface="Arial"/>
                        </a:rPr>
                        <a:t>4</a:t>
                      </a:r>
                      <a:endParaRPr/>
                    </a:p>
                  </a:txBody>
                  <a:tcPr marT="45725" marB="45725" marR="91450" marL="91450"/>
                </a:tc>
                <a:tc>
                  <a:txBody>
                    <a:bodyPr/>
                    <a:lstStyle/>
                    <a:p>
                      <a:pPr indent="0" lvl="0" marL="0" marR="0" rtl="0" algn="l">
                        <a:spcBef>
                          <a:spcPts val="0"/>
                        </a:spcBef>
                        <a:spcAft>
                          <a:spcPts val="0"/>
                        </a:spcAft>
                        <a:buNone/>
                      </a:pPr>
                      <a:r>
                        <a:rPr b="1" lang="en-US" sz="1800">
                          <a:latin typeface="Arial"/>
                          <a:ea typeface="Arial"/>
                          <a:cs typeface="Arial"/>
                          <a:sym typeface="Arial"/>
                        </a:rPr>
                        <a:t>Siriya</a:t>
                      </a:r>
                      <a:endParaRPr b="1"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n-US" sz="1800">
                          <a:latin typeface="Arial"/>
                          <a:ea typeface="Arial"/>
                          <a:cs typeface="Arial"/>
                          <a:sym typeface="Arial"/>
                        </a:rPr>
                        <a:t>139</a:t>
                      </a:r>
                      <a:endParaRPr b="1" sz="1800">
                        <a:latin typeface="Arial"/>
                        <a:ea typeface="Arial"/>
                        <a:cs typeface="Arial"/>
                        <a:sym typeface="Arial"/>
                      </a:endParaRPr>
                    </a:p>
                  </a:txBody>
                  <a:tcPr marT="45725" marB="45725" marR="91450" marL="91450"/>
                </a:tc>
              </a:tr>
              <a:tr h="488225">
                <a:tc>
                  <a:txBody>
                    <a:bodyPr/>
                    <a:lstStyle/>
                    <a:p>
                      <a:pPr indent="0" lvl="0" marL="0" marR="0" rtl="0" algn="ctr">
                        <a:spcBef>
                          <a:spcPts val="0"/>
                        </a:spcBef>
                        <a:spcAft>
                          <a:spcPts val="0"/>
                        </a:spcAft>
                        <a:buNone/>
                      </a:pPr>
                      <a:r>
                        <a:rPr b="1" lang="en-US" sz="1800">
                          <a:latin typeface="Arial"/>
                          <a:ea typeface="Arial"/>
                          <a:cs typeface="Arial"/>
                          <a:sym typeface="Arial"/>
                        </a:rPr>
                        <a:t>5</a:t>
                      </a:r>
                      <a:endParaRPr/>
                    </a:p>
                  </a:txBody>
                  <a:tcPr marT="45725" marB="45725" marR="91450" marL="91450"/>
                </a:tc>
                <a:tc>
                  <a:txBody>
                    <a:bodyPr/>
                    <a:lstStyle/>
                    <a:p>
                      <a:pPr indent="0" lvl="0" marL="0" marR="0" rtl="0" algn="l">
                        <a:spcBef>
                          <a:spcPts val="0"/>
                        </a:spcBef>
                        <a:spcAft>
                          <a:spcPts val="0"/>
                        </a:spcAft>
                        <a:buNone/>
                      </a:pPr>
                      <a:r>
                        <a:rPr b="1" lang="en-US" sz="1800">
                          <a:latin typeface="Arial"/>
                          <a:ea typeface="Arial"/>
                          <a:cs typeface="Arial"/>
                          <a:sym typeface="Arial"/>
                        </a:rPr>
                        <a:t>Surinam</a:t>
                      </a:r>
                      <a:endParaRPr b="1"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n-US" sz="1800">
                          <a:latin typeface="Arial"/>
                          <a:ea typeface="Arial"/>
                          <a:cs typeface="Arial"/>
                          <a:sym typeface="Arial"/>
                        </a:rPr>
                        <a:t>61</a:t>
                      </a:r>
                      <a:endParaRPr b="1" sz="1800">
                        <a:latin typeface="Arial"/>
                        <a:ea typeface="Arial"/>
                        <a:cs typeface="Arial"/>
                        <a:sym typeface="Arial"/>
                      </a:endParaRPr>
                    </a:p>
                  </a:txBody>
                  <a:tcPr marT="45725" marB="45725" marR="91450" marL="91450"/>
                </a:tc>
              </a:tr>
              <a:tr h="488225">
                <a:tc>
                  <a:txBody>
                    <a:bodyPr/>
                    <a:lstStyle/>
                    <a:p>
                      <a:pPr indent="0" lvl="0" marL="0" marR="0" rtl="0" algn="ctr">
                        <a:spcBef>
                          <a:spcPts val="0"/>
                        </a:spcBef>
                        <a:spcAft>
                          <a:spcPts val="0"/>
                        </a:spcAft>
                        <a:buNone/>
                      </a:pPr>
                      <a:r>
                        <a:rPr b="1" lang="en-US" sz="1800">
                          <a:latin typeface="Arial"/>
                          <a:ea typeface="Arial"/>
                          <a:cs typeface="Arial"/>
                          <a:sym typeface="Arial"/>
                        </a:rPr>
                        <a:t>6</a:t>
                      </a:r>
                      <a:endParaRPr/>
                    </a:p>
                  </a:txBody>
                  <a:tcPr marT="45725" marB="45725" marR="91450" marL="91450"/>
                </a:tc>
                <a:tc>
                  <a:txBody>
                    <a:bodyPr/>
                    <a:lstStyle/>
                    <a:p>
                      <a:pPr indent="0" lvl="0" marL="0" marR="0" rtl="0" algn="l">
                        <a:spcBef>
                          <a:spcPts val="0"/>
                        </a:spcBef>
                        <a:spcAft>
                          <a:spcPts val="0"/>
                        </a:spcAft>
                        <a:buNone/>
                      </a:pPr>
                      <a:r>
                        <a:rPr b="1" lang="en-US" sz="1800">
                          <a:latin typeface="Arial"/>
                          <a:ea typeface="Arial"/>
                          <a:cs typeface="Arial"/>
                          <a:sym typeface="Arial"/>
                        </a:rPr>
                        <a:t>Zimbabve</a:t>
                      </a:r>
                      <a:endParaRPr b="1"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b="1" lang="en-US" sz="1800">
                          <a:latin typeface="Arial"/>
                          <a:ea typeface="Arial"/>
                          <a:cs typeface="Arial"/>
                          <a:sym typeface="Arial"/>
                        </a:rPr>
                        <a:t>61</a:t>
                      </a:r>
                      <a:endParaRPr b="1" sz="1800">
                        <a:latin typeface="Arial"/>
                        <a:ea typeface="Arial"/>
                        <a:cs typeface="Arial"/>
                        <a:sym typeface="Arial"/>
                      </a:endParaRPr>
                    </a:p>
                  </a:txBody>
                  <a:tcPr marT="45725" marB="45725" marR="91450" marL="91450"/>
                </a:tc>
              </a:tr>
            </a:tbl>
          </a:graphicData>
        </a:graphic>
      </p:graphicFrame>
      <p:pic>
        <p:nvPicPr>
          <p:cNvPr id="729" name="Google Shape;729;p17"/>
          <p:cNvPicPr preferRelativeResize="0"/>
          <p:nvPr/>
        </p:nvPicPr>
        <p:blipFill rotWithShape="1">
          <a:blip r:embed="rId4">
            <a:alphaModFix/>
          </a:blip>
          <a:srcRect b="0" l="0" r="0" t="0"/>
          <a:stretch/>
        </p:blipFill>
        <p:spPr>
          <a:xfrm>
            <a:off x="0" y="5815494"/>
            <a:ext cx="1079086" cy="1042506"/>
          </a:xfrm>
          <a:prstGeom prst="rect">
            <a:avLst/>
          </a:prstGeom>
          <a:noFill/>
          <a:ln>
            <a:noFill/>
          </a:ln>
        </p:spPr>
      </p:pic>
      <p:pic>
        <p:nvPicPr>
          <p:cNvPr id="730" name="Google Shape;730;p17"/>
          <p:cNvPicPr preferRelativeResize="0"/>
          <p:nvPr/>
        </p:nvPicPr>
        <p:blipFill rotWithShape="1">
          <a:blip r:embed="rId5">
            <a:alphaModFix/>
          </a:blip>
          <a:srcRect b="0" l="0" r="0" t="0"/>
          <a:stretch/>
        </p:blipFill>
        <p:spPr>
          <a:xfrm>
            <a:off x="11874981" y="31778"/>
            <a:ext cx="317019" cy="685249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18"/>
          <p:cNvSpPr txBox="1"/>
          <p:nvPr>
            <p:ph idx="1" type="body"/>
          </p:nvPr>
        </p:nvSpPr>
        <p:spPr>
          <a:xfrm>
            <a:off x="4038600" y="1066800"/>
            <a:ext cx="7851777" cy="2514600"/>
          </a:xfrm>
          <a:prstGeom prst="rect">
            <a:avLst/>
          </a:prstGeom>
          <a:noFill/>
          <a:ln>
            <a:noFill/>
          </a:ln>
        </p:spPr>
        <p:txBody>
          <a:bodyPr anchorCtr="0" anchor="t" bIns="45700" lIns="91425" spcFirstLastPara="1" rIns="91425" wrap="square" tIns="45700">
            <a:noAutofit/>
          </a:bodyPr>
          <a:lstStyle/>
          <a:p>
            <a:pPr indent="-255587" lvl="0" marL="365125" rtl="0" algn="just">
              <a:spcBef>
                <a:spcPts val="0"/>
              </a:spcBef>
              <a:spcAft>
                <a:spcPts val="0"/>
              </a:spcAft>
              <a:buSzPts val="1632"/>
              <a:buFont typeface="Noto Sans Symbols"/>
              <a:buChar char="❑"/>
            </a:pPr>
            <a:r>
              <a:rPr lang="en-US" sz="2400">
                <a:latin typeface="Arial"/>
                <a:ea typeface="Arial"/>
                <a:cs typeface="Arial"/>
                <a:sym typeface="Arial"/>
              </a:rPr>
              <a:t>surunkali davlat byudjeti taqchilligi;</a:t>
            </a:r>
            <a:endParaRPr/>
          </a:p>
          <a:p>
            <a:pPr indent="-255587" lvl="0" marL="365125" rtl="0" algn="just">
              <a:spcBef>
                <a:spcPts val="400"/>
              </a:spcBef>
              <a:spcAft>
                <a:spcPts val="0"/>
              </a:spcAft>
              <a:buSzPts val="1632"/>
              <a:buFont typeface="Noto Sans Symbols"/>
              <a:buChar char="❑"/>
            </a:pPr>
            <a:r>
              <a:rPr lang="en-US" sz="2400">
                <a:latin typeface="Arial"/>
                <a:ea typeface="Arial"/>
                <a:cs typeface="Arial"/>
                <a:sym typeface="Arial"/>
              </a:rPr>
              <a:t>iqtisodiy muvozanatning yo`qligi;</a:t>
            </a:r>
            <a:endParaRPr/>
          </a:p>
          <a:p>
            <a:pPr indent="-255587" lvl="0" marL="365125" rtl="0" algn="just">
              <a:spcBef>
                <a:spcPts val="400"/>
              </a:spcBef>
              <a:spcAft>
                <a:spcPts val="0"/>
              </a:spcAft>
              <a:buSzPts val="1632"/>
              <a:buFont typeface="Noto Sans Symbols"/>
              <a:buChar char="❑"/>
            </a:pPr>
            <a:r>
              <a:rPr lang="en-US" sz="2400">
                <a:latin typeface="Arial"/>
                <a:ea typeface="Arial"/>
                <a:cs typeface="Arial"/>
                <a:sym typeface="Arial"/>
              </a:rPr>
              <a:t>asosiy va aylanma mablag'lar qiymatining doimo indeksatsiya qilinishi;</a:t>
            </a:r>
            <a:endParaRPr/>
          </a:p>
          <a:p>
            <a:pPr indent="-255587" lvl="0" marL="365125" rtl="0" algn="just">
              <a:spcBef>
                <a:spcPts val="400"/>
              </a:spcBef>
              <a:spcAft>
                <a:spcPts val="0"/>
              </a:spcAft>
              <a:buSzPts val="1632"/>
              <a:buFont typeface="Noto Sans Symbols"/>
              <a:buChar char="❑"/>
            </a:pPr>
            <a:r>
              <a:rPr lang="en-US" sz="2400">
                <a:latin typeface="Arial"/>
                <a:ea typeface="Arial"/>
                <a:cs typeface="Arial"/>
                <a:sym typeface="Arial"/>
              </a:rPr>
              <a:t>milliy valyuta kursining chet el valyutasiga nisbatan tushib borishi</a:t>
            </a:r>
            <a:endParaRPr b="1" sz="2400">
              <a:solidFill>
                <a:srgbClr val="FF0000"/>
              </a:solidFill>
              <a:latin typeface="Arial"/>
              <a:ea typeface="Arial"/>
              <a:cs typeface="Arial"/>
              <a:sym typeface="Arial"/>
            </a:endParaRPr>
          </a:p>
        </p:txBody>
      </p:sp>
      <p:sp>
        <p:nvSpPr>
          <p:cNvPr id="736" name="Google Shape;736;p18"/>
          <p:cNvSpPr txBox="1"/>
          <p:nvPr>
            <p:ph type="title"/>
          </p:nvPr>
        </p:nvSpPr>
        <p:spPr>
          <a:xfrm>
            <a:off x="457200" y="239338"/>
            <a:ext cx="9067794" cy="792162"/>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sz="2000">
                <a:latin typeface="Arial"/>
                <a:ea typeface="Arial"/>
                <a:cs typeface="Arial"/>
                <a:sym typeface="Arial"/>
              </a:rPr>
              <a:t>JAXONDA ICHKI OMILLAR ASOSIDA YUZAGA KELGAN INFLYASIYA </a:t>
            </a:r>
            <a:r>
              <a:rPr lang="en-US" sz="2200" u="sng">
                <a:solidFill>
                  <a:srgbClr val="FF0000"/>
                </a:solidFill>
                <a:latin typeface="Arial"/>
                <a:ea typeface="Arial"/>
                <a:cs typeface="Arial"/>
                <a:sym typeface="Arial"/>
                <a:hlinkClick action="ppaction://hlinksldjump" r:id="rId3">
                  <a:extLst>
                    <a:ext uri="{A12FA001-AC4F-418D-AE19-62706E023703}">
                      <ahyp:hlinkClr val="tx"/>
                    </a:ext>
                  </a:extLst>
                </a:hlinkClick>
              </a:rPr>
              <a:t>[4].</a:t>
            </a:r>
            <a:endParaRPr sz="2200">
              <a:latin typeface="Arial"/>
              <a:ea typeface="Arial"/>
              <a:cs typeface="Arial"/>
              <a:sym typeface="Arial"/>
            </a:endParaRPr>
          </a:p>
        </p:txBody>
      </p:sp>
      <p:sp>
        <p:nvSpPr>
          <p:cNvPr id="737" name="Google Shape;737;p18"/>
          <p:cNvSpPr/>
          <p:nvPr/>
        </p:nvSpPr>
        <p:spPr>
          <a:xfrm>
            <a:off x="301624" y="1343781"/>
            <a:ext cx="2822576" cy="163121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1798F"/>
                </a:solidFill>
                <a:latin typeface="Arial"/>
                <a:ea typeface="Arial"/>
                <a:cs typeface="Arial"/>
                <a:sym typeface="Arial"/>
              </a:rPr>
              <a:t>Kuchli inflyasiya </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Lotin Amerika </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mamlakatlari: </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Argentina, Braziliya, </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Peru davlatlari</a:t>
            </a:r>
            <a:endParaRPr b="1" sz="2000">
              <a:solidFill>
                <a:srgbClr val="21798F"/>
              </a:solidFill>
              <a:latin typeface="Arial"/>
              <a:ea typeface="Arial"/>
              <a:cs typeface="Arial"/>
              <a:sym typeface="Arial"/>
            </a:endParaRPr>
          </a:p>
        </p:txBody>
      </p:sp>
      <p:cxnSp>
        <p:nvCxnSpPr>
          <p:cNvPr id="738" name="Google Shape;738;p18"/>
          <p:cNvCxnSpPr/>
          <p:nvPr/>
        </p:nvCxnSpPr>
        <p:spPr>
          <a:xfrm>
            <a:off x="4038599" y="1417638"/>
            <a:ext cx="0" cy="1617279"/>
          </a:xfrm>
          <a:prstGeom prst="straightConnector1">
            <a:avLst/>
          </a:prstGeom>
          <a:noFill/>
          <a:ln cap="flat" cmpd="sng" w="38100">
            <a:solidFill>
              <a:schemeClr val="accent1"/>
            </a:solidFill>
            <a:prstDash val="solid"/>
            <a:round/>
            <a:headEnd len="sm" w="sm" type="none"/>
            <a:tailEnd len="sm" w="sm" type="none"/>
          </a:ln>
        </p:spPr>
      </p:cxnSp>
      <p:sp>
        <p:nvSpPr>
          <p:cNvPr id="739" name="Google Shape;739;p18"/>
          <p:cNvSpPr/>
          <p:nvPr/>
        </p:nvSpPr>
        <p:spPr>
          <a:xfrm>
            <a:off x="3238500" y="1434717"/>
            <a:ext cx="685799" cy="1600200"/>
          </a:xfrm>
          <a:prstGeom prst="homePlate">
            <a:avLst>
              <a:gd fmla="val 50000" name="adj"/>
            </a:avLst>
          </a:prstGeom>
          <a:solidFill>
            <a:srgbClr val="D2DEEF"/>
          </a:solidFill>
          <a:ln cap="flat" cmpd="thickThin" w="55000">
            <a:solidFill>
              <a:srgbClr val="20768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18"/>
          <p:cNvSpPr txBox="1"/>
          <p:nvPr/>
        </p:nvSpPr>
        <p:spPr>
          <a:xfrm rot="-5400000">
            <a:off x="2695575" y="1977625"/>
            <a:ext cx="1600200" cy="514349"/>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Arial"/>
                <a:ea typeface="Arial"/>
                <a:cs typeface="Arial"/>
                <a:sym typeface="Arial"/>
              </a:rPr>
              <a:t>Sabablari</a:t>
            </a:r>
            <a:endParaRPr b="1" sz="1800">
              <a:solidFill>
                <a:schemeClr val="dk1"/>
              </a:solidFill>
              <a:latin typeface="Arial"/>
              <a:ea typeface="Arial"/>
              <a:cs typeface="Arial"/>
              <a:sym typeface="Arial"/>
            </a:endParaRPr>
          </a:p>
        </p:txBody>
      </p:sp>
      <p:sp>
        <p:nvSpPr>
          <p:cNvPr id="741" name="Google Shape;741;p18"/>
          <p:cNvSpPr/>
          <p:nvPr/>
        </p:nvSpPr>
        <p:spPr>
          <a:xfrm>
            <a:off x="301623" y="3896142"/>
            <a:ext cx="2822575" cy="193899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1798F"/>
                </a:solidFill>
                <a:latin typeface="Arial"/>
                <a:ea typeface="Arial"/>
                <a:cs typeface="Arial"/>
                <a:sym typeface="Arial"/>
              </a:rPr>
              <a:t>Undan pastrok (30-40% va undan ko’p)</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inflyasiya:</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Kolumbiya, Ekvador,</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Venesuela, Eron, </a:t>
            </a:r>
            <a:endParaRPr/>
          </a:p>
          <a:p>
            <a:pPr indent="0" lvl="0" marL="0" marR="0" rtl="0" algn="ctr">
              <a:spcBef>
                <a:spcPts val="0"/>
              </a:spcBef>
              <a:spcAft>
                <a:spcPts val="0"/>
              </a:spcAft>
              <a:buNone/>
            </a:pPr>
            <a:r>
              <a:rPr b="1" lang="en-US" sz="2000">
                <a:solidFill>
                  <a:srgbClr val="21798F"/>
                </a:solidFill>
                <a:latin typeface="Arial"/>
                <a:ea typeface="Arial"/>
                <a:cs typeface="Arial"/>
                <a:sym typeface="Arial"/>
              </a:rPr>
              <a:t>Suriya va bosh.</a:t>
            </a:r>
            <a:endParaRPr b="1" sz="2000">
              <a:solidFill>
                <a:srgbClr val="21798F"/>
              </a:solidFill>
              <a:latin typeface="Arial"/>
              <a:ea typeface="Arial"/>
              <a:cs typeface="Arial"/>
              <a:sym typeface="Arial"/>
            </a:endParaRPr>
          </a:p>
        </p:txBody>
      </p:sp>
      <p:cxnSp>
        <p:nvCxnSpPr>
          <p:cNvPr id="742" name="Google Shape;742;p18"/>
          <p:cNvCxnSpPr/>
          <p:nvPr/>
        </p:nvCxnSpPr>
        <p:spPr>
          <a:xfrm>
            <a:off x="4038599" y="4021521"/>
            <a:ext cx="0" cy="1617279"/>
          </a:xfrm>
          <a:prstGeom prst="straightConnector1">
            <a:avLst/>
          </a:prstGeom>
          <a:noFill/>
          <a:ln cap="flat" cmpd="sng" w="38100">
            <a:solidFill>
              <a:schemeClr val="accent1"/>
            </a:solidFill>
            <a:prstDash val="solid"/>
            <a:round/>
            <a:headEnd len="sm" w="sm" type="none"/>
            <a:tailEnd len="sm" w="sm" type="none"/>
          </a:ln>
        </p:spPr>
      </p:cxnSp>
      <p:sp>
        <p:nvSpPr>
          <p:cNvPr id="743" name="Google Shape;743;p18"/>
          <p:cNvSpPr/>
          <p:nvPr/>
        </p:nvSpPr>
        <p:spPr>
          <a:xfrm>
            <a:off x="3238500" y="4038600"/>
            <a:ext cx="685799" cy="1600200"/>
          </a:xfrm>
          <a:prstGeom prst="homePlate">
            <a:avLst>
              <a:gd fmla="val 50000" name="adj"/>
            </a:avLst>
          </a:prstGeom>
          <a:solidFill>
            <a:srgbClr val="D2DEEF"/>
          </a:solidFill>
          <a:ln cap="flat" cmpd="thickThin" w="55000">
            <a:solidFill>
              <a:srgbClr val="20768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18"/>
          <p:cNvSpPr txBox="1"/>
          <p:nvPr/>
        </p:nvSpPr>
        <p:spPr>
          <a:xfrm rot="-5400000">
            <a:off x="2695575" y="4581525"/>
            <a:ext cx="1600200" cy="514349"/>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Arial"/>
                <a:ea typeface="Arial"/>
                <a:cs typeface="Arial"/>
                <a:sym typeface="Arial"/>
              </a:rPr>
              <a:t>Sabablari</a:t>
            </a:r>
            <a:endParaRPr b="1" sz="1800">
              <a:solidFill>
                <a:schemeClr val="dk1"/>
              </a:solidFill>
              <a:latin typeface="Arial"/>
              <a:ea typeface="Arial"/>
              <a:cs typeface="Arial"/>
              <a:sym typeface="Arial"/>
            </a:endParaRPr>
          </a:p>
        </p:txBody>
      </p:sp>
      <p:sp>
        <p:nvSpPr>
          <p:cNvPr id="745" name="Google Shape;745;p18"/>
          <p:cNvSpPr/>
          <p:nvPr/>
        </p:nvSpPr>
        <p:spPr>
          <a:xfrm>
            <a:off x="4176547" y="3762736"/>
            <a:ext cx="7634451" cy="1938992"/>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1FADCC"/>
              </a:buClr>
              <a:buSzPts val="1680"/>
              <a:buFont typeface="Noto Sans Symbols"/>
              <a:buChar char="❑"/>
            </a:pPr>
            <a:r>
              <a:rPr lang="en-US" sz="2400">
                <a:solidFill>
                  <a:schemeClr val="dk1"/>
                </a:solidFill>
                <a:latin typeface="Arial"/>
                <a:ea typeface="Arial"/>
                <a:cs typeface="Arial"/>
                <a:sym typeface="Arial"/>
              </a:rPr>
              <a:t>iqtisodiy muvozanatning yo`qligi;</a:t>
            </a:r>
            <a:endParaRPr/>
          </a:p>
          <a:p>
            <a:pPr indent="-342900" lvl="0" marL="342900" marR="0" rtl="0" algn="l">
              <a:spcBef>
                <a:spcPts val="0"/>
              </a:spcBef>
              <a:spcAft>
                <a:spcPts val="0"/>
              </a:spcAft>
              <a:buClr>
                <a:srgbClr val="21798F"/>
              </a:buClr>
              <a:buSzPts val="1680"/>
              <a:buFont typeface="Noto Sans Symbols"/>
              <a:buChar char="❑"/>
            </a:pPr>
            <a:r>
              <a:rPr lang="en-US" sz="2400">
                <a:solidFill>
                  <a:schemeClr val="dk1"/>
                </a:solidFill>
                <a:latin typeface="Arial"/>
                <a:ea typeface="Arial"/>
                <a:cs typeface="Arial"/>
                <a:sym typeface="Arial"/>
              </a:rPr>
              <a:t>moliyaviy siyosatdagi kamchiliklar - taqchillikni moliyalashtirish;</a:t>
            </a:r>
            <a:endParaRPr/>
          </a:p>
          <a:p>
            <a:pPr indent="-342900" lvl="0" marL="342900" marR="0" rtl="0" algn="l">
              <a:spcBef>
                <a:spcPts val="0"/>
              </a:spcBef>
              <a:spcAft>
                <a:spcPts val="0"/>
              </a:spcAft>
              <a:buClr>
                <a:srgbClr val="21798F"/>
              </a:buClr>
              <a:buSzPts val="1680"/>
              <a:buFont typeface="Noto Sans Symbols"/>
              <a:buChar char="❑"/>
            </a:pPr>
            <a:r>
              <a:rPr lang="en-US" sz="2400">
                <a:solidFill>
                  <a:schemeClr val="dk1"/>
                </a:solidFill>
                <a:latin typeface="Arial"/>
                <a:ea typeface="Arial"/>
                <a:cs typeface="Arial"/>
                <a:sym typeface="Arial"/>
              </a:rPr>
              <a:t>xalq xo`jaligiga ko`p kreditlar ajratish;</a:t>
            </a:r>
            <a:endParaRPr/>
          </a:p>
          <a:p>
            <a:pPr indent="-342900" lvl="0" marL="342900" marR="0" rtl="0" algn="l">
              <a:spcBef>
                <a:spcPts val="0"/>
              </a:spcBef>
              <a:spcAft>
                <a:spcPts val="0"/>
              </a:spcAft>
              <a:buClr>
                <a:srgbClr val="21798F"/>
              </a:buClr>
              <a:buSzPts val="1680"/>
              <a:buFont typeface="Noto Sans Symbols"/>
              <a:buChar char="❑"/>
            </a:pPr>
            <a:r>
              <a:rPr lang="en-US" sz="2400">
                <a:solidFill>
                  <a:schemeClr val="dk1"/>
                </a:solidFill>
                <a:latin typeface="Arial"/>
                <a:ea typeface="Arial"/>
                <a:cs typeface="Arial"/>
                <a:sym typeface="Arial"/>
              </a:rPr>
              <a:t>to`lovlar bo`yicha indeksatsiya o`tkazib borishi. </a:t>
            </a:r>
            <a:endParaRPr/>
          </a:p>
        </p:txBody>
      </p:sp>
      <p:pic>
        <p:nvPicPr>
          <p:cNvPr id="746" name="Google Shape;746;p18"/>
          <p:cNvPicPr preferRelativeResize="0"/>
          <p:nvPr/>
        </p:nvPicPr>
        <p:blipFill rotWithShape="1">
          <a:blip r:embed="rId4">
            <a:alphaModFix/>
          </a:blip>
          <a:srcRect b="0" l="0" r="0" t="0"/>
          <a:stretch/>
        </p:blipFill>
        <p:spPr>
          <a:xfrm>
            <a:off x="0" y="5878589"/>
            <a:ext cx="1079086" cy="1042506"/>
          </a:xfrm>
          <a:prstGeom prst="rect">
            <a:avLst/>
          </a:prstGeom>
          <a:noFill/>
          <a:ln>
            <a:noFill/>
          </a:ln>
        </p:spPr>
      </p:pic>
      <p:pic>
        <p:nvPicPr>
          <p:cNvPr id="747" name="Google Shape;747;p18"/>
          <p:cNvPicPr preferRelativeResize="0"/>
          <p:nvPr/>
        </p:nvPicPr>
        <p:blipFill rotWithShape="1">
          <a:blip r:embed="rId5">
            <a:alphaModFix/>
          </a:blip>
          <a:srcRect b="0" l="0" r="0" t="0"/>
          <a:stretch/>
        </p:blipFill>
        <p:spPr>
          <a:xfrm>
            <a:off x="11923590" y="-5255"/>
            <a:ext cx="317019" cy="685249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1" name="Shape 751"/>
        <p:cNvGrpSpPr/>
        <p:nvPr/>
      </p:nvGrpSpPr>
      <p:grpSpPr>
        <a:xfrm>
          <a:off x="0" y="0"/>
          <a:ext cx="0" cy="0"/>
          <a:chOff x="0" y="0"/>
          <a:chExt cx="0" cy="0"/>
        </a:xfrm>
      </p:grpSpPr>
      <p:sp>
        <p:nvSpPr>
          <p:cNvPr id="752" name="Google Shape;752;p19"/>
          <p:cNvSpPr/>
          <p:nvPr/>
        </p:nvSpPr>
        <p:spPr>
          <a:xfrm>
            <a:off x="211436" y="243187"/>
            <a:ext cx="11582400" cy="40011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7030A0"/>
                </a:solidFill>
                <a:latin typeface="Arial"/>
                <a:ea typeface="Arial"/>
                <a:cs typeface="Arial"/>
                <a:sym typeface="Arial"/>
              </a:rPr>
              <a:t>Inflyasiya iqtisodiy holatning yomonlashuviga sabab bo‘ladi </a:t>
            </a:r>
            <a:r>
              <a:rPr b="1" lang="en-US" sz="2000" u="sng">
                <a:solidFill>
                  <a:srgbClr val="C00000"/>
                </a:solidFill>
                <a:latin typeface="Arial"/>
                <a:ea typeface="Arial"/>
                <a:cs typeface="Arial"/>
                <a:sym typeface="Arial"/>
                <a:hlinkClick action="ppaction://hlinksldjump" r:id="rId3">
                  <a:extLst>
                    <a:ext uri="{A12FA001-AC4F-418D-AE19-62706E023703}">
                      <ahyp:hlinkClr val="tx"/>
                    </a:ext>
                  </a:extLst>
                </a:hlinkClick>
              </a:rPr>
              <a:t>[4]</a:t>
            </a:r>
            <a:r>
              <a:rPr b="1" lang="en-US" sz="2000">
                <a:solidFill>
                  <a:srgbClr val="C00000"/>
                </a:solidFill>
                <a:latin typeface="Arial"/>
                <a:ea typeface="Arial"/>
                <a:cs typeface="Arial"/>
                <a:sym typeface="Arial"/>
              </a:rPr>
              <a:t>. </a:t>
            </a:r>
            <a:endParaRPr b="1" sz="2000">
              <a:solidFill>
                <a:srgbClr val="C00000"/>
              </a:solidFill>
              <a:latin typeface="Lucida Sans"/>
              <a:ea typeface="Lucida Sans"/>
              <a:cs typeface="Lucida Sans"/>
              <a:sym typeface="Lucida Sans"/>
            </a:endParaRPr>
          </a:p>
        </p:txBody>
      </p:sp>
      <p:grpSp>
        <p:nvGrpSpPr>
          <p:cNvPr id="753" name="Google Shape;753;p19"/>
          <p:cNvGrpSpPr/>
          <p:nvPr/>
        </p:nvGrpSpPr>
        <p:grpSpPr>
          <a:xfrm>
            <a:off x="2693593" y="764440"/>
            <a:ext cx="9067800" cy="5593716"/>
            <a:chOff x="0" y="0"/>
            <a:chExt cx="9067800" cy="5593716"/>
          </a:xfrm>
        </p:grpSpPr>
        <p:sp>
          <p:nvSpPr>
            <p:cNvPr id="754" name="Google Shape;754;p19"/>
            <p:cNvSpPr/>
            <p:nvPr/>
          </p:nvSpPr>
          <p:spPr>
            <a:xfrm>
              <a:off x="0" y="0"/>
              <a:ext cx="6982206" cy="1006869"/>
            </a:xfrm>
            <a:prstGeom prst="roundRect">
              <a:avLst>
                <a:gd fmla="val 10000" name="adj"/>
              </a:avLst>
            </a:prstGeom>
            <a:solidFill>
              <a:srgbClr val="77D5EA"/>
            </a:solidFill>
            <a:ln cap="flat" cmpd="thickThin" w="55000">
              <a:solidFill>
                <a:srgbClr val="1FAD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19"/>
            <p:cNvSpPr txBox="1"/>
            <p:nvPr/>
          </p:nvSpPr>
          <p:spPr>
            <a:xfrm>
              <a:off x="29490" y="29490"/>
              <a:ext cx="5777912" cy="947889"/>
            </a:xfrm>
            <a:prstGeom prst="rect">
              <a:avLst/>
            </a:prstGeom>
            <a:noFill/>
            <a:ln>
              <a:noFill/>
            </a:ln>
          </p:spPr>
          <p:txBody>
            <a:bodyPr anchorCtr="0" anchor="ctr" bIns="68575" lIns="68575" spcFirstLastPara="1" rIns="68575" wrap="square" tIns="68575">
              <a:noAutofit/>
            </a:bodyPr>
            <a:lstStyle/>
            <a:p>
              <a:pPr indent="0" lvl="0" marL="0" marR="0" rtl="0" algn="just">
                <a:lnSpc>
                  <a:spcPct val="100000"/>
                </a:lnSpc>
                <a:spcBef>
                  <a:spcPts val="0"/>
                </a:spcBef>
                <a:spcAft>
                  <a:spcPts val="0"/>
                </a:spcAft>
                <a:buClr>
                  <a:schemeClr val="lt1"/>
                </a:buClr>
                <a:buSzPts val="1800"/>
                <a:buFont typeface="Lucida Sans"/>
                <a:buNone/>
              </a:pPr>
              <a:r>
                <a:t/>
              </a:r>
              <a:endParaRPr sz="1800">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Ishlab chiqarish xajmi qisqaradi, chunki narx-navolarning doimiy tarzda tebranib turishi ishlab chiqarishni istiqbollarga ishonchni yo‘qotadi;</a:t>
              </a:r>
              <a:endParaRPr/>
            </a:p>
            <a:p>
              <a:pPr indent="0" lvl="0" marL="0" marR="0" rtl="0" algn="just">
                <a:lnSpc>
                  <a:spcPct val="90000"/>
                </a:lnSpc>
                <a:spcBef>
                  <a:spcPts val="0"/>
                </a:spcBef>
                <a:spcAft>
                  <a:spcPts val="0"/>
                </a:spcAft>
                <a:buClr>
                  <a:schemeClr val="dk1"/>
                </a:buClr>
                <a:buSzPts val="1800"/>
                <a:buFont typeface="Lucida Sans"/>
                <a:buNone/>
              </a:pPr>
              <a:r>
                <a:t/>
              </a:r>
              <a:endParaRPr sz="1800">
                <a:solidFill>
                  <a:schemeClr val="lt1"/>
                </a:solidFill>
                <a:latin typeface="Lucida Sans"/>
                <a:ea typeface="Lucida Sans"/>
                <a:cs typeface="Lucida Sans"/>
                <a:sym typeface="Lucida Sans"/>
              </a:endParaRPr>
            </a:p>
          </p:txBody>
        </p:sp>
        <p:sp>
          <p:nvSpPr>
            <p:cNvPr id="756" name="Google Shape;756;p19"/>
            <p:cNvSpPr/>
            <p:nvPr/>
          </p:nvSpPr>
          <p:spPr>
            <a:xfrm>
              <a:off x="533407" y="1136019"/>
              <a:ext cx="6982206" cy="1006869"/>
            </a:xfrm>
            <a:prstGeom prst="roundRect">
              <a:avLst>
                <a:gd fmla="val 10000" name="adj"/>
              </a:avLst>
            </a:prstGeom>
            <a:solidFill>
              <a:srgbClr val="77D5EA"/>
            </a:solidFill>
            <a:ln cap="flat" cmpd="thickThin" w="55000">
              <a:solidFill>
                <a:srgbClr val="1FAD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19"/>
            <p:cNvSpPr txBox="1"/>
            <p:nvPr/>
          </p:nvSpPr>
          <p:spPr>
            <a:xfrm>
              <a:off x="562897" y="1165509"/>
              <a:ext cx="5747362" cy="947889"/>
            </a:xfrm>
            <a:prstGeom prst="rect">
              <a:avLst/>
            </a:prstGeom>
            <a:noFill/>
            <a:ln>
              <a:noFill/>
            </a:ln>
          </p:spPr>
          <p:txBody>
            <a:bodyPr anchorCtr="0" anchor="ctr" bIns="68575" lIns="68575" spcFirstLastPara="1" rIns="68575" wrap="square" tIns="68575">
              <a:noAutofit/>
            </a:bodyPr>
            <a:lstStyle/>
            <a:p>
              <a:pPr indent="0" lvl="0" marL="0" marR="0" rtl="0" algn="just">
                <a:lnSpc>
                  <a:spcPct val="9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Ishlab chiqarish sohasidagi kapital savdo va vositachilik operatsiyalariga oqib o‘tishi kuzatiladi; </a:t>
              </a:r>
              <a:endParaRPr sz="1800">
                <a:solidFill>
                  <a:schemeClr val="dk1"/>
                </a:solidFill>
                <a:latin typeface="Lucida Sans"/>
                <a:ea typeface="Lucida Sans"/>
                <a:cs typeface="Lucida Sans"/>
                <a:sym typeface="Lucida Sans"/>
              </a:endParaRPr>
            </a:p>
          </p:txBody>
        </p:sp>
        <p:sp>
          <p:nvSpPr>
            <p:cNvPr id="758" name="Google Shape;758;p19"/>
            <p:cNvSpPr/>
            <p:nvPr/>
          </p:nvSpPr>
          <p:spPr>
            <a:xfrm>
              <a:off x="1042797" y="2293423"/>
              <a:ext cx="6982206" cy="1006869"/>
            </a:xfrm>
            <a:prstGeom prst="roundRect">
              <a:avLst>
                <a:gd fmla="val 10000" name="adj"/>
              </a:avLst>
            </a:prstGeom>
            <a:solidFill>
              <a:srgbClr val="77D5EA"/>
            </a:solidFill>
            <a:ln cap="flat" cmpd="thickThin" w="55000">
              <a:solidFill>
                <a:srgbClr val="1FAD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19"/>
            <p:cNvSpPr txBox="1"/>
            <p:nvPr/>
          </p:nvSpPr>
          <p:spPr>
            <a:xfrm>
              <a:off x="1072287" y="2322913"/>
              <a:ext cx="5747362" cy="947889"/>
            </a:xfrm>
            <a:prstGeom prst="rect">
              <a:avLst/>
            </a:prstGeom>
            <a:noFill/>
            <a:ln>
              <a:noFill/>
            </a:ln>
          </p:spPr>
          <p:txBody>
            <a:bodyPr anchorCtr="0" anchor="ctr" bIns="68575" lIns="68575" spcFirstLastPara="1" rIns="68575" wrap="square" tIns="68575">
              <a:noAutofit/>
            </a:bodyPr>
            <a:lstStyle/>
            <a:p>
              <a:pPr indent="0" lvl="0" marL="0" marR="0" rtl="0" algn="just">
                <a:lnSpc>
                  <a:spcPct val="9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Narx-navoning keskin va notekis o‘zgarishi natijasida chayqovchilik kengayadi. Tovar tanqisligi (defisit) yuzaga chiqadi va narx-navoning keskin ko‘tarilishiga olib keladi;</a:t>
              </a:r>
              <a:endParaRPr sz="1800">
                <a:solidFill>
                  <a:schemeClr val="dk1"/>
                </a:solidFill>
                <a:latin typeface="Lucida Sans"/>
                <a:ea typeface="Lucida Sans"/>
                <a:cs typeface="Lucida Sans"/>
                <a:sym typeface="Lucida Sans"/>
              </a:endParaRPr>
            </a:p>
          </p:txBody>
        </p:sp>
        <p:sp>
          <p:nvSpPr>
            <p:cNvPr id="760" name="Google Shape;760;p19"/>
            <p:cNvSpPr/>
            <p:nvPr/>
          </p:nvSpPr>
          <p:spPr>
            <a:xfrm>
              <a:off x="1564195" y="3440135"/>
              <a:ext cx="6982206" cy="1006869"/>
            </a:xfrm>
            <a:prstGeom prst="roundRect">
              <a:avLst>
                <a:gd fmla="val 10000" name="adj"/>
              </a:avLst>
            </a:prstGeom>
            <a:solidFill>
              <a:srgbClr val="77D5EA"/>
            </a:solidFill>
            <a:ln cap="flat" cmpd="thickThin" w="55000">
              <a:solidFill>
                <a:srgbClr val="1FAD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19"/>
            <p:cNvSpPr txBox="1"/>
            <p:nvPr/>
          </p:nvSpPr>
          <p:spPr>
            <a:xfrm>
              <a:off x="1593685" y="3469625"/>
              <a:ext cx="5747362" cy="947889"/>
            </a:xfrm>
            <a:prstGeom prst="rect">
              <a:avLst/>
            </a:prstGeom>
            <a:noFill/>
            <a:ln>
              <a:noFill/>
            </a:ln>
          </p:spPr>
          <p:txBody>
            <a:bodyPr anchorCtr="0" anchor="ctr" bIns="60950" lIns="60950" spcFirstLastPara="1" rIns="60950" wrap="square" tIns="60950">
              <a:noAutofit/>
            </a:bodyPr>
            <a:lstStyle/>
            <a:p>
              <a:pPr indent="0" lvl="0" marL="0" marR="0" rtl="0" algn="l">
                <a:lnSpc>
                  <a:spcPct val="90000"/>
                </a:lnSpc>
                <a:spcBef>
                  <a:spcPts val="0"/>
                </a:spcBef>
                <a:spcAft>
                  <a:spcPts val="0"/>
                </a:spcAft>
                <a:buClr>
                  <a:schemeClr val="dk1"/>
                </a:buClr>
                <a:buSzPts val="1600"/>
                <a:buFont typeface="Arial"/>
                <a:buNone/>
              </a:pPr>
              <a:r>
                <a:rPr lang="en-US" sz="1600">
                  <a:solidFill>
                    <a:schemeClr val="dk1"/>
                  </a:solidFill>
                  <a:latin typeface="Arial"/>
                  <a:ea typeface="Arial"/>
                  <a:cs typeface="Arial"/>
                  <a:sym typeface="Arial"/>
                </a:rPr>
                <a:t>Mamlakatda kredit operatsiyalari cheklanadi. Chunki yuridik va jismoniy shaxslarga tijorat banklaridan beriladigan kreditlarning foiz darajasining yuqori darajada o‘rnatiladi. </a:t>
              </a:r>
              <a:endParaRPr sz="1600">
                <a:solidFill>
                  <a:schemeClr val="dk1"/>
                </a:solidFill>
                <a:latin typeface="Lucida Sans"/>
                <a:ea typeface="Lucida Sans"/>
                <a:cs typeface="Lucida Sans"/>
                <a:sym typeface="Lucida Sans"/>
              </a:endParaRPr>
            </a:p>
          </p:txBody>
        </p:sp>
        <p:sp>
          <p:nvSpPr>
            <p:cNvPr id="762" name="Google Shape;762;p19"/>
            <p:cNvSpPr/>
            <p:nvPr/>
          </p:nvSpPr>
          <p:spPr>
            <a:xfrm>
              <a:off x="2085594" y="4586847"/>
              <a:ext cx="6982206" cy="1006869"/>
            </a:xfrm>
            <a:prstGeom prst="roundRect">
              <a:avLst>
                <a:gd fmla="val 10000" name="adj"/>
              </a:avLst>
            </a:prstGeom>
            <a:solidFill>
              <a:srgbClr val="A4DCEA"/>
            </a:solidFill>
            <a:ln cap="flat" cmpd="thickThin" w="550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19"/>
            <p:cNvSpPr txBox="1"/>
            <p:nvPr/>
          </p:nvSpPr>
          <p:spPr>
            <a:xfrm>
              <a:off x="2115084" y="4616337"/>
              <a:ext cx="5747362" cy="947889"/>
            </a:xfrm>
            <a:prstGeom prst="rect">
              <a:avLst/>
            </a:prstGeom>
            <a:noFill/>
            <a:ln>
              <a:noFill/>
            </a:ln>
          </p:spPr>
          <p:txBody>
            <a:bodyPr anchorCtr="0" anchor="ctr" bIns="68575" lIns="68575" spcFirstLastPara="1" rIns="68575" wrap="square" tIns="68575">
              <a:noAutofit/>
            </a:bodyPr>
            <a:lstStyle/>
            <a:p>
              <a:pPr indent="0" lvl="0" marL="0" marR="0" rtl="0" algn="just">
                <a:lnSpc>
                  <a:spcPct val="9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Davlat moliya resurslari qadrsizlanadi. Byudjet daromadlari va xarajatlari o‘rtasidagi mutanosiblikni saqlash qiyinlashadi va buning natijasida byudjet taqchilligi (defisiti) yuzaga chiqadi</a:t>
              </a:r>
              <a:endParaRPr sz="1800">
                <a:solidFill>
                  <a:schemeClr val="dk1"/>
                </a:solidFill>
                <a:latin typeface="Arial"/>
                <a:ea typeface="Arial"/>
                <a:cs typeface="Arial"/>
                <a:sym typeface="Arial"/>
              </a:endParaRPr>
            </a:p>
          </p:txBody>
        </p:sp>
        <p:sp>
          <p:nvSpPr>
            <p:cNvPr id="764" name="Google Shape;764;p19"/>
            <p:cNvSpPr/>
            <p:nvPr/>
          </p:nvSpPr>
          <p:spPr>
            <a:xfrm>
              <a:off x="6327741" y="735573"/>
              <a:ext cx="654464" cy="654464"/>
            </a:xfrm>
            <a:prstGeom prst="downArrow">
              <a:avLst>
                <a:gd fmla="val 55000" name="adj1"/>
                <a:gd fmla="val 45000" name="adj2"/>
              </a:avLst>
            </a:prstGeom>
            <a:solidFill>
              <a:srgbClr val="7030A0">
                <a:alpha val="89803"/>
              </a:srgbClr>
            </a:solidFill>
            <a:ln cap="flat" cmpd="thickThin" w="55000">
              <a:solidFill>
                <a:srgbClr val="CADFE8">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19"/>
            <p:cNvSpPr txBox="1"/>
            <p:nvPr/>
          </p:nvSpPr>
          <p:spPr>
            <a:xfrm>
              <a:off x="6474995" y="735573"/>
              <a:ext cx="359956" cy="492484"/>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Lucida Sans"/>
                <a:buNone/>
              </a:pPr>
              <a:r>
                <a:t/>
              </a:r>
              <a:endParaRPr sz="2300">
                <a:solidFill>
                  <a:schemeClr val="dk1"/>
                </a:solidFill>
                <a:latin typeface="Lucida Sans"/>
                <a:ea typeface="Lucida Sans"/>
                <a:cs typeface="Lucida Sans"/>
                <a:sym typeface="Lucida Sans"/>
              </a:endParaRPr>
            </a:p>
          </p:txBody>
        </p:sp>
        <p:sp>
          <p:nvSpPr>
            <p:cNvPr id="766" name="Google Shape;766;p19"/>
            <p:cNvSpPr/>
            <p:nvPr/>
          </p:nvSpPr>
          <p:spPr>
            <a:xfrm>
              <a:off x="6849139" y="1882285"/>
              <a:ext cx="654464" cy="654464"/>
            </a:xfrm>
            <a:prstGeom prst="downArrow">
              <a:avLst>
                <a:gd fmla="val 55000" name="adj1"/>
                <a:gd fmla="val 45000" name="adj2"/>
              </a:avLst>
            </a:prstGeom>
            <a:solidFill>
              <a:srgbClr val="7030A0">
                <a:alpha val="89803"/>
              </a:srgbClr>
            </a:solidFill>
            <a:ln cap="flat" cmpd="thickThin" w="55000">
              <a:solidFill>
                <a:srgbClr val="CADFE8">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19"/>
            <p:cNvSpPr txBox="1"/>
            <p:nvPr/>
          </p:nvSpPr>
          <p:spPr>
            <a:xfrm>
              <a:off x="6996393" y="1882285"/>
              <a:ext cx="359956" cy="492484"/>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Lucida Sans"/>
                <a:buNone/>
              </a:pPr>
              <a:r>
                <a:t/>
              </a:r>
              <a:endParaRPr sz="2300">
                <a:solidFill>
                  <a:schemeClr val="dk1"/>
                </a:solidFill>
                <a:latin typeface="Lucida Sans"/>
                <a:ea typeface="Lucida Sans"/>
                <a:cs typeface="Lucida Sans"/>
                <a:sym typeface="Lucida Sans"/>
              </a:endParaRPr>
            </a:p>
          </p:txBody>
        </p:sp>
        <p:sp>
          <p:nvSpPr>
            <p:cNvPr id="768" name="Google Shape;768;p19"/>
            <p:cNvSpPr/>
            <p:nvPr/>
          </p:nvSpPr>
          <p:spPr>
            <a:xfrm>
              <a:off x="7370538" y="3012216"/>
              <a:ext cx="654464" cy="654464"/>
            </a:xfrm>
            <a:prstGeom prst="downArrow">
              <a:avLst>
                <a:gd fmla="val 55000" name="adj1"/>
                <a:gd fmla="val 45000" name="adj2"/>
              </a:avLst>
            </a:prstGeom>
            <a:solidFill>
              <a:srgbClr val="7030A0">
                <a:alpha val="89803"/>
              </a:srgbClr>
            </a:solidFill>
            <a:ln cap="flat" cmpd="thickThin" w="55000">
              <a:solidFill>
                <a:srgbClr val="CADFE8">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19"/>
            <p:cNvSpPr txBox="1"/>
            <p:nvPr/>
          </p:nvSpPr>
          <p:spPr>
            <a:xfrm>
              <a:off x="7517792" y="3012216"/>
              <a:ext cx="359956" cy="492484"/>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Lucida Sans"/>
                <a:buNone/>
              </a:pPr>
              <a:r>
                <a:t/>
              </a:r>
              <a:endParaRPr sz="2300">
                <a:solidFill>
                  <a:schemeClr val="dk1"/>
                </a:solidFill>
                <a:latin typeface="Lucida Sans"/>
                <a:ea typeface="Lucida Sans"/>
                <a:cs typeface="Lucida Sans"/>
                <a:sym typeface="Lucida Sans"/>
              </a:endParaRPr>
            </a:p>
          </p:txBody>
        </p:sp>
        <p:sp>
          <p:nvSpPr>
            <p:cNvPr id="770" name="Google Shape;770;p19"/>
            <p:cNvSpPr/>
            <p:nvPr/>
          </p:nvSpPr>
          <p:spPr>
            <a:xfrm>
              <a:off x="7891936" y="4170116"/>
              <a:ext cx="654464" cy="654464"/>
            </a:xfrm>
            <a:prstGeom prst="downArrow">
              <a:avLst>
                <a:gd fmla="val 55000" name="adj1"/>
                <a:gd fmla="val 45000" name="adj2"/>
              </a:avLst>
            </a:prstGeom>
            <a:solidFill>
              <a:srgbClr val="7030A0">
                <a:alpha val="89803"/>
              </a:srgbClr>
            </a:solidFill>
            <a:ln cap="flat" cmpd="thickThin" w="55000">
              <a:solidFill>
                <a:srgbClr val="CADFE8">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19"/>
            <p:cNvSpPr txBox="1"/>
            <p:nvPr/>
          </p:nvSpPr>
          <p:spPr>
            <a:xfrm>
              <a:off x="8039190" y="4170116"/>
              <a:ext cx="359956" cy="492484"/>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Lucida Sans"/>
                <a:buNone/>
              </a:pPr>
              <a:r>
                <a:t/>
              </a:r>
              <a:endParaRPr sz="2300">
                <a:solidFill>
                  <a:schemeClr val="dk1"/>
                </a:solidFill>
                <a:latin typeface="Lucida Sans"/>
                <a:ea typeface="Lucida Sans"/>
                <a:cs typeface="Lucida Sans"/>
                <a:sym typeface="Lucida Sans"/>
              </a:endParaRPr>
            </a:p>
          </p:txBody>
        </p:sp>
      </p:grpSp>
      <p:sp>
        <p:nvSpPr>
          <p:cNvPr id="772" name="Google Shape;772;p19"/>
          <p:cNvSpPr/>
          <p:nvPr/>
        </p:nvSpPr>
        <p:spPr>
          <a:xfrm>
            <a:off x="901432" y="764440"/>
            <a:ext cx="1676400" cy="5850373"/>
          </a:xfrm>
          <a:prstGeom prst="rightArrowCallout">
            <a:avLst>
              <a:gd fmla="val 25000" name="adj1"/>
              <a:gd fmla="val 25000" name="adj2"/>
              <a:gd fmla="val 25000" name="adj3"/>
              <a:gd fmla="val 64977" name="adj4"/>
            </a:avLst>
          </a:prstGeom>
          <a:solidFill>
            <a:srgbClr val="D2DEEF"/>
          </a:solidFill>
          <a:ln cap="flat" cmpd="thickThin" w="55000">
            <a:solidFill>
              <a:srgbClr val="858AB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19"/>
          <p:cNvSpPr txBox="1"/>
          <p:nvPr/>
        </p:nvSpPr>
        <p:spPr>
          <a:xfrm rot="-5400000">
            <a:off x="-1479124" y="3144974"/>
            <a:ext cx="5850373" cy="1089274"/>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rgbClr val="2A4A75"/>
                </a:solidFill>
                <a:latin typeface="Arial"/>
                <a:ea typeface="Arial"/>
                <a:cs typeface="Arial"/>
                <a:sym typeface="Arial"/>
              </a:rPr>
              <a:t>Quidagi salbiy holatlarni kuzatish mumkin</a:t>
            </a:r>
            <a:endParaRPr b="1" sz="2000">
              <a:solidFill>
                <a:srgbClr val="2A4A75"/>
              </a:solidFill>
              <a:latin typeface="Arial"/>
              <a:ea typeface="Arial"/>
              <a:cs typeface="Arial"/>
              <a:sym typeface="Arial"/>
            </a:endParaRPr>
          </a:p>
        </p:txBody>
      </p:sp>
      <p:cxnSp>
        <p:nvCxnSpPr>
          <p:cNvPr id="774" name="Google Shape;774;p19"/>
          <p:cNvCxnSpPr/>
          <p:nvPr/>
        </p:nvCxnSpPr>
        <p:spPr>
          <a:xfrm>
            <a:off x="2577832" y="764440"/>
            <a:ext cx="0" cy="5593717"/>
          </a:xfrm>
          <a:prstGeom prst="straightConnector1">
            <a:avLst/>
          </a:prstGeom>
          <a:noFill/>
          <a:ln cap="flat" cmpd="sng" w="28575">
            <a:solidFill>
              <a:srgbClr val="7030A0"/>
            </a:solidFill>
            <a:prstDash val="solid"/>
            <a:round/>
            <a:headEnd len="sm" w="sm" type="none"/>
            <a:tailEnd len="sm" w="sm" type="none"/>
          </a:ln>
        </p:spPr>
      </p:cxnSp>
      <p:pic>
        <p:nvPicPr>
          <p:cNvPr id="775" name="Google Shape;775;p19"/>
          <p:cNvPicPr preferRelativeResize="0"/>
          <p:nvPr/>
        </p:nvPicPr>
        <p:blipFill rotWithShape="1">
          <a:blip r:embed="rId4">
            <a:alphaModFix/>
          </a:blip>
          <a:srcRect b="0" l="0" r="0" t="0"/>
          <a:stretch/>
        </p:blipFill>
        <p:spPr>
          <a:xfrm>
            <a:off x="11852871" y="10945"/>
            <a:ext cx="317019" cy="6852498"/>
          </a:xfrm>
          <a:prstGeom prst="rect">
            <a:avLst/>
          </a:prstGeom>
          <a:noFill/>
          <a:ln>
            <a:noFill/>
          </a:ln>
        </p:spPr>
      </p:pic>
      <p:pic>
        <p:nvPicPr>
          <p:cNvPr id="776" name="Google Shape;776;p19"/>
          <p:cNvPicPr preferRelativeResize="0"/>
          <p:nvPr/>
        </p:nvPicPr>
        <p:blipFill rotWithShape="1">
          <a:blip r:embed="rId5">
            <a:alphaModFix/>
          </a:blip>
          <a:srcRect b="0" l="0" r="0" t="0"/>
          <a:stretch/>
        </p:blipFill>
        <p:spPr>
          <a:xfrm>
            <a:off x="-82343" y="5836903"/>
            <a:ext cx="1079086" cy="1042506"/>
          </a:xfrm>
          <a:prstGeom prst="rect">
            <a:avLst/>
          </a:prstGeom>
          <a:noFill/>
          <a:ln>
            <a:noFill/>
          </a:ln>
        </p:spPr>
      </p:pic>
      <p:sp>
        <p:nvSpPr>
          <p:cNvPr id="777" name="Google Shape;777;p19"/>
          <p:cNvSpPr txBox="1"/>
          <p:nvPr>
            <p:ph idx="11" type="ftr"/>
          </p:nvPr>
        </p:nvSpPr>
        <p:spPr>
          <a:xfrm>
            <a:off x="2206464" y="6501310"/>
            <a:ext cx="9554929" cy="3778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b="1" sz="1400">
              <a:solidFill>
                <a:srgbClr val="FF0000"/>
              </a:solidFill>
              <a:latin typeface="Arial"/>
              <a:ea typeface="Arial"/>
              <a:cs typeface="Arial"/>
              <a:sym typeface="Arial"/>
            </a:endParaRPr>
          </a:p>
          <a:p>
            <a:pPr indent="0" lvl="0" marL="0" rtl="0" algn="r">
              <a:spcBef>
                <a:spcPts val="0"/>
              </a:spcBef>
              <a:spcAft>
                <a:spcPts val="0"/>
              </a:spcAft>
              <a:buNone/>
            </a:pPr>
            <a:r>
              <a:t/>
            </a:r>
            <a:endParaRPr>
              <a:solidFill>
                <a:srgbClr val="000000"/>
              </a:solidFill>
            </a:endParaRPr>
          </a:p>
          <a:p>
            <a:pPr indent="0" lvl="0" marL="0" rtl="0" algn="r">
              <a:spcBef>
                <a:spcPts val="0"/>
              </a:spcBef>
              <a:spcAft>
                <a:spcPts val="0"/>
              </a:spcAft>
              <a:buNone/>
            </a:pPr>
            <a:r>
              <a:t/>
            </a:r>
            <a:endParaRPr>
              <a:solidFill>
                <a:srgbClr val="00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1" name="Shape 781"/>
        <p:cNvGrpSpPr/>
        <p:nvPr/>
      </p:nvGrpSpPr>
      <p:grpSpPr>
        <a:xfrm>
          <a:off x="0" y="0"/>
          <a:ext cx="0" cy="0"/>
          <a:chOff x="0" y="0"/>
          <a:chExt cx="0" cy="0"/>
        </a:xfrm>
      </p:grpSpPr>
      <p:sp>
        <p:nvSpPr>
          <p:cNvPr id="782" name="Google Shape;782;p20"/>
          <p:cNvSpPr txBox="1"/>
          <p:nvPr>
            <p:ph idx="1" type="body"/>
          </p:nvPr>
        </p:nvSpPr>
        <p:spPr>
          <a:xfrm>
            <a:off x="762000" y="1347932"/>
            <a:ext cx="10668000" cy="5178652"/>
          </a:xfrm>
          <a:prstGeom prst="rect">
            <a:avLst/>
          </a:prstGeom>
          <a:noFill/>
          <a:ln>
            <a:noFill/>
          </a:ln>
        </p:spPr>
        <p:txBody>
          <a:bodyPr anchorCtr="0" anchor="t" bIns="45700" lIns="91425" spcFirstLastPara="1" rIns="91425" wrap="square" tIns="45700">
            <a:noAutofit/>
          </a:bodyPr>
          <a:lstStyle/>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1. Aholining va korxonalarning nominal daromadlari hajmi tushadi;</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2. Aholining turmush darajasi pasayadi;</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3. Korxonalarda xom ashyo va mahsulotlar tannarxi oshadi;</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4. Mamlakatning boyligi va daromadlari bir guruh odamlar o'rtasida qayta taqsimlanadi;</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5.Kredit olgan yutadi, qarz bergan esa yutqazadi va bankdan tashkari pul aylanma oshadi; </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6. Pulni moddiy ne’matlarga almashtirish jarayoni tezlashadi;</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7. Uzoq muddatli investitsiyalar uchun mablag'lar kamayadi va oxir-oqibat to'xtaydi; </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6. Depozitlar bo'yicha % kamayishi banklardagi omonatlar hajmini kamayishga olib keladi;</a:t>
            </a:r>
            <a:endParaRPr/>
          </a:p>
          <a:p>
            <a:pPr indent="-268288" lvl="0" marL="268288" rtl="0" algn="just">
              <a:spcBef>
                <a:spcPts val="0"/>
              </a:spcBef>
              <a:spcAft>
                <a:spcPts val="0"/>
              </a:spcAft>
              <a:buSzPts val="1224"/>
              <a:buChar char="🞂"/>
            </a:pPr>
            <a:r>
              <a:rPr lang="en-US" sz="1800">
                <a:solidFill>
                  <a:srgbClr val="011E60"/>
                </a:solidFill>
                <a:latin typeface="Arial"/>
                <a:ea typeface="Arial"/>
                <a:cs typeface="Arial"/>
                <a:sym typeface="Arial"/>
              </a:rPr>
              <a:t>7. Mikroiqtisodiy </a:t>
            </a:r>
            <a:r>
              <a:rPr lang="en-US" sz="2000">
                <a:solidFill>
                  <a:srgbClr val="011E60"/>
                </a:solidFill>
                <a:latin typeface="Arial"/>
                <a:ea typeface="Arial"/>
                <a:cs typeface="Arial"/>
                <a:sym typeface="Arial"/>
              </a:rPr>
              <a:t>darajada korxonada yangi ilmiy asbob-uskunalarni joriy etish darajasi pasayadi. Ishchi kuchini qisqartirish;</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8. Daromadlarni markazlashgan milliylashtirilgan taqsimlash va ularni qayta taqsimlash; </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9.Milliy valyutaning qadrsizlanishi natijasida muomalada chet el valyutalarining mavjudligi ortib boradi;</a:t>
            </a:r>
            <a:endParaRPr/>
          </a:p>
          <a:p>
            <a:pPr indent="-268288" lvl="0" marL="268288" rtl="0" algn="just">
              <a:spcBef>
                <a:spcPts val="0"/>
              </a:spcBef>
              <a:spcAft>
                <a:spcPts val="0"/>
              </a:spcAft>
              <a:buSzPts val="1360"/>
              <a:buChar char="🞂"/>
            </a:pPr>
            <a:r>
              <a:rPr lang="en-US" sz="2000">
                <a:solidFill>
                  <a:srgbClr val="011E60"/>
                </a:solidFill>
                <a:latin typeface="Arial"/>
                <a:ea typeface="Arial"/>
                <a:cs typeface="Arial"/>
                <a:sym typeface="Arial"/>
              </a:rPr>
              <a:t>10. Iqtisodiy ma'lumotlarning ishonchliligi tushadi va aholining makroiqtisodiy siyosatga va pul tizimiga ishonchi pasayib boradi.</a:t>
            </a:r>
            <a:endParaRPr/>
          </a:p>
          <a:p>
            <a:pPr indent="-139001" lvl="0" marL="365125" rtl="0" algn="l">
              <a:spcBef>
                <a:spcPts val="400"/>
              </a:spcBef>
              <a:spcAft>
                <a:spcPts val="0"/>
              </a:spcAft>
              <a:buSzPts val="1836"/>
              <a:buNone/>
            </a:pPr>
            <a:r>
              <a:t/>
            </a:r>
            <a:endParaRPr/>
          </a:p>
        </p:txBody>
      </p:sp>
      <p:sp>
        <p:nvSpPr>
          <p:cNvPr id="783" name="Google Shape;783;p20"/>
          <p:cNvSpPr txBox="1"/>
          <p:nvPr>
            <p:ph type="title"/>
          </p:nvPr>
        </p:nvSpPr>
        <p:spPr>
          <a:xfrm>
            <a:off x="838200" y="331416"/>
            <a:ext cx="7885997" cy="381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None/>
            </a:pPr>
            <a:br>
              <a:rPr lang="en-US" sz="2700">
                <a:solidFill>
                  <a:schemeClr val="accent4"/>
                </a:solidFill>
                <a:latin typeface="Arial"/>
                <a:ea typeface="Arial"/>
                <a:cs typeface="Arial"/>
                <a:sym typeface="Arial"/>
              </a:rPr>
            </a:br>
            <a:br>
              <a:rPr lang="en-US" sz="2700">
                <a:solidFill>
                  <a:schemeClr val="accent4"/>
                </a:solidFill>
                <a:latin typeface="Arial"/>
                <a:ea typeface="Arial"/>
                <a:cs typeface="Arial"/>
                <a:sym typeface="Arial"/>
              </a:rPr>
            </a:br>
            <a:r>
              <a:rPr lang="en-US" sz="2700">
                <a:solidFill>
                  <a:srgbClr val="0070C0"/>
                </a:solidFill>
                <a:latin typeface="Arial"/>
                <a:ea typeface="Arial"/>
                <a:cs typeface="Arial"/>
                <a:sym typeface="Arial"/>
              </a:rPr>
              <a:t>3.Inflyasiyaning  ijtimoiy-iqtisodiy oqibatlari </a:t>
            </a:r>
            <a:r>
              <a:rPr lang="en-US" sz="2400" u="sng">
                <a:solidFill>
                  <a:srgbClr val="FF0000"/>
                </a:solidFill>
                <a:latin typeface="Arial"/>
                <a:ea typeface="Arial"/>
                <a:cs typeface="Arial"/>
                <a:sym typeface="Arial"/>
                <a:hlinkClick action="ppaction://hlinksldjump" r:id="rId3">
                  <a:extLst>
                    <a:ext uri="{A12FA001-AC4F-418D-AE19-62706E023703}">
                      <ahyp:hlinkClr val="tx"/>
                    </a:ext>
                  </a:extLst>
                </a:hlinkClick>
              </a:rPr>
              <a:t>[4]</a:t>
            </a:r>
            <a:r>
              <a:rPr lang="en-US" sz="2400">
                <a:solidFill>
                  <a:srgbClr val="FF0000"/>
                </a:solidFill>
                <a:latin typeface="Arial"/>
                <a:ea typeface="Arial"/>
                <a:cs typeface="Arial"/>
                <a:sym typeface="Arial"/>
              </a:rPr>
              <a:t>:</a:t>
            </a:r>
            <a:br>
              <a:rPr lang="en-US">
                <a:solidFill>
                  <a:srgbClr val="A3171E"/>
                </a:solidFill>
                <a:latin typeface="Arial"/>
                <a:ea typeface="Arial"/>
                <a:cs typeface="Arial"/>
                <a:sym typeface="Arial"/>
              </a:rPr>
            </a:br>
            <a:endParaRPr>
              <a:solidFill>
                <a:srgbClr val="A3171E"/>
              </a:solidFill>
              <a:latin typeface="Arial"/>
              <a:ea typeface="Arial"/>
              <a:cs typeface="Arial"/>
              <a:sym typeface="Arial"/>
            </a:endParaRPr>
          </a:p>
        </p:txBody>
      </p:sp>
      <p:pic>
        <p:nvPicPr>
          <p:cNvPr id="784" name="Google Shape;784;p20"/>
          <p:cNvPicPr preferRelativeResize="0"/>
          <p:nvPr/>
        </p:nvPicPr>
        <p:blipFill rotWithShape="1">
          <a:blip r:embed="rId4">
            <a:alphaModFix/>
          </a:blip>
          <a:srcRect b="0" l="0" r="0" t="0"/>
          <a:stretch/>
        </p:blipFill>
        <p:spPr>
          <a:xfrm>
            <a:off x="11864095" y="2751"/>
            <a:ext cx="317019" cy="6852498"/>
          </a:xfrm>
          <a:prstGeom prst="rect">
            <a:avLst/>
          </a:prstGeom>
          <a:noFill/>
          <a:ln>
            <a:noFill/>
          </a:ln>
        </p:spPr>
      </p:pic>
      <p:pic>
        <p:nvPicPr>
          <p:cNvPr id="785" name="Google Shape;785;p20"/>
          <p:cNvPicPr preferRelativeResize="0"/>
          <p:nvPr/>
        </p:nvPicPr>
        <p:blipFill rotWithShape="1">
          <a:blip r:embed="rId5">
            <a:alphaModFix/>
          </a:blip>
          <a:srcRect b="0" l="0" r="0" t="0"/>
          <a:stretch/>
        </p:blipFill>
        <p:spPr>
          <a:xfrm>
            <a:off x="-31995" y="5905500"/>
            <a:ext cx="1079086" cy="104250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9" name="Shape 789"/>
        <p:cNvGrpSpPr/>
        <p:nvPr/>
      </p:nvGrpSpPr>
      <p:grpSpPr>
        <a:xfrm>
          <a:off x="0" y="0"/>
          <a:ext cx="0" cy="0"/>
          <a:chOff x="0" y="0"/>
          <a:chExt cx="0" cy="0"/>
        </a:xfrm>
      </p:grpSpPr>
      <p:sp>
        <p:nvSpPr>
          <p:cNvPr id="790" name="Google Shape;790;p21"/>
          <p:cNvSpPr txBox="1"/>
          <p:nvPr>
            <p:ph idx="1" type="body"/>
          </p:nvPr>
        </p:nvSpPr>
        <p:spPr>
          <a:xfrm>
            <a:off x="1521690" y="780473"/>
            <a:ext cx="10313769" cy="5859464"/>
          </a:xfrm>
          <a:prstGeom prst="rect">
            <a:avLst/>
          </a:prstGeom>
          <a:noFill/>
          <a:ln>
            <a:noFill/>
          </a:ln>
        </p:spPr>
        <p:txBody>
          <a:bodyPr anchorCtr="0" anchor="t" bIns="45700" lIns="91425" spcFirstLastPara="1" rIns="91425" wrap="square" tIns="45700">
            <a:noAutofit/>
          </a:bodyPr>
          <a:lstStyle/>
          <a:p>
            <a:pPr indent="0" lvl="0" marL="107950" rtl="0" algn="just">
              <a:spcBef>
                <a:spcPts val="0"/>
              </a:spcBef>
              <a:spcAft>
                <a:spcPts val="0"/>
              </a:spcAft>
              <a:buSzPts val="1360"/>
              <a:buNone/>
            </a:pPr>
            <a:r>
              <a:rPr lang="en-US" sz="2000">
                <a:solidFill>
                  <a:srgbClr val="7030A0"/>
                </a:solidFill>
                <a:latin typeface="Arial"/>
                <a:ea typeface="Arial"/>
                <a:cs typeface="Arial"/>
                <a:sym typeface="Arial"/>
              </a:rPr>
              <a:t>1. </a:t>
            </a:r>
            <a:r>
              <a:rPr lang="en-US" sz="2200">
                <a:solidFill>
                  <a:srgbClr val="7030A0"/>
                </a:solidFill>
                <a:latin typeface="Arial"/>
                <a:ea typeface="Arial"/>
                <a:cs typeface="Arial"/>
                <a:sym typeface="Arial"/>
              </a:rPr>
              <a:t>Milliy iqtisodiyot tarmoqlari, ishlab chiqarish sohalari va mamlakat xududlari o‘rtasida  narx-navoning notekis o‘sishi natijasida;</a:t>
            </a:r>
            <a:endParaRPr/>
          </a:p>
          <a:p>
            <a:pPr indent="0" lvl="0" marL="107950" rtl="0" algn="just">
              <a:spcBef>
                <a:spcPts val="400"/>
              </a:spcBef>
              <a:spcAft>
                <a:spcPts val="0"/>
              </a:spcAft>
              <a:buSzPts val="1496"/>
              <a:buNone/>
            </a:pPr>
            <a:r>
              <a:rPr lang="en-US" sz="2200">
                <a:solidFill>
                  <a:srgbClr val="7030A0"/>
                </a:solidFill>
                <a:latin typeface="Arial"/>
                <a:ea typeface="Arial"/>
                <a:cs typeface="Arial"/>
                <a:sym typeface="Arial"/>
              </a:rPr>
              <a:t>2. Mamlakat aholisi va davlat o‘rtasida. Bunda davlat tomonidan muomaladagi ortiqcha pul massasidan qo‘shimcha daromad sifatida foydalanadi. Xalqaro amaliyotda bu inflyasion soliq deb nomlanadi;</a:t>
            </a:r>
            <a:endParaRPr/>
          </a:p>
          <a:p>
            <a:pPr indent="0" lvl="0" marL="107950" rtl="0" algn="just">
              <a:spcBef>
                <a:spcPts val="400"/>
              </a:spcBef>
              <a:spcAft>
                <a:spcPts val="0"/>
              </a:spcAft>
              <a:buSzPts val="1496"/>
              <a:buNone/>
            </a:pPr>
            <a:r>
              <a:rPr lang="en-US" sz="2200">
                <a:solidFill>
                  <a:srgbClr val="7030A0"/>
                </a:solidFill>
                <a:latin typeface="Arial"/>
                <a:ea typeface="Arial"/>
                <a:cs typeface="Arial"/>
                <a:sym typeface="Arial"/>
              </a:rPr>
              <a:t>3. Mamlakat aholisining sinflari va turli toifalari o‘rtasida;    </a:t>
            </a:r>
            <a:endParaRPr/>
          </a:p>
          <a:p>
            <a:pPr indent="0" lvl="0" marL="107950" rtl="0" algn="just">
              <a:spcBef>
                <a:spcPts val="400"/>
              </a:spcBef>
              <a:spcAft>
                <a:spcPts val="0"/>
              </a:spcAft>
              <a:buSzPts val="1496"/>
              <a:buNone/>
            </a:pPr>
            <a:r>
              <a:rPr lang="en-US" sz="2200">
                <a:solidFill>
                  <a:srgbClr val="7030A0"/>
                </a:solidFill>
                <a:latin typeface="Arial"/>
                <a:ea typeface="Arial"/>
                <a:cs typeface="Arial"/>
                <a:sym typeface="Arial"/>
              </a:rPr>
              <a:t>Maxsulotlar va xizmatlarga bo‘lgan narx-navoning notekis o‘sib ketishi natijasida aholi o‘rtasida ijtimoiy toifalarga bo‘linishini (boylar, kambag‘allar, qashshoqlar), Inflyasiyaning ijtimoiy salbiy ta'siri eng avvalo qat'iy belgilangan daromadlari oluvchi shaxslar hisoblangan – nafaqaxo‘rlar, nogironlar, ko‘p farzandli oilalar va davlat xizmatchilari (o‘qituvchilar, vrachlar, bog‘cha xodimlari va boshqalar) uchun juda og‘ir kechadi;</a:t>
            </a:r>
            <a:endParaRPr/>
          </a:p>
          <a:p>
            <a:pPr indent="0" lvl="0" marL="107950" rtl="0" algn="just">
              <a:spcBef>
                <a:spcPts val="400"/>
              </a:spcBef>
              <a:spcAft>
                <a:spcPts val="0"/>
              </a:spcAft>
              <a:buSzPts val="1496"/>
              <a:buNone/>
            </a:pPr>
            <a:r>
              <a:rPr lang="en-US" sz="2200">
                <a:solidFill>
                  <a:srgbClr val="7030A0"/>
                </a:solidFill>
                <a:latin typeface="Arial"/>
                <a:ea typeface="Arial"/>
                <a:cs typeface="Arial"/>
                <a:sym typeface="Arial"/>
              </a:rPr>
              <a:t>4. Debitorlar va kreditorlar o‘rtasida. Ushbu holatda olingan qarzlarni pul qadrsizlanishi natijasida debitorlar daromad oladi va buning aksi, kreditorlar qo‘shimcha zarar ko‘radi.</a:t>
            </a:r>
            <a:endParaRPr sz="2200">
              <a:solidFill>
                <a:srgbClr val="7030A0"/>
              </a:solidFill>
              <a:latin typeface="Arial"/>
              <a:ea typeface="Arial"/>
              <a:cs typeface="Arial"/>
              <a:sym typeface="Arial"/>
            </a:endParaRPr>
          </a:p>
        </p:txBody>
      </p:sp>
      <p:sp>
        <p:nvSpPr>
          <p:cNvPr id="791" name="Google Shape;791;p21"/>
          <p:cNvSpPr txBox="1"/>
          <p:nvPr>
            <p:ph type="title"/>
          </p:nvPr>
        </p:nvSpPr>
        <p:spPr>
          <a:xfrm>
            <a:off x="1698341" y="1295400"/>
            <a:ext cx="8795320" cy="981074"/>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lang="en-US" sz="2400">
                <a:solidFill>
                  <a:srgbClr val="002060"/>
                </a:solidFill>
                <a:latin typeface="Arial"/>
                <a:ea typeface="Arial"/>
                <a:cs typeface="Arial"/>
                <a:sym typeface="Arial"/>
              </a:rPr>
            </a:br>
            <a:br>
              <a:rPr lang="en-US" sz="2400">
                <a:solidFill>
                  <a:srgbClr val="002060"/>
                </a:solidFill>
                <a:latin typeface="Arial"/>
                <a:ea typeface="Arial"/>
                <a:cs typeface="Arial"/>
                <a:sym typeface="Arial"/>
              </a:rPr>
            </a:br>
            <a:endParaRPr sz="2400">
              <a:latin typeface="Arial"/>
              <a:ea typeface="Arial"/>
              <a:cs typeface="Arial"/>
              <a:sym typeface="Arial"/>
            </a:endParaRPr>
          </a:p>
        </p:txBody>
      </p:sp>
      <p:sp>
        <p:nvSpPr>
          <p:cNvPr id="792" name="Google Shape;792;p21"/>
          <p:cNvSpPr/>
          <p:nvPr/>
        </p:nvSpPr>
        <p:spPr>
          <a:xfrm>
            <a:off x="685800" y="139777"/>
            <a:ext cx="722894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002060"/>
                </a:solidFill>
                <a:latin typeface="Arial"/>
                <a:ea typeface="Arial"/>
                <a:cs typeface="Arial"/>
                <a:sym typeface="Arial"/>
              </a:rPr>
              <a:t>Inflyasiyaning ijtimoiy-iqtisodiy oqibatlari </a:t>
            </a:r>
            <a:r>
              <a:rPr b="1" lang="en-US" sz="2000" u="sng">
                <a:solidFill>
                  <a:srgbClr val="FF0000"/>
                </a:solidFill>
                <a:latin typeface="Arial"/>
                <a:ea typeface="Arial"/>
                <a:cs typeface="Arial"/>
                <a:sym typeface="Arial"/>
                <a:hlinkClick action="ppaction://hlinksldjump" r:id="rId3">
                  <a:extLst>
                    <a:ext uri="{A12FA001-AC4F-418D-AE19-62706E023703}">
                      <ahyp:hlinkClr val="tx"/>
                    </a:ext>
                  </a:extLst>
                </a:hlinkClick>
              </a:rPr>
              <a:t>[4]</a:t>
            </a:r>
            <a:r>
              <a:rPr b="1" lang="en-US" sz="2000">
                <a:solidFill>
                  <a:srgbClr val="FF0000"/>
                </a:solidFill>
                <a:latin typeface="Arial"/>
                <a:ea typeface="Arial"/>
                <a:cs typeface="Arial"/>
                <a:sym typeface="Arial"/>
              </a:rPr>
              <a:t> </a:t>
            </a:r>
            <a:endParaRPr b="1" sz="2000">
              <a:solidFill>
                <a:srgbClr val="FF0000"/>
              </a:solidFill>
              <a:latin typeface="Lucida Sans"/>
              <a:ea typeface="Lucida Sans"/>
              <a:cs typeface="Lucida Sans"/>
              <a:sym typeface="Lucida Sans"/>
            </a:endParaRPr>
          </a:p>
        </p:txBody>
      </p:sp>
      <p:sp>
        <p:nvSpPr>
          <p:cNvPr id="793" name="Google Shape;793;p21"/>
          <p:cNvSpPr/>
          <p:nvPr/>
        </p:nvSpPr>
        <p:spPr>
          <a:xfrm rot="-5400000">
            <a:off x="-1641596" y="2930405"/>
            <a:ext cx="5315527" cy="1015663"/>
          </a:xfrm>
          <a:prstGeom prst="rect">
            <a:avLst/>
          </a:prstGeom>
          <a:solidFill>
            <a:srgbClr val="D6D8E6"/>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Arial"/>
                <a:ea typeface="Arial"/>
                <a:cs typeface="Arial"/>
                <a:sym typeface="Arial"/>
              </a:rPr>
              <a:t>Inflyasiya sharoitlarida mamlakatda ichki mahsulot va  milliy daromad quyidagilar asosida qayta taqsimlanadi:</a:t>
            </a:r>
            <a:endParaRPr b="1" sz="1800">
              <a:solidFill>
                <a:schemeClr val="dk1"/>
              </a:solidFill>
              <a:latin typeface="Arial"/>
              <a:ea typeface="Arial"/>
              <a:cs typeface="Arial"/>
              <a:sym typeface="Arial"/>
            </a:endParaRPr>
          </a:p>
        </p:txBody>
      </p:sp>
      <p:pic>
        <p:nvPicPr>
          <p:cNvPr id="794" name="Google Shape;794;p21"/>
          <p:cNvPicPr preferRelativeResize="0"/>
          <p:nvPr/>
        </p:nvPicPr>
        <p:blipFill rotWithShape="1">
          <a:blip r:embed="rId4">
            <a:alphaModFix/>
          </a:blip>
          <a:srcRect b="0" l="0" r="0" t="0"/>
          <a:stretch/>
        </p:blipFill>
        <p:spPr>
          <a:xfrm>
            <a:off x="-51002" y="5815494"/>
            <a:ext cx="1079086" cy="1042506"/>
          </a:xfrm>
          <a:prstGeom prst="rect">
            <a:avLst/>
          </a:prstGeom>
          <a:noFill/>
          <a:ln>
            <a:noFill/>
          </a:ln>
        </p:spPr>
      </p:pic>
      <p:pic>
        <p:nvPicPr>
          <p:cNvPr id="795" name="Google Shape;795;p21"/>
          <p:cNvPicPr preferRelativeResize="0"/>
          <p:nvPr/>
        </p:nvPicPr>
        <p:blipFill rotWithShape="1">
          <a:blip r:embed="rId5">
            <a:alphaModFix/>
          </a:blip>
          <a:srcRect b="0" l="0" r="0" t="0"/>
          <a:stretch/>
        </p:blipFill>
        <p:spPr>
          <a:xfrm>
            <a:off x="11837768" y="25400"/>
            <a:ext cx="316992" cy="6858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9" name="Shape 799"/>
        <p:cNvGrpSpPr/>
        <p:nvPr/>
      </p:nvGrpSpPr>
      <p:grpSpPr>
        <a:xfrm>
          <a:off x="0" y="0"/>
          <a:ext cx="0" cy="0"/>
          <a:chOff x="0" y="0"/>
          <a:chExt cx="0" cy="0"/>
        </a:xfrm>
      </p:grpSpPr>
      <p:sp>
        <p:nvSpPr>
          <p:cNvPr id="800" name="Google Shape;800;p22"/>
          <p:cNvSpPr/>
          <p:nvPr/>
        </p:nvSpPr>
        <p:spPr>
          <a:xfrm>
            <a:off x="1524000" y="304800"/>
            <a:ext cx="697659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2060"/>
                </a:solidFill>
                <a:latin typeface="Arial"/>
                <a:ea typeface="Arial"/>
                <a:cs typeface="Arial"/>
                <a:sym typeface="Arial"/>
              </a:rPr>
              <a:t>4. Inflyasiyaga qarshi kurashish yo‘llari </a:t>
            </a:r>
            <a:endParaRPr/>
          </a:p>
        </p:txBody>
      </p:sp>
      <p:pic>
        <p:nvPicPr>
          <p:cNvPr id="801" name="Google Shape;801;p22"/>
          <p:cNvPicPr preferRelativeResize="0"/>
          <p:nvPr/>
        </p:nvPicPr>
        <p:blipFill rotWithShape="1">
          <a:blip r:embed="rId3">
            <a:alphaModFix/>
          </a:blip>
          <a:srcRect b="0" l="0" r="0" t="0"/>
          <a:stretch/>
        </p:blipFill>
        <p:spPr>
          <a:xfrm>
            <a:off x="76200" y="5887486"/>
            <a:ext cx="1079086" cy="1042506"/>
          </a:xfrm>
          <a:prstGeom prst="rect">
            <a:avLst/>
          </a:prstGeom>
          <a:noFill/>
          <a:ln>
            <a:noFill/>
          </a:ln>
        </p:spPr>
      </p:pic>
      <p:sp>
        <p:nvSpPr>
          <p:cNvPr id="802" name="Google Shape;802;p22"/>
          <p:cNvSpPr/>
          <p:nvPr/>
        </p:nvSpPr>
        <p:spPr>
          <a:xfrm>
            <a:off x="615743" y="3496458"/>
            <a:ext cx="2590800" cy="908792"/>
          </a:xfrm>
          <a:prstGeom prst="rect">
            <a:avLst/>
          </a:prstGeom>
          <a:gradFill>
            <a:gsLst>
              <a:gs pos="0">
                <a:srgbClr val="C3A1A6"/>
              </a:gs>
              <a:gs pos="65000">
                <a:srgbClr val="E4D2D5"/>
              </a:gs>
              <a:gs pos="100000">
                <a:srgbClr val="EEDFDF"/>
              </a:gs>
            </a:gsLst>
            <a:lin ang="16200000" scaled="0"/>
          </a:gradFill>
          <a:ln cap="flat" cmpd="sng" w="9525">
            <a:solidFill>
              <a:schemeClr val="accent6"/>
            </a:solidFill>
            <a:prstDash val="solid"/>
            <a:round/>
            <a:headEnd len="sm" w="sm" type="none"/>
            <a:tailEnd len="sm" w="sm" type="none"/>
          </a:ln>
          <a:effectLst>
            <a:outerShdw blurRad="50800" rotWithShape="0" dir="5400000" dist="381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Lucida Sans"/>
                <a:ea typeface="Lucida Sans"/>
                <a:cs typeface="Lucida Sans"/>
                <a:sym typeface="Lucida Sans"/>
              </a:rPr>
              <a:t>NULLIFIKATSIYA</a:t>
            </a:r>
            <a:endParaRPr b="1" sz="1800">
              <a:solidFill>
                <a:schemeClr val="dk1"/>
              </a:solidFill>
              <a:latin typeface="Lucida Sans"/>
              <a:ea typeface="Lucida Sans"/>
              <a:cs typeface="Lucida Sans"/>
              <a:sym typeface="Lucida Sans"/>
            </a:endParaRPr>
          </a:p>
        </p:txBody>
      </p:sp>
      <p:sp>
        <p:nvSpPr>
          <p:cNvPr id="803" name="Google Shape;803;p22"/>
          <p:cNvSpPr/>
          <p:nvPr/>
        </p:nvSpPr>
        <p:spPr>
          <a:xfrm>
            <a:off x="3354219" y="3490850"/>
            <a:ext cx="2590800" cy="914400"/>
          </a:xfrm>
          <a:prstGeom prst="rect">
            <a:avLst/>
          </a:prstGeom>
          <a:gradFill>
            <a:gsLst>
              <a:gs pos="0">
                <a:srgbClr val="C3A1A6"/>
              </a:gs>
              <a:gs pos="65000">
                <a:srgbClr val="E4D2D5"/>
              </a:gs>
              <a:gs pos="100000">
                <a:srgbClr val="EEDFDF"/>
              </a:gs>
            </a:gsLst>
            <a:lin ang="16200000" scaled="0"/>
          </a:gradFill>
          <a:ln cap="flat" cmpd="sng" w="9525">
            <a:solidFill>
              <a:schemeClr val="accent6"/>
            </a:solidFill>
            <a:prstDash val="solid"/>
            <a:round/>
            <a:headEnd len="sm" w="sm" type="none"/>
            <a:tailEnd len="sm" w="sm" type="none"/>
          </a:ln>
          <a:effectLst>
            <a:outerShdw blurRad="50800" rotWithShape="0" dir="5400000" dist="381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dk1"/>
              </a:solidFill>
              <a:latin typeface="Lucida Sans"/>
              <a:ea typeface="Lucida Sans"/>
              <a:cs typeface="Lucida Sans"/>
              <a:sym typeface="Lucida Sans"/>
            </a:endParaRPr>
          </a:p>
          <a:p>
            <a:pPr indent="0" lvl="0" marL="0" marR="0" rtl="0" algn="ctr">
              <a:spcBef>
                <a:spcPts val="0"/>
              </a:spcBef>
              <a:spcAft>
                <a:spcPts val="0"/>
              </a:spcAft>
              <a:buNone/>
            </a:pPr>
            <a:r>
              <a:rPr b="1" lang="en-US" sz="1800">
                <a:solidFill>
                  <a:schemeClr val="dk1"/>
                </a:solidFill>
                <a:latin typeface="Lucida Sans"/>
                <a:ea typeface="Lucida Sans"/>
                <a:cs typeface="Lucida Sans"/>
                <a:sym typeface="Lucida Sans"/>
              </a:rPr>
              <a:t>REVALVASIYA</a:t>
            </a:r>
            <a:endParaRPr b="1" sz="1800">
              <a:solidFill>
                <a:schemeClr val="dk1"/>
              </a:solidFill>
              <a:latin typeface="Lucida Sans"/>
              <a:ea typeface="Lucida Sans"/>
              <a:cs typeface="Lucida Sans"/>
              <a:sym typeface="Lucida Sans"/>
            </a:endParaRPr>
          </a:p>
          <a:p>
            <a:pPr indent="0" lvl="0" marL="0" marR="0" rtl="0" algn="ctr">
              <a:spcBef>
                <a:spcPts val="0"/>
              </a:spcBef>
              <a:spcAft>
                <a:spcPts val="0"/>
              </a:spcAft>
              <a:buNone/>
            </a:pPr>
            <a:r>
              <a:t/>
            </a:r>
            <a:endParaRPr b="1" sz="1800">
              <a:solidFill>
                <a:schemeClr val="dk1"/>
              </a:solidFill>
              <a:latin typeface="Lucida Sans"/>
              <a:ea typeface="Lucida Sans"/>
              <a:cs typeface="Lucida Sans"/>
              <a:sym typeface="Lucida Sans"/>
            </a:endParaRPr>
          </a:p>
        </p:txBody>
      </p:sp>
      <p:sp>
        <p:nvSpPr>
          <p:cNvPr id="804" name="Google Shape;804;p22"/>
          <p:cNvSpPr/>
          <p:nvPr/>
        </p:nvSpPr>
        <p:spPr>
          <a:xfrm>
            <a:off x="8895825" y="3458523"/>
            <a:ext cx="2590800" cy="914400"/>
          </a:xfrm>
          <a:prstGeom prst="rect">
            <a:avLst/>
          </a:prstGeom>
          <a:gradFill>
            <a:gsLst>
              <a:gs pos="0">
                <a:srgbClr val="C3A1A6"/>
              </a:gs>
              <a:gs pos="65000">
                <a:srgbClr val="E4D2D5"/>
              </a:gs>
              <a:gs pos="100000">
                <a:srgbClr val="EEDFDF"/>
              </a:gs>
            </a:gsLst>
            <a:lin ang="16200000" scaled="0"/>
          </a:gradFill>
          <a:ln cap="flat" cmpd="sng" w="9525">
            <a:solidFill>
              <a:schemeClr val="accent6"/>
            </a:solidFill>
            <a:prstDash val="solid"/>
            <a:round/>
            <a:headEnd len="sm" w="sm" type="none"/>
            <a:tailEnd len="sm" w="sm" type="none"/>
          </a:ln>
          <a:effectLst>
            <a:outerShdw blurRad="50800" rotWithShape="0" dir="5400000" dist="381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Lucida Sans"/>
                <a:ea typeface="Lucida Sans"/>
                <a:cs typeface="Lucida Sans"/>
                <a:sym typeface="Lucida Sans"/>
              </a:rPr>
              <a:t>DENOMINASIYA</a:t>
            </a:r>
            <a:endParaRPr b="1" sz="1800">
              <a:solidFill>
                <a:schemeClr val="dk1"/>
              </a:solidFill>
              <a:latin typeface="Lucida Sans"/>
              <a:ea typeface="Lucida Sans"/>
              <a:cs typeface="Lucida Sans"/>
              <a:sym typeface="Lucida Sans"/>
            </a:endParaRPr>
          </a:p>
        </p:txBody>
      </p:sp>
      <p:cxnSp>
        <p:nvCxnSpPr>
          <p:cNvPr id="805" name="Google Shape;805;p22"/>
          <p:cNvCxnSpPr>
            <a:endCxn id="802" idx="0"/>
          </p:cNvCxnSpPr>
          <p:nvPr/>
        </p:nvCxnSpPr>
        <p:spPr>
          <a:xfrm flipH="1">
            <a:off x="1911143" y="2211858"/>
            <a:ext cx="3892200" cy="1284600"/>
          </a:xfrm>
          <a:prstGeom prst="straightConnector1">
            <a:avLst/>
          </a:prstGeom>
          <a:noFill/>
          <a:ln cap="flat" cmpd="thickThin" w="63500">
            <a:solidFill>
              <a:schemeClr val="accent6"/>
            </a:solidFill>
            <a:prstDash val="solid"/>
            <a:round/>
            <a:headEnd len="sm" w="sm" type="none"/>
            <a:tailEnd len="sm" w="sm" type="none"/>
          </a:ln>
          <a:effectLst>
            <a:outerShdw blurRad="50800" rotWithShape="0" dir="5400000" dist="38100">
              <a:srgbClr val="000000">
                <a:alpha val="34901"/>
              </a:srgbClr>
            </a:outerShdw>
          </a:effectLst>
        </p:spPr>
      </p:cxnSp>
      <p:cxnSp>
        <p:nvCxnSpPr>
          <p:cNvPr id="806" name="Google Shape;806;p22"/>
          <p:cNvCxnSpPr>
            <a:endCxn id="804" idx="0"/>
          </p:cNvCxnSpPr>
          <p:nvPr/>
        </p:nvCxnSpPr>
        <p:spPr>
          <a:xfrm>
            <a:off x="5803425" y="2211723"/>
            <a:ext cx="4387800" cy="1246800"/>
          </a:xfrm>
          <a:prstGeom prst="straightConnector1">
            <a:avLst/>
          </a:prstGeom>
          <a:noFill/>
          <a:ln cap="flat" cmpd="thickThin" w="63500">
            <a:solidFill>
              <a:schemeClr val="accent6"/>
            </a:solidFill>
            <a:prstDash val="solid"/>
            <a:round/>
            <a:headEnd len="sm" w="sm" type="none"/>
            <a:tailEnd len="sm" w="sm" type="none"/>
          </a:ln>
          <a:effectLst>
            <a:outerShdw blurRad="50800" rotWithShape="0" dir="5400000" dist="38100">
              <a:srgbClr val="000000">
                <a:alpha val="34901"/>
              </a:srgbClr>
            </a:outerShdw>
          </a:effectLst>
        </p:spPr>
      </p:cxnSp>
      <p:cxnSp>
        <p:nvCxnSpPr>
          <p:cNvPr id="807" name="Google Shape;807;p22"/>
          <p:cNvCxnSpPr>
            <a:endCxn id="803" idx="0"/>
          </p:cNvCxnSpPr>
          <p:nvPr/>
        </p:nvCxnSpPr>
        <p:spPr>
          <a:xfrm flipH="1">
            <a:off x="4649619" y="2211650"/>
            <a:ext cx="1153800" cy="1279200"/>
          </a:xfrm>
          <a:prstGeom prst="straightConnector1">
            <a:avLst/>
          </a:prstGeom>
          <a:noFill/>
          <a:ln cap="flat" cmpd="thickThin" w="63500">
            <a:solidFill>
              <a:schemeClr val="accent6"/>
            </a:solidFill>
            <a:prstDash val="solid"/>
            <a:round/>
            <a:headEnd len="sm" w="sm" type="none"/>
            <a:tailEnd len="sm" w="sm" type="none"/>
          </a:ln>
          <a:effectLst>
            <a:outerShdw blurRad="50800" rotWithShape="0" dir="5400000" dist="38100">
              <a:srgbClr val="000000">
                <a:alpha val="34901"/>
              </a:srgbClr>
            </a:outerShdw>
          </a:effectLst>
        </p:spPr>
      </p:cxnSp>
      <p:sp>
        <p:nvSpPr>
          <p:cNvPr id="808" name="Google Shape;808;p22"/>
          <p:cNvSpPr/>
          <p:nvPr/>
        </p:nvSpPr>
        <p:spPr>
          <a:xfrm>
            <a:off x="6125022" y="3470068"/>
            <a:ext cx="2590800" cy="914400"/>
          </a:xfrm>
          <a:prstGeom prst="rect">
            <a:avLst/>
          </a:prstGeom>
          <a:gradFill>
            <a:gsLst>
              <a:gs pos="0">
                <a:srgbClr val="C3A1A6"/>
              </a:gs>
              <a:gs pos="65000">
                <a:srgbClr val="E4D2D5"/>
              </a:gs>
              <a:gs pos="100000">
                <a:srgbClr val="EEDFDF"/>
              </a:gs>
            </a:gsLst>
            <a:lin ang="16200000" scaled="0"/>
          </a:gradFill>
          <a:ln cap="flat" cmpd="sng" w="9525">
            <a:solidFill>
              <a:schemeClr val="accent6"/>
            </a:solidFill>
            <a:prstDash val="solid"/>
            <a:round/>
            <a:headEnd len="sm" w="sm" type="none"/>
            <a:tailEnd len="sm" w="sm" type="none"/>
          </a:ln>
          <a:effectLst>
            <a:outerShdw blurRad="50800" rotWithShape="0" dir="5400000" dist="381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dk1"/>
              </a:solidFill>
              <a:latin typeface="Lucida Sans"/>
              <a:ea typeface="Lucida Sans"/>
              <a:cs typeface="Lucida Sans"/>
              <a:sym typeface="Lucida Sans"/>
            </a:endParaRPr>
          </a:p>
          <a:p>
            <a:pPr indent="0" lvl="0" marL="0" marR="0" rtl="0" algn="ctr">
              <a:spcBef>
                <a:spcPts val="0"/>
              </a:spcBef>
              <a:spcAft>
                <a:spcPts val="0"/>
              </a:spcAft>
              <a:buNone/>
            </a:pPr>
            <a:r>
              <a:rPr b="1" lang="en-US" sz="1800">
                <a:solidFill>
                  <a:schemeClr val="dk1"/>
                </a:solidFill>
                <a:latin typeface="Lucida Sans"/>
                <a:ea typeface="Lucida Sans"/>
                <a:cs typeface="Lucida Sans"/>
                <a:sym typeface="Lucida Sans"/>
              </a:rPr>
              <a:t>DEVALVASIYA</a:t>
            </a:r>
            <a:endParaRPr b="1" sz="1800">
              <a:solidFill>
                <a:schemeClr val="dk1"/>
              </a:solidFill>
              <a:latin typeface="Lucida Sans"/>
              <a:ea typeface="Lucida Sans"/>
              <a:cs typeface="Lucida Sans"/>
              <a:sym typeface="Lucida Sans"/>
            </a:endParaRPr>
          </a:p>
          <a:p>
            <a:pPr indent="0" lvl="0" marL="0" marR="0" rtl="0" algn="ctr">
              <a:spcBef>
                <a:spcPts val="0"/>
              </a:spcBef>
              <a:spcAft>
                <a:spcPts val="0"/>
              </a:spcAft>
              <a:buNone/>
            </a:pPr>
            <a:r>
              <a:t/>
            </a:r>
            <a:endParaRPr b="1" sz="1800">
              <a:solidFill>
                <a:schemeClr val="dk1"/>
              </a:solidFill>
              <a:latin typeface="Lucida Sans"/>
              <a:ea typeface="Lucida Sans"/>
              <a:cs typeface="Lucida Sans"/>
              <a:sym typeface="Lucida Sans"/>
            </a:endParaRPr>
          </a:p>
        </p:txBody>
      </p:sp>
      <p:cxnSp>
        <p:nvCxnSpPr>
          <p:cNvPr id="809" name="Google Shape;809;p22"/>
          <p:cNvCxnSpPr>
            <a:endCxn id="808" idx="0"/>
          </p:cNvCxnSpPr>
          <p:nvPr/>
        </p:nvCxnSpPr>
        <p:spPr>
          <a:xfrm>
            <a:off x="5803422" y="2211868"/>
            <a:ext cx="1617000" cy="1258200"/>
          </a:xfrm>
          <a:prstGeom prst="straightConnector1">
            <a:avLst/>
          </a:prstGeom>
          <a:noFill/>
          <a:ln cap="flat" cmpd="thickThin" w="63500">
            <a:solidFill>
              <a:schemeClr val="accent6"/>
            </a:solidFill>
            <a:prstDash val="solid"/>
            <a:round/>
            <a:headEnd len="sm" w="sm" type="none"/>
            <a:tailEnd len="sm" w="sm" type="none"/>
          </a:ln>
          <a:effectLst>
            <a:outerShdw blurRad="50800" rotWithShape="0" dir="5400000" dist="38100">
              <a:srgbClr val="000000">
                <a:alpha val="34901"/>
              </a:srgbClr>
            </a:outerShdw>
          </a:effectLst>
        </p:spPr>
      </p:cxnSp>
      <p:sp>
        <p:nvSpPr>
          <p:cNvPr id="810" name="Google Shape;810;p22"/>
          <p:cNvSpPr/>
          <p:nvPr/>
        </p:nvSpPr>
        <p:spPr>
          <a:xfrm>
            <a:off x="3657600" y="1297363"/>
            <a:ext cx="4267200" cy="914400"/>
          </a:xfrm>
          <a:prstGeom prst="roundRect">
            <a:avLst>
              <a:gd fmla="val 16667" name="adj"/>
            </a:avLst>
          </a:prstGeom>
          <a:gradFill>
            <a:gsLst>
              <a:gs pos="0">
                <a:srgbClr val="3E0E19"/>
              </a:gs>
              <a:gs pos="50000">
                <a:srgbClr val="65192A"/>
              </a:gs>
              <a:gs pos="70000">
                <a:srgbClr val="752837"/>
              </a:gs>
              <a:gs pos="100000">
                <a:srgbClr val="944454"/>
              </a:gs>
            </a:gsLst>
            <a:lin ang="16200000" scaled="0"/>
          </a:gradFill>
          <a:ln cap="flat" cmpd="sng" w="9525">
            <a:solidFill>
              <a:schemeClr val="accent6"/>
            </a:solidFill>
            <a:prstDash val="solid"/>
            <a:round/>
            <a:headEnd len="sm" w="sm" type="none"/>
            <a:tailEnd len="sm" w="sm" type="none"/>
          </a:ln>
          <a:effectLst>
            <a:outerShdw blurRad="50800" rotWithShape="0" dir="5400000" dist="381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rgbClr val="F7C0A2"/>
                </a:solidFill>
                <a:latin typeface="Arial"/>
                <a:ea typeface="Arial"/>
                <a:cs typeface="Arial"/>
                <a:sym typeface="Arial"/>
              </a:rPr>
              <a:t>PUL MUOMALASINI BARQARORLASHTIRISH USULLARI</a:t>
            </a:r>
            <a:endParaRPr b="1" sz="1800">
              <a:solidFill>
                <a:srgbClr val="F7C0A2"/>
              </a:solidFill>
              <a:latin typeface="Arial"/>
              <a:ea typeface="Arial"/>
              <a:cs typeface="Arial"/>
              <a:sym typeface="Arial"/>
            </a:endParaRPr>
          </a:p>
        </p:txBody>
      </p:sp>
      <p:pic>
        <p:nvPicPr>
          <p:cNvPr id="811" name="Google Shape;811;p22"/>
          <p:cNvPicPr preferRelativeResize="0"/>
          <p:nvPr/>
        </p:nvPicPr>
        <p:blipFill rotWithShape="1">
          <a:blip r:embed="rId4">
            <a:alphaModFix/>
          </a:blip>
          <a:srcRect b="0" l="0" r="0" t="0"/>
          <a:stretch/>
        </p:blipFill>
        <p:spPr>
          <a:xfrm>
            <a:off x="11874149" y="0"/>
            <a:ext cx="316992" cy="6858000"/>
          </a:xfrm>
          <a:prstGeom prst="rect">
            <a:avLst/>
          </a:prstGeom>
          <a:noFill/>
          <a:ln>
            <a:noFill/>
          </a:ln>
        </p:spPr>
      </p:pic>
      <p:pic>
        <p:nvPicPr>
          <p:cNvPr id="812" name="Google Shape;812;p22"/>
          <p:cNvPicPr preferRelativeResize="0"/>
          <p:nvPr/>
        </p:nvPicPr>
        <p:blipFill rotWithShape="1">
          <a:blip r:embed="rId5">
            <a:alphaModFix/>
          </a:blip>
          <a:srcRect b="0" l="0" r="0" t="0"/>
          <a:stretch/>
        </p:blipFill>
        <p:spPr>
          <a:xfrm>
            <a:off x="4528845" y="4466484"/>
            <a:ext cx="4248788" cy="1847248"/>
          </a:xfrm>
          <a:prstGeom prst="rect">
            <a:avLst/>
          </a:prstGeom>
          <a:noFill/>
          <a:ln>
            <a:noFill/>
          </a:ln>
        </p:spPr>
      </p:pic>
      <p:sp>
        <p:nvSpPr>
          <p:cNvPr id="813" name="Google Shape;813;p22"/>
          <p:cNvSpPr/>
          <p:nvPr/>
        </p:nvSpPr>
        <p:spPr>
          <a:xfrm>
            <a:off x="4964979" y="6395749"/>
            <a:ext cx="6064752" cy="307777"/>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400">
                <a:solidFill>
                  <a:srgbClr val="0070C0"/>
                </a:solidFill>
                <a:latin typeface="Arial"/>
                <a:ea typeface="Arial"/>
                <a:cs typeface="Arial"/>
                <a:sym typeface="Arial"/>
              </a:rPr>
              <a:t>Source: https://media.lpgenerator.ru/uploads/2015/01/12/image00____.jpg</a:t>
            </a:r>
            <a:endParaRPr sz="1400">
              <a:solidFill>
                <a:srgbClr val="0070C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7" name="Shape 817"/>
        <p:cNvGrpSpPr/>
        <p:nvPr/>
      </p:nvGrpSpPr>
      <p:grpSpPr>
        <a:xfrm>
          <a:off x="0" y="0"/>
          <a:ext cx="0" cy="0"/>
          <a:chOff x="0" y="0"/>
          <a:chExt cx="0" cy="0"/>
        </a:xfrm>
      </p:grpSpPr>
      <p:sp>
        <p:nvSpPr>
          <p:cNvPr id="818" name="Google Shape;818;p23"/>
          <p:cNvSpPr txBox="1"/>
          <p:nvPr>
            <p:ph idx="1" type="body"/>
          </p:nvPr>
        </p:nvSpPr>
        <p:spPr>
          <a:xfrm>
            <a:off x="0" y="1066801"/>
            <a:ext cx="5694680" cy="3492520"/>
          </a:xfrm>
          <a:prstGeom prst="rect">
            <a:avLst/>
          </a:prstGeom>
          <a:noFill/>
          <a:ln>
            <a:noFill/>
          </a:ln>
        </p:spPr>
        <p:txBody>
          <a:bodyPr anchorCtr="0" anchor="t" bIns="45700" lIns="91425" spcFirstLastPara="1" rIns="91425" wrap="square" tIns="45700">
            <a:noAutofit/>
          </a:bodyPr>
          <a:lstStyle/>
          <a:p>
            <a:pPr indent="-255587" lvl="0" marL="365125" rtl="0" algn="just">
              <a:spcBef>
                <a:spcPts val="0"/>
              </a:spcBef>
              <a:spcAft>
                <a:spcPts val="0"/>
              </a:spcAft>
              <a:buSzPts val="1632"/>
              <a:buChar char="🞂"/>
            </a:pPr>
            <a:r>
              <a:rPr b="1" lang="en-US" sz="2400">
                <a:solidFill>
                  <a:srgbClr val="FF0000"/>
                </a:solidFill>
                <a:latin typeface="Arial"/>
                <a:ea typeface="Arial"/>
                <a:cs typeface="Arial"/>
                <a:sym typeface="Arial"/>
              </a:rPr>
              <a:t>Nullifikatsiya </a:t>
            </a:r>
            <a:r>
              <a:rPr lang="en-US" sz="2400">
                <a:latin typeface="Arial"/>
                <a:ea typeface="Arial"/>
                <a:cs typeface="Arial"/>
                <a:sym typeface="Arial"/>
              </a:rPr>
              <a:t>– bunda qadrsizlangan pul batamom bekor qilinib muomilaga yangi pullar chiqariladi. Bu usul infliasiya darajasi o’ta yuqorilab ketgan hollarda qullaniladi. Bu usul SSSR da 1922 - 1924, 1947, 1997, 1961 yillardagi pul islohati, O’zbekistonda 1994 yilda bo’lib o’tgan pul islohatida qullanilgan. </a:t>
            </a:r>
            <a:endParaRPr sz="2400">
              <a:latin typeface="Arial"/>
              <a:ea typeface="Arial"/>
              <a:cs typeface="Arial"/>
              <a:sym typeface="Arial"/>
            </a:endParaRPr>
          </a:p>
        </p:txBody>
      </p:sp>
      <p:sp>
        <p:nvSpPr>
          <p:cNvPr id="819" name="Google Shape;819;p23"/>
          <p:cNvSpPr/>
          <p:nvPr/>
        </p:nvSpPr>
        <p:spPr>
          <a:xfrm>
            <a:off x="6096000" y="1143000"/>
            <a:ext cx="5410200"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rgbClr val="FF0000"/>
                </a:solidFill>
                <a:latin typeface="Arial"/>
                <a:ea typeface="Arial"/>
                <a:cs typeface="Arial"/>
                <a:sym typeface="Arial"/>
              </a:rPr>
              <a:t>Revolvatsiya</a:t>
            </a:r>
            <a:r>
              <a:rPr lang="en-US" sz="2400">
                <a:solidFill>
                  <a:schemeClr val="dk1"/>
                </a:solidFill>
                <a:latin typeface="Arial"/>
                <a:ea typeface="Arial"/>
                <a:cs typeface="Arial"/>
                <a:sym typeface="Arial"/>
              </a:rPr>
              <a:t> </a:t>
            </a:r>
            <a:r>
              <a:rPr lang="en-US" sz="2400">
                <a:solidFill>
                  <a:srgbClr val="2A4A75"/>
                </a:solidFill>
                <a:latin typeface="Arial"/>
                <a:ea typeface="Arial"/>
                <a:cs typeface="Arial"/>
                <a:sym typeface="Arial"/>
              </a:rPr>
              <a:t>– lotincha qadrini oshishi ma‘nosini anglatib bu milliy valyutaning chet el valyutasiga nisbatan qadrini oshishini bildiradi. Masalan 1$= 1110 so’mga teng bo’ldi. Ushbu tadbirdan keyin 1005 so’mga teng bo’ladi. Bu usul 1922-1928 yillarda Angliyada, 1961, 1969, 1971 yillarda Germaniyada qullanilgan.</a:t>
            </a:r>
            <a:endParaRPr/>
          </a:p>
        </p:txBody>
      </p:sp>
      <p:pic>
        <p:nvPicPr>
          <p:cNvPr id="820" name="Google Shape;820;p23"/>
          <p:cNvPicPr preferRelativeResize="0"/>
          <p:nvPr/>
        </p:nvPicPr>
        <p:blipFill rotWithShape="1">
          <a:blip r:embed="rId3">
            <a:alphaModFix/>
          </a:blip>
          <a:srcRect b="0" l="0" r="0" t="0"/>
          <a:stretch/>
        </p:blipFill>
        <p:spPr>
          <a:xfrm>
            <a:off x="11875008" y="16164"/>
            <a:ext cx="316992" cy="6858000"/>
          </a:xfrm>
          <a:prstGeom prst="rect">
            <a:avLst/>
          </a:prstGeom>
          <a:noFill/>
          <a:ln>
            <a:noFill/>
          </a:ln>
        </p:spPr>
      </p:pic>
      <p:pic>
        <p:nvPicPr>
          <p:cNvPr id="821" name="Google Shape;821;p23"/>
          <p:cNvPicPr preferRelativeResize="0"/>
          <p:nvPr/>
        </p:nvPicPr>
        <p:blipFill rotWithShape="1">
          <a:blip r:embed="rId4">
            <a:alphaModFix/>
          </a:blip>
          <a:srcRect b="0" l="0" r="0" t="0"/>
          <a:stretch/>
        </p:blipFill>
        <p:spPr>
          <a:xfrm>
            <a:off x="3206496" y="4419599"/>
            <a:ext cx="5410200" cy="1930565"/>
          </a:xfrm>
          <a:prstGeom prst="rect">
            <a:avLst/>
          </a:prstGeom>
          <a:noFill/>
          <a:ln>
            <a:noFill/>
          </a:ln>
        </p:spPr>
      </p:pic>
      <p:pic>
        <p:nvPicPr>
          <p:cNvPr id="822" name="Google Shape;822;p23"/>
          <p:cNvPicPr preferRelativeResize="0"/>
          <p:nvPr/>
        </p:nvPicPr>
        <p:blipFill rotWithShape="1">
          <a:blip r:embed="rId5">
            <a:alphaModFix/>
          </a:blip>
          <a:srcRect b="0" l="0" r="0" t="0"/>
          <a:stretch/>
        </p:blipFill>
        <p:spPr>
          <a:xfrm>
            <a:off x="76200" y="5887486"/>
            <a:ext cx="1079086" cy="1042506"/>
          </a:xfrm>
          <a:prstGeom prst="rect">
            <a:avLst/>
          </a:prstGeom>
          <a:noFill/>
          <a:ln>
            <a:noFill/>
          </a:ln>
        </p:spPr>
      </p:pic>
      <p:sp>
        <p:nvSpPr>
          <p:cNvPr id="823" name="Google Shape;823;p23"/>
          <p:cNvSpPr/>
          <p:nvPr/>
        </p:nvSpPr>
        <p:spPr>
          <a:xfrm>
            <a:off x="3505200" y="6019800"/>
            <a:ext cx="647700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0070C0"/>
                </a:solidFill>
                <a:latin typeface="Arial"/>
                <a:ea typeface="Arial"/>
                <a:cs typeface="Arial"/>
                <a:sym typeface="Arial"/>
              </a:rPr>
              <a:t>Source: https://www.commoditytrademantra.com/wp-content/uploads/2013/08/Screen-shot-2011-02-15-at-22.15.54-600x385.png</a:t>
            </a:r>
            <a:endParaRPr sz="1400">
              <a:solidFill>
                <a:srgbClr val="0070C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7" name="Shape 827"/>
        <p:cNvGrpSpPr/>
        <p:nvPr/>
      </p:nvGrpSpPr>
      <p:grpSpPr>
        <a:xfrm>
          <a:off x="0" y="0"/>
          <a:ext cx="0" cy="0"/>
          <a:chOff x="0" y="0"/>
          <a:chExt cx="0" cy="0"/>
        </a:xfrm>
      </p:grpSpPr>
      <p:sp>
        <p:nvSpPr>
          <p:cNvPr id="828" name="Google Shape;828;p24"/>
          <p:cNvSpPr txBox="1"/>
          <p:nvPr>
            <p:ph idx="1" type="body"/>
          </p:nvPr>
        </p:nvSpPr>
        <p:spPr>
          <a:xfrm>
            <a:off x="5839884" y="228600"/>
            <a:ext cx="5486400" cy="4114799"/>
          </a:xfrm>
          <a:prstGeom prst="rect">
            <a:avLst/>
          </a:prstGeom>
          <a:noFill/>
          <a:ln>
            <a:noFill/>
          </a:ln>
        </p:spPr>
        <p:txBody>
          <a:bodyPr anchorCtr="0" anchor="t" bIns="45700" lIns="91425" spcFirstLastPara="1" rIns="91425" wrap="square" tIns="45700">
            <a:noAutofit/>
          </a:bodyPr>
          <a:lstStyle/>
          <a:p>
            <a:pPr indent="-255587" lvl="0" marL="365125" rtl="0" algn="just">
              <a:spcBef>
                <a:spcPts val="0"/>
              </a:spcBef>
              <a:spcAft>
                <a:spcPts val="0"/>
              </a:spcAft>
              <a:buSzPts val="1360"/>
              <a:buChar char="🞂"/>
            </a:pPr>
            <a:r>
              <a:rPr b="1" lang="en-US" sz="2000">
                <a:solidFill>
                  <a:srgbClr val="FF0000"/>
                </a:solidFill>
                <a:latin typeface="Arial"/>
                <a:ea typeface="Arial"/>
                <a:cs typeface="Arial"/>
                <a:sym typeface="Arial"/>
              </a:rPr>
              <a:t>Denominatsiya </a:t>
            </a:r>
            <a:r>
              <a:rPr lang="en-US" sz="2000">
                <a:latin typeface="Arial"/>
                <a:ea typeface="Arial"/>
                <a:cs typeface="Arial"/>
                <a:sym typeface="Arial"/>
              </a:rPr>
              <a:t>– pul miqdorini bir necha marotaba qisqartirish hisoblanadi va u pulni qadri yuqori darajada tushganda, muomiladagi pul hajmi oshganda qullaniladi. </a:t>
            </a:r>
            <a:endParaRPr/>
          </a:p>
          <a:p>
            <a:pPr indent="-255587" lvl="0" marL="365125" rtl="0" algn="just">
              <a:spcBef>
                <a:spcPts val="400"/>
              </a:spcBef>
              <a:spcAft>
                <a:spcPts val="0"/>
              </a:spcAft>
              <a:buSzPts val="1360"/>
              <a:buChar char="🞂"/>
            </a:pPr>
            <a:r>
              <a:rPr lang="en-US" sz="2000">
                <a:latin typeface="Arial"/>
                <a:ea typeface="Arial"/>
                <a:cs typeface="Arial"/>
                <a:sym typeface="Arial"/>
              </a:rPr>
              <a:t>Bu usul Rossiya federasiyasida 1921-1922 yillardagi pul isloxatida 1000:1, 1923 yilda 100:1, 1999 yilda 1000:1 holida, Buxoro shuro xalq respublikasida bu usul 1922 yilda 100:1, O’zbekiston Respublikasida 1994 yilda 1000:1 holida qullanilgan. hda asosiy vazifani bajaradi.</a:t>
            </a:r>
            <a:endParaRPr/>
          </a:p>
          <a:p>
            <a:pPr indent="-139001" lvl="0" marL="365125" rtl="0" algn="l">
              <a:spcBef>
                <a:spcPts val="400"/>
              </a:spcBef>
              <a:spcAft>
                <a:spcPts val="0"/>
              </a:spcAft>
              <a:buSzPts val="1836"/>
              <a:buNone/>
            </a:pPr>
            <a:r>
              <a:t/>
            </a:r>
            <a:endParaRPr/>
          </a:p>
          <a:p>
            <a:pPr indent="-139001" lvl="0" marL="365125" rtl="0" algn="l">
              <a:spcBef>
                <a:spcPts val="400"/>
              </a:spcBef>
              <a:spcAft>
                <a:spcPts val="0"/>
              </a:spcAft>
              <a:buSzPts val="1836"/>
              <a:buNone/>
            </a:pPr>
            <a:r>
              <a:t/>
            </a:r>
            <a:endParaRPr/>
          </a:p>
        </p:txBody>
      </p:sp>
      <p:pic>
        <p:nvPicPr>
          <p:cNvPr id="829" name="Google Shape;829;p24"/>
          <p:cNvPicPr preferRelativeResize="0"/>
          <p:nvPr/>
        </p:nvPicPr>
        <p:blipFill rotWithShape="1">
          <a:blip r:embed="rId3">
            <a:alphaModFix/>
          </a:blip>
          <a:srcRect b="0" l="0" r="0" t="0"/>
          <a:stretch/>
        </p:blipFill>
        <p:spPr>
          <a:xfrm>
            <a:off x="11886553" y="0"/>
            <a:ext cx="316992" cy="6858000"/>
          </a:xfrm>
          <a:prstGeom prst="rect">
            <a:avLst/>
          </a:prstGeom>
          <a:noFill/>
          <a:ln>
            <a:noFill/>
          </a:ln>
        </p:spPr>
      </p:pic>
      <p:sp>
        <p:nvSpPr>
          <p:cNvPr id="830" name="Google Shape;830;p24"/>
          <p:cNvSpPr/>
          <p:nvPr/>
        </p:nvSpPr>
        <p:spPr>
          <a:xfrm>
            <a:off x="739662" y="1811520"/>
            <a:ext cx="4876800"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FF0000"/>
                </a:solidFill>
                <a:latin typeface="Arial"/>
                <a:ea typeface="Arial"/>
                <a:cs typeface="Arial"/>
                <a:sym typeface="Arial"/>
              </a:rPr>
              <a:t>Devolvatsiya</a:t>
            </a:r>
            <a:r>
              <a:rPr lang="en-US" sz="2000">
                <a:solidFill>
                  <a:schemeClr val="dk1"/>
                </a:solidFill>
                <a:latin typeface="Arial"/>
                <a:ea typeface="Arial"/>
                <a:cs typeface="Arial"/>
                <a:sym typeface="Arial"/>
              </a:rPr>
              <a:t> – lotincha qadrini tushishi ma‘nosini anglatadi. Bu usul davlat tomonidan milliy valyuta kursini boshqa valyutalarga nisbatan pasaytirilishi bo’lib u bozor uchun kurash kuchaygan sharoitda eksportni rag‘batlantirish, to’lov muvozanatini yaxshilash uchun qullaniladi. </a:t>
            </a:r>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Buning asosiy sabablari bo’lib inflyasiyani kuchayishi va mamlakat tulov balansning salbiy qoldiqga ega bo’lishidir. Bu usul AQSh da 1971 yilda 7,89 % ga, 1973 yilda 10 % ga dollar kursini pasaytirish bilan qullanilgan.</a:t>
            </a:r>
            <a:endParaRPr/>
          </a:p>
        </p:txBody>
      </p:sp>
      <p:pic>
        <p:nvPicPr>
          <p:cNvPr id="831" name="Google Shape;831;p24"/>
          <p:cNvPicPr preferRelativeResize="0"/>
          <p:nvPr/>
        </p:nvPicPr>
        <p:blipFill rotWithShape="1">
          <a:blip r:embed="rId4">
            <a:alphaModFix/>
          </a:blip>
          <a:srcRect b="0" l="0" r="0" t="0"/>
          <a:stretch/>
        </p:blipFill>
        <p:spPr>
          <a:xfrm>
            <a:off x="152400" y="5887486"/>
            <a:ext cx="1079086" cy="1042506"/>
          </a:xfrm>
          <a:prstGeom prst="rect">
            <a:avLst/>
          </a:prstGeom>
          <a:noFill/>
          <a:ln>
            <a:noFill/>
          </a:ln>
        </p:spPr>
      </p:pic>
      <p:pic>
        <p:nvPicPr>
          <p:cNvPr id="832" name="Google Shape;832;p24"/>
          <p:cNvPicPr preferRelativeResize="0"/>
          <p:nvPr/>
        </p:nvPicPr>
        <p:blipFill rotWithShape="1">
          <a:blip r:embed="rId5">
            <a:alphaModFix/>
          </a:blip>
          <a:srcRect b="0" l="0" r="0" t="0"/>
          <a:stretch/>
        </p:blipFill>
        <p:spPr>
          <a:xfrm>
            <a:off x="7927882" y="4012123"/>
            <a:ext cx="2452358" cy="2162175"/>
          </a:xfrm>
          <a:prstGeom prst="rect">
            <a:avLst/>
          </a:prstGeom>
          <a:noFill/>
          <a:ln>
            <a:noFill/>
          </a:ln>
        </p:spPr>
      </p:pic>
      <p:pic>
        <p:nvPicPr>
          <p:cNvPr id="833" name="Google Shape;833;p24"/>
          <p:cNvPicPr preferRelativeResize="0"/>
          <p:nvPr/>
        </p:nvPicPr>
        <p:blipFill rotWithShape="1">
          <a:blip r:embed="rId6">
            <a:alphaModFix/>
          </a:blip>
          <a:srcRect b="0" l="0" r="0" t="0"/>
          <a:stretch/>
        </p:blipFill>
        <p:spPr>
          <a:xfrm>
            <a:off x="901459" y="198120"/>
            <a:ext cx="4280141" cy="1111523"/>
          </a:xfrm>
          <a:prstGeom prst="rect">
            <a:avLst/>
          </a:prstGeom>
          <a:noFill/>
          <a:ln>
            <a:noFill/>
          </a:ln>
        </p:spPr>
      </p:pic>
      <p:sp>
        <p:nvSpPr>
          <p:cNvPr id="834" name="Google Shape;834;p24"/>
          <p:cNvSpPr/>
          <p:nvPr/>
        </p:nvSpPr>
        <p:spPr>
          <a:xfrm>
            <a:off x="6781799" y="6174298"/>
            <a:ext cx="510475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2A4A75"/>
                </a:solidFill>
                <a:latin typeface="Arial"/>
                <a:ea typeface="Arial"/>
                <a:cs typeface="Arial"/>
                <a:sym typeface="Arial"/>
              </a:rPr>
              <a:t>Source: https://www.dreamstime.com/stock-images-team-holding-cancelled-sign-image6401544</a:t>
            </a:r>
            <a:endParaRPr sz="1400">
              <a:solidFill>
                <a:srgbClr val="2A4A75"/>
              </a:solidFill>
              <a:latin typeface="Arial"/>
              <a:ea typeface="Arial"/>
              <a:cs typeface="Arial"/>
              <a:sym typeface="Arial"/>
            </a:endParaRPr>
          </a:p>
        </p:txBody>
      </p:sp>
      <p:sp>
        <p:nvSpPr>
          <p:cNvPr id="835" name="Google Shape;835;p24"/>
          <p:cNvSpPr/>
          <p:nvPr/>
        </p:nvSpPr>
        <p:spPr>
          <a:xfrm>
            <a:off x="840316" y="1309643"/>
            <a:ext cx="487680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2A4A75"/>
                </a:solidFill>
                <a:latin typeface="Arial"/>
                <a:ea typeface="Arial"/>
                <a:cs typeface="Arial"/>
                <a:sym typeface="Arial"/>
              </a:rPr>
              <a:t>Source: https://lovepik.com/image-401871901/rmb-devaluation.html</a:t>
            </a:r>
            <a:endParaRPr sz="1400">
              <a:solidFill>
                <a:srgbClr val="2A4A75"/>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9" name="Shape 839"/>
        <p:cNvGrpSpPr/>
        <p:nvPr/>
      </p:nvGrpSpPr>
      <p:grpSpPr>
        <a:xfrm>
          <a:off x="0" y="0"/>
          <a:ext cx="0" cy="0"/>
          <a:chOff x="0" y="0"/>
          <a:chExt cx="0" cy="0"/>
        </a:xfrm>
      </p:grpSpPr>
      <p:sp>
        <p:nvSpPr>
          <p:cNvPr id="840" name="Google Shape;840;p25"/>
          <p:cNvSpPr txBox="1"/>
          <p:nvPr>
            <p:ph idx="1" type="body"/>
          </p:nvPr>
        </p:nvSpPr>
        <p:spPr>
          <a:xfrm>
            <a:off x="636639" y="1339731"/>
            <a:ext cx="10972800" cy="4525962"/>
          </a:xfrm>
          <a:prstGeom prst="rect">
            <a:avLst/>
          </a:prstGeom>
          <a:noFill/>
          <a:ln>
            <a:noFill/>
          </a:ln>
        </p:spPr>
        <p:txBody>
          <a:bodyPr anchorCtr="0" anchor="t" bIns="45700" lIns="91425" spcFirstLastPara="1" rIns="91425" wrap="square" tIns="45700">
            <a:noAutofit/>
          </a:bodyPr>
          <a:lstStyle/>
          <a:p>
            <a:pPr indent="-255587" lvl="0" marL="365125" rtl="0" algn="just">
              <a:spcBef>
                <a:spcPts val="0"/>
              </a:spcBef>
              <a:spcAft>
                <a:spcPts val="0"/>
              </a:spcAft>
              <a:buSzPts val="1360"/>
              <a:buChar char="🞂"/>
            </a:pPr>
            <a:r>
              <a:rPr lang="en-US" sz="2000">
                <a:solidFill>
                  <a:srgbClr val="002060"/>
                </a:solidFill>
                <a:latin typeface="Arial"/>
                <a:ea typeface="Arial"/>
                <a:cs typeface="Arial"/>
                <a:sym typeface="Arial"/>
              </a:rPr>
              <a:t>Inflyatsiyaning doimiy targetini belgilash va uni keng jamoatchilikka yetkazish;</a:t>
            </a:r>
            <a:endParaRPr/>
          </a:p>
          <a:p>
            <a:pPr indent="0" lvl="0" marL="109537" rtl="0" algn="just">
              <a:spcBef>
                <a:spcPts val="400"/>
              </a:spcBef>
              <a:spcAft>
                <a:spcPts val="0"/>
              </a:spcAft>
              <a:buSzPts val="1360"/>
              <a:buNone/>
            </a:pPr>
            <a:r>
              <a:t/>
            </a:r>
            <a:endParaRPr sz="2000">
              <a:solidFill>
                <a:srgbClr val="002060"/>
              </a:solidFill>
              <a:latin typeface="Arial"/>
              <a:ea typeface="Arial"/>
              <a:cs typeface="Arial"/>
              <a:sym typeface="Arial"/>
            </a:endParaRPr>
          </a:p>
          <a:p>
            <a:pPr indent="-255587" lvl="0" marL="365125" rtl="0" algn="just">
              <a:spcBef>
                <a:spcPts val="400"/>
              </a:spcBef>
              <a:spcAft>
                <a:spcPts val="0"/>
              </a:spcAft>
              <a:buSzPts val="1360"/>
              <a:buChar char="🞂"/>
            </a:pPr>
            <a:r>
              <a:rPr lang="en-US" sz="2000">
                <a:solidFill>
                  <a:srgbClr val="002060"/>
                </a:solidFill>
                <a:latin typeface="Arial"/>
                <a:ea typeface="Arial"/>
                <a:cs typeface="Arial"/>
                <a:sym typeface="Arial"/>
              </a:rPr>
              <a:t>Pul bozorida foiz stavkalarini tartibga solish maqsadida pul-kredit siyosati bo'yicha instrumentlardan (REPO va valyutaviy svop auksionlari, depozit auksionlari, hamda Markaziy bank obligatsiyalarini joylashtirish bo'yicha auksionlar) keng miqyosda foydalanish;</a:t>
            </a:r>
            <a:endParaRPr/>
          </a:p>
          <a:p>
            <a:pPr indent="-169228" lvl="0" marL="365125" rtl="0" algn="just">
              <a:spcBef>
                <a:spcPts val="400"/>
              </a:spcBef>
              <a:spcAft>
                <a:spcPts val="0"/>
              </a:spcAft>
              <a:buSzPts val="1360"/>
              <a:buNone/>
            </a:pPr>
            <a:r>
              <a:t/>
            </a:r>
            <a:endParaRPr sz="2000">
              <a:solidFill>
                <a:srgbClr val="002060"/>
              </a:solidFill>
              <a:latin typeface="Arial"/>
              <a:ea typeface="Arial"/>
              <a:cs typeface="Arial"/>
              <a:sym typeface="Arial"/>
            </a:endParaRPr>
          </a:p>
          <a:p>
            <a:pPr indent="-255587" lvl="0" marL="365125" rtl="0" algn="just">
              <a:spcBef>
                <a:spcPts val="400"/>
              </a:spcBef>
              <a:spcAft>
                <a:spcPts val="0"/>
              </a:spcAft>
              <a:buSzPts val="1360"/>
              <a:buChar char="🞂"/>
            </a:pPr>
            <a:r>
              <a:rPr lang="en-US" sz="2000">
                <a:solidFill>
                  <a:srgbClr val="002060"/>
                </a:solidFill>
                <a:latin typeface="Arial"/>
                <a:ea typeface="Arial"/>
                <a:cs typeface="Arial"/>
                <a:sym typeface="Arial"/>
              </a:rPr>
              <a:t>Pul-kredit siyosati sohasida obyektiv qarorlar qabul qilish uchun batafsil makroiqtisodiy tahlil qilish hamda ichki va tashqi bozorlarda mavjud bo'lgan ochiq ma'lumotlarni hisobga olgan holda prognozlash;</a:t>
            </a:r>
            <a:endParaRPr/>
          </a:p>
          <a:p>
            <a:pPr indent="-169228" lvl="0" marL="365125" rtl="0" algn="just">
              <a:spcBef>
                <a:spcPts val="400"/>
              </a:spcBef>
              <a:spcAft>
                <a:spcPts val="0"/>
              </a:spcAft>
              <a:buSzPts val="1360"/>
              <a:buNone/>
            </a:pPr>
            <a:r>
              <a:t/>
            </a:r>
            <a:endParaRPr sz="2000">
              <a:solidFill>
                <a:srgbClr val="002060"/>
              </a:solidFill>
              <a:latin typeface="Arial"/>
              <a:ea typeface="Arial"/>
              <a:cs typeface="Arial"/>
              <a:sym typeface="Arial"/>
            </a:endParaRPr>
          </a:p>
          <a:p>
            <a:pPr indent="-255587" lvl="0" marL="365125" rtl="0" algn="just">
              <a:spcBef>
                <a:spcPts val="400"/>
              </a:spcBef>
              <a:spcAft>
                <a:spcPts val="0"/>
              </a:spcAft>
              <a:buSzPts val="1360"/>
              <a:buChar char="🞂"/>
            </a:pPr>
            <a:r>
              <a:rPr lang="en-US" sz="2000">
                <a:solidFill>
                  <a:srgbClr val="002060"/>
                </a:solidFill>
                <a:latin typeface="Arial"/>
                <a:ea typeface="Arial"/>
                <a:cs typeface="Arial"/>
                <a:sym typeface="Arial"/>
              </a:rPr>
              <a:t>Pul-kredit siyosati maqsadlarini keng jamoatchilikka yetkazish uchun kommunikatsiyaviy siyosatni takomillashtirish, makroiqtisodiy holatni prognoz qilish imkoniyatini ta'minlash hamda bozor ishtirokchilari ishonchini shakllantirish .</a:t>
            </a:r>
            <a:endParaRPr/>
          </a:p>
          <a:p>
            <a:pPr indent="-139001" lvl="0" marL="365125" rtl="0" algn="l">
              <a:spcBef>
                <a:spcPts val="400"/>
              </a:spcBef>
              <a:spcAft>
                <a:spcPts val="0"/>
              </a:spcAft>
              <a:buSzPts val="1836"/>
              <a:buNone/>
            </a:pPr>
            <a:r>
              <a:t/>
            </a:r>
            <a:endParaRPr/>
          </a:p>
        </p:txBody>
      </p:sp>
      <p:sp>
        <p:nvSpPr>
          <p:cNvPr id="841" name="Google Shape;841;p25"/>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2400">
                <a:solidFill>
                  <a:schemeClr val="accent4"/>
                </a:solidFill>
                <a:latin typeface="Arial"/>
                <a:ea typeface="Arial"/>
                <a:cs typeface="Arial"/>
                <a:sym typeface="Arial"/>
              </a:rPr>
              <a:t>Inflyatsion targetlash rejimini amalga oshirish uchun, birinchi navbatda, quyidagi shartlar bajarilishi zarur </a:t>
            </a:r>
            <a:r>
              <a:rPr lang="en-US" sz="2400" u="sng">
                <a:solidFill>
                  <a:srgbClr val="FF0000"/>
                </a:solidFill>
                <a:latin typeface="Arial"/>
                <a:ea typeface="Arial"/>
                <a:cs typeface="Arial"/>
                <a:sym typeface="Arial"/>
                <a:hlinkClick action="ppaction://hlinksldjump" r:id="rId3">
                  <a:extLst>
                    <a:ext uri="{A12FA001-AC4F-418D-AE19-62706E023703}">
                      <ahyp:hlinkClr val="tx"/>
                    </a:ext>
                  </a:extLst>
                </a:hlinkClick>
              </a:rPr>
              <a:t>[4]:</a:t>
            </a:r>
            <a:br>
              <a:rPr lang="en-US" sz="2800">
                <a:solidFill>
                  <a:srgbClr val="9966FF"/>
                </a:solidFill>
                <a:latin typeface="Arial"/>
                <a:ea typeface="Arial"/>
                <a:cs typeface="Arial"/>
                <a:sym typeface="Arial"/>
              </a:rPr>
            </a:br>
            <a:endParaRPr sz="2800">
              <a:solidFill>
                <a:srgbClr val="9966FF"/>
              </a:solidFill>
              <a:latin typeface="Arial"/>
              <a:ea typeface="Arial"/>
              <a:cs typeface="Arial"/>
              <a:sym typeface="Arial"/>
            </a:endParaRPr>
          </a:p>
        </p:txBody>
      </p:sp>
      <p:pic>
        <p:nvPicPr>
          <p:cNvPr id="842" name="Google Shape;842;p25"/>
          <p:cNvPicPr preferRelativeResize="0"/>
          <p:nvPr/>
        </p:nvPicPr>
        <p:blipFill rotWithShape="1">
          <a:blip r:embed="rId4">
            <a:alphaModFix/>
          </a:blip>
          <a:srcRect b="0" l="0" r="0" t="0"/>
          <a:stretch/>
        </p:blipFill>
        <p:spPr>
          <a:xfrm>
            <a:off x="0" y="5787785"/>
            <a:ext cx="1079086" cy="1042506"/>
          </a:xfrm>
          <a:prstGeom prst="rect">
            <a:avLst/>
          </a:prstGeom>
          <a:noFill/>
          <a:ln>
            <a:noFill/>
          </a:ln>
        </p:spPr>
      </p:pic>
      <p:pic>
        <p:nvPicPr>
          <p:cNvPr id="843" name="Google Shape;843;p25"/>
          <p:cNvPicPr preferRelativeResize="0"/>
          <p:nvPr/>
        </p:nvPicPr>
        <p:blipFill rotWithShape="1">
          <a:blip r:embed="rId5">
            <a:alphaModFix/>
          </a:blip>
          <a:srcRect b="0" l="0" r="0" t="0"/>
          <a:stretch/>
        </p:blipFill>
        <p:spPr>
          <a:xfrm>
            <a:off x="11887200" y="0"/>
            <a:ext cx="316992" cy="68580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7" name="Shape 847"/>
        <p:cNvGrpSpPr/>
        <p:nvPr/>
      </p:nvGrpSpPr>
      <p:grpSpPr>
        <a:xfrm>
          <a:off x="0" y="0"/>
          <a:ext cx="0" cy="0"/>
          <a:chOff x="0" y="0"/>
          <a:chExt cx="0" cy="0"/>
        </a:xfrm>
      </p:grpSpPr>
      <p:grpSp>
        <p:nvGrpSpPr>
          <p:cNvPr id="848" name="Google Shape;848;p26"/>
          <p:cNvGrpSpPr/>
          <p:nvPr/>
        </p:nvGrpSpPr>
        <p:grpSpPr>
          <a:xfrm>
            <a:off x="1981200" y="1447800"/>
            <a:ext cx="8229600" cy="4649786"/>
            <a:chOff x="0" y="0"/>
            <a:chExt cx="8229600" cy="4649786"/>
          </a:xfrm>
        </p:grpSpPr>
        <p:sp>
          <p:nvSpPr>
            <p:cNvPr id="849" name="Google Shape;849;p26"/>
            <p:cNvSpPr/>
            <p:nvPr/>
          </p:nvSpPr>
          <p:spPr>
            <a:xfrm>
              <a:off x="0" y="1394936"/>
              <a:ext cx="8229600" cy="1859914"/>
            </a:xfrm>
            <a:prstGeom prst="notchedRightArrow">
              <a:avLst>
                <a:gd fmla="val 50000" name="adj1"/>
                <a:gd fmla="val 50000" name="adj2"/>
              </a:avLst>
            </a:prstGeom>
            <a:solidFill>
              <a:srgbClr val="C5B5B8"/>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26"/>
            <p:cNvSpPr/>
            <p:nvPr/>
          </p:nvSpPr>
          <p:spPr>
            <a:xfrm>
              <a:off x="76205" y="0"/>
              <a:ext cx="2413519" cy="1859914"/>
            </a:xfrm>
            <a:prstGeom prst="rect">
              <a:avLst/>
            </a:prstGeom>
            <a:noFill/>
            <a:ln cap="flat" cmpd="sng" w="9525">
              <a:solidFill>
                <a:schemeClr val="dk1">
                  <a:alpha val="0"/>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26"/>
            <p:cNvSpPr txBox="1"/>
            <p:nvPr/>
          </p:nvSpPr>
          <p:spPr>
            <a:xfrm>
              <a:off x="76205" y="0"/>
              <a:ext cx="2413519" cy="1859914"/>
            </a:xfrm>
            <a:prstGeom prst="rect">
              <a:avLst/>
            </a:prstGeom>
            <a:noFill/>
            <a:ln>
              <a:noFill/>
            </a:ln>
          </p:spPr>
          <p:txBody>
            <a:bodyPr anchorCtr="0" anchor="b" bIns="142225" lIns="142225" spcFirstLastPara="1" rIns="142225" wrap="square" tIns="142225">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Мажбурий захира ставкаси меъёрини белгилаш</a:t>
              </a:r>
              <a:endParaRPr b="1" sz="2000">
                <a:solidFill>
                  <a:schemeClr val="dk1"/>
                </a:solidFill>
                <a:latin typeface="Arial"/>
                <a:ea typeface="Arial"/>
                <a:cs typeface="Arial"/>
                <a:sym typeface="Arial"/>
              </a:endParaRPr>
            </a:p>
          </p:txBody>
        </p:sp>
        <p:sp>
          <p:nvSpPr>
            <p:cNvPr id="852" name="Google Shape;852;p26"/>
            <p:cNvSpPr/>
            <p:nvPr/>
          </p:nvSpPr>
          <p:spPr>
            <a:xfrm>
              <a:off x="975134" y="2092404"/>
              <a:ext cx="464978" cy="464978"/>
            </a:xfrm>
            <a:prstGeom prst="ellipse">
              <a:avLst/>
            </a:prstGeom>
            <a:solidFill>
              <a:srgbClr val="5B2B36"/>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26"/>
            <p:cNvSpPr/>
            <p:nvPr/>
          </p:nvSpPr>
          <p:spPr>
            <a:xfrm>
              <a:off x="2499824" y="2789872"/>
              <a:ext cx="2268680" cy="1859914"/>
            </a:xfrm>
            <a:prstGeom prst="rect">
              <a:avLst/>
            </a:prstGeom>
            <a:noFill/>
            <a:ln cap="flat" cmpd="sng" w="9525">
              <a:solidFill>
                <a:schemeClr val="dk1">
                  <a:alpha val="0"/>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26"/>
            <p:cNvSpPr txBox="1"/>
            <p:nvPr/>
          </p:nvSpPr>
          <p:spPr>
            <a:xfrm>
              <a:off x="2499824" y="2789872"/>
              <a:ext cx="2268680" cy="1859914"/>
            </a:xfrm>
            <a:prstGeom prst="rect">
              <a:avLst/>
            </a:prstGeom>
            <a:noFill/>
            <a:ln>
              <a:noFill/>
            </a:ln>
          </p:spPr>
          <p:txBody>
            <a:bodyPr anchorCtr="0" anchor="t" bIns="142225" lIns="142225" spcFirstLastPara="1" rIns="142225" wrap="square" tIns="142225">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Тижорат банкларининг очиқ бозорда қатнашиши</a:t>
              </a:r>
              <a:endParaRPr b="1" sz="2000">
                <a:solidFill>
                  <a:schemeClr val="dk1"/>
                </a:solidFill>
                <a:latin typeface="Arial"/>
                <a:ea typeface="Arial"/>
                <a:cs typeface="Arial"/>
                <a:sym typeface="Arial"/>
              </a:endParaRPr>
            </a:p>
          </p:txBody>
        </p:sp>
        <p:sp>
          <p:nvSpPr>
            <p:cNvPr id="855" name="Google Shape;855;p26"/>
            <p:cNvSpPr/>
            <p:nvPr/>
          </p:nvSpPr>
          <p:spPr>
            <a:xfrm>
              <a:off x="3401675" y="2092404"/>
              <a:ext cx="464978" cy="464978"/>
            </a:xfrm>
            <a:prstGeom prst="ellipse">
              <a:avLst/>
            </a:prstGeom>
            <a:solidFill>
              <a:srgbClr val="A98188"/>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26"/>
            <p:cNvSpPr/>
            <p:nvPr/>
          </p:nvSpPr>
          <p:spPr>
            <a:xfrm>
              <a:off x="4853945" y="0"/>
              <a:ext cx="2551830" cy="1859914"/>
            </a:xfrm>
            <a:prstGeom prst="rect">
              <a:avLst/>
            </a:prstGeom>
            <a:noFill/>
            <a:ln cap="flat" cmpd="sng" w="9525">
              <a:solidFill>
                <a:schemeClr val="dk1">
                  <a:alpha val="0"/>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26"/>
            <p:cNvSpPr txBox="1"/>
            <p:nvPr/>
          </p:nvSpPr>
          <p:spPr>
            <a:xfrm>
              <a:off x="4853945" y="0"/>
              <a:ext cx="2551830" cy="1859914"/>
            </a:xfrm>
            <a:prstGeom prst="rect">
              <a:avLst/>
            </a:prstGeom>
            <a:noFill/>
            <a:ln>
              <a:noFill/>
            </a:ln>
          </p:spPr>
          <p:txBody>
            <a:bodyPr anchorCtr="0" anchor="b" bIns="142225" lIns="142225" spcFirstLastPara="1" rIns="142225" wrap="square" tIns="142225">
              <a:noAutofit/>
            </a:bodyPr>
            <a:lstStyle/>
            <a:p>
              <a:pPr indent="0" lvl="0" marL="0" marR="0" rtl="0" algn="ctr">
                <a:lnSpc>
                  <a:spcPct val="90000"/>
                </a:lnSpc>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Марказлашган кредитлар учун қайта молиялаштириш ставкасини ўрнатиш</a:t>
              </a:r>
              <a:endParaRPr b="1" sz="2000">
                <a:solidFill>
                  <a:schemeClr val="dk1"/>
                </a:solidFill>
                <a:latin typeface="Arial"/>
                <a:ea typeface="Arial"/>
                <a:cs typeface="Arial"/>
                <a:sym typeface="Arial"/>
              </a:endParaRPr>
            </a:p>
          </p:txBody>
        </p:sp>
        <p:sp>
          <p:nvSpPr>
            <p:cNvPr id="858" name="Google Shape;858;p26"/>
            <p:cNvSpPr/>
            <p:nvPr/>
          </p:nvSpPr>
          <p:spPr>
            <a:xfrm>
              <a:off x="5897371" y="2092404"/>
              <a:ext cx="464978" cy="464978"/>
            </a:xfrm>
            <a:prstGeom prst="ellipse">
              <a:avLst/>
            </a:prstGeom>
            <a:solidFill>
              <a:srgbClr val="A98188"/>
            </a:solidFill>
            <a:ln>
              <a:noFill/>
            </a:ln>
            <a:effectLst>
              <a:outerShdw blurRad="50800" rotWithShape="0" dir="5400000" dist="381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59" name="Google Shape;859;p26"/>
          <p:cNvSpPr/>
          <p:nvPr/>
        </p:nvSpPr>
        <p:spPr>
          <a:xfrm>
            <a:off x="2738439" y="428625"/>
            <a:ext cx="6357937" cy="571500"/>
          </a:xfrm>
          <a:prstGeom prst="flowChartDocument">
            <a:avLst/>
          </a:prstGeom>
          <a:solidFill>
            <a:schemeClr val="lt1"/>
          </a:solidFill>
          <a:ln cap="flat" cmpd="thickThin" w="550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rgbClr val="000000"/>
                </a:solidFill>
                <a:latin typeface="Arial"/>
                <a:ea typeface="Arial"/>
                <a:cs typeface="Arial"/>
                <a:sym typeface="Arial"/>
              </a:rPr>
              <a:t>Pul muomalasini tartibga solish usullari</a:t>
            </a:r>
            <a:endParaRPr b="1" sz="2000">
              <a:solidFill>
                <a:srgbClr val="000000"/>
              </a:solidFill>
              <a:latin typeface="Arial"/>
              <a:ea typeface="Arial"/>
              <a:cs typeface="Arial"/>
              <a:sym typeface="Arial"/>
            </a:endParaRPr>
          </a:p>
        </p:txBody>
      </p:sp>
      <p:pic>
        <p:nvPicPr>
          <p:cNvPr id="860" name="Google Shape;860;p26"/>
          <p:cNvPicPr preferRelativeResize="0"/>
          <p:nvPr/>
        </p:nvPicPr>
        <p:blipFill rotWithShape="1">
          <a:blip r:embed="rId3">
            <a:alphaModFix/>
          </a:blip>
          <a:srcRect b="0" l="0" r="0" t="0"/>
          <a:stretch/>
        </p:blipFill>
        <p:spPr>
          <a:xfrm>
            <a:off x="-76200" y="5815494"/>
            <a:ext cx="1079086" cy="1042506"/>
          </a:xfrm>
          <a:prstGeom prst="rect">
            <a:avLst/>
          </a:prstGeom>
          <a:noFill/>
          <a:ln>
            <a:noFill/>
          </a:ln>
        </p:spPr>
      </p:pic>
      <p:pic>
        <p:nvPicPr>
          <p:cNvPr id="861" name="Google Shape;861;p26"/>
          <p:cNvPicPr preferRelativeResize="0"/>
          <p:nvPr/>
        </p:nvPicPr>
        <p:blipFill rotWithShape="1">
          <a:blip r:embed="rId4">
            <a:alphaModFix/>
          </a:blip>
          <a:srcRect b="0" l="0" r="0" t="0"/>
          <a:stretch/>
        </p:blipFill>
        <p:spPr>
          <a:xfrm>
            <a:off x="11875008" y="0"/>
            <a:ext cx="316992" cy="68580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5" name="Shape 865"/>
        <p:cNvGrpSpPr/>
        <p:nvPr/>
      </p:nvGrpSpPr>
      <p:grpSpPr>
        <a:xfrm>
          <a:off x="0" y="0"/>
          <a:ext cx="0" cy="0"/>
          <a:chOff x="0" y="0"/>
          <a:chExt cx="0" cy="0"/>
        </a:xfrm>
      </p:grpSpPr>
      <p:sp>
        <p:nvSpPr>
          <p:cNvPr id="866" name="Google Shape;866;p27"/>
          <p:cNvSpPr txBox="1"/>
          <p:nvPr>
            <p:ph type="title"/>
          </p:nvPr>
        </p:nvSpPr>
        <p:spPr>
          <a:xfrm>
            <a:off x="609600" y="274638"/>
            <a:ext cx="10515600" cy="792162"/>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sz="2400">
                <a:solidFill>
                  <a:srgbClr val="2A4A75"/>
                </a:solidFill>
                <a:latin typeface="Arial"/>
                <a:ea typeface="Arial"/>
                <a:cs typeface="Arial"/>
                <a:sym typeface="Arial"/>
              </a:rPr>
              <a:t>O‘zbekistonda iste'mol va ishlab chiqaruvchilar narxlari indeksi</a:t>
            </a:r>
            <a:r>
              <a:rPr lang="en-US" sz="2400">
                <a:solidFill>
                  <a:srgbClr val="00B050"/>
                </a:solidFill>
                <a:latin typeface="Arial"/>
                <a:ea typeface="Arial"/>
                <a:cs typeface="Arial"/>
                <a:sym typeface="Arial"/>
              </a:rPr>
              <a:t> </a:t>
            </a:r>
            <a:r>
              <a:rPr lang="en-US" sz="2000" u="sng">
                <a:solidFill>
                  <a:srgbClr val="FF0000"/>
                </a:solidFill>
                <a:latin typeface="Arial"/>
                <a:ea typeface="Arial"/>
                <a:cs typeface="Arial"/>
                <a:sym typeface="Arial"/>
                <a:hlinkClick action="ppaction://hlinksldjump" r:id="rId3">
                  <a:extLst>
                    <a:ext uri="{A12FA001-AC4F-418D-AE19-62706E023703}">
                      <ahyp:hlinkClr val="tx"/>
                    </a:ext>
                  </a:extLst>
                </a:hlinkClick>
              </a:rPr>
              <a:t>[8]</a:t>
            </a:r>
            <a:endParaRPr sz="2000">
              <a:solidFill>
                <a:srgbClr val="FF0000"/>
              </a:solidFill>
              <a:latin typeface="Arial"/>
              <a:ea typeface="Arial"/>
              <a:cs typeface="Arial"/>
              <a:sym typeface="Arial"/>
            </a:endParaRPr>
          </a:p>
        </p:txBody>
      </p:sp>
      <p:graphicFrame>
        <p:nvGraphicFramePr>
          <p:cNvPr id="867" name="Google Shape;867;p27"/>
          <p:cNvGraphicFramePr/>
          <p:nvPr/>
        </p:nvGraphicFramePr>
        <p:xfrm>
          <a:off x="1066800" y="1417638"/>
          <a:ext cx="10210800" cy="4991100"/>
        </p:xfrm>
        <a:graphic>
          <a:graphicData uri="http://schemas.openxmlformats.org/drawingml/2006/chart">
            <c:chart r:id="rId4"/>
          </a:graphicData>
        </a:graphic>
      </p:graphicFrame>
      <p:pic>
        <p:nvPicPr>
          <p:cNvPr id="868" name="Google Shape;868;p27"/>
          <p:cNvPicPr preferRelativeResize="0"/>
          <p:nvPr/>
        </p:nvPicPr>
        <p:blipFill rotWithShape="1">
          <a:blip r:embed="rId5">
            <a:alphaModFix/>
          </a:blip>
          <a:srcRect b="0" l="0" r="0" t="0"/>
          <a:stretch/>
        </p:blipFill>
        <p:spPr>
          <a:xfrm>
            <a:off x="11881104" y="-4618"/>
            <a:ext cx="316992" cy="6858000"/>
          </a:xfrm>
          <a:prstGeom prst="rect">
            <a:avLst/>
          </a:prstGeom>
          <a:noFill/>
          <a:ln>
            <a:noFill/>
          </a:ln>
        </p:spPr>
      </p:pic>
      <p:pic>
        <p:nvPicPr>
          <p:cNvPr id="869" name="Google Shape;869;p27"/>
          <p:cNvPicPr preferRelativeResize="0"/>
          <p:nvPr/>
        </p:nvPicPr>
        <p:blipFill rotWithShape="1">
          <a:blip r:embed="rId6">
            <a:alphaModFix/>
          </a:blip>
          <a:srcRect b="0" l="0" r="0" t="0"/>
          <a:stretch/>
        </p:blipFill>
        <p:spPr>
          <a:xfrm>
            <a:off x="0" y="5815494"/>
            <a:ext cx="1079086" cy="104250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3" name="Shape 873"/>
        <p:cNvGrpSpPr/>
        <p:nvPr/>
      </p:nvGrpSpPr>
      <p:grpSpPr>
        <a:xfrm>
          <a:off x="0" y="0"/>
          <a:ext cx="0" cy="0"/>
          <a:chOff x="0" y="0"/>
          <a:chExt cx="0" cy="0"/>
        </a:xfrm>
      </p:grpSpPr>
      <p:sp>
        <p:nvSpPr>
          <p:cNvPr id="874" name="Google Shape;874;p2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2400">
                <a:solidFill>
                  <a:srgbClr val="21798F"/>
                </a:solidFill>
                <a:latin typeface="Arial"/>
                <a:ea typeface="Arial"/>
                <a:cs typeface="Arial"/>
                <a:sym typeface="Arial"/>
              </a:rPr>
              <a:t>O‘zbekistonda kredit kengayishining iste'mol narxlari</a:t>
            </a:r>
            <a:br>
              <a:rPr lang="en-US" sz="2400">
                <a:solidFill>
                  <a:srgbClr val="21798F"/>
                </a:solidFill>
                <a:latin typeface="Arial"/>
                <a:ea typeface="Arial"/>
                <a:cs typeface="Arial"/>
                <a:sym typeface="Arial"/>
              </a:rPr>
            </a:br>
            <a:r>
              <a:rPr lang="en-US" sz="2400">
                <a:solidFill>
                  <a:srgbClr val="21798F"/>
                </a:solidFill>
                <a:latin typeface="Arial"/>
                <a:ea typeface="Arial"/>
                <a:cs typeface="Arial"/>
                <a:sym typeface="Arial"/>
              </a:rPr>
              <a:t> indeksiga ta'siri</a:t>
            </a:r>
            <a:r>
              <a:rPr lang="en-US" sz="2400" u="sng">
                <a:solidFill>
                  <a:srgbClr val="21798F"/>
                </a:solidFill>
                <a:latin typeface="Arial"/>
                <a:ea typeface="Arial"/>
                <a:cs typeface="Arial"/>
                <a:sym typeface="Arial"/>
                <a:hlinkClick action="ppaction://hlinksldjump" r:id="rId3">
                  <a:extLst>
                    <a:ext uri="{A12FA001-AC4F-418D-AE19-62706E023703}">
                      <ahyp:hlinkClr val="tx"/>
                    </a:ext>
                  </a:extLst>
                </a:hlinkClick>
              </a:rPr>
              <a:t> </a:t>
            </a:r>
            <a:r>
              <a:rPr lang="en-US" sz="2000" u="sng">
                <a:solidFill>
                  <a:srgbClr val="FF0000"/>
                </a:solidFill>
                <a:latin typeface="Arial"/>
                <a:ea typeface="Arial"/>
                <a:cs typeface="Arial"/>
                <a:sym typeface="Arial"/>
                <a:hlinkClick action="ppaction://hlinksldjump" r:id="rId4">
                  <a:extLst>
                    <a:ext uri="{A12FA001-AC4F-418D-AE19-62706E023703}">
                      <ahyp:hlinkClr val="tx"/>
                    </a:ext>
                  </a:extLst>
                </a:hlinkClick>
              </a:rPr>
              <a:t>[8]</a:t>
            </a:r>
            <a:endParaRPr sz="2000">
              <a:solidFill>
                <a:srgbClr val="FF0000"/>
              </a:solidFill>
              <a:latin typeface="Arial"/>
              <a:ea typeface="Arial"/>
              <a:cs typeface="Arial"/>
              <a:sym typeface="Arial"/>
            </a:endParaRPr>
          </a:p>
        </p:txBody>
      </p:sp>
      <p:graphicFrame>
        <p:nvGraphicFramePr>
          <p:cNvPr id="875" name="Google Shape;875;p28"/>
          <p:cNvGraphicFramePr/>
          <p:nvPr/>
        </p:nvGraphicFramePr>
        <p:xfrm>
          <a:off x="1847529" y="1417638"/>
          <a:ext cx="8568951" cy="5135562"/>
        </p:xfrm>
        <a:graphic>
          <a:graphicData uri="http://schemas.openxmlformats.org/drawingml/2006/chart">
            <c:chart r:id="rId5"/>
          </a:graphicData>
        </a:graphic>
      </p:graphicFrame>
      <p:pic>
        <p:nvPicPr>
          <p:cNvPr id="876" name="Google Shape;876;p28"/>
          <p:cNvPicPr preferRelativeResize="0"/>
          <p:nvPr/>
        </p:nvPicPr>
        <p:blipFill rotWithShape="1">
          <a:blip r:embed="rId6">
            <a:alphaModFix/>
          </a:blip>
          <a:srcRect b="0" l="0" r="0" t="0"/>
          <a:stretch/>
        </p:blipFill>
        <p:spPr>
          <a:xfrm>
            <a:off x="11875008" y="0"/>
            <a:ext cx="316992" cy="6858000"/>
          </a:xfrm>
          <a:prstGeom prst="rect">
            <a:avLst/>
          </a:prstGeom>
          <a:noFill/>
          <a:ln>
            <a:noFill/>
          </a:ln>
        </p:spPr>
      </p:pic>
      <p:pic>
        <p:nvPicPr>
          <p:cNvPr id="877" name="Google Shape;877;p28"/>
          <p:cNvPicPr preferRelativeResize="0"/>
          <p:nvPr/>
        </p:nvPicPr>
        <p:blipFill rotWithShape="1">
          <a:blip r:embed="rId7">
            <a:alphaModFix/>
          </a:blip>
          <a:srcRect b="0" l="0" r="0" t="0"/>
          <a:stretch/>
        </p:blipFill>
        <p:spPr>
          <a:xfrm>
            <a:off x="70057" y="5887486"/>
            <a:ext cx="1079086" cy="104250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1" name="Shape 881"/>
        <p:cNvGrpSpPr/>
        <p:nvPr/>
      </p:nvGrpSpPr>
      <p:grpSpPr>
        <a:xfrm>
          <a:off x="0" y="0"/>
          <a:ext cx="0" cy="0"/>
          <a:chOff x="0" y="0"/>
          <a:chExt cx="0" cy="0"/>
        </a:xfrm>
      </p:grpSpPr>
      <p:pic>
        <p:nvPicPr>
          <p:cNvPr id="882" name="Google Shape;882;p29"/>
          <p:cNvPicPr preferRelativeResize="0"/>
          <p:nvPr>
            <p:ph idx="1" type="body"/>
          </p:nvPr>
        </p:nvPicPr>
        <p:blipFill rotWithShape="1">
          <a:blip r:embed="rId3">
            <a:alphaModFix/>
          </a:blip>
          <a:srcRect b="0" l="0" r="0" t="0"/>
          <a:stretch/>
        </p:blipFill>
        <p:spPr>
          <a:xfrm>
            <a:off x="914400" y="1752600"/>
            <a:ext cx="9753600" cy="4343400"/>
          </a:xfrm>
          <a:prstGeom prst="rect">
            <a:avLst/>
          </a:prstGeom>
          <a:noFill/>
          <a:ln>
            <a:noFill/>
          </a:ln>
        </p:spPr>
      </p:pic>
      <p:sp>
        <p:nvSpPr>
          <p:cNvPr id="883" name="Google Shape;883;p2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sz="2400">
                <a:solidFill>
                  <a:schemeClr val="accent4"/>
                </a:solidFill>
                <a:latin typeface="Arial"/>
                <a:ea typeface="Arial"/>
                <a:cs typeface="Arial"/>
                <a:sym typeface="Arial"/>
              </a:rPr>
              <a:t>O‘zbekistonda iste'mol narxlari indeksi dinamikasi </a:t>
            </a:r>
            <a:r>
              <a:rPr lang="en-US" sz="2400" u="sng">
                <a:solidFill>
                  <a:srgbClr val="FF0000"/>
                </a:solidFill>
                <a:latin typeface="Arial"/>
                <a:ea typeface="Arial"/>
                <a:cs typeface="Arial"/>
                <a:sym typeface="Arial"/>
                <a:hlinkClick action="ppaction://hlinksldjump" r:id="rId4">
                  <a:extLst>
                    <a:ext uri="{A12FA001-AC4F-418D-AE19-62706E023703}">
                      <ahyp:hlinkClr val="tx"/>
                    </a:ext>
                  </a:extLst>
                </a:hlinkClick>
              </a:rPr>
              <a:t>[8]</a:t>
            </a:r>
            <a:endParaRPr sz="2400">
              <a:solidFill>
                <a:srgbClr val="FF0000"/>
              </a:solidFill>
            </a:endParaRPr>
          </a:p>
        </p:txBody>
      </p:sp>
      <p:pic>
        <p:nvPicPr>
          <p:cNvPr id="884" name="Google Shape;884;p29"/>
          <p:cNvPicPr preferRelativeResize="0"/>
          <p:nvPr/>
        </p:nvPicPr>
        <p:blipFill rotWithShape="1">
          <a:blip r:embed="rId5">
            <a:alphaModFix/>
          </a:blip>
          <a:srcRect b="0" l="0" r="0" t="0"/>
          <a:stretch/>
        </p:blipFill>
        <p:spPr>
          <a:xfrm>
            <a:off x="11875008" y="0"/>
            <a:ext cx="316992" cy="6858000"/>
          </a:xfrm>
          <a:prstGeom prst="rect">
            <a:avLst/>
          </a:prstGeom>
          <a:noFill/>
          <a:ln>
            <a:noFill/>
          </a:ln>
        </p:spPr>
      </p:pic>
      <p:pic>
        <p:nvPicPr>
          <p:cNvPr id="885" name="Google Shape;885;p29"/>
          <p:cNvPicPr preferRelativeResize="0"/>
          <p:nvPr/>
        </p:nvPicPr>
        <p:blipFill rotWithShape="1">
          <a:blip r:embed="rId6">
            <a:alphaModFix/>
          </a:blip>
          <a:srcRect b="0" l="0" r="0" t="0"/>
          <a:stretch/>
        </p:blipFill>
        <p:spPr>
          <a:xfrm>
            <a:off x="63914" y="5815494"/>
            <a:ext cx="1079086" cy="1042506"/>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9" name="Shape 889"/>
        <p:cNvGrpSpPr/>
        <p:nvPr/>
      </p:nvGrpSpPr>
      <p:grpSpPr>
        <a:xfrm>
          <a:off x="0" y="0"/>
          <a:ext cx="0" cy="0"/>
          <a:chOff x="0" y="0"/>
          <a:chExt cx="0" cy="0"/>
        </a:xfrm>
      </p:grpSpPr>
      <p:sp>
        <p:nvSpPr>
          <p:cNvPr id="890" name="Google Shape;890;p30"/>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sz="2400">
                <a:solidFill>
                  <a:srgbClr val="2A4A75"/>
                </a:solidFill>
                <a:latin typeface="Arial"/>
                <a:ea typeface="Arial"/>
                <a:cs typeface="Arial"/>
                <a:sym typeface="Arial"/>
              </a:rPr>
              <a:t>O‘zbekistonda kredit kengayishining ishlab chiqaruvchilar narxlari indeksiga ta'siri </a:t>
            </a:r>
            <a:r>
              <a:rPr lang="en-US" sz="2000" u="sng">
                <a:solidFill>
                  <a:srgbClr val="FF0000"/>
                </a:solidFill>
                <a:latin typeface="Arial"/>
                <a:ea typeface="Arial"/>
                <a:cs typeface="Arial"/>
                <a:sym typeface="Arial"/>
                <a:hlinkClick action="ppaction://hlinksldjump" r:id="rId3">
                  <a:extLst>
                    <a:ext uri="{A12FA001-AC4F-418D-AE19-62706E023703}">
                      <ahyp:hlinkClr val="tx"/>
                    </a:ext>
                  </a:extLst>
                </a:hlinkClick>
              </a:rPr>
              <a:t>[8]</a:t>
            </a:r>
            <a:endParaRPr sz="2000">
              <a:solidFill>
                <a:srgbClr val="FF0000"/>
              </a:solidFill>
              <a:latin typeface="Arial"/>
              <a:ea typeface="Arial"/>
              <a:cs typeface="Arial"/>
              <a:sym typeface="Arial"/>
            </a:endParaRPr>
          </a:p>
        </p:txBody>
      </p:sp>
      <p:graphicFrame>
        <p:nvGraphicFramePr>
          <p:cNvPr id="891" name="Google Shape;891;p30"/>
          <p:cNvGraphicFramePr/>
          <p:nvPr/>
        </p:nvGraphicFramePr>
        <p:xfrm>
          <a:off x="914400" y="1340768"/>
          <a:ext cx="10210799" cy="5364832"/>
        </p:xfrm>
        <a:graphic>
          <a:graphicData uri="http://schemas.openxmlformats.org/drawingml/2006/chart">
            <c:chart r:id="rId4"/>
          </a:graphicData>
        </a:graphic>
      </p:graphicFrame>
      <p:pic>
        <p:nvPicPr>
          <p:cNvPr id="892" name="Google Shape;892;p30"/>
          <p:cNvPicPr preferRelativeResize="0"/>
          <p:nvPr/>
        </p:nvPicPr>
        <p:blipFill rotWithShape="1">
          <a:blip r:embed="rId5">
            <a:alphaModFix/>
          </a:blip>
          <a:srcRect b="0" l="0" r="0" t="0"/>
          <a:stretch/>
        </p:blipFill>
        <p:spPr>
          <a:xfrm>
            <a:off x="11875008" y="9236"/>
            <a:ext cx="316992" cy="6858000"/>
          </a:xfrm>
          <a:prstGeom prst="rect">
            <a:avLst/>
          </a:prstGeom>
          <a:noFill/>
          <a:ln>
            <a:noFill/>
          </a:ln>
        </p:spPr>
      </p:pic>
      <p:pic>
        <p:nvPicPr>
          <p:cNvPr id="893" name="Google Shape;893;p30"/>
          <p:cNvPicPr preferRelativeResize="0"/>
          <p:nvPr/>
        </p:nvPicPr>
        <p:blipFill rotWithShape="1">
          <a:blip r:embed="rId6">
            <a:alphaModFix/>
          </a:blip>
          <a:srcRect b="0" l="0" r="0" t="0"/>
          <a:stretch/>
        </p:blipFill>
        <p:spPr>
          <a:xfrm>
            <a:off x="-12285" y="5815494"/>
            <a:ext cx="1079086" cy="1042506"/>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7" name="Shape 897"/>
        <p:cNvGrpSpPr/>
        <p:nvPr/>
      </p:nvGrpSpPr>
      <p:grpSpPr>
        <a:xfrm>
          <a:off x="0" y="0"/>
          <a:ext cx="0" cy="0"/>
          <a:chOff x="0" y="0"/>
          <a:chExt cx="0" cy="0"/>
        </a:xfrm>
      </p:grpSpPr>
      <p:sp>
        <p:nvSpPr>
          <p:cNvPr id="898" name="Google Shape;898;p31"/>
          <p:cNvSpPr txBox="1"/>
          <p:nvPr>
            <p:ph idx="1" type="body"/>
          </p:nvPr>
        </p:nvSpPr>
        <p:spPr>
          <a:xfrm>
            <a:off x="368029" y="1173366"/>
            <a:ext cx="11201400" cy="4642548"/>
          </a:xfrm>
          <a:prstGeom prst="rect">
            <a:avLst/>
          </a:prstGeom>
          <a:noFill/>
          <a:ln>
            <a:noFill/>
          </a:ln>
        </p:spPr>
        <p:txBody>
          <a:bodyPr anchorCtr="0" anchor="t" bIns="45700" lIns="91425" spcFirstLastPara="1" rIns="91425" wrap="square" tIns="45700">
            <a:noAutofit/>
          </a:bodyPr>
          <a:lstStyle/>
          <a:p>
            <a:pPr indent="-457200" lvl="0" marL="457200" rtl="0" algn="just">
              <a:lnSpc>
                <a:spcPct val="107000"/>
              </a:lnSpc>
              <a:spcBef>
                <a:spcPts val="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Abdurakhmanova, M. M. (2021). Деньги и банки [Money and banks]. Иктисодиёт.</a:t>
            </a:r>
            <a:endParaRPr b="1" sz="1600">
              <a:solidFill>
                <a:srgbClr val="2A4A75"/>
              </a:solidFill>
              <a:latin typeface="Arial"/>
              <a:ea typeface="Arial"/>
              <a:cs typeface="Arial"/>
              <a:sym typeface="Arial"/>
            </a:endParaRPr>
          </a:p>
          <a:p>
            <a:pPr indent="-457200" lvl="0" marL="457200" rtl="0" algn="just">
              <a:lnSpc>
                <a:spcPct val="107000"/>
              </a:lnSpc>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Abdullaeva, Sh. Z. (2003). Пул, кредит ва банклар [Money, credit and banks]. Молия.</a:t>
            </a:r>
            <a:endParaRPr b="1" sz="1600">
              <a:solidFill>
                <a:srgbClr val="2A4A75"/>
              </a:solidFill>
              <a:latin typeface="Arial"/>
              <a:ea typeface="Arial"/>
              <a:cs typeface="Arial"/>
              <a:sym typeface="Arial"/>
            </a:endParaRPr>
          </a:p>
          <a:p>
            <a:pPr indent="-457200" lvl="0" marL="457200" rtl="0" algn="just">
              <a:lnSpc>
                <a:spcPct val="107000"/>
              </a:lnSpc>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McConnell, C. R., Brue, S. L., &amp; Flynn, S. M. (2011). М15. Экономикс: принципы, проблемы и политика [M15. Economics: Principles, problems and policy] (18th ed.).</a:t>
            </a:r>
            <a:endParaRPr b="1" sz="1600">
              <a:solidFill>
                <a:srgbClr val="2A4A75"/>
              </a:solidFill>
              <a:latin typeface="Arial"/>
              <a:ea typeface="Arial"/>
              <a:cs typeface="Arial"/>
              <a:sym typeface="Arial"/>
            </a:endParaRPr>
          </a:p>
          <a:p>
            <a:pPr indent="-457200" lvl="0" marL="457200" rtl="0" algn="just">
              <a:lnSpc>
                <a:spcPct val="107000"/>
              </a:lnSpc>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Mardonova, A. T. (2021). Pul va banklar [Money and banks]. SamDU nashri.</a:t>
            </a:r>
            <a:endParaRPr b="1" sz="1600">
              <a:solidFill>
                <a:srgbClr val="2A4A75"/>
              </a:solidFill>
              <a:latin typeface="Arial"/>
              <a:ea typeface="Arial"/>
              <a:cs typeface="Arial"/>
              <a:sym typeface="Arial"/>
            </a:endParaRPr>
          </a:p>
          <a:p>
            <a:pPr indent="-457200" lvl="0" marL="457200" rtl="0" algn="just">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Monetary policy: Concept of inflation. Finlit.uz. [20.04.2023]. Retrieved from https://finlit.uz/uz/articles/monetary-policy/concept-of-inflation/</a:t>
            </a:r>
            <a:endParaRPr b="1" sz="1600">
              <a:solidFill>
                <a:srgbClr val="2A4A75"/>
              </a:solidFill>
              <a:latin typeface="Arial"/>
              <a:ea typeface="Arial"/>
              <a:cs typeface="Arial"/>
              <a:sym typeface="Arial"/>
            </a:endParaRPr>
          </a:p>
          <a:p>
            <a:pPr indent="-457200" lvl="0" marL="457200" rtl="0" algn="just">
              <a:lnSpc>
                <a:spcPct val="107000"/>
              </a:lnSpc>
              <a:spcBef>
                <a:spcPts val="4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Назарбек Н. Инфляция даражаси энг юқори бўлган мамлакатлар — тарих ва бугун.(2022, June 16). Gazeta.uz. Retrieved from https://www.gazeta.uz/uz/2022/06/16/hyperinflation/</a:t>
            </a:r>
            <a:endParaRPr b="1" sz="1600">
              <a:solidFill>
                <a:srgbClr val="2A4A75"/>
              </a:solidFill>
              <a:latin typeface="Arial"/>
              <a:ea typeface="Arial"/>
              <a:cs typeface="Arial"/>
              <a:sym typeface="Arial"/>
            </a:endParaRPr>
          </a:p>
          <a:p>
            <a:pPr indent="-457200" lvl="0" marL="457200" rtl="0" algn="just">
              <a:lnSpc>
                <a:spcPct val="107000"/>
              </a:lnSpc>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Inflation. (n.d.). In Wikipedia. [20.04.2023]. Retrieved from https://ru.wikipedia.org/wiki/</a:t>
            </a:r>
            <a:endParaRPr b="1" sz="1600">
              <a:solidFill>
                <a:srgbClr val="2A4A75"/>
              </a:solidFill>
              <a:latin typeface="Arial"/>
              <a:ea typeface="Arial"/>
              <a:cs typeface="Arial"/>
              <a:sym typeface="Arial"/>
            </a:endParaRPr>
          </a:p>
          <a:p>
            <a:pPr indent="-457200" lvl="0" marL="457200" rtl="0" algn="just">
              <a:lnSpc>
                <a:spcPct val="107000"/>
              </a:lnSpc>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Central Bank of the Republic of Uzbekistan. [20.04.2023]. Retrieved from </a:t>
            </a:r>
            <a:r>
              <a:rPr b="1" lang="en-US" sz="1600" u="sng">
                <a:solidFill>
                  <a:srgbClr val="2A4A75"/>
                </a:solidFill>
                <a:latin typeface="Arial"/>
                <a:ea typeface="Arial"/>
                <a:cs typeface="Arial"/>
                <a:sym typeface="Arial"/>
                <a:hlinkClick r:id="rId3">
                  <a:extLst>
                    <a:ext uri="{A12FA001-AC4F-418D-AE19-62706E023703}">
                      <ahyp:hlinkClr val="tx"/>
                    </a:ext>
                  </a:extLst>
                </a:hlinkClick>
              </a:rPr>
              <a:t>https://cbu.uz</a:t>
            </a:r>
            <a:endParaRPr b="1" sz="1600">
              <a:solidFill>
                <a:srgbClr val="2A4A75"/>
              </a:solidFill>
              <a:latin typeface="Arial"/>
              <a:ea typeface="Arial"/>
              <a:cs typeface="Arial"/>
              <a:sym typeface="Arial"/>
            </a:endParaRPr>
          </a:p>
          <a:p>
            <a:pPr indent="-457200" lvl="0" marL="457200" rtl="0" algn="just">
              <a:lnSpc>
                <a:spcPct val="107000"/>
              </a:lnSpc>
              <a:spcBef>
                <a:spcPts val="1200"/>
              </a:spcBef>
              <a:spcAft>
                <a:spcPts val="0"/>
              </a:spcAft>
              <a:buClr>
                <a:schemeClr val="accent2"/>
              </a:buClr>
              <a:buSzPts val="1600"/>
              <a:buFont typeface="Lucida Sans"/>
              <a:buAutoNum type="arabicPeriod"/>
            </a:pPr>
            <a:r>
              <a:rPr b="1" lang="en-US" sz="1600">
                <a:solidFill>
                  <a:srgbClr val="2A4A75"/>
                </a:solidFill>
                <a:latin typeface="Arial"/>
                <a:ea typeface="Arial"/>
                <a:cs typeface="Arial"/>
                <a:sym typeface="Arial"/>
              </a:rPr>
              <a:t>Адриан,Т. &amp; Гопинат, Г. (2021). Преодоление инфляционного давления в условиях продолжающейся пандемии. Retrieved from https://www.imf.org/ru/Blogs/Articles/2021/12/03/blog120321-addressing-inflation-pressures-amid-an-enduring-pandemic</a:t>
            </a:r>
            <a:endParaRPr b="1" sz="1600">
              <a:solidFill>
                <a:srgbClr val="2A4A75"/>
              </a:solidFill>
              <a:latin typeface="Arial"/>
              <a:ea typeface="Arial"/>
              <a:cs typeface="Arial"/>
              <a:sym typeface="Arial"/>
            </a:endParaRPr>
          </a:p>
          <a:p>
            <a:pPr indent="-342900" lvl="0" marL="457200" rtl="0" algn="just">
              <a:lnSpc>
                <a:spcPct val="107000"/>
              </a:lnSpc>
              <a:spcBef>
                <a:spcPts val="1200"/>
              </a:spcBef>
              <a:spcAft>
                <a:spcPts val="0"/>
              </a:spcAft>
              <a:buClr>
                <a:schemeClr val="accent2"/>
              </a:buClr>
              <a:buSzPts val="1800"/>
              <a:buFont typeface="Lucida Sans"/>
              <a:buNone/>
            </a:pPr>
            <a:r>
              <a:t/>
            </a:r>
            <a:endParaRPr b="1" sz="1800">
              <a:solidFill>
                <a:srgbClr val="2A4A75"/>
              </a:solidFill>
              <a:latin typeface="Arial"/>
              <a:ea typeface="Arial"/>
              <a:cs typeface="Arial"/>
              <a:sym typeface="Arial"/>
            </a:endParaRPr>
          </a:p>
          <a:p>
            <a:pPr indent="-255587" lvl="0" marL="365125" rtl="0" algn="just">
              <a:spcBef>
                <a:spcPts val="1200"/>
              </a:spcBef>
              <a:spcAft>
                <a:spcPts val="0"/>
              </a:spcAft>
              <a:buSzPts val="1360"/>
              <a:buChar char="🞂"/>
            </a:pPr>
            <a:r>
              <a:rPr lang="en-US" sz="2000">
                <a:latin typeface="Arial"/>
                <a:ea typeface="Arial"/>
                <a:cs typeface="Arial"/>
                <a:sym typeface="Arial"/>
              </a:rPr>
              <a:t>	</a:t>
            </a:r>
            <a:endParaRPr/>
          </a:p>
        </p:txBody>
      </p:sp>
      <p:sp>
        <p:nvSpPr>
          <p:cNvPr id="899" name="Google Shape;899;p31"/>
          <p:cNvSpPr txBox="1"/>
          <p:nvPr>
            <p:ph type="title"/>
          </p:nvPr>
        </p:nvSpPr>
        <p:spPr>
          <a:xfrm>
            <a:off x="2590800" y="129381"/>
            <a:ext cx="8534400" cy="86121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None/>
            </a:pPr>
            <a:r>
              <a:rPr lang="en-US" sz="2400">
                <a:solidFill>
                  <a:srgbClr val="0070C0"/>
                </a:solidFill>
                <a:latin typeface="Arial"/>
                <a:ea typeface="Arial"/>
                <a:cs typeface="Arial"/>
                <a:sym typeface="Arial"/>
              </a:rPr>
              <a:t>Foydalanilgan manbalar:</a:t>
            </a:r>
            <a:endParaRPr sz="2400">
              <a:solidFill>
                <a:srgbClr val="0070C0"/>
              </a:solidFill>
              <a:latin typeface="Arial"/>
              <a:ea typeface="Arial"/>
              <a:cs typeface="Arial"/>
              <a:sym typeface="Arial"/>
            </a:endParaRPr>
          </a:p>
        </p:txBody>
      </p:sp>
      <p:pic>
        <p:nvPicPr>
          <p:cNvPr id="900" name="Google Shape;900;p31"/>
          <p:cNvPicPr preferRelativeResize="0"/>
          <p:nvPr/>
        </p:nvPicPr>
        <p:blipFill rotWithShape="1">
          <a:blip r:embed="rId4">
            <a:alphaModFix/>
          </a:blip>
          <a:srcRect b="0" l="0" r="0" t="0"/>
          <a:stretch/>
        </p:blipFill>
        <p:spPr>
          <a:xfrm>
            <a:off x="11875008" y="0"/>
            <a:ext cx="316992" cy="6858000"/>
          </a:xfrm>
          <a:prstGeom prst="rect">
            <a:avLst/>
          </a:prstGeom>
          <a:noFill/>
          <a:ln>
            <a:noFill/>
          </a:ln>
        </p:spPr>
      </p:pic>
      <p:pic>
        <p:nvPicPr>
          <p:cNvPr id="901" name="Google Shape;901;p31"/>
          <p:cNvPicPr preferRelativeResize="0"/>
          <p:nvPr/>
        </p:nvPicPr>
        <p:blipFill rotWithShape="1">
          <a:blip r:embed="rId5">
            <a:alphaModFix/>
          </a:blip>
          <a:srcRect b="0" l="0" r="0" t="0"/>
          <a:stretch/>
        </p:blipFill>
        <p:spPr>
          <a:xfrm>
            <a:off x="0" y="5808567"/>
            <a:ext cx="1079086" cy="1042506"/>
          </a:xfrm>
          <a:prstGeom prst="rect">
            <a:avLst/>
          </a:prstGeom>
          <a:noFill/>
          <a:ln>
            <a:noFill/>
          </a:ln>
        </p:spPr>
      </p:pic>
      <p:pic>
        <p:nvPicPr>
          <p:cNvPr id="902" name="Google Shape;902;p31"/>
          <p:cNvPicPr preferRelativeResize="0"/>
          <p:nvPr/>
        </p:nvPicPr>
        <p:blipFill rotWithShape="1">
          <a:blip r:embed="rId6">
            <a:alphaModFix/>
          </a:blip>
          <a:srcRect b="0" l="0" r="0" t="0"/>
          <a:stretch/>
        </p:blipFill>
        <p:spPr>
          <a:xfrm>
            <a:off x="9829800" y="26382"/>
            <a:ext cx="1898904" cy="992642"/>
          </a:xfrm>
          <a:prstGeom prst="rect">
            <a:avLst/>
          </a:prstGeom>
          <a:noFill/>
          <a:ln>
            <a:noFill/>
          </a:ln>
        </p:spPr>
      </p:pic>
      <p:sp>
        <p:nvSpPr>
          <p:cNvPr id="903" name="Google Shape;903;p31"/>
          <p:cNvSpPr/>
          <p:nvPr/>
        </p:nvSpPr>
        <p:spPr>
          <a:xfrm>
            <a:off x="10236545" y="858546"/>
            <a:ext cx="134261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u="sng">
                <a:solidFill>
                  <a:schemeClr val="dk1"/>
                </a:solidFill>
                <a:latin typeface="Arial"/>
                <a:ea typeface="Arial"/>
                <a:cs typeface="Arial"/>
                <a:sym typeface="Arial"/>
                <a:hlinkClick r:id="rId7">
                  <a:extLst>
                    <a:ext uri="{A12FA001-AC4F-418D-AE19-62706E023703}">
                      <ahyp:hlinkClr val="tx"/>
                    </a:ext>
                  </a:extLst>
                </a:hlinkClick>
              </a:rPr>
              <a:t>top-fon.com</a:t>
            </a:r>
            <a:endParaRPr sz="1800">
              <a:solidFill>
                <a:schemeClr val="dk1"/>
              </a:solidFill>
              <a:latin typeface="Lucida Sans"/>
              <a:ea typeface="Lucida Sans"/>
              <a:cs typeface="Lucida Sans"/>
              <a:sym typeface="Lucida Sans"/>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7" name="Shape 907"/>
        <p:cNvGrpSpPr/>
        <p:nvPr/>
      </p:nvGrpSpPr>
      <p:grpSpPr>
        <a:xfrm>
          <a:off x="0" y="0"/>
          <a:ext cx="0" cy="0"/>
          <a:chOff x="0" y="0"/>
          <a:chExt cx="0" cy="0"/>
        </a:xfrm>
      </p:grpSpPr>
      <p:sp>
        <p:nvSpPr>
          <p:cNvPr id="908" name="Google Shape;908;p32"/>
          <p:cNvSpPr txBox="1"/>
          <p:nvPr>
            <p:ph type="title"/>
          </p:nvPr>
        </p:nvSpPr>
        <p:spPr>
          <a:xfrm>
            <a:off x="2057400" y="2474063"/>
            <a:ext cx="7086600" cy="854075"/>
          </a:xfrm>
          <a:prstGeom prst="rect">
            <a:avLst/>
          </a:prstGeom>
          <a:solidFill>
            <a:schemeClr val="lt1"/>
          </a:solid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385623"/>
              </a:buClr>
              <a:buSzPts val="2800"/>
              <a:buFont typeface="Arial"/>
              <a:buNone/>
            </a:pPr>
            <a:r>
              <a:rPr b="1" lang="en-US" sz="2800">
                <a:solidFill>
                  <a:srgbClr val="385623"/>
                </a:solidFill>
                <a:latin typeface="Arial"/>
                <a:ea typeface="Arial"/>
                <a:cs typeface="Arial"/>
                <a:sym typeface="Arial"/>
              </a:rPr>
              <a:t>E”TIBORINGIZ UCHUN RAXMAT</a:t>
            </a:r>
            <a:r>
              <a:rPr lang="en-US" sz="2800">
                <a:solidFill>
                  <a:srgbClr val="385623"/>
                </a:solidFill>
                <a:latin typeface="Arial"/>
                <a:ea typeface="Arial"/>
                <a:cs typeface="Arial"/>
                <a:sym typeface="Arial"/>
              </a:rPr>
              <a:t>!!!</a:t>
            </a:r>
            <a:endParaRPr sz="2800">
              <a:solidFill>
                <a:srgbClr val="385623"/>
              </a:solidFill>
              <a:latin typeface="Arial"/>
              <a:ea typeface="Arial"/>
              <a:cs typeface="Arial"/>
              <a:sym typeface="Arial"/>
            </a:endParaRPr>
          </a:p>
        </p:txBody>
      </p:sp>
      <p:sp>
        <p:nvSpPr>
          <p:cNvPr id="909" name="Google Shape;909;p32"/>
          <p:cNvSpPr txBox="1"/>
          <p:nvPr>
            <p:ph idx="1" type="body"/>
          </p:nvPr>
        </p:nvSpPr>
        <p:spPr>
          <a:xfrm>
            <a:off x="1447800" y="2895600"/>
            <a:ext cx="9448800" cy="1907682"/>
          </a:xfrm>
          <a:prstGeom prst="rect">
            <a:avLst/>
          </a:prstGeom>
          <a:noFill/>
          <a:ln>
            <a:noFill/>
          </a:ln>
        </p:spPr>
        <p:txBody>
          <a:bodyPr anchorCtr="0" anchor="t" bIns="45700" lIns="91425" spcFirstLastPara="1" rIns="91425" wrap="square" tIns="45700">
            <a:noAutofit/>
          </a:bodyPr>
          <a:lstStyle/>
          <a:p>
            <a:pPr indent="-228599" lvl="0" marL="486899" rtl="0" algn="just">
              <a:lnSpc>
                <a:spcPct val="170000"/>
              </a:lnSpc>
              <a:spcBef>
                <a:spcPts val="0"/>
              </a:spcBef>
              <a:spcAft>
                <a:spcPts val="0"/>
              </a:spcAft>
              <a:buClr>
                <a:schemeClr val="dk1"/>
              </a:buClr>
              <a:buSzPts val="1800"/>
              <a:buNone/>
            </a:pPr>
            <a:r>
              <a:t/>
            </a:r>
            <a:endParaRPr sz="1800">
              <a:solidFill>
                <a:srgbClr val="002060"/>
              </a:solidFill>
              <a:latin typeface="Arial"/>
              <a:ea typeface="Arial"/>
              <a:cs typeface="Arial"/>
              <a:sym typeface="Arial"/>
            </a:endParaRPr>
          </a:p>
          <a:p>
            <a:pPr indent="-114300" lvl="0" marL="228600" rtl="0" algn="just">
              <a:lnSpc>
                <a:spcPct val="170000"/>
              </a:lnSpc>
              <a:spcBef>
                <a:spcPts val="1200"/>
              </a:spcBef>
              <a:spcAft>
                <a:spcPts val="0"/>
              </a:spcAft>
              <a:buClr>
                <a:schemeClr val="dk1"/>
              </a:buClr>
              <a:buSzPts val="1800"/>
              <a:buNone/>
            </a:pPr>
            <a:r>
              <a:t/>
            </a:r>
            <a:endParaRPr sz="1800">
              <a:solidFill>
                <a:srgbClr val="002060"/>
              </a:solidFill>
              <a:latin typeface="Arial"/>
              <a:ea typeface="Arial"/>
              <a:cs typeface="Arial"/>
              <a:sym typeface="Arial"/>
            </a:endParaRPr>
          </a:p>
        </p:txBody>
      </p:sp>
      <p:pic>
        <p:nvPicPr>
          <p:cNvPr id="910" name="Google Shape;910;p32"/>
          <p:cNvPicPr preferRelativeResize="0"/>
          <p:nvPr/>
        </p:nvPicPr>
        <p:blipFill rotWithShape="1">
          <a:blip r:embed="rId3">
            <a:alphaModFix/>
          </a:blip>
          <a:srcRect b="15493" l="15206" r="11970" t="13538"/>
          <a:stretch/>
        </p:blipFill>
        <p:spPr>
          <a:xfrm>
            <a:off x="152400" y="5774265"/>
            <a:ext cx="1067081" cy="1039921"/>
          </a:xfrm>
          <a:prstGeom prst="rect">
            <a:avLst/>
          </a:prstGeom>
          <a:noFill/>
          <a:ln>
            <a:noFill/>
          </a:ln>
        </p:spPr>
      </p:pic>
      <p:sp>
        <p:nvSpPr>
          <p:cNvPr id="911" name="Google Shape;911;p32"/>
          <p:cNvSpPr/>
          <p:nvPr/>
        </p:nvSpPr>
        <p:spPr>
          <a:xfrm>
            <a:off x="11887200" y="0"/>
            <a:ext cx="304800" cy="3200400"/>
          </a:xfrm>
          <a:prstGeom prst="rect">
            <a:avLst/>
          </a:prstGeom>
          <a:solidFill>
            <a:srgbClr val="011E60"/>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912" name="Google Shape;912;p32"/>
          <p:cNvSpPr/>
          <p:nvPr/>
        </p:nvSpPr>
        <p:spPr>
          <a:xfrm>
            <a:off x="11889658" y="3642852"/>
            <a:ext cx="304800" cy="3200400"/>
          </a:xfrm>
          <a:prstGeom prst="rect">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cxnSp>
        <p:nvCxnSpPr>
          <p:cNvPr id="913" name="Google Shape;913;p32"/>
          <p:cNvCxnSpPr/>
          <p:nvPr/>
        </p:nvCxnSpPr>
        <p:spPr>
          <a:xfrm>
            <a:off x="1562100" y="3425210"/>
            <a:ext cx="8763000" cy="0"/>
          </a:xfrm>
          <a:prstGeom prst="straightConnector1">
            <a:avLst/>
          </a:prstGeom>
          <a:noFill/>
          <a:ln cap="flat" cmpd="sng" w="9525">
            <a:solidFill>
              <a:srgbClr val="FF0000"/>
            </a:solidFill>
            <a:prstDash val="solid"/>
            <a:miter lim="800000"/>
            <a:headEnd len="sm" w="sm" type="none"/>
            <a:tailEnd len="sm" w="sm" type="none"/>
          </a:ln>
        </p:spPr>
      </p:cxnSp>
      <p:pic>
        <p:nvPicPr>
          <p:cNvPr descr="Стрелка: небольшой изгиб со сплошной заливкой" id="914" name="Google Shape;914;p32"/>
          <p:cNvPicPr preferRelativeResize="0"/>
          <p:nvPr/>
        </p:nvPicPr>
        <p:blipFill rotWithShape="1">
          <a:blip r:embed="rId4">
            <a:alphaModFix/>
          </a:blip>
          <a:srcRect b="0" l="0" r="0" t="0"/>
          <a:stretch/>
        </p:blipFill>
        <p:spPr>
          <a:xfrm>
            <a:off x="5181600" y="5329961"/>
            <a:ext cx="1524000" cy="1524000"/>
          </a:xfrm>
          <a:prstGeom prst="rect">
            <a:avLst/>
          </a:prstGeom>
          <a:noFill/>
          <a:ln>
            <a:noFill/>
          </a:ln>
        </p:spPr>
      </p:pic>
      <p:sp>
        <p:nvSpPr>
          <p:cNvPr id="915" name="Google Shape;915;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theme/_rels/themeOverride4.xml.rels><?xml version="1.0" encoding="UTF-8" standalone="yes"?><Relationships xmlns="http://schemas.openxmlformats.org/package/2006/relationships"><Relationship Id="rId1" Type="http://schemas.openxmlformats.org/officeDocument/2006/relationships/image" Target="../media/image15.jpg"/></Relationships>
</file>

<file path=ppt/theme/_rels/themeOverride5.xml.rels><?xml version="1.0" encoding="UTF-8" standalone="yes"?><Relationships xmlns="http://schemas.openxmlformats.org/package/2006/relationships"><Relationship Id="rId1" Type="http://schemas.openxmlformats.org/officeDocument/2006/relationships/image" Target="../media/image15.jpg"/></Relationships>
</file>

<file path=ppt/theme/_rels/themeOverride18.xml.rels><?xml version="1.0" encoding="UTF-8" standalone="yes"?><Relationships xmlns="http://schemas.openxmlformats.org/package/2006/relationships"><Relationship Id="rId1" Type="http://schemas.openxmlformats.org/officeDocument/2006/relationships/image" Target="../media/image15.jpg"/></Relationships>
</file>

<file path=ppt/theme/theme1.xml><?xml version="1.0" encoding="utf-8"?>
<a:theme xmlns:a="http://schemas.openxmlformats.org/drawingml/2006/main" xmlns:r="http://schemas.openxmlformats.org/officeDocument/2006/relationships" name="3_Открытая">
  <a:themeElement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Открытая">
  <a:themeElement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Открытая">
  <a:themeElement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2_Открытая">
  <a:themeElement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Открытая">
  <a:themeElement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Override>
</file>

<file path=ppt/theme/themeOverride5.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Override>
</file>

<file path=ppt/theme/themeOverride6.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7.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8.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9.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0.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1.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2.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3.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4.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5.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6.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7.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8.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Override>
</file>

<file path=ppt/theme/themeOverride19.xml><?xml version="1.0" encoding="utf-8"?>
<a:themeOverride xmlns:a="http://schemas.openxmlformats.org/drawingml/2006/main" xmlns:r="http://schemas.openxmlformats.org/officeDocument/2006/relationships">
  <a:clrScheme name="Открытая">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2022-08-25T07:05:37Z</dcterms:created>
  <dc:creator>HD2</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2021-02-22T00:00:00Z</vt:filetime>
  </property>
  <property fmtid="{D5CDD505-2E9C-101B-9397-08002B2CF9AE}" pid="3" name="Creator">
    <vt:lpwstr>Microsoft® PowerPoint® 2013</vt:lpwstr>
  </property>
  <property fmtid="{D5CDD505-2E9C-101B-9397-08002B2CF9AE}" pid="4" name="LastSaved">
    <vt:filetime>2022-08-25T00:00:00Z</vt:filetime>
  </property>
</Properties>
</file>