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8">
  <p:sldMasterIdLst>
    <p:sldMasterId id="2147483660" r:id="rId1"/>
  </p:sldMasterIdLst>
  <p:sldIdLst>
    <p:sldId id="298" r:id="rId2"/>
    <p:sldId id="256" r:id="rId3"/>
    <p:sldId id="274" r:id="rId4"/>
    <p:sldId id="297" r:id="rId5"/>
    <p:sldId id="259" r:id="rId6"/>
    <p:sldId id="275" r:id="rId7"/>
    <p:sldId id="273" r:id="rId8"/>
    <p:sldId id="260" r:id="rId9"/>
    <p:sldId id="276" r:id="rId10"/>
    <p:sldId id="288" r:id="rId11"/>
    <p:sldId id="277" r:id="rId12"/>
    <p:sldId id="268" r:id="rId13"/>
    <p:sldId id="290" r:id="rId14"/>
    <p:sldId id="291" r:id="rId15"/>
    <p:sldId id="292" r:id="rId16"/>
    <p:sldId id="289" r:id="rId17"/>
    <p:sldId id="278" r:id="rId18"/>
    <p:sldId id="279" r:id="rId19"/>
    <p:sldId id="280" r:id="rId20"/>
    <p:sldId id="269" r:id="rId21"/>
    <p:sldId id="293" r:id="rId22"/>
    <p:sldId id="281" r:id="rId23"/>
    <p:sldId id="270" r:id="rId24"/>
    <p:sldId id="282" r:id="rId25"/>
    <p:sldId id="283" r:id="rId26"/>
    <p:sldId id="271" r:id="rId27"/>
    <p:sldId id="285" r:id="rId28"/>
    <p:sldId id="294" r:id="rId29"/>
    <p:sldId id="284" r:id="rId30"/>
    <p:sldId id="295" r:id="rId31"/>
    <p:sldId id="272" r:id="rId32"/>
    <p:sldId id="286" r:id="rId33"/>
    <p:sldId id="287" r:id="rId34"/>
    <p:sldId id="261" r:id="rId35"/>
    <p:sldId id="296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471" autoAdjust="0"/>
    <p:restoredTop sz="94660"/>
  </p:normalViewPr>
  <p:slideViewPr>
    <p:cSldViewPr snapToGrid="0">
      <p:cViewPr varScale="1">
        <p:scale>
          <a:sx n="72" d="100"/>
          <a:sy n="72" d="100"/>
        </p:scale>
        <p:origin x="60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21/03/2023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9987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21/03/2023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4774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21/03/2023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1796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21/03/2023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5522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21/03/2023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4972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21/03/2023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9221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21/03/2023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5920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21/03/2023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1989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21/03/2023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6704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21/03/2023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2892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21/03/2023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589818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21/03/2023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7608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21/03/2023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960583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21/03/2023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22242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21/03/2023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06554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21/03/2023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67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FA3D3-2A0B-4ECE-B1D8-515813F87A20}" type="datetimeFigureOut">
              <a:rPr lang="en-US" smtClean="0"/>
              <a:pPr/>
              <a:t>21/03/2023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445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facebook.com/107607997280669/posts/113741390000663/" TargetMode="Externa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upload.wikimedia.org/wikipedia/commons/7/78/%25" TargetMode="Externa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google.com/search?q" TargetMode="Externa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2E521-B57F-DEA8-67AE-038B7C744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307" y="327990"/>
            <a:ext cx="9729873" cy="6314349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Lan </a:t>
            </a:r>
            <a:r>
              <a:rPr lang="en-US" sz="6000" b="1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Xang</a:t>
            </a:r>
            <a: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Literature </a:t>
            </a:r>
            <a:b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br>
              <a:rPr lang="th-TH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1: </a:t>
            </a:r>
            <a:b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Literature in the Lan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Xang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Kingdom from 1357 – 1690</a:t>
            </a:r>
            <a:br>
              <a:rPr lang="th-TH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4400" dirty="0"/>
            </a:br>
            <a:br>
              <a:rPr kumimoji="0" 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endParaRPr lang="th-TH" sz="4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327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79910" y="5634002"/>
            <a:ext cx="4323179" cy="928429"/>
          </a:xfrm>
        </p:spPr>
        <p:txBody>
          <a:bodyPr>
            <a:normAutofit/>
          </a:bodyPr>
          <a:lstStyle/>
          <a:p>
            <a:endParaRPr lang="lo-LA" sz="2000" b="1" i="1" dirty="0">
              <a:solidFill>
                <a:srgbClr val="002060"/>
              </a:solidFill>
              <a:latin typeface="Saysettha OT" panose="020B0504020207020204" pitchFamily="34" charset="-34"/>
              <a:cs typeface="Saysettha OT" panose="020B0504020207020204" pitchFamily="34" charset="-34"/>
            </a:endParaRPr>
          </a:p>
          <a:p>
            <a:r>
              <a:rPr lang="lo-LA" sz="2000" b="1" i="1" dirty="0">
                <a:solidFill>
                  <a:srgbClr val="002060"/>
                </a:solidFill>
                <a:latin typeface="Saysettha OT" panose="020B0504020207020204" pitchFamily="34" charset="-34"/>
                <a:cs typeface="Saysettha OT" panose="020B0504020207020204" pitchFamily="34" charset="-34"/>
              </a:rPr>
              <a:t>ໂດຍ: ປທ. ສົມທະເຜີຍ ສີວົງສັກ</a:t>
            </a:r>
            <a:endParaRPr lang="en-US" sz="2000" b="1" i="1" dirty="0">
              <a:solidFill>
                <a:srgbClr val="002060"/>
              </a:solidFill>
              <a:latin typeface="Saysettha OT" panose="020B0504020207020204" pitchFamily="34" charset="-34"/>
              <a:cs typeface="Saysettha OT" panose="020B0504020207020204" pitchFamily="34" charset="-34"/>
            </a:endParaRPr>
          </a:p>
        </p:txBody>
      </p:sp>
      <p:pic>
        <p:nvPicPr>
          <p:cNvPr id="5" name="Picture 4" descr="C:\Users\acer\Desktop\WhatsApp Image 2019-01-08 at 10.37.34.jpe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29103" y="0"/>
            <a:ext cx="1600484" cy="2118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3846773" y="1897067"/>
            <a:ext cx="4058573" cy="23852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Phetsarath OT" pitchFamily="2" charset="0"/>
              <a:ea typeface="Calibri" pitchFamily="34" charset="0"/>
              <a:cs typeface="Phetsarath OT" pitchFamily="2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lo-LA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Phetsarath OT" pitchFamily="2" charset="0"/>
              <a:ea typeface="Calibri" pitchFamily="34" charset="0"/>
              <a:cs typeface="Phetsarath OT" pitchFamily="2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lo-LA" sz="2800" b="1" dirty="0">
                <a:latin typeface="Phetsarath OT" pitchFamily="2" charset="0"/>
                <a:ea typeface="Calibri" pitchFamily="34" charset="0"/>
                <a:cs typeface="Phetsarath OT" pitchFamily="2" charset="0"/>
              </a:rPr>
              <a:t>   </a:t>
            </a:r>
            <a:r>
              <a:rPr kumimoji="0" lang="lo-LA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Phetsarath OT" pitchFamily="2" charset="0"/>
                <a:ea typeface="Calibri" pitchFamily="34" charset="0"/>
                <a:cs typeface="Phetsarath OT" pitchFamily="2" charset="0"/>
              </a:rPr>
              <a:t>ວັນນະຄະດີລ້ານຊ້າງ</a:t>
            </a:r>
            <a:endParaRPr kumimoji="0" lang="en-US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32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Lan </a:t>
            </a:r>
            <a:r>
              <a:rPr lang="en-US" sz="32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Xang</a:t>
            </a:r>
            <a:r>
              <a:rPr lang="en-US" sz="32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Literature </a:t>
            </a:r>
            <a:endParaRPr kumimoji="0" lang="en-US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2886974" y="4282335"/>
            <a:ext cx="5602685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ຫຼັກສູດ ຄູພາສາລາວ-ວັນນະຄະດີ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ພາກວິຊາ ຄູພາສາ</a:t>
            </a:r>
            <a:endParaRPr lang="en-US" sz="2800" dirty="0">
              <a:latin typeface="Phetsarath OT" pitchFamily="2" charset="0"/>
              <a:cs typeface="Phetsarath OT" pitchFamily="2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ຄະນະສຶກສາສາດ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lo-LA" sz="2800" dirty="0"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297278" y="2118654"/>
            <a:ext cx="253787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o-LA" sz="2000" b="1" dirty="0">
                <a:latin typeface="Phetsarath OT" pitchFamily="2" charset="0"/>
                <a:cs typeface="Phetsarath OT" pitchFamily="2" charset="0"/>
              </a:rPr>
              <a:t>ມະຫາວິທະຍາໄລ ສຸພານຸວົງ</a:t>
            </a:r>
            <a:endParaRPr lang="en-US" sz="2000" dirty="0">
              <a:latin typeface="Phetsarath OT" pitchFamily="2" charset="0"/>
              <a:cs typeface="Phetsarath O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8524007"/>
      </p:ext>
    </p:extLst>
  </p:cSld>
  <p:clrMapOvr>
    <a:masterClrMapping/>
  </p:clrMapOvr>
  <p:transition spd="med"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911570" y="737016"/>
            <a:ext cx="6041891" cy="5777948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pPr algn="thaiDist">
              <a:lnSpc>
                <a:spcPct val="160000"/>
              </a:lnSpc>
            </a:pPr>
            <a:r>
              <a:rPr lang="lo-LA" sz="3200" b="1" i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ວິຊາ: </a:t>
            </a:r>
            <a:r>
              <a:rPr lang="lo-LA" sz="3500" b="1" i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ວັນນະຄະດີ</a:t>
            </a:r>
            <a:r>
              <a:rPr lang="lo-LA" sz="3200" b="1" i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ລ້ານຊ້າງ</a:t>
            </a:r>
            <a:endParaRPr lang="lo-LA" sz="3200" b="1" i="1" dirty="0">
              <a:solidFill>
                <a:srgbClr val="002060"/>
              </a:solidFill>
              <a:latin typeface="Saysettha OT" panose="020B0504020207020204" pitchFamily="34" charset="-34"/>
              <a:cs typeface="Saysettha OT" panose="020B0504020207020204" pitchFamily="34" charset="-34"/>
            </a:endParaRPr>
          </a:p>
          <a:p>
            <a:pPr algn="thaiDist">
              <a:lnSpc>
                <a:spcPct val="160000"/>
              </a:lnSpc>
            </a:pPr>
            <a:r>
              <a:rPr lang="lo-L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ລະຫັດ:</a:t>
            </a:r>
            <a:r>
              <a:rPr lang="lo-LA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0907409</a:t>
            </a:r>
          </a:p>
          <a:p>
            <a:pPr algn="thaiDist">
              <a:lnSpc>
                <a:spcPct val="160000"/>
              </a:lnSpc>
            </a:pP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ຈຳນວນໜ່ວຍກິດ: 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  <a:p>
            <a:pPr algn="thaiDist">
              <a:lnSpc>
                <a:spcPct val="160000"/>
              </a:lnSpc>
            </a:pPr>
            <a:r>
              <a:rPr lang="lo-LA" sz="3200" b="1" dirty="0">
                <a:solidFill>
                  <a:schemeClr val="tx1"/>
                </a:solidFill>
                <a:latin typeface="Times New Roman" panose="02020603050405020304" pitchFamily="18" charset="0"/>
                <a:cs typeface="Phetsarath OT" panose="02000500000000020004" pitchFamily="2" charset="0"/>
              </a:rPr>
              <a:t>ສົກຮຽນ 2022 – 2023</a:t>
            </a:r>
          </a:p>
          <a:p>
            <a:pPr algn="thaiDist">
              <a:lnSpc>
                <a:spcPct val="160000"/>
              </a:lnSpc>
            </a:pPr>
            <a:r>
              <a:rPr lang="lo-LA" sz="3200" b="1" dirty="0">
                <a:solidFill>
                  <a:schemeClr val="tx1"/>
                </a:solidFill>
                <a:latin typeface="Times New Roman" panose="02020603050405020304" pitchFamily="18" charset="0"/>
                <a:cs typeface="Phetsarath OT" panose="02000500000000020004" pitchFamily="2" charset="0"/>
              </a:rPr>
              <a:t>ພາກຮຽນທີ 2</a:t>
            </a:r>
          </a:p>
          <a:p>
            <a:pPr algn="thaiDist">
              <a:lnSpc>
                <a:spcPct val="160000"/>
              </a:lnSpc>
            </a:pP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ປີ 3   </a:t>
            </a:r>
          </a:p>
          <a:p>
            <a:pPr algn="thaiDist">
              <a:lnSpc>
                <a:spcPct val="160000"/>
              </a:lnSpc>
            </a:pP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ບັນຍາຍ: 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 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ອາທິດ </a:t>
            </a:r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=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32</a:t>
            </a:r>
            <a:r>
              <a:rPr lang="lo-LA" sz="3200" b="1" dirty="0">
                <a:solidFill>
                  <a:schemeClr val="tx1"/>
                </a:solidFill>
                <a:latin typeface="Times New Roman" panose="02020603050405020304" pitchFamily="18" charset="0"/>
                <a:cs typeface="Phetsarath OT" panose="02000500000000020004" pitchFamily="2" charset="0"/>
              </a:rPr>
              <a:t> 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ຊົ່ວໂມງ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C6CAD08-1C86-4797-A230-AC33BDC681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8539" y="343036"/>
            <a:ext cx="5412134" cy="61719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957051956"/>
      </p:ext>
    </p:extLst>
  </p:cSld>
  <p:clrMapOvr>
    <a:masterClrMapping/>
  </p:clrMapOvr>
  <p:transition spd="med"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82361" y="616226"/>
            <a:ext cx="6174413" cy="6033053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thaiDist">
              <a:lnSpc>
                <a:spcPct val="160000"/>
              </a:lnSpc>
            </a:pPr>
            <a:r>
              <a:rPr lang="lo-LA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ບົດທີ 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lo-LA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: ວັນນະຄະດີຂຽນສະໄໝອານາຈັກລາວລ້ານຊ້າງແຕ່ປີ ຄສ 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1357-1690.</a:t>
            </a:r>
            <a:r>
              <a:rPr lang="lo-LA" sz="3200" b="1" dirty="0">
                <a:solidFill>
                  <a:srgbClr val="002060"/>
                </a:solidFill>
                <a:latin typeface="Times New Roman" panose="02020603050405020304" pitchFamily="18" charset="0"/>
                <a:cs typeface="Phetsarath OT" panose="02000500000000020004" pitchFamily="2" charset="0"/>
              </a:rPr>
              <a:t> </a:t>
            </a:r>
            <a:endParaRPr lang="en-US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thaiDist">
              <a:lnSpc>
                <a:spcPct val="160000"/>
              </a:lnSpc>
            </a:pP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1. ບາງຈຸດທາງດ້ານພູມສາດ </a:t>
            </a:r>
          </a:p>
          <a:p>
            <a:pPr algn="thaiDist">
              <a:lnSpc>
                <a:spcPct val="160000"/>
              </a:lnSpc>
            </a:pP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2. ສະພາບປະຫວັດສາດ </a:t>
            </a:r>
          </a:p>
          <a:p>
            <a:pPr algn="thaiDist">
              <a:lnSpc>
                <a:spcPct val="160000"/>
              </a:lnSpc>
            </a:pP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3. ສະພາບວັນນະຄະດີ</a:t>
            </a:r>
          </a:p>
          <a:p>
            <a:pPr algn="thaiDist">
              <a:lnSpc>
                <a:spcPct val="160000"/>
              </a:lnSpc>
            </a:pP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4. ເອກະສານອ້າງອີງ</a:t>
            </a:r>
            <a:endParaRPr lang="lo-LA" sz="3200" b="1" i="1" dirty="0">
              <a:solidFill>
                <a:srgbClr val="002060"/>
              </a:solidFill>
              <a:latin typeface="Saysettha OT" panose="020B0504020207020204" pitchFamily="34" charset="-34"/>
              <a:cs typeface="Saysettha OT" panose="020B0504020207020204" pitchFamily="34" charset="-3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C6CAD08-1C86-4797-A230-AC33BDC681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5226" y="258417"/>
            <a:ext cx="5290931" cy="63908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585521597"/>
      </p:ext>
    </p:extLst>
  </p:cSld>
  <p:clrMapOvr>
    <a:masterClrMapping/>
  </p:clrMapOvr>
  <p:transition spd="med">
    <p:wedg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972917" y="252394"/>
            <a:ext cx="4001967" cy="783771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457200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ບ</a:t>
            </a:r>
            <a:r>
              <a:rPr lang="lo-LA" sz="3200" b="1" dirty="0" bmk="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າງຈຸດທາງດ້ານພູມສາດ</a:t>
            </a:r>
          </a:p>
        </p:txBody>
      </p:sp>
      <p:sp>
        <p:nvSpPr>
          <p:cNvPr id="11" name="Flowchart: Connector 10"/>
          <p:cNvSpPr/>
          <p:nvPr/>
        </p:nvSpPr>
        <p:spPr>
          <a:xfrm>
            <a:off x="796597" y="187080"/>
            <a:ext cx="1047111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1.1</a:t>
            </a:r>
            <a:endParaRPr lang="en-US" sz="3200" dirty="0"/>
          </a:p>
        </p:txBody>
      </p:sp>
      <p:sp>
        <p:nvSpPr>
          <p:cNvPr id="12" name="Rounded Rectangle 11"/>
          <p:cNvSpPr/>
          <p:nvPr/>
        </p:nvSpPr>
        <p:spPr>
          <a:xfrm>
            <a:off x="228600" y="1522709"/>
            <a:ext cx="3230217" cy="3812581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u="sng" dirty="0">
                <a:latin typeface="Phetsarath OT" pitchFamily="2" charset="0"/>
                <a:cs typeface="Phetsarath OT" pitchFamily="2" charset="0"/>
              </a:rPr>
              <a:t>ກິດຈະກຳ:</a:t>
            </a:r>
          </a:p>
          <a:p>
            <a:pPr marL="342900" indent="-342900">
              <a:lnSpc>
                <a:spcPct val="150000"/>
              </a:lnSpc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ອານາຈັກລາວລ້ານຊ້າງຕັ້ງຢູ່ໃສ  ແລະ ຕິດກັບປະເທດໃດແດ່? (ເມື່ອກ່ອນ ແລະ ປັດ ຈຸບັນ)</a:t>
            </a:r>
          </a:p>
        </p:txBody>
      </p:sp>
      <p:sp>
        <p:nvSpPr>
          <p:cNvPr id="13" name="Flowchart: Display 12"/>
          <p:cNvSpPr/>
          <p:nvPr/>
        </p:nvSpPr>
        <p:spPr>
          <a:xfrm>
            <a:off x="3644349" y="1426632"/>
            <a:ext cx="8401877" cy="4546786"/>
          </a:xfrm>
          <a:prstGeom prst="flowChartDisplay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buFont typeface="Wingdings" pitchFamily="2" charset="2"/>
              <a:buChar char="Ø"/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ອານາຈັກລາວລ້ານຊ້າງຕັ້ງຢູ່ທາງທິດ</a:t>
            </a:r>
            <a:r>
              <a:rPr lang="en-US" sz="2800" dirty="0">
                <a:latin typeface="Phetsarath OT" pitchFamily="2" charset="0"/>
                <a:cs typeface="Phetsarath OT" pitchFamily="2" charset="0"/>
              </a:rPr>
              <a:t> E</a:t>
            </a:r>
            <a:r>
              <a:rPr lang="lo-LA" sz="2800" dirty="0">
                <a:latin typeface="Phetsarath OT" pitchFamily="2" charset="0"/>
                <a:cs typeface="Phetsarath OT" pitchFamily="2" charset="0"/>
              </a:rPr>
              <a:t> ຂອງແຫຼມອິນດູຈີນ ຫຼື ແຫຼມທອງ</a:t>
            </a:r>
            <a:endParaRPr lang="en-US" sz="2800" dirty="0">
              <a:latin typeface="Phetsarath OT" pitchFamily="2" charset="0"/>
              <a:cs typeface="Phetsarath OT" pitchFamily="2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ມີ 4 ທິດຕິດກັບ 5 ປະເທດຄື</a:t>
            </a:r>
            <a:r>
              <a:rPr lang="th-TH" sz="2800" dirty="0">
                <a:latin typeface="Phetsarath OT" pitchFamily="2" charset="0"/>
                <a:cs typeface="Phetsarath OT" pitchFamily="2" charset="0"/>
              </a:rPr>
              <a:t>:</a:t>
            </a:r>
            <a:r>
              <a:rPr lang="lo-LA" sz="28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en-US" sz="2800" dirty="0">
                <a:latin typeface="Phetsarath OT" pitchFamily="2" charset="0"/>
                <a:cs typeface="Phetsarath OT" pitchFamily="2" charset="0"/>
              </a:rPr>
              <a:t>E</a:t>
            </a:r>
            <a:r>
              <a:rPr lang="lo-LA" sz="2800" dirty="0">
                <a:latin typeface="Phetsarath OT" pitchFamily="2" charset="0"/>
                <a:cs typeface="Phetsarath OT" pitchFamily="2" charset="0"/>
              </a:rPr>
              <a:t>ຕິດກັບ</a:t>
            </a:r>
            <a:r>
              <a:rPr lang="en-US" sz="2800" dirty="0">
                <a:latin typeface="Phetsarath OT" pitchFamily="2" charset="0"/>
                <a:cs typeface="Phetsarath OT" pitchFamily="2" charset="0"/>
              </a:rPr>
              <a:t>VN</a:t>
            </a:r>
            <a:r>
              <a:rPr lang="lo-LA" sz="2800" dirty="0">
                <a:latin typeface="Phetsarath OT" pitchFamily="2" charset="0"/>
                <a:cs typeface="Phetsarath OT" pitchFamily="2" charset="0"/>
              </a:rPr>
              <a:t>, </a:t>
            </a:r>
            <a:r>
              <a:rPr lang="en-US" sz="2800" dirty="0">
                <a:latin typeface="Phetsarath OT" pitchFamily="2" charset="0"/>
                <a:cs typeface="Phetsarath OT" pitchFamily="2" charset="0"/>
              </a:rPr>
              <a:t>Es</a:t>
            </a:r>
            <a:r>
              <a:rPr lang="lo-LA" sz="2800" dirty="0">
                <a:latin typeface="Phetsarath OT" pitchFamily="2" charset="0"/>
                <a:cs typeface="Phetsarath OT" pitchFamily="2" charset="0"/>
              </a:rPr>
              <a:t>ຕິດກັບຈາມ ແລະ ຂະເໝນ, </a:t>
            </a:r>
            <a:r>
              <a:rPr lang="en-US" sz="2800" dirty="0" err="1">
                <a:latin typeface="Phetsarath OT" pitchFamily="2" charset="0"/>
                <a:cs typeface="Phetsarath OT" pitchFamily="2" charset="0"/>
              </a:rPr>
              <a:t>Ws</a:t>
            </a:r>
            <a:r>
              <a:rPr lang="lo-LA" sz="2800" dirty="0">
                <a:latin typeface="Phetsarath OT" pitchFamily="2" charset="0"/>
                <a:cs typeface="Phetsarath OT" pitchFamily="2" charset="0"/>
              </a:rPr>
              <a:t> &amp;</a:t>
            </a:r>
            <a:r>
              <a:rPr lang="en-US" sz="2800" dirty="0">
                <a:latin typeface="Phetsarath OT" pitchFamily="2" charset="0"/>
                <a:cs typeface="Phetsarath OT" pitchFamily="2" charset="0"/>
              </a:rPr>
              <a:t>W </a:t>
            </a:r>
            <a:r>
              <a:rPr lang="th-TH" sz="28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lo-LA" sz="2800" dirty="0">
                <a:latin typeface="Phetsarath OT" pitchFamily="2" charset="0"/>
                <a:cs typeface="Phetsarath OT" pitchFamily="2" charset="0"/>
              </a:rPr>
              <a:t>ທິດທັກຂິນ ແລະ ຫໍລະດີ</a:t>
            </a:r>
            <a:r>
              <a:rPr lang="th-TH" sz="2800" dirty="0">
                <a:latin typeface="Phetsarath OT" pitchFamily="2" charset="0"/>
                <a:cs typeface="Phetsarath OT" pitchFamily="2" charset="0"/>
              </a:rPr>
              <a:t>) </a:t>
            </a:r>
            <a:r>
              <a:rPr lang="lo-LA" sz="2800" dirty="0">
                <a:latin typeface="Phetsarath OT" pitchFamily="2" charset="0"/>
                <a:cs typeface="Phetsarath OT" pitchFamily="2" charset="0"/>
              </a:rPr>
              <a:t>ຕິດກັບກຸງສີອະຍຸດທະຍາໄປຮອດນະຄອນໄທ, ທາງທິດປັດສິມ </a:t>
            </a:r>
            <a:r>
              <a:rPr lang="th-TH" sz="28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800" dirty="0">
                <a:latin typeface="Phetsarath OT" pitchFamily="2" charset="0"/>
                <a:cs typeface="Phetsarath OT" pitchFamily="2" charset="0"/>
              </a:rPr>
              <a:t>En</a:t>
            </a:r>
            <a:r>
              <a:rPr lang="th-TH" sz="2800" dirty="0">
                <a:latin typeface="Phetsarath OT" pitchFamily="2" charset="0"/>
                <a:cs typeface="Phetsarath OT" pitchFamily="2" charset="0"/>
              </a:rPr>
              <a:t>) </a:t>
            </a:r>
            <a:r>
              <a:rPr lang="lo-LA" sz="2800" dirty="0">
                <a:latin typeface="Phetsarath OT" pitchFamily="2" charset="0"/>
                <a:cs typeface="Phetsarath OT" pitchFamily="2" charset="0"/>
              </a:rPr>
              <a:t>ຕິດກັບອານາຈັກລ້ານນານັບແຕ່ເມືອງຜາລົງມາ, ທິດອຸດອນ </a:t>
            </a:r>
            <a:r>
              <a:rPr lang="th-TH" sz="28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800" dirty="0">
                <a:latin typeface="Phetsarath OT" pitchFamily="2" charset="0"/>
                <a:cs typeface="Phetsarath OT" pitchFamily="2" charset="0"/>
              </a:rPr>
              <a:t>N</a:t>
            </a:r>
            <a:r>
              <a:rPr lang="th-TH" sz="2800" dirty="0">
                <a:latin typeface="Phetsarath OT" pitchFamily="2" charset="0"/>
                <a:cs typeface="Phetsarath OT" pitchFamily="2" charset="0"/>
              </a:rPr>
              <a:t>) </a:t>
            </a:r>
            <a:r>
              <a:rPr lang="lo-LA" sz="2800" dirty="0">
                <a:latin typeface="Phetsarath OT" pitchFamily="2" charset="0"/>
                <a:cs typeface="Phetsarath OT" pitchFamily="2" charset="0"/>
              </a:rPr>
              <a:t>ຕິດກັບ</a:t>
            </a:r>
            <a:r>
              <a:rPr lang="en-US" sz="2800" dirty="0">
                <a:latin typeface="Phetsarath OT" pitchFamily="2" charset="0"/>
                <a:cs typeface="Phetsarath OT" pitchFamily="2" charset="0"/>
              </a:rPr>
              <a:t>Cn </a:t>
            </a:r>
            <a:r>
              <a:rPr lang="lo-LA" sz="2800" dirty="0">
                <a:latin typeface="Phetsarath OT" pitchFamily="2" charset="0"/>
                <a:cs typeface="Phetsarath OT" pitchFamily="2" charset="0"/>
              </a:rPr>
              <a:t>ນັບແຕ່ເມືອງບຸນໃຕ້ບຸນເໜືອລົງມາ</a:t>
            </a:r>
            <a:r>
              <a:rPr lang="th-TH" sz="2800" dirty="0">
                <a:latin typeface="Phetsarath OT" pitchFamily="2" charset="0"/>
                <a:cs typeface="Phetsarath OT" pitchFamily="2" charset="0"/>
              </a:rPr>
              <a:t>.</a:t>
            </a:r>
            <a:endParaRPr lang="en-US" sz="2800" dirty="0"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09243ED-AD33-4A03-A9E9-B265660F76ED}"/>
              </a:ext>
            </a:extLst>
          </p:cNvPr>
          <p:cNvSpPr/>
          <p:nvPr/>
        </p:nvSpPr>
        <p:spPr>
          <a:xfrm>
            <a:off x="69573" y="5973418"/>
            <a:ext cx="5168349" cy="473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5470137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9A54C5E-8921-40FB-BAE6-C86F69B5D904}"/>
              </a:ext>
            </a:extLst>
          </p:cNvPr>
          <p:cNvSpPr/>
          <p:nvPr/>
        </p:nvSpPr>
        <p:spPr>
          <a:xfrm>
            <a:off x="268357" y="6088831"/>
            <a:ext cx="6070892" cy="70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en-US" sz="1400" b="1" u="sng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Sources:</a:t>
            </a:r>
            <a:r>
              <a:rPr lang="en-US" sz="1400" u="sng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https://www.facebook.com/107607997280669/posts/113741390000663/</a:t>
            </a:r>
            <a:r>
              <a:rPr lang="lo-LA" sz="1400" u="sng" dirty="0">
                <a:solidFill>
                  <a:schemeClr val="tx2"/>
                </a:solidFill>
                <a:latin typeface="Times New Roman" panose="02020603050405020304" pitchFamily="18" charset="0"/>
                <a:cs typeface="Phetsarath OT" pitchFamily="2" charset="0"/>
              </a:rPr>
              <a:t>; </a:t>
            </a:r>
          </a:p>
          <a:p>
            <a:pPr algn="thaiDist">
              <a:lnSpc>
                <a:spcPct val="150000"/>
              </a:lnSpc>
            </a:pPr>
            <a:endParaRPr lang="en-US" sz="1400" u="sng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070AEEC-BE35-4353-8B52-4A6BDAFBAB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258" y="318052"/>
            <a:ext cx="6351313" cy="56633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1ADDA0A-A035-469B-8098-B5938B1289C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7068"/>
          <a:stretch/>
        </p:blipFill>
        <p:spPr>
          <a:xfrm>
            <a:off x="6748670" y="318051"/>
            <a:ext cx="5237921" cy="56633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62436F5-C8C5-76F8-3677-421E8516057E}"/>
              </a:ext>
            </a:extLst>
          </p:cNvPr>
          <p:cNvSpPr/>
          <p:nvPr/>
        </p:nvSpPr>
        <p:spPr>
          <a:xfrm>
            <a:off x="6748670" y="6052417"/>
            <a:ext cx="5367340" cy="70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en-US" sz="1400" b="1" u="sng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Sources:</a:t>
            </a:r>
            <a:r>
              <a:rPr lang="en-US" sz="1400" u="sng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US" sz="1400" u="sng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https://upload.wikimedia.org/wikipedia/commons/7/78/%</a:t>
            </a:r>
            <a:endParaRPr lang="lo-LA" sz="1400" u="sng" dirty="0">
              <a:solidFill>
                <a:schemeClr val="tx2"/>
              </a:solidFill>
              <a:latin typeface="Times New Roman" panose="02020603050405020304" pitchFamily="18" charset="0"/>
              <a:cs typeface="Phetsarath OT" pitchFamily="2" charset="0"/>
            </a:endParaRPr>
          </a:p>
          <a:p>
            <a:pPr algn="thaiDist">
              <a:lnSpc>
                <a:spcPct val="150000"/>
              </a:lnSpc>
            </a:pPr>
            <a:endParaRPr lang="en-US" sz="1400" u="sng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0978790"/>
      </p:ext>
    </p:extLst>
  </p:cSld>
  <p:clrMapOvr>
    <a:masterClrMapping/>
  </p:clrMapOvr>
  <p:transition spd="med">
    <p:wedg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865434" y="270715"/>
            <a:ext cx="4750714" cy="783771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457200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ບ</a:t>
            </a:r>
            <a:r>
              <a:rPr lang="lo-LA" sz="3200" b="1" dirty="0" bmk="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າງຈຸດທາງດ້ານພູມສາດ</a:t>
            </a:r>
            <a:r>
              <a:rPr lang="en-US" sz="3200" b="1" dirty="0" bmk="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3200" b="1" dirty="0" bmk="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(ຕໍ່)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73066" y="2847419"/>
            <a:ext cx="4496499" cy="249500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  <a:buFont typeface="Wingdings" pitchFamily="2" charset="2"/>
              <a:buChar char="Ø"/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ປັດຈຸບັນ: </a:t>
            </a:r>
            <a:r>
              <a:rPr lang="en-US" sz="2800" dirty="0">
                <a:latin typeface="Phetsarath OT" pitchFamily="2" charset="0"/>
                <a:cs typeface="Phetsarath OT" pitchFamily="2" charset="0"/>
              </a:rPr>
              <a:t>N, S, E, W ?</a:t>
            </a:r>
          </a:p>
        </p:txBody>
      </p:sp>
      <p:sp>
        <p:nvSpPr>
          <p:cNvPr id="8" name="Flowchart: Connector 7">
            <a:extLst>
              <a:ext uri="{FF2B5EF4-FFF2-40B4-BE49-F238E27FC236}">
                <a16:creationId xmlns:a16="http://schemas.microsoft.com/office/drawing/2014/main" id="{2F7D7164-CB11-4094-A9A2-2D5B0BE1DEFB}"/>
              </a:ext>
            </a:extLst>
          </p:cNvPr>
          <p:cNvSpPr/>
          <p:nvPr/>
        </p:nvSpPr>
        <p:spPr>
          <a:xfrm>
            <a:off x="669236" y="238057"/>
            <a:ext cx="1047111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1.1</a:t>
            </a:r>
            <a:endParaRPr lang="en-US" sz="32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41CFCFD-E8AD-40F4-9B51-E33B4719E2B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478" t="32372" r="40652" b="16892"/>
          <a:stretch/>
        </p:blipFill>
        <p:spPr>
          <a:xfrm>
            <a:off x="5158135" y="1278780"/>
            <a:ext cx="6517030" cy="5410256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11B7FFDF-D965-4E14-A9CF-42833066C3E4}"/>
              </a:ext>
            </a:extLst>
          </p:cNvPr>
          <p:cNvSpPr/>
          <p:nvPr/>
        </p:nvSpPr>
        <p:spPr>
          <a:xfrm>
            <a:off x="112740" y="6053320"/>
            <a:ext cx="48568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Sources: https://www.google.com/search?q=</a:t>
            </a:r>
          </a:p>
        </p:txBody>
      </p:sp>
    </p:spTree>
    <p:extLst>
      <p:ext uri="{BB962C8B-B14F-4D97-AF65-F5344CB8AC3E}">
        <p14:creationId xmlns:p14="http://schemas.microsoft.com/office/powerpoint/2010/main" val="3940698786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1885504" y="204544"/>
            <a:ext cx="4725724" cy="88174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457200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ບ</a:t>
            </a:r>
            <a:r>
              <a:rPr lang="lo-LA" sz="3200" b="1" dirty="0" bmk="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າງຈຸດທາງດ້ານພູມສາດ (ຕໍ່)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06896" y="2770242"/>
            <a:ext cx="4116979" cy="1907177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lo-LA" sz="2800" b="1" u="sng" dirty="0">
                <a:latin typeface="Phetsarath OT" pitchFamily="2" charset="0"/>
                <a:cs typeface="Phetsarath OT" pitchFamily="2" charset="0"/>
              </a:rPr>
              <a:t>ກິດຈະກຳ:</a:t>
            </a:r>
          </a:p>
          <a:p>
            <a:pPr marL="342900" indent="-342900" algn="thaiDist"/>
            <a:r>
              <a:rPr lang="lo-LA" sz="2800" dirty="0">
                <a:latin typeface="Phetsarath OT" pitchFamily="2" charset="0"/>
                <a:cs typeface="Phetsarath OT" pitchFamily="2" charset="0"/>
              </a:rPr>
              <a:t> ພູມສັນຖານຂອງລາວມີລັກສະ ນະແນວໃດ?</a:t>
            </a:r>
          </a:p>
        </p:txBody>
      </p:sp>
      <p:sp>
        <p:nvSpPr>
          <p:cNvPr id="9" name="Flowchart: Display 8"/>
          <p:cNvSpPr/>
          <p:nvPr/>
        </p:nvSpPr>
        <p:spPr>
          <a:xfrm>
            <a:off x="4711148" y="1497466"/>
            <a:ext cx="7245626" cy="4452730"/>
          </a:xfrm>
          <a:prstGeom prst="flowChartDisplay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  <a:buFont typeface="Wingdings" pitchFamily="2" charset="2"/>
              <a:buChar char="Ø"/>
            </a:pPr>
            <a:r>
              <a:rPr lang="lo-LA" sz="3000" dirty="0">
                <a:latin typeface="Phetsarath OT" pitchFamily="2" charset="0"/>
                <a:cs typeface="Phetsarath OT" pitchFamily="2" charset="0"/>
              </a:rPr>
              <a:t>ລັກສະນະພູມສັນຖານ: ພູ, ຜາ, ເຫວ, ແມ່ນ້ຳລຳເຊ...</a:t>
            </a:r>
            <a:endParaRPr lang="en-US" sz="3000" dirty="0">
              <a:latin typeface="Phetsarath OT" pitchFamily="2" charset="0"/>
              <a:cs typeface="Phetsarath OT" pitchFamily="2" charset="0"/>
            </a:endParaRPr>
          </a:p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000" dirty="0">
                <a:latin typeface="Phetsarath OT" pitchFamily="2" charset="0"/>
                <a:cs typeface="Phetsarath OT" pitchFamily="2" charset="0"/>
              </a:rPr>
              <a:t>ແບ່ງເປັນ 3 ພາກ: ເໜືອ, ກາງ, ໃຕ້. </a:t>
            </a:r>
          </a:p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000" dirty="0">
                <a:latin typeface="Phetsarath OT" pitchFamily="2" charset="0"/>
                <a:cs typeface="Phetsarath OT" pitchFamily="2" charset="0"/>
              </a:rPr>
              <a:t>ແຕ່ລະພາກມີຄວາມແຕກຕ່າງກັນ</a:t>
            </a:r>
          </a:p>
        </p:txBody>
      </p:sp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0" y="0"/>
            <a:ext cx="6463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Flowchart: Connector 11">
            <a:extLst>
              <a:ext uri="{FF2B5EF4-FFF2-40B4-BE49-F238E27FC236}">
                <a16:creationId xmlns:a16="http://schemas.microsoft.com/office/drawing/2014/main" id="{9A3D0A30-C4DC-4EDD-BA49-99A4588B6968}"/>
              </a:ext>
            </a:extLst>
          </p:cNvPr>
          <p:cNvSpPr/>
          <p:nvPr/>
        </p:nvSpPr>
        <p:spPr>
          <a:xfrm>
            <a:off x="792490" y="237201"/>
            <a:ext cx="1047111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1.1</a:t>
            </a:r>
            <a:endParaRPr lang="en-US" sz="320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2D7BB9C-A6DC-40DA-8633-F3CA0DDDAA20}"/>
              </a:ext>
            </a:extLst>
          </p:cNvPr>
          <p:cNvSpPr/>
          <p:nvPr/>
        </p:nvSpPr>
        <p:spPr>
          <a:xfrm>
            <a:off x="305466" y="6124772"/>
            <a:ext cx="5287616" cy="473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5881023"/>
      </p:ext>
    </p:extLst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1979816" y="258790"/>
            <a:ext cx="4733791" cy="88174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457200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ບ</a:t>
            </a:r>
            <a:r>
              <a:rPr lang="lo-LA" sz="3200" b="1" dirty="0" bmk="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າງຈຸດທາງດ້ານພູມສາດ (ຕໍ່)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44560" y="2581508"/>
            <a:ext cx="4108172" cy="2664323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lo-LA" sz="3000" b="1" u="sng" dirty="0">
                <a:latin typeface="Phetsarath OT" pitchFamily="2" charset="0"/>
                <a:cs typeface="Phetsarath OT" pitchFamily="2" charset="0"/>
              </a:rPr>
              <a:t>ກິດຈະກຳ:</a:t>
            </a:r>
          </a:p>
          <a:p>
            <a:pPr marL="342900" indent="-342900" algn="thaiDist"/>
            <a:r>
              <a:rPr lang="lo-LA" sz="3000" dirty="0">
                <a:latin typeface="Phetsarath OT" pitchFamily="2" charset="0"/>
                <a:cs typeface="Phetsarath OT" pitchFamily="2" charset="0"/>
              </a:rPr>
              <a:t> ພູມສັນຖານດັ່ງກ່າວ ສົ່ງຜົນສະທ້ອນແນວໃດຕໍ່ກັບປະຊາຊົນລາວ ແລະ ນັກແຕ່ງ? </a:t>
            </a:r>
            <a:endParaRPr lang="en-US" sz="3000" dirty="0"/>
          </a:p>
        </p:txBody>
      </p:sp>
      <p:sp>
        <p:nvSpPr>
          <p:cNvPr id="10" name="Flowchart: Display 9"/>
          <p:cNvSpPr/>
          <p:nvPr/>
        </p:nvSpPr>
        <p:spPr>
          <a:xfrm>
            <a:off x="4452732" y="1452012"/>
            <a:ext cx="7593494" cy="4923314"/>
          </a:xfrm>
          <a:prstGeom prst="flowChartDisplay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lo-LA" sz="3000" dirty="0">
                <a:latin typeface="Phetsarath OT" pitchFamily="2" charset="0"/>
                <a:cs typeface="Phetsarath OT" pitchFamily="2" charset="0"/>
              </a:rPr>
              <a:t>ຕໍ່ປະຊາຊົນ: ອານາຈັກລາວລ້ານຊ້າງນັບແຕ່ເໜືອເຖິງໃຕ້ມີແມ່ນໍ້າລໍາເຊ, ຫ້ວຍຮ່ອງຄອງບຶງຢ່າງຫຼວງຫຼາຍເປັນບ່ອນຫາລ້ຽງຊີບຂອງປະຊາຊົນລາວທັງຊາດ, ເປັນບ່ອນຟື້ນຟູເສດຖະກິດທີ່ດີ, ໄປມາຂົນສົ່ງສະດວກ</a:t>
            </a:r>
            <a:r>
              <a:rPr lang="th-TH" sz="3000" dirty="0">
                <a:latin typeface="Phetsarath OT" pitchFamily="2" charset="0"/>
                <a:cs typeface="Phetsarath OT" pitchFamily="2" charset="0"/>
              </a:rPr>
              <a:t>. </a:t>
            </a:r>
            <a:endParaRPr lang="lo-LA" sz="3000" dirty="0"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0" y="0"/>
            <a:ext cx="6463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Flowchart: Connector 11">
            <a:extLst>
              <a:ext uri="{FF2B5EF4-FFF2-40B4-BE49-F238E27FC236}">
                <a16:creationId xmlns:a16="http://schemas.microsoft.com/office/drawing/2014/main" id="{9A3D0A30-C4DC-4EDD-BA49-99A4588B6968}"/>
              </a:ext>
            </a:extLst>
          </p:cNvPr>
          <p:cNvSpPr/>
          <p:nvPr/>
        </p:nvSpPr>
        <p:spPr>
          <a:xfrm>
            <a:off x="848332" y="258790"/>
            <a:ext cx="1047111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1.1</a:t>
            </a:r>
            <a:endParaRPr lang="en-US" sz="320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22B4D66-0562-4A29-8228-E325D70C524A}"/>
              </a:ext>
            </a:extLst>
          </p:cNvPr>
          <p:cNvSpPr/>
          <p:nvPr/>
        </p:nvSpPr>
        <p:spPr>
          <a:xfrm>
            <a:off x="145774" y="6126004"/>
            <a:ext cx="5102087" cy="473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0629596"/>
      </p:ext>
    </p:extLst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2121863" y="159205"/>
            <a:ext cx="5006649" cy="750995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457200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ບ</a:t>
            </a:r>
            <a:r>
              <a:rPr lang="lo-LA" sz="3200" b="1" dirty="0" bmk="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າງຈຸດທາງດ້ານພູມສາດ (ຕໍ່)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23165" y="2616711"/>
            <a:ext cx="3846160" cy="2784142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lo-LA" sz="3200" b="1" u="sng" dirty="0">
                <a:latin typeface="Phetsarath OT" pitchFamily="2" charset="0"/>
                <a:cs typeface="Phetsarath OT" pitchFamily="2" charset="0"/>
              </a:rPr>
              <a:t>ກິດຈະກຳ:</a:t>
            </a:r>
          </a:p>
          <a:p>
            <a:pPr marL="342900" indent="-342900"/>
            <a:r>
              <a:rPr lang="lo-LA" sz="2800" dirty="0">
                <a:latin typeface="Phetsarath OT" pitchFamily="2" charset="0"/>
                <a:cs typeface="Phetsarath OT" pitchFamily="2" charset="0"/>
              </a:rPr>
              <a:t> ພູມສັນຖານດັ່ງກ່າວ ສົ່ງຜົນສະທ້ອນແນວໃດຕໍ່ກັບປະຊາຊົນລາວ ແລະ ນັກແຕ່ງ? </a:t>
            </a:r>
            <a:endParaRPr lang="en-US" sz="2800" dirty="0"/>
          </a:p>
        </p:txBody>
      </p:sp>
      <p:sp>
        <p:nvSpPr>
          <p:cNvPr id="10" name="Flowchart: Display 9"/>
          <p:cNvSpPr/>
          <p:nvPr/>
        </p:nvSpPr>
        <p:spPr>
          <a:xfrm>
            <a:off x="4169325" y="1182754"/>
            <a:ext cx="7773866" cy="5456584"/>
          </a:xfrm>
          <a:prstGeom prst="flowChartDisplay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  <a:buFont typeface="Wingdings" pitchFamily="2" charset="2"/>
              <a:buChar char="Ø"/>
            </a:pPr>
            <a:r>
              <a:rPr lang="lo-LA" sz="2700" dirty="0">
                <a:latin typeface="Phetsarath OT" pitchFamily="2" charset="0"/>
                <a:cs typeface="Phetsarath OT" pitchFamily="2" charset="0"/>
              </a:rPr>
              <a:t>ຕໍ່ນັກແຕ່ງ: ເອົາມາເປັນຫົວເລື່ອງໃນການປະດິດແຕ່ງເປັນບົດແຕ່ງຂອງຕົນເອງເໝາະກັບສະພາບຄວາມເປັນຈິງຂອງປະເທດຊາດເຊັ່ນ</a:t>
            </a:r>
            <a:r>
              <a:rPr lang="th-TH" sz="2700" dirty="0">
                <a:latin typeface="Phetsarath OT" pitchFamily="2" charset="0"/>
                <a:cs typeface="Phetsarath OT" pitchFamily="2" charset="0"/>
              </a:rPr>
              <a:t>: </a:t>
            </a:r>
            <a:r>
              <a:rPr lang="lo-LA" sz="2700" dirty="0">
                <a:latin typeface="Phetsarath OT" pitchFamily="2" charset="0"/>
                <a:cs typeface="Phetsarath OT" pitchFamily="2" charset="0"/>
              </a:rPr>
              <a:t>ສຽງນໍ້າໂຕນຕາດ, ສຽງນົກສຽງກາ, ສຽງລົມພັດ ແລະ ອື່ນໆ</a:t>
            </a:r>
            <a:r>
              <a:rPr lang="th-TH" sz="2700" dirty="0">
                <a:latin typeface="Phetsarath OT" pitchFamily="2" charset="0"/>
                <a:cs typeface="Phetsarath OT" pitchFamily="2" charset="0"/>
              </a:rPr>
              <a:t>...</a:t>
            </a:r>
            <a:endParaRPr lang="lo-LA" sz="2700" dirty="0">
              <a:latin typeface="Phetsarath OT" pitchFamily="2" charset="0"/>
              <a:cs typeface="Phetsarath OT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2700" dirty="0">
                <a:latin typeface="Phetsarath OT" pitchFamily="2" charset="0"/>
                <a:cs typeface="Phetsarath OT" pitchFamily="2" charset="0"/>
              </a:rPr>
              <a:t>ນໍ້າຕົກຕາດ	</a:t>
            </a:r>
            <a:r>
              <a:rPr lang="en-US" sz="2700" dirty="0">
                <a:latin typeface="Phetsarath OT" pitchFamily="2" charset="0"/>
                <a:cs typeface="Phetsarath OT" pitchFamily="2" charset="0"/>
              </a:rPr>
              <a:t>	</a:t>
            </a:r>
            <a:r>
              <a:rPr lang="lo-LA" sz="2700" dirty="0">
                <a:latin typeface="Phetsarath OT" pitchFamily="2" charset="0"/>
                <a:cs typeface="Phetsarath OT" pitchFamily="2" charset="0"/>
              </a:rPr>
              <a:t>ຄືນ້ອງແກວ່ງຫຼາ</a:t>
            </a:r>
            <a:endParaRPr lang="en-US" sz="2700" dirty="0">
              <a:latin typeface="Phetsarath OT" pitchFamily="2" charset="0"/>
              <a:cs typeface="Phetsarath OT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2700" dirty="0">
                <a:latin typeface="Phetsarath OT" pitchFamily="2" charset="0"/>
                <a:cs typeface="Phetsarath OT" pitchFamily="2" charset="0"/>
              </a:rPr>
              <a:t>ນໍ້າໂຕນຜາ		ຄືນ້ອງແກວ່ງອີ້ວ</a:t>
            </a:r>
            <a:endParaRPr lang="en-US" sz="2700" dirty="0">
              <a:latin typeface="Phetsarath OT" pitchFamily="2" charset="0"/>
              <a:cs typeface="Phetsarath OT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2700" dirty="0">
                <a:latin typeface="Phetsarath OT" pitchFamily="2" charset="0"/>
                <a:cs typeface="Phetsarath OT" pitchFamily="2" charset="0"/>
              </a:rPr>
              <a:t>ຟ້າຍິກຄິ້ວ		ຄືນ້ອງແກວ່ງແຂນ</a:t>
            </a:r>
          </a:p>
          <a:p>
            <a:pPr algn="thaiDist">
              <a:lnSpc>
                <a:spcPct val="150000"/>
              </a:lnSpc>
            </a:pPr>
            <a:r>
              <a:rPr lang="lo-LA" sz="2700" dirty="0">
                <a:latin typeface="Phetsarath OT" pitchFamily="2" charset="0"/>
                <a:cs typeface="Phetsarath OT" pitchFamily="2" charset="0"/>
              </a:rPr>
              <a:t> ແລະບົດກອນອື່ນໆ ຕາມຕໍາລາ....</a:t>
            </a:r>
            <a:endParaRPr lang="en-US" sz="2700" dirty="0"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0" y="0"/>
            <a:ext cx="6463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Flowchart: Connector 11">
            <a:extLst>
              <a:ext uri="{FF2B5EF4-FFF2-40B4-BE49-F238E27FC236}">
                <a16:creationId xmlns:a16="http://schemas.microsoft.com/office/drawing/2014/main" id="{9A3D0A30-C4DC-4EDD-BA49-99A4588B6968}"/>
              </a:ext>
            </a:extLst>
          </p:cNvPr>
          <p:cNvSpPr/>
          <p:nvPr/>
        </p:nvSpPr>
        <p:spPr>
          <a:xfrm>
            <a:off x="964239" y="93832"/>
            <a:ext cx="1047111" cy="88174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1.1</a:t>
            </a:r>
            <a:endParaRPr lang="en-US" sz="320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CCA58D9-63CD-44F4-A890-EB718C00018E}"/>
              </a:ext>
            </a:extLst>
          </p:cNvPr>
          <p:cNvSpPr/>
          <p:nvPr/>
        </p:nvSpPr>
        <p:spPr>
          <a:xfrm>
            <a:off x="248809" y="5976161"/>
            <a:ext cx="465151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16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 ອຳໄພສອນທະລາ</a:t>
            </a:r>
            <a:r>
              <a:rPr lang="en-US" sz="16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16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3254331"/>
      </p:ext>
    </p:extLst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2124752" y="168709"/>
            <a:ext cx="5061240" cy="783771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457200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ບ</a:t>
            </a:r>
            <a:r>
              <a:rPr lang="lo-LA" sz="3200" b="1" dirty="0" bmk="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າງຈຸດທາງດ້ານພູມສາດ (ຕໍ່)</a:t>
            </a:r>
          </a:p>
        </p:txBody>
      </p:sp>
      <p:sp>
        <p:nvSpPr>
          <p:cNvPr id="11" name="Oval 10"/>
          <p:cNvSpPr/>
          <p:nvPr/>
        </p:nvSpPr>
        <p:spPr>
          <a:xfrm>
            <a:off x="942016" y="1053548"/>
            <a:ext cx="10372101" cy="513853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457200" algn="thaiDi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lo-LA" sz="2900" b="1" u="sng" dirty="0">
                <a:solidFill>
                  <a:schemeClr val="tx1"/>
                </a:solidFill>
                <a:latin typeface="Phetsarath OT" pitchFamily="2" charset="0"/>
                <a:ea typeface="Calibri" pitchFamily="34" charset="0"/>
                <a:cs typeface="Phetsarath OT" pitchFamily="2" charset="0"/>
              </a:rPr>
              <a:t>ລວມຄວາມວ່າ</a:t>
            </a:r>
            <a:r>
              <a:rPr lang="lo-LA" sz="2900" b="1" u="sng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Phetsarath OT" pitchFamily="2" charset="0"/>
              </a:rPr>
              <a:t>:</a:t>
            </a:r>
            <a:r>
              <a:rPr lang="lo-LA" sz="29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Phetsarath OT" pitchFamily="2" charset="0"/>
              </a:rPr>
              <a:t> </a:t>
            </a:r>
            <a:r>
              <a:rPr lang="lo-LA" sz="2900" dirty="0">
                <a:solidFill>
                  <a:schemeClr val="tx1"/>
                </a:solidFill>
                <a:latin typeface="Phetsarath OT" pitchFamily="2" charset="0"/>
                <a:ea typeface="Calibri" pitchFamily="34" charset="0"/>
                <a:cs typeface="Phetsarath OT" pitchFamily="2" charset="0"/>
              </a:rPr>
              <a:t>ພູມີປະເທດຂອງລາວເຮົາ</a:t>
            </a:r>
            <a:r>
              <a:rPr lang="lo-LA" sz="29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lo-LA" sz="2900" dirty="0">
                <a:solidFill>
                  <a:schemeClr val="tx1"/>
                </a:solidFill>
                <a:latin typeface="Phetsarath OT" pitchFamily="2" charset="0"/>
                <a:ea typeface="Calibri" pitchFamily="34" charset="0"/>
                <a:cs typeface="Phetsarath OT" pitchFamily="2" charset="0"/>
              </a:rPr>
              <a:t>ມີຄວາມສຳຄັນທາງຍຸດທະສາດໃນການຕໍ່ສູ້ຕ້ານການຮຸກຮານ</a:t>
            </a:r>
            <a:r>
              <a:rPr lang="lo-LA" sz="29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lo-LA" sz="2900" dirty="0">
                <a:solidFill>
                  <a:schemeClr val="tx1"/>
                </a:solidFill>
                <a:latin typeface="Phetsarath OT" pitchFamily="2" charset="0"/>
                <a:ea typeface="Calibri" pitchFamily="34" charset="0"/>
                <a:cs typeface="Phetsarath OT" pitchFamily="2" charset="0"/>
              </a:rPr>
              <a:t>ແລະ</a:t>
            </a:r>
            <a:r>
              <a:rPr lang="lo-LA" sz="29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lo-LA" sz="2900" dirty="0">
                <a:solidFill>
                  <a:schemeClr val="tx1"/>
                </a:solidFill>
                <a:latin typeface="Phetsarath OT" pitchFamily="2" charset="0"/>
                <a:ea typeface="Calibri" pitchFamily="34" charset="0"/>
                <a:cs typeface="Phetsarath OT" pitchFamily="2" charset="0"/>
              </a:rPr>
              <a:t>ບົນພື້ນຖານເສດຖະກິດ</a:t>
            </a:r>
            <a:r>
              <a:rPr lang="lo-LA" sz="29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lang="lo-LA" sz="2900" dirty="0">
                <a:solidFill>
                  <a:schemeClr val="tx1"/>
                </a:solidFill>
                <a:latin typeface="Phetsarath OT" pitchFamily="2" charset="0"/>
                <a:ea typeface="Calibri" pitchFamily="34" charset="0"/>
                <a:cs typeface="Phetsarath OT" pitchFamily="2" charset="0"/>
              </a:rPr>
              <a:t>ວັດທະນາທຳສັງຄົມ</a:t>
            </a:r>
            <a:r>
              <a:rPr lang="lo-LA" sz="29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lang="lo-LA" sz="2900" dirty="0">
                <a:solidFill>
                  <a:schemeClr val="tx1"/>
                </a:solidFill>
                <a:latin typeface="Phetsarath OT" pitchFamily="2" charset="0"/>
                <a:ea typeface="Calibri" pitchFamily="34" charset="0"/>
                <a:cs typeface="Phetsarath OT" pitchFamily="2" charset="0"/>
              </a:rPr>
              <a:t>ອີງຕາມແຕ່ລະຍຸກສະໄໝຂອງມັນ</a:t>
            </a:r>
            <a:r>
              <a:rPr lang="th-TH" sz="29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Angsana New" pitchFamily="18" charset="-34"/>
              </a:rPr>
              <a:t>. </a:t>
            </a:r>
            <a:r>
              <a:rPr lang="lo-LA" sz="2900" dirty="0">
                <a:solidFill>
                  <a:schemeClr val="tx1"/>
                </a:solidFill>
                <a:latin typeface="Phetsarath OT" pitchFamily="2" charset="0"/>
                <a:ea typeface="Calibri" pitchFamily="34" charset="0"/>
                <a:cs typeface="Phetsarath OT" pitchFamily="2" charset="0"/>
              </a:rPr>
              <a:t>ສະນັ້ນ</a:t>
            </a:r>
            <a:r>
              <a:rPr lang="lo-LA" sz="29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lang="lo-LA" sz="2900" dirty="0">
                <a:solidFill>
                  <a:schemeClr val="tx1"/>
                </a:solidFill>
                <a:latin typeface="Phetsarath OT" pitchFamily="2" charset="0"/>
                <a:ea typeface="Calibri" pitchFamily="34" charset="0"/>
                <a:cs typeface="Phetsarath OT" pitchFamily="2" charset="0"/>
              </a:rPr>
              <a:t>ພວກເຮົາຕ້ອງພ້ອມກັນປົກປັກຮັກສາໄວ້ໃຫ້ໝັ້ນຄົງທະນົງແກ່ນໄປຊົ່ວລູກ</a:t>
            </a:r>
            <a:r>
              <a:rPr lang="lo-LA" sz="29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lang="lo-LA" sz="2900" dirty="0">
                <a:solidFill>
                  <a:schemeClr val="tx1"/>
                </a:solidFill>
                <a:latin typeface="Phetsarath OT" pitchFamily="2" charset="0"/>
                <a:ea typeface="Calibri" pitchFamily="34" charset="0"/>
                <a:cs typeface="Phetsarath OT" pitchFamily="2" charset="0"/>
              </a:rPr>
              <a:t>ຊົ່ວຫຼານຂອງເຮົາ.</a:t>
            </a:r>
            <a:endParaRPr lang="th-TH" sz="29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0" y="0"/>
            <a:ext cx="6463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Flowchart: Connector 11">
            <a:extLst>
              <a:ext uri="{FF2B5EF4-FFF2-40B4-BE49-F238E27FC236}">
                <a16:creationId xmlns:a16="http://schemas.microsoft.com/office/drawing/2014/main" id="{9A3D0A30-C4DC-4EDD-BA49-99A4588B6968}"/>
              </a:ext>
            </a:extLst>
          </p:cNvPr>
          <p:cNvSpPr/>
          <p:nvPr/>
        </p:nvSpPr>
        <p:spPr>
          <a:xfrm>
            <a:off x="886833" y="103395"/>
            <a:ext cx="1047111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1.1</a:t>
            </a:r>
            <a:endParaRPr lang="en-US" sz="32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02E2181-87A2-404E-96E1-E35BC6AC0D71}"/>
              </a:ext>
            </a:extLst>
          </p:cNvPr>
          <p:cNvSpPr/>
          <p:nvPr/>
        </p:nvSpPr>
        <p:spPr>
          <a:xfrm>
            <a:off x="198783" y="6085081"/>
            <a:ext cx="632128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 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5252803"/>
      </p:ext>
    </p:extLst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2514599" y="390373"/>
            <a:ext cx="4131555" cy="783771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457200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 bmk="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ສະພາບປະຫວັດສາດ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308112" y="1570383"/>
            <a:ext cx="11509513" cy="4113473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ປະເທດລາວມີຄົນລາວດຳລົງຊີວິດຢູ່ພື້ນແຜ່ນດິນແຫ່ງນີ້ກໍດົນນານພໍສົມຄວນ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ແຕ່ຢູ່ໃນປີໃດນັ້ນພວກເຮົາກໍບໍ່ອາດຮູ້ແຈ້ງໄດ້ເທື່ອ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ຢາກຮັບຮູ້ບັນຫານີ້ຢ່າງຖືກຕ້ອງ ພວກເຮົາຕ້ອງໄດ້ຄົ້ນຄ້ວາຢ່າງຄັກແນ່,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ອີງໃສ່ເຄື່ອງວັດຖຸບູຮານທີ່ຄົ້ນພົບຢູ່ໃນແຫ່ງຕ່າງໆໃນສຸວັນນະພູມລາວແຫ່ງນີ້ມາເປັນສີ່ງສັນນິຖານເຊັ່ນ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443E372-5142-4A6B-A7C1-D5263A1E2B8A}"/>
              </a:ext>
            </a:extLst>
          </p:cNvPr>
          <p:cNvSpPr/>
          <p:nvPr/>
        </p:nvSpPr>
        <p:spPr>
          <a:xfrm>
            <a:off x="382752" y="5822332"/>
            <a:ext cx="406841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ສະເຫຼີມສັກ ພາບຸດດີ (2005) </a:t>
            </a:r>
            <a:endParaRPr lang="en-US" sz="20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2" name="Flowchart: Connector 1">
            <a:extLst>
              <a:ext uri="{FF2B5EF4-FFF2-40B4-BE49-F238E27FC236}">
                <a16:creationId xmlns:a16="http://schemas.microsoft.com/office/drawing/2014/main" id="{741BA52C-06D2-B4D4-1B66-50FBAF8CB59C}"/>
              </a:ext>
            </a:extLst>
          </p:cNvPr>
          <p:cNvSpPr/>
          <p:nvPr/>
        </p:nvSpPr>
        <p:spPr>
          <a:xfrm>
            <a:off x="942467" y="357715"/>
            <a:ext cx="1404919" cy="849085"/>
          </a:xfrm>
          <a:prstGeom prst="flowChartConnecto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1.2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885470137"/>
      </p:ext>
    </p:extLst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2439962" y="597057"/>
            <a:ext cx="4807416" cy="783771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457200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 bmk="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ສະພາບປະຫວັດສາດ (ຕໍ່)</a:t>
            </a:r>
          </a:p>
        </p:txBody>
      </p:sp>
      <p:sp>
        <p:nvSpPr>
          <p:cNvPr id="11" name="Flowchart: Connector 10"/>
          <p:cNvSpPr/>
          <p:nvPr/>
        </p:nvSpPr>
        <p:spPr>
          <a:xfrm>
            <a:off x="818321" y="564399"/>
            <a:ext cx="1404919" cy="849085"/>
          </a:xfrm>
          <a:prstGeom prst="flowChartConnecto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1.2</a:t>
            </a:r>
            <a:endParaRPr lang="en-US" sz="3200" dirty="0"/>
          </a:p>
        </p:txBody>
      </p:sp>
      <p:sp>
        <p:nvSpPr>
          <p:cNvPr id="12" name="Rounded Rectangle 11"/>
          <p:cNvSpPr/>
          <p:nvPr/>
        </p:nvSpPr>
        <p:spPr>
          <a:xfrm>
            <a:off x="573354" y="1766798"/>
            <a:ext cx="11045291" cy="3786523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ຢູ່ຫຼວງພະບາງເຂົາຄົ້ນພົບ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ສິ່ວ,ແຫຼມມີງ່ຽງ, ຫຼາວ, ຫອກປາຍແຫຼມ, ເຄື່ອງມືສຳລັບຕັດ, ຂຸດ, ເຈາະທີ່ເຮັດດ້ວຍກະດູກ, ຫີນ ແລະ ງາ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endParaRPr lang="lo-LA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ຢູ່ຊຽງຂວາງ: ເພິ່ນໄດ້ຂູດເບິ່ງໄຫຫີນທີ່ກ່າວມາຂ້າງເທິງນັ້ນ, ກໍເຫັນຮູບຮ່າງຂອງສິ່ງວັດຖຸຕ່າງໆທີ່ບູຮານສ້າງໄວ້ໃນສະໄໝກ່ອນເຊັ່ນ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ຫີນມີນົມ, ສິ່ວເຮັດດ້ວຍຫີນທີ່ມີດ້າມມີຄັນຄັກແນ່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endParaRPr lang="lo-LA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232244D-0121-461D-846B-2EDDC08E5AD0}"/>
              </a:ext>
            </a:extLst>
          </p:cNvPr>
          <p:cNvSpPr/>
          <p:nvPr/>
        </p:nvSpPr>
        <p:spPr>
          <a:xfrm>
            <a:off x="573354" y="5778075"/>
            <a:ext cx="406841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ສະເຫຼີມສັກ ພາບຸດດີ (2005) </a:t>
            </a:r>
            <a:endParaRPr lang="en-US" sz="20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8779691"/>
      </p:ext>
    </p:extLst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2437405" y="392616"/>
            <a:ext cx="4647065" cy="849085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457200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 bmk="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ສະພາບປະຫວັດສາດ (ຕໍ່)</a:t>
            </a:r>
          </a:p>
        </p:txBody>
      </p:sp>
      <p:sp>
        <p:nvSpPr>
          <p:cNvPr id="11" name="Flowchart: Connector 10"/>
          <p:cNvSpPr/>
          <p:nvPr/>
        </p:nvSpPr>
        <p:spPr>
          <a:xfrm>
            <a:off x="813825" y="376881"/>
            <a:ext cx="1404919" cy="849085"/>
          </a:xfrm>
          <a:prstGeom prst="flowChartConnecto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1.2</a:t>
            </a:r>
            <a:endParaRPr lang="en-US" sz="3200" dirty="0"/>
          </a:p>
        </p:txBody>
      </p:sp>
      <p:sp>
        <p:nvSpPr>
          <p:cNvPr id="12" name="Rounded Rectangle 11"/>
          <p:cNvSpPr/>
          <p:nvPr/>
        </p:nvSpPr>
        <p:spPr>
          <a:xfrm>
            <a:off x="291547" y="1742374"/>
            <a:ext cx="11608905" cy="3786523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ຢູ່ຄໍາມ່ວນ ເພິ່ນໄດ້ຄົ້ນພົບ: ກະດູກສັດ, ກະດູກຄົນ, ເຄື່ອງປັ້ນ, ເຄື່ອງເອ້, ເຄື່ອງປະດັບຮ່າງກາຍທີ່ເຮັດດ້ວຍເປືອກຫອຍ.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ນັ້ນແມ່ນຄວາມສີວິໄລໃນສະໄໝຫີນໃໝ່, ຖ້າວ່າການຈະເລີນໃນສະໄໝຫີນໃໝ່ແມ່ນຫ່າງຈາກພວກເຮົາປະມານ 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5000-3000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ປີ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)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ກ່ອນຄຼິດຕະສັງກຼາດ ຫຼື ກ່ອນ ຄສ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304BC40-0217-40C2-B56D-617442E83D7D}"/>
              </a:ext>
            </a:extLst>
          </p:cNvPr>
          <p:cNvSpPr/>
          <p:nvPr/>
        </p:nvSpPr>
        <p:spPr>
          <a:xfrm>
            <a:off x="291547" y="5787542"/>
            <a:ext cx="406841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ສະເຫຼີມສັກ ພາບຸດດີ (2005) </a:t>
            </a:r>
            <a:endParaRPr lang="en-US" sz="20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4162059"/>
      </p:ext>
    </p:extLst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2570922" y="467180"/>
            <a:ext cx="4365407" cy="87756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457200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 bmk="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ສະພາບປະຫວັດສາດ (ຕໍ່)</a:t>
            </a:r>
          </a:p>
        </p:txBody>
      </p:sp>
      <p:sp>
        <p:nvSpPr>
          <p:cNvPr id="11" name="Flowchart: Connector 10"/>
          <p:cNvSpPr/>
          <p:nvPr/>
        </p:nvSpPr>
        <p:spPr>
          <a:xfrm>
            <a:off x="921026" y="481420"/>
            <a:ext cx="1404919" cy="849085"/>
          </a:xfrm>
          <a:prstGeom prst="flowChartConnecto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1.2</a:t>
            </a:r>
            <a:endParaRPr lang="en-US" sz="3200" dirty="0"/>
          </a:p>
        </p:txBody>
      </p:sp>
      <p:sp>
        <p:nvSpPr>
          <p:cNvPr id="12" name="Rounded Rectangle 11"/>
          <p:cNvSpPr/>
          <p:nvPr/>
        </p:nvSpPr>
        <p:spPr>
          <a:xfrm>
            <a:off x="220639" y="1600201"/>
            <a:ext cx="11750722" cy="3443765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ອີງໃສ່ວັດຖຸທີ່ຄົ້ນພົບເຮົາອາດເວົ້າໄດ້ວ່າ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“ປະເທດລາວຂອງພວກເຮົາມີຄົນມາດໍາລົງຊິວິດຢູ່ແຕ່ດົນນານແລ້ວ, ໄລຍະເວລາກ່ອນ ຫຼື ຫຼັງຄຼິດຕະສັງກຼາດຫຼາຍພັນປີ”.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ອັນນີ້ພຽງແຕ່ຍົກໃຫ້ເຫັນພຽງເລັກນ້ອຍຖ້າຢາກຊັດເຈນກ່ວານີ້, ເຮົາຕ້ອງໄດ້ອີງໃສ່ນັກຄົ້ນຄ້ວາທາງວັດຖຸບູຮານເພິ່ນຈະໃຫ້ຄວາມກະຈ່າງແຈ້ງກວ່ານີ້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7A43211-653A-4A26-B34D-6E122A434809}"/>
              </a:ext>
            </a:extLst>
          </p:cNvPr>
          <p:cNvSpPr/>
          <p:nvPr/>
        </p:nvSpPr>
        <p:spPr>
          <a:xfrm>
            <a:off x="220639" y="5520561"/>
            <a:ext cx="406841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ສະເຫຼີມສັກ ພາບຸດດີ (2005) </a:t>
            </a:r>
            <a:endParaRPr lang="en-US" sz="20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3587081"/>
      </p:ext>
    </p:extLst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2479771" y="483212"/>
            <a:ext cx="4680402" cy="783771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457200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 bmk="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ສະພາບປະຫວັດສາດ (ຕໍ່)</a:t>
            </a:r>
          </a:p>
        </p:txBody>
      </p:sp>
      <p:sp>
        <p:nvSpPr>
          <p:cNvPr id="11" name="Flowchart: Connector 10"/>
          <p:cNvSpPr/>
          <p:nvPr/>
        </p:nvSpPr>
        <p:spPr>
          <a:xfrm>
            <a:off x="914400" y="450554"/>
            <a:ext cx="1337286" cy="849085"/>
          </a:xfrm>
          <a:prstGeom prst="flowChartConnecto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1.2</a:t>
            </a:r>
            <a:endParaRPr lang="en-US" sz="3200" dirty="0"/>
          </a:p>
        </p:txBody>
      </p:sp>
      <p:sp>
        <p:nvSpPr>
          <p:cNvPr id="12" name="Rounded Rectangle 11"/>
          <p:cNvSpPr/>
          <p:nvPr/>
        </p:nvSpPr>
        <p:spPr>
          <a:xfrm>
            <a:off x="600891" y="2735021"/>
            <a:ext cx="3301590" cy="249500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u="sng" dirty="0">
                <a:latin typeface="Phetsarath OT" pitchFamily="2" charset="0"/>
                <a:cs typeface="Phetsarath OT" pitchFamily="2" charset="0"/>
              </a:rPr>
              <a:t>ກິດຈະກຳ:</a:t>
            </a:r>
          </a:p>
          <a:p>
            <a:pPr marL="342900" indent="-342900" algn="thaiDist"/>
            <a:r>
              <a:rPr lang="lo-LA" sz="2800" dirty="0">
                <a:latin typeface="Phetsarath OT" pitchFamily="2" charset="0"/>
                <a:cs typeface="Phetsarath OT" pitchFamily="2" charset="0"/>
              </a:rPr>
              <a:t>ກ່ອນສະຕະວັດທີ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XIV</a:t>
            </a:r>
            <a:r>
              <a:rPr lang="lo-LA" sz="2800" dirty="0">
                <a:latin typeface="Phetsarath OT" pitchFamily="2" charset="0"/>
                <a:cs typeface="Phetsarath OT" pitchFamily="2" charset="0"/>
              </a:rPr>
              <a:t> ເມືອງລາວປະຖົມບູຮານເປັນແນວໃດ?</a:t>
            </a:r>
          </a:p>
        </p:txBody>
      </p:sp>
      <p:sp>
        <p:nvSpPr>
          <p:cNvPr id="8" name="Flowchart: Display 7">
            <a:extLst>
              <a:ext uri="{FF2B5EF4-FFF2-40B4-BE49-F238E27FC236}">
                <a16:creationId xmlns:a16="http://schemas.microsoft.com/office/drawing/2014/main" id="{3BAE2F5B-D5C7-4580-A4CC-5575A350E594}"/>
              </a:ext>
            </a:extLst>
          </p:cNvPr>
          <p:cNvSpPr/>
          <p:nvPr/>
        </p:nvSpPr>
        <p:spPr>
          <a:xfrm>
            <a:off x="3906078" y="1590260"/>
            <a:ext cx="7941364" cy="4784528"/>
          </a:xfrm>
          <a:prstGeom prst="flowChartDisplay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  <a:buFont typeface="Wingdings" pitchFamily="2" charset="2"/>
              <a:buChar char="Ø"/>
            </a:pPr>
            <a:r>
              <a:rPr lang="lo-LA" sz="3000" dirty="0">
                <a:latin typeface="Phetsarath OT" pitchFamily="2" charset="0"/>
                <a:cs typeface="Phetsarath OT" pitchFamily="2" charset="0"/>
              </a:rPr>
              <a:t>ກ່ອນສະຕະວັດທີ 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XIV</a:t>
            </a:r>
            <a:r>
              <a:rPr lang="lo-LA" sz="3000" dirty="0">
                <a:latin typeface="Phetsarath OT" pitchFamily="2" charset="0"/>
                <a:cs typeface="Phetsarath OT" pitchFamily="2" charset="0"/>
              </a:rPr>
              <a:t> ເມືອງລາວປະຖົມບູຮານໄດ້ຂະຫຍາຍຕົວຢູ່ກະແຈກກະຈາຍຕາມລ້ອງແມ່ນນ້ຳຂອງ ແລະສຸວັນນະພູມເຊັ່ນ ເມືອງໄຜ່ໜາມ, ຈຳປາສັກ, ເມືອງຊວາ, ເມືອງພວນ... ປົກຄອງດ້ວຍລະບອບສັກດິນາ, ຫົວເມືອງນ້ອຍຂຶ້ນກັບຫົວເມືອງໃຫຍ່.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030CB3E-8AF5-4D60-825A-97A55B29E105}"/>
              </a:ext>
            </a:extLst>
          </p:cNvPr>
          <p:cNvSpPr/>
          <p:nvPr/>
        </p:nvSpPr>
        <p:spPr>
          <a:xfrm>
            <a:off x="600891" y="5859262"/>
            <a:ext cx="3757760" cy="5155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ສະເຫຼີມສັກ ພາບຸດດີ (2005) </a:t>
            </a:r>
            <a:endParaRPr lang="en-US" sz="20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6134376"/>
      </p:ext>
    </p:extLst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2711170" y="232127"/>
            <a:ext cx="4459892" cy="101119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457200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 bmk="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ສະພາບປະຫວັດສາດ</a:t>
            </a:r>
            <a:r>
              <a:rPr lang="en-US" sz="3200" b="1" dirty="0" bmk="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3200" b="1" dirty="0" bmk="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(ຕໍ່)</a:t>
            </a:r>
          </a:p>
        </p:txBody>
      </p:sp>
      <p:sp>
        <p:nvSpPr>
          <p:cNvPr id="11" name="Flowchart: Connector 10"/>
          <p:cNvSpPr/>
          <p:nvPr/>
        </p:nvSpPr>
        <p:spPr>
          <a:xfrm>
            <a:off x="1048956" y="260619"/>
            <a:ext cx="1404919" cy="910588"/>
          </a:xfrm>
          <a:prstGeom prst="flowChartConnecto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1.2</a:t>
            </a:r>
            <a:endParaRPr lang="en-US" sz="3200" dirty="0"/>
          </a:p>
        </p:txBody>
      </p:sp>
      <p:sp>
        <p:nvSpPr>
          <p:cNvPr id="12" name="Rounded Rectangle 11"/>
          <p:cNvSpPr/>
          <p:nvPr/>
        </p:nvSpPr>
        <p:spPr>
          <a:xfrm>
            <a:off x="4913462" y="1542182"/>
            <a:ext cx="7012345" cy="3915692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  <a:buFont typeface="Wingdings" pitchFamily="2" charset="2"/>
              <a:buChar char="Ø"/>
            </a:pPr>
            <a:r>
              <a:rPr lang="lo-LA" sz="3000" dirty="0">
                <a:latin typeface="Phetsarath OT" pitchFamily="2" charset="0"/>
                <a:cs typeface="Phetsarath OT" pitchFamily="2" charset="0"/>
              </a:rPr>
              <a:t>ກາງສະຕະວັດທີ 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XIV</a:t>
            </a:r>
            <a:r>
              <a:rPr lang="lo-LA" sz="3000" dirty="0">
                <a:latin typeface="Phetsarath OT" pitchFamily="2" charset="0"/>
                <a:cs typeface="Phetsarath OT" pitchFamily="2" charset="0"/>
              </a:rPr>
              <a:t> ເຈົ້າຟ້າງຸ່ມໄດ້ທໍາການທ້ອນໂຮມເອົາບັນດາຫົວເມືອງລາວຕ່າງໆເຂົ້າເປັນອັນໜຶ່ງອັນດຽວກັນ, ປະກາດເປັນອານາຈັກລ້ານຊ້າງເອກະລາດ ເອກະພາບຂຶ້ນ</a:t>
            </a:r>
            <a:r>
              <a:rPr lang="en-US" sz="3000" dirty="0">
                <a:latin typeface="Phetsarath OT" pitchFamily="2" charset="0"/>
                <a:cs typeface="Phetsarath OT" pitchFamily="2" charset="0"/>
              </a:rPr>
              <a:t> (</a:t>
            </a:r>
            <a:r>
              <a:rPr lang="lo-LA" sz="3000" dirty="0">
                <a:latin typeface="Phetsarath OT" pitchFamily="2" charset="0"/>
                <a:cs typeface="Phetsarath OT" pitchFamily="2" charset="0"/>
              </a:rPr>
              <a:t>ຄັ້ງ 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lo-LA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lo-LA" sz="3000" dirty="0">
                <a:latin typeface="Phetsarath OT" panose="02000500000000020004" pitchFamily="2" charset="0"/>
                <a:cs typeface="Phetsarath OT" panose="02000500000000020004" pitchFamily="2" charset="0"/>
              </a:rPr>
              <a:t>ຄສ</a:t>
            </a:r>
            <a:r>
              <a:rPr lang="lo-LA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1353 II </a:t>
            </a:r>
            <a:r>
              <a:rPr lang="lo-LA" sz="3000" dirty="0">
                <a:latin typeface="Phetsarath OT" pitchFamily="2" charset="0"/>
                <a:cs typeface="Phetsarath OT" pitchFamily="2" charset="0"/>
              </a:rPr>
              <a:t>ຄສ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1357).</a:t>
            </a:r>
            <a:r>
              <a:rPr lang="lo-LA" sz="3000" b="1" dirty="0"/>
              <a:t> </a:t>
            </a:r>
            <a:endParaRPr lang="lo-LA" sz="3000" dirty="0"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92E6AB7-FEC4-441F-8955-2C2F49876204}"/>
              </a:ext>
            </a:extLst>
          </p:cNvPr>
          <p:cNvSpPr/>
          <p:nvPr/>
        </p:nvSpPr>
        <p:spPr>
          <a:xfrm>
            <a:off x="1635941" y="5218732"/>
            <a:ext cx="1970503" cy="3676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lo-LA" dirty="0">
                <a:latin typeface="Phetsarath OT" panose="02000500000000020004" pitchFamily="2" charset="0"/>
                <a:cs typeface="Phetsarath OT" panose="02000500000000020004" pitchFamily="2" charset="0"/>
              </a:rPr>
              <a:t>ເກີດ: ຄສ</a:t>
            </a:r>
            <a:r>
              <a:rPr lang="lo-LA" dirty="0"/>
              <a:t>.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1316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07A644E-99D6-4CBB-A73E-7A897BD546C8}"/>
              </a:ext>
            </a:extLst>
          </p:cNvPr>
          <p:cNvSpPr/>
          <p:nvPr/>
        </p:nvSpPr>
        <p:spPr>
          <a:xfrm>
            <a:off x="506897" y="5686392"/>
            <a:ext cx="4941117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Source: </a:t>
            </a:r>
            <a:r>
              <a:rPr lang="en-US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https://www.google.com/search?q</a:t>
            </a:r>
            <a:r>
              <a:rPr lang="lo-LA" sz="2000" dirty="0">
                <a:solidFill>
                  <a:schemeClr val="tx2"/>
                </a:solidFill>
                <a:latin typeface="Times New Roman" panose="02020603050405020304" pitchFamily="18" charset="0"/>
                <a:cs typeface="Phetsarath OT" pitchFamily="2" charset="0"/>
              </a:rPr>
              <a:t>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A27AA4C-7D36-4307-9D91-5A788FF6E2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897" y="1403036"/>
            <a:ext cx="4228592" cy="365598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2F039FB-9505-0B13-2753-56BE27D7161B}"/>
              </a:ext>
            </a:extLst>
          </p:cNvPr>
          <p:cNvSpPr/>
          <p:nvPr/>
        </p:nvSpPr>
        <p:spPr>
          <a:xfrm>
            <a:off x="8231765" y="5498969"/>
            <a:ext cx="3694042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ສະເຫຼີມສັກ ພາບຸດດີ (2005) </a:t>
            </a:r>
            <a:endParaRPr lang="en-US" sz="20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2754865"/>
      </p:ext>
    </p:extLst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2359075" y="414280"/>
            <a:ext cx="4286196" cy="89432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457200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 bmk="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ສະພາບປະຫວັດສາດ (ຕໍ່)</a:t>
            </a:r>
          </a:p>
        </p:txBody>
      </p:sp>
      <p:sp>
        <p:nvSpPr>
          <p:cNvPr id="11" name="Flowchart: Connector 10"/>
          <p:cNvSpPr/>
          <p:nvPr/>
        </p:nvSpPr>
        <p:spPr>
          <a:xfrm>
            <a:off x="805068" y="381623"/>
            <a:ext cx="1404919" cy="959642"/>
          </a:xfrm>
          <a:prstGeom prst="flowChartConnecto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1.2</a:t>
            </a:r>
            <a:endParaRPr lang="en-US" sz="3200" dirty="0"/>
          </a:p>
        </p:txBody>
      </p:sp>
      <p:sp>
        <p:nvSpPr>
          <p:cNvPr id="12" name="Rounded Rectangle 11"/>
          <p:cNvSpPr/>
          <p:nvPr/>
        </p:nvSpPr>
        <p:spPr>
          <a:xfrm>
            <a:off x="4403035" y="1603368"/>
            <a:ext cx="7513982" cy="3994494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  <a:buFont typeface="Wingdings" pitchFamily="2" charset="2"/>
              <a:buChar char="Ø"/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ກາງ-ທ້າຍສະຕະວັດທີ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XVI</a:t>
            </a:r>
            <a:r>
              <a:rPr lang="en-US" sz="28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800" dirty="0">
                <a:latin typeface="Phetsarath OT" pitchFamily="2" charset="0"/>
                <a:cs typeface="Phetsarath OT" pitchFamily="2" charset="0"/>
              </a:rPr>
              <a:t>ໃຕ້ການປົກຄອງຂອງເຈົ້າໂພທິສະລາດ, ເສດຖາທິລາດ ປຊ ລ້ານຊ້າງໄດ້ຕໍ່ສູ້ຕ້ານການຮຸກຮານຂອງສັກດິນາພະມ້າ ໄດ້ຮັບໄຊຊະນະ ທັບມ້າງຄຳຂວັນ “ຜູ້ຊະນະສິບທິດ”. ກ້າວເຂົ້າສູ່ໄລຍະການສ້າງສາພັດທະນປະເທດຊາດ.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D7F3B81-ED1C-418E-BE29-9EA402CA8A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983" y="1516526"/>
            <a:ext cx="3923969" cy="447596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27C72D99-4DA4-42A2-803E-C2C773B913EA}"/>
              </a:ext>
            </a:extLst>
          </p:cNvPr>
          <p:cNvSpPr/>
          <p:nvPr/>
        </p:nvSpPr>
        <p:spPr>
          <a:xfrm>
            <a:off x="8110329" y="5892622"/>
            <a:ext cx="38066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ສະເຫຼີມສັກ ພາບຸດດີ (2005) </a:t>
            </a:r>
            <a:endParaRPr lang="en-US" sz="20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EEBDB5D-CACD-FC09-4F5E-2C365CC154BF}"/>
              </a:ext>
            </a:extLst>
          </p:cNvPr>
          <p:cNvSpPr/>
          <p:nvPr/>
        </p:nvSpPr>
        <p:spPr>
          <a:xfrm>
            <a:off x="197568" y="6092677"/>
            <a:ext cx="776820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Source: https://www.google.com/search?q=%E0%BB%80%E0%BA%</a:t>
            </a:r>
          </a:p>
        </p:txBody>
      </p:sp>
    </p:spTree>
    <p:extLst>
      <p:ext uri="{BB962C8B-B14F-4D97-AF65-F5344CB8AC3E}">
        <p14:creationId xmlns:p14="http://schemas.microsoft.com/office/powerpoint/2010/main" val="3536085493"/>
      </p:ext>
    </p:extLst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2219162" y="318793"/>
            <a:ext cx="4241528" cy="90313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457200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 bmk="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ສະພາບປະຫວັດສາດ (ຕໍ່)</a:t>
            </a:r>
          </a:p>
        </p:txBody>
      </p:sp>
      <p:sp>
        <p:nvSpPr>
          <p:cNvPr id="11" name="Flowchart: Connector 10"/>
          <p:cNvSpPr/>
          <p:nvPr/>
        </p:nvSpPr>
        <p:spPr>
          <a:xfrm>
            <a:off x="854765" y="318793"/>
            <a:ext cx="1201689" cy="903132"/>
          </a:xfrm>
          <a:prstGeom prst="flowChartConnecto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1.2</a:t>
            </a:r>
            <a:endParaRPr lang="en-US" sz="3200" dirty="0"/>
          </a:p>
        </p:txBody>
      </p:sp>
      <p:sp>
        <p:nvSpPr>
          <p:cNvPr id="12" name="Rounded Rectangle 11"/>
          <p:cNvSpPr/>
          <p:nvPr/>
        </p:nvSpPr>
        <p:spPr>
          <a:xfrm>
            <a:off x="4701209" y="1411357"/>
            <a:ext cx="7199244" cy="433880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  <a:buFont typeface="Wingdings" pitchFamily="2" charset="2"/>
              <a:buChar char="Ø"/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ມາຮອດກາງສະຕະວັດທີ</a:t>
            </a:r>
            <a:r>
              <a:rPr lang="en-US" sz="28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XVII</a:t>
            </a:r>
            <a:r>
              <a:rPr lang="lo-LA" sz="2800" dirty="0">
                <a:latin typeface="Phetsarath OT" pitchFamily="2" charset="0"/>
                <a:cs typeface="Phetsarath OT" pitchFamily="2" charset="0"/>
              </a:rPr>
              <a:t> ສະໄໝເຈົ້າສຸລິຍະວົງສາທໍາມະກະລາດ</a:t>
            </a:r>
            <a:r>
              <a:rPr lang="en-US" sz="2800" dirty="0">
                <a:latin typeface="Phetsarath OT" pitchFamily="2" charset="0"/>
                <a:cs typeface="Phetsarath OT" pitchFamily="2" charset="0"/>
              </a:rPr>
              <a:t> (</a:t>
            </a:r>
            <a:r>
              <a:rPr lang="en-US" sz="2800" dirty="0">
                <a:latin typeface="Times New Roman" panose="02020603050405020304" pitchFamily="18" charset="0"/>
              </a:rPr>
              <a:t>1633-1690) </a:t>
            </a:r>
            <a:r>
              <a:rPr lang="lo-LA" sz="2800" dirty="0">
                <a:latin typeface="Phetsarath OT" pitchFamily="2" charset="0"/>
                <a:cs typeface="Phetsarath OT" pitchFamily="2" charset="0"/>
              </a:rPr>
              <a:t>ພະອົງໄດ້ດຳລົງອຳນາດປະຊາທິປະໄຕລວມສຸນສູງສຸດ, ບໍ່ຄົດລ້ຽວ, ຍຸດຕິທຳ, ປະຊາຊົນເຄົາລົບນັບຖື. ໃຕ້ການນຳພາຂອງພະອົງອານາຈັກລາວລ້ານຊ້າງໄດ້ກ້າວເຂົ້າສູ່ໄລຍະຄວາມຈະເລີນຮຸ່ງເຮືອງເຖິງຂັ້ນສູງສຸດ. </a:t>
            </a:r>
            <a:endParaRPr lang="en-US" sz="2800" dirty="0"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E711B7E-3AFE-4431-AE24-5DA5BB512C26}"/>
              </a:ext>
            </a:extLst>
          </p:cNvPr>
          <p:cNvSpPr/>
          <p:nvPr/>
        </p:nvSpPr>
        <p:spPr>
          <a:xfrm>
            <a:off x="8142693" y="6002433"/>
            <a:ext cx="375776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ສະເຫຼີມສັກ ພາບຸດດີ (2005) </a:t>
            </a:r>
            <a:endParaRPr lang="en-US" sz="20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EB02982-9A32-4F48-B277-24599292F8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547" y="1411357"/>
            <a:ext cx="4253156" cy="4224718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4B128A21-2D5B-4BF6-8460-B054499EE012}"/>
              </a:ext>
            </a:extLst>
          </p:cNvPr>
          <p:cNvSpPr/>
          <p:nvPr/>
        </p:nvSpPr>
        <p:spPr>
          <a:xfrm>
            <a:off x="1076162" y="5688449"/>
            <a:ext cx="28299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ປີ ຄສ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1633-1690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B125E37-23D2-ED45-D394-F5BF7A0C56E2}"/>
              </a:ext>
            </a:extLst>
          </p:cNvPr>
          <p:cNvSpPr/>
          <p:nvPr/>
        </p:nvSpPr>
        <p:spPr>
          <a:xfrm>
            <a:off x="427383" y="6202488"/>
            <a:ext cx="618406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Source: https://www.youtube.com/watch?v=NKkwEf9jhtc</a:t>
            </a:r>
          </a:p>
        </p:txBody>
      </p:sp>
    </p:spTree>
    <p:extLst>
      <p:ext uri="{BB962C8B-B14F-4D97-AF65-F5344CB8AC3E}">
        <p14:creationId xmlns:p14="http://schemas.microsoft.com/office/powerpoint/2010/main" val="644761137"/>
      </p:ext>
    </p:extLst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2451651" y="333174"/>
            <a:ext cx="4401156" cy="849085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457200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 bmk="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ສະພາບປະຫວັດສາດ (ຕໍ່)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5516217" y="1443977"/>
            <a:ext cx="6467061" cy="419051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itchFamily="2" charset="0"/>
                <a:cs typeface="Phetsarath OT" pitchFamily="2" charset="0"/>
              </a:rPr>
              <a:t>ໃນສະໄໝນີ້ຊົນຊັ້ນສັກດິນາລາວເຮັດຫຼອນໜ້າທີ່ປະຫວັດສາດມອບໝາຍໃຫ້ເຊັ່ນ:</a:t>
            </a:r>
          </a:p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solidFill>
                  <a:srgbClr val="FF0000"/>
                </a:solidFill>
                <a:latin typeface="Phetsarath OT" pitchFamily="2" charset="0"/>
                <a:cs typeface="Phetsarath OT" pitchFamily="2" charset="0"/>
              </a:rPr>
              <a:t>ດ້ານສາສະໜາ: </a:t>
            </a:r>
            <a:r>
              <a:rPr lang="lo-LA" sz="3200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ບັນດາອານາຈັກອ້ອມຂ້າງໄດ້ເຂົ້າມາລ້ານຊ້າງເພື່ອຮ່ຳຮຽນເອົາຄຳພີພະໄຕປີດົກ, ພະພຸດ, ພະທຳ, ພະວິໄນ.</a:t>
            </a:r>
          </a:p>
        </p:txBody>
      </p:sp>
      <p:sp>
        <p:nvSpPr>
          <p:cNvPr id="8" name="Flowchart: Connector 7">
            <a:extLst>
              <a:ext uri="{FF2B5EF4-FFF2-40B4-BE49-F238E27FC236}">
                <a16:creationId xmlns:a16="http://schemas.microsoft.com/office/drawing/2014/main" id="{0FA4123A-A783-4D1D-8E5E-0D42284BDFE8}"/>
              </a:ext>
            </a:extLst>
          </p:cNvPr>
          <p:cNvSpPr/>
          <p:nvPr/>
        </p:nvSpPr>
        <p:spPr>
          <a:xfrm>
            <a:off x="924339" y="311807"/>
            <a:ext cx="1272209" cy="849085"/>
          </a:xfrm>
          <a:prstGeom prst="flowChartConnecto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1.2</a:t>
            </a:r>
            <a:endParaRPr lang="en-US" sz="3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1AB2A01-B22F-4FF9-B75F-92B74EFF6E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722" y="1328616"/>
            <a:ext cx="5059314" cy="459510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D688B5D-59D2-48EA-86A9-A1239D9D1A5E}"/>
              </a:ext>
            </a:extLst>
          </p:cNvPr>
          <p:cNvSpPr/>
          <p:nvPr/>
        </p:nvSpPr>
        <p:spPr>
          <a:xfrm>
            <a:off x="208722" y="6028592"/>
            <a:ext cx="759349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Source: https://www.google.com/search?q=%E0%BA%AD%E0%BA%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ED06E5F-35E8-E083-E879-8740D632D92F}"/>
              </a:ext>
            </a:extLst>
          </p:cNvPr>
          <p:cNvSpPr/>
          <p:nvPr/>
        </p:nvSpPr>
        <p:spPr>
          <a:xfrm>
            <a:off x="8199782" y="5805283"/>
            <a:ext cx="37834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ສະເຫຼີມສັກ ພາບຸດດີ (2005) </a:t>
            </a:r>
            <a:endParaRPr lang="en-US" sz="20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5470137"/>
      </p:ext>
    </p:extLst>
  </p:cSld>
  <p:clrMapOvr>
    <a:masterClrMapping/>
  </p:clrMapOvr>
  <p:transition spd="med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2381955" y="315938"/>
            <a:ext cx="4347848" cy="935863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457200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 bmk="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ສະພາບປະຫວັດສາດ (ຕໍ່)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351182" y="1478075"/>
            <a:ext cx="11489635" cy="390185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solidFill>
                  <a:srgbClr val="FF0000"/>
                </a:solidFill>
                <a:latin typeface="Phetsarath OT" pitchFamily="2" charset="0"/>
                <a:cs typeface="Phetsarath OT" pitchFamily="2" charset="0"/>
              </a:rPr>
              <a:t>ການປົກປັກຮັກສາ ແລະສ້າງສາປະເທດຊາດ: </a:t>
            </a:r>
            <a:r>
              <a:rPr lang="lo-LA" sz="3200" dirty="0">
                <a:latin typeface="Phetsarath OT" pitchFamily="2" charset="0"/>
                <a:cs typeface="Phetsarath OT" pitchFamily="2" charset="0"/>
              </a:rPr>
              <a:t>ເສດຖະກິດ ແລະວັດທະນະທຳຂະຫຍາຍຕົວໄປຄຽງຄູ່ກັນ, ຕົວເມືອງ ແລະວັດໄດ້ຮັບການສ້າງຂຶ້ນເຊັ່ນ: ວັດຈອມແຈ້ງ, ພະອົງຕື້, ວັດສີບຸນເຮືອງ, ທາດອິງຮັງ, ທາດຫຼວງວຽງຈັນ. </a:t>
            </a:r>
            <a:r>
              <a:rPr lang="lo-LA" sz="3200" dirty="0">
                <a:solidFill>
                  <a:srgbClr val="FF0000"/>
                </a:solidFill>
                <a:latin typeface="Phetsarath OT" pitchFamily="2" charset="0"/>
                <a:cs typeface="Phetsarath OT" pitchFamily="2" charset="0"/>
              </a:rPr>
              <a:t>ໃນລັດຊະການຂອງເຈົ້າສຸລິຍະວົງສາ </a:t>
            </a:r>
            <a:r>
              <a:rPr lang="lo-LA" sz="3200" dirty="0">
                <a:latin typeface="Phetsarath OT" pitchFamily="2" charset="0"/>
                <a:cs typeface="Phetsarath OT" pitchFamily="2" charset="0"/>
              </a:rPr>
              <a:t>ໄດ້ສ້າງຫຼາຍວັດເຊັ່ນ ວັດສີສະເກດ, ວັດພະແກ້ວ, ວັດຈັນ, ວັດສີພຸດທະບາດ, ວັດໃໝ່...</a:t>
            </a:r>
            <a:endParaRPr lang="en-US" sz="3200" dirty="0"/>
          </a:p>
        </p:txBody>
      </p:sp>
      <p:sp>
        <p:nvSpPr>
          <p:cNvPr id="8" name="Flowchart: Connector 7">
            <a:extLst>
              <a:ext uri="{FF2B5EF4-FFF2-40B4-BE49-F238E27FC236}">
                <a16:creationId xmlns:a16="http://schemas.microsoft.com/office/drawing/2014/main" id="{0FA4123A-A783-4D1D-8E5E-0D42284BDFE8}"/>
              </a:ext>
            </a:extLst>
          </p:cNvPr>
          <p:cNvSpPr/>
          <p:nvPr/>
        </p:nvSpPr>
        <p:spPr>
          <a:xfrm>
            <a:off x="854765" y="339465"/>
            <a:ext cx="1324082" cy="888810"/>
          </a:xfrm>
          <a:prstGeom prst="flowChartConnecto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1.2</a:t>
            </a:r>
            <a:endParaRPr lang="en-US" sz="3200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087864E-9CFC-4E46-897F-55F67C02068D}"/>
              </a:ext>
            </a:extLst>
          </p:cNvPr>
          <p:cNvSpPr/>
          <p:nvPr/>
        </p:nvSpPr>
        <p:spPr>
          <a:xfrm>
            <a:off x="351182" y="5832472"/>
            <a:ext cx="38170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ສະເຫຼີມສັກ ພາບຸດດີ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(2005) </a:t>
            </a:r>
            <a:endParaRPr lang="en-US" sz="20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8300219"/>
      </p:ext>
    </p:extLst>
  </p:cSld>
  <p:clrMapOvr>
    <a:masterClrMapping/>
  </p:clrMapOvr>
  <p:transition spd="med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2319695" y="181174"/>
            <a:ext cx="4514499" cy="1004574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457200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 bmk="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ສະພາບປະຫວັດສາດ (ຕໍ່)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45435" y="1648490"/>
            <a:ext cx="11012557" cy="4307332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  <a:buFont typeface="Wingdings" pitchFamily="2" charset="2"/>
              <a:buChar char="Ø"/>
            </a:pPr>
            <a:r>
              <a:rPr lang="lo-LA" sz="3200" dirty="0">
                <a:solidFill>
                  <a:srgbClr val="FF0000"/>
                </a:solidFill>
                <a:latin typeface="Phetsarath OT" pitchFamily="2" charset="0"/>
                <a:cs typeface="Phetsarath OT" pitchFamily="2" charset="0"/>
              </a:rPr>
              <a:t>ດ້ານເສດຖະກິດ-ວັດທະນະທຳ</a:t>
            </a:r>
            <a:r>
              <a:rPr lang="lo-LA" sz="3200" dirty="0">
                <a:latin typeface="Phetsarath OT" pitchFamily="2" charset="0"/>
                <a:cs typeface="Phetsarath OT" pitchFamily="2" charset="0"/>
              </a:rPr>
              <a:t>: ການຄ້າຂາຍແລກປ່ຽນກັບອານາຈັກໃກ້ຄຽງກໍຂະຫຍາຍ, ກະສິກຳ, ຫັດຖະກຳໄດ້ຮັບການຟື້ນຟູ: ການຫຼໍ່ຫຼອມ, ຕ່ຳຫູທໍໄໝ, ຈັກສານ, ຄວັດລວດລາຍ...ປະຊາຊົນມີເຄື່ອງຂອງເງິນຄຳໃຊ້ຈ່າຍ, ພື້ນຖານວັດທະນະທຳມີການຂະຫຍາຍຕົວໂດຍສະເພາະແມ່ນ ວດ, ນັກຂຽນມີຄວາມເພິ່ງພໍໃຈ, ແຕ່ບົດກະວີ, ບົດນິພົນເພີ່ມຂຶ້ນຢ່າງຫຼວງຫຼາຍ ເປັນໄລຍະທີ່ຊົນຊັ້ນສັກດີນາມີຄຸນປະໂຫຍດຕໍ່ຊາດ.</a:t>
            </a:r>
            <a:endParaRPr lang="en-US" sz="3200" dirty="0"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8" name="Flowchart: Connector 7">
            <a:extLst>
              <a:ext uri="{FF2B5EF4-FFF2-40B4-BE49-F238E27FC236}">
                <a16:creationId xmlns:a16="http://schemas.microsoft.com/office/drawing/2014/main" id="{1313F613-25DB-4C51-8296-BD620EF03747}"/>
              </a:ext>
            </a:extLst>
          </p:cNvPr>
          <p:cNvSpPr/>
          <p:nvPr/>
        </p:nvSpPr>
        <p:spPr>
          <a:xfrm>
            <a:off x="844826" y="258918"/>
            <a:ext cx="1324082" cy="849085"/>
          </a:xfrm>
          <a:prstGeom prst="flowChartConnecto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1.2</a:t>
            </a:r>
            <a:endParaRPr lang="en-US" sz="320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72AE190-2B26-490A-9E74-13940DF605C4}"/>
              </a:ext>
            </a:extLst>
          </p:cNvPr>
          <p:cNvSpPr/>
          <p:nvPr/>
        </p:nvSpPr>
        <p:spPr>
          <a:xfrm>
            <a:off x="745435" y="6163659"/>
            <a:ext cx="375776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ສະເຫຼີມສັກ ພາບຸດດີ (2005) </a:t>
            </a:r>
            <a:endParaRPr lang="en-US" sz="20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5654209"/>
      </p:ext>
    </p:extLst>
  </p:cSld>
  <p:clrMapOvr>
    <a:masterClrMapping/>
  </p:clrMapOvr>
  <p:transition spd="med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2395330" y="442663"/>
            <a:ext cx="3978419" cy="783771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457200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 bmk="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ສະພາບວັນນະຄະດີ</a:t>
            </a:r>
          </a:p>
        </p:txBody>
      </p:sp>
      <p:sp>
        <p:nvSpPr>
          <p:cNvPr id="11" name="Flowchart: Connector 10"/>
          <p:cNvSpPr/>
          <p:nvPr/>
        </p:nvSpPr>
        <p:spPr>
          <a:xfrm>
            <a:off x="939612" y="442663"/>
            <a:ext cx="1276813" cy="849085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87625" y="2012547"/>
            <a:ext cx="3657600" cy="3248167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lo-LA" sz="2800" b="1" u="sng" dirty="0">
                <a:latin typeface="Phetsarath OT" pitchFamily="2" charset="0"/>
                <a:cs typeface="Phetsarath OT" pitchFamily="2" charset="0"/>
              </a:rPr>
              <a:t>ກິດຈະກຳ:</a:t>
            </a:r>
          </a:p>
          <a:p>
            <a:pPr marL="342900" indent="-342900"/>
            <a:r>
              <a:rPr lang="lo-LA" sz="2800" dirty="0">
                <a:latin typeface="Phetsarath OT" pitchFamily="2" charset="0"/>
                <a:cs typeface="Phetsarath OT" pitchFamily="2" charset="0"/>
              </a:rPr>
              <a:t>ລັກສະນະລວມຂອງວັນ ນະຄະດີຂຽນສະໄໝອານາຈັກລາວລ້ານຊ້າງເປັນແນວໃດ? </a:t>
            </a:r>
          </a:p>
          <a:p>
            <a:pPr marL="342900" indent="-342900"/>
            <a:r>
              <a:rPr lang="en-US" sz="2800" dirty="0">
                <a:latin typeface="Phetsarath OT" pitchFamily="2" charset="0"/>
                <a:cs typeface="Phetsarath OT" pitchFamily="2" charset="0"/>
              </a:rPr>
              <a:t>       </a:t>
            </a:r>
            <a:r>
              <a:rPr lang="lo-LA" sz="2800" dirty="0">
                <a:latin typeface="Phetsarath OT" pitchFamily="2" charset="0"/>
                <a:cs typeface="Phetsarath OT" pitchFamily="2" charset="0"/>
              </a:rPr>
              <a:t>(ເວົ້າໂດຍຫຍໍ້)</a:t>
            </a:r>
            <a:endParaRPr lang="en-US" sz="2800" dirty="0"/>
          </a:p>
        </p:txBody>
      </p:sp>
      <p:sp>
        <p:nvSpPr>
          <p:cNvPr id="13" name="Flowchart: Display 12"/>
          <p:cNvSpPr/>
          <p:nvPr/>
        </p:nvSpPr>
        <p:spPr>
          <a:xfrm>
            <a:off x="4121427" y="1569958"/>
            <a:ext cx="7682948" cy="4133343"/>
          </a:xfrm>
          <a:prstGeom prst="flowChartDisplay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  <a:buFont typeface="Wingdings" pitchFamily="2" charset="2"/>
              <a:buChar char="Ø"/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ໜັງສືລາວມີເຄົ້າກຳເນີດມາຈາກໜັງສືບາລີ-ສັນສະກິດເພື່ອດັດແປງເປັນໜັງສືລາວ</a:t>
            </a:r>
          </a:p>
          <a:p>
            <a:pPr algn="thaiDist">
              <a:lnSpc>
                <a:spcPct val="150000"/>
              </a:lnSpc>
              <a:buFont typeface="Wingdings" pitchFamily="2" charset="2"/>
              <a:buChar char="Ø"/>
            </a:pPr>
            <a:r>
              <a:rPr lang="lo-LA" sz="2800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ວັນະຄະດີຂຽນກຳເນີດມາຄຽງຄູ່ກັບການກຳເນີດຂອງໜັງສື</a:t>
            </a:r>
          </a:p>
          <a:p>
            <a:pPr algn="thaiDist">
              <a:lnSpc>
                <a:spcPct val="150000"/>
              </a:lnSpc>
              <a:buFont typeface="Wingdings" pitchFamily="2" charset="2"/>
              <a:buChar char="Ø"/>
            </a:pPr>
            <a:r>
              <a:rPr lang="lo-LA" sz="2800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ບົດ ວດ ແມ່ນໝາກຜົນຂອງການຂີດຂຽນຂອງບັນດານັກປະດິດແຕ່ງ.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BF343EE-00CA-4AF4-8C7C-48F153EE4EEA}"/>
              </a:ext>
            </a:extLst>
          </p:cNvPr>
          <p:cNvSpPr/>
          <p:nvPr/>
        </p:nvSpPr>
        <p:spPr>
          <a:xfrm>
            <a:off x="566530" y="5826742"/>
            <a:ext cx="9024731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ອ້າງອີງຈາກ: ບໍ່ແສງຄໍາ ວົງດາລາ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(19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7)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; ກຽງແກ້ວ ນວນນະວົງ ພ້ອມຄະນະ (200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2)</a:t>
            </a:r>
          </a:p>
        </p:txBody>
      </p:sp>
    </p:spTree>
    <p:extLst>
      <p:ext uri="{BB962C8B-B14F-4D97-AF65-F5344CB8AC3E}">
        <p14:creationId xmlns:p14="http://schemas.microsoft.com/office/powerpoint/2010/main" val="885470137"/>
      </p:ext>
    </p:extLst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2585497" y="293803"/>
            <a:ext cx="4272057" cy="783771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457200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 bmk="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ສະພາບວັນນະຄະດີ</a:t>
            </a:r>
            <a:r>
              <a:rPr lang="en-US" sz="3200" b="1" dirty="0" bmk="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3200" b="1" dirty="0" bmk="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(ຕໍ່)</a:t>
            </a:r>
          </a:p>
        </p:txBody>
      </p:sp>
      <p:sp>
        <p:nvSpPr>
          <p:cNvPr id="11" name="Flowchart: Connector 10"/>
          <p:cNvSpPr/>
          <p:nvPr/>
        </p:nvSpPr>
        <p:spPr>
          <a:xfrm>
            <a:off x="945697" y="261147"/>
            <a:ext cx="1350241" cy="849085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561832" y="1572164"/>
            <a:ext cx="11068335" cy="3272752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  <a:buFont typeface="Wingdings" pitchFamily="2" charset="2"/>
              <a:buChar char="ü"/>
            </a:pPr>
            <a:r>
              <a:rPr lang="lo-LA" sz="3200" dirty="0">
                <a:solidFill>
                  <a:srgbClr val="FF0000"/>
                </a:solidFill>
                <a:latin typeface="Phetsarath OT" pitchFamily="2" charset="0"/>
                <a:cs typeface="Phetsarath OT" pitchFamily="2" charset="0"/>
              </a:rPr>
              <a:t>ລັກສະນະລວມຂອງວັນນະຄະດີຂຽນສະໄໝອານາຈັກລາວລ້ານຊ້າງມີດັ່ງນີ້:</a:t>
            </a:r>
          </a:p>
          <a:p>
            <a:pPr algn="thaiDist">
              <a:lnSpc>
                <a:spcPct val="150000"/>
              </a:lnSpc>
              <a:buFont typeface="Wingdings" pitchFamily="2" charset="2"/>
              <a:buChar char="Ø"/>
            </a:pPr>
            <a:r>
              <a:rPr lang="lo-LA" sz="3200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ຂີດຂຽນລົງໃບລານ ຈັດເປັນຜູກເປັນມັດ ເອີ້ນວ່າ “ລຳ” ຫຼື “ໜັງສື”.</a:t>
            </a:r>
          </a:p>
          <a:p>
            <a:pPr algn="thaiDist">
              <a:lnSpc>
                <a:spcPct val="150000"/>
              </a:lnSpc>
              <a:buFont typeface="Wingdings" pitchFamily="2" charset="2"/>
              <a:buChar char="Ø"/>
            </a:pPr>
            <a:r>
              <a:rPr lang="lo-LA" sz="3200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ການເກັບຮັກສາບໍ່ດີ ຖືກຜຸໂດກ ຫຼື ປວກກັດກິນ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7A09306-2E42-625A-8BA5-1714B4C39A95}"/>
              </a:ext>
            </a:extLst>
          </p:cNvPr>
          <p:cNvSpPr/>
          <p:nvPr/>
        </p:nvSpPr>
        <p:spPr>
          <a:xfrm>
            <a:off x="561831" y="5458618"/>
            <a:ext cx="11068335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ອ້າງອີງຈາກ: ບໍ່ແສງຄໍາ ວົງດາລາ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(19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7)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; ກຽງແກ້ວ ນວນນະວົງ ພ້ອມຄະນະ (200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2)</a:t>
            </a:r>
          </a:p>
        </p:txBody>
      </p:sp>
    </p:spTree>
    <p:extLst>
      <p:ext uri="{BB962C8B-B14F-4D97-AF65-F5344CB8AC3E}">
        <p14:creationId xmlns:p14="http://schemas.microsoft.com/office/powerpoint/2010/main" val="2900091957"/>
      </p:ext>
    </p:extLst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2448786" y="329756"/>
            <a:ext cx="3985145" cy="849085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457200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 bmk="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ສະພາບວັນນະຄະດີ (ຕໍ່)</a:t>
            </a:r>
          </a:p>
        </p:txBody>
      </p:sp>
      <p:sp>
        <p:nvSpPr>
          <p:cNvPr id="11" name="Flowchart: Connector 10"/>
          <p:cNvSpPr/>
          <p:nvPr/>
        </p:nvSpPr>
        <p:spPr>
          <a:xfrm>
            <a:off x="901180" y="329757"/>
            <a:ext cx="1245672" cy="849085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43469" y="1520188"/>
            <a:ext cx="11505062" cy="3471573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  <a:buFont typeface="Wingdings" pitchFamily="2" charset="2"/>
              <a:buChar char="Ø"/>
            </a:pPr>
            <a:r>
              <a:rPr lang="lo-LA" sz="3200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ມີການຈົດກ່າຍ ຫຼືລິດຈະນາຄືນ ເຮັດໃຫ້ຂໍມູນມີການຄາດເຄື່ອນ (ບໍ່ຊັດເຈນ)</a:t>
            </a:r>
            <a:endParaRPr lang="en-US" sz="3200" dirty="0">
              <a:solidFill>
                <a:schemeClr val="tx1"/>
              </a:solidFill>
              <a:latin typeface="Phetsarath OT" pitchFamily="2" charset="0"/>
              <a:cs typeface="Phetsarath OT" pitchFamily="2" charset="0"/>
            </a:endParaRPr>
          </a:p>
          <a:p>
            <a:pPr algn="thaiDist">
              <a:lnSpc>
                <a:spcPct val="150000"/>
              </a:lnSpc>
              <a:buFont typeface="Wingdings" pitchFamily="2" charset="2"/>
              <a:buChar char="Ø"/>
            </a:pPr>
            <a:r>
              <a:rPr lang="lo-LA" sz="3200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ບໍ່ມີຊື່ຜູ້ແຕ່ງ, ຜູ້ກ່າຍຄືນ ແລະຜູ້ຈ້າງກ່າຍ.</a:t>
            </a:r>
          </a:p>
          <a:p>
            <a:pPr algn="thaiDist">
              <a:lnSpc>
                <a:spcPct val="150000"/>
              </a:lnSpc>
              <a:buFont typeface="Wingdings" pitchFamily="2" charset="2"/>
              <a:buChar char="Ø"/>
            </a:pPr>
            <a:r>
              <a:rPr lang="lo-LA" sz="3200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ຖືກພວກສັກດິນາສະຫຍາມເກັບກວດເອົາໄປໄວ້ຫໍສະໝຸດແຫ່ງຊາດຂອງໄທເຖິງປັດຈຸບັນ.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09A5693-0716-A65A-493F-ECE1F8E4EFE8}"/>
              </a:ext>
            </a:extLst>
          </p:cNvPr>
          <p:cNvSpPr/>
          <p:nvPr/>
        </p:nvSpPr>
        <p:spPr>
          <a:xfrm>
            <a:off x="343469" y="5570805"/>
            <a:ext cx="8959557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ອ້າງອີງຈາກ: ບໍ່ແສງຄໍາ ວົງດາລາ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(19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7)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; ກຽງແກ້ວ ນວນນະວົງ ພ້ອມຄະນະ (200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2)</a:t>
            </a:r>
          </a:p>
        </p:txBody>
      </p:sp>
    </p:spTree>
    <p:extLst>
      <p:ext uri="{BB962C8B-B14F-4D97-AF65-F5344CB8AC3E}">
        <p14:creationId xmlns:p14="http://schemas.microsoft.com/office/powerpoint/2010/main" val="3403623760"/>
      </p:ext>
    </p:extLst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2436581" y="320797"/>
            <a:ext cx="4215137" cy="783771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457200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 bmk="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ສະພາບວັນນະຄະດີ (ຕໍ່)</a:t>
            </a:r>
          </a:p>
        </p:txBody>
      </p:sp>
      <p:sp>
        <p:nvSpPr>
          <p:cNvPr id="11" name="Flowchart: Connector 10"/>
          <p:cNvSpPr/>
          <p:nvPr/>
        </p:nvSpPr>
        <p:spPr>
          <a:xfrm>
            <a:off x="851052" y="288139"/>
            <a:ext cx="1385251" cy="849085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614407" y="2456054"/>
            <a:ext cx="3644348" cy="249500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u="sng" dirty="0">
                <a:latin typeface="Phetsarath OT" pitchFamily="2" charset="0"/>
                <a:cs typeface="Phetsarath OT" pitchFamily="2" charset="0"/>
              </a:rPr>
              <a:t>ກິດຈະກຳ:</a:t>
            </a:r>
          </a:p>
          <a:p>
            <a:pPr marL="342900" indent="-342900" algn="thaiDist"/>
            <a:r>
              <a:rPr lang="lo-LA" sz="2800" dirty="0">
                <a:latin typeface="Phetsarath OT" pitchFamily="2" charset="0"/>
                <a:cs typeface="Phetsarath OT" pitchFamily="2" charset="0"/>
              </a:rPr>
              <a:t>1. ບົດວັນນະຄະດີຂຽນສະໄໝອານາຈັກລາວລ້ານຊ້າງບົດທຳອິດມີຊື່ວ່າແນວໃດ?</a:t>
            </a:r>
          </a:p>
        </p:txBody>
      </p:sp>
      <p:sp>
        <p:nvSpPr>
          <p:cNvPr id="13" name="Flowchart: Display 12"/>
          <p:cNvSpPr/>
          <p:nvPr/>
        </p:nvSpPr>
        <p:spPr>
          <a:xfrm>
            <a:off x="4293704" y="1257537"/>
            <a:ext cx="7713563" cy="4892040"/>
          </a:xfrm>
          <a:prstGeom prst="flowChartDisplay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  <a:buFont typeface="Wingdings" pitchFamily="2" charset="2"/>
              <a:buChar char="Ø"/>
            </a:pPr>
            <a:r>
              <a:rPr lang="lo-LA" sz="3000" dirty="0">
                <a:latin typeface="Phetsarath OT" pitchFamily="2" charset="0"/>
                <a:cs typeface="Phetsarath OT" pitchFamily="2" charset="0"/>
              </a:rPr>
              <a:t>ໃນປັດຈຸບັນນັກຄົ້ນຄວ້າຈຳຕ້ອງໄດ້ຍອມຮັບຊົ່ວຄາວວ່າ ໂດຍອິງໃສ່ຂໍ້ມູນທີ່ມີພຽງແຕ່ໄລຍະສະຖາປະນາເປັນອານາຈັກລາວລ້ານຊ້ນຊ້າງເອກະພາບເມື່ອກາງ ສວ ທີ 14 ນັ້ນໄດ້ຖືເອົາ </a:t>
            </a:r>
            <a:r>
              <a:rPr lang="lo-LA" sz="3000" dirty="0">
                <a:solidFill>
                  <a:srgbClr val="FF0000"/>
                </a:solidFill>
                <a:latin typeface="Phetsarath OT" pitchFamily="2" charset="0"/>
                <a:cs typeface="Phetsarath OT" pitchFamily="2" charset="0"/>
              </a:rPr>
              <a:t>“ຄຳໂອວາດຂອງເຈົ້າຟ້າງຸ່ມ”</a:t>
            </a:r>
            <a:r>
              <a:rPr lang="lo-LA" sz="3000" dirty="0">
                <a:latin typeface="Phetsarath OT" pitchFamily="2" charset="0"/>
                <a:cs typeface="Phetsarath OT" pitchFamily="2" charset="0"/>
              </a:rPr>
              <a:t> ເປັນບົດປະພັນສະບັບປະຖົມມະລຶກຂອງລາວ.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6F0961B-483D-E7F4-C51F-3C432D48C6E2}"/>
              </a:ext>
            </a:extLst>
          </p:cNvPr>
          <p:cNvSpPr/>
          <p:nvPr/>
        </p:nvSpPr>
        <p:spPr>
          <a:xfrm>
            <a:off x="614407" y="5098348"/>
            <a:ext cx="4148918" cy="14388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ອ້າງອີງຈາກ: </a:t>
            </a:r>
          </a:p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ບໍ່ແສງຄໍາ ວົງດາລາ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(19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7)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;</a:t>
            </a:r>
          </a:p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ກຽງແກ້ວ ນວນນະວົງ ພ້ອມຄະນະ (200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2)</a:t>
            </a:r>
          </a:p>
        </p:txBody>
      </p:sp>
    </p:spTree>
    <p:extLst>
      <p:ext uri="{BB962C8B-B14F-4D97-AF65-F5344CB8AC3E}">
        <p14:creationId xmlns:p14="http://schemas.microsoft.com/office/powerpoint/2010/main" val="885470137"/>
      </p:ext>
    </p:extLst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2464906" y="235682"/>
            <a:ext cx="4619568" cy="849085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457200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 bmk="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ສະພາບວັນນະຄະດີ (ຕໍ່)</a:t>
            </a:r>
          </a:p>
        </p:txBody>
      </p:sp>
      <p:sp>
        <p:nvSpPr>
          <p:cNvPr id="11" name="Flowchart: Connector 10"/>
          <p:cNvSpPr/>
          <p:nvPr/>
        </p:nvSpPr>
        <p:spPr>
          <a:xfrm>
            <a:off x="897736" y="235682"/>
            <a:ext cx="1308751" cy="849085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11327" y="1457064"/>
            <a:ext cx="11705082" cy="3696627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solidFill>
                  <a:srgbClr val="FF000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ຄຳໂອວາດຂອງເຈົ້າຟ້າງຸ່ມໂດຍຫຍໍ້:</a:t>
            </a:r>
          </a:p>
          <a:p>
            <a:pPr algn="thaiDist">
              <a:lnSpc>
                <a:spcPct val="150000"/>
              </a:lnSpc>
            </a:pP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“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ສູເຈົ້າທັງຫຼາຍ ຈົ່ງຮັກສາບ້ານເມືອງຢ່າໃຫ້ມີຂ້າລັກຄົນໂຈນ, ອັນໜຶ່ງຢ່າໄດ້ຂ້າຟັນກັນ ແມ່ນວ່າຂ້າຕົນຜິດກໍດີ, ເສນາ ແລະ ລູກຂ້າຜິດກໍດີ, ຕົນຢ່າຂ້າຟັນເສຍ, ໃຫ້ຜູ້ອື່ນພິຈາລະນາກ່ອນ, ຄັນເຫັນເປັນໂທດອັນໜັກແທ້ຈິ່ງກໍທໍາຕາມໂທດນັ້ນ, ໂທດບໍ່ໜັກຢ່າຂ້າ, ທໍ່ວ່າໃຫ້ໃສ່ຄອກຄັງໄວ້, ສົມໂທດແລ້ວໃຫ້ປ່ອຍໄປຫາວຽກຫາການ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”.</a:t>
            </a:r>
            <a:r>
              <a:rPr lang="lo-LA" sz="3200" dirty="0">
                <a:latin typeface="Phetsarath OT" pitchFamily="2" charset="0"/>
                <a:cs typeface="Phetsarath OT" pitchFamily="2" charset="0"/>
              </a:rPr>
              <a:t>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E52F828-31FC-7507-06AF-BF1EC94B7231}"/>
              </a:ext>
            </a:extLst>
          </p:cNvPr>
          <p:cNvSpPr/>
          <p:nvPr/>
        </p:nvSpPr>
        <p:spPr>
          <a:xfrm>
            <a:off x="311327" y="5848196"/>
            <a:ext cx="1100934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ອ້າງອີງຈາກ: ບໍ່ແສງຄໍາ ວົງດາລາ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(19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7)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; ກຽງແກ້ວ ນວນນະວົງ ພ້ອມຄະນະ (200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2)</a:t>
            </a:r>
          </a:p>
        </p:txBody>
      </p:sp>
    </p:spTree>
    <p:extLst>
      <p:ext uri="{BB962C8B-B14F-4D97-AF65-F5344CB8AC3E}">
        <p14:creationId xmlns:p14="http://schemas.microsoft.com/office/powerpoint/2010/main" val="3314513973"/>
      </p:ext>
    </p:extLst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2546643" y="487693"/>
            <a:ext cx="4076131" cy="849085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457200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 bmk="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ສະພາບວັນນະຄະດີ (ຕໍ່)</a:t>
            </a:r>
          </a:p>
        </p:txBody>
      </p:sp>
      <p:sp>
        <p:nvSpPr>
          <p:cNvPr id="11" name="Flowchart: Connector 10"/>
          <p:cNvSpPr/>
          <p:nvPr/>
        </p:nvSpPr>
        <p:spPr>
          <a:xfrm>
            <a:off x="882107" y="487693"/>
            <a:ext cx="1425997" cy="849085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15578" y="2019618"/>
            <a:ext cx="11581562" cy="3101907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000" dirty="0">
                <a:latin typeface="Phetsarath OT" pitchFamily="2" charset="0"/>
                <a:cs typeface="Phetsarath OT" pitchFamily="2" charset="0"/>
              </a:rPr>
              <a:t>ເມື່ອຂຶ້ນຄອງລາຊະບັນລັງ</a:t>
            </a:r>
            <a:r>
              <a:rPr lang="en-US" sz="3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3000" dirty="0">
                <a:latin typeface="Phetsarath OT" pitchFamily="2" charset="0"/>
                <a:cs typeface="Phetsarath OT" pitchFamily="2" charset="0"/>
              </a:rPr>
              <a:t>ຄສ.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1357</a:t>
            </a:r>
            <a:r>
              <a:rPr lang="lo-LA" sz="3000" dirty="0">
                <a:latin typeface="Phetsarath OT" pitchFamily="2" charset="0"/>
                <a:cs typeface="Phetsarath OT" pitchFamily="2" charset="0"/>
              </a:rPr>
              <a:t> ເຈົ້າຟ້າງຸ່ມໄດ້ນຳເອົາສາສະໜາພຸດລັດທິຫິນະຍານເຂົ້າມາເຜີຍແຜ່ຢູ່ໃນອານາຈັກລາວລ້ານຊ້າງຊຸ່ມປີ</a:t>
            </a:r>
            <a:r>
              <a:rPr lang="lo-LA" sz="3000" dirty="0">
                <a:latin typeface="Times New Roman" panose="02020603050405020304" pitchFamily="18" charset="0"/>
                <a:cs typeface="Phetsarath OT" pitchFamily="2" charset="0"/>
              </a:rPr>
              <a:t> 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60 </a:t>
            </a:r>
            <a:r>
              <a:rPr lang="lo-LA" sz="3000" dirty="0">
                <a:latin typeface="Phetsarath OT" pitchFamily="2" charset="0"/>
                <a:cs typeface="Phetsarath OT" pitchFamily="2" charset="0"/>
              </a:rPr>
              <a:t>ແຫ່ງສະຕະວັດທີ </a:t>
            </a:r>
            <a:r>
              <a:rPr lang="en-US" sz="3000" dirty="0">
                <a:latin typeface="Times New Roman" panose="02020603050405020304" pitchFamily="18" charset="0"/>
                <a:cs typeface="Phetsarath OT" pitchFamily="2" charset="0"/>
              </a:rPr>
              <a:t>14</a:t>
            </a:r>
            <a:r>
              <a:rPr lang="lo-LA" sz="3000" dirty="0">
                <a:latin typeface="Phetsarath OT" pitchFamily="2" charset="0"/>
                <a:cs typeface="Phetsarath OT" pitchFamily="2" charset="0"/>
              </a:rPr>
              <a:t>.</a:t>
            </a:r>
            <a:endParaRPr lang="en-US" sz="30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146418F-5FE1-EA76-87CA-FF4805D5B9C5}"/>
              </a:ext>
            </a:extLst>
          </p:cNvPr>
          <p:cNvSpPr/>
          <p:nvPr/>
        </p:nvSpPr>
        <p:spPr>
          <a:xfrm>
            <a:off x="315577" y="5804365"/>
            <a:ext cx="9076901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ອ້າງອີງຈາກ: ບໍ່ແສງຄໍາ ວົງດາລາ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(19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7)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; ກຽງແກ້ວ ນວນນະວົງ ພ້ອມຄະນະ (200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2)</a:t>
            </a:r>
          </a:p>
        </p:txBody>
      </p:sp>
    </p:spTree>
    <p:extLst>
      <p:ext uri="{BB962C8B-B14F-4D97-AF65-F5344CB8AC3E}">
        <p14:creationId xmlns:p14="http://schemas.microsoft.com/office/powerpoint/2010/main" val="950347893"/>
      </p:ext>
    </p:extLst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2615853" y="450016"/>
            <a:ext cx="4134102" cy="982639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457200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 bmk="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ສະພາບວັນນະຄະດີ (ຕໍ່)</a:t>
            </a:r>
          </a:p>
        </p:txBody>
      </p:sp>
      <p:sp>
        <p:nvSpPr>
          <p:cNvPr id="11" name="Flowchart: Connector 10"/>
          <p:cNvSpPr/>
          <p:nvPr/>
        </p:nvSpPr>
        <p:spPr>
          <a:xfrm>
            <a:off x="851051" y="417358"/>
            <a:ext cx="1405131" cy="1015297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506896" y="1841226"/>
            <a:ext cx="11480095" cy="385389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  <a:buFont typeface="Wingdings" pitchFamily="2" charset="2"/>
              <a:buChar char="Ø"/>
            </a:pPr>
            <a:r>
              <a:rPr lang="lo-LA" sz="2800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ມາຮອດ ສວ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r>
              <a:rPr lang="lo-LA" sz="2800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 (ໂພທິສະລາດ ແລະ ເສດຖາທິລາດ) ຖືເປັນສະຕະວັດແຫ່ງການຟື້ນຟູ. ພະມະຫາເທດຫຼວງໄດ້ສຳເລັດການແຕ່ງ </a:t>
            </a:r>
            <a:r>
              <a:rPr lang="lo-LA" sz="2800" dirty="0">
                <a:solidFill>
                  <a:srgbClr val="FF0000"/>
                </a:solidFill>
                <a:latin typeface="Phetsarath OT" pitchFamily="2" charset="0"/>
                <a:cs typeface="Phetsarath OT" pitchFamily="2" charset="0"/>
              </a:rPr>
              <a:t>“ນິທານຂຸນບູລົມ” </a:t>
            </a:r>
            <a:r>
              <a:rPr lang="lo-LA" sz="2800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ເປັນພົງສາວະດານສະບັບທຳອິດຂອງຊາດລາວ, ພະສັງຄະລາດເຈົ້າວັດວິຊຸນໄດ້ແປເລື່ອງ “</a:t>
            </a:r>
            <a:r>
              <a:rPr lang="lo-LA" sz="2800" dirty="0">
                <a:solidFill>
                  <a:srgbClr val="FF0000"/>
                </a:solidFill>
                <a:latin typeface="Phetsarath OT" pitchFamily="2" charset="0"/>
                <a:cs typeface="Phetsarath OT" pitchFamily="2" charset="0"/>
              </a:rPr>
              <a:t>ປັນຈະຕັນຕະ</a:t>
            </a:r>
            <a:r>
              <a:rPr lang="lo-LA" sz="2800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” ຈາກບາລີເປັນລາວ,  ພະອະລະຍະວັງໂສໄດ້ແຕ່ງ ນິທານ “</a:t>
            </a:r>
            <a:r>
              <a:rPr lang="lo-LA" sz="2800" dirty="0">
                <a:solidFill>
                  <a:srgbClr val="FF0000"/>
                </a:solidFill>
                <a:latin typeface="Phetsarath OT" pitchFamily="2" charset="0"/>
                <a:cs typeface="Phetsarath OT" pitchFamily="2" charset="0"/>
              </a:rPr>
              <a:t>ພະແກ້ວ, ພະບາງ, ພະແຊກຄຳ, ພະແກ່ນຈັນ ແລະນິທານຂຸນບູລົມສະບັບທີ 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Phetsarath OT" pitchFamily="2" charset="0"/>
              </a:rPr>
              <a:t>2</a:t>
            </a:r>
            <a:r>
              <a:rPr lang="lo-LA" sz="2800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” ພິເສດ ມີບົດວັນນະກຳເລື່ອງ </a:t>
            </a:r>
            <a:r>
              <a:rPr lang="lo-LA" sz="2800" dirty="0">
                <a:solidFill>
                  <a:srgbClr val="FF0000"/>
                </a:solidFill>
                <a:latin typeface="Phetsarath OT" pitchFamily="2" charset="0"/>
                <a:cs typeface="Phetsarath OT" pitchFamily="2" charset="0"/>
              </a:rPr>
              <a:t>“ທ້າວຮຸ່ງທ້າວເຈືອງ” </a:t>
            </a:r>
            <a:r>
              <a:rPr lang="lo-LA" sz="2800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ທີ່ເປັນບົດວັນນະກຳຊັ້ນຍອດຂອງລາວເຮົາ.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3C7148F-7639-CAF6-FC81-C66B81B9EE0F}"/>
              </a:ext>
            </a:extLst>
          </p:cNvPr>
          <p:cNvSpPr/>
          <p:nvPr/>
        </p:nvSpPr>
        <p:spPr>
          <a:xfrm>
            <a:off x="423670" y="5925116"/>
            <a:ext cx="896880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ອ້າງອີງຈາກ: ບໍ່ແສງຄໍາ ວົງດາລາ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(19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7)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; ກຽງແກ້ວ ນວນນະວົງ ພ້ອມຄະນະ (200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2)</a:t>
            </a:r>
          </a:p>
        </p:txBody>
      </p:sp>
    </p:spTree>
    <p:extLst>
      <p:ext uri="{BB962C8B-B14F-4D97-AF65-F5344CB8AC3E}">
        <p14:creationId xmlns:p14="http://schemas.microsoft.com/office/powerpoint/2010/main" val="3511141744"/>
      </p:ext>
    </p:extLst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2504281" y="240839"/>
            <a:ext cx="4079511" cy="92165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457200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 bmk="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ສະພາບວັນນະຄະດີ (ຕໍ່)</a:t>
            </a:r>
          </a:p>
        </p:txBody>
      </p:sp>
      <p:sp>
        <p:nvSpPr>
          <p:cNvPr id="11" name="Flowchart: Connector 10"/>
          <p:cNvSpPr/>
          <p:nvPr/>
        </p:nvSpPr>
        <p:spPr>
          <a:xfrm>
            <a:off x="861702" y="158330"/>
            <a:ext cx="1325003" cy="998065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3E24E78-B39F-4593-9E64-D9B2FE1A55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377" y="1299182"/>
            <a:ext cx="5433856" cy="463447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FF16FDE-0E37-481F-8CC2-54EDF3B02A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9442" y="1299182"/>
            <a:ext cx="2890415" cy="247390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724D5D8-14C3-40C6-A5AD-4F98D4880A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69724" y="3896383"/>
            <a:ext cx="3061969" cy="248691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5B50B4A-F55F-43AA-96EB-31CDA05598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44771" y="3896384"/>
            <a:ext cx="2890415" cy="203727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DECE98F-9313-44E6-AC71-DCA5A6F4421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69725" y="1299181"/>
            <a:ext cx="3061969" cy="2473909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109890C-CFD7-4E11-B9C3-12D1BDF954F0}"/>
              </a:ext>
            </a:extLst>
          </p:cNvPr>
          <p:cNvSpPr/>
          <p:nvPr/>
        </p:nvSpPr>
        <p:spPr>
          <a:xfrm>
            <a:off x="570857" y="6137648"/>
            <a:ext cx="715950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Source: https://www.google.com/search?q=%E0%BA%99%E0%BA%</a:t>
            </a:r>
          </a:p>
        </p:txBody>
      </p:sp>
    </p:spTree>
    <p:extLst>
      <p:ext uri="{BB962C8B-B14F-4D97-AF65-F5344CB8AC3E}">
        <p14:creationId xmlns:p14="http://schemas.microsoft.com/office/powerpoint/2010/main" val="603055423"/>
      </p:ext>
    </p:extLst>
  </p:cSld>
  <p:clrMapOvr>
    <a:masterClrMapping/>
  </p:clrMapOvr>
  <p:transition spd="med">
    <p:blinds dir="vert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2420889" y="424066"/>
            <a:ext cx="4069561" cy="783771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457200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 bmk="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ສະພາບວັນນະຄະດີ (ຕໍ່)</a:t>
            </a:r>
          </a:p>
        </p:txBody>
      </p:sp>
      <p:sp>
        <p:nvSpPr>
          <p:cNvPr id="11" name="Flowchart: Connector 10"/>
          <p:cNvSpPr/>
          <p:nvPr/>
        </p:nvSpPr>
        <p:spPr>
          <a:xfrm>
            <a:off x="976457" y="358752"/>
            <a:ext cx="1225771" cy="849085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272602" y="1867232"/>
            <a:ext cx="11386882" cy="249500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  <a:buFont typeface="Wingdings" pitchFamily="2" charset="2"/>
              <a:buChar char="Ø"/>
            </a:pPr>
            <a:r>
              <a:rPr lang="lo-LA" sz="3200" dirty="0">
                <a:latin typeface="Phetsarath OT" pitchFamily="2" charset="0"/>
                <a:cs typeface="Phetsarath OT" pitchFamily="2" charset="0"/>
              </a:rPr>
              <a:t>ກ້າວເຂົ້າສູ່ສະຕະວັດທີ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17 </a:t>
            </a:r>
            <a:r>
              <a:rPr lang="lo-LA" sz="3200" dirty="0">
                <a:latin typeface="Phetsarath OT" pitchFamily="2" charset="0"/>
                <a:cs typeface="Phetsarath OT" pitchFamily="2" charset="0"/>
              </a:rPr>
              <a:t>ແມ່ນສະຕະວັດແຫ່ງການຈະເລີນຮຸ່ງເຮືອງທຸກດ້ານຂອງອານາຈັກລາວລ້ານຊ້າງ, ເປັນໄລຍະແຫ່ງການຂະຫຍາຍຕົວຂຶ້ນສູ່ຍອດສູງຂອງວັນນະຄະດີລາວເຮົາ.</a:t>
            </a:r>
            <a:endParaRPr lang="lo-LA" sz="3200" dirty="0">
              <a:solidFill>
                <a:schemeClr val="tx1"/>
              </a:solidFill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989A190-EA2E-E2CC-554C-9BCE7B355F66}"/>
              </a:ext>
            </a:extLst>
          </p:cNvPr>
          <p:cNvSpPr/>
          <p:nvPr/>
        </p:nvSpPr>
        <p:spPr>
          <a:xfrm>
            <a:off x="275915" y="5675609"/>
            <a:ext cx="8957537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ອ້າງອີງຈາກ: ບໍ່ແສງຄໍາ ວົງດາລາ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(19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7)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; ກຽງແກ້ວ ນວນນະວົງ ພ້ອມຄະນະ (200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2)</a:t>
            </a:r>
          </a:p>
        </p:txBody>
      </p:sp>
    </p:spTree>
    <p:extLst>
      <p:ext uri="{BB962C8B-B14F-4D97-AF65-F5344CB8AC3E}">
        <p14:creationId xmlns:p14="http://schemas.microsoft.com/office/powerpoint/2010/main" val="885470137"/>
      </p:ext>
    </p:extLst>
  </p:cSld>
  <p:clrMapOvr>
    <a:masterClrMapping/>
  </p:clrMapOvr>
  <p:transition spd="med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2528242" y="302439"/>
            <a:ext cx="4548052" cy="108646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457200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 bmk="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ສະພາບວັນນະຄະດີ (ຕໍ່)</a:t>
            </a:r>
          </a:p>
        </p:txBody>
      </p:sp>
      <p:sp>
        <p:nvSpPr>
          <p:cNvPr id="11" name="Flowchart: Connector 10"/>
          <p:cNvSpPr/>
          <p:nvPr/>
        </p:nvSpPr>
        <p:spPr>
          <a:xfrm>
            <a:off x="831174" y="316039"/>
            <a:ext cx="1405130" cy="1072860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613614" y="2531578"/>
            <a:ext cx="3095897" cy="2711219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u="sng" dirty="0">
                <a:latin typeface="Phetsarath OT" pitchFamily="2" charset="0"/>
                <a:cs typeface="Phetsarath OT" pitchFamily="2" charset="0"/>
              </a:rPr>
              <a:t>ກິດຈະກຳ:</a:t>
            </a:r>
            <a:endParaRPr lang="en-US" sz="2800" b="1" u="sng" dirty="0">
              <a:latin typeface="Phetsarath OT" pitchFamily="2" charset="0"/>
              <a:cs typeface="Phetsarath OT" pitchFamily="2" charset="0"/>
            </a:endParaRPr>
          </a:p>
          <a:p>
            <a:pPr marL="342900" indent="-342900"/>
            <a:r>
              <a:rPr lang="lo-LA" sz="2800" dirty="0">
                <a:latin typeface="Phetsarath OT" pitchFamily="2" charset="0"/>
                <a:cs typeface="Phetsarath OT" pitchFamily="2" charset="0"/>
              </a:rPr>
              <a:t>ບົດວັນນະຄະດີຂຽນໃນສະໄໝອານາ ຈັກລາວລ້ານຊ້າງຈະເລີນຮຸ່ງເຮືອງມີບົດໃດແດ່? </a:t>
            </a:r>
          </a:p>
        </p:txBody>
      </p:sp>
      <p:sp>
        <p:nvSpPr>
          <p:cNvPr id="13" name="Flowchart: Display 12"/>
          <p:cNvSpPr/>
          <p:nvPr/>
        </p:nvSpPr>
        <p:spPr>
          <a:xfrm>
            <a:off x="3709511" y="1532591"/>
            <a:ext cx="8177945" cy="5007357"/>
          </a:xfrm>
          <a:prstGeom prst="flowChartDisplay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  <a:buFont typeface="Wingdings" pitchFamily="2" charset="2"/>
              <a:buChar char="Ø"/>
            </a:pPr>
            <a:r>
              <a:rPr lang="lo-LA" sz="2800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ມີນັກຂຽນ, ນັກກະວີ, ບົດກະວີນິຍາຍ, ຄຳຮ້ອຍແກ້ວ...ກຳເນີດເກີດຂຶ້ນຢ່າງຫຼວງຫຼາຍເຊັ່ນ ເລື່ອງ</a:t>
            </a:r>
            <a:r>
              <a:rPr lang="en-US" sz="2800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:</a:t>
            </a:r>
            <a:r>
              <a:rPr lang="lo-LA" sz="2800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 “</a:t>
            </a:r>
            <a:r>
              <a:rPr lang="lo-LA" sz="2800" dirty="0">
                <a:solidFill>
                  <a:srgbClr val="FF0000"/>
                </a:solidFill>
                <a:latin typeface="Phetsarath OT" pitchFamily="2" charset="0"/>
                <a:cs typeface="Phetsarath OT" pitchFamily="2" charset="0"/>
              </a:rPr>
              <a:t>ສຽວສະຫວາດ, ສີທົນ, ສິນໄຊ, ແຕງອ່ອນ, ກາລະເກດ, ຈຳປາສີ່ຕົ້ນ, ຈັນທະຄາດ, ທ້າວຄຳສອນ, ທ້າວລິນທອງ, ຂຸນລູນາງອົ້ວ, ຊະນະສັນທະ, ປູ່ສອນຫຼານ, ຫຼານສອນປູ່, ອິນທິຍານສອນລູກ, ...</a:t>
            </a:r>
            <a:r>
              <a:rPr lang="lo-LA" sz="2800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”.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370E61D-C7D6-6AD7-E3AD-E7DC6758EB21}"/>
              </a:ext>
            </a:extLst>
          </p:cNvPr>
          <p:cNvSpPr/>
          <p:nvPr/>
        </p:nvSpPr>
        <p:spPr>
          <a:xfrm>
            <a:off x="635707" y="5360687"/>
            <a:ext cx="3846840" cy="1304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dirty="0">
                <a:latin typeface="Phetsarath OT" panose="02000500000000020004" pitchFamily="2" charset="0"/>
                <a:cs typeface="Phetsarath OT" panose="02000500000000020004" pitchFamily="2" charset="0"/>
              </a:rPr>
              <a:t>ອ້າງອີງຈາກ: </a:t>
            </a:r>
          </a:p>
          <a:p>
            <a:pPr algn="thaiDist">
              <a:lnSpc>
                <a:spcPct val="150000"/>
              </a:lnSpc>
            </a:pPr>
            <a:r>
              <a:rPr lang="lo-LA" dirty="0">
                <a:latin typeface="Phetsarath OT" panose="02000500000000020004" pitchFamily="2" charset="0"/>
                <a:cs typeface="Phetsarath OT" panose="02000500000000020004" pitchFamily="2" charset="0"/>
              </a:rPr>
              <a:t>ບໍ່ແສງຄໍາ ວົງດາລາ ແລະຄະນະ </a:t>
            </a:r>
            <a:r>
              <a:rPr lang="en-US" dirty="0">
                <a:latin typeface="Phetsarath OT" panose="02000500000000020004" pitchFamily="2" charset="0"/>
                <a:cs typeface="Phetsarath OT" panose="02000500000000020004" pitchFamily="2" charset="0"/>
              </a:rPr>
              <a:t>(19</a:t>
            </a:r>
            <a:r>
              <a:rPr lang="lo-LA" dirty="0">
                <a:latin typeface="Phetsarath OT" panose="02000500000000020004" pitchFamily="2" charset="0"/>
                <a:cs typeface="Phetsarath OT" panose="02000500000000020004" pitchFamily="2" charset="0"/>
              </a:rPr>
              <a:t>8</a:t>
            </a:r>
            <a:r>
              <a:rPr lang="en-US" dirty="0">
                <a:latin typeface="Phetsarath OT" panose="02000500000000020004" pitchFamily="2" charset="0"/>
                <a:cs typeface="Phetsarath OT" panose="02000500000000020004" pitchFamily="2" charset="0"/>
              </a:rPr>
              <a:t>7)</a:t>
            </a:r>
            <a:r>
              <a:rPr lang="lo-LA" dirty="0">
                <a:latin typeface="Phetsarath OT" panose="02000500000000020004" pitchFamily="2" charset="0"/>
                <a:cs typeface="Phetsarath OT" panose="02000500000000020004" pitchFamily="2" charset="0"/>
              </a:rPr>
              <a:t>;</a:t>
            </a:r>
          </a:p>
          <a:p>
            <a:pPr algn="thaiDist">
              <a:lnSpc>
                <a:spcPct val="150000"/>
              </a:lnSpc>
            </a:pPr>
            <a:r>
              <a:rPr lang="lo-LA" dirty="0">
                <a:latin typeface="Phetsarath OT" panose="02000500000000020004" pitchFamily="2" charset="0"/>
                <a:cs typeface="Phetsarath OT" panose="02000500000000020004" pitchFamily="2" charset="0"/>
              </a:rPr>
              <a:t>ກຽງແກ້ວ ນວນນະວົງ ພ້ອມຄະນະ (200</a:t>
            </a:r>
            <a:r>
              <a:rPr lang="en-US" dirty="0">
                <a:latin typeface="Phetsarath OT" panose="02000500000000020004" pitchFamily="2" charset="0"/>
                <a:cs typeface="Phetsarath OT" panose="02000500000000020004" pitchFamily="2" charset="0"/>
              </a:rPr>
              <a:t>2)</a:t>
            </a:r>
          </a:p>
        </p:txBody>
      </p:sp>
    </p:spTree>
    <p:extLst>
      <p:ext uri="{BB962C8B-B14F-4D97-AF65-F5344CB8AC3E}">
        <p14:creationId xmlns:p14="http://schemas.microsoft.com/office/powerpoint/2010/main" val="447285808"/>
      </p:ext>
    </p:extLst>
  </p:cSld>
  <p:clrMapOvr>
    <a:masterClrMapping/>
  </p:clrMapOvr>
  <p:transition spd="med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2447902" y="423931"/>
            <a:ext cx="4039736" cy="968991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457200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 bmk="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ສະພາບວັນນະຄະດີ (ຕໍ່)</a:t>
            </a:r>
          </a:p>
        </p:txBody>
      </p:sp>
      <p:sp>
        <p:nvSpPr>
          <p:cNvPr id="11" name="Flowchart: Connector 10"/>
          <p:cNvSpPr/>
          <p:nvPr/>
        </p:nvSpPr>
        <p:spPr>
          <a:xfrm>
            <a:off x="773431" y="483883"/>
            <a:ext cx="1452934" cy="849085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251791" y="1858829"/>
            <a:ext cx="11688418" cy="359380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  <a:buFont typeface="Wingdings" pitchFamily="2" charset="2"/>
              <a:buChar char="Ø"/>
            </a:pPr>
            <a:r>
              <a:rPr lang="lo-LA" sz="3200" dirty="0">
                <a:solidFill>
                  <a:schemeClr val="tx1"/>
                </a:solidFill>
                <a:latin typeface="Phetsarath OT" pitchFamily="2" charset="0"/>
                <a:cs typeface="Phetsarath OT" pitchFamily="2" charset="0"/>
              </a:rPr>
              <a:t>ບັນດາບົດດັ່ງກ່າວສ່ວນໃຫຍ່ແມ່ນອີງໃສ່ໂຄງຮ່າງຂອງເລື່ອງອິນເດຍບູຮານ, ອີງໃສ່ຊີວິດຕົວຈິງຂອງສັງຄົມລາວ, ຮຸ່ງເຮືອງ ແຕ່ມີຂໍ້ຂັດແຍ່ງ ແລະການຕໍ່ສູ້ຊົນຊັ້ນ, ສ້າງໄປຕາມລັດທິຂອງສາສະໜາພຸດ (ບາບ, ບຸນ, ຄຸນ, ໂທດ), ວດ ສະໄໝນີ້ໄດ້ກາຍເປັນແສງສະຫວ່າງແກ່ ວດ ຕໍ່ມາສືບຕໍ່ຂະຫຍາຍຕົວ.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387F840-4385-366E-3416-3E7528F82E5A}"/>
              </a:ext>
            </a:extLst>
          </p:cNvPr>
          <p:cNvSpPr/>
          <p:nvPr/>
        </p:nvSpPr>
        <p:spPr>
          <a:xfrm>
            <a:off x="251791" y="5918543"/>
            <a:ext cx="11123680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ອ້າງອີງຈາກ: ບໍ່ແສງຄໍາ ວົງດາລາ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(19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7)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; ກຽງແກ້ວ ນວນນະວົງ ພ້ອມຄະນະ (200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2)</a:t>
            </a:r>
          </a:p>
        </p:txBody>
      </p:sp>
    </p:spTree>
    <p:extLst>
      <p:ext uri="{BB962C8B-B14F-4D97-AF65-F5344CB8AC3E}">
        <p14:creationId xmlns:p14="http://schemas.microsoft.com/office/powerpoint/2010/main" val="1004524001"/>
      </p:ext>
    </p:extLst>
  </p:cSld>
  <p:clrMapOvr>
    <a:masterClrMapping/>
  </p:clrMapOvr>
  <p:transition spd="med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/>
          <p:cNvSpPr/>
          <p:nvPr/>
        </p:nvSpPr>
        <p:spPr>
          <a:xfrm>
            <a:off x="528508" y="1459685"/>
            <a:ext cx="10133900" cy="4379053"/>
          </a:xfrm>
          <a:prstGeom prst="flowChartAlternateProcess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r>
              <a:rPr lang="lo-LA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ice2 95" pitchFamily="34" charset="0"/>
                <a:cs typeface="Phetsarath OT" pitchFamily="2" charset="0"/>
              </a:rPr>
              <a:t>ເອກະສານອ້າງອີງ</a:t>
            </a:r>
          </a:p>
          <a:p>
            <a:endParaRPr lang="lo-LA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lice2 95" pitchFamily="34" charset="0"/>
              <a:cs typeface="Phetsarath OT" pitchFamily="2" charset="0"/>
            </a:endParaRPr>
          </a:p>
          <a:p>
            <a:pPr marL="914400" indent="-914400"/>
            <a:r>
              <a:rPr lang="lo-LA" sz="2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hetsarath OT" panose="02000500000000020004" pitchFamily="2" charset="0"/>
                <a:cs typeface="Phetsarath OT" panose="02000500000000020004" pitchFamily="2" charset="0"/>
              </a:rPr>
              <a:t>ກຽງແກ້ວ ນວນນະວົງ ພ້ອມຄະນະ (200</a:t>
            </a:r>
            <a:r>
              <a:rPr lang="en-US" sz="2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hetsarath OT" panose="02000500000000020004" pitchFamily="2" charset="0"/>
                <a:cs typeface="Phetsarath OT" panose="02000500000000020004" pitchFamily="2" charset="0"/>
              </a:rPr>
              <a:t>2</a:t>
            </a:r>
            <a:r>
              <a:rPr lang="lo-LA" sz="2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hetsarath OT" panose="02000500000000020004" pitchFamily="2" charset="0"/>
                <a:cs typeface="Phetsarath OT" panose="02000500000000020004" pitchFamily="2" charset="0"/>
              </a:rPr>
              <a:t>). ວັນນະຄະດີລາວ </a:t>
            </a:r>
            <a:r>
              <a:rPr lang="en-US" sz="2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hetsarath OT" panose="02000500000000020004" pitchFamily="2" charset="0"/>
                <a:cs typeface="Phetsarath OT" panose="02000500000000020004" pitchFamily="2" charset="0"/>
              </a:rPr>
              <a:t>630LI222</a:t>
            </a:r>
            <a:r>
              <a:rPr lang="lo-LA" sz="2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hetsarath OT" panose="02000500000000020004" pitchFamily="2" charset="0"/>
                <a:cs typeface="Phetsarath OT" panose="02000500000000020004" pitchFamily="2" charset="0"/>
              </a:rPr>
              <a:t> ວິທະຍາໄລວິທະຍາສາດ    ພື້ນຖານ ມະຫາວິທະຍາໄລແຫ່ງຊາດ.</a:t>
            </a:r>
            <a:endParaRPr lang="en-US" sz="2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914400" indent="-914400"/>
            <a:r>
              <a:rPr lang="lo-LA" sz="2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hetsarath OT" panose="02000500000000020004" pitchFamily="2" charset="0"/>
                <a:cs typeface="Phetsarath OT" panose="02000500000000020004" pitchFamily="2" charset="0"/>
              </a:rPr>
              <a:t>ສະເຫຼີມສັກ ພາບຸດດີ (2005). ປະຫວັດສາດລາວ ວິທະຍາໄລວິທະຍາສາດພື້ນຖານ ມະຫາວິທະຍາໄລແຫ່ງຊາດ</a:t>
            </a:r>
            <a:endParaRPr lang="en-US" sz="2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914400" indent="-914400"/>
            <a:r>
              <a:rPr lang="lo-LA" sz="2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hetsarath OT" panose="02000500000000020004" pitchFamily="2" charset="0"/>
                <a:cs typeface="Phetsarath OT" panose="02000500000000020004" pitchFamily="2" charset="0"/>
              </a:rPr>
              <a:t>ສົມທະເຜີຍ ສີວົງສັກ ແລະ ອຳໄພ ສອນທະລາ (2019). ວັນນະຄະດີລ້ານຊ້າງ ຄະນະສຶກສາສາດ ມະຫາວິທະຍາໄລ ສຸພານຸວົງ.</a:t>
            </a:r>
            <a:endParaRPr lang="en-US" sz="2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914400" indent="-914400"/>
            <a:r>
              <a:rPr lang="lo-LA" sz="2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hetsarath OT" panose="02000500000000020004" pitchFamily="2" charset="0"/>
                <a:cs typeface="Phetsarath OT" panose="02000500000000020004" pitchFamily="2" charset="0"/>
              </a:rPr>
              <a:t>ບໍ່ແສງຄໍາ ວົງດາລາ ແລະຄະນະ</a:t>
            </a:r>
            <a:r>
              <a:rPr lang="en-US" sz="2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hetsarath OT" panose="02000500000000020004" pitchFamily="2" charset="0"/>
                <a:cs typeface="Phetsarath OT" panose="02000500000000020004" pitchFamily="2" charset="0"/>
              </a:rPr>
              <a:t> (19</a:t>
            </a:r>
            <a:r>
              <a:rPr lang="lo-LA" sz="2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hetsarath OT" panose="02000500000000020004" pitchFamily="2" charset="0"/>
                <a:cs typeface="Phetsarath OT" panose="02000500000000020004" pitchFamily="2" charset="0"/>
              </a:rPr>
              <a:t>8</a:t>
            </a:r>
            <a:r>
              <a:rPr lang="en-US" sz="2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hetsarath OT" panose="02000500000000020004" pitchFamily="2" charset="0"/>
                <a:cs typeface="Phetsarath OT" panose="02000500000000020004" pitchFamily="2" charset="0"/>
              </a:rPr>
              <a:t>7)</a:t>
            </a:r>
            <a:r>
              <a:rPr lang="lo-LA" sz="2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hetsarath OT" panose="02000500000000020004" pitchFamily="2" charset="0"/>
                <a:cs typeface="Phetsarath OT" panose="02000500000000020004" pitchFamily="2" charset="0"/>
              </a:rPr>
              <a:t>. ວັນນະຄະດີລາວ ສະຖາບັນຄົ້ນຄວ້າວິທະຍາສາດສັງຄົມ ສຳນັກພິມສຶກສາຫວຽດນາມ.</a:t>
            </a:r>
          </a:p>
          <a:p>
            <a:pPr marL="914400" indent="-914400"/>
            <a:endParaRPr lang="lo-LA" sz="2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914400" indent="-914400"/>
            <a:endParaRPr lang="lo-LA" sz="2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914400" indent="-914400"/>
            <a:endParaRPr lang="lo-LA" sz="2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914400" indent="-914400"/>
            <a:endParaRPr lang="lo-LA" sz="2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914400" indent="-914400"/>
            <a:endParaRPr lang="lo-LA" sz="2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012693"/>
      </p:ext>
    </p:extLst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/>
          <p:cNvSpPr/>
          <p:nvPr/>
        </p:nvSpPr>
        <p:spPr>
          <a:xfrm>
            <a:off x="2172389" y="1988011"/>
            <a:ext cx="6518605" cy="2161902"/>
          </a:xfrm>
          <a:prstGeom prst="flowChartAlternateProcess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algn="ctr"/>
            <a:r>
              <a:rPr lang="lo-LA" sz="8800" dirty="0">
                <a:latin typeface="Alice2 95" pitchFamily="34" charset="0"/>
                <a:cs typeface="Phetsarath OT" pitchFamily="2" charset="0"/>
              </a:rPr>
              <a:t>ຂອບໃຈທີ່ໃຫ້ກຽດຮັບຟັງ</a:t>
            </a:r>
            <a:endParaRPr lang="en-US" sz="8800" dirty="0">
              <a:latin typeface="Alice2 95" pitchFamily="34" charset="0"/>
              <a:cs typeface="Phetsarath O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8757817"/>
      </p:ext>
    </p:extLst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3525</TotalTime>
  <Words>2846</Words>
  <Application>Microsoft Office PowerPoint</Application>
  <PresentationFormat>Widescreen</PresentationFormat>
  <Paragraphs>194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4" baseType="lpstr">
      <vt:lpstr>Alice2 95</vt:lpstr>
      <vt:lpstr>Arial</vt:lpstr>
      <vt:lpstr>Phetsarath OT</vt:lpstr>
      <vt:lpstr>Saysettha OT</vt:lpstr>
      <vt:lpstr>Times New Roman</vt:lpstr>
      <vt:lpstr>Trebuchet MS</vt:lpstr>
      <vt:lpstr>Wingdings</vt:lpstr>
      <vt:lpstr>Wingdings 3</vt:lpstr>
      <vt:lpstr>Facet</vt:lpstr>
      <vt:lpstr> Lan Xang Literature   Lecture 1:  Literature in the Lan Xang Kingdom from 1357 – 1690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ການສືບທອດ ແລະປ່ຽນໃໝ່ໃນວັນນະຄະດີ</dc:title>
  <dc:creator>admin</dc:creator>
  <cp:lastModifiedBy>Pheuy</cp:lastModifiedBy>
  <cp:revision>247</cp:revision>
  <dcterms:created xsi:type="dcterms:W3CDTF">2016-09-13T04:40:38Z</dcterms:created>
  <dcterms:modified xsi:type="dcterms:W3CDTF">2023-03-21T01:32:24Z</dcterms:modified>
</cp:coreProperties>
</file>