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60" r:id="rId1"/>
  </p:sldMasterIdLst>
  <p:sldIdLst>
    <p:sldId id="298" r:id="rId2"/>
    <p:sldId id="256" r:id="rId3"/>
    <p:sldId id="297" r:id="rId4"/>
    <p:sldId id="309" r:id="rId5"/>
    <p:sldId id="403" r:id="rId6"/>
    <p:sldId id="404" r:id="rId7"/>
    <p:sldId id="487" r:id="rId8"/>
    <p:sldId id="405" r:id="rId9"/>
    <p:sldId id="432" r:id="rId10"/>
    <p:sldId id="433" r:id="rId11"/>
    <p:sldId id="485" r:id="rId12"/>
    <p:sldId id="488" r:id="rId13"/>
    <p:sldId id="469" r:id="rId14"/>
    <p:sldId id="434" r:id="rId15"/>
    <p:sldId id="481" r:id="rId16"/>
    <p:sldId id="482" r:id="rId17"/>
    <p:sldId id="486" r:id="rId18"/>
    <p:sldId id="489" r:id="rId19"/>
    <p:sldId id="490" r:id="rId20"/>
    <p:sldId id="491" r:id="rId21"/>
    <p:sldId id="492" r:id="rId22"/>
    <p:sldId id="493" r:id="rId23"/>
    <p:sldId id="494" r:id="rId24"/>
    <p:sldId id="495" r:id="rId25"/>
    <p:sldId id="496" r:id="rId26"/>
    <p:sldId id="458" r:id="rId27"/>
    <p:sldId id="467" r:id="rId28"/>
    <p:sldId id="470" r:id="rId29"/>
    <p:sldId id="436" r:id="rId30"/>
    <p:sldId id="437" r:id="rId31"/>
    <p:sldId id="438" r:id="rId32"/>
    <p:sldId id="459" r:id="rId33"/>
    <p:sldId id="261" r:id="rId34"/>
    <p:sldId id="296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987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774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796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522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497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221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920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989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670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892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8981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760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60583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224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6554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6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44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271825"/>
            <a:ext cx="10096684" cy="6314349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6000" b="1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12: </a:t>
            </a:r>
            <a:b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Story of "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Sinsay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(Con.)</a:t>
            </a: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79910" y="5634002"/>
            <a:ext cx="4323179" cy="928429"/>
          </a:xfrm>
        </p:spPr>
        <p:txBody>
          <a:bodyPr>
            <a:normAutofit/>
          </a:bodyPr>
          <a:lstStyle/>
          <a:p>
            <a:endParaRPr lang="lo-LA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ສີວົງສັກ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9103" y="0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3846773" y="1897067"/>
            <a:ext cx="4058573" cy="2385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o-LA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lo-LA" sz="2800" b="1" dirty="0"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ວັນນະຄະດີລ້ານຊ້າງ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32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886974" y="4282335"/>
            <a:ext cx="560268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ຫຼັກສູດ ຄູພາສາລາວ-ວັນນະຄະດີ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ພາກວິຊາ ຄູພາສາ</a:t>
            </a:r>
            <a:endParaRPr lang="en-US" sz="2800" dirty="0">
              <a:latin typeface="Phetsarath OT" pitchFamily="2" charset="0"/>
              <a:cs typeface="Phetsarath O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ຄະນະສຶກສາສາດ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lo-LA" sz="28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o-LA" sz="2000" b="1" dirty="0">
                <a:latin typeface="Phetsarath OT" pitchFamily="2" charset="0"/>
                <a:cs typeface="Phetsarath OT" pitchFamily="2" charset="0"/>
              </a:rPr>
              <a:t>ມະຫາວິທະຍາໄລ ສຸພານຸວົງ</a:t>
            </a:r>
            <a:endParaRPr lang="en-US" sz="2000" dirty="0">
              <a:latin typeface="Phetsarath OT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524007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98435" y="616226"/>
            <a:ext cx="6258339" cy="6033053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thaiDist">
              <a:lnSpc>
                <a:spcPct val="160000"/>
              </a:lnSpc>
            </a:pPr>
            <a:endParaRPr lang="lo-LA" sz="3200" b="1" dirty="0">
              <a:solidFill>
                <a:srgbClr val="002060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4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en-US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ໜັງສືເລື່ອງ</a:t>
            </a:r>
            <a:r>
              <a:rPr lang="lo-LA" sz="3200" b="1" dirty="0">
                <a:solidFill>
                  <a:schemeClr val="tx2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“ສິນໄຊ” 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1.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ໂຄງປະກອບຂອງໜັງສືເລື່ອງ 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ວິທີໃຊ້ສັບພາສາເຂົ້າໃນການປະພັນ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3.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ການວາດພາບ ແລະ ການພັນລະນາ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4.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ວິທີໃຊ້ຮູບການສິລະປະໄມ້ງັດ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5.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  <a:endParaRPr lang="lo-LA" sz="3200" b="1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6CAD08-1C86-4797-A230-AC33BDC68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5226" y="258417"/>
            <a:ext cx="5290931" cy="63908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882660" y="118751"/>
            <a:ext cx="6112803" cy="119269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ວິທີປະດິດແຕ່ງຂອງໜັງສືເລື່ອງ “ສິນໄຊ”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771052" y="290555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4.5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1049337" y="2910980"/>
            <a:ext cx="5507747" cy="1820649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anose="02000500000000020004" pitchFamily="2" charset="0"/>
                <a:cs typeface="Phetsarath OT" pitchFamily="2" charset="0"/>
              </a:rPr>
              <a:t>ກິດຈະກຳ: 1</a:t>
            </a:r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 algn="thaiDist"/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 lvl="0"/>
            <a:r>
              <a:rPr lang="en-US" sz="2800" dirty="0">
                <a:latin typeface="Phetsarath OT" panose="02000500000000020004" pitchFamily="2" charset="0"/>
                <a:cs typeface="Phetsarath OT" pitchFamily="2" charset="0"/>
              </a:rPr>
              <a:t>1)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ໂຄງປະກອບຂອງເລື່ອງເປັນແນວໃດ?</a:t>
            </a:r>
            <a:endParaRPr lang="lo-LA" sz="2800" b="1" u="sng" dirty="0">
              <a:latin typeface="Phetsarath OT" panose="02000500000000020004" pitchFamily="2" charset="0"/>
              <a:cs typeface="Phetsarath OT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21243" y="5730999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ounded Rectangle 9">
            <a:extLst>
              <a:ext uri="{FF2B5EF4-FFF2-40B4-BE49-F238E27FC236}">
                <a16:creationId xmlns:a16="http://schemas.microsoft.com/office/drawing/2014/main" id="{427300D0-9F0F-4BB8-ABAA-ADCA954830F3}"/>
              </a:ext>
            </a:extLst>
          </p:cNvPr>
          <p:cNvSpPr/>
          <p:nvPr/>
        </p:nvSpPr>
        <p:spPr>
          <a:xfrm>
            <a:off x="2184903" y="1426562"/>
            <a:ext cx="4089765" cy="84908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ໂຄງປະກອບຂອງໜັງສື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Flowchart: Connector 8">
            <a:extLst>
              <a:ext uri="{FF2B5EF4-FFF2-40B4-BE49-F238E27FC236}">
                <a16:creationId xmlns:a16="http://schemas.microsoft.com/office/drawing/2014/main" id="{531BDC60-2F4D-4956-A8CF-1FA0507529E5}"/>
              </a:ext>
            </a:extLst>
          </p:cNvPr>
          <p:cNvSpPr/>
          <p:nvPr/>
        </p:nvSpPr>
        <p:spPr>
          <a:xfrm>
            <a:off x="665549" y="1388190"/>
            <a:ext cx="1429578" cy="849085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1)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CCFAC42-1D78-87F6-E067-8750B85A8A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1770" y="1426562"/>
            <a:ext cx="5173210" cy="5231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p:transition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40633" y="811422"/>
            <a:ext cx="9609377" cy="432402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ໂຄງຮ່າງຂອງເລື່ອງແມ່ນອີງໃສ່ໂຄງຮ່າງຂອງບັນດາບົດຊາດົກຕ່າງໆ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ເລື່ອງທີ່ເວົ້າເຖິງການໃຊ້ຊາດຂອງພະພຸດທະເຈົ້າຕໍ່ຊາດກ່ອນ, ພະພຸດທະເຈົ້າມີສິ່ງທີ່ເພິ່ນທຳບໍ່ດີໄວ້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ມາຮອດຊາດໃໝ່ເພິ່ນກໍຕ້ອງໄດ້ກັບມາໃຊ້ຊາດ ຫຼື ໃຊ້ເວນຄືນ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ສະນັ້ນ, ເລື່ອງ ສິໄຊ ມີ ສິນໄຊ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ສັງທອງ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ສີໂຫ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ນາງຈັນທາ ແລະ ນາງຫຼ້າເປັນເຊື້ອກະສັດເປັນລູກເຕົ້າເລົ່າກໍຂອງພະອິນສົ່ງມາເກີດ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ໄຊ້ຊາດ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).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ດັ່ງນັ້ນ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ຈຶ່ງຖືກເນລະເທດເພື່ອເປັນການໃຊ້ກຳ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906997" y="6011138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95017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16835" y="712821"/>
            <a:ext cx="9239561" cy="481587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ເລື່ອງ ສິນໄຊ ປະກອບມີຕົວລະຄອນສອງສາຍຄື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ສາຍຕົວລະຄອນສິນທຳ ແລະ ອະທຳ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ສະເພາະຕົວລະຄອນ ພະຍາກຸດສະລາດ ຈະຈັດຕົວລະຄອນໃດກໍໄດ້ ເພາະຕົວລະຄອນກຸດສະລາດມີຄວາມໝາຍສະແດງອອກຫຼາຍແງ່ທັງອະທຳ ແລະ ສິນທຳໄປພ້ອມໆກັນ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ສ່ວນຕົວລະຄອນໃຈກາງແມ່ນນາງ ສຸມຸນທາເພາະນາງ ສຸມຸນທາເປັນໃຈກາງຂອງເລື່ອງແຕ່ຕົ້ນຕະຫຼອດໄປ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92165" y="5964926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1243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15107" y="1163154"/>
            <a:ext cx="6051014" cy="474792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ບົດປະພັນນອກຈາກການສະແດງແລກປ່ຽນທາງດ້ານເນື້ອໃນແລ້ວຍັງສ້າງພື້ນຖານສັບພາສາອີກ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ສະນັ້ນ, ພາສາເປັນພາຫະນະທີ່ຂາດບໍ່ໄດ້ ເຊິ່ງກ່ອນອື່ນໝົດບົດປະພັນວັນນະຄະດີທີ່ເດັ່ນໆ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ນັກປະພັນໄດ້ເລືອກເຟັ້ນເອົາສັບພາສາທີ່ມີຮູບພາບ ແລະອຸດົມສົມບູນທາງດ້ານເນື້ອໃນເຂົ້າບົດ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ເພື່ອໃຫ້ເນື້ອໃນແນວຄິດຂອງບົດສະແດງອອກຢ່າງຄົບຖ້ວນຕາມເຫດການທີ່ນັກແຕ່ງຢາກສ່ອງແສງ.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56383" y="6011493"/>
            <a:ext cx="6687675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C4F0A3D4-E300-4B01-8E22-A841AB418218}"/>
              </a:ext>
            </a:extLst>
          </p:cNvPr>
          <p:cNvSpPr/>
          <p:nvPr/>
        </p:nvSpPr>
        <p:spPr>
          <a:xfrm>
            <a:off x="791027" y="231946"/>
            <a:ext cx="1429578" cy="849085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2)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2E598E37-B4FC-4159-8C8E-D0FF9BE5225F}"/>
              </a:ext>
            </a:extLst>
          </p:cNvPr>
          <p:cNvSpPr/>
          <p:nvPr/>
        </p:nvSpPr>
        <p:spPr>
          <a:xfrm>
            <a:off x="2295347" y="247856"/>
            <a:ext cx="5352222" cy="84908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ວິທີໃຊ້ສັບພາສາເຂົ້າໃນການປະພັນ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F4E5A6C0-80FF-4FF1-A8CA-95633E5E0C26}"/>
              </a:ext>
            </a:extLst>
          </p:cNvPr>
          <p:cNvSpPr/>
          <p:nvPr/>
        </p:nvSpPr>
        <p:spPr>
          <a:xfrm>
            <a:off x="168966" y="1961936"/>
            <a:ext cx="3687417" cy="2123504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anose="02000500000000020004" pitchFamily="2" charset="0"/>
                <a:cs typeface="Phetsarath OT" pitchFamily="2" charset="0"/>
              </a:rPr>
              <a:t>ກິດຈະກຳ: 2</a:t>
            </a:r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 algn="thaiDist"/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 lvl="0"/>
            <a:r>
              <a:rPr lang="en-US" sz="2800" dirty="0">
                <a:latin typeface="Phetsarath OT" panose="02000500000000020004" pitchFamily="2" charset="0"/>
                <a:cs typeface="Phetsarath OT" pitchFamily="2" charset="0"/>
              </a:rPr>
              <a:t>1)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ການໃຊ້ສັບພາສາເຂົ້າໃນການປະພັນເປັນແນວໃດ?</a:t>
            </a:r>
            <a:endParaRPr lang="lo-LA" sz="2800" b="1" u="sng" dirty="0">
              <a:latin typeface="Phetsarath OT" panose="02000500000000020004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57645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275622" y="734463"/>
            <a:ext cx="9900224" cy="4815875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ໃນບົດເລື່ອງສິນໄຊຕອນໜຶ່ງວ່າ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</a:p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ພໍເມື່ອພ່າງໆຮ້ອນ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ສຸລິເຍດເຮືອງແສງ  ພຸ້ນເຍີ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ອາທິດໂຄຄະນາເຖິງ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ທ່ຽງວັນວຽນຂຶ້ນ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ຟັງຍິນລົມຜັດຫຼຽງໄມ້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ໃບບາງເປື້ອງປິ່ນ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ມີທັງນົກໄສ່ຮ້ອງ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ຊົມຕ້ອງຕື່ນລາງ  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02248CD-7F48-438A-94C7-2C31A9D233EA}"/>
              </a:ext>
            </a:extLst>
          </p:cNvPr>
          <p:cNvSpPr/>
          <p:nvPr/>
        </p:nvSpPr>
        <p:spPr>
          <a:xfrm>
            <a:off x="5906852" y="6072777"/>
            <a:ext cx="503251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89813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07414" y="844736"/>
            <a:ext cx="11068058" cy="501465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ການໃຊ້ພາສາຂອງນັກກະວີສຸດທີ່ມ່ວນອອນຊອນ ແລະ ມີຄຸນຄ່າຕິດພັນກັບຕົວລະຄອນເປັນຕົ້ນແມ່ນທໍາມະຊາດ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ຄໍາສັບມີຮູບພາບ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ຜູ້ອ່ານຈັບອົກຈັບໃຈ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ຕົວຢ່າງ ນັກແຕ່ງໄດ້ພັນລະນາການເຄື່ອນຍ້າຍຂອງດວງອາທິດເຊິ່ງຖືກກັບສະພາບຕົວຈິ່ງ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ຖືກກັບກາລະເທສະ ແລະ ສາມາດສຳນຶກເຫັນພາບທີ່ງົດງາມໂດຍຜ່ານພາສາຂອງນັກປະພັນ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ຜໍ່ເຫັນ ສຸຣະພາພົ້ນ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ພູຄໍາຄົບໂລກ  ພຸ້ນເຢີ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ວາເຍສຍູ້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ໄຫຼຝ້າຝຽດດອຍ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5A6609C-B71F-4941-BA6F-70493666E0D6}"/>
              </a:ext>
            </a:extLst>
          </p:cNvPr>
          <p:cNvSpPr/>
          <p:nvPr/>
        </p:nvSpPr>
        <p:spPr>
          <a:xfrm>
            <a:off x="6007126" y="6013264"/>
            <a:ext cx="445273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45873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23887" y="893486"/>
            <a:ext cx="9375122" cy="420627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ນັກກະວີບໍ່ຢາກເວົ້າວ່າຕາເວັນຂຶ້ນແລ້ວເຮັດໃຫ້ຄວາມມືດສູນຫາຍໄປ ນັກແຕ່ງໄດ້ໃຊ້ສັບເພື່ອວາດພາບຄືນການເຄື່ອງຍ້າຍຂອງພະອາທິດດ້ວຍຄຳວ່າ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ພູຄໍາຄົບໂລກ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”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ຫຼື 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ວາໂຍຍູ້ ໄຫຼຝ້າຝຽດດອຍ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”.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ເມື່ອແສງອາທິດສ່ອງແສງລົງມາທົ່ວສາລະທິດເຮັດໃຫ້ພິພົບປຽບເໝືອນວ່າ ປົກຫຸ້ມດ້ວຍນ້ຳຄໍາ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ເມກໝອກຖືກຄັບໜີໃຫ້ຫາຍໄປດ້ວຍແສງແດດ ແລະ ລົມ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49A6EDB-9D82-4B09-9111-350F96C290A1}"/>
              </a:ext>
            </a:extLst>
          </p:cNvPr>
          <p:cNvSpPr/>
          <p:nvPr/>
        </p:nvSpPr>
        <p:spPr>
          <a:xfrm>
            <a:off x="2873221" y="5964514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47496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90331" y="641817"/>
            <a:ext cx="9459012" cy="420627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ຜ່ານການຍົກຕົວຢ່າງມານີ້ອາດສະຫຼຸບໄດ້ວ່າ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ັບພາສາຢູ່ໃນບົດປະພັນໜຶ່ງໆທີ່ມ່ວນອອນຊອນເປັນຍ້ອນນັກກະວີດູດຈິດໃຈຜູ້ອ່ານຜູ້ຟັງທັງສ່ອງແສງສັງຄົມສະໄໝນັ້ນໄດ້ດີ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ເມື່ອເປັນແນວນັ້ນເລື່ອງ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ສິນໄຊ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”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ຈຶ່ງເປັນວັນນະກຳຄໍາກອນຊັ້ນຍອດຂອງລາວສະບັບໜຶ່ງ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8B779B6-57BA-46B0-83CF-AC100A844FEE}"/>
              </a:ext>
            </a:extLst>
          </p:cNvPr>
          <p:cNvSpPr/>
          <p:nvPr/>
        </p:nvSpPr>
        <p:spPr>
          <a:xfrm>
            <a:off x="2873222" y="5916101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14186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261606" y="1507103"/>
            <a:ext cx="6073631" cy="474792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</a:t>
            </a:r>
            <a:r>
              <a:rPr lang="th-TH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.  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ການວາດພາບທີ່ຄົນສ້າງຂຶ້ນ</a:t>
            </a:r>
            <a:endParaRPr lang="en-US" sz="2800" b="1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endParaRPr lang="en-US" sz="2800" b="1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ໃນໜັງສືເລື່ອງນັກກະວີໄດ້ວາດພາບທີ່ຕັ້ງຂອງຕົວເມືອງ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ຫໍພະສາດພະລາຊະວັງທີ່ສວຍງາມສະແດງເຖິງຄວາມສິວິໄລຮຸ່ງເຮືອງຂອງປະເທດຊາດບ້ານເມືອງຢູ່ໃນສະໄໝນັ້ນ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ພາບແຫ່ງການດຳລົງຊີວິດຂອງຄົນເຮົາທີ່ມີຄວາມສຸກກະເສີມສໍາລານ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ພາບແຫ່ງການກໍ່ສ້າງຫໍໂຮງທີ່ສະຫງ່າລາສີ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14499" y="6099227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C4F0A3D4-E300-4B01-8E22-A841AB418218}"/>
              </a:ext>
            </a:extLst>
          </p:cNvPr>
          <p:cNvSpPr/>
          <p:nvPr/>
        </p:nvSpPr>
        <p:spPr>
          <a:xfrm>
            <a:off x="842243" y="299781"/>
            <a:ext cx="1429578" cy="849085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3)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2E598E37-B4FC-4159-8C8E-D0FF9BE5225F}"/>
              </a:ext>
            </a:extLst>
          </p:cNvPr>
          <p:cNvSpPr/>
          <p:nvPr/>
        </p:nvSpPr>
        <p:spPr>
          <a:xfrm>
            <a:off x="2343278" y="338841"/>
            <a:ext cx="5352222" cy="84908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ການວາດພາບ ແລະການພັນລະນາ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F4E5A6C0-80FF-4FF1-A8CA-95633E5E0C26}"/>
              </a:ext>
            </a:extLst>
          </p:cNvPr>
          <p:cNvSpPr/>
          <p:nvPr/>
        </p:nvSpPr>
        <p:spPr>
          <a:xfrm>
            <a:off x="368478" y="2734811"/>
            <a:ext cx="3806686" cy="25423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anose="02000500000000020004" pitchFamily="2" charset="0"/>
                <a:cs typeface="Phetsarath OT" pitchFamily="2" charset="0"/>
              </a:rPr>
              <a:t>ກິດຈະກຳ: </a:t>
            </a:r>
            <a:r>
              <a:rPr lang="en-US" sz="2800" b="1" u="sng" dirty="0">
                <a:latin typeface="Phetsarath OT" panose="02000500000000020004" pitchFamily="2" charset="0"/>
                <a:cs typeface="Phetsarath OT" pitchFamily="2" charset="0"/>
              </a:rPr>
              <a:t>3</a:t>
            </a:r>
          </a:p>
          <a:p>
            <a:pPr algn="thaiDist"/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 lvl="0"/>
            <a:r>
              <a:rPr lang="en-US" sz="2800" dirty="0">
                <a:latin typeface="Phetsarath OT" panose="02000500000000020004" pitchFamily="2" charset="0"/>
                <a:cs typeface="Phetsarath OT" pitchFamily="2" charset="0"/>
              </a:rPr>
              <a:t>1)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ການວາດພາບ ແລະການພັນລະນາຂອງເລື່ອງເປັນແນວໃດ?</a:t>
            </a:r>
            <a:endParaRPr lang="lo-LA" sz="2800" b="1" u="sng" dirty="0">
              <a:latin typeface="Phetsarath OT" panose="02000500000000020004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69989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75924" y="1449095"/>
            <a:ext cx="9883812" cy="418234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ບັດນີ້ ຍັງມີນັກຄະເລດລ້ຳ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ຊັ້ນຊື່ເປັງຈານ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ນິຄົມຄົນ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ຄັ່ງເພັງພໍຕື້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ຊຽງຫຼວງລົ້ນ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ລຸງລັງລ້ານຍ່ານ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ນ້ຳແຜ່ລ້ອມ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ລະວັງຕ້າຍຊົ່ວຕາ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ຮຸ່ງຄໍ່າລົ້ນ		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ຊາວເທດທຽວສະເພົາ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ອຸດົມໂດຍ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ດັ່ງດາວະດິງຟ້າ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A78B19F-DA98-4472-B920-88D0E3A315F7}"/>
              </a:ext>
            </a:extLst>
          </p:cNvPr>
          <p:cNvSpPr/>
          <p:nvPr/>
        </p:nvSpPr>
        <p:spPr>
          <a:xfrm>
            <a:off x="5990713" y="5908282"/>
            <a:ext cx="445273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94127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38172" y="643555"/>
            <a:ext cx="9519559" cy="404982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ນອກຈາກພາບຕົວເມືອງເປັນຈານແລ້ວພາຍໃນຫໍໂຮງເປັນບ່ອນປະທັບຂອງເຈົ້າແຜ່ນດິນ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ພະຍາ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)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ແລະ ເຈົ້າຂຸນມຸນນາຍ ເຈົ້ານາງທັງຫຼາຍກໍປາກົດຂຶ້ນຢ່າງສວຍງາມ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ຫໍໂຮງດັ່ງກ່າວມຸງດ້ວຍທອງແດງ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ປະດັບດ້ວຍແກ້ວເຫຼື້ອມມີແສງປະກາຍ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910401" y="5914363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25278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11061" y="1381538"/>
            <a:ext cx="9773174" cy="4094923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ນັບແຕ່	ບຸຣີລ້ຳ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ນະຄອນຄົນໃດປຽບ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ໂຮງໃຫຍ່ກວ້າງ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ອໍລະທື້ມຜ່ານຊຽງ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ປະດັບຊໍ່ຟ້າ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ມຸກມາດດາວຄໍາ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ມຸງທອງແດງ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ຫຼໍ່ຕັນຕາງຝ້າ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8F699F9-A000-4412-92FC-587A6312E8C9}"/>
              </a:ext>
            </a:extLst>
          </p:cNvPr>
          <p:cNvSpPr/>
          <p:nvPr/>
        </p:nvSpPr>
        <p:spPr>
          <a:xfrm>
            <a:off x="6023447" y="5913240"/>
            <a:ext cx="43434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48718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28082" y="603125"/>
            <a:ext cx="9269592" cy="410817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ອາດເວົ້າໄດ້ວ່າ ຄໍາກອນຂ້າງເທິງນັກກະວີໄດ້ວາດພາບ ຫຼື ພັນລະນາຕົວເມືອງເປັງຈານທີ່ສວຍງາມ ແລະ ອຸ ດົມສົມບູນ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ໍ່ອຶດຢາກຍາກແຄນຊາວເມືອງຍູທ່າງທໍາມາຫາກິນບໍ່ຂາດເຂີນສິ່ງໃດສົມເປັນເມືອງເອກຂອງໂພທິສັດນີ້ກໍແມ່ນການສ່ອງແສງເຖິງສະພາບຂອງບ້ານເມືອງທີ່ຮຸ່ງເຮືອງໃນສັດຕະວັດນັ້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8D32DB7-6D2F-4391-9FB0-31799272F81C}"/>
              </a:ext>
            </a:extLst>
          </p:cNvPr>
          <p:cNvSpPr/>
          <p:nvPr/>
        </p:nvSpPr>
        <p:spPr>
          <a:xfrm>
            <a:off x="2916071" y="5954793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06978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80787" y="990600"/>
            <a:ext cx="10877239" cy="487680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ຂ</a:t>
            </a:r>
            <a:r>
              <a:rPr lang="th-TH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ການວາດພາບ</a:t>
            </a:r>
            <a:r>
              <a:rPr lang="th-TH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ພັນລະນາຕົວລະຄອນ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ການພັນລະນາ ຫຼື ວາດພາບຕົວລະຄອນດ້ານຮູບນອກຂອງໜັງສືເລື່ອງ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ສິນໄຊ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”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ສະແດງອອກແບບ ລວມໆຄ້າຍຄືກັບເລື່ອງອື່ນໆທີ່ຖືກແຕ່ງຂຶ້ນໃນໄລຍະປະຫວັດສາດດຽວກັນເຊັ່ນ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ນັກແຕ່ງໄດ້ພັນລະນາຄວາມງາມຂອງ ນາງ ກິນນະລີແຫ່ງພູໄກລາດວ່າ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ໂສມຮາບເນື້ອ  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ນົວລະພາກຂຽນຂານ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ເທິງທະລັງບົນ  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ບໍ່ມີພໍພ້ຽງ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ແຂນກົມກ້ຽງ  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ມະນີເນືອງຄ້ອມກ່ອງ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ທຸກຢ່ານຟ້າ   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ເຫຼືອງເຫຼື້ອມລັ່ງມາ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9045677-04B1-48B1-AC77-8A24C47190AD}"/>
              </a:ext>
            </a:extLst>
          </p:cNvPr>
          <p:cNvSpPr/>
          <p:nvPr/>
        </p:nvSpPr>
        <p:spPr>
          <a:xfrm>
            <a:off x="5976638" y="5956914"/>
            <a:ext cx="43434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29834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7565" y="1205948"/>
            <a:ext cx="11396870" cy="487680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ສ່ວນການວາດພາບພາຍໃນຈິດໃຈຂອງຕົວລະຄອນນັກແຕ່ງໄດ້ພັນລະນາແມ່ນເດັ່ນຊັດ ແລະ ລະ ອຽດຈະແຈ້ງດີ, ນັກແຕ່ງເອົາຮູບພາບທໍາມະຊາດ ແລະ ສັດສາວາສິ່ງເພື່ອເວົ້າເຖິງຄວາມໂສກເສົ້າຫງ່ວມເຫງົາຂອງຊາວເມືອງເປັງຈານຕໍ່ການຈາກໄປຂອງນາງ ສຸມຸນທາວ່າ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ທຸກທີ່ຖ້ວນ  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ຄາເມໃນນອກ ກໍດີ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 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ຄັນວ່າ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ຮູ້ຂ່າວຂ້ອຍ  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ກໍ່ຫີວໄຫ້ທົ່ວແດນ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	 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ແມ່ນວ່າ 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ສັບພະສິ່ງຊ້າງ  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ມ້າມິ່ງໃນນະຄອນ ກໍດີ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ກໍບໍ່ກິນກຽງກັດ  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ຢູ່ຊົງສະລອນພ້ອມ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9045677-04B1-48B1-AC77-8A24C47190AD}"/>
              </a:ext>
            </a:extLst>
          </p:cNvPr>
          <p:cNvSpPr/>
          <p:nvPr/>
        </p:nvSpPr>
        <p:spPr>
          <a:xfrm>
            <a:off x="6096000" y="6082748"/>
            <a:ext cx="43434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72393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7565" y="233433"/>
            <a:ext cx="9593723" cy="544664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ຄ. ການວາດພາບທໍາມະຊາດ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ພາບທໍາມະຊາດແມ່ນຂອດໜຶ່ງທີ່ຈໍາເປັນສຳລັບການປະພັນເລື່ອງ ແລະ ຍາມໃດກໍຕິດພັນກັບຕົວລະຄອນ. ໃນເລື່ອງ “ສັງສິນໄຊ” ນັກກະວີໄດ້ພະຍາຍາມເລືອກເຟັ້ນເອົາພາບທຳມະຊາດທີ່ສວຍງາມ ແລະ ມີຈິງປະກອບກັບເນື້ອໃນບົດກະວີຂອງຕົນຢ່າງມີຫົວຄິດປະດິດສ້າງເພື່ອໃຫ້ມີຄວາມດູດດື່ມ, ຈັບອົກຈັບໃຈ.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82816B8-672E-4546-9FA8-29F0CD3CF561}"/>
              </a:ext>
            </a:extLst>
          </p:cNvPr>
          <p:cNvSpPr/>
          <p:nvPr/>
        </p:nvSpPr>
        <p:spPr>
          <a:xfrm>
            <a:off x="2931945" y="5939758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46015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884126" y="773732"/>
            <a:ext cx="8704490" cy="4704522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ຄ. ການວາດພາບທໍາມະຊາດ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ພູມີດັ້ນ                     ເດີນກາຍເຫວດາດ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ຟັງຍິນນໍ້າທັ່ງທໍ້             ທານກ້ອນຄື່ນເຄງ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ພະກໍລັດເລັ່ງຂຶ້ນ           ເຂົາມາດເງິນຍວງ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ຫຼິງດູຄໍາຫຼວງໄຫຼ            </a:t>
            </a:r>
            <a:r>
              <a:rPr lang="lo-LA" dirty="0"/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ຫຼັ່ງລົງໂຕນທ້າງ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9045677-04B1-48B1-AC77-8A24C47190AD}"/>
              </a:ext>
            </a:extLst>
          </p:cNvPr>
          <p:cNvSpPr/>
          <p:nvPr/>
        </p:nvSpPr>
        <p:spPr>
          <a:xfrm>
            <a:off x="5982595" y="5931260"/>
            <a:ext cx="43434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22562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22732" y="752578"/>
            <a:ext cx="9451110" cy="462500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ນອກຈາກແມ່ນໍ້າລໍາເຊແລ້ວ ນົກໜູປູປີກກໍເປັນພາບໜຶ່ງທີ່ສວຍງາມ, ນັກກະສີເອົາພາບຂອງນົກ, ໜູມາເປັນການບັນເລງຄວາມເບີກບານມ່ວນຊື່ນ ແລະ ຊຸກຍູ້ໃຫ້ຕົວລະຄອນເດັ່ນຊັດຂຶ້ນຕອນສິນໄຊ, ແມ່ ແລະ ປ້າເດີນດົງດຳລົງຊີວິດຢູ່ກັບສັດສາວາສິ່ງ. ເມື່ອທ້າວສິນໄຊຈະຈາກໄປນັ້ນກໍເມືອກັບວ່າທ້າວຕໍ່ສັດສາວາສິ່ງໄປ, ສະນັ້ນ, ຄວາມອາໄລອາວອນຂອງທ້າວຕໍ່ສັດທັງຫຼາຍກໍປາກົດອອກດ້ວຍຄວາມຮັກໄຄ່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9DF2802-838E-4902-B333-CBEA7716B40C}"/>
              </a:ext>
            </a:extLst>
          </p:cNvPr>
          <p:cNvSpPr/>
          <p:nvPr/>
        </p:nvSpPr>
        <p:spPr>
          <a:xfrm>
            <a:off x="2839666" y="5990091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378904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271731" y="1323150"/>
            <a:ext cx="10919184" cy="437321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ບັດນີ້   ກູຈັກພາກເພື່ອນພ້ອມ		ເມືອສູ່ເປັງຈານ ກ່ອນແລ້ວ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  ທັງປວງສູ                          ຢູ່ຍືນຍາເສົ້າ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ຢູ່ດີເຍີ  ມະຍູລາເຄົ້າ                       	ປະຫິດຫຽນຫົງເຫບ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  ຕະຫຼູບໄກ່ກຸ້ມ                     ການໍ້າເຈົ້າຈອງ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  ຍາງຂາວເຂັ້ມ                      ຊຽງຊຸມຊາຍກວາກ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  ເຕັນຕ່ອງແຕ້                       ຄໍກ້ຽວກ່ານແຊງ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9045677-04B1-48B1-AC77-8A24C47190AD}"/>
              </a:ext>
            </a:extLst>
          </p:cNvPr>
          <p:cNvSpPr/>
          <p:nvPr/>
        </p:nvSpPr>
        <p:spPr>
          <a:xfrm>
            <a:off x="5949038" y="5939649"/>
            <a:ext cx="43434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51276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15011" y="394283"/>
            <a:ext cx="9258163" cy="416118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ນອກຈາກນັ້ນ ນັກກະວີໄດ້ພັນລະນາພຶກສາສາດໄມ້ຕາມລະດູການໃນສຸວັນນະພູມຂອງລາວໃນສະ ໄໝບູຮານໄວ້ເປັນສິ່ງປະດັບເອ້ຍ້ອງ ແລະ ສົ່ງກິ່ນຫອມຫວນຊວນໃຈຕໍ່ຜູ້ອ່ານ, ຜູ້ຟັງໂດຍສະເພາະແມ່ນຕອນແຫ່ສິນໄຊກັບໄປເມືອງເປັງຈານ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12DF53A-6276-489B-BCF2-E7643CFA7E10}"/>
              </a:ext>
            </a:extLst>
          </p:cNvPr>
          <p:cNvSpPr/>
          <p:nvPr/>
        </p:nvSpPr>
        <p:spPr>
          <a:xfrm>
            <a:off x="2856444" y="5948147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32047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77078" y="1616764"/>
            <a:ext cx="10990672" cy="437321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ຄອຍເຫັນ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ດອນແດນກໍ້າ                   ເປັງຈານຈອມເມກ ພຸ້ນເຢີ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ໂຍເທດທ້າວ                    ທັງຄ້າຍຊື່ນບານ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ເດຍລະດາດໄມ້                 ເຮືອງດອກລະດູໜາວ  ພຸ້ນເຢີ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ລະດູເດືອນສາມ       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ລ່ວງລົງດົນຍ້າຍ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ຮົມໆຂ້າ                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ສະຫງວນຊົມຊ້ອນເກດ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ຟ້າສະຫວ່າງເຕົ້າ       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ລະດູແລ້ງລ່ວງລົມ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9045677-04B1-48B1-AC77-8A24C47190AD}"/>
              </a:ext>
            </a:extLst>
          </p:cNvPr>
          <p:cNvSpPr/>
          <p:nvPr/>
        </p:nvSpPr>
        <p:spPr>
          <a:xfrm>
            <a:off x="5972414" y="5989983"/>
            <a:ext cx="43434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51973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24372" y="1205536"/>
            <a:ext cx="9399804" cy="307450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ການພັນລະນາທໍາມະຊາດປາກົດອອກໃນບົດກະວີຢ່າງອຸດົມສົມບູນ, ຖືກຕາມລະດູການທັງເປັນການສ່ອງແສງໃຫ້ເຮົາເຫັນເຖິງຄວາມສວຍສົດງົດງາມທາງດ້ານຊັບພະຍາກອນທໍາມະຊາດ, ສັດສາວາສິ່ງທີ່ເປັນຮູບປະທໍາ.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12DF53A-6276-489B-BCF2-E7643CFA7E10}"/>
              </a:ext>
            </a:extLst>
          </p:cNvPr>
          <p:cNvSpPr/>
          <p:nvPr/>
        </p:nvSpPr>
        <p:spPr>
          <a:xfrm>
            <a:off x="2864833" y="5956536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59393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531765" y="1296527"/>
            <a:ext cx="6602137" cy="474792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ການໃຊ້ສິລະປະແບບໄມ້ງັດເຂົ້າໃນການປະດິດແຕ່ງບົດປະພັນວັນນະຄະດີ, ແມ່ນວິທີການແຕ່ງໜຶ່ງທີ່ນັກແຕ່ງສະໄໝບູຮານໝູນໃຊ້. ວິທີນີ້ແມ່ນຍົກເອົາເຫດການໜຶ່ງທີ່ເດັ່ນໆຂຶ້ນມາກ່ອນ, ແຕ່ເຫດການໜຶ່ງທີ່ເກີດມາຕາມຫຼັງພັດເດັ່ນກວ່າເຫດການທໍາອິດອີກເຊັ່ນຢູ່ໃນບັ້ນ “ອະນຸຍຸດທະກໍາບັ້ນ”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56444" y="6044450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C4F0A3D4-E300-4B01-8E22-A841AB418218}"/>
              </a:ext>
            </a:extLst>
          </p:cNvPr>
          <p:cNvSpPr/>
          <p:nvPr/>
        </p:nvSpPr>
        <p:spPr>
          <a:xfrm>
            <a:off x="791027" y="204279"/>
            <a:ext cx="1429578" cy="849085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4)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2E598E37-B4FC-4159-8C8E-D0FF9BE5225F}"/>
              </a:ext>
            </a:extLst>
          </p:cNvPr>
          <p:cNvSpPr/>
          <p:nvPr/>
        </p:nvSpPr>
        <p:spPr>
          <a:xfrm>
            <a:off x="2321273" y="204278"/>
            <a:ext cx="4795632" cy="84908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ວິທີໃຊ້ຮູບການສິລະປະໄມ້ງັດ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F4E5A6C0-80FF-4FF1-A8CA-95633E5E0C26}"/>
              </a:ext>
            </a:extLst>
          </p:cNvPr>
          <p:cNvSpPr/>
          <p:nvPr/>
        </p:nvSpPr>
        <p:spPr>
          <a:xfrm>
            <a:off x="168966" y="2374084"/>
            <a:ext cx="3362799" cy="202174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anose="02000500000000020004" pitchFamily="2" charset="0"/>
                <a:cs typeface="Phetsarath OT" pitchFamily="2" charset="0"/>
              </a:rPr>
              <a:t>ກິດຈະກຳ: </a:t>
            </a:r>
            <a:r>
              <a:rPr lang="en-US" sz="2800" b="1" u="sng" dirty="0">
                <a:latin typeface="Phetsarath OT" panose="02000500000000020004" pitchFamily="2" charset="0"/>
                <a:cs typeface="Phetsarath OT" pitchFamily="2" charset="0"/>
              </a:rPr>
              <a:t>4</a:t>
            </a:r>
          </a:p>
          <a:p>
            <a:pPr algn="thaiDist"/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 lvl="0"/>
            <a:r>
              <a:rPr lang="en-US" sz="2800" dirty="0">
                <a:latin typeface="Phetsarath OT" panose="02000500000000020004" pitchFamily="2" charset="0"/>
                <a:cs typeface="Phetsarath OT" pitchFamily="2" charset="0"/>
              </a:rPr>
              <a:t>1)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ວິທີໃຊ້ຮູບການສິລະປະໄມ້ງັດເປັນແນວໃດ?</a:t>
            </a:r>
            <a:endParaRPr lang="lo-LA" sz="2800" b="1" u="sng" dirty="0">
              <a:latin typeface="Phetsarath OT" panose="02000500000000020004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673337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10208" y="1391478"/>
            <a:ext cx="11171583" cy="4585252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ເມື່ອນັ້ນ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ຮົມໆຂ້າ                      ຂຸມມານໂດຍອາດ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   ບາງພ່ອງທໍາເດດຟົ້ງ          ໄຟໄໝ້ເປັ່ງແປວ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   ບາງພ່ອງນີລະມິດຕັ້ງ         ຕົນສູງສາມໂຍດ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   ອົມໝູ່ຊ້າງ                    ຕາງໝ້ຽງຊູສາມ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   ບາງພ່ອງມາຍມືກັ້ງ           ກາງຫາວມົວມືດ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   ສຽງໂຫ່ຮອງ                  ຄືຟ້າລັ່ນເນືອງ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B6711CA-3D8D-4A99-84DA-D5BCB0DC5A69}"/>
              </a:ext>
            </a:extLst>
          </p:cNvPr>
          <p:cNvSpPr/>
          <p:nvPr/>
        </p:nvSpPr>
        <p:spPr>
          <a:xfrm>
            <a:off x="5990984" y="5976730"/>
            <a:ext cx="43434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157745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57809" y="1166191"/>
            <a:ext cx="11171583" cy="503582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ການສະແດງແຜງລິດກຳລັງຜົນຂອງຍັກເປັນການນາບຂູ່ ແລະ ປາບກຳລັງຂວັນຂອງສິນໄຊ, ແຕ່ຍ້ອນມີຄວາມສາມັກຄີສູ້ຮົບລະຫວ່າງ ສິນໄຊ, ສັງທອງ ແລະສີໂຫ ທ້າວທັງສາມຈຶ່ງສາມາດໄດ້ໄຊຊະນະກຳລັງຫຼວງຂອງຍັກມານຕ່າງໆ.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   ບາຄານທ້າວ                           	ຖອນຕ່າວເປື້ອງແກວ່ງ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   ແສງສົ່ງຕ້ອງ                           	ມານມ້າງໂຄບຄືນ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   ດາບຫຼັງເທົ້າ                           	ແທງທ່າວມົວກະຫາຍ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   ເຄງໆມານມົວກະຈັດ                	ຈຸ່ມຕາຍເຕັງມ້ວຍ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0F8DA0B-27F7-47A6-B6E3-E5FB284835CC}"/>
              </a:ext>
            </a:extLst>
          </p:cNvPr>
          <p:cNvSpPr/>
          <p:nvPr/>
        </p:nvSpPr>
        <p:spPr>
          <a:xfrm>
            <a:off x="5943600" y="6202017"/>
            <a:ext cx="43434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545517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56408" y="1080963"/>
            <a:ext cx="9175489" cy="360992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ກຳລັງຂອງຍັກກຸມພັນມີຄວາມເກັ່ງກ້າສາມາດທາງດ້ານການສະແດງແຜງລິດ, ແຕ່ສິນໄຊສາມາດເອົາຊະນະພວກມັນໄດ້. ດັ່ງນັ້ນ, ຈຶ່ງສາມາດເວົ້າໄດ້ວ່າ ສິນໄຊເກັ່ງກວ່າຍັກກຸມພັນ ແລະ ເປັນການຢັ້ງຢືນວ່ານັກປະພັນໄດ້ໃຊ້ສິລະປະແບບໄມ້ງັດເຂົ້າໃນການປະດິດແຕ່ງຢ່າງຈະແຈ້ງ.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42924" y="5906203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94270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79268" y="1355035"/>
            <a:ext cx="9344240" cy="414793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ຜ່ານຮູບການສິລະປະການແຕ່ງ ແລະເນື້ອໃນທີ່ຍົກມາຂ້າງເທິງເຫັນໄດ້ວ່າໜັງສືເລື່ອງ “ສັງສິນໄຊ” ເປັນໜັງສືສະບັບໜຶ່ງທີ່ເດັ່ນໃນບັນດາເລື່ອງທັງຫຼາຍທີ່ແຕ່ງຂຶ້ນໃນສະໄໝອານາຈັກລາວລ້ານຊ້າງຮຸ່ງເຮືອງ. ບົດເລື່ອງໄດ້ຍ້ອງຍໍສັນລະເສີນຊົນຊັ້ນສັກດີນາລາວມີຄຸນປະໂຫຍດຕໍ່ຊາດໂດຍຜ່ານຮູບການເຄື່ອນໄຫວເພື່ອສ້າງຄຸນງາມຄວາມດີຂອງຕົວລະຄອນຕ່າງໆ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1F85078-A504-40B2-B1A1-159EB1B63B78}"/>
              </a:ext>
            </a:extLst>
          </p:cNvPr>
          <p:cNvSpPr/>
          <p:nvPr/>
        </p:nvSpPr>
        <p:spPr>
          <a:xfrm>
            <a:off x="2884869" y="5981703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39282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89844" y="1247773"/>
            <a:ext cx="9493055" cy="372386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ດວັນນະກຳເລື່ອງສິນໄຊເປັນເລື່ອງທີ່ໄດ້ສ່ອງແສງເຖິງເຫດການອັນເປັນຈິງຂອງສັງຄົມໃນຄາວນັ້ນເພາະມັນໄດ້ສ່ອງແສງໃຫ້ເຫັນຄວາມບໍ່ເປັນທໍາ ແລະ ຄວາມໂງ່ຈ້າບອດໃບ້ຂອງຊົນຊັ້ນສັກດີນາປົກຄອງ, ທັງໄດ້ສ່ອງແສງໃຫ້ຮູ້ວ່າກຳລັງອະທຳໃນສັງຄົມຜັກດັນໃຫ້ສັງຄົມວຸ່ນວາຍສັບສົນ, ເກີດການຂັດແຍ້ງແຂ່ງດີບໍ່ມີຄວາມຊື່ສັດຕໍ່ກັນ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973381" y="5907043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72810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80787" y="988442"/>
            <a:ext cx="9518222" cy="456155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ເຖິງວ່າວັນນະກຳເລື່ອງສິນໄຊມີເນື້ອໃນອັນດີງາມ ແລະ ອັນບົກຜ່ອງກໍຕາມ ແຕ່ວັນນະກຳເລື່ອງນີ້ກໍໄດ້ຮັບຄວາມນິຍົມຈາກມະຫາຊົນວ່າເປັນວັນນະກຳຊັ້ນສຸດຍອດຂອງຊາດ, ເພາະມີເນື້ອໃນສັດຈະຢ່າງເລິກເຊິ່ງເພີນຈິດຢ່າງໜ້າອັດສະຈັນ ແລະແທດເໝາະກັບອຸດົມການກໍຄືຈິນຕະນາການຂອງປະຊາຊົນລາວໃນສະໄໝນັ້ນ, ພ້ອມກັນນັ້ນຍັງໃຫ້ໃຫ້ຄະຕິບົດຮຽນທີ່ຜູ້ອ່ານອາດເລືອກເຟັ້ນເອົາເພື່ອໝູນໃຊ້ໃຫ້ເກີດປະໂຫຍດແກ່ການດໍາລົງຊີວິດໄດ້ດີອີກດ້ວຍ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15934" y="5994616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63159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564555" y="853975"/>
            <a:ext cx="9527401" cy="2853960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endParaRPr lang="lo-LA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1073150" indent="-1073150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ສົມທະເຜີຍ ສີວົງສັກ ແລະ ອຳໄພ ສອນທະລາ. (2019). ວັນນະຄະດີລ້ານຊ້າງ. 	ຄະນະສຶກສາສາດ ມະຫາວິທະຍາໄລ ສຸພານຸວົງ.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1073150" indent="-1073150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ສິລາ ວິຣະວົງ.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</a:t>
            </a:r>
            <a:r>
              <a:rPr lang="lo-LA" sz="24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ສັງສິນໄຊ. ວັນນະຄະດີຄໍາກອນຊັ້ນຍອດຂອງລາວ. ກະຊວງທໍາມະການ.</a:t>
            </a:r>
            <a:endParaRPr lang="lo-LA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p:transition spd="med">
    <p:wedg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2172389" y="1988011"/>
            <a:ext cx="6518605" cy="2161902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r>
              <a:rPr lang="lo-LA" sz="8800" dirty="0">
                <a:latin typeface="Alice2 95" pitchFamily="34" charset="0"/>
                <a:cs typeface="Phetsarath OT" pitchFamily="2" charset="0"/>
              </a:rPr>
              <a:t>ຂອບໃຈທີ່ໃຫ້ກຽດຮັບຟັງ</a:t>
            </a:r>
            <a:endParaRPr lang="en-US" sz="8800" dirty="0">
              <a:latin typeface="Alice2 95" pitchFamily="34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5872</TotalTime>
  <Words>2696</Words>
  <Application>Microsoft Office PowerPoint</Application>
  <PresentationFormat>Widescreen</PresentationFormat>
  <Paragraphs>154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2" baseType="lpstr">
      <vt:lpstr>Alice2 95</vt:lpstr>
      <vt:lpstr>Arial</vt:lpstr>
      <vt:lpstr>Phetsarath OT</vt:lpstr>
      <vt:lpstr>Saysettha OT</vt:lpstr>
      <vt:lpstr>Times New Roman</vt:lpstr>
      <vt:lpstr>Trebuchet MS</vt:lpstr>
      <vt:lpstr>Wingdings 3</vt:lpstr>
      <vt:lpstr>Facet</vt:lpstr>
      <vt:lpstr> Lan Xang Literature   Lecture 12:  The Story of "Sinsay" (Con.)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460</cp:revision>
  <dcterms:created xsi:type="dcterms:W3CDTF">2016-09-13T04:40:38Z</dcterms:created>
  <dcterms:modified xsi:type="dcterms:W3CDTF">2023-06-05T02:25:29Z</dcterms:modified>
</cp:coreProperties>
</file>