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showSpecialPlsOnTitleSld="0">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Lst>
  <p:sldSz cy="6858000" cx="12192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http://customooxmlschemas.google.com/">
      <go:slidesCustomData xmlns:go="http://customooxmlschemas.google.com/" r:id="rId41" roundtripDataSignature="AMtx7miwXD/eYPENyuSKjfvy8lzeUlGCog=="/>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C7BFC8B3-214A-43B1-8589-42706133189F}">
  <a:tblStyle styleId="{C7BFC8B3-214A-43B1-8589-42706133189F}" styleName="Table_0">
    <a:wholeTbl>
      <a:tcTxStyle b="off" i="off">
        <a:font>
          <a:latin typeface="Calibri"/>
          <a:ea typeface="Calibri"/>
          <a:cs typeface="Calibri"/>
        </a:font>
        <a:schemeClr val="dk1"/>
      </a:tcTxStyle>
      <a:tcStyle>
        <a:tcBdr>
          <a:left>
            <a:ln cap="flat" cmpd="sng" w="12700">
              <a:solidFill>
                <a:schemeClr val="lt1"/>
              </a:solidFill>
              <a:prstDash val="solid"/>
              <a:round/>
              <a:headEnd len="sm" w="sm" type="none"/>
              <a:tailEnd len="sm" w="sm" type="none"/>
            </a:ln>
          </a:left>
          <a:right>
            <a:ln cap="flat" cmpd="sng" w="12700">
              <a:solidFill>
                <a:schemeClr val="lt1"/>
              </a:solidFill>
              <a:prstDash val="solid"/>
              <a:round/>
              <a:headEnd len="sm" w="sm" type="none"/>
              <a:tailEnd len="sm" w="sm" type="none"/>
            </a:ln>
          </a:right>
          <a:top>
            <a:ln cap="flat" cmpd="sng" w="12700">
              <a:solidFill>
                <a:schemeClr val="lt1"/>
              </a:solidFill>
              <a:prstDash val="solid"/>
              <a:round/>
              <a:headEnd len="sm" w="sm" type="none"/>
              <a:tailEnd len="sm" w="sm" type="none"/>
            </a:ln>
          </a:top>
          <a:bottom>
            <a:ln cap="flat" cmpd="sng" w="12700">
              <a:solidFill>
                <a:schemeClr val="lt1"/>
              </a:solidFill>
              <a:prstDash val="solid"/>
              <a:round/>
              <a:headEnd len="sm" w="sm" type="none"/>
              <a:tailEnd len="sm" w="sm" type="none"/>
            </a:ln>
          </a:bottom>
          <a:insideH>
            <a:ln cap="flat" cmpd="sng" w="12700">
              <a:solidFill>
                <a:schemeClr val="lt1"/>
              </a:solidFill>
              <a:prstDash val="solid"/>
              <a:round/>
              <a:headEnd len="sm" w="sm" type="none"/>
              <a:tailEnd len="sm" w="sm" type="none"/>
            </a:ln>
          </a:insideH>
          <a:insideV>
            <a:ln cap="flat" cmpd="sng" w="12700">
              <a:solidFill>
                <a:schemeClr val="lt1"/>
              </a:solidFill>
              <a:prstDash val="solid"/>
              <a:round/>
              <a:headEnd len="sm" w="sm" type="none"/>
              <a:tailEnd len="sm" w="sm" type="none"/>
            </a:ln>
          </a:insideV>
        </a:tcBdr>
        <a:fill>
          <a:solidFill>
            <a:srgbClr val="E9EFF7"/>
          </a:solidFill>
        </a:fill>
      </a:tcStyle>
    </a:wholeTbl>
    <a:band1H>
      <a:tcTxStyle/>
      <a:tcStyle>
        <a:fill>
          <a:solidFill>
            <a:srgbClr val="D0DEEF"/>
          </a:solidFill>
        </a:fill>
      </a:tcStyle>
    </a:band1H>
    <a:band2H>
      <a:tcTxStyle/>
    </a:band2H>
    <a:band1V>
      <a:tcTxStyle/>
      <a:tcStyle>
        <a:fill>
          <a:solidFill>
            <a:srgbClr val="D0DEEF"/>
          </a:solidFill>
        </a:fill>
      </a:tcStyle>
    </a:band1V>
    <a:band2V>
      <a:tcTxStyle/>
    </a:band2V>
    <a:lastCol>
      <a:tcTxStyle b="on" i="off">
        <a:font>
          <a:latin typeface="Calibri"/>
          <a:ea typeface="Calibri"/>
          <a:cs typeface="Calibri"/>
        </a:font>
        <a:schemeClr val="lt1"/>
      </a:tcTxStyle>
      <a:tcStyle>
        <a:fill>
          <a:solidFill>
            <a:schemeClr val="accent1"/>
          </a:solidFill>
        </a:fill>
      </a:tcStyle>
    </a:lastCol>
    <a:firstCol>
      <a:tcTxStyle b="on" i="off">
        <a:font>
          <a:latin typeface="Calibri"/>
          <a:ea typeface="Calibri"/>
          <a:cs typeface="Calibri"/>
        </a:font>
        <a:schemeClr val="lt1"/>
      </a:tcTxStyle>
      <a:tcStyle>
        <a:fill>
          <a:solidFill>
            <a:schemeClr val="accent1"/>
          </a:solidFill>
        </a:fill>
      </a:tcStyle>
    </a:firstCol>
    <a:lastRow>
      <a:tcTxStyle b="on" i="off">
        <a:font>
          <a:latin typeface="Calibri"/>
          <a:ea typeface="Calibri"/>
          <a:cs typeface="Calibri"/>
        </a:font>
        <a:schemeClr val="lt1"/>
      </a:tcTxStyle>
      <a:tcStyle>
        <a:tcBdr>
          <a:top>
            <a:ln cap="flat" cmpd="sng" w="38100">
              <a:solidFill>
                <a:schemeClr val="lt1"/>
              </a:solidFill>
              <a:prstDash val="solid"/>
              <a:round/>
              <a:headEnd len="sm" w="sm" type="none"/>
              <a:tailEnd len="sm" w="sm" type="none"/>
            </a:ln>
          </a:top>
        </a:tcBdr>
        <a:fill>
          <a:solidFill>
            <a:schemeClr val="accent1"/>
          </a:solidFill>
        </a:fill>
      </a:tcStyle>
    </a:lastRow>
    <a:seCell>
      <a:tcTxStyle/>
    </a:seCell>
    <a:swCell>
      <a:tcTxStyle/>
    </a:swCell>
    <a:firstRow>
      <a:tcTxStyle b="on" i="off">
        <a:font>
          <a:latin typeface="Calibri"/>
          <a:ea typeface="Calibri"/>
          <a:cs typeface="Calibri"/>
        </a:font>
        <a:schemeClr val="lt1"/>
      </a:tcTxStyle>
      <a:tcStyle>
        <a:tcBdr>
          <a:bottom>
            <a:ln cap="flat" cmpd="sng" w="38100">
              <a:solidFill>
                <a:schemeClr val="lt1"/>
              </a:solidFill>
              <a:prstDash val="solid"/>
              <a:round/>
              <a:headEnd len="sm" w="sm" type="none"/>
              <a:tailEnd len="sm" w="sm" type="none"/>
            </a:ln>
          </a:bottom>
        </a:tcBdr>
        <a:fill>
          <a:solidFill>
            <a:schemeClr val="accent1"/>
          </a:solidFill>
        </a:fill>
      </a:tcStyle>
    </a:firstRow>
    <a:neCell>
      <a:tcTxStyle/>
    </a:neCell>
    <a:nwCell>
      <a:tcTxStyle/>
    </a:nwCell>
  </a:tblStyle>
</a:tblStyleLst>
</file>

<file path=ppt/_rels/presentation.xml.rels><?xml version="1.0" encoding="UTF-8" standalone="yes"?><Relationships xmlns="http://schemas.openxmlformats.org/package/2006/relationships"><Relationship Id="rId40" Type="http://schemas.openxmlformats.org/officeDocument/2006/relationships/slide" Target="slides/slide35.xml"/><Relationship Id="rId20" Type="http://schemas.openxmlformats.org/officeDocument/2006/relationships/slide" Target="slides/slide15.xml"/><Relationship Id="rId41" Type="http://customschemas.google.com/relationships/presentationmetadata" Target="metadata"/><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slide" Target="slides/slide24.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11" Type="http://schemas.openxmlformats.org/officeDocument/2006/relationships/slide" Target="slides/slide6.xml"/><Relationship Id="rId33" Type="http://schemas.openxmlformats.org/officeDocument/2006/relationships/slide" Target="slides/slide28.xml"/><Relationship Id="rId10" Type="http://schemas.openxmlformats.org/officeDocument/2006/relationships/slide" Target="slides/slide5.xml"/><Relationship Id="rId32" Type="http://schemas.openxmlformats.org/officeDocument/2006/relationships/slide" Target="slides/slide27.xml"/><Relationship Id="rId13" Type="http://schemas.openxmlformats.org/officeDocument/2006/relationships/slide" Target="slides/slide8.xml"/><Relationship Id="rId35" Type="http://schemas.openxmlformats.org/officeDocument/2006/relationships/slide" Target="slides/slide30.xml"/><Relationship Id="rId12" Type="http://schemas.openxmlformats.org/officeDocument/2006/relationships/slide" Target="slides/slide7.xml"/><Relationship Id="rId34" Type="http://schemas.openxmlformats.org/officeDocument/2006/relationships/slide" Target="slides/slide29.xml"/><Relationship Id="rId15" Type="http://schemas.openxmlformats.org/officeDocument/2006/relationships/slide" Target="slides/slide10.xml"/><Relationship Id="rId37" Type="http://schemas.openxmlformats.org/officeDocument/2006/relationships/slide" Target="slides/slide32.xml"/><Relationship Id="rId14" Type="http://schemas.openxmlformats.org/officeDocument/2006/relationships/slide" Target="slides/slide9.xml"/><Relationship Id="rId36" Type="http://schemas.openxmlformats.org/officeDocument/2006/relationships/slide" Target="slides/slide31.xml"/><Relationship Id="rId17" Type="http://schemas.openxmlformats.org/officeDocument/2006/relationships/slide" Target="slides/slide12.xml"/><Relationship Id="rId39" Type="http://schemas.openxmlformats.org/officeDocument/2006/relationships/slide" Target="slides/slide34.xml"/><Relationship Id="rId16" Type="http://schemas.openxmlformats.org/officeDocument/2006/relationships/slide" Target="slides/slide11.xml"/><Relationship Id="rId38" Type="http://schemas.openxmlformats.org/officeDocument/2006/relationships/slide" Target="slides/slide33.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GB"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 name="Shape 84"/>
        <p:cNvGrpSpPr/>
        <p:nvPr/>
      </p:nvGrpSpPr>
      <p:grpSpPr>
        <a:xfrm>
          <a:off x="0" y="0"/>
          <a:ext cx="0" cy="0"/>
          <a:chOff x="0" y="0"/>
          <a:chExt cx="0" cy="0"/>
        </a:xfrm>
      </p:grpSpPr>
      <p:sp>
        <p:nvSpPr>
          <p:cNvPr id="85" name="Google Shape;85;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86" name="Google Shape;86;p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7" name="Google Shape;87;p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
        <p:nvSpPr>
          <p:cNvPr id="88" name="Google Shape;88;p1:notes"/>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r>
              <a:rPr lang="en-GB"/>
              <a:t>14/03/2023</a:t>
            </a:r>
            <a:endParaRPr/>
          </a:p>
        </p:txBody>
      </p:sp>
      <p:sp>
        <p:nvSpPr>
          <p:cNvPr id="89" name="Google Shape;89;p1:notes"/>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2" name="Shape 92"/>
        <p:cNvGrpSpPr/>
        <p:nvPr/>
      </p:nvGrpSpPr>
      <p:grpSpPr>
        <a:xfrm>
          <a:off x="0" y="0"/>
          <a:ext cx="0" cy="0"/>
          <a:chOff x="0" y="0"/>
          <a:chExt cx="0" cy="0"/>
        </a:xfrm>
      </p:grpSpPr>
      <p:sp>
        <p:nvSpPr>
          <p:cNvPr id="93" name="Google Shape;93;p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4" name="Google Shape;94;p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0" name="Shape 100"/>
        <p:cNvGrpSpPr/>
        <p:nvPr/>
      </p:nvGrpSpPr>
      <p:grpSpPr>
        <a:xfrm>
          <a:off x="0" y="0"/>
          <a:ext cx="0" cy="0"/>
          <a:chOff x="0" y="0"/>
          <a:chExt cx="0" cy="0"/>
        </a:xfrm>
      </p:grpSpPr>
      <p:sp>
        <p:nvSpPr>
          <p:cNvPr id="101" name="Google Shape;101;p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02" name="Google Shape;102;p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3" name="Google Shape;103;p3: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
        <p:nvSpPr>
          <p:cNvPr id="104" name="Google Shape;104;p3:notes"/>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r>
              <a:rPr lang="en-GB"/>
              <a:t>14/03/2023</a:t>
            </a:r>
            <a:endParaRPr/>
          </a:p>
        </p:txBody>
      </p:sp>
      <p:sp>
        <p:nvSpPr>
          <p:cNvPr id="105" name="Google Shape;105;p3:notes"/>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4" name="Shape 114"/>
        <p:cNvGrpSpPr/>
        <p:nvPr/>
      </p:nvGrpSpPr>
      <p:grpSpPr>
        <a:xfrm>
          <a:off x="0" y="0"/>
          <a:ext cx="0" cy="0"/>
          <a:chOff x="0" y="0"/>
          <a:chExt cx="0" cy="0"/>
        </a:xfrm>
      </p:grpSpPr>
      <p:sp>
        <p:nvSpPr>
          <p:cNvPr id="115" name="Google Shape;115;p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6" name="Google Shape;116;p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4" name="Shape 124"/>
        <p:cNvGrpSpPr/>
        <p:nvPr/>
      </p:nvGrpSpPr>
      <p:grpSpPr>
        <a:xfrm>
          <a:off x="0" y="0"/>
          <a:ext cx="0" cy="0"/>
          <a:chOff x="0" y="0"/>
          <a:chExt cx="0" cy="0"/>
        </a:xfrm>
      </p:grpSpPr>
      <p:sp>
        <p:nvSpPr>
          <p:cNvPr id="125" name="Google Shape;125;p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26" name="Google Shape;126;p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2" name="Shape 132"/>
        <p:cNvGrpSpPr/>
        <p:nvPr/>
      </p:nvGrpSpPr>
      <p:grpSpPr>
        <a:xfrm>
          <a:off x="0" y="0"/>
          <a:ext cx="0" cy="0"/>
          <a:chOff x="0" y="0"/>
          <a:chExt cx="0" cy="0"/>
        </a:xfrm>
      </p:grpSpPr>
      <p:sp>
        <p:nvSpPr>
          <p:cNvPr id="133" name="Google Shape;133;p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34" name="Google Shape;134;p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1" name="Shape 141"/>
        <p:cNvGrpSpPr/>
        <p:nvPr/>
      </p:nvGrpSpPr>
      <p:grpSpPr>
        <a:xfrm>
          <a:off x="0" y="0"/>
          <a:ext cx="0" cy="0"/>
          <a:chOff x="0" y="0"/>
          <a:chExt cx="0" cy="0"/>
        </a:xfrm>
      </p:grpSpPr>
      <p:sp>
        <p:nvSpPr>
          <p:cNvPr id="142" name="Google Shape;142;p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43" name="Google Shape;143;p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0" name="Shape 150"/>
        <p:cNvGrpSpPr/>
        <p:nvPr/>
      </p:nvGrpSpPr>
      <p:grpSpPr>
        <a:xfrm>
          <a:off x="0" y="0"/>
          <a:ext cx="0" cy="0"/>
          <a:chOff x="0" y="0"/>
          <a:chExt cx="0" cy="0"/>
        </a:xfrm>
      </p:grpSpPr>
      <p:sp>
        <p:nvSpPr>
          <p:cNvPr id="151" name="Google Shape;151;p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2" name="Google Shape;152;p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8" name="Shape 158"/>
        <p:cNvGrpSpPr/>
        <p:nvPr/>
      </p:nvGrpSpPr>
      <p:grpSpPr>
        <a:xfrm>
          <a:off x="0" y="0"/>
          <a:ext cx="0" cy="0"/>
          <a:chOff x="0" y="0"/>
          <a:chExt cx="0" cy="0"/>
        </a:xfrm>
      </p:grpSpPr>
      <p:sp>
        <p:nvSpPr>
          <p:cNvPr id="159" name="Google Shape;159;p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0" name="Google Shape;160;p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8" name="Shape 168"/>
        <p:cNvGrpSpPr/>
        <p:nvPr/>
      </p:nvGrpSpPr>
      <p:grpSpPr>
        <a:xfrm>
          <a:off x="0" y="0"/>
          <a:ext cx="0" cy="0"/>
          <a:chOff x="0" y="0"/>
          <a:chExt cx="0" cy="0"/>
        </a:xfrm>
      </p:grpSpPr>
      <p:sp>
        <p:nvSpPr>
          <p:cNvPr id="169" name="Google Shape;169;p1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0" name="Google Shape;170;p1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9" name="Shape 179"/>
        <p:cNvGrpSpPr/>
        <p:nvPr/>
      </p:nvGrpSpPr>
      <p:grpSpPr>
        <a:xfrm>
          <a:off x="0" y="0"/>
          <a:ext cx="0" cy="0"/>
          <a:chOff x="0" y="0"/>
          <a:chExt cx="0" cy="0"/>
        </a:xfrm>
      </p:grpSpPr>
      <p:sp>
        <p:nvSpPr>
          <p:cNvPr id="180" name="Google Shape;180;p1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1" name="Google Shape;181;p1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7" name="Shape 187"/>
        <p:cNvGrpSpPr/>
        <p:nvPr/>
      </p:nvGrpSpPr>
      <p:grpSpPr>
        <a:xfrm>
          <a:off x="0" y="0"/>
          <a:ext cx="0" cy="0"/>
          <a:chOff x="0" y="0"/>
          <a:chExt cx="0" cy="0"/>
        </a:xfrm>
      </p:grpSpPr>
      <p:sp>
        <p:nvSpPr>
          <p:cNvPr id="188" name="Google Shape;188;p1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9" name="Google Shape;189;p1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8" name="Shape 198"/>
        <p:cNvGrpSpPr/>
        <p:nvPr/>
      </p:nvGrpSpPr>
      <p:grpSpPr>
        <a:xfrm>
          <a:off x="0" y="0"/>
          <a:ext cx="0" cy="0"/>
          <a:chOff x="0" y="0"/>
          <a:chExt cx="0" cy="0"/>
        </a:xfrm>
      </p:grpSpPr>
      <p:sp>
        <p:nvSpPr>
          <p:cNvPr id="199" name="Google Shape;199;p1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0" name="Google Shape;200;p1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6" name="Shape 206"/>
        <p:cNvGrpSpPr/>
        <p:nvPr/>
      </p:nvGrpSpPr>
      <p:grpSpPr>
        <a:xfrm>
          <a:off x="0" y="0"/>
          <a:ext cx="0" cy="0"/>
          <a:chOff x="0" y="0"/>
          <a:chExt cx="0" cy="0"/>
        </a:xfrm>
      </p:grpSpPr>
      <p:sp>
        <p:nvSpPr>
          <p:cNvPr id="207" name="Google Shape;207;p1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8" name="Google Shape;208;p1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4" name="Shape 214"/>
        <p:cNvGrpSpPr/>
        <p:nvPr/>
      </p:nvGrpSpPr>
      <p:grpSpPr>
        <a:xfrm>
          <a:off x="0" y="0"/>
          <a:ext cx="0" cy="0"/>
          <a:chOff x="0" y="0"/>
          <a:chExt cx="0" cy="0"/>
        </a:xfrm>
      </p:grpSpPr>
      <p:sp>
        <p:nvSpPr>
          <p:cNvPr id="215" name="Google Shape;215;p1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6" name="Google Shape;216;p1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2" name="Shape 222"/>
        <p:cNvGrpSpPr/>
        <p:nvPr/>
      </p:nvGrpSpPr>
      <p:grpSpPr>
        <a:xfrm>
          <a:off x="0" y="0"/>
          <a:ext cx="0" cy="0"/>
          <a:chOff x="0" y="0"/>
          <a:chExt cx="0" cy="0"/>
        </a:xfrm>
      </p:grpSpPr>
      <p:sp>
        <p:nvSpPr>
          <p:cNvPr id="223" name="Google Shape;223;p1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4" name="Google Shape;224;p1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0" name="Shape 230"/>
        <p:cNvGrpSpPr/>
        <p:nvPr/>
      </p:nvGrpSpPr>
      <p:grpSpPr>
        <a:xfrm>
          <a:off x="0" y="0"/>
          <a:ext cx="0" cy="0"/>
          <a:chOff x="0" y="0"/>
          <a:chExt cx="0" cy="0"/>
        </a:xfrm>
      </p:grpSpPr>
      <p:sp>
        <p:nvSpPr>
          <p:cNvPr id="231" name="Google Shape;231;p1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2" name="Google Shape;232;p1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0" name="Shape 240"/>
        <p:cNvGrpSpPr/>
        <p:nvPr/>
      </p:nvGrpSpPr>
      <p:grpSpPr>
        <a:xfrm>
          <a:off x="0" y="0"/>
          <a:ext cx="0" cy="0"/>
          <a:chOff x="0" y="0"/>
          <a:chExt cx="0" cy="0"/>
        </a:xfrm>
      </p:grpSpPr>
      <p:sp>
        <p:nvSpPr>
          <p:cNvPr id="241" name="Google Shape;241;p1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2" name="Google Shape;242;p1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8" name="Shape 248"/>
        <p:cNvGrpSpPr/>
        <p:nvPr/>
      </p:nvGrpSpPr>
      <p:grpSpPr>
        <a:xfrm>
          <a:off x="0" y="0"/>
          <a:ext cx="0" cy="0"/>
          <a:chOff x="0" y="0"/>
          <a:chExt cx="0" cy="0"/>
        </a:xfrm>
      </p:grpSpPr>
      <p:sp>
        <p:nvSpPr>
          <p:cNvPr id="249" name="Google Shape;249;p1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0" name="Google Shape;250;p1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6" name="Shape 256"/>
        <p:cNvGrpSpPr/>
        <p:nvPr/>
      </p:nvGrpSpPr>
      <p:grpSpPr>
        <a:xfrm>
          <a:off x="0" y="0"/>
          <a:ext cx="0" cy="0"/>
          <a:chOff x="0" y="0"/>
          <a:chExt cx="0" cy="0"/>
        </a:xfrm>
      </p:grpSpPr>
      <p:sp>
        <p:nvSpPr>
          <p:cNvPr id="257" name="Google Shape;257;p2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8" name="Google Shape;258;p2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5" name="Shape 265"/>
        <p:cNvGrpSpPr/>
        <p:nvPr/>
      </p:nvGrpSpPr>
      <p:grpSpPr>
        <a:xfrm>
          <a:off x="0" y="0"/>
          <a:ext cx="0" cy="0"/>
          <a:chOff x="0" y="0"/>
          <a:chExt cx="0" cy="0"/>
        </a:xfrm>
      </p:grpSpPr>
      <p:sp>
        <p:nvSpPr>
          <p:cNvPr id="266" name="Google Shape;266;p2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67" name="Google Shape;267;p2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6" name="Shape 276"/>
        <p:cNvGrpSpPr/>
        <p:nvPr/>
      </p:nvGrpSpPr>
      <p:grpSpPr>
        <a:xfrm>
          <a:off x="0" y="0"/>
          <a:ext cx="0" cy="0"/>
          <a:chOff x="0" y="0"/>
          <a:chExt cx="0" cy="0"/>
        </a:xfrm>
      </p:grpSpPr>
      <p:sp>
        <p:nvSpPr>
          <p:cNvPr id="277" name="Google Shape;277;p2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8" name="Google Shape;278;p2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4" name="Shape 284"/>
        <p:cNvGrpSpPr/>
        <p:nvPr/>
      </p:nvGrpSpPr>
      <p:grpSpPr>
        <a:xfrm>
          <a:off x="0" y="0"/>
          <a:ext cx="0" cy="0"/>
          <a:chOff x="0" y="0"/>
          <a:chExt cx="0" cy="0"/>
        </a:xfrm>
      </p:grpSpPr>
      <p:sp>
        <p:nvSpPr>
          <p:cNvPr id="285" name="Google Shape;285;p2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6" name="Google Shape;286;p2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2" name="Shape 292"/>
        <p:cNvGrpSpPr/>
        <p:nvPr/>
      </p:nvGrpSpPr>
      <p:grpSpPr>
        <a:xfrm>
          <a:off x="0" y="0"/>
          <a:ext cx="0" cy="0"/>
          <a:chOff x="0" y="0"/>
          <a:chExt cx="0" cy="0"/>
        </a:xfrm>
      </p:grpSpPr>
      <p:sp>
        <p:nvSpPr>
          <p:cNvPr id="293" name="Google Shape;293;p2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94" name="Google Shape;294;p2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0" name="Shape 300"/>
        <p:cNvGrpSpPr/>
        <p:nvPr/>
      </p:nvGrpSpPr>
      <p:grpSpPr>
        <a:xfrm>
          <a:off x="0" y="0"/>
          <a:ext cx="0" cy="0"/>
          <a:chOff x="0" y="0"/>
          <a:chExt cx="0" cy="0"/>
        </a:xfrm>
      </p:grpSpPr>
      <p:sp>
        <p:nvSpPr>
          <p:cNvPr id="301" name="Google Shape;301;p2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2" name="Google Shape;302;p2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8" name="Shape 308"/>
        <p:cNvGrpSpPr/>
        <p:nvPr/>
      </p:nvGrpSpPr>
      <p:grpSpPr>
        <a:xfrm>
          <a:off x="0" y="0"/>
          <a:ext cx="0" cy="0"/>
          <a:chOff x="0" y="0"/>
          <a:chExt cx="0" cy="0"/>
        </a:xfrm>
      </p:grpSpPr>
      <p:sp>
        <p:nvSpPr>
          <p:cNvPr id="309" name="Google Shape;309;p2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10" name="Google Shape;310;p2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6" name="Shape 316"/>
        <p:cNvGrpSpPr/>
        <p:nvPr/>
      </p:nvGrpSpPr>
      <p:grpSpPr>
        <a:xfrm>
          <a:off x="0" y="0"/>
          <a:ext cx="0" cy="0"/>
          <a:chOff x="0" y="0"/>
          <a:chExt cx="0" cy="0"/>
        </a:xfrm>
      </p:grpSpPr>
      <p:sp>
        <p:nvSpPr>
          <p:cNvPr id="317" name="Google Shape;317;p2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18" name="Google Shape;318;p2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4" name="Shape 324"/>
        <p:cNvGrpSpPr/>
        <p:nvPr/>
      </p:nvGrpSpPr>
      <p:grpSpPr>
        <a:xfrm>
          <a:off x="0" y="0"/>
          <a:ext cx="0" cy="0"/>
          <a:chOff x="0" y="0"/>
          <a:chExt cx="0" cy="0"/>
        </a:xfrm>
      </p:grpSpPr>
      <p:sp>
        <p:nvSpPr>
          <p:cNvPr id="325" name="Google Shape;325;p2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26" name="Google Shape;326;p2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5" name="Shape 335"/>
        <p:cNvGrpSpPr/>
        <p:nvPr/>
      </p:nvGrpSpPr>
      <p:grpSpPr>
        <a:xfrm>
          <a:off x="0" y="0"/>
          <a:ext cx="0" cy="0"/>
          <a:chOff x="0" y="0"/>
          <a:chExt cx="0" cy="0"/>
        </a:xfrm>
      </p:grpSpPr>
      <p:sp>
        <p:nvSpPr>
          <p:cNvPr id="336" name="Google Shape;336;p2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37" name="Google Shape;337;p2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5" name="Shape 345"/>
        <p:cNvGrpSpPr/>
        <p:nvPr/>
      </p:nvGrpSpPr>
      <p:grpSpPr>
        <a:xfrm>
          <a:off x="0" y="0"/>
          <a:ext cx="0" cy="0"/>
          <a:chOff x="0" y="0"/>
          <a:chExt cx="0" cy="0"/>
        </a:xfrm>
      </p:grpSpPr>
      <p:sp>
        <p:nvSpPr>
          <p:cNvPr id="346" name="Google Shape;346;p3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47" name="Google Shape;347;p3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6" name="Shape 356"/>
        <p:cNvGrpSpPr/>
        <p:nvPr/>
      </p:nvGrpSpPr>
      <p:grpSpPr>
        <a:xfrm>
          <a:off x="0" y="0"/>
          <a:ext cx="0" cy="0"/>
          <a:chOff x="0" y="0"/>
          <a:chExt cx="0" cy="0"/>
        </a:xfrm>
      </p:grpSpPr>
      <p:sp>
        <p:nvSpPr>
          <p:cNvPr id="357" name="Google Shape;357;p3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58" name="Google Shape;358;p3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7" name="Shape 367"/>
        <p:cNvGrpSpPr/>
        <p:nvPr/>
      </p:nvGrpSpPr>
      <p:grpSpPr>
        <a:xfrm>
          <a:off x="0" y="0"/>
          <a:ext cx="0" cy="0"/>
          <a:chOff x="0" y="0"/>
          <a:chExt cx="0" cy="0"/>
        </a:xfrm>
      </p:grpSpPr>
      <p:sp>
        <p:nvSpPr>
          <p:cNvPr id="368" name="Google Shape;368;p3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69" name="Google Shape;369;p3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8" name="Shape 378"/>
        <p:cNvGrpSpPr/>
        <p:nvPr/>
      </p:nvGrpSpPr>
      <p:grpSpPr>
        <a:xfrm>
          <a:off x="0" y="0"/>
          <a:ext cx="0" cy="0"/>
          <a:chOff x="0" y="0"/>
          <a:chExt cx="0" cy="0"/>
        </a:xfrm>
      </p:grpSpPr>
      <p:sp>
        <p:nvSpPr>
          <p:cNvPr id="379" name="Google Shape;379;p3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80" name="Google Shape;380;p3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9" name="Shape 389"/>
        <p:cNvGrpSpPr/>
        <p:nvPr/>
      </p:nvGrpSpPr>
      <p:grpSpPr>
        <a:xfrm>
          <a:off x="0" y="0"/>
          <a:ext cx="0" cy="0"/>
          <a:chOff x="0" y="0"/>
          <a:chExt cx="0" cy="0"/>
        </a:xfrm>
      </p:grpSpPr>
      <p:sp>
        <p:nvSpPr>
          <p:cNvPr id="390" name="Google Shape;390;p3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91" name="Google Shape;391;p3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6" name="Shape 396"/>
        <p:cNvGrpSpPr/>
        <p:nvPr/>
      </p:nvGrpSpPr>
      <p:grpSpPr>
        <a:xfrm>
          <a:off x="0" y="0"/>
          <a:ext cx="0" cy="0"/>
          <a:chOff x="0" y="0"/>
          <a:chExt cx="0" cy="0"/>
        </a:xfrm>
      </p:grpSpPr>
      <p:sp>
        <p:nvSpPr>
          <p:cNvPr id="397" name="Google Shape;397;p3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98" name="Google Shape;398;p3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5" name="Shape 15"/>
        <p:cNvGrpSpPr/>
        <p:nvPr/>
      </p:nvGrpSpPr>
      <p:grpSpPr>
        <a:xfrm>
          <a:off x="0" y="0"/>
          <a:ext cx="0" cy="0"/>
          <a:chOff x="0" y="0"/>
          <a:chExt cx="0" cy="0"/>
        </a:xfrm>
      </p:grpSpPr>
      <p:sp>
        <p:nvSpPr>
          <p:cNvPr id="16" name="Google Shape;16;p37"/>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7" name="Google Shape;17;p37"/>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8" name="Google Shape;18;p3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 name="Google Shape;19;p3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 name="Google Shape;20;p3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1" name="Shape 21"/>
        <p:cNvGrpSpPr/>
        <p:nvPr/>
      </p:nvGrpSpPr>
      <p:grpSpPr>
        <a:xfrm>
          <a:off x="0" y="0"/>
          <a:ext cx="0" cy="0"/>
          <a:chOff x="0" y="0"/>
          <a:chExt cx="0" cy="0"/>
        </a:xfrm>
      </p:grpSpPr>
      <p:sp>
        <p:nvSpPr>
          <p:cNvPr id="22" name="Google Shape;22;p3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3" name="Google Shape;23;p38"/>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4" name="Google Shape;24;p3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 name="Google Shape;25;p3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 name="Google Shape;26;p3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7" name="Shape 27"/>
        <p:cNvGrpSpPr/>
        <p:nvPr/>
      </p:nvGrpSpPr>
      <p:grpSpPr>
        <a:xfrm>
          <a:off x="0" y="0"/>
          <a:ext cx="0" cy="0"/>
          <a:chOff x="0" y="0"/>
          <a:chExt cx="0" cy="0"/>
        </a:xfrm>
      </p:grpSpPr>
      <p:sp>
        <p:nvSpPr>
          <p:cNvPr id="28" name="Google Shape;28;p39"/>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9" name="Google Shape;29;p39"/>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30" name="Google Shape;30;p3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1" name="Google Shape;31;p3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2" name="Google Shape;32;p3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3" name="Shape 33"/>
        <p:cNvGrpSpPr/>
        <p:nvPr/>
      </p:nvGrpSpPr>
      <p:grpSpPr>
        <a:xfrm>
          <a:off x="0" y="0"/>
          <a:ext cx="0" cy="0"/>
          <a:chOff x="0" y="0"/>
          <a:chExt cx="0" cy="0"/>
        </a:xfrm>
      </p:grpSpPr>
      <p:sp>
        <p:nvSpPr>
          <p:cNvPr id="34" name="Google Shape;34;p40"/>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5" name="Google Shape;35;p40"/>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6" name="Google Shape;36;p40"/>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7" name="Google Shape;37;p4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8" name="Google Shape;38;p4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9" name="Google Shape;39;p4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0" name="Shape 40"/>
        <p:cNvGrpSpPr/>
        <p:nvPr/>
      </p:nvGrpSpPr>
      <p:grpSpPr>
        <a:xfrm>
          <a:off x="0" y="0"/>
          <a:ext cx="0" cy="0"/>
          <a:chOff x="0" y="0"/>
          <a:chExt cx="0" cy="0"/>
        </a:xfrm>
      </p:grpSpPr>
      <p:sp>
        <p:nvSpPr>
          <p:cNvPr id="41" name="Google Shape;41;p41"/>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2" name="Google Shape;42;p41"/>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3" name="Google Shape;43;p41"/>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4" name="Google Shape;44;p41"/>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5" name="Google Shape;45;p41"/>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6" name="Google Shape;46;p4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 name="Google Shape;47;p4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4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9" name="Shape 49"/>
        <p:cNvGrpSpPr/>
        <p:nvPr/>
      </p:nvGrpSpPr>
      <p:grpSpPr>
        <a:xfrm>
          <a:off x="0" y="0"/>
          <a:ext cx="0" cy="0"/>
          <a:chOff x="0" y="0"/>
          <a:chExt cx="0" cy="0"/>
        </a:xfrm>
      </p:grpSpPr>
      <p:sp>
        <p:nvSpPr>
          <p:cNvPr id="50" name="Google Shape;50;p4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1" name="Google Shape;51;p4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4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4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4" name="Shape 54"/>
        <p:cNvGrpSpPr/>
        <p:nvPr/>
      </p:nvGrpSpPr>
      <p:grpSpPr>
        <a:xfrm>
          <a:off x="0" y="0"/>
          <a:ext cx="0" cy="0"/>
          <a:chOff x="0" y="0"/>
          <a:chExt cx="0" cy="0"/>
        </a:xfrm>
      </p:grpSpPr>
      <p:sp>
        <p:nvSpPr>
          <p:cNvPr id="55" name="Google Shape;55;p4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4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7" name="Google Shape;57;p4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8" name="Shape 58"/>
        <p:cNvGrpSpPr/>
        <p:nvPr/>
      </p:nvGrpSpPr>
      <p:grpSpPr>
        <a:xfrm>
          <a:off x="0" y="0"/>
          <a:ext cx="0" cy="0"/>
          <a:chOff x="0" y="0"/>
          <a:chExt cx="0" cy="0"/>
        </a:xfrm>
      </p:grpSpPr>
      <p:sp>
        <p:nvSpPr>
          <p:cNvPr id="59" name="Google Shape;59;p44"/>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0" name="Google Shape;60;p44"/>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61" name="Google Shape;61;p44"/>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2" name="Google Shape;62;p4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3" name="Google Shape;63;p4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4" name="Google Shape;64;p4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5" name="Shape 65"/>
        <p:cNvGrpSpPr/>
        <p:nvPr/>
      </p:nvGrpSpPr>
      <p:grpSpPr>
        <a:xfrm>
          <a:off x="0" y="0"/>
          <a:ext cx="0" cy="0"/>
          <a:chOff x="0" y="0"/>
          <a:chExt cx="0" cy="0"/>
        </a:xfrm>
      </p:grpSpPr>
      <p:sp>
        <p:nvSpPr>
          <p:cNvPr id="66" name="Google Shape;66;p45"/>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7" name="Google Shape;67;p45"/>
          <p:cNvSpPr/>
          <p:nvPr>
            <p:ph idx="2" type="pic"/>
          </p:nvPr>
        </p:nvSpPr>
        <p:spPr>
          <a:xfrm>
            <a:off x="5183188" y="987425"/>
            <a:ext cx="6172200" cy="4873625"/>
          </a:xfrm>
          <a:prstGeom prst="rect">
            <a:avLst/>
          </a:prstGeom>
          <a:noFill/>
          <a:ln>
            <a:noFill/>
          </a:ln>
        </p:spPr>
      </p:sp>
      <p:sp>
        <p:nvSpPr>
          <p:cNvPr id="68" name="Google Shape;68;p45"/>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9" name="Google Shape;69;p4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0" name="Google Shape;70;p4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1" name="Google Shape;71;p4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72" name="Shape 72"/>
        <p:cNvGrpSpPr/>
        <p:nvPr/>
      </p:nvGrpSpPr>
      <p:grpSpPr>
        <a:xfrm>
          <a:off x="0" y="0"/>
          <a:ext cx="0" cy="0"/>
          <a:chOff x="0" y="0"/>
          <a:chExt cx="0" cy="0"/>
        </a:xfrm>
      </p:grpSpPr>
      <p:sp>
        <p:nvSpPr>
          <p:cNvPr id="73" name="Google Shape;73;p4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4" name="Google Shape;74;p46"/>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5" name="Google Shape;75;p4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6" name="Google Shape;76;p4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7" name="Google Shape;77;p4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8" name="Shape 78"/>
        <p:cNvGrpSpPr/>
        <p:nvPr/>
      </p:nvGrpSpPr>
      <p:grpSpPr>
        <a:xfrm>
          <a:off x="0" y="0"/>
          <a:ext cx="0" cy="0"/>
          <a:chOff x="0" y="0"/>
          <a:chExt cx="0" cy="0"/>
        </a:xfrm>
      </p:grpSpPr>
      <p:sp>
        <p:nvSpPr>
          <p:cNvPr id="79" name="Google Shape;79;p47"/>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0" name="Google Shape;80;p47"/>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1" name="Google Shape;81;p4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2" name="Google Shape;82;p4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3" name="Google Shape;83;p4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3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1" name="Google Shape;11;p36"/>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2" name="Google Shape;12;p3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3" name="Google Shape;13;p3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4" name="Google Shape;14;p3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13.jpg"/><Relationship Id="rId4" Type="http://schemas.openxmlformats.org/officeDocument/2006/relationships/image" Target="../media/image1.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4.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11.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5.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2.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image" Target="../media/image12.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 Id="rId3" Type="http://schemas.openxmlformats.org/officeDocument/2006/relationships/image" Target="../media/image3.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 Id="rId3" Type="http://schemas.openxmlformats.org/officeDocument/2006/relationships/image" Target="../media/image8.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 Id="rId3" Type="http://schemas.openxmlformats.org/officeDocument/2006/relationships/image" Target="../media/image7.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 Id="rId3" Type="http://schemas.openxmlformats.org/officeDocument/2006/relationships/image" Target="../media/image6.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 Id="rId3" Type="http://schemas.openxmlformats.org/officeDocument/2006/relationships/image" Target="../media/image10.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 Id="rId3" Type="http://schemas.openxmlformats.org/officeDocument/2006/relationships/image" Target="../media/image9.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 Id="rId3" Type="http://schemas.openxmlformats.org/officeDocument/2006/relationships/hyperlink" Target="http://www.pdfdrive.com/" TargetMode="External"/><Relationship Id="rId4" Type="http://schemas.openxmlformats.org/officeDocument/2006/relationships/hyperlink" Target="https://hardhatengineer.com/wp-content/uploads/2017/11/Flanged-ends-Elbow.jpg" TargetMode="Externa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0" name="Shape 90"/>
        <p:cNvGrpSpPr/>
        <p:nvPr/>
      </p:nvGrpSpPr>
      <p:grpSpPr>
        <a:xfrm>
          <a:off x="0" y="0"/>
          <a:ext cx="0" cy="0"/>
          <a:chOff x="0" y="0"/>
          <a:chExt cx="0" cy="0"/>
        </a:xfrm>
      </p:grpSpPr>
      <p:sp>
        <p:nvSpPr>
          <p:cNvPr id="91" name="Google Shape;91;p1"/>
          <p:cNvSpPr txBox="1"/>
          <p:nvPr>
            <p:ph idx="1" type="subTitle"/>
          </p:nvPr>
        </p:nvSpPr>
        <p:spPr>
          <a:xfrm>
            <a:off x="723900" y="1104900"/>
            <a:ext cx="9715500" cy="3886200"/>
          </a:xfrm>
          <a:prstGeom prst="rect">
            <a:avLst/>
          </a:prstGeom>
          <a:noFill/>
          <a:ln>
            <a:noFill/>
          </a:ln>
        </p:spPr>
        <p:txBody>
          <a:bodyPr anchorCtr="0" anchor="t" bIns="45700" lIns="91425" spcFirstLastPara="1" rIns="91425" wrap="square" tIns="45700">
            <a:normAutofit/>
          </a:bodyPr>
          <a:lstStyle/>
          <a:p>
            <a:pPr indent="0" lvl="0" marL="0" rtl="0" algn="ctr">
              <a:lnSpc>
                <a:spcPct val="200000"/>
              </a:lnSpc>
              <a:spcBef>
                <a:spcPts val="0"/>
              </a:spcBef>
              <a:spcAft>
                <a:spcPts val="0"/>
              </a:spcAft>
              <a:buClr>
                <a:schemeClr val="dk1"/>
              </a:buClr>
              <a:buSzPts val="2400"/>
              <a:buNone/>
            </a:pPr>
            <a:r>
              <a:rPr b="1" lang="en-GB">
                <a:latin typeface="Times New Roman"/>
                <a:ea typeface="Times New Roman"/>
                <a:cs typeface="Times New Roman"/>
                <a:sym typeface="Times New Roman"/>
              </a:rPr>
              <a:t>COURSE NAME: INDUSTRIAL PIPING SYSTEM</a:t>
            </a:r>
            <a:endParaRPr/>
          </a:p>
          <a:p>
            <a:pPr indent="0" lvl="0" marL="0" rtl="0" algn="ctr">
              <a:lnSpc>
                <a:spcPct val="200000"/>
              </a:lnSpc>
              <a:spcBef>
                <a:spcPts val="1000"/>
              </a:spcBef>
              <a:spcAft>
                <a:spcPts val="0"/>
              </a:spcAft>
              <a:buClr>
                <a:schemeClr val="dk1"/>
              </a:buClr>
              <a:buSzPts val="2400"/>
              <a:buNone/>
            </a:pPr>
            <a:r>
              <a:rPr b="1" lang="en-GB">
                <a:latin typeface="Times New Roman"/>
                <a:ea typeface="Times New Roman"/>
                <a:cs typeface="Times New Roman"/>
                <a:sym typeface="Times New Roman"/>
              </a:rPr>
              <a:t>LECTURE I-WEEK I: INTRODUCTION TO PIPING SYSTEM</a:t>
            </a:r>
            <a:endParaRPr b="1">
              <a:latin typeface="Times New Roman"/>
              <a:ea typeface="Times New Roman"/>
              <a:cs typeface="Times New Roman"/>
              <a:sym typeface="Times New Roman"/>
            </a:endParaRPr>
          </a:p>
          <a:p>
            <a:pPr indent="0" lvl="0" marL="0" rtl="0" algn="ctr">
              <a:lnSpc>
                <a:spcPct val="200000"/>
              </a:lnSpc>
              <a:spcBef>
                <a:spcPts val="1000"/>
              </a:spcBef>
              <a:spcAft>
                <a:spcPts val="0"/>
              </a:spcAft>
              <a:buClr>
                <a:schemeClr val="dk1"/>
              </a:buClr>
              <a:buSzPts val="2400"/>
              <a:buNone/>
            </a:pPr>
            <a:r>
              <a:rPr b="1" lang="en-GB">
                <a:latin typeface="Times New Roman"/>
                <a:ea typeface="Times New Roman"/>
                <a:cs typeface="Times New Roman"/>
                <a:sym typeface="Times New Roman"/>
              </a:rPr>
              <a:t>      LECTURER: HABANABAKIZE THEOPHILE</a:t>
            </a:r>
            <a:endParaRPr/>
          </a:p>
          <a:p>
            <a:pPr indent="0" lvl="0" marL="0" rtl="0" algn="ctr">
              <a:lnSpc>
                <a:spcPct val="200000"/>
              </a:lnSpc>
              <a:spcBef>
                <a:spcPts val="1000"/>
              </a:spcBef>
              <a:spcAft>
                <a:spcPts val="0"/>
              </a:spcAft>
              <a:buClr>
                <a:schemeClr val="dk1"/>
              </a:buClr>
              <a:buSzPts val="2400"/>
              <a:buNone/>
            </a:pPr>
            <a:r>
              <a:rPr b="1" lang="en-GB">
                <a:latin typeface="Times New Roman"/>
                <a:ea typeface="Times New Roman"/>
                <a:cs typeface="Times New Roman"/>
                <a:sym typeface="Times New Roman"/>
              </a:rPr>
              <a:t>INSTITUTION: RWANDA POLYTECHNIC/IPRC TUMBA</a:t>
            </a:r>
            <a:endParaRPr b="1">
              <a:latin typeface="Times New Roman"/>
              <a:ea typeface="Times New Roman"/>
              <a:cs typeface="Times New Roman"/>
              <a:sym typeface="Times New Roman"/>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5" name="Shape 95"/>
        <p:cNvGrpSpPr/>
        <p:nvPr/>
      </p:nvGrpSpPr>
      <p:grpSpPr>
        <a:xfrm>
          <a:off x="0" y="0"/>
          <a:ext cx="0" cy="0"/>
          <a:chOff x="0" y="0"/>
          <a:chExt cx="0" cy="0"/>
        </a:xfrm>
      </p:grpSpPr>
      <p:sp>
        <p:nvSpPr>
          <p:cNvPr id="96" name="Google Shape;96;p2"/>
          <p:cNvSpPr txBox="1"/>
          <p:nvPr>
            <p:ph type="title"/>
          </p:nvPr>
        </p:nvSpPr>
        <p:spPr>
          <a:xfrm>
            <a:off x="838200" y="365125"/>
            <a:ext cx="2565400" cy="960436"/>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2800"/>
              <a:buFont typeface="Times New Roman"/>
              <a:buNone/>
            </a:pPr>
            <a:r>
              <a:rPr b="1" lang="en-GB" sz="2800">
                <a:latin typeface="Times New Roman"/>
                <a:ea typeface="Times New Roman"/>
                <a:cs typeface="Times New Roman"/>
                <a:sym typeface="Times New Roman"/>
              </a:rPr>
              <a:t>OBJECTIVES</a:t>
            </a:r>
            <a:endParaRPr b="1" sz="2800">
              <a:latin typeface="Times New Roman"/>
              <a:ea typeface="Times New Roman"/>
              <a:cs typeface="Times New Roman"/>
              <a:sym typeface="Times New Roman"/>
            </a:endParaRPr>
          </a:p>
        </p:txBody>
      </p:sp>
      <p:sp>
        <p:nvSpPr>
          <p:cNvPr id="97" name="Google Shape;97;p2"/>
          <p:cNvSpPr txBox="1"/>
          <p:nvPr>
            <p:ph idx="1" type="body"/>
          </p:nvPr>
        </p:nvSpPr>
        <p:spPr>
          <a:xfrm>
            <a:off x="685800" y="1892299"/>
            <a:ext cx="10528300" cy="3802063"/>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2800"/>
              <a:buNone/>
            </a:pPr>
            <a:r>
              <a:t/>
            </a:r>
            <a:endParaRPr>
              <a:latin typeface="Times New Roman"/>
              <a:ea typeface="Times New Roman"/>
              <a:cs typeface="Times New Roman"/>
              <a:sym typeface="Times New Roman"/>
            </a:endParaRPr>
          </a:p>
          <a:p>
            <a:pPr indent="0" lvl="0" marL="0" rtl="0" algn="l">
              <a:lnSpc>
                <a:spcPct val="90000"/>
              </a:lnSpc>
              <a:spcBef>
                <a:spcPts val="1000"/>
              </a:spcBef>
              <a:spcAft>
                <a:spcPts val="0"/>
              </a:spcAft>
              <a:buClr>
                <a:schemeClr val="dk1"/>
              </a:buClr>
              <a:buSzPts val="2800"/>
              <a:buNone/>
            </a:pPr>
            <a:r>
              <a:rPr lang="en-GB">
                <a:latin typeface="Times New Roman"/>
                <a:ea typeface="Times New Roman"/>
                <a:cs typeface="Times New Roman"/>
                <a:sym typeface="Times New Roman"/>
              </a:rPr>
              <a:t>By the end of this session the learner/student will be able to:</a:t>
            </a:r>
            <a:endParaRPr/>
          </a:p>
          <a:p>
            <a:pPr indent="-228600" lvl="0" marL="228600" rtl="0" algn="l">
              <a:lnSpc>
                <a:spcPct val="9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 Define different key terms used in piping system</a:t>
            </a:r>
            <a:endParaRPr/>
          </a:p>
          <a:p>
            <a:pPr indent="-228600" lvl="0" marL="228600" rtl="0" algn="l">
              <a:lnSpc>
                <a:spcPct val="9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Differentiate a pipe from a tube</a:t>
            </a:r>
            <a:endParaRPr/>
          </a:p>
          <a:p>
            <a:pPr indent="-228600" lvl="0" marL="228600" rtl="0" algn="l">
              <a:lnSpc>
                <a:spcPct val="9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Differentiate piping system main categories.</a:t>
            </a:r>
            <a:endParaRPr>
              <a:latin typeface="Times New Roman"/>
              <a:ea typeface="Times New Roman"/>
              <a:cs typeface="Times New Roman"/>
              <a:sym typeface="Times New Roman"/>
            </a:endParaRPr>
          </a:p>
        </p:txBody>
      </p:sp>
      <p:sp>
        <p:nvSpPr>
          <p:cNvPr id="98" name="Google Shape;98;p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3/14/2023</a:t>
            </a:r>
            <a:endParaRPr/>
          </a:p>
        </p:txBody>
      </p:sp>
      <p:sp>
        <p:nvSpPr>
          <p:cNvPr id="99" name="Google Shape;99;p2"/>
          <p:cNvSpPr txBox="1"/>
          <p:nvPr>
            <p:ph idx="11" type="ftr"/>
          </p:nvPr>
        </p:nvSpPr>
        <p:spPr>
          <a:xfrm>
            <a:off x="3043989" y="6261100"/>
            <a:ext cx="6481011" cy="46037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/RWANDA POLYTECHNIC-IPRC TUMBA</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6" name="Shape 106"/>
        <p:cNvGrpSpPr/>
        <p:nvPr/>
      </p:nvGrpSpPr>
      <p:grpSpPr>
        <a:xfrm>
          <a:off x="0" y="0"/>
          <a:ext cx="0" cy="0"/>
          <a:chOff x="0" y="0"/>
          <a:chExt cx="0" cy="0"/>
        </a:xfrm>
      </p:grpSpPr>
      <p:sp>
        <p:nvSpPr>
          <p:cNvPr id="107" name="Google Shape;107;p3"/>
          <p:cNvSpPr txBox="1"/>
          <p:nvPr>
            <p:ph type="title"/>
          </p:nvPr>
        </p:nvSpPr>
        <p:spPr>
          <a:xfrm>
            <a:off x="838200" y="68912"/>
            <a:ext cx="9786870" cy="678064"/>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dk1"/>
              </a:buClr>
              <a:buSzPts val="3200"/>
              <a:buFont typeface="Times New Roman"/>
              <a:buNone/>
            </a:pPr>
            <a:br>
              <a:rPr b="1" lang="en-GB" sz="3200">
                <a:latin typeface="Times New Roman"/>
                <a:ea typeface="Times New Roman"/>
                <a:cs typeface="Times New Roman"/>
                <a:sym typeface="Times New Roman"/>
              </a:rPr>
            </a:br>
            <a:r>
              <a:rPr b="1" lang="en-GB" sz="3200">
                <a:latin typeface="Times New Roman"/>
                <a:ea typeface="Times New Roman"/>
                <a:cs typeface="Times New Roman"/>
                <a:sym typeface="Times New Roman"/>
              </a:rPr>
              <a:t>I.1. What is a Pipe</a:t>
            </a:r>
            <a:br>
              <a:rPr lang="en-GB" sz="3200">
                <a:latin typeface="Times New Roman"/>
                <a:ea typeface="Times New Roman"/>
                <a:cs typeface="Times New Roman"/>
                <a:sym typeface="Times New Roman"/>
              </a:rPr>
            </a:br>
            <a:endParaRPr sz="3200">
              <a:latin typeface="Times New Roman"/>
              <a:ea typeface="Times New Roman"/>
              <a:cs typeface="Times New Roman"/>
              <a:sym typeface="Times New Roman"/>
            </a:endParaRPr>
          </a:p>
        </p:txBody>
      </p:sp>
      <p:sp>
        <p:nvSpPr>
          <p:cNvPr id="108" name="Google Shape;108;p3"/>
          <p:cNvSpPr txBox="1"/>
          <p:nvPr>
            <p:ph idx="1" type="body"/>
          </p:nvPr>
        </p:nvSpPr>
        <p:spPr>
          <a:xfrm>
            <a:off x="608245" y="909547"/>
            <a:ext cx="10975510" cy="5310779"/>
          </a:xfrm>
          <a:prstGeom prst="rect">
            <a:avLst/>
          </a:prstGeom>
          <a:noFill/>
          <a:ln>
            <a:noFill/>
          </a:ln>
        </p:spPr>
        <p:txBody>
          <a:bodyPr anchorCtr="0" anchor="t" bIns="45700" lIns="91425" spcFirstLastPara="1" rIns="91425" wrap="square" tIns="45700">
            <a:normAutofit/>
          </a:bodyPr>
          <a:lstStyle/>
          <a:p>
            <a:pPr indent="0" lvl="0" marL="0" rtl="0" algn="l">
              <a:lnSpc>
                <a:spcPct val="150000"/>
              </a:lnSpc>
              <a:spcBef>
                <a:spcPts val="0"/>
              </a:spcBef>
              <a:spcAft>
                <a:spcPts val="0"/>
              </a:spcAft>
              <a:buClr>
                <a:schemeClr val="dk1"/>
              </a:buClr>
              <a:buSzPts val="2400"/>
              <a:buNone/>
            </a:pPr>
            <a:r>
              <a:rPr b="1" lang="en-GB" sz="2400">
                <a:latin typeface="Times New Roman"/>
                <a:ea typeface="Times New Roman"/>
                <a:cs typeface="Times New Roman"/>
                <a:sym typeface="Times New Roman"/>
              </a:rPr>
              <a:t>A pipe </a:t>
            </a:r>
            <a:r>
              <a:rPr lang="en-GB" sz="2400">
                <a:latin typeface="Times New Roman"/>
                <a:ea typeface="Times New Roman"/>
                <a:cs typeface="Times New Roman"/>
                <a:sym typeface="Times New Roman"/>
              </a:rPr>
              <a:t>is a Tubular component which can be made from metal, plastic, wood, glass, etc meant for conveying fluid (liquid, gas, powder or any other thing that can flow). And It is a very important component for any industrial plant.</a:t>
            </a:r>
            <a:endParaRPr sz="2400">
              <a:latin typeface="Times New Roman"/>
              <a:ea typeface="Times New Roman"/>
              <a:cs typeface="Times New Roman"/>
              <a:sym typeface="Times New Roman"/>
            </a:endParaRPr>
          </a:p>
          <a:p>
            <a:pPr indent="0" lvl="0" marL="0" rtl="0" algn="l">
              <a:lnSpc>
                <a:spcPct val="90000"/>
              </a:lnSpc>
              <a:spcBef>
                <a:spcPts val="1000"/>
              </a:spcBef>
              <a:spcAft>
                <a:spcPts val="0"/>
              </a:spcAft>
              <a:buClr>
                <a:schemeClr val="dk1"/>
              </a:buClr>
              <a:buSzPts val="2000"/>
              <a:buNone/>
            </a:pPr>
            <a:r>
              <a:t/>
            </a:r>
            <a:endParaRPr b="1" sz="2000">
              <a:latin typeface="Times New Roman"/>
              <a:ea typeface="Times New Roman"/>
              <a:cs typeface="Times New Roman"/>
              <a:sym typeface="Times New Roman"/>
            </a:endParaRPr>
          </a:p>
          <a:p>
            <a:pPr indent="0" lvl="0" marL="0" rtl="0" algn="l">
              <a:lnSpc>
                <a:spcPct val="90000"/>
              </a:lnSpc>
              <a:spcBef>
                <a:spcPts val="1000"/>
              </a:spcBef>
              <a:spcAft>
                <a:spcPts val="0"/>
              </a:spcAft>
              <a:buClr>
                <a:schemeClr val="dk1"/>
              </a:buClr>
              <a:buSzPts val="2000"/>
              <a:buNone/>
            </a:pPr>
            <a:r>
              <a:t/>
            </a:r>
            <a:endParaRPr b="1" sz="2000">
              <a:latin typeface="Times New Roman"/>
              <a:ea typeface="Times New Roman"/>
              <a:cs typeface="Times New Roman"/>
              <a:sym typeface="Times New Roman"/>
            </a:endParaRPr>
          </a:p>
          <a:p>
            <a:pPr indent="0" lvl="0" marL="0" rtl="0" algn="l">
              <a:lnSpc>
                <a:spcPct val="90000"/>
              </a:lnSpc>
              <a:spcBef>
                <a:spcPts val="1000"/>
              </a:spcBef>
              <a:spcAft>
                <a:spcPts val="0"/>
              </a:spcAft>
              <a:buClr>
                <a:schemeClr val="dk1"/>
              </a:buClr>
              <a:buSzPts val="2000"/>
              <a:buNone/>
            </a:pPr>
            <a:r>
              <a:t/>
            </a:r>
            <a:endParaRPr b="1" sz="2000">
              <a:latin typeface="Times New Roman"/>
              <a:ea typeface="Times New Roman"/>
              <a:cs typeface="Times New Roman"/>
              <a:sym typeface="Times New Roman"/>
            </a:endParaRPr>
          </a:p>
          <a:p>
            <a:pPr indent="0" lvl="0" marL="0" rtl="0" algn="l">
              <a:lnSpc>
                <a:spcPct val="90000"/>
              </a:lnSpc>
              <a:spcBef>
                <a:spcPts val="1000"/>
              </a:spcBef>
              <a:spcAft>
                <a:spcPts val="0"/>
              </a:spcAft>
              <a:buClr>
                <a:schemeClr val="dk1"/>
              </a:buClr>
              <a:buSzPts val="2000"/>
              <a:buNone/>
            </a:pPr>
            <a:r>
              <a:t/>
            </a:r>
            <a:endParaRPr b="1" sz="2000">
              <a:latin typeface="Times New Roman"/>
              <a:ea typeface="Times New Roman"/>
              <a:cs typeface="Times New Roman"/>
              <a:sym typeface="Times New Roman"/>
            </a:endParaRPr>
          </a:p>
          <a:p>
            <a:pPr indent="0" lvl="0" marL="0" rtl="0" algn="l">
              <a:lnSpc>
                <a:spcPct val="90000"/>
              </a:lnSpc>
              <a:spcBef>
                <a:spcPts val="1000"/>
              </a:spcBef>
              <a:spcAft>
                <a:spcPts val="0"/>
              </a:spcAft>
              <a:buClr>
                <a:schemeClr val="dk1"/>
              </a:buClr>
              <a:buSzPts val="2000"/>
              <a:buNone/>
            </a:pPr>
            <a:r>
              <a:t/>
            </a:r>
            <a:endParaRPr b="1" sz="2000">
              <a:latin typeface="Times New Roman"/>
              <a:ea typeface="Times New Roman"/>
              <a:cs typeface="Times New Roman"/>
              <a:sym typeface="Times New Roman"/>
            </a:endParaRPr>
          </a:p>
          <a:p>
            <a:pPr indent="0" lvl="0" marL="0" rtl="0" algn="l">
              <a:lnSpc>
                <a:spcPct val="90000"/>
              </a:lnSpc>
              <a:spcBef>
                <a:spcPts val="1000"/>
              </a:spcBef>
              <a:spcAft>
                <a:spcPts val="0"/>
              </a:spcAft>
              <a:buClr>
                <a:schemeClr val="dk1"/>
              </a:buClr>
              <a:buSzPts val="2000"/>
              <a:buNone/>
            </a:pPr>
            <a:r>
              <a:t/>
            </a:r>
            <a:endParaRPr b="1" sz="2000">
              <a:latin typeface="Times New Roman"/>
              <a:ea typeface="Times New Roman"/>
              <a:cs typeface="Times New Roman"/>
              <a:sym typeface="Times New Roman"/>
            </a:endParaRPr>
          </a:p>
          <a:p>
            <a:pPr indent="0" lvl="0" marL="0" rtl="0" algn="l">
              <a:lnSpc>
                <a:spcPct val="90000"/>
              </a:lnSpc>
              <a:spcBef>
                <a:spcPts val="1000"/>
              </a:spcBef>
              <a:spcAft>
                <a:spcPts val="0"/>
              </a:spcAft>
              <a:buClr>
                <a:schemeClr val="dk1"/>
              </a:buClr>
              <a:buSzPts val="2000"/>
              <a:buNone/>
            </a:pPr>
            <a:r>
              <a:t/>
            </a:r>
            <a:endParaRPr b="1" sz="2000">
              <a:latin typeface="Times New Roman"/>
              <a:ea typeface="Times New Roman"/>
              <a:cs typeface="Times New Roman"/>
              <a:sym typeface="Times New Roman"/>
            </a:endParaRPr>
          </a:p>
          <a:p>
            <a:pPr indent="0" lvl="0" marL="0" rtl="0" algn="l">
              <a:lnSpc>
                <a:spcPct val="90000"/>
              </a:lnSpc>
              <a:spcBef>
                <a:spcPts val="1000"/>
              </a:spcBef>
              <a:spcAft>
                <a:spcPts val="0"/>
              </a:spcAft>
              <a:buClr>
                <a:schemeClr val="dk1"/>
              </a:buClr>
              <a:buSzPts val="2000"/>
              <a:buNone/>
            </a:pPr>
            <a:r>
              <a:t/>
            </a:r>
            <a:endParaRPr b="1" sz="2000">
              <a:latin typeface="Times New Roman"/>
              <a:ea typeface="Times New Roman"/>
              <a:cs typeface="Times New Roman"/>
              <a:sym typeface="Times New Roman"/>
            </a:endParaRPr>
          </a:p>
        </p:txBody>
      </p:sp>
      <p:sp>
        <p:nvSpPr>
          <p:cNvPr id="109" name="Google Shape;109;p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3/14/2023</a:t>
            </a:r>
            <a:endParaRPr/>
          </a:p>
        </p:txBody>
      </p:sp>
      <p:sp>
        <p:nvSpPr>
          <p:cNvPr id="110" name="Google Shape;110;p3"/>
          <p:cNvSpPr txBox="1"/>
          <p:nvPr>
            <p:ph idx="11" type="ftr"/>
          </p:nvPr>
        </p:nvSpPr>
        <p:spPr>
          <a:xfrm>
            <a:off x="1930400" y="6382897"/>
            <a:ext cx="9753600" cy="338578"/>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/RWANDA POLYTECHNIC-IPRC TUMBA</a:t>
            </a:r>
            <a:endParaRPr/>
          </a:p>
        </p:txBody>
      </p:sp>
      <p:pic>
        <p:nvPicPr>
          <p:cNvPr id="111" name="Google Shape;111;p3"/>
          <p:cNvPicPr preferRelativeResize="0"/>
          <p:nvPr/>
        </p:nvPicPr>
        <p:blipFill rotWithShape="1">
          <a:blip r:embed="rId3">
            <a:alphaModFix/>
          </a:blip>
          <a:srcRect b="0" l="0" r="0" t="0"/>
          <a:stretch/>
        </p:blipFill>
        <p:spPr>
          <a:xfrm>
            <a:off x="5541135" y="2628900"/>
            <a:ext cx="3964644" cy="2973483"/>
          </a:xfrm>
          <a:prstGeom prst="rect">
            <a:avLst/>
          </a:prstGeom>
          <a:noFill/>
          <a:ln>
            <a:noFill/>
          </a:ln>
        </p:spPr>
      </p:pic>
      <p:pic>
        <p:nvPicPr>
          <p:cNvPr id="112" name="Google Shape;112;p3"/>
          <p:cNvPicPr preferRelativeResize="0"/>
          <p:nvPr/>
        </p:nvPicPr>
        <p:blipFill rotWithShape="1">
          <a:blip r:embed="rId4">
            <a:alphaModFix/>
          </a:blip>
          <a:srcRect b="0" l="0" r="0" t="0"/>
          <a:stretch/>
        </p:blipFill>
        <p:spPr>
          <a:xfrm>
            <a:off x="838200" y="2628900"/>
            <a:ext cx="3974994" cy="2973482"/>
          </a:xfrm>
          <a:prstGeom prst="rect">
            <a:avLst/>
          </a:prstGeom>
          <a:noFill/>
          <a:ln>
            <a:noFill/>
          </a:ln>
        </p:spPr>
      </p:pic>
      <p:sp>
        <p:nvSpPr>
          <p:cNvPr id="113" name="Google Shape;113;p3"/>
          <p:cNvSpPr/>
          <p:nvPr/>
        </p:nvSpPr>
        <p:spPr>
          <a:xfrm>
            <a:off x="2825697" y="5680521"/>
            <a:ext cx="4520789"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0" lang="en-GB" sz="2400" u="none" cap="none" strike="noStrike">
                <a:solidFill>
                  <a:schemeClr val="dk1"/>
                </a:solidFill>
                <a:latin typeface="Times New Roman"/>
                <a:ea typeface="Times New Roman"/>
                <a:cs typeface="Times New Roman"/>
                <a:sym typeface="Times New Roman"/>
              </a:rPr>
              <a:t>https://id.images.search.yahoo.com</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7" name="Shape 117"/>
        <p:cNvGrpSpPr/>
        <p:nvPr/>
      </p:nvGrpSpPr>
      <p:grpSpPr>
        <a:xfrm>
          <a:off x="0" y="0"/>
          <a:ext cx="0" cy="0"/>
          <a:chOff x="0" y="0"/>
          <a:chExt cx="0" cy="0"/>
        </a:xfrm>
      </p:grpSpPr>
      <p:sp>
        <p:nvSpPr>
          <p:cNvPr id="118" name="Google Shape;118;p4"/>
          <p:cNvSpPr txBox="1"/>
          <p:nvPr>
            <p:ph type="title"/>
          </p:nvPr>
        </p:nvSpPr>
        <p:spPr>
          <a:xfrm>
            <a:off x="736600" y="228599"/>
            <a:ext cx="4572000" cy="850901"/>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600"/>
              <a:buFont typeface="Times New Roman"/>
              <a:buNone/>
            </a:pPr>
            <a:r>
              <a:rPr b="1" lang="en-GB" sz="3600">
                <a:latin typeface="Times New Roman"/>
                <a:ea typeface="Times New Roman"/>
                <a:cs typeface="Times New Roman"/>
                <a:sym typeface="Times New Roman"/>
              </a:rPr>
              <a:t>I.2. What is a Tube</a:t>
            </a:r>
            <a:endParaRPr b="1" sz="3600">
              <a:latin typeface="Times New Roman"/>
              <a:ea typeface="Times New Roman"/>
              <a:cs typeface="Times New Roman"/>
              <a:sym typeface="Times New Roman"/>
            </a:endParaRPr>
          </a:p>
        </p:txBody>
      </p:sp>
      <p:sp>
        <p:nvSpPr>
          <p:cNvPr id="119" name="Google Shape;119;p4"/>
          <p:cNvSpPr txBox="1"/>
          <p:nvPr>
            <p:ph idx="1" type="body"/>
          </p:nvPr>
        </p:nvSpPr>
        <p:spPr>
          <a:xfrm>
            <a:off x="838200" y="987425"/>
            <a:ext cx="10515600" cy="4351338"/>
          </a:xfrm>
          <a:prstGeom prst="rect">
            <a:avLst/>
          </a:prstGeom>
          <a:noFill/>
          <a:ln>
            <a:noFill/>
          </a:ln>
        </p:spPr>
        <p:txBody>
          <a:bodyPr anchorCtr="0" anchor="t" bIns="45700" lIns="91425" spcFirstLastPara="1" rIns="91425" wrap="square" tIns="45700">
            <a:normAutofit/>
          </a:bodyPr>
          <a:lstStyle/>
          <a:p>
            <a:pPr indent="0" lvl="0" marL="0" rtl="0" algn="l">
              <a:lnSpc>
                <a:spcPct val="150000"/>
              </a:lnSpc>
              <a:spcBef>
                <a:spcPts val="0"/>
              </a:spcBef>
              <a:spcAft>
                <a:spcPts val="0"/>
              </a:spcAft>
              <a:buClr>
                <a:schemeClr val="dk1"/>
              </a:buClr>
              <a:buSzPts val="2400"/>
              <a:buNone/>
            </a:pPr>
            <a:r>
              <a:rPr lang="en-GB" sz="2400">
                <a:latin typeface="Times New Roman"/>
                <a:ea typeface="Times New Roman"/>
                <a:cs typeface="Times New Roman"/>
                <a:sym typeface="Times New Roman"/>
              </a:rPr>
              <a:t>In engineering, the name tube refers to round, square, rectangular and oval hollow sections that are used for pressure equipment, for mechanical applications, and for instrumentation systems.</a:t>
            </a:r>
            <a:endParaRPr sz="2400">
              <a:latin typeface="Times New Roman"/>
              <a:ea typeface="Times New Roman"/>
              <a:cs typeface="Times New Roman"/>
              <a:sym typeface="Times New Roman"/>
            </a:endParaRPr>
          </a:p>
        </p:txBody>
      </p:sp>
      <p:sp>
        <p:nvSpPr>
          <p:cNvPr id="120" name="Google Shape;120;p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3/14/2023</a:t>
            </a:r>
            <a:endParaRPr/>
          </a:p>
        </p:txBody>
      </p:sp>
      <p:sp>
        <p:nvSpPr>
          <p:cNvPr id="121" name="Google Shape;121;p4"/>
          <p:cNvSpPr txBox="1"/>
          <p:nvPr>
            <p:ph idx="11" type="ftr"/>
          </p:nvPr>
        </p:nvSpPr>
        <p:spPr>
          <a:xfrm>
            <a:off x="4038600" y="6356350"/>
            <a:ext cx="5219700" cy="365126"/>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/RWANDA POLYTECHNIC-IPRC TUMBA</a:t>
            </a:r>
            <a:endParaRPr/>
          </a:p>
        </p:txBody>
      </p:sp>
      <p:pic>
        <p:nvPicPr>
          <p:cNvPr id="122" name="Google Shape;122;p4"/>
          <p:cNvPicPr preferRelativeResize="0"/>
          <p:nvPr/>
        </p:nvPicPr>
        <p:blipFill rotWithShape="1">
          <a:blip r:embed="rId3">
            <a:alphaModFix/>
          </a:blip>
          <a:srcRect b="0" l="0" r="0" t="0"/>
          <a:stretch/>
        </p:blipFill>
        <p:spPr>
          <a:xfrm>
            <a:off x="4445000" y="2423909"/>
            <a:ext cx="5076825" cy="3135091"/>
          </a:xfrm>
          <a:prstGeom prst="rect">
            <a:avLst/>
          </a:prstGeom>
          <a:noFill/>
          <a:ln>
            <a:noFill/>
          </a:ln>
        </p:spPr>
      </p:pic>
      <p:sp>
        <p:nvSpPr>
          <p:cNvPr id="123" name="Google Shape;123;p4"/>
          <p:cNvSpPr/>
          <p:nvPr/>
        </p:nvSpPr>
        <p:spPr>
          <a:xfrm>
            <a:off x="2400084" y="5674448"/>
            <a:ext cx="7391832"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GB" sz="2400">
                <a:solidFill>
                  <a:schemeClr val="dk1"/>
                </a:solidFill>
                <a:latin typeface="Times New Roman"/>
                <a:ea typeface="Times New Roman"/>
                <a:cs typeface="Times New Roman"/>
                <a:sym typeface="Times New Roman"/>
              </a:rPr>
              <a:t>https://www.wermac.org/pipes/pipes_img/steel_tubes1.jpg</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7" name="Shape 127"/>
        <p:cNvGrpSpPr/>
        <p:nvPr/>
      </p:nvGrpSpPr>
      <p:grpSpPr>
        <a:xfrm>
          <a:off x="0" y="0"/>
          <a:ext cx="0" cy="0"/>
          <a:chOff x="0" y="0"/>
          <a:chExt cx="0" cy="0"/>
        </a:xfrm>
      </p:grpSpPr>
      <p:sp>
        <p:nvSpPr>
          <p:cNvPr id="128" name="Google Shape;128;p5"/>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I.3. Difference between a pipe and a tube</a:t>
            </a:r>
            <a:endParaRPr/>
          </a:p>
        </p:txBody>
      </p:sp>
      <p:sp>
        <p:nvSpPr>
          <p:cNvPr id="129" name="Google Shape;129;p5"/>
          <p:cNvSpPr txBox="1"/>
          <p:nvPr>
            <p:ph idx="1" type="body"/>
          </p:nvPr>
        </p:nvSpPr>
        <p:spPr>
          <a:xfrm>
            <a:off x="685800" y="1381125"/>
            <a:ext cx="10515600" cy="4351338"/>
          </a:xfrm>
          <a:prstGeom prst="rect">
            <a:avLst/>
          </a:prstGeom>
          <a:noFill/>
          <a:ln>
            <a:noFill/>
          </a:ln>
        </p:spPr>
        <p:txBody>
          <a:bodyPr anchorCtr="0" anchor="t" bIns="45700" lIns="91425" spcFirstLastPara="1" rIns="91425" wrap="square" tIns="45700">
            <a:normAutofit/>
          </a:bodyPr>
          <a:lstStyle/>
          <a:p>
            <a:pPr indent="-228600" lvl="0" marL="228600" rtl="0" algn="l">
              <a:lnSpc>
                <a:spcPct val="150000"/>
              </a:lnSpc>
              <a:spcBef>
                <a:spcPts val="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The most important dimensions for a pipe is the outer diameter (OD) together with the wall thickness (WT). OD minus 2 times WT determine the inside diameter (ID) of a pipe, which determines the liquid capacity of the pipe.</a:t>
            </a:r>
            <a:endParaRPr/>
          </a:p>
          <a:p>
            <a:pPr indent="-228600" lvl="0" marL="228600" rtl="0" algn="l">
              <a:lnSpc>
                <a:spcPct val="15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Tubes are indicated with outer diameter and wall thickness, in inches or in millimeters.</a:t>
            </a:r>
            <a:endParaRPr/>
          </a:p>
          <a:p>
            <a:pPr indent="-50800" lvl="0" marL="228600" rtl="0" algn="l">
              <a:lnSpc>
                <a:spcPct val="150000"/>
              </a:lnSpc>
              <a:spcBef>
                <a:spcPts val="1000"/>
              </a:spcBef>
              <a:spcAft>
                <a:spcPts val="0"/>
              </a:spcAft>
              <a:buClr>
                <a:schemeClr val="dk1"/>
              </a:buClr>
              <a:buSzPts val="2800"/>
              <a:buFont typeface="Noto Sans Symbols"/>
              <a:buNone/>
            </a:pPr>
            <a:r>
              <a:t/>
            </a:r>
            <a:endParaRPr>
              <a:latin typeface="Times New Roman"/>
              <a:ea typeface="Times New Roman"/>
              <a:cs typeface="Times New Roman"/>
              <a:sym typeface="Times New Roman"/>
            </a:endParaRPr>
          </a:p>
          <a:p>
            <a:pPr indent="0" lvl="0" marL="0" rtl="0" algn="l">
              <a:lnSpc>
                <a:spcPct val="150000"/>
              </a:lnSpc>
              <a:spcBef>
                <a:spcPts val="1000"/>
              </a:spcBef>
              <a:spcAft>
                <a:spcPts val="0"/>
              </a:spcAft>
              <a:buClr>
                <a:schemeClr val="dk1"/>
              </a:buClr>
              <a:buSzPts val="2800"/>
              <a:buNone/>
            </a:pPr>
            <a:r>
              <a:t/>
            </a:r>
            <a:endParaRPr>
              <a:latin typeface="Times New Roman"/>
              <a:ea typeface="Times New Roman"/>
              <a:cs typeface="Times New Roman"/>
              <a:sym typeface="Times New Roman"/>
            </a:endParaRPr>
          </a:p>
        </p:txBody>
      </p:sp>
      <p:sp>
        <p:nvSpPr>
          <p:cNvPr id="130" name="Google Shape;130;p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3/14/2023</a:t>
            </a:r>
            <a:endParaRPr/>
          </a:p>
        </p:txBody>
      </p:sp>
      <p:sp>
        <p:nvSpPr>
          <p:cNvPr id="131" name="Google Shape;131;p5"/>
          <p:cNvSpPr txBox="1"/>
          <p:nvPr>
            <p:ph idx="11" type="ftr"/>
          </p:nvPr>
        </p:nvSpPr>
        <p:spPr>
          <a:xfrm>
            <a:off x="2667000" y="6311900"/>
            <a:ext cx="5486400" cy="40957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/RWANDA POLYTECHNIC-IPRC TUMBA</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5" name="Shape 135"/>
        <p:cNvGrpSpPr/>
        <p:nvPr/>
      </p:nvGrpSpPr>
      <p:grpSpPr>
        <a:xfrm>
          <a:off x="0" y="0"/>
          <a:ext cx="0" cy="0"/>
          <a:chOff x="0" y="0"/>
          <a:chExt cx="0" cy="0"/>
        </a:xfrm>
      </p:grpSpPr>
      <p:sp>
        <p:nvSpPr>
          <p:cNvPr id="136" name="Google Shape;136;p6"/>
          <p:cNvSpPr txBox="1"/>
          <p:nvPr>
            <p:ph type="title"/>
          </p:nvPr>
        </p:nvSpPr>
        <p:spPr>
          <a:xfrm>
            <a:off x="838200" y="365126"/>
            <a:ext cx="9525000" cy="60079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2800"/>
              <a:buFont typeface="Times New Roman"/>
              <a:buNone/>
            </a:pPr>
            <a:r>
              <a:rPr b="1" lang="en-GB" sz="2800">
                <a:latin typeface="Times New Roman"/>
                <a:ea typeface="Times New Roman"/>
                <a:cs typeface="Times New Roman"/>
                <a:sym typeface="Times New Roman"/>
              </a:rPr>
              <a:t>Difference between a pipe and a tube Cont’d</a:t>
            </a:r>
            <a:endParaRPr sz="2800">
              <a:latin typeface="Times New Roman"/>
              <a:ea typeface="Times New Roman"/>
              <a:cs typeface="Times New Roman"/>
              <a:sym typeface="Times New Roman"/>
            </a:endParaRPr>
          </a:p>
        </p:txBody>
      </p:sp>
      <p:graphicFrame>
        <p:nvGraphicFramePr>
          <p:cNvPr id="137" name="Google Shape;137;p6"/>
          <p:cNvGraphicFramePr/>
          <p:nvPr/>
        </p:nvGraphicFramePr>
        <p:xfrm>
          <a:off x="666750" y="1156416"/>
          <a:ext cx="3000000" cy="3000000"/>
        </p:xfrm>
        <a:graphic>
          <a:graphicData uri="http://schemas.openxmlformats.org/drawingml/2006/table">
            <a:tbl>
              <a:tblPr bandRow="1" firstRow="1">
                <a:noFill/>
                <a:tableStyleId>{C7BFC8B3-214A-43B1-8589-42706133189F}</a:tableStyleId>
              </a:tblPr>
              <a:tblGrid>
                <a:gridCol w="1717725"/>
                <a:gridCol w="3705175"/>
                <a:gridCol w="5435600"/>
              </a:tblGrid>
              <a:tr h="473750">
                <a:tc>
                  <a:txBody>
                    <a:bodyPr/>
                    <a:lstStyle/>
                    <a:p>
                      <a:pPr indent="0" lvl="0" marL="0" marR="0" rtl="0" algn="l">
                        <a:spcBef>
                          <a:spcPts val="0"/>
                        </a:spcBef>
                        <a:spcAft>
                          <a:spcPts val="0"/>
                        </a:spcAft>
                        <a:buNone/>
                      </a:pPr>
                      <a:r>
                        <a:rPr lang="en-GB" sz="2000" u="none" cap="none" strike="noStrike">
                          <a:latin typeface="Times New Roman"/>
                          <a:ea typeface="Times New Roman"/>
                          <a:cs typeface="Times New Roman"/>
                          <a:sym typeface="Times New Roman"/>
                        </a:rPr>
                        <a:t>Parameters </a:t>
                      </a:r>
                      <a:endParaRPr sz="2000">
                        <a:latin typeface="Times New Roman"/>
                        <a:ea typeface="Times New Roman"/>
                        <a:cs typeface="Times New Roman"/>
                        <a:sym typeface="Times New Roman"/>
                      </a:endParaRPr>
                    </a:p>
                  </a:txBody>
                  <a:tcPr marT="45725" marB="45725" marR="91450" marL="91450"/>
                </a:tc>
                <a:tc>
                  <a:txBody>
                    <a:bodyPr/>
                    <a:lstStyle/>
                    <a:p>
                      <a:pPr indent="0" lvl="0" marL="0" marR="0" rtl="0" algn="l">
                        <a:spcBef>
                          <a:spcPts val="0"/>
                        </a:spcBef>
                        <a:spcAft>
                          <a:spcPts val="0"/>
                        </a:spcAft>
                        <a:buNone/>
                      </a:pPr>
                      <a:r>
                        <a:rPr lang="en-GB" sz="2000">
                          <a:latin typeface="Times New Roman"/>
                          <a:ea typeface="Times New Roman"/>
                          <a:cs typeface="Times New Roman"/>
                          <a:sym typeface="Times New Roman"/>
                        </a:rPr>
                        <a:t>Pipe characteristics</a:t>
                      </a:r>
                      <a:endParaRPr sz="2000">
                        <a:latin typeface="Times New Roman"/>
                        <a:ea typeface="Times New Roman"/>
                        <a:cs typeface="Times New Roman"/>
                        <a:sym typeface="Times New Roman"/>
                      </a:endParaRPr>
                    </a:p>
                  </a:txBody>
                  <a:tcPr marT="45725" marB="45725" marR="91450" marL="91450"/>
                </a:tc>
                <a:tc>
                  <a:txBody>
                    <a:bodyPr/>
                    <a:lstStyle/>
                    <a:p>
                      <a:pPr indent="0" lvl="0" marL="0" marR="0" rtl="0" algn="l">
                        <a:spcBef>
                          <a:spcPts val="0"/>
                        </a:spcBef>
                        <a:spcAft>
                          <a:spcPts val="0"/>
                        </a:spcAft>
                        <a:buNone/>
                      </a:pPr>
                      <a:r>
                        <a:rPr lang="en-GB" sz="2000">
                          <a:latin typeface="Times New Roman"/>
                          <a:ea typeface="Times New Roman"/>
                          <a:cs typeface="Times New Roman"/>
                          <a:sym typeface="Times New Roman"/>
                        </a:rPr>
                        <a:t>Tube characteristics</a:t>
                      </a:r>
                      <a:endParaRPr sz="2000">
                        <a:latin typeface="Times New Roman"/>
                        <a:ea typeface="Times New Roman"/>
                        <a:cs typeface="Times New Roman"/>
                        <a:sym typeface="Times New Roman"/>
                      </a:endParaRPr>
                    </a:p>
                  </a:txBody>
                  <a:tcPr marT="45725" marB="45725" marR="91450" marL="91450"/>
                </a:tc>
              </a:tr>
              <a:tr h="1024125">
                <a:tc>
                  <a:txBody>
                    <a:bodyPr/>
                    <a:lstStyle/>
                    <a:p>
                      <a:pPr indent="0" lvl="0" marL="0" marR="0" rtl="0" algn="l">
                        <a:spcBef>
                          <a:spcPts val="0"/>
                        </a:spcBef>
                        <a:spcAft>
                          <a:spcPts val="0"/>
                        </a:spcAft>
                        <a:buNone/>
                      </a:pPr>
                      <a:r>
                        <a:rPr b="1" lang="en-GB" sz="2000">
                          <a:latin typeface="Times New Roman"/>
                          <a:ea typeface="Times New Roman"/>
                          <a:cs typeface="Times New Roman"/>
                          <a:sym typeface="Times New Roman"/>
                        </a:rPr>
                        <a:t>Size</a:t>
                      </a:r>
                      <a:endParaRPr/>
                    </a:p>
                  </a:txBody>
                  <a:tcPr marT="45725" marB="45725" marR="91450" marL="91450" anchor="ctr"/>
                </a:tc>
                <a:tc>
                  <a:txBody>
                    <a:bodyPr/>
                    <a:lstStyle/>
                    <a:p>
                      <a:pPr indent="0" lvl="0" marL="0" marR="0" rtl="0" algn="l">
                        <a:spcBef>
                          <a:spcPts val="0"/>
                        </a:spcBef>
                        <a:spcAft>
                          <a:spcPts val="0"/>
                        </a:spcAft>
                        <a:buNone/>
                      </a:pPr>
                      <a:r>
                        <a:rPr lang="en-GB" sz="2000">
                          <a:latin typeface="Times New Roman"/>
                          <a:ea typeface="Times New Roman"/>
                          <a:cs typeface="Times New Roman"/>
                          <a:sym typeface="Times New Roman"/>
                        </a:rPr>
                        <a:t>A pipe is Specified by Nominal Pipe Size (NPS) or Nominal Bore (NB).</a:t>
                      </a:r>
                      <a:endParaRPr/>
                    </a:p>
                  </a:txBody>
                  <a:tcPr marT="45725" marB="45725" marR="91450" marL="91450" anchor="ctr"/>
                </a:tc>
                <a:tc>
                  <a:txBody>
                    <a:bodyPr/>
                    <a:lstStyle/>
                    <a:p>
                      <a:pPr indent="0" lvl="0" marL="0" marR="0" rtl="0" algn="l">
                        <a:spcBef>
                          <a:spcPts val="0"/>
                        </a:spcBef>
                        <a:spcAft>
                          <a:spcPts val="0"/>
                        </a:spcAft>
                        <a:buNone/>
                      </a:pPr>
                      <a:r>
                        <a:rPr lang="en-GB" sz="2000">
                          <a:latin typeface="Times New Roman"/>
                          <a:ea typeface="Times New Roman"/>
                          <a:cs typeface="Times New Roman"/>
                          <a:sym typeface="Times New Roman"/>
                        </a:rPr>
                        <a:t>The size of the Tubes is specified in millimeters or in inches by outside diameter.</a:t>
                      </a:r>
                      <a:endParaRPr/>
                    </a:p>
                  </a:txBody>
                  <a:tcPr marT="45725" marB="45725" marR="91450" marL="91450" anchor="ctr"/>
                </a:tc>
              </a:tr>
              <a:tr h="473750">
                <a:tc>
                  <a:txBody>
                    <a:bodyPr/>
                    <a:lstStyle/>
                    <a:p>
                      <a:pPr indent="0" lvl="0" marL="0" marR="0" rtl="0" algn="l">
                        <a:spcBef>
                          <a:spcPts val="0"/>
                        </a:spcBef>
                        <a:spcAft>
                          <a:spcPts val="0"/>
                        </a:spcAft>
                        <a:buNone/>
                      </a:pPr>
                      <a:r>
                        <a:rPr b="1" lang="en-GB" sz="2000">
                          <a:latin typeface="Times New Roman"/>
                          <a:ea typeface="Times New Roman"/>
                          <a:cs typeface="Times New Roman"/>
                          <a:sym typeface="Times New Roman"/>
                        </a:rPr>
                        <a:t>Type of shape </a:t>
                      </a:r>
                      <a:endParaRPr b="1" sz="2000">
                        <a:latin typeface="Times New Roman"/>
                        <a:ea typeface="Times New Roman"/>
                        <a:cs typeface="Times New Roman"/>
                        <a:sym typeface="Times New Roman"/>
                      </a:endParaRPr>
                    </a:p>
                  </a:txBody>
                  <a:tcPr marT="45725" marB="45725" marR="91450" marL="91450"/>
                </a:tc>
                <a:tc>
                  <a:txBody>
                    <a:bodyPr/>
                    <a:lstStyle/>
                    <a:p>
                      <a:pPr indent="0" lvl="0" marL="0" marR="0" rtl="0" algn="l">
                        <a:spcBef>
                          <a:spcPts val="0"/>
                        </a:spcBef>
                        <a:spcAft>
                          <a:spcPts val="0"/>
                        </a:spcAft>
                        <a:buNone/>
                      </a:pPr>
                      <a:r>
                        <a:rPr lang="en-GB" sz="2000">
                          <a:latin typeface="Times New Roman"/>
                          <a:ea typeface="Times New Roman"/>
                          <a:cs typeface="Times New Roman"/>
                          <a:sym typeface="Times New Roman"/>
                        </a:rPr>
                        <a:t>Round only</a:t>
                      </a:r>
                      <a:endParaRPr sz="2000">
                        <a:latin typeface="Times New Roman"/>
                        <a:ea typeface="Times New Roman"/>
                        <a:cs typeface="Times New Roman"/>
                        <a:sym typeface="Times New Roman"/>
                      </a:endParaRPr>
                    </a:p>
                  </a:txBody>
                  <a:tcPr marT="45725" marB="45725" marR="91450" marL="91450"/>
                </a:tc>
                <a:tc>
                  <a:txBody>
                    <a:bodyPr/>
                    <a:lstStyle/>
                    <a:p>
                      <a:pPr indent="0" lvl="0" marL="0" marR="0" rtl="0" algn="l">
                        <a:spcBef>
                          <a:spcPts val="0"/>
                        </a:spcBef>
                        <a:spcAft>
                          <a:spcPts val="0"/>
                        </a:spcAft>
                        <a:buNone/>
                      </a:pPr>
                      <a:r>
                        <a:rPr lang="en-GB" sz="2000">
                          <a:latin typeface="Times New Roman"/>
                          <a:ea typeface="Times New Roman"/>
                          <a:cs typeface="Times New Roman"/>
                          <a:sym typeface="Times New Roman"/>
                        </a:rPr>
                        <a:t>Round, rectangular, square, oval</a:t>
                      </a:r>
                      <a:endParaRPr sz="2000">
                        <a:latin typeface="Times New Roman"/>
                        <a:ea typeface="Times New Roman"/>
                        <a:cs typeface="Times New Roman"/>
                        <a:sym typeface="Times New Roman"/>
                      </a:endParaRPr>
                    </a:p>
                  </a:txBody>
                  <a:tcPr marT="45725" marB="45725" marR="91450" marL="91450"/>
                </a:tc>
              </a:tr>
              <a:tr h="457200">
                <a:tc>
                  <a:txBody>
                    <a:bodyPr/>
                    <a:lstStyle/>
                    <a:p>
                      <a:pPr indent="0" lvl="0" marL="0" marR="0" rtl="0" algn="l">
                        <a:spcBef>
                          <a:spcPts val="0"/>
                        </a:spcBef>
                        <a:spcAft>
                          <a:spcPts val="0"/>
                        </a:spcAft>
                        <a:buNone/>
                      </a:pPr>
                      <a:r>
                        <a:rPr b="1" lang="en-GB" sz="2000">
                          <a:latin typeface="Times New Roman"/>
                          <a:ea typeface="Times New Roman"/>
                          <a:cs typeface="Times New Roman"/>
                          <a:sym typeface="Times New Roman"/>
                        </a:rPr>
                        <a:t>Diameter</a:t>
                      </a:r>
                      <a:endParaRPr/>
                    </a:p>
                  </a:txBody>
                  <a:tcPr marT="45725" marB="45725" marR="91450" marL="91450" anchor="ctr"/>
                </a:tc>
                <a:tc>
                  <a:txBody>
                    <a:bodyPr/>
                    <a:lstStyle/>
                    <a:p>
                      <a:pPr indent="0" lvl="0" marL="0" marR="0" rtl="0" algn="l">
                        <a:spcBef>
                          <a:spcPts val="0"/>
                        </a:spcBef>
                        <a:spcAft>
                          <a:spcPts val="0"/>
                        </a:spcAft>
                        <a:buNone/>
                      </a:pPr>
                      <a:r>
                        <a:rPr lang="en-GB" sz="2000">
                          <a:latin typeface="Times New Roman"/>
                          <a:ea typeface="Times New Roman"/>
                          <a:cs typeface="Times New Roman"/>
                          <a:sym typeface="Times New Roman"/>
                        </a:rPr>
                        <a:t>The outside diameter of pipe up to size 12” is numerically larger than the corresponding pipe size</a:t>
                      </a:r>
                      <a:endParaRPr/>
                    </a:p>
                  </a:txBody>
                  <a:tcPr marT="45725" marB="45725" marR="91450" marL="91450" anchor="ctr"/>
                </a:tc>
                <a:tc>
                  <a:txBody>
                    <a:bodyPr/>
                    <a:lstStyle/>
                    <a:p>
                      <a:pPr indent="0" lvl="0" marL="0" marR="0" rtl="0" algn="l">
                        <a:spcBef>
                          <a:spcPts val="0"/>
                        </a:spcBef>
                        <a:spcAft>
                          <a:spcPts val="0"/>
                        </a:spcAft>
                        <a:buNone/>
                      </a:pPr>
                      <a:r>
                        <a:rPr lang="en-GB" sz="2000">
                          <a:latin typeface="Times New Roman"/>
                          <a:ea typeface="Times New Roman"/>
                          <a:cs typeface="Times New Roman"/>
                          <a:sym typeface="Times New Roman"/>
                        </a:rPr>
                        <a:t>The outside diameter of tubes is numerically equal to the corresponding size.</a:t>
                      </a:r>
                      <a:endParaRPr/>
                    </a:p>
                  </a:txBody>
                  <a:tcPr marT="45725" marB="45725" marR="91450" marL="91450" anchor="ctr"/>
                </a:tc>
              </a:tr>
              <a:tr h="457200">
                <a:tc>
                  <a:txBody>
                    <a:bodyPr/>
                    <a:lstStyle/>
                    <a:p>
                      <a:pPr indent="0" lvl="0" marL="0" marR="0" rtl="0" algn="l">
                        <a:spcBef>
                          <a:spcPts val="0"/>
                        </a:spcBef>
                        <a:spcAft>
                          <a:spcPts val="0"/>
                        </a:spcAft>
                        <a:buNone/>
                      </a:pPr>
                      <a:r>
                        <a:rPr b="1" lang="en-GB" sz="2000">
                          <a:latin typeface="Times New Roman"/>
                          <a:ea typeface="Times New Roman"/>
                          <a:cs typeface="Times New Roman"/>
                          <a:sym typeface="Times New Roman"/>
                        </a:rPr>
                        <a:t>Application</a:t>
                      </a:r>
                      <a:endParaRPr/>
                    </a:p>
                  </a:txBody>
                  <a:tcPr marT="45725" marB="45725" marR="91450" marL="91450" anchor="ctr"/>
                </a:tc>
                <a:tc>
                  <a:txBody>
                    <a:bodyPr/>
                    <a:lstStyle/>
                    <a:p>
                      <a:pPr indent="0" lvl="0" marL="0" marR="0" rtl="0" algn="l">
                        <a:spcBef>
                          <a:spcPts val="0"/>
                        </a:spcBef>
                        <a:spcAft>
                          <a:spcPts val="0"/>
                        </a:spcAft>
                        <a:buNone/>
                      </a:pPr>
                      <a:r>
                        <a:rPr lang="en-GB" sz="2000">
                          <a:latin typeface="Times New Roman"/>
                          <a:ea typeface="Times New Roman"/>
                          <a:cs typeface="Times New Roman"/>
                          <a:sym typeface="Times New Roman"/>
                        </a:rPr>
                        <a:t>Pipes are extensively used in all Process, Power &amp; Utility lines to carry fluids.</a:t>
                      </a:r>
                      <a:endParaRPr/>
                    </a:p>
                  </a:txBody>
                  <a:tcPr marT="45725" marB="45725" marR="91450" marL="91450" anchor="ctr"/>
                </a:tc>
                <a:tc>
                  <a:txBody>
                    <a:bodyPr/>
                    <a:lstStyle/>
                    <a:p>
                      <a:pPr indent="0" lvl="0" marL="0" marR="0" rtl="0" algn="l">
                        <a:spcBef>
                          <a:spcPts val="0"/>
                        </a:spcBef>
                        <a:spcAft>
                          <a:spcPts val="0"/>
                        </a:spcAft>
                        <a:buNone/>
                      </a:pPr>
                      <a:r>
                        <a:rPr lang="en-GB" sz="2000">
                          <a:latin typeface="Times New Roman"/>
                          <a:ea typeface="Times New Roman"/>
                          <a:cs typeface="Times New Roman"/>
                          <a:sym typeface="Times New Roman"/>
                        </a:rPr>
                        <a:t>Tubes are used in tracing lines, tubes for heat exchangers &amp; fired heaters &amp; instrument connections. They are more prevalent in the medical area, construction, structural, or load bearing.</a:t>
                      </a:r>
                      <a:endParaRPr/>
                    </a:p>
                  </a:txBody>
                  <a:tcPr marT="45725" marB="45725" marR="91450" marL="91450" anchor="ctr"/>
                </a:tc>
              </a:tr>
            </a:tbl>
          </a:graphicData>
        </a:graphic>
      </p:graphicFrame>
      <p:sp>
        <p:nvSpPr>
          <p:cNvPr id="138" name="Google Shape;138;p6"/>
          <p:cNvSpPr/>
          <p:nvPr/>
        </p:nvSpPr>
        <p:spPr>
          <a:xfrm>
            <a:off x="838200" y="2397949"/>
            <a:ext cx="10515600" cy="95410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2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rPr lang="en-GB" sz="2800">
                <a:solidFill>
                  <a:srgbClr val="000000"/>
                </a:solidFill>
                <a:latin typeface="Times New Roman"/>
                <a:ea typeface="Times New Roman"/>
                <a:cs typeface="Times New Roman"/>
                <a:sym typeface="Times New Roman"/>
              </a:rPr>
              <a:t>	</a:t>
            </a:r>
            <a:endParaRPr/>
          </a:p>
        </p:txBody>
      </p:sp>
      <p:sp>
        <p:nvSpPr>
          <p:cNvPr id="139" name="Google Shape;139;p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3/14/2023</a:t>
            </a:r>
            <a:endParaRPr/>
          </a:p>
        </p:txBody>
      </p:sp>
      <p:sp>
        <p:nvSpPr>
          <p:cNvPr id="140" name="Google Shape;140;p6"/>
          <p:cNvSpPr txBox="1"/>
          <p:nvPr>
            <p:ph idx="11" type="ftr"/>
          </p:nvPr>
        </p:nvSpPr>
        <p:spPr>
          <a:xfrm>
            <a:off x="4000500" y="6078538"/>
            <a:ext cx="5321300" cy="46037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/RWANDA POLYTECHNIC-IPRC TUMBA</a:t>
            </a:r>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4" name="Shape 144"/>
        <p:cNvGrpSpPr/>
        <p:nvPr/>
      </p:nvGrpSpPr>
      <p:grpSpPr>
        <a:xfrm>
          <a:off x="0" y="0"/>
          <a:ext cx="0" cy="0"/>
          <a:chOff x="0" y="0"/>
          <a:chExt cx="0" cy="0"/>
        </a:xfrm>
      </p:grpSpPr>
      <p:sp>
        <p:nvSpPr>
          <p:cNvPr id="145" name="Google Shape;145;p7"/>
          <p:cNvSpPr txBox="1"/>
          <p:nvPr>
            <p:ph type="title"/>
          </p:nvPr>
        </p:nvSpPr>
        <p:spPr>
          <a:xfrm>
            <a:off x="838200" y="365126"/>
            <a:ext cx="9525000" cy="60079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2800"/>
              <a:buFont typeface="Times New Roman"/>
              <a:buNone/>
            </a:pPr>
            <a:r>
              <a:rPr b="1" lang="en-GB" sz="2800">
                <a:latin typeface="Times New Roman"/>
                <a:ea typeface="Times New Roman"/>
                <a:cs typeface="Times New Roman"/>
                <a:sym typeface="Times New Roman"/>
              </a:rPr>
              <a:t>Difference between a pipe and a tube Cont’d</a:t>
            </a:r>
            <a:endParaRPr sz="2800">
              <a:latin typeface="Times New Roman"/>
              <a:ea typeface="Times New Roman"/>
              <a:cs typeface="Times New Roman"/>
              <a:sym typeface="Times New Roman"/>
            </a:endParaRPr>
          </a:p>
        </p:txBody>
      </p:sp>
      <p:graphicFrame>
        <p:nvGraphicFramePr>
          <p:cNvPr id="146" name="Google Shape;146;p7"/>
          <p:cNvGraphicFramePr/>
          <p:nvPr/>
        </p:nvGraphicFramePr>
        <p:xfrm>
          <a:off x="838201" y="1080216"/>
          <a:ext cx="3000000" cy="3000000"/>
        </p:xfrm>
        <a:graphic>
          <a:graphicData uri="http://schemas.openxmlformats.org/drawingml/2006/table">
            <a:tbl>
              <a:tblPr bandRow="1" firstRow="1">
                <a:noFill/>
                <a:tableStyleId>{C7BFC8B3-214A-43B1-8589-42706133189F}</a:tableStyleId>
              </a:tblPr>
              <a:tblGrid>
                <a:gridCol w="1991125"/>
                <a:gridCol w="3215875"/>
                <a:gridCol w="5308600"/>
              </a:tblGrid>
              <a:tr h="513025">
                <a:tc>
                  <a:txBody>
                    <a:bodyPr/>
                    <a:lstStyle/>
                    <a:p>
                      <a:pPr indent="0" lvl="0" marL="0" marR="0" rtl="0" algn="l">
                        <a:spcBef>
                          <a:spcPts val="0"/>
                        </a:spcBef>
                        <a:spcAft>
                          <a:spcPts val="0"/>
                        </a:spcAft>
                        <a:buNone/>
                      </a:pPr>
                      <a:r>
                        <a:rPr lang="en-GB" sz="2000">
                          <a:latin typeface="Times New Roman"/>
                          <a:ea typeface="Times New Roman"/>
                          <a:cs typeface="Times New Roman"/>
                          <a:sym typeface="Times New Roman"/>
                        </a:rPr>
                        <a:t>Parameters </a:t>
                      </a:r>
                      <a:endParaRPr sz="2000">
                        <a:latin typeface="Times New Roman"/>
                        <a:ea typeface="Times New Roman"/>
                        <a:cs typeface="Times New Roman"/>
                        <a:sym typeface="Times New Roman"/>
                      </a:endParaRPr>
                    </a:p>
                  </a:txBody>
                  <a:tcPr marT="45725" marB="45725" marR="91450" marL="91450"/>
                </a:tc>
                <a:tc>
                  <a:txBody>
                    <a:bodyPr/>
                    <a:lstStyle/>
                    <a:p>
                      <a:pPr indent="0" lvl="0" marL="0" marR="0" rtl="0" algn="l">
                        <a:spcBef>
                          <a:spcPts val="0"/>
                        </a:spcBef>
                        <a:spcAft>
                          <a:spcPts val="0"/>
                        </a:spcAft>
                        <a:buNone/>
                      </a:pPr>
                      <a:r>
                        <a:rPr lang="en-GB" sz="2000">
                          <a:latin typeface="Times New Roman"/>
                          <a:ea typeface="Times New Roman"/>
                          <a:cs typeface="Times New Roman"/>
                          <a:sym typeface="Times New Roman"/>
                        </a:rPr>
                        <a:t>Pipe </a:t>
                      </a:r>
                      <a:endParaRPr sz="2000">
                        <a:latin typeface="Times New Roman"/>
                        <a:ea typeface="Times New Roman"/>
                        <a:cs typeface="Times New Roman"/>
                        <a:sym typeface="Times New Roman"/>
                      </a:endParaRPr>
                    </a:p>
                  </a:txBody>
                  <a:tcPr marT="45725" marB="45725" marR="91450" marL="91450"/>
                </a:tc>
                <a:tc>
                  <a:txBody>
                    <a:bodyPr/>
                    <a:lstStyle/>
                    <a:p>
                      <a:pPr indent="0" lvl="0" marL="0" marR="0" rtl="0" algn="l">
                        <a:spcBef>
                          <a:spcPts val="0"/>
                        </a:spcBef>
                        <a:spcAft>
                          <a:spcPts val="0"/>
                        </a:spcAft>
                        <a:buNone/>
                      </a:pPr>
                      <a:r>
                        <a:rPr lang="en-GB" sz="2000">
                          <a:latin typeface="Times New Roman"/>
                          <a:ea typeface="Times New Roman"/>
                          <a:cs typeface="Times New Roman"/>
                          <a:sym typeface="Times New Roman"/>
                        </a:rPr>
                        <a:t>Tube </a:t>
                      </a:r>
                      <a:endParaRPr sz="2000">
                        <a:latin typeface="Times New Roman"/>
                        <a:ea typeface="Times New Roman"/>
                        <a:cs typeface="Times New Roman"/>
                        <a:sym typeface="Times New Roman"/>
                      </a:endParaRPr>
                    </a:p>
                  </a:txBody>
                  <a:tcPr marT="45725" marB="45725" marR="91450" marL="91450"/>
                </a:tc>
              </a:tr>
              <a:tr h="1302275">
                <a:tc>
                  <a:txBody>
                    <a:bodyPr/>
                    <a:lstStyle/>
                    <a:p>
                      <a:pPr indent="0" lvl="0" marL="0" marR="0" rtl="0" algn="l">
                        <a:spcBef>
                          <a:spcPts val="0"/>
                        </a:spcBef>
                        <a:spcAft>
                          <a:spcPts val="0"/>
                        </a:spcAft>
                        <a:buNone/>
                      </a:pPr>
                      <a:r>
                        <a:rPr b="1" lang="en-GB" sz="2000">
                          <a:latin typeface="Times New Roman"/>
                          <a:ea typeface="Times New Roman"/>
                          <a:cs typeface="Times New Roman"/>
                          <a:sym typeface="Times New Roman"/>
                        </a:rPr>
                        <a:t>Materials</a:t>
                      </a:r>
                      <a:endParaRPr/>
                    </a:p>
                  </a:txBody>
                  <a:tcPr marT="45725" marB="45725" marR="91450" marL="91450" anchor="ctr"/>
                </a:tc>
                <a:tc>
                  <a:txBody>
                    <a:bodyPr/>
                    <a:lstStyle/>
                    <a:p>
                      <a:pPr indent="0" lvl="0" marL="0" marR="0" rtl="0" algn="l">
                        <a:spcBef>
                          <a:spcPts val="0"/>
                        </a:spcBef>
                        <a:spcAft>
                          <a:spcPts val="0"/>
                        </a:spcAft>
                        <a:buNone/>
                      </a:pPr>
                      <a:r>
                        <a:rPr lang="en-GB" sz="2000">
                          <a:latin typeface="Times New Roman"/>
                          <a:ea typeface="Times New Roman"/>
                          <a:cs typeface="Times New Roman"/>
                          <a:sym typeface="Times New Roman"/>
                        </a:rPr>
                        <a:t>A wide range of materials is available</a:t>
                      </a:r>
                      <a:endParaRPr/>
                    </a:p>
                  </a:txBody>
                  <a:tcPr marT="45725" marB="45725" marR="91450" marL="91450" anchor="ctr"/>
                </a:tc>
                <a:tc>
                  <a:txBody>
                    <a:bodyPr/>
                    <a:lstStyle/>
                    <a:p>
                      <a:pPr indent="0" lvl="0" marL="0" marR="0" rtl="0" algn="l">
                        <a:spcBef>
                          <a:spcPts val="0"/>
                        </a:spcBef>
                        <a:spcAft>
                          <a:spcPts val="0"/>
                        </a:spcAft>
                        <a:buNone/>
                      </a:pPr>
                      <a:r>
                        <a:rPr lang="en-GB" sz="2000">
                          <a:latin typeface="Times New Roman"/>
                          <a:ea typeface="Times New Roman"/>
                          <a:cs typeface="Times New Roman"/>
                          <a:sym typeface="Times New Roman"/>
                        </a:rPr>
                        <a:t>Tubing is available in carbon steel, low alloy, stainless steel, and nickel-alloys; steel tubes for mechanical applications are mostly of carbon steel</a:t>
                      </a:r>
                      <a:endParaRPr/>
                    </a:p>
                  </a:txBody>
                  <a:tcPr marT="45725" marB="45725" marR="91450" marL="91450" anchor="ctr"/>
                </a:tc>
              </a:tr>
              <a:tr h="907650">
                <a:tc>
                  <a:txBody>
                    <a:bodyPr/>
                    <a:lstStyle/>
                    <a:p>
                      <a:pPr indent="0" lvl="0" marL="0" marR="0" rtl="0" algn="l">
                        <a:spcBef>
                          <a:spcPts val="0"/>
                        </a:spcBef>
                        <a:spcAft>
                          <a:spcPts val="0"/>
                        </a:spcAft>
                        <a:buNone/>
                      </a:pPr>
                      <a:r>
                        <a:rPr b="1" lang="en-GB" sz="2000">
                          <a:latin typeface="Times New Roman"/>
                          <a:ea typeface="Times New Roman"/>
                          <a:cs typeface="Times New Roman"/>
                          <a:sym typeface="Times New Roman"/>
                        </a:rPr>
                        <a:t>Manufacturing</a:t>
                      </a:r>
                      <a:endParaRPr/>
                    </a:p>
                  </a:txBody>
                  <a:tcPr marT="45725" marB="45725" marR="91450" marL="91450" anchor="ctr"/>
                </a:tc>
                <a:tc>
                  <a:txBody>
                    <a:bodyPr/>
                    <a:lstStyle/>
                    <a:p>
                      <a:pPr indent="0" lvl="0" marL="0" marR="0" rtl="0" algn="l">
                        <a:spcBef>
                          <a:spcPts val="0"/>
                        </a:spcBef>
                        <a:spcAft>
                          <a:spcPts val="0"/>
                        </a:spcAft>
                        <a:buNone/>
                      </a:pPr>
                      <a:r>
                        <a:rPr lang="en-GB" sz="2000">
                          <a:latin typeface="Times New Roman"/>
                          <a:ea typeface="Times New Roman"/>
                          <a:cs typeface="Times New Roman"/>
                          <a:sym typeface="Times New Roman"/>
                        </a:rPr>
                        <a:t>Pipe manufacturing is easier as compared to tubes</a:t>
                      </a:r>
                      <a:endParaRPr/>
                    </a:p>
                  </a:txBody>
                  <a:tcPr marT="45725" marB="45725" marR="91450" marL="91450" anchor="ctr"/>
                </a:tc>
                <a:tc>
                  <a:txBody>
                    <a:bodyPr/>
                    <a:lstStyle/>
                    <a:p>
                      <a:pPr indent="0" lvl="0" marL="0" marR="0" rtl="0" algn="l">
                        <a:spcBef>
                          <a:spcPts val="0"/>
                        </a:spcBef>
                        <a:spcAft>
                          <a:spcPts val="0"/>
                        </a:spcAft>
                        <a:buNone/>
                      </a:pPr>
                      <a:r>
                        <a:rPr lang="en-GB" sz="2000">
                          <a:latin typeface="Times New Roman"/>
                          <a:ea typeface="Times New Roman"/>
                          <a:cs typeface="Times New Roman"/>
                          <a:sym typeface="Times New Roman"/>
                        </a:rPr>
                        <a:t>Tubes need more cumbersome tests, inspection, and quality control than pipes.</a:t>
                      </a:r>
                      <a:endParaRPr/>
                    </a:p>
                  </a:txBody>
                  <a:tcPr marT="45725" marB="45725" marR="91450" marL="91450" anchor="ctr"/>
                </a:tc>
              </a:tr>
              <a:tr h="1302275">
                <a:tc>
                  <a:txBody>
                    <a:bodyPr/>
                    <a:lstStyle/>
                    <a:p>
                      <a:pPr indent="0" lvl="0" marL="0" marR="0" rtl="0" algn="l">
                        <a:spcBef>
                          <a:spcPts val="0"/>
                        </a:spcBef>
                        <a:spcAft>
                          <a:spcPts val="0"/>
                        </a:spcAft>
                        <a:buNone/>
                      </a:pPr>
                      <a:r>
                        <a:rPr b="1" lang="en-GB" sz="2000">
                          <a:latin typeface="Times New Roman"/>
                          <a:ea typeface="Times New Roman"/>
                          <a:cs typeface="Times New Roman"/>
                          <a:sym typeface="Times New Roman"/>
                        </a:rPr>
                        <a:t>Production Quantity</a:t>
                      </a:r>
                      <a:endParaRPr/>
                    </a:p>
                  </a:txBody>
                  <a:tcPr marT="45725" marB="45725" marR="91450" marL="91450" anchor="ctr"/>
                </a:tc>
                <a:tc>
                  <a:txBody>
                    <a:bodyPr/>
                    <a:lstStyle/>
                    <a:p>
                      <a:pPr indent="0" lvl="0" marL="0" marR="0" rtl="0" algn="l">
                        <a:spcBef>
                          <a:spcPts val="0"/>
                        </a:spcBef>
                        <a:spcAft>
                          <a:spcPts val="0"/>
                        </a:spcAft>
                        <a:buNone/>
                      </a:pPr>
                      <a:r>
                        <a:rPr lang="en-GB" sz="2000">
                          <a:latin typeface="Times New Roman"/>
                          <a:ea typeface="Times New Roman"/>
                          <a:cs typeface="Times New Roman"/>
                          <a:sym typeface="Times New Roman"/>
                        </a:rPr>
                        <a:t>Pipes are produced in mass quantity and for long-distance applications.</a:t>
                      </a:r>
                      <a:endParaRPr/>
                    </a:p>
                  </a:txBody>
                  <a:tcPr marT="45725" marB="45725" marR="91450" marL="91450" anchor="ctr"/>
                </a:tc>
                <a:tc>
                  <a:txBody>
                    <a:bodyPr/>
                    <a:lstStyle/>
                    <a:p>
                      <a:pPr indent="0" lvl="0" marL="0" marR="0" rtl="0" algn="l">
                        <a:spcBef>
                          <a:spcPts val="0"/>
                        </a:spcBef>
                        <a:spcAft>
                          <a:spcPts val="0"/>
                        </a:spcAft>
                        <a:buNone/>
                      </a:pPr>
                      <a:r>
                        <a:rPr lang="en-GB" sz="2000">
                          <a:latin typeface="Times New Roman"/>
                          <a:ea typeface="Times New Roman"/>
                          <a:cs typeface="Times New Roman"/>
                          <a:sym typeface="Times New Roman"/>
                        </a:rPr>
                        <a:t>Tubes are produced in small quantities depending on requirements.</a:t>
                      </a:r>
                      <a:endParaRPr/>
                    </a:p>
                  </a:txBody>
                  <a:tcPr marT="45725" marB="45725" marR="91450" marL="91450" anchor="ctr"/>
                </a:tc>
              </a:tr>
            </a:tbl>
          </a:graphicData>
        </a:graphic>
      </p:graphicFrame>
      <p:sp>
        <p:nvSpPr>
          <p:cNvPr id="147" name="Google Shape;147;p7"/>
          <p:cNvSpPr/>
          <p:nvPr/>
        </p:nvSpPr>
        <p:spPr>
          <a:xfrm>
            <a:off x="838200" y="2397949"/>
            <a:ext cx="10515600" cy="95410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2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rPr lang="en-GB" sz="2800">
                <a:solidFill>
                  <a:srgbClr val="000000"/>
                </a:solidFill>
                <a:latin typeface="Times New Roman"/>
                <a:ea typeface="Times New Roman"/>
                <a:cs typeface="Times New Roman"/>
                <a:sym typeface="Times New Roman"/>
              </a:rPr>
              <a:t>	</a:t>
            </a:r>
            <a:endParaRPr/>
          </a:p>
        </p:txBody>
      </p:sp>
      <p:sp>
        <p:nvSpPr>
          <p:cNvPr id="148" name="Google Shape;148;p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3/14/2023</a:t>
            </a:r>
            <a:endParaRPr/>
          </a:p>
        </p:txBody>
      </p:sp>
      <p:sp>
        <p:nvSpPr>
          <p:cNvPr id="149" name="Google Shape;149;p7"/>
          <p:cNvSpPr txBox="1"/>
          <p:nvPr>
            <p:ph idx="11" type="ftr"/>
          </p:nvPr>
        </p:nvSpPr>
        <p:spPr>
          <a:xfrm>
            <a:off x="4000500" y="6078538"/>
            <a:ext cx="5321300" cy="46037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/RWANDA POLYTECHNIC-IPRC TUMBA</a:t>
            </a:r>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3" name="Shape 153"/>
        <p:cNvGrpSpPr/>
        <p:nvPr/>
      </p:nvGrpSpPr>
      <p:grpSpPr>
        <a:xfrm>
          <a:off x="0" y="0"/>
          <a:ext cx="0" cy="0"/>
          <a:chOff x="0" y="0"/>
          <a:chExt cx="0" cy="0"/>
        </a:xfrm>
      </p:grpSpPr>
      <p:sp>
        <p:nvSpPr>
          <p:cNvPr id="154" name="Google Shape;154;p8"/>
          <p:cNvSpPr txBox="1"/>
          <p:nvPr>
            <p:ph type="title"/>
          </p:nvPr>
        </p:nvSpPr>
        <p:spPr>
          <a:xfrm>
            <a:off x="838200" y="365125"/>
            <a:ext cx="4318000" cy="892175"/>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600"/>
              <a:buFont typeface="Times New Roman"/>
              <a:buNone/>
            </a:pPr>
            <a:r>
              <a:rPr b="1" lang="en-GB" sz="3600">
                <a:latin typeface="Times New Roman"/>
                <a:ea typeface="Times New Roman"/>
                <a:cs typeface="Times New Roman"/>
                <a:sym typeface="Times New Roman"/>
              </a:rPr>
              <a:t>I.4. Piping system</a:t>
            </a:r>
            <a:endParaRPr sz="3600"/>
          </a:p>
        </p:txBody>
      </p:sp>
      <p:sp>
        <p:nvSpPr>
          <p:cNvPr id="155" name="Google Shape;155;p8"/>
          <p:cNvSpPr txBox="1"/>
          <p:nvPr>
            <p:ph idx="1" type="body"/>
          </p:nvPr>
        </p:nvSpPr>
        <p:spPr>
          <a:xfrm>
            <a:off x="838200" y="1155700"/>
            <a:ext cx="10528300" cy="4652963"/>
          </a:xfrm>
          <a:prstGeom prst="rect">
            <a:avLst/>
          </a:prstGeom>
          <a:noFill/>
          <a:ln>
            <a:noFill/>
          </a:ln>
        </p:spPr>
        <p:txBody>
          <a:bodyPr anchorCtr="0" anchor="t" bIns="45700" lIns="91425" spcFirstLastPara="1" rIns="91425" wrap="square" tIns="45700">
            <a:normAutofit/>
          </a:bodyPr>
          <a:lstStyle/>
          <a:p>
            <a:pPr indent="0" lvl="0" marL="0" rtl="0" algn="l">
              <a:lnSpc>
                <a:spcPct val="150000"/>
              </a:lnSpc>
              <a:spcBef>
                <a:spcPts val="0"/>
              </a:spcBef>
              <a:spcAft>
                <a:spcPts val="0"/>
              </a:spcAft>
              <a:buClr>
                <a:schemeClr val="dk1"/>
              </a:buClr>
              <a:buSzPts val="2800"/>
              <a:buNone/>
            </a:pPr>
            <a:r>
              <a:rPr lang="en-GB">
                <a:latin typeface="Times New Roman"/>
                <a:ea typeface="Times New Roman"/>
                <a:cs typeface="Times New Roman"/>
                <a:sym typeface="Times New Roman"/>
              </a:rPr>
              <a:t>A piping system is generally considered to include the complete interconnection of pipes, including in-line components such as pipes and pipe fittings, pumps, heat exchanges, valves and tanks are also considered part of piping system. Piping systems are the arteries of our industrial processes and the contribution of piping systems are essential in an industrialized society.</a:t>
            </a:r>
            <a:endParaRPr/>
          </a:p>
        </p:txBody>
      </p:sp>
      <p:sp>
        <p:nvSpPr>
          <p:cNvPr id="156" name="Google Shape;156;p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3/14/2023</a:t>
            </a:r>
            <a:endParaRPr/>
          </a:p>
        </p:txBody>
      </p:sp>
      <p:sp>
        <p:nvSpPr>
          <p:cNvPr id="157" name="Google Shape;157;p8"/>
          <p:cNvSpPr txBox="1"/>
          <p:nvPr>
            <p:ph idx="11" type="ftr"/>
          </p:nvPr>
        </p:nvSpPr>
        <p:spPr>
          <a:xfrm>
            <a:off x="4064000" y="6356350"/>
            <a:ext cx="50927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/RWANDA POLYTECHNIC-IPRC TUMBA</a:t>
            </a:r>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1" name="Shape 161"/>
        <p:cNvGrpSpPr/>
        <p:nvPr/>
      </p:nvGrpSpPr>
      <p:grpSpPr>
        <a:xfrm>
          <a:off x="0" y="0"/>
          <a:ext cx="0" cy="0"/>
          <a:chOff x="0" y="0"/>
          <a:chExt cx="0" cy="0"/>
        </a:xfrm>
      </p:grpSpPr>
      <p:pic>
        <p:nvPicPr>
          <p:cNvPr id="162" name="Google Shape;162;p9"/>
          <p:cNvPicPr preferRelativeResize="0"/>
          <p:nvPr>
            <p:ph idx="1" type="body"/>
          </p:nvPr>
        </p:nvPicPr>
        <p:blipFill rotWithShape="1">
          <a:blip r:embed="rId3">
            <a:alphaModFix/>
          </a:blip>
          <a:srcRect b="0" l="0" r="0" t="0"/>
          <a:stretch/>
        </p:blipFill>
        <p:spPr>
          <a:xfrm>
            <a:off x="533400" y="503438"/>
            <a:ext cx="6845490" cy="4563660"/>
          </a:xfrm>
          <a:prstGeom prst="rect">
            <a:avLst/>
          </a:prstGeom>
          <a:noFill/>
          <a:ln>
            <a:noFill/>
          </a:ln>
        </p:spPr>
      </p:pic>
      <p:sp>
        <p:nvSpPr>
          <p:cNvPr id="163" name="Google Shape;163;p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3/14/2023</a:t>
            </a:r>
            <a:endParaRPr/>
          </a:p>
        </p:txBody>
      </p:sp>
      <p:sp>
        <p:nvSpPr>
          <p:cNvPr id="164" name="Google Shape;164;p9"/>
          <p:cNvSpPr txBox="1"/>
          <p:nvPr>
            <p:ph idx="11" type="ftr"/>
          </p:nvPr>
        </p:nvSpPr>
        <p:spPr>
          <a:xfrm>
            <a:off x="4038600" y="6356350"/>
            <a:ext cx="5670884"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b="1" lang="en-GB"/>
              <a:t>Prepared by HABANABAKIZE Theophile /RWANDA POLYTECHNIC-IPRC TUMBA</a:t>
            </a:r>
            <a:endParaRPr b="1"/>
          </a:p>
        </p:txBody>
      </p:sp>
      <p:sp>
        <p:nvSpPr>
          <p:cNvPr id="165" name="Google Shape;165;p9"/>
          <p:cNvSpPr/>
          <p:nvPr/>
        </p:nvSpPr>
        <p:spPr>
          <a:xfrm>
            <a:off x="533400" y="5705100"/>
            <a:ext cx="8648700"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GB" sz="2000">
                <a:solidFill>
                  <a:schemeClr val="dk1"/>
                </a:solidFill>
                <a:latin typeface="Times New Roman"/>
                <a:ea typeface="Times New Roman"/>
                <a:cs typeface="Times New Roman"/>
                <a:sym typeface="Times New Roman"/>
              </a:rPr>
              <a:t>https://www.theprocesspiping.com/wp-content/uploads/2017/08/Pipe-network.jpg</a:t>
            </a:r>
            <a:endParaRPr/>
          </a:p>
        </p:txBody>
      </p:sp>
      <p:sp>
        <p:nvSpPr>
          <p:cNvPr id="166" name="Google Shape;166;p9"/>
          <p:cNvSpPr/>
          <p:nvPr/>
        </p:nvSpPr>
        <p:spPr>
          <a:xfrm>
            <a:off x="7519736" y="1246384"/>
            <a:ext cx="4379495" cy="304698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GB" sz="2400">
                <a:solidFill>
                  <a:schemeClr val="dk1"/>
                </a:solidFill>
                <a:latin typeface="Times New Roman"/>
                <a:ea typeface="Times New Roman"/>
                <a:cs typeface="Times New Roman"/>
                <a:sym typeface="Times New Roman"/>
              </a:rPr>
              <a:t>Piping systems accounts for a significant portion of the total plant cost, at times as much as one-third of the total investment. Piping systems arranged within a very confined area can be a added challenge to piping and support engineers.</a:t>
            </a:r>
            <a:endParaRPr/>
          </a:p>
        </p:txBody>
      </p:sp>
      <p:sp>
        <p:nvSpPr>
          <p:cNvPr id="167" name="Google Shape;167;p9"/>
          <p:cNvSpPr/>
          <p:nvPr/>
        </p:nvSpPr>
        <p:spPr>
          <a:xfrm>
            <a:off x="1613076" y="5084628"/>
            <a:ext cx="3172663"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GB" sz="1800">
                <a:solidFill>
                  <a:schemeClr val="dk1"/>
                </a:solidFill>
                <a:latin typeface="Times New Roman"/>
                <a:ea typeface="Times New Roman"/>
                <a:cs typeface="Times New Roman"/>
                <a:sym typeface="Times New Roman"/>
              </a:rPr>
              <a:t>The illustration of piping system</a:t>
            </a:r>
            <a:endParaRPr i="1" sz="1800">
              <a:solidFill>
                <a:schemeClr val="dk1"/>
              </a:solidFill>
              <a:latin typeface="Calibri"/>
              <a:ea typeface="Calibri"/>
              <a:cs typeface="Calibri"/>
              <a:sym typeface="Calibri"/>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1" name="Shape 171"/>
        <p:cNvGrpSpPr/>
        <p:nvPr/>
      </p:nvGrpSpPr>
      <p:grpSpPr>
        <a:xfrm>
          <a:off x="0" y="0"/>
          <a:ext cx="0" cy="0"/>
          <a:chOff x="0" y="0"/>
          <a:chExt cx="0" cy="0"/>
        </a:xfrm>
      </p:grpSpPr>
      <p:sp>
        <p:nvSpPr>
          <p:cNvPr id="172" name="Google Shape;172;p10"/>
          <p:cNvSpPr txBox="1"/>
          <p:nvPr>
            <p:ph type="title"/>
          </p:nvPr>
        </p:nvSpPr>
        <p:spPr>
          <a:xfrm>
            <a:off x="838200" y="365126"/>
            <a:ext cx="10160000" cy="536396"/>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I.5. Classification and main characteristics of pipelines</a:t>
            </a:r>
            <a:endParaRPr/>
          </a:p>
        </p:txBody>
      </p:sp>
      <p:sp>
        <p:nvSpPr>
          <p:cNvPr id="173" name="Google Shape;173;p10"/>
          <p:cNvSpPr/>
          <p:nvPr/>
        </p:nvSpPr>
        <p:spPr>
          <a:xfrm>
            <a:off x="685355" y="1378575"/>
            <a:ext cx="5194745" cy="3970318"/>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None/>
            </a:pPr>
            <a:r>
              <a:rPr lang="en-GB" sz="2400">
                <a:solidFill>
                  <a:schemeClr val="dk1"/>
                </a:solidFill>
                <a:latin typeface="Times New Roman"/>
                <a:ea typeface="Times New Roman"/>
                <a:cs typeface="Times New Roman"/>
                <a:sym typeface="Times New Roman"/>
              </a:rPr>
              <a:t>Pipes are a structural element that is used in the installation of pipelines of various kinds. To date, there are many varieties of these products. There are outdated, but still popular parts and modern options, from which reliable and durable communications are mounted.</a:t>
            </a:r>
            <a:endParaRPr/>
          </a:p>
        </p:txBody>
      </p:sp>
      <p:sp>
        <p:nvSpPr>
          <p:cNvPr id="174" name="Google Shape;174;p1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3/14/2023</a:t>
            </a:r>
            <a:endParaRPr/>
          </a:p>
        </p:txBody>
      </p:sp>
      <p:sp>
        <p:nvSpPr>
          <p:cNvPr id="175" name="Google Shape;175;p10"/>
          <p:cNvSpPr txBox="1"/>
          <p:nvPr>
            <p:ph idx="11" type="ftr"/>
          </p:nvPr>
        </p:nvSpPr>
        <p:spPr>
          <a:xfrm>
            <a:off x="4051300" y="6356350"/>
            <a:ext cx="51689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/RWANDA POLYTECHNIC-IPRC TUMBA</a:t>
            </a:r>
            <a:endParaRPr/>
          </a:p>
        </p:txBody>
      </p:sp>
      <p:sp>
        <p:nvSpPr>
          <p:cNvPr id="176" name="Google Shape;176;p10"/>
          <p:cNvSpPr/>
          <p:nvPr/>
        </p:nvSpPr>
        <p:spPr>
          <a:xfrm>
            <a:off x="685355" y="1365292"/>
            <a:ext cx="10876992" cy="954107"/>
          </a:xfrm>
          <a:prstGeom prst="rect">
            <a:avLst/>
          </a:prstGeom>
          <a:noFill/>
          <a:ln>
            <a:noFill/>
          </a:ln>
        </p:spPr>
        <p:txBody>
          <a:bodyPr anchorCtr="0" anchor="t" bIns="45700" lIns="91425" spcFirstLastPara="1" rIns="91425" wrap="square" tIns="45700">
            <a:spAutoFit/>
          </a:bodyPr>
          <a:lstStyle/>
          <a:p>
            <a:pPr indent="-158750" lvl="0" marL="285750" marR="0" rtl="0" algn="l">
              <a:spcBef>
                <a:spcPts val="0"/>
              </a:spcBef>
              <a:spcAft>
                <a:spcPts val="0"/>
              </a:spcAft>
              <a:buClr>
                <a:schemeClr val="dk1"/>
              </a:buClr>
              <a:buSzPts val="2000"/>
              <a:buFont typeface="Noto Sans Symbols"/>
              <a:buNone/>
            </a:pPr>
            <a:r>
              <a:t/>
            </a:r>
            <a:endParaRPr sz="20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rPr lang="en-GB" sz="1800">
                <a:solidFill>
                  <a:schemeClr val="dk1"/>
                </a:solidFill>
                <a:latin typeface="Times New Roman"/>
                <a:ea typeface="Times New Roman"/>
                <a:cs typeface="Times New Roman"/>
                <a:sym typeface="Times New Roman"/>
              </a:rPr>
              <a:t> </a:t>
            </a:r>
            <a:br>
              <a:rPr lang="en-GB" sz="1800">
                <a:solidFill>
                  <a:schemeClr val="dk1"/>
                </a:solidFill>
                <a:latin typeface="Times New Roman"/>
                <a:ea typeface="Times New Roman"/>
                <a:cs typeface="Times New Roman"/>
                <a:sym typeface="Times New Roman"/>
              </a:rPr>
            </a:br>
            <a:endParaRPr sz="1800">
              <a:solidFill>
                <a:schemeClr val="dk1"/>
              </a:solidFill>
              <a:latin typeface="Calibri"/>
              <a:ea typeface="Calibri"/>
              <a:cs typeface="Calibri"/>
              <a:sym typeface="Calibri"/>
            </a:endParaRPr>
          </a:p>
        </p:txBody>
      </p:sp>
      <p:pic>
        <p:nvPicPr>
          <p:cNvPr id="177" name="Google Shape;177;p10"/>
          <p:cNvPicPr preferRelativeResize="0"/>
          <p:nvPr/>
        </p:nvPicPr>
        <p:blipFill rotWithShape="1">
          <a:blip r:embed="rId3">
            <a:alphaModFix/>
          </a:blip>
          <a:srcRect b="0" l="0" r="0" t="0"/>
          <a:stretch/>
        </p:blipFill>
        <p:spPr>
          <a:xfrm>
            <a:off x="6635750" y="1842345"/>
            <a:ext cx="4415006" cy="2437555"/>
          </a:xfrm>
          <a:prstGeom prst="rect">
            <a:avLst/>
          </a:prstGeom>
          <a:noFill/>
          <a:ln>
            <a:noFill/>
          </a:ln>
        </p:spPr>
      </p:pic>
      <p:sp>
        <p:nvSpPr>
          <p:cNvPr id="178" name="Google Shape;178;p10"/>
          <p:cNvSpPr/>
          <p:nvPr/>
        </p:nvSpPr>
        <p:spPr>
          <a:xfrm>
            <a:off x="6164012" y="4395849"/>
            <a:ext cx="6112376" cy="707886"/>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GB" sz="2000">
                <a:solidFill>
                  <a:schemeClr val="dk1"/>
                </a:solidFill>
                <a:latin typeface="Times New Roman"/>
                <a:ea typeface="Times New Roman"/>
                <a:cs typeface="Times New Roman"/>
                <a:sym typeface="Times New Roman"/>
              </a:rPr>
              <a:t>https://pipes.bigbadmole.com/en/vodoprovodnye/vidy-trub.html</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2" name="Shape 182"/>
        <p:cNvGrpSpPr/>
        <p:nvPr/>
      </p:nvGrpSpPr>
      <p:grpSpPr>
        <a:xfrm>
          <a:off x="0" y="0"/>
          <a:ext cx="0" cy="0"/>
          <a:chOff x="0" y="0"/>
          <a:chExt cx="0" cy="0"/>
        </a:xfrm>
      </p:grpSpPr>
      <p:sp>
        <p:nvSpPr>
          <p:cNvPr id="183" name="Google Shape;183;p11"/>
          <p:cNvSpPr txBox="1"/>
          <p:nvPr>
            <p:ph type="title"/>
          </p:nvPr>
        </p:nvSpPr>
        <p:spPr>
          <a:xfrm>
            <a:off x="965200" y="418056"/>
            <a:ext cx="9906000" cy="585370"/>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chemeClr val="dk1"/>
              </a:buClr>
              <a:buSzPct val="100000"/>
              <a:buFont typeface="Times New Roman"/>
              <a:buNone/>
            </a:pPr>
            <a:r>
              <a:rPr b="1" lang="en-GB" sz="3200">
                <a:latin typeface="Times New Roman"/>
                <a:ea typeface="Times New Roman"/>
                <a:cs typeface="Times New Roman"/>
                <a:sym typeface="Times New Roman"/>
              </a:rPr>
              <a:t>Classification and main characteristics of pipelines Cont’d</a:t>
            </a:r>
            <a:endParaRPr sz="3200"/>
          </a:p>
        </p:txBody>
      </p:sp>
      <p:sp>
        <p:nvSpPr>
          <p:cNvPr id="184" name="Google Shape;184;p1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3/14/2023</a:t>
            </a:r>
            <a:endParaRPr/>
          </a:p>
        </p:txBody>
      </p:sp>
      <p:sp>
        <p:nvSpPr>
          <p:cNvPr id="185" name="Google Shape;185;p11"/>
          <p:cNvSpPr txBox="1"/>
          <p:nvPr>
            <p:ph idx="11" type="ftr"/>
          </p:nvPr>
        </p:nvSpPr>
        <p:spPr>
          <a:xfrm>
            <a:off x="4038600" y="6356349"/>
            <a:ext cx="5181600" cy="365127"/>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/RWANDA POLYTECHNIC-IPRC TUMBA</a:t>
            </a:r>
            <a:endParaRPr/>
          </a:p>
        </p:txBody>
      </p:sp>
      <p:sp>
        <p:nvSpPr>
          <p:cNvPr id="186" name="Google Shape;186;p11"/>
          <p:cNvSpPr txBox="1"/>
          <p:nvPr>
            <p:ph idx="1" type="body"/>
          </p:nvPr>
        </p:nvSpPr>
        <p:spPr>
          <a:xfrm>
            <a:off x="1079500" y="1140731"/>
            <a:ext cx="10729808" cy="5078313"/>
          </a:xfrm>
          <a:prstGeom prst="rect">
            <a:avLst/>
          </a:prstGeom>
          <a:noFill/>
          <a:ln>
            <a:noFill/>
          </a:ln>
        </p:spPr>
        <p:txBody>
          <a:bodyPr anchorCtr="0" anchor="ctr" bIns="45700" lIns="91425" spcFirstLastPara="1" rIns="91425" wrap="square" tIns="45700">
            <a:spAutoFit/>
          </a:bodyPr>
          <a:lstStyle/>
          <a:p>
            <a:pPr indent="0" lvl="0" marL="0" marR="0" rtl="0" algn="l">
              <a:lnSpc>
                <a:spcPct val="150000"/>
              </a:lnSpc>
              <a:spcBef>
                <a:spcPts val="0"/>
              </a:spcBef>
              <a:spcAft>
                <a:spcPts val="0"/>
              </a:spcAft>
              <a:buClr>
                <a:schemeClr val="dk1"/>
              </a:buClr>
              <a:buSzPts val="2400"/>
              <a:buFont typeface="Times New Roman"/>
              <a:buNone/>
            </a:pPr>
            <a:r>
              <a:rPr b="0" i="0" lang="en-GB" sz="2400" u="none" cap="none" strike="noStrike">
                <a:solidFill>
                  <a:schemeClr val="dk1"/>
                </a:solidFill>
                <a:latin typeface="Times New Roman"/>
                <a:ea typeface="Times New Roman"/>
                <a:cs typeface="Times New Roman"/>
                <a:sym typeface="Times New Roman"/>
              </a:rPr>
              <a:t>All pipes for pipelines are classified according to several important parameters. Consider the main ones:</a:t>
            </a:r>
            <a:endParaRPr/>
          </a:p>
          <a:p>
            <a:pPr indent="0" lvl="0" marL="0" marR="0" rtl="0" algn="l">
              <a:lnSpc>
                <a:spcPct val="150000"/>
              </a:lnSpc>
              <a:spcBef>
                <a:spcPts val="0"/>
              </a:spcBef>
              <a:spcAft>
                <a:spcPts val="0"/>
              </a:spcAft>
              <a:buClr>
                <a:schemeClr val="dk1"/>
              </a:buClr>
              <a:buSzPts val="2400"/>
              <a:buFont typeface="Times New Roman"/>
              <a:buNone/>
            </a:pPr>
            <a:r>
              <a:rPr b="1" lang="en-GB" sz="2400">
                <a:latin typeface="Times New Roman"/>
                <a:ea typeface="Times New Roman"/>
                <a:cs typeface="Times New Roman"/>
                <a:sym typeface="Times New Roman"/>
              </a:rPr>
              <a:t>Classification of pipes by D</a:t>
            </a:r>
            <a:r>
              <a:rPr b="1" i="0" lang="en-GB" sz="2400" u="none" cap="none" strike="noStrike">
                <a:solidFill>
                  <a:schemeClr val="dk1"/>
                </a:solidFill>
                <a:latin typeface="Times New Roman"/>
                <a:ea typeface="Times New Roman"/>
                <a:cs typeface="Times New Roman"/>
                <a:sym typeface="Times New Roman"/>
              </a:rPr>
              <a:t>iameter:</a:t>
            </a:r>
            <a:endParaRPr/>
          </a:p>
          <a:p>
            <a:pPr indent="0" lvl="0" marL="0" marR="0" rtl="0" algn="l">
              <a:lnSpc>
                <a:spcPct val="150000"/>
              </a:lnSpc>
              <a:spcBef>
                <a:spcPts val="0"/>
              </a:spcBef>
              <a:spcAft>
                <a:spcPts val="0"/>
              </a:spcAft>
              <a:buClr>
                <a:schemeClr val="dk1"/>
              </a:buClr>
              <a:buSzPts val="2400"/>
              <a:buFont typeface="Times New Roman"/>
              <a:buNone/>
            </a:pPr>
            <a:r>
              <a:rPr lang="en-GB" sz="2400">
                <a:latin typeface="Times New Roman"/>
                <a:ea typeface="Times New Roman"/>
                <a:cs typeface="Times New Roman"/>
                <a:sym typeface="Times New Roman"/>
              </a:rPr>
              <a:t>Considering diameter pipes can be classified as:</a:t>
            </a:r>
            <a:endParaRPr i="0" sz="2400" u="none" cap="none" strike="noStrike">
              <a:solidFill>
                <a:schemeClr val="dk1"/>
              </a:solidFill>
              <a:latin typeface="Times New Roman"/>
              <a:ea typeface="Times New Roman"/>
              <a:cs typeface="Times New Roman"/>
              <a:sym typeface="Times New Roman"/>
            </a:endParaRPr>
          </a:p>
          <a:p>
            <a:pPr indent="-228600" lvl="0" marL="228600" marR="0" rtl="0" algn="l">
              <a:lnSpc>
                <a:spcPct val="150000"/>
              </a:lnSpc>
              <a:spcBef>
                <a:spcPts val="0"/>
              </a:spcBef>
              <a:spcAft>
                <a:spcPts val="0"/>
              </a:spcAft>
              <a:buClr>
                <a:schemeClr val="dk1"/>
              </a:buClr>
              <a:buSzPts val="2400"/>
              <a:buFont typeface="Noto Sans Symbols"/>
              <a:buChar char="✔"/>
            </a:pPr>
            <a:r>
              <a:rPr lang="en-GB" sz="2400">
                <a:latin typeface="Times New Roman"/>
                <a:ea typeface="Times New Roman"/>
                <a:cs typeface="Times New Roman"/>
                <a:sym typeface="Times New Roman"/>
              </a:rPr>
              <a:t>S</a:t>
            </a:r>
            <a:r>
              <a:rPr b="0" i="0" lang="en-GB" sz="2400" u="none" cap="none" strike="noStrike">
                <a:solidFill>
                  <a:schemeClr val="dk1"/>
                </a:solidFill>
                <a:latin typeface="Times New Roman"/>
                <a:ea typeface="Times New Roman"/>
                <a:cs typeface="Times New Roman"/>
                <a:sym typeface="Times New Roman"/>
              </a:rPr>
              <a:t>mall; </a:t>
            </a:r>
            <a:endParaRPr/>
          </a:p>
          <a:p>
            <a:pPr indent="-228600" lvl="0" marL="228600" marR="0" rtl="0" algn="l">
              <a:lnSpc>
                <a:spcPct val="150000"/>
              </a:lnSpc>
              <a:spcBef>
                <a:spcPts val="0"/>
              </a:spcBef>
              <a:spcAft>
                <a:spcPts val="0"/>
              </a:spcAft>
              <a:buClr>
                <a:schemeClr val="dk1"/>
              </a:buClr>
              <a:buSzPts val="2400"/>
              <a:buFont typeface="Noto Sans Symbols"/>
              <a:buChar char="✔"/>
            </a:pPr>
            <a:r>
              <a:rPr lang="en-GB" sz="2400">
                <a:latin typeface="Times New Roman"/>
                <a:ea typeface="Times New Roman"/>
                <a:cs typeface="Times New Roman"/>
                <a:sym typeface="Times New Roman"/>
              </a:rPr>
              <a:t>M</a:t>
            </a:r>
            <a:r>
              <a:rPr b="0" i="0" lang="en-GB" sz="2400" u="none" cap="none" strike="noStrike">
                <a:solidFill>
                  <a:schemeClr val="dk1"/>
                </a:solidFill>
                <a:latin typeface="Times New Roman"/>
                <a:ea typeface="Times New Roman"/>
                <a:cs typeface="Times New Roman"/>
                <a:sym typeface="Times New Roman"/>
              </a:rPr>
              <a:t>edium; </a:t>
            </a:r>
            <a:endParaRPr/>
          </a:p>
          <a:p>
            <a:pPr indent="-228600" lvl="0" marL="228600" marR="0" rtl="0" algn="l">
              <a:lnSpc>
                <a:spcPct val="150000"/>
              </a:lnSpc>
              <a:spcBef>
                <a:spcPts val="0"/>
              </a:spcBef>
              <a:spcAft>
                <a:spcPts val="0"/>
              </a:spcAft>
              <a:buClr>
                <a:schemeClr val="dk1"/>
              </a:buClr>
              <a:buSzPts val="2400"/>
              <a:buFont typeface="Noto Sans Symbols"/>
              <a:buChar char="✔"/>
            </a:pPr>
            <a:r>
              <a:rPr lang="en-GB" sz="2400">
                <a:latin typeface="Times New Roman"/>
                <a:ea typeface="Times New Roman"/>
                <a:cs typeface="Times New Roman"/>
                <a:sym typeface="Times New Roman"/>
              </a:rPr>
              <a:t>B</a:t>
            </a:r>
            <a:r>
              <a:rPr b="0" i="0" lang="en-GB" sz="2400" u="none" cap="none" strike="noStrike">
                <a:solidFill>
                  <a:schemeClr val="dk1"/>
                </a:solidFill>
                <a:latin typeface="Times New Roman"/>
                <a:ea typeface="Times New Roman"/>
                <a:cs typeface="Times New Roman"/>
                <a:sym typeface="Times New Roman"/>
              </a:rPr>
              <a:t>ig ones. </a:t>
            </a:r>
            <a:endParaRPr/>
          </a:p>
          <a:p>
            <a:pPr indent="0" lvl="0" marL="0" marR="0" rtl="0" algn="l">
              <a:lnSpc>
                <a:spcPct val="150000"/>
              </a:lnSpc>
              <a:spcBef>
                <a:spcPts val="0"/>
              </a:spcBef>
              <a:spcAft>
                <a:spcPts val="0"/>
              </a:spcAft>
              <a:buClr>
                <a:schemeClr val="dk1"/>
              </a:buClr>
              <a:buSzPts val="2400"/>
              <a:buFont typeface="Times New Roman"/>
              <a:buNone/>
            </a:pPr>
            <a:r>
              <a:rPr b="0" i="0" lang="en-GB" sz="2400" u="none" cap="none" strike="noStrike">
                <a:solidFill>
                  <a:schemeClr val="dk1"/>
                </a:solidFill>
                <a:latin typeface="Times New Roman"/>
                <a:ea typeface="Times New Roman"/>
                <a:cs typeface="Times New Roman"/>
                <a:sym typeface="Times New Roman"/>
              </a:rPr>
              <a:t>A small part has a cross-sectional index from 5 to 102 mm, medium - from 102 to 426 mm, and products that are considered to be large - above 426 mm.</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0" name="Shape 190"/>
        <p:cNvGrpSpPr/>
        <p:nvPr/>
      </p:nvGrpSpPr>
      <p:grpSpPr>
        <a:xfrm>
          <a:off x="0" y="0"/>
          <a:ext cx="0" cy="0"/>
          <a:chOff x="0" y="0"/>
          <a:chExt cx="0" cy="0"/>
        </a:xfrm>
      </p:grpSpPr>
      <p:sp>
        <p:nvSpPr>
          <p:cNvPr id="191" name="Google Shape;191;p12"/>
          <p:cNvSpPr txBox="1"/>
          <p:nvPr>
            <p:ph type="title"/>
          </p:nvPr>
        </p:nvSpPr>
        <p:spPr>
          <a:xfrm>
            <a:off x="1018505" y="34729"/>
            <a:ext cx="9001795" cy="768216"/>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90000"/>
              </a:lnSpc>
              <a:spcBef>
                <a:spcPts val="0"/>
              </a:spcBef>
              <a:spcAft>
                <a:spcPts val="0"/>
              </a:spcAft>
              <a:buClr>
                <a:schemeClr val="dk1"/>
              </a:buClr>
              <a:buSzPct val="100000"/>
              <a:buFont typeface="Times New Roman"/>
              <a:buNone/>
            </a:pPr>
            <a:r>
              <a:rPr b="1" lang="en-GB" sz="2800">
                <a:latin typeface="Times New Roman"/>
                <a:ea typeface="Times New Roman"/>
                <a:cs typeface="Times New Roman"/>
                <a:sym typeface="Times New Roman"/>
              </a:rPr>
              <a:t>Classification and main characteristics of pipelines Cont’d</a:t>
            </a:r>
            <a:endParaRPr/>
          </a:p>
        </p:txBody>
      </p:sp>
      <p:sp>
        <p:nvSpPr>
          <p:cNvPr id="192" name="Google Shape;192;p12"/>
          <p:cNvSpPr txBox="1"/>
          <p:nvPr>
            <p:ph idx="1" type="body"/>
          </p:nvPr>
        </p:nvSpPr>
        <p:spPr>
          <a:xfrm>
            <a:off x="261602" y="672306"/>
            <a:ext cx="10515600" cy="4351338"/>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2800"/>
              <a:buNone/>
            </a:pPr>
            <a:r>
              <a:rPr lang="en-GB">
                <a:latin typeface="Times New Roman"/>
                <a:ea typeface="Times New Roman"/>
                <a:cs typeface="Times New Roman"/>
                <a:sym typeface="Times New Roman"/>
              </a:rPr>
              <a:t>In addition, they are classified by such indicators:</a:t>
            </a:r>
            <a:endParaRPr/>
          </a:p>
          <a:p>
            <a:pPr indent="-228600" lvl="0" marL="228600" rtl="0" algn="l">
              <a:lnSpc>
                <a:spcPct val="9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According to the material of manufacture;</a:t>
            </a:r>
            <a:endParaRPr/>
          </a:p>
          <a:p>
            <a:pPr indent="-228600" lvl="0" marL="228600" rtl="0" algn="l">
              <a:lnSpc>
                <a:spcPct val="9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Along the cross-sectional profile;</a:t>
            </a:r>
            <a:endParaRPr/>
          </a:p>
          <a:p>
            <a:pPr indent="-228600" lvl="0" marL="228600" rtl="0" algn="l">
              <a:lnSpc>
                <a:spcPct val="9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By size;</a:t>
            </a:r>
            <a:endParaRPr/>
          </a:p>
          <a:p>
            <a:pPr indent="-228600" lvl="0" marL="228600" rtl="0" algn="l">
              <a:lnSpc>
                <a:spcPct val="9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By the method of connection;</a:t>
            </a:r>
            <a:endParaRPr/>
          </a:p>
          <a:p>
            <a:pPr indent="-228600" lvl="0" marL="228600" rtl="0" algn="l">
              <a:lnSpc>
                <a:spcPct val="9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By the type of insulation.</a:t>
            </a:r>
            <a:endParaRPr>
              <a:latin typeface="Times New Roman"/>
              <a:ea typeface="Times New Roman"/>
              <a:cs typeface="Times New Roman"/>
              <a:sym typeface="Times New Roman"/>
            </a:endParaRPr>
          </a:p>
        </p:txBody>
      </p:sp>
      <p:sp>
        <p:nvSpPr>
          <p:cNvPr id="193" name="Google Shape;193;p1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3/14/2023</a:t>
            </a:r>
            <a:endParaRPr/>
          </a:p>
        </p:txBody>
      </p:sp>
      <p:sp>
        <p:nvSpPr>
          <p:cNvPr id="194" name="Google Shape;194;p12"/>
          <p:cNvSpPr txBox="1"/>
          <p:nvPr>
            <p:ph idx="11" type="ftr"/>
          </p:nvPr>
        </p:nvSpPr>
        <p:spPr>
          <a:xfrm>
            <a:off x="4038600" y="6248400"/>
            <a:ext cx="5143500" cy="47307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/RWANDA POLYTECHNIC-IPRC TUMBA</a:t>
            </a:r>
            <a:endParaRPr/>
          </a:p>
        </p:txBody>
      </p:sp>
      <p:pic>
        <p:nvPicPr>
          <p:cNvPr id="195" name="Google Shape;195;p12"/>
          <p:cNvPicPr preferRelativeResize="0"/>
          <p:nvPr/>
        </p:nvPicPr>
        <p:blipFill rotWithShape="1">
          <a:blip r:embed="rId3">
            <a:alphaModFix/>
          </a:blip>
          <a:srcRect b="0" l="0" r="0" t="0"/>
          <a:stretch/>
        </p:blipFill>
        <p:spPr>
          <a:xfrm>
            <a:off x="6708775" y="1336126"/>
            <a:ext cx="5269830" cy="3527273"/>
          </a:xfrm>
          <a:prstGeom prst="rect">
            <a:avLst/>
          </a:prstGeom>
          <a:noFill/>
          <a:ln>
            <a:noFill/>
          </a:ln>
        </p:spPr>
      </p:pic>
      <p:sp>
        <p:nvSpPr>
          <p:cNvPr id="196" name="Google Shape;196;p12"/>
          <p:cNvSpPr/>
          <p:nvPr/>
        </p:nvSpPr>
        <p:spPr>
          <a:xfrm>
            <a:off x="5270500" y="4818161"/>
            <a:ext cx="6708105" cy="1477328"/>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None/>
            </a:pPr>
            <a:r>
              <a:rPr lang="en-GB" sz="2000">
                <a:solidFill>
                  <a:schemeClr val="dk1"/>
                </a:solidFill>
                <a:latin typeface="Times New Roman"/>
                <a:ea typeface="Times New Roman"/>
                <a:cs typeface="Times New Roman"/>
                <a:sym typeface="Times New Roman"/>
              </a:rPr>
              <a:t>Some types of pipes are equipped with insulation, such products are used in the construction of heating networks and hot water.</a:t>
            </a:r>
            <a:endParaRPr sz="2000">
              <a:solidFill>
                <a:schemeClr val="dk1"/>
              </a:solidFill>
              <a:latin typeface="Times New Roman"/>
              <a:ea typeface="Times New Roman"/>
              <a:cs typeface="Times New Roman"/>
              <a:sym typeface="Times New Roman"/>
            </a:endParaRPr>
          </a:p>
          <a:p>
            <a:pPr indent="0" lvl="0" marL="0" marR="0" rtl="0" algn="l">
              <a:lnSpc>
                <a:spcPct val="150000"/>
              </a:lnSpc>
              <a:spcBef>
                <a:spcPts val="0"/>
              </a:spcBef>
              <a:spcAft>
                <a:spcPts val="0"/>
              </a:spcAft>
              <a:buNone/>
            </a:pPr>
            <a:r>
              <a:rPr lang="en-GB" sz="2000">
                <a:solidFill>
                  <a:schemeClr val="dk1"/>
                </a:solidFill>
                <a:latin typeface="Times New Roman"/>
                <a:ea typeface="Times New Roman"/>
                <a:cs typeface="Times New Roman"/>
                <a:sym typeface="Times New Roman"/>
              </a:rPr>
              <a:t> </a:t>
            </a:r>
            <a:endParaRPr sz="2000">
              <a:solidFill>
                <a:schemeClr val="dk1"/>
              </a:solidFill>
              <a:latin typeface="Times New Roman"/>
              <a:ea typeface="Times New Roman"/>
              <a:cs typeface="Times New Roman"/>
              <a:sym typeface="Times New Roman"/>
            </a:endParaRPr>
          </a:p>
        </p:txBody>
      </p:sp>
      <p:sp>
        <p:nvSpPr>
          <p:cNvPr id="197" name="Google Shape;197;p12"/>
          <p:cNvSpPr/>
          <p:nvPr/>
        </p:nvSpPr>
        <p:spPr>
          <a:xfrm>
            <a:off x="1130300" y="5795995"/>
            <a:ext cx="8051800"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GB" sz="2000">
                <a:solidFill>
                  <a:schemeClr val="dk1"/>
                </a:solidFill>
                <a:latin typeface="Times New Roman"/>
                <a:ea typeface="Times New Roman"/>
                <a:cs typeface="Times New Roman"/>
                <a:sym typeface="Times New Roman"/>
              </a:rPr>
              <a:t>https://pipes.bigbadmole.com/en/vodoprovodnye/vidy-trub.html</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1" name="Shape 201"/>
        <p:cNvGrpSpPr/>
        <p:nvPr/>
      </p:nvGrpSpPr>
      <p:grpSpPr>
        <a:xfrm>
          <a:off x="0" y="0"/>
          <a:ext cx="0" cy="0"/>
          <a:chOff x="0" y="0"/>
          <a:chExt cx="0" cy="0"/>
        </a:xfrm>
      </p:grpSpPr>
      <p:sp>
        <p:nvSpPr>
          <p:cNvPr id="202" name="Google Shape;202;p13"/>
          <p:cNvSpPr txBox="1"/>
          <p:nvPr>
            <p:ph type="title"/>
          </p:nvPr>
        </p:nvSpPr>
        <p:spPr>
          <a:xfrm>
            <a:off x="927100" y="875925"/>
            <a:ext cx="9715500" cy="573338"/>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chemeClr val="dk1"/>
              </a:buClr>
              <a:buSzPct val="100000"/>
              <a:buFont typeface="Times New Roman"/>
              <a:buNone/>
            </a:pPr>
            <a:r>
              <a:rPr b="1" lang="en-GB" sz="3200">
                <a:latin typeface="Times New Roman"/>
                <a:ea typeface="Times New Roman"/>
                <a:cs typeface="Times New Roman"/>
                <a:sym typeface="Times New Roman"/>
              </a:rPr>
              <a:t>Classification and main characteristics of pipelines Cont’d</a:t>
            </a:r>
            <a:endParaRPr sz="3200"/>
          </a:p>
        </p:txBody>
      </p:sp>
      <p:sp>
        <p:nvSpPr>
          <p:cNvPr id="203" name="Google Shape;203;p13"/>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2800"/>
              <a:buNone/>
            </a:pPr>
            <a:r>
              <a:rPr b="1" lang="en-GB">
                <a:latin typeface="Times New Roman"/>
                <a:ea typeface="Times New Roman"/>
                <a:cs typeface="Times New Roman"/>
                <a:sym typeface="Times New Roman"/>
              </a:rPr>
              <a:t>Classification by the specifics of production</a:t>
            </a:r>
            <a:endParaRPr/>
          </a:p>
          <a:p>
            <a:pPr indent="0" lvl="0" marL="0" rtl="0" algn="l">
              <a:lnSpc>
                <a:spcPct val="90000"/>
              </a:lnSpc>
              <a:spcBef>
                <a:spcPts val="1000"/>
              </a:spcBef>
              <a:spcAft>
                <a:spcPts val="0"/>
              </a:spcAft>
              <a:buClr>
                <a:schemeClr val="dk1"/>
              </a:buClr>
              <a:buSzPts val="2800"/>
              <a:buNone/>
            </a:pPr>
            <a:r>
              <a:rPr lang="en-GB">
                <a:latin typeface="Times New Roman"/>
                <a:ea typeface="Times New Roman"/>
                <a:cs typeface="Times New Roman"/>
                <a:sym typeface="Times New Roman"/>
              </a:rPr>
              <a:t>Considering specifics of production pipes can be classified as:</a:t>
            </a:r>
            <a:endParaRPr>
              <a:latin typeface="Times New Roman"/>
              <a:ea typeface="Times New Roman"/>
              <a:cs typeface="Times New Roman"/>
              <a:sym typeface="Times New Roman"/>
            </a:endParaRPr>
          </a:p>
          <a:p>
            <a:pPr indent="-228600" lvl="0" marL="228600" rtl="0" algn="l">
              <a:lnSpc>
                <a:spcPct val="90000"/>
              </a:lnSpc>
              <a:spcBef>
                <a:spcPts val="1000"/>
              </a:spcBef>
              <a:spcAft>
                <a:spcPts val="0"/>
              </a:spcAft>
              <a:buClr>
                <a:schemeClr val="dk1"/>
              </a:buClr>
              <a:buSzPts val="2400"/>
              <a:buFont typeface="Noto Sans Symbols"/>
              <a:buChar char="✔"/>
            </a:pPr>
            <a:r>
              <a:rPr lang="en-GB" sz="2400">
                <a:latin typeface="Times New Roman"/>
                <a:ea typeface="Times New Roman"/>
                <a:cs typeface="Times New Roman"/>
                <a:sym typeface="Times New Roman"/>
              </a:rPr>
              <a:t>Galvanized;</a:t>
            </a:r>
            <a:endParaRPr sz="2400">
              <a:latin typeface="Times New Roman"/>
              <a:ea typeface="Times New Roman"/>
              <a:cs typeface="Times New Roman"/>
              <a:sym typeface="Times New Roman"/>
            </a:endParaRPr>
          </a:p>
          <a:p>
            <a:pPr indent="-228600" lvl="0" marL="228600" rtl="0" algn="l">
              <a:lnSpc>
                <a:spcPct val="90000"/>
              </a:lnSpc>
              <a:spcBef>
                <a:spcPts val="1000"/>
              </a:spcBef>
              <a:spcAft>
                <a:spcPts val="0"/>
              </a:spcAft>
              <a:buClr>
                <a:schemeClr val="dk1"/>
              </a:buClr>
              <a:buSzPts val="2400"/>
              <a:buFont typeface="Noto Sans Symbols"/>
              <a:buChar char="✔"/>
            </a:pPr>
            <a:r>
              <a:rPr lang="en-GB" sz="2400">
                <a:latin typeface="Times New Roman"/>
                <a:ea typeface="Times New Roman"/>
                <a:cs typeface="Times New Roman"/>
                <a:sym typeface="Times New Roman"/>
              </a:rPr>
              <a:t>Welded;</a:t>
            </a:r>
            <a:endParaRPr sz="2400">
              <a:latin typeface="Times New Roman"/>
              <a:ea typeface="Times New Roman"/>
              <a:cs typeface="Times New Roman"/>
              <a:sym typeface="Times New Roman"/>
            </a:endParaRPr>
          </a:p>
          <a:p>
            <a:pPr indent="-228600" lvl="0" marL="228600" rtl="0" algn="l">
              <a:lnSpc>
                <a:spcPct val="90000"/>
              </a:lnSpc>
              <a:spcBef>
                <a:spcPts val="1000"/>
              </a:spcBef>
              <a:spcAft>
                <a:spcPts val="0"/>
              </a:spcAft>
              <a:buClr>
                <a:schemeClr val="dk1"/>
              </a:buClr>
              <a:buSzPts val="2400"/>
              <a:buFont typeface="Noto Sans Symbols"/>
              <a:buChar char="✔"/>
            </a:pPr>
            <a:r>
              <a:rPr lang="en-GB" sz="2400">
                <a:latin typeface="Times New Roman"/>
                <a:ea typeface="Times New Roman"/>
                <a:cs typeface="Times New Roman"/>
                <a:sym typeface="Times New Roman"/>
              </a:rPr>
              <a:t>Hot rolled;</a:t>
            </a:r>
            <a:endParaRPr/>
          </a:p>
          <a:p>
            <a:pPr indent="-228600" lvl="0" marL="228600" rtl="0" algn="l">
              <a:lnSpc>
                <a:spcPct val="90000"/>
              </a:lnSpc>
              <a:spcBef>
                <a:spcPts val="1000"/>
              </a:spcBef>
              <a:spcAft>
                <a:spcPts val="0"/>
              </a:spcAft>
              <a:buClr>
                <a:schemeClr val="dk1"/>
              </a:buClr>
              <a:buSzPts val="2400"/>
              <a:buFont typeface="Noto Sans Symbols"/>
              <a:buChar char="✔"/>
            </a:pPr>
            <a:r>
              <a:rPr lang="en-GB" sz="2400">
                <a:latin typeface="Times New Roman"/>
                <a:ea typeface="Times New Roman"/>
                <a:cs typeface="Times New Roman"/>
                <a:sym typeface="Times New Roman"/>
              </a:rPr>
              <a:t>Cold rolled;</a:t>
            </a:r>
            <a:endParaRPr/>
          </a:p>
          <a:p>
            <a:pPr indent="-228600" lvl="0" marL="228600" rtl="0" algn="l">
              <a:lnSpc>
                <a:spcPct val="90000"/>
              </a:lnSpc>
              <a:spcBef>
                <a:spcPts val="1000"/>
              </a:spcBef>
              <a:spcAft>
                <a:spcPts val="0"/>
              </a:spcAft>
              <a:buClr>
                <a:schemeClr val="dk1"/>
              </a:buClr>
              <a:buSzPts val="2400"/>
              <a:buFont typeface="Noto Sans Symbols"/>
              <a:buChar char="✔"/>
            </a:pPr>
            <a:r>
              <a:rPr lang="en-GB" sz="2400">
                <a:latin typeface="Times New Roman"/>
                <a:ea typeface="Times New Roman"/>
                <a:cs typeface="Times New Roman"/>
                <a:sym typeface="Times New Roman"/>
              </a:rPr>
              <a:t>Profile;</a:t>
            </a:r>
            <a:endParaRPr sz="2400">
              <a:latin typeface="Times New Roman"/>
              <a:ea typeface="Times New Roman"/>
              <a:cs typeface="Times New Roman"/>
              <a:sym typeface="Times New Roman"/>
            </a:endParaRPr>
          </a:p>
          <a:p>
            <a:pPr indent="-228600" lvl="0" marL="228600" rtl="0" algn="l">
              <a:lnSpc>
                <a:spcPct val="90000"/>
              </a:lnSpc>
              <a:spcBef>
                <a:spcPts val="1000"/>
              </a:spcBef>
              <a:spcAft>
                <a:spcPts val="0"/>
              </a:spcAft>
              <a:buClr>
                <a:schemeClr val="dk1"/>
              </a:buClr>
              <a:buSzPts val="2400"/>
              <a:buFont typeface="Noto Sans Symbols"/>
              <a:buChar char="✔"/>
            </a:pPr>
            <a:r>
              <a:rPr lang="en-GB" sz="2400">
                <a:latin typeface="Times New Roman"/>
                <a:ea typeface="Times New Roman"/>
                <a:cs typeface="Times New Roman"/>
                <a:sym typeface="Times New Roman"/>
              </a:rPr>
              <a:t>Cold drawn.</a:t>
            </a:r>
            <a:endParaRPr/>
          </a:p>
          <a:p>
            <a:pPr indent="0" lvl="0" marL="0" rtl="0" algn="l">
              <a:lnSpc>
                <a:spcPct val="90000"/>
              </a:lnSpc>
              <a:spcBef>
                <a:spcPts val="1000"/>
              </a:spcBef>
              <a:spcAft>
                <a:spcPts val="0"/>
              </a:spcAft>
              <a:buClr>
                <a:schemeClr val="dk1"/>
              </a:buClr>
              <a:buSzPts val="2800"/>
              <a:buNone/>
            </a:pPr>
            <a:r>
              <a:t/>
            </a:r>
            <a:endParaRPr b="1">
              <a:latin typeface="Times New Roman"/>
              <a:ea typeface="Times New Roman"/>
              <a:cs typeface="Times New Roman"/>
              <a:sym typeface="Times New Roman"/>
            </a:endParaRPr>
          </a:p>
        </p:txBody>
      </p:sp>
      <p:sp>
        <p:nvSpPr>
          <p:cNvPr id="204" name="Google Shape;204;p1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3/14/2023</a:t>
            </a:r>
            <a:endParaRPr/>
          </a:p>
        </p:txBody>
      </p:sp>
      <p:sp>
        <p:nvSpPr>
          <p:cNvPr id="205" name="Google Shape;205;p1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/RWANDA POLYTECHNIC-IPRC TUMBA</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9" name="Shape 209"/>
        <p:cNvGrpSpPr/>
        <p:nvPr/>
      </p:nvGrpSpPr>
      <p:grpSpPr>
        <a:xfrm>
          <a:off x="0" y="0"/>
          <a:ext cx="0" cy="0"/>
          <a:chOff x="0" y="0"/>
          <a:chExt cx="0" cy="0"/>
        </a:xfrm>
      </p:grpSpPr>
      <p:sp>
        <p:nvSpPr>
          <p:cNvPr id="210" name="Google Shape;210;p14"/>
          <p:cNvSpPr txBox="1"/>
          <p:nvPr>
            <p:ph type="title"/>
          </p:nvPr>
        </p:nvSpPr>
        <p:spPr>
          <a:xfrm>
            <a:off x="838201" y="731545"/>
            <a:ext cx="10515600" cy="669591"/>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Classification and main characteristics of pipelines Cont’d</a:t>
            </a:r>
            <a:endParaRPr/>
          </a:p>
        </p:txBody>
      </p:sp>
      <p:sp>
        <p:nvSpPr>
          <p:cNvPr id="211" name="Google Shape;211;p14"/>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2400"/>
              <a:buNone/>
            </a:pPr>
            <a:r>
              <a:rPr b="1" lang="en-GB" sz="2400">
                <a:latin typeface="Times New Roman"/>
                <a:ea typeface="Times New Roman"/>
                <a:cs typeface="Times New Roman"/>
                <a:sym typeface="Times New Roman"/>
              </a:rPr>
              <a:t>Classification by the type of section</a:t>
            </a:r>
            <a:endParaRPr/>
          </a:p>
          <a:p>
            <a:pPr indent="0" lvl="0" marL="0" rtl="0" algn="l">
              <a:lnSpc>
                <a:spcPct val="90000"/>
              </a:lnSpc>
              <a:spcBef>
                <a:spcPts val="1000"/>
              </a:spcBef>
              <a:spcAft>
                <a:spcPts val="0"/>
              </a:spcAft>
              <a:buClr>
                <a:schemeClr val="dk1"/>
              </a:buClr>
              <a:buSzPts val="2400"/>
              <a:buNone/>
            </a:pPr>
            <a:r>
              <a:rPr lang="en-GB" sz="2400">
                <a:latin typeface="Times New Roman"/>
                <a:ea typeface="Times New Roman"/>
                <a:cs typeface="Times New Roman"/>
                <a:sym typeface="Times New Roman"/>
              </a:rPr>
              <a:t>Considering the type of section, pipes can be classified as:</a:t>
            </a:r>
            <a:endParaRPr/>
          </a:p>
          <a:p>
            <a:pPr indent="-228600" lvl="0" marL="228600" rtl="0" algn="l">
              <a:lnSpc>
                <a:spcPct val="90000"/>
              </a:lnSpc>
              <a:spcBef>
                <a:spcPts val="1000"/>
              </a:spcBef>
              <a:spcAft>
                <a:spcPts val="0"/>
              </a:spcAft>
              <a:buClr>
                <a:schemeClr val="dk1"/>
              </a:buClr>
              <a:buSzPts val="2400"/>
              <a:buFont typeface="Noto Sans Symbols"/>
              <a:buChar char="✔"/>
            </a:pPr>
            <a:r>
              <a:rPr lang="en-GB" sz="2400">
                <a:latin typeface="Times New Roman"/>
                <a:ea typeface="Times New Roman"/>
                <a:cs typeface="Times New Roman"/>
                <a:sym typeface="Times New Roman"/>
              </a:rPr>
              <a:t>Round;</a:t>
            </a:r>
            <a:endParaRPr sz="2400">
              <a:latin typeface="Times New Roman"/>
              <a:ea typeface="Times New Roman"/>
              <a:cs typeface="Times New Roman"/>
              <a:sym typeface="Times New Roman"/>
            </a:endParaRPr>
          </a:p>
          <a:p>
            <a:pPr indent="-228600" lvl="0" marL="228600" rtl="0" algn="l">
              <a:lnSpc>
                <a:spcPct val="90000"/>
              </a:lnSpc>
              <a:spcBef>
                <a:spcPts val="1000"/>
              </a:spcBef>
              <a:spcAft>
                <a:spcPts val="0"/>
              </a:spcAft>
              <a:buClr>
                <a:schemeClr val="dk1"/>
              </a:buClr>
              <a:buSzPts val="2400"/>
              <a:buFont typeface="Noto Sans Symbols"/>
              <a:buChar char="✔"/>
            </a:pPr>
            <a:r>
              <a:rPr lang="en-GB" sz="2400">
                <a:latin typeface="Times New Roman"/>
                <a:ea typeface="Times New Roman"/>
                <a:cs typeface="Times New Roman"/>
                <a:sym typeface="Times New Roman"/>
              </a:rPr>
              <a:t>Square;</a:t>
            </a:r>
            <a:endParaRPr sz="2400">
              <a:latin typeface="Times New Roman"/>
              <a:ea typeface="Times New Roman"/>
              <a:cs typeface="Times New Roman"/>
              <a:sym typeface="Times New Roman"/>
            </a:endParaRPr>
          </a:p>
          <a:p>
            <a:pPr indent="-228600" lvl="0" marL="228600" rtl="0" algn="l">
              <a:lnSpc>
                <a:spcPct val="90000"/>
              </a:lnSpc>
              <a:spcBef>
                <a:spcPts val="1000"/>
              </a:spcBef>
              <a:spcAft>
                <a:spcPts val="0"/>
              </a:spcAft>
              <a:buClr>
                <a:schemeClr val="dk1"/>
              </a:buClr>
              <a:buSzPts val="2400"/>
              <a:buFont typeface="Noto Sans Symbols"/>
              <a:buChar char="✔"/>
            </a:pPr>
            <a:r>
              <a:rPr lang="en-GB" sz="2400">
                <a:latin typeface="Times New Roman"/>
                <a:ea typeface="Times New Roman"/>
                <a:cs typeface="Times New Roman"/>
                <a:sym typeface="Times New Roman"/>
              </a:rPr>
              <a:t>Rectangular;</a:t>
            </a:r>
            <a:endParaRPr sz="2400">
              <a:latin typeface="Times New Roman"/>
              <a:ea typeface="Times New Roman"/>
              <a:cs typeface="Times New Roman"/>
              <a:sym typeface="Times New Roman"/>
            </a:endParaRPr>
          </a:p>
          <a:p>
            <a:pPr indent="-228600" lvl="0" marL="228600" rtl="0" algn="l">
              <a:lnSpc>
                <a:spcPct val="90000"/>
              </a:lnSpc>
              <a:spcBef>
                <a:spcPts val="1000"/>
              </a:spcBef>
              <a:spcAft>
                <a:spcPts val="0"/>
              </a:spcAft>
              <a:buClr>
                <a:schemeClr val="dk1"/>
              </a:buClr>
              <a:buSzPts val="2400"/>
              <a:buFont typeface="Noto Sans Symbols"/>
              <a:buChar char="✔"/>
            </a:pPr>
            <a:r>
              <a:rPr lang="en-GB" sz="2400">
                <a:latin typeface="Times New Roman"/>
                <a:ea typeface="Times New Roman"/>
                <a:cs typeface="Times New Roman"/>
                <a:sym typeface="Times New Roman"/>
              </a:rPr>
              <a:t>Polygonal.</a:t>
            </a:r>
            <a:endParaRPr sz="2400">
              <a:latin typeface="Times New Roman"/>
              <a:ea typeface="Times New Roman"/>
              <a:cs typeface="Times New Roman"/>
              <a:sym typeface="Times New Roman"/>
            </a:endParaRPr>
          </a:p>
          <a:p>
            <a:pPr indent="0" lvl="0" marL="0" rtl="0" algn="l">
              <a:lnSpc>
                <a:spcPct val="90000"/>
              </a:lnSpc>
              <a:spcBef>
                <a:spcPts val="1000"/>
              </a:spcBef>
              <a:spcAft>
                <a:spcPts val="0"/>
              </a:spcAft>
              <a:buClr>
                <a:schemeClr val="dk1"/>
              </a:buClr>
              <a:buSzPts val="2400"/>
              <a:buNone/>
            </a:pPr>
            <a:r>
              <a:t/>
            </a:r>
            <a:endParaRPr sz="2400">
              <a:latin typeface="Times New Roman"/>
              <a:ea typeface="Times New Roman"/>
              <a:cs typeface="Times New Roman"/>
              <a:sym typeface="Times New Roman"/>
            </a:endParaRPr>
          </a:p>
          <a:p>
            <a:pPr indent="0" lvl="0" marL="0" rtl="0" algn="l">
              <a:lnSpc>
                <a:spcPct val="90000"/>
              </a:lnSpc>
              <a:spcBef>
                <a:spcPts val="1000"/>
              </a:spcBef>
              <a:spcAft>
                <a:spcPts val="0"/>
              </a:spcAft>
              <a:buClr>
                <a:schemeClr val="dk1"/>
              </a:buClr>
              <a:buSzPts val="2400"/>
              <a:buNone/>
            </a:pPr>
            <a:r>
              <a:t/>
            </a:r>
            <a:endParaRPr b="1" sz="2400">
              <a:latin typeface="Times New Roman"/>
              <a:ea typeface="Times New Roman"/>
              <a:cs typeface="Times New Roman"/>
              <a:sym typeface="Times New Roman"/>
            </a:endParaRPr>
          </a:p>
        </p:txBody>
      </p:sp>
      <p:sp>
        <p:nvSpPr>
          <p:cNvPr id="212" name="Google Shape;212;p1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3/14/2023</a:t>
            </a:r>
            <a:endParaRPr/>
          </a:p>
        </p:txBody>
      </p:sp>
      <p:sp>
        <p:nvSpPr>
          <p:cNvPr id="213" name="Google Shape;213;p1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/RWANDA POLYTECHNIC-IPRC TUMBA</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7" name="Shape 217"/>
        <p:cNvGrpSpPr/>
        <p:nvPr/>
      </p:nvGrpSpPr>
      <p:grpSpPr>
        <a:xfrm>
          <a:off x="0" y="0"/>
          <a:ext cx="0" cy="0"/>
          <a:chOff x="0" y="0"/>
          <a:chExt cx="0" cy="0"/>
        </a:xfrm>
      </p:grpSpPr>
      <p:sp>
        <p:nvSpPr>
          <p:cNvPr id="218" name="Google Shape;218;p15"/>
          <p:cNvSpPr txBox="1"/>
          <p:nvPr>
            <p:ph type="title"/>
          </p:nvPr>
        </p:nvSpPr>
        <p:spPr>
          <a:xfrm>
            <a:off x="2133600" y="127001"/>
            <a:ext cx="6477000" cy="573070"/>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I.6 Pipeline classification</a:t>
            </a:r>
            <a:endParaRPr/>
          </a:p>
        </p:txBody>
      </p:sp>
      <p:sp>
        <p:nvSpPr>
          <p:cNvPr id="219" name="Google Shape;219;p1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3/14/2023</a:t>
            </a:r>
            <a:endParaRPr/>
          </a:p>
        </p:txBody>
      </p:sp>
      <p:sp>
        <p:nvSpPr>
          <p:cNvPr id="220" name="Google Shape;220;p15"/>
          <p:cNvSpPr txBox="1"/>
          <p:nvPr>
            <p:ph idx="11" type="ftr"/>
          </p:nvPr>
        </p:nvSpPr>
        <p:spPr>
          <a:xfrm>
            <a:off x="4038600" y="6176964"/>
            <a:ext cx="5207000" cy="544512"/>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/RWANDA POLYTECHNIC-IPRC TUMBA</a:t>
            </a:r>
            <a:endParaRPr/>
          </a:p>
        </p:txBody>
      </p:sp>
      <p:sp>
        <p:nvSpPr>
          <p:cNvPr id="221" name="Google Shape;221;p15"/>
          <p:cNvSpPr txBox="1"/>
          <p:nvPr>
            <p:ph idx="1" type="body"/>
          </p:nvPr>
        </p:nvSpPr>
        <p:spPr>
          <a:xfrm>
            <a:off x="1003300" y="901700"/>
            <a:ext cx="10350500" cy="5275263"/>
          </a:xfrm>
          <a:prstGeom prst="rect">
            <a:avLst/>
          </a:prstGeom>
          <a:noFill/>
          <a:ln>
            <a:noFill/>
          </a:ln>
        </p:spPr>
        <p:txBody>
          <a:bodyPr anchorCtr="0" anchor="t" bIns="45700" lIns="91425" spcFirstLastPara="1" rIns="91425" wrap="square" tIns="45700">
            <a:normAutofit fontScale="92500" lnSpcReduction="10000"/>
          </a:bodyPr>
          <a:lstStyle/>
          <a:p>
            <a:pPr indent="0" lvl="0" marL="0" rtl="0" algn="l">
              <a:lnSpc>
                <a:spcPct val="150000"/>
              </a:lnSpc>
              <a:spcBef>
                <a:spcPts val="0"/>
              </a:spcBef>
              <a:spcAft>
                <a:spcPts val="0"/>
              </a:spcAft>
              <a:buClr>
                <a:schemeClr val="dk1"/>
              </a:buClr>
              <a:buSzPct val="100000"/>
              <a:buNone/>
            </a:pPr>
            <a:r>
              <a:rPr lang="en-GB">
                <a:latin typeface="Times New Roman"/>
                <a:ea typeface="Times New Roman"/>
                <a:cs typeface="Times New Roman"/>
                <a:sym typeface="Times New Roman"/>
              </a:rPr>
              <a:t>Today, there are many types of pipelines. All of them are divided into groups according to the following indicators:</a:t>
            </a:r>
            <a:endParaRPr/>
          </a:p>
          <a:p>
            <a:pPr indent="-228600" lvl="0" marL="228600" rtl="0" algn="l">
              <a:lnSpc>
                <a:spcPct val="150000"/>
              </a:lnSpc>
              <a:spcBef>
                <a:spcPts val="1000"/>
              </a:spcBef>
              <a:spcAft>
                <a:spcPts val="0"/>
              </a:spcAft>
              <a:buClr>
                <a:schemeClr val="dk1"/>
              </a:buClr>
              <a:buSzPct val="100000"/>
              <a:buFont typeface="Noto Sans Symbols"/>
              <a:buChar char="✔"/>
            </a:pPr>
            <a:r>
              <a:rPr lang="en-GB">
                <a:latin typeface="Times New Roman"/>
                <a:ea typeface="Times New Roman"/>
                <a:cs typeface="Times New Roman"/>
                <a:sym typeface="Times New Roman"/>
              </a:rPr>
              <a:t>On a portable substance;</a:t>
            </a:r>
            <a:endParaRPr/>
          </a:p>
          <a:p>
            <a:pPr indent="-228600" lvl="0" marL="228600" rtl="0" algn="l">
              <a:lnSpc>
                <a:spcPct val="150000"/>
              </a:lnSpc>
              <a:spcBef>
                <a:spcPts val="1000"/>
              </a:spcBef>
              <a:spcAft>
                <a:spcPts val="0"/>
              </a:spcAft>
              <a:buClr>
                <a:schemeClr val="dk1"/>
              </a:buClr>
              <a:buSzPct val="100000"/>
              <a:buFont typeface="Noto Sans Symbols"/>
              <a:buChar char="✔"/>
            </a:pPr>
            <a:r>
              <a:rPr lang="en-GB">
                <a:latin typeface="Times New Roman"/>
                <a:ea typeface="Times New Roman"/>
                <a:cs typeface="Times New Roman"/>
                <a:sym typeface="Times New Roman"/>
              </a:rPr>
              <a:t>Material </a:t>
            </a:r>
            <a:endParaRPr>
              <a:latin typeface="Times New Roman"/>
              <a:ea typeface="Times New Roman"/>
              <a:cs typeface="Times New Roman"/>
              <a:sym typeface="Times New Roman"/>
            </a:endParaRPr>
          </a:p>
          <a:p>
            <a:pPr indent="-228600" lvl="0" marL="228600" rtl="0" algn="l">
              <a:lnSpc>
                <a:spcPct val="150000"/>
              </a:lnSpc>
              <a:spcBef>
                <a:spcPts val="1000"/>
              </a:spcBef>
              <a:spcAft>
                <a:spcPts val="0"/>
              </a:spcAft>
              <a:buClr>
                <a:schemeClr val="dk1"/>
              </a:buClr>
              <a:buSzPct val="100000"/>
              <a:buFont typeface="Noto Sans Symbols"/>
              <a:buChar char="✔"/>
            </a:pPr>
            <a:r>
              <a:rPr lang="en-GB">
                <a:latin typeface="Times New Roman"/>
                <a:ea typeface="Times New Roman"/>
                <a:cs typeface="Times New Roman"/>
                <a:sym typeface="Times New Roman"/>
              </a:rPr>
              <a:t>Performance characteristics;</a:t>
            </a:r>
            <a:endParaRPr/>
          </a:p>
          <a:p>
            <a:pPr indent="-228600" lvl="0" marL="228600" rtl="0" algn="l">
              <a:lnSpc>
                <a:spcPct val="150000"/>
              </a:lnSpc>
              <a:spcBef>
                <a:spcPts val="1000"/>
              </a:spcBef>
              <a:spcAft>
                <a:spcPts val="0"/>
              </a:spcAft>
              <a:buClr>
                <a:schemeClr val="dk1"/>
              </a:buClr>
              <a:buSzPct val="100000"/>
              <a:buFont typeface="Noto Sans Symbols"/>
              <a:buChar char="✔"/>
            </a:pPr>
            <a:r>
              <a:rPr lang="en-GB">
                <a:latin typeface="Times New Roman"/>
                <a:ea typeface="Times New Roman"/>
                <a:cs typeface="Times New Roman"/>
                <a:sym typeface="Times New Roman"/>
              </a:rPr>
              <a:t>Environmental aggressiveness indicator;</a:t>
            </a:r>
            <a:endParaRPr/>
          </a:p>
          <a:p>
            <a:pPr indent="0" lvl="0" marL="0" rtl="0" algn="l">
              <a:lnSpc>
                <a:spcPct val="150000"/>
              </a:lnSpc>
              <a:spcBef>
                <a:spcPts val="1000"/>
              </a:spcBef>
              <a:spcAft>
                <a:spcPts val="0"/>
              </a:spcAft>
              <a:buClr>
                <a:schemeClr val="dk1"/>
              </a:buClr>
              <a:buSzPct val="100000"/>
              <a:buNone/>
            </a:pPr>
            <a:r>
              <a:rPr lang="en-GB">
                <a:latin typeface="Times New Roman"/>
                <a:ea typeface="Times New Roman"/>
                <a:cs typeface="Times New Roman"/>
                <a:sym typeface="Times New Roman"/>
              </a:rPr>
              <a:t>The substances transported are: oil and gas pipelines, steam pipelines, water pipelines, etc.</a:t>
            </a:r>
            <a:endParaRPr/>
          </a:p>
          <a:p>
            <a:pPr indent="0" lvl="0" marL="0" rtl="0" algn="l">
              <a:lnSpc>
                <a:spcPct val="150000"/>
              </a:lnSpc>
              <a:spcBef>
                <a:spcPts val="1000"/>
              </a:spcBef>
              <a:spcAft>
                <a:spcPts val="0"/>
              </a:spcAft>
              <a:buClr>
                <a:schemeClr val="dk1"/>
              </a:buClr>
              <a:buSzPct val="100000"/>
              <a:buNone/>
            </a:pPr>
            <a:r>
              <a:t/>
            </a:r>
            <a:endParaRPr>
              <a:latin typeface="Times New Roman"/>
              <a:ea typeface="Times New Roman"/>
              <a:cs typeface="Times New Roman"/>
              <a:sym typeface="Times New Roman"/>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5" name="Shape 225"/>
        <p:cNvGrpSpPr/>
        <p:nvPr/>
      </p:nvGrpSpPr>
      <p:grpSpPr>
        <a:xfrm>
          <a:off x="0" y="0"/>
          <a:ext cx="0" cy="0"/>
          <a:chOff x="0" y="0"/>
          <a:chExt cx="0" cy="0"/>
        </a:xfrm>
      </p:grpSpPr>
      <p:sp>
        <p:nvSpPr>
          <p:cNvPr id="226" name="Google Shape;226;p16"/>
          <p:cNvSpPr txBox="1"/>
          <p:nvPr>
            <p:ph type="title"/>
          </p:nvPr>
        </p:nvSpPr>
        <p:spPr>
          <a:xfrm>
            <a:off x="1612900" y="677403"/>
            <a:ext cx="8140700" cy="705686"/>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chemeClr val="dk1"/>
              </a:buClr>
              <a:buSzPct val="100000"/>
              <a:buFont typeface="Times New Roman"/>
              <a:buNone/>
            </a:pPr>
            <a:r>
              <a:rPr b="1" lang="en-GB" sz="3200">
                <a:latin typeface="Times New Roman"/>
                <a:ea typeface="Times New Roman"/>
                <a:cs typeface="Times New Roman"/>
                <a:sym typeface="Times New Roman"/>
              </a:rPr>
              <a:t>According to the production materials there are:</a:t>
            </a:r>
            <a:endParaRPr/>
          </a:p>
        </p:txBody>
      </p:sp>
      <p:sp>
        <p:nvSpPr>
          <p:cNvPr id="227" name="Google Shape;227;p16"/>
          <p:cNvSpPr txBox="1"/>
          <p:nvPr>
            <p:ph idx="1" type="body"/>
          </p:nvPr>
        </p:nvSpPr>
        <p:spPr>
          <a:xfrm>
            <a:off x="838200" y="1520825"/>
            <a:ext cx="10515600" cy="4351338"/>
          </a:xfrm>
          <a:prstGeom prst="rect">
            <a:avLst/>
          </a:prstGeom>
          <a:noFill/>
          <a:ln>
            <a:noFill/>
          </a:ln>
        </p:spPr>
        <p:txBody>
          <a:bodyPr anchorCtr="0" anchor="t" bIns="45700" lIns="91425" spcFirstLastPara="1" rIns="91425" wrap="square" tIns="45700">
            <a:normAutofit fontScale="92500" lnSpcReduction="20000"/>
          </a:bodyPr>
          <a:lstStyle/>
          <a:p>
            <a:pPr indent="-228600" lvl="0" marL="228600" rtl="0" algn="l">
              <a:lnSpc>
                <a:spcPct val="150000"/>
              </a:lnSpc>
              <a:spcBef>
                <a:spcPts val="0"/>
              </a:spcBef>
              <a:spcAft>
                <a:spcPts val="0"/>
              </a:spcAft>
              <a:buClr>
                <a:schemeClr val="dk1"/>
              </a:buClr>
              <a:buSzPct val="100000"/>
              <a:buFont typeface="Noto Sans Symbols"/>
              <a:buChar char="✔"/>
            </a:pPr>
            <a:r>
              <a:rPr lang="en-GB">
                <a:latin typeface="Times New Roman"/>
                <a:ea typeface="Times New Roman"/>
                <a:cs typeface="Times New Roman"/>
                <a:sym typeface="Times New Roman"/>
              </a:rPr>
              <a:t>Steel;</a:t>
            </a:r>
            <a:endParaRPr>
              <a:latin typeface="Times New Roman"/>
              <a:ea typeface="Times New Roman"/>
              <a:cs typeface="Times New Roman"/>
              <a:sym typeface="Times New Roman"/>
            </a:endParaRPr>
          </a:p>
          <a:p>
            <a:pPr indent="-228600" lvl="0" marL="228600" rtl="0" algn="l">
              <a:lnSpc>
                <a:spcPct val="150000"/>
              </a:lnSpc>
              <a:spcBef>
                <a:spcPts val="1000"/>
              </a:spcBef>
              <a:spcAft>
                <a:spcPts val="0"/>
              </a:spcAft>
              <a:buClr>
                <a:schemeClr val="dk1"/>
              </a:buClr>
              <a:buSzPct val="100000"/>
              <a:buFont typeface="Noto Sans Symbols"/>
              <a:buChar char="✔"/>
            </a:pPr>
            <a:r>
              <a:rPr lang="en-GB">
                <a:latin typeface="Times New Roman"/>
                <a:ea typeface="Times New Roman"/>
                <a:cs typeface="Times New Roman"/>
                <a:sym typeface="Times New Roman"/>
              </a:rPr>
              <a:t>Copper;</a:t>
            </a:r>
            <a:endParaRPr>
              <a:latin typeface="Times New Roman"/>
              <a:ea typeface="Times New Roman"/>
              <a:cs typeface="Times New Roman"/>
              <a:sym typeface="Times New Roman"/>
            </a:endParaRPr>
          </a:p>
          <a:p>
            <a:pPr indent="-228600" lvl="0" marL="228600" rtl="0" algn="l">
              <a:lnSpc>
                <a:spcPct val="150000"/>
              </a:lnSpc>
              <a:spcBef>
                <a:spcPts val="1000"/>
              </a:spcBef>
              <a:spcAft>
                <a:spcPts val="0"/>
              </a:spcAft>
              <a:buClr>
                <a:schemeClr val="dk1"/>
              </a:buClr>
              <a:buSzPct val="100000"/>
              <a:buFont typeface="Noto Sans Symbols"/>
              <a:buChar char="✔"/>
            </a:pPr>
            <a:r>
              <a:rPr lang="en-GB">
                <a:latin typeface="Times New Roman"/>
                <a:ea typeface="Times New Roman"/>
                <a:cs typeface="Times New Roman"/>
                <a:sym typeface="Times New Roman"/>
              </a:rPr>
              <a:t>Cast iron;</a:t>
            </a:r>
            <a:endParaRPr/>
          </a:p>
          <a:p>
            <a:pPr indent="-228600" lvl="0" marL="228600" rtl="0" algn="l">
              <a:lnSpc>
                <a:spcPct val="150000"/>
              </a:lnSpc>
              <a:spcBef>
                <a:spcPts val="1000"/>
              </a:spcBef>
              <a:spcAft>
                <a:spcPts val="0"/>
              </a:spcAft>
              <a:buClr>
                <a:schemeClr val="dk1"/>
              </a:buClr>
              <a:buSzPct val="100000"/>
              <a:buFont typeface="Noto Sans Symbols"/>
              <a:buChar char="✔"/>
            </a:pPr>
            <a:r>
              <a:rPr lang="en-GB">
                <a:latin typeface="Times New Roman"/>
                <a:ea typeface="Times New Roman"/>
                <a:cs typeface="Times New Roman"/>
                <a:sym typeface="Times New Roman"/>
              </a:rPr>
              <a:t>Metal-plastic;</a:t>
            </a:r>
            <a:endParaRPr/>
          </a:p>
          <a:p>
            <a:pPr indent="-228600" lvl="0" marL="228600" rtl="0" algn="l">
              <a:lnSpc>
                <a:spcPct val="150000"/>
              </a:lnSpc>
              <a:spcBef>
                <a:spcPts val="1000"/>
              </a:spcBef>
              <a:spcAft>
                <a:spcPts val="0"/>
              </a:spcAft>
              <a:buClr>
                <a:schemeClr val="dk1"/>
              </a:buClr>
              <a:buSzPct val="100000"/>
              <a:buFont typeface="Noto Sans Symbols"/>
              <a:buChar char="✔"/>
            </a:pPr>
            <a:r>
              <a:rPr lang="en-GB">
                <a:latin typeface="Times New Roman"/>
                <a:ea typeface="Times New Roman"/>
                <a:cs typeface="Times New Roman"/>
                <a:sym typeface="Times New Roman"/>
              </a:rPr>
              <a:t>Plastic;</a:t>
            </a:r>
            <a:endParaRPr>
              <a:latin typeface="Times New Roman"/>
              <a:ea typeface="Times New Roman"/>
              <a:cs typeface="Times New Roman"/>
              <a:sym typeface="Times New Roman"/>
            </a:endParaRPr>
          </a:p>
          <a:p>
            <a:pPr indent="0" lvl="0" marL="0" rtl="0" algn="l">
              <a:lnSpc>
                <a:spcPct val="150000"/>
              </a:lnSpc>
              <a:spcBef>
                <a:spcPts val="1000"/>
              </a:spcBef>
              <a:spcAft>
                <a:spcPts val="0"/>
              </a:spcAft>
              <a:buClr>
                <a:schemeClr val="dk1"/>
              </a:buClr>
              <a:buSzPct val="100000"/>
              <a:buNone/>
            </a:pPr>
            <a:r>
              <a:rPr lang="en-GB">
                <a:latin typeface="Times New Roman"/>
                <a:ea typeface="Times New Roman"/>
                <a:cs typeface="Times New Roman"/>
                <a:sym typeface="Times New Roman"/>
              </a:rPr>
              <a:t>In addition, there are concrete pipelines, as well as structures made of heat-resistant glass.</a:t>
            </a:r>
            <a:endParaRPr/>
          </a:p>
        </p:txBody>
      </p:sp>
      <p:sp>
        <p:nvSpPr>
          <p:cNvPr id="228" name="Google Shape;228;p1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3/14/2023</a:t>
            </a:r>
            <a:endParaRPr/>
          </a:p>
        </p:txBody>
      </p:sp>
      <p:sp>
        <p:nvSpPr>
          <p:cNvPr id="229" name="Google Shape;229;p16"/>
          <p:cNvSpPr txBox="1"/>
          <p:nvPr>
            <p:ph idx="11" type="ftr"/>
          </p:nvPr>
        </p:nvSpPr>
        <p:spPr>
          <a:xfrm>
            <a:off x="4038600" y="6184900"/>
            <a:ext cx="5245100" cy="53657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/RWANDA POLYTECHNIC-IPRC TUMBA</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3" name="Shape 233"/>
        <p:cNvGrpSpPr/>
        <p:nvPr/>
      </p:nvGrpSpPr>
      <p:grpSpPr>
        <a:xfrm>
          <a:off x="0" y="0"/>
          <a:ext cx="0" cy="0"/>
          <a:chOff x="0" y="0"/>
          <a:chExt cx="0" cy="0"/>
        </a:xfrm>
      </p:grpSpPr>
      <p:sp>
        <p:nvSpPr>
          <p:cNvPr id="234" name="Google Shape;234;p17"/>
          <p:cNvSpPr txBox="1"/>
          <p:nvPr>
            <p:ph type="title"/>
          </p:nvPr>
        </p:nvSpPr>
        <p:spPr>
          <a:xfrm>
            <a:off x="3410952" y="268873"/>
            <a:ext cx="5370095" cy="657558"/>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dk1"/>
              </a:buClr>
              <a:buSzPts val="3200"/>
              <a:buFont typeface="Times New Roman"/>
              <a:buNone/>
            </a:pPr>
            <a:br>
              <a:rPr b="1" lang="en-GB" sz="3200">
                <a:latin typeface="Times New Roman"/>
                <a:ea typeface="Times New Roman"/>
                <a:cs typeface="Times New Roman"/>
                <a:sym typeface="Times New Roman"/>
              </a:rPr>
            </a:br>
            <a:r>
              <a:rPr b="1" lang="en-GB" sz="3200">
                <a:latin typeface="Times New Roman"/>
                <a:ea typeface="Times New Roman"/>
                <a:cs typeface="Times New Roman"/>
                <a:sym typeface="Times New Roman"/>
              </a:rPr>
              <a:t>I.7 Pipe parameters</a:t>
            </a:r>
            <a:br>
              <a:rPr b="1" lang="en-GB" sz="3200">
                <a:latin typeface="Times New Roman"/>
                <a:ea typeface="Times New Roman"/>
                <a:cs typeface="Times New Roman"/>
                <a:sym typeface="Times New Roman"/>
              </a:rPr>
            </a:br>
            <a:endParaRPr b="1" sz="3200">
              <a:latin typeface="Times New Roman"/>
              <a:ea typeface="Times New Roman"/>
              <a:cs typeface="Times New Roman"/>
              <a:sym typeface="Times New Roman"/>
            </a:endParaRPr>
          </a:p>
        </p:txBody>
      </p:sp>
      <p:sp>
        <p:nvSpPr>
          <p:cNvPr id="235" name="Google Shape;235;p1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3/14/2023</a:t>
            </a:r>
            <a:endParaRPr/>
          </a:p>
        </p:txBody>
      </p:sp>
      <p:sp>
        <p:nvSpPr>
          <p:cNvPr id="236" name="Google Shape;236;p17"/>
          <p:cNvSpPr txBox="1"/>
          <p:nvPr>
            <p:ph idx="11" type="ftr"/>
          </p:nvPr>
        </p:nvSpPr>
        <p:spPr>
          <a:xfrm>
            <a:off x="4038600" y="6159500"/>
            <a:ext cx="4978400" cy="56197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/RWANDA POLYTECHNIC-IPRC TUMBA</a:t>
            </a:r>
            <a:endParaRPr/>
          </a:p>
        </p:txBody>
      </p:sp>
      <p:sp>
        <p:nvSpPr>
          <p:cNvPr id="237" name="Google Shape;237;p17"/>
          <p:cNvSpPr/>
          <p:nvPr/>
        </p:nvSpPr>
        <p:spPr>
          <a:xfrm>
            <a:off x="412750" y="996576"/>
            <a:ext cx="6197600" cy="4154984"/>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None/>
            </a:pPr>
            <a:r>
              <a:rPr b="1" lang="en-GB" sz="3200">
                <a:solidFill>
                  <a:schemeClr val="dk1"/>
                </a:solidFill>
                <a:latin typeface="Times New Roman"/>
                <a:ea typeface="Times New Roman"/>
                <a:cs typeface="Times New Roman"/>
                <a:sym typeface="Times New Roman"/>
              </a:rPr>
              <a:t>a. Pipe dimensions</a:t>
            </a:r>
            <a:endParaRPr/>
          </a:p>
          <a:p>
            <a:pPr indent="0" lvl="0" marL="0" marR="0" rtl="0" algn="l">
              <a:lnSpc>
                <a:spcPct val="150000"/>
              </a:lnSpc>
              <a:spcBef>
                <a:spcPts val="0"/>
              </a:spcBef>
              <a:spcAft>
                <a:spcPts val="0"/>
              </a:spcAft>
              <a:buNone/>
            </a:pPr>
            <a:r>
              <a:rPr lang="en-GB" sz="2400">
                <a:solidFill>
                  <a:schemeClr val="dk1"/>
                </a:solidFill>
                <a:latin typeface="Times New Roman"/>
                <a:ea typeface="Times New Roman"/>
                <a:cs typeface="Times New Roman"/>
                <a:sym typeface="Times New Roman"/>
              </a:rPr>
              <a:t>Pipe dimensions are given in size and schedule numbers. Three different terms are commonly used to define the size of the pipes.</a:t>
            </a:r>
            <a:endParaRPr sz="2400">
              <a:solidFill>
                <a:schemeClr val="dk1"/>
              </a:solidFill>
              <a:latin typeface="Times New Roman"/>
              <a:ea typeface="Times New Roman"/>
              <a:cs typeface="Times New Roman"/>
              <a:sym typeface="Times New Roman"/>
            </a:endParaRPr>
          </a:p>
          <a:p>
            <a:pPr indent="-342900" lvl="0" marL="342900" marR="0" rtl="0" algn="l">
              <a:lnSpc>
                <a:spcPct val="150000"/>
              </a:lnSpc>
              <a:spcBef>
                <a:spcPts val="0"/>
              </a:spcBef>
              <a:spcAft>
                <a:spcPts val="0"/>
              </a:spcAft>
              <a:buClr>
                <a:schemeClr val="dk1"/>
              </a:buClr>
              <a:buSzPts val="2400"/>
              <a:buFont typeface="Noto Sans Symbols"/>
              <a:buChar char="✔"/>
            </a:pPr>
            <a:r>
              <a:rPr lang="en-GB" sz="2400">
                <a:solidFill>
                  <a:schemeClr val="dk1"/>
                </a:solidFill>
                <a:latin typeface="Times New Roman"/>
                <a:ea typeface="Times New Roman"/>
                <a:cs typeface="Times New Roman"/>
                <a:sym typeface="Times New Roman"/>
              </a:rPr>
              <a:t>    NPS – Nominal Pipe Size</a:t>
            </a:r>
            <a:endParaRPr/>
          </a:p>
          <a:p>
            <a:pPr indent="-342900" lvl="0" marL="342900" marR="0" rtl="0" algn="l">
              <a:lnSpc>
                <a:spcPct val="150000"/>
              </a:lnSpc>
              <a:spcBef>
                <a:spcPts val="0"/>
              </a:spcBef>
              <a:spcAft>
                <a:spcPts val="0"/>
              </a:spcAft>
              <a:buClr>
                <a:schemeClr val="dk1"/>
              </a:buClr>
              <a:buSzPts val="2400"/>
              <a:buFont typeface="Noto Sans Symbols"/>
              <a:buChar char="✔"/>
            </a:pPr>
            <a:r>
              <a:rPr lang="en-GB" sz="2400">
                <a:solidFill>
                  <a:schemeClr val="dk1"/>
                </a:solidFill>
                <a:latin typeface="Times New Roman"/>
                <a:ea typeface="Times New Roman"/>
                <a:cs typeface="Times New Roman"/>
                <a:sym typeface="Times New Roman"/>
              </a:rPr>
              <a:t>    NB – Nominal Bore</a:t>
            </a:r>
            <a:endParaRPr/>
          </a:p>
          <a:p>
            <a:pPr indent="-342900" lvl="0" marL="342900" marR="0" rtl="0" algn="l">
              <a:lnSpc>
                <a:spcPct val="150000"/>
              </a:lnSpc>
              <a:spcBef>
                <a:spcPts val="0"/>
              </a:spcBef>
              <a:spcAft>
                <a:spcPts val="0"/>
              </a:spcAft>
              <a:buClr>
                <a:schemeClr val="dk1"/>
              </a:buClr>
              <a:buSzPts val="2400"/>
              <a:buFont typeface="Noto Sans Symbols"/>
              <a:buChar char="✔"/>
            </a:pPr>
            <a:r>
              <a:rPr lang="en-GB" sz="2400">
                <a:solidFill>
                  <a:schemeClr val="dk1"/>
                </a:solidFill>
                <a:latin typeface="Times New Roman"/>
                <a:ea typeface="Times New Roman"/>
                <a:cs typeface="Times New Roman"/>
                <a:sym typeface="Times New Roman"/>
              </a:rPr>
              <a:t>    DN – Diameter Nominal</a:t>
            </a:r>
            <a:endParaRPr/>
          </a:p>
        </p:txBody>
      </p:sp>
      <p:pic>
        <p:nvPicPr>
          <p:cNvPr id="238" name="Google Shape;238;p17"/>
          <p:cNvPicPr preferRelativeResize="0"/>
          <p:nvPr/>
        </p:nvPicPr>
        <p:blipFill rotWithShape="1">
          <a:blip r:embed="rId3">
            <a:alphaModFix/>
          </a:blip>
          <a:srcRect b="0" l="0" r="0" t="0"/>
          <a:stretch/>
        </p:blipFill>
        <p:spPr>
          <a:xfrm>
            <a:off x="6870700" y="996576"/>
            <a:ext cx="4533900" cy="4408152"/>
          </a:xfrm>
          <a:prstGeom prst="rect">
            <a:avLst/>
          </a:prstGeom>
          <a:noFill/>
          <a:ln>
            <a:noFill/>
          </a:ln>
        </p:spPr>
      </p:pic>
      <p:sp>
        <p:nvSpPr>
          <p:cNvPr id="239" name="Google Shape;239;p17"/>
          <p:cNvSpPr/>
          <p:nvPr/>
        </p:nvSpPr>
        <p:spPr>
          <a:xfrm>
            <a:off x="2159000" y="5627690"/>
            <a:ext cx="8902700"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GB" sz="2400">
                <a:solidFill>
                  <a:schemeClr val="dk1"/>
                </a:solidFill>
                <a:latin typeface="Times New Roman"/>
                <a:ea typeface="Times New Roman"/>
                <a:cs typeface="Times New Roman"/>
                <a:sym typeface="Times New Roman"/>
              </a:rPr>
              <a:t>https://hardhatengineer.com/pipe-class-piping-specifications-pipeend</a:t>
            </a:r>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3" name="Shape 243"/>
        <p:cNvGrpSpPr/>
        <p:nvPr/>
      </p:nvGrpSpPr>
      <p:grpSpPr>
        <a:xfrm>
          <a:off x="0" y="0"/>
          <a:ext cx="0" cy="0"/>
          <a:chOff x="0" y="0"/>
          <a:chExt cx="0" cy="0"/>
        </a:xfrm>
      </p:grpSpPr>
      <p:sp>
        <p:nvSpPr>
          <p:cNvPr id="244" name="Google Shape;244;p18"/>
          <p:cNvSpPr txBox="1"/>
          <p:nvPr>
            <p:ph type="title"/>
          </p:nvPr>
        </p:nvSpPr>
        <p:spPr>
          <a:xfrm>
            <a:off x="2663323" y="701811"/>
            <a:ext cx="6636753" cy="477086"/>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Pipe dimensions Cont’d</a:t>
            </a:r>
            <a:endParaRPr b="1" sz="3200">
              <a:latin typeface="Times New Roman"/>
              <a:ea typeface="Times New Roman"/>
              <a:cs typeface="Times New Roman"/>
              <a:sym typeface="Times New Roman"/>
            </a:endParaRPr>
          </a:p>
        </p:txBody>
      </p:sp>
      <p:sp>
        <p:nvSpPr>
          <p:cNvPr id="245" name="Google Shape;245;p18"/>
          <p:cNvSpPr txBox="1"/>
          <p:nvPr>
            <p:ph idx="1" type="body"/>
          </p:nvPr>
        </p:nvSpPr>
        <p:spPr>
          <a:xfrm>
            <a:off x="952500" y="1613297"/>
            <a:ext cx="10058400" cy="4351338"/>
          </a:xfrm>
          <a:prstGeom prst="rect">
            <a:avLst/>
          </a:prstGeom>
          <a:noFill/>
          <a:ln>
            <a:noFill/>
          </a:ln>
        </p:spPr>
        <p:txBody>
          <a:bodyPr anchorCtr="0" anchor="t" bIns="45700" lIns="91425" spcFirstLastPara="1" rIns="91425" wrap="square" tIns="45700">
            <a:normAutofit/>
          </a:bodyPr>
          <a:lstStyle/>
          <a:p>
            <a:pPr indent="-228600" lvl="0" marL="228600" rtl="0" algn="l">
              <a:lnSpc>
                <a:spcPct val="150000"/>
              </a:lnSpc>
              <a:spcBef>
                <a:spcPts val="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Nominal Pipe Size (NPS) is the number that defines the size of the pipe. </a:t>
            </a:r>
            <a:endParaRPr>
              <a:latin typeface="Times New Roman"/>
              <a:ea typeface="Times New Roman"/>
              <a:cs typeface="Times New Roman"/>
              <a:sym typeface="Times New Roman"/>
            </a:endParaRPr>
          </a:p>
          <a:p>
            <a:pPr indent="0" lvl="0" marL="0" rtl="0" algn="l">
              <a:lnSpc>
                <a:spcPct val="150000"/>
              </a:lnSpc>
              <a:spcBef>
                <a:spcPts val="1000"/>
              </a:spcBef>
              <a:spcAft>
                <a:spcPts val="0"/>
              </a:spcAft>
              <a:buClr>
                <a:schemeClr val="dk1"/>
              </a:buClr>
              <a:buSzPts val="2800"/>
              <a:buNone/>
            </a:pPr>
            <a:r>
              <a:rPr b="1" lang="en-GB">
                <a:latin typeface="Times New Roman"/>
                <a:ea typeface="Times New Roman"/>
                <a:cs typeface="Times New Roman"/>
                <a:sym typeface="Times New Roman"/>
              </a:rPr>
              <a:t>For example:</a:t>
            </a:r>
            <a:endParaRPr/>
          </a:p>
          <a:p>
            <a:pPr indent="0" lvl="0" marL="0" rtl="0" algn="l">
              <a:lnSpc>
                <a:spcPct val="150000"/>
              </a:lnSpc>
              <a:spcBef>
                <a:spcPts val="1000"/>
              </a:spcBef>
              <a:spcAft>
                <a:spcPts val="0"/>
              </a:spcAft>
              <a:buClr>
                <a:schemeClr val="dk1"/>
              </a:buClr>
              <a:buSzPts val="2800"/>
              <a:buNone/>
            </a:pPr>
            <a:r>
              <a:rPr lang="en-GB">
                <a:latin typeface="Times New Roman"/>
                <a:ea typeface="Times New Roman"/>
                <a:cs typeface="Times New Roman"/>
                <a:sym typeface="Times New Roman"/>
              </a:rPr>
              <a:t>When you say 6” pipe, the 6” is the nominal size of that pipe. However, for the pipe sizes, NPS 14 and above Outside Diameter is the same as NPS.</a:t>
            </a:r>
            <a:endParaRPr/>
          </a:p>
        </p:txBody>
      </p:sp>
      <p:sp>
        <p:nvSpPr>
          <p:cNvPr id="246" name="Google Shape;246;p1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3/14/2023</a:t>
            </a:r>
            <a:endParaRPr/>
          </a:p>
        </p:txBody>
      </p:sp>
      <p:sp>
        <p:nvSpPr>
          <p:cNvPr id="247" name="Google Shape;247;p18"/>
          <p:cNvSpPr txBox="1"/>
          <p:nvPr>
            <p:ph idx="11" type="ftr"/>
          </p:nvPr>
        </p:nvSpPr>
        <p:spPr>
          <a:xfrm>
            <a:off x="4038600" y="6356350"/>
            <a:ext cx="52705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/RWANDA POLYTECHNIC-IPRC TUMBA</a:t>
            </a:r>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1" name="Shape 251"/>
        <p:cNvGrpSpPr/>
        <p:nvPr/>
      </p:nvGrpSpPr>
      <p:grpSpPr>
        <a:xfrm>
          <a:off x="0" y="0"/>
          <a:ext cx="0" cy="0"/>
          <a:chOff x="0" y="0"/>
          <a:chExt cx="0" cy="0"/>
        </a:xfrm>
      </p:grpSpPr>
      <p:sp>
        <p:nvSpPr>
          <p:cNvPr id="252" name="Google Shape;252;p1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3/14/2023</a:t>
            </a:r>
            <a:endParaRPr/>
          </a:p>
        </p:txBody>
      </p:sp>
      <p:sp>
        <p:nvSpPr>
          <p:cNvPr id="253" name="Google Shape;253;p19"/>
          <p:cNvSpPr txBox="1"/>
          <p:nvPr>
            <p:ph idx="11" type="ftr"/>
          </p:nvPr>
        </p:nvSpPr>
        <p:spPr>
          <a:xfrm>
            <a:off x="4038600" y="6248400"/>
            <a:ext cx="5217694" cy="47307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/RWANDA POLYTECHNIC-IPRC TUMBA</a:t>
            </a:r>
            <a:endParaRPr/>
          </a:p>
        </p:txBody>
      </p:sp>
      <p:sp>
        <p:nvSpPr>
          <p:cNvPr id="254" name="Google Shape;254;p19"/>
          <p:cNvSpPr txBox="1"/>
          <p:nvPr>
            <p:ph idx="1" type="body"/>
          </p:nvPr>
        </p:nvSpPr>
        <p:spPr>
          <a:xfrm>
            <a:off x="838199" y="1432574"/>
            <a:ext cx="10515600" cy="4351338"/>
          </a:xfrm>
          <a:prstGeom prst="rect">
            <a:avLst/>
          </a:prstGeom>
          <a:noFill/>
          <a:ln>
            <a:noFill/>
          </a:ln>
        </p:spPr>
        <p:txBody>
          <a:bodyPr anchorCtr="0" anchor="t" bIns="45700" lIns="91425" spcFirstLastPara="1" rIns="91425" wrap="square" tIns="45700">
            <a:normAutofit/>
          </a:bodyPr>
          <a:lstStyle/>
          <a:p>
            <a:pPr indent="0" lvl="0" marL="0" rtl="0" algn="l">
              <a:lnSpc>
                <a:spcPct val="150000"/>
              </a:lnSpc>
              <a:spcBef>
                <a:spcPts val="0"/>
              </a:spcBef>
              <a:spcAft>
                <a:spcPts val="0"/>
              </a:spcAft>
              <a:buClr>
                <a:schemeClr val="dk1"/>
              </a:buClr>
              <a:buSzPts val="2800"/>
              <a:buNone/>
            </a:pPr>
            <a:r>
              <a:rPr lang="en-GB">
                <a:latin typeface="Times New Roman"/>
                <a:ea typeface="Times New Roman"/>
                <a:cs typeface="Times New Roman"/>
                <a:sym typeface="Times New Roman"/>
              </a:rPr>
              <a:t>Manufacturing of NPS ⅛ (DN 6) to NPS 12 (DN 300) pipe is based on fixed outside diameter (OD). So, with any increase in wall thickness, the pipe’s inside diameter (ID) decreases. So the NPS will be somewhere in-between OD &amp; ID of the pipe.</a:t>
            </a:r>
            <a:endParaRPr/>
          </a:p>
          <a:p>
            <a:pPr indent="0" lvl="0" marL="0" rtl="0" algn="l">
              <a:lnSpc>
                <a:spcPct val="150000"/>
              </a:lnSpc>
              <a:spcBef>
                <a:spcPts val="1000"/>
              </a:spcBef>
              <a:spcAft>
                <a:spcPts val="0"/>
              </a:spcAft>
              <a:buClr>
                <a:schemeClr val="dk1"/>
              </a:buClr>
              <a:buSzPts val="2800"/>
              <a:buNone/>
            </a:pPr>
            <a:r>
              <a:rPr lang="en-GB">
                <a:latin typeface="Times New Roman"/>
                <a:ea typeface="Times New Roman"/>
                <a:cs typeface="Times New Roman"/>
                <a:sym typeface="Times New Roman"/>
              </a:rPr>
              <a:t>Manufacturing of NPS 14 (DN350) and above pipe OD is corresponding to the Nominal Size of a pipe.</a:t>
            </a:r>
            <a:endParaRPr>
              <a:latin typeface="Times New Roman"/>
              <a:ea typeface="Times New Roman"/>
              <a:cs typeface="Times New Roman"/>
              <a:sym typeface="Times New Roman"/>
            </a:endParaRPr>
          </a:p>
        </p:txBody>
      </p:sp>
      <p:sp>
        <p:nvSpPr>
          <p:cNvPr id="255" name="Google Shape;255;p19"/>
          <p:cNvSpPr txBox="1"/>
          <p:nvPr>
            <p:ph type="title"/>
          </p:nvPr>
        </p:nvSpPr>
        <p:spPr>
          <a:xfrm>
            <a:off x="2663323" y="701811"/>
            <a:ext cx="6636753" cy="477086"/>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Pipe dimensions Cont’d</a:t>
            </a:r>
            <a:endParaRPr b="1" sz="3200">
              <a:latin typeface="Times New Roman"/>
              <a:ea typeface="Times New Roman"/>
              <a:cs typeface="Times New Roman"/>
              <a:sym typeface="Times New Roman"/>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9" name="Shape 259"/>
        <p:cNvGrpSpPr/>
        <p:nvPr/>
      </p:nvGrpSpPr>
      <p:grpSpPr>
        <a:xfrm>
          <a:off x="0" y="0"/>
          <a:ext cx="0" cy="0"/>
          <a:chOff x="0" y="0"/>
          <a:chExt cx="0" cy="0"/>
        </a:xfrm>
      </p:grpSpPr>
      <p:sp>
        <p:nvSpPr>
          <p:cNvPr id="260" name="Google Shape;260;p20"/>
          <p:cNvSpPr txBox="1"/>
          <p:nvPr>
            <p:ph type="title"/>
          </p:nvPr>
        </p:nvSpPr>
        <p:spPr>
          <a:xfrm>
            <a:off x="1820691" y="631826"/>
            <a:ext cx="7908758" cy="705686"/>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2800"/>
              <a:buFont typeface="Times New Roman"/>
              <a:buNone/>
            </a:pPr>
            <a:r>
              <a:rPr b="1" lang="en-GB" sz="2800">
                <a:latin typeface="Times New Roman"/>
                <a:ea typeface="Times New Roman"/>
                <a:cs typeface="Times New Roman"/>
                <a:sym typeface="Times New Roman"/>
              </a:rPr>
              <a:t>b. Comparision between OD, ID and NPS</a:t>
            </a:r>
            <a:endParaRPr b="1" sz="2800">
              <a:latin typeface="Times New Roman"/>
              <a:ea typeface="Times New Roman"/>
              <a:cs typeface="Times New Roman"/>
              <a:sym typeface="Times New Roman"/>
            </a:endParaRPr>
          </a:p>
        </p:txBody>
      </p:sp>
      <p:graphicFrame>
        <p:nvGraphicFramePr>
          <p:cNvPr id="261" name="Google Shape;261;p20"/>
          <p:cNvGraphicFramePr/>
          <p:nvPr/>
        </p:nvGraphicFramePr>
        <p:xfrm>
          <a:off x="838200" y="1704123"/>
          <a:ext cx="3000000" cy="3000000"/>
        </p:xfrm>
        <a:graphic>
          <a:graphicData uri="http://schemas.openxmlformats.org/drawingml/2006/table">
            <a:tbl>
              <a:tblPr bandRow="1" firstRow="1">
                <a:noFill/>
                <a:tableStyleId>{C7BFC8B3-214A-43B1-8589-42706133189F}</a:tableStyleId>
              </a:tblPr>
              <a:tblGrid>
                <a:gridCol w="1313950"/>
                <a:gridCol w="1435100"/>
                <a:gridCol w="1917700"/>
                <a:gridCol w="1955800"/>
                <a:gridCol w="1371600"/>
                <a:gridCol w="1879600"/>
              </a:tblGrid>
              <a:tr h="370850">
                <a:tc>
                  <a:txBody>
                    <a:bodyPr/>
                    <a:lstStyle/>
                    <a:p>
                      <a:pPr indent="0" lvl="0" marL="0" marR="0" rtl="0" algn="l">
                        <a:spcBef>
                          <a:spcPts val="0"/>
                        </a:spcBef>
                        <a:spcAft>
                          <a:spcPts val="0"/>
                        </a:spcAft>
                        <a:buNone/>
                      </a:pPr>
                      <a:r>
                        <a:rPr lang="en-GB" sz="1800">
                          <a:latin typeface="Times New Roman"/>
                          <a:ea typeface="Times New Roman"/>
                          <a:cs typeface="Times New Roman"/>
                          <a:sym typeface="Times New Roman"/>
                        </a:rPr>
                        <a:t>OD in Inch</a:t>
                      </a:r>
                      <a:endParaRPr sz="1800">
                        <a:latin typeface="Times New Roman"/>
                        <a:ea typeface="Times New Roman"/>
                        <a:cs typeface="Times New Roman"/>
                        <a:sym typeface="Times New Roman"/>
                      </a:endParaRPr>
                    </a:p>
                  </a:txBody>
                  <a:tcPr marT="45725" marB="45725" marR="91450" marL="91450" anchor="ctr"/>
                </a:tc>
                <a:tc>
                  <a:txBody>
                    <a:bodyPr/>
                    <a:lstStyle/>
                    <a:p>
                      <a:pPr indent="0" lvl="0" marL="0" marR="0" rtl="0" algn="l">
                        <a:spcBef>
                          <a:spcPts val="0"/>
                        </a:spcBef>
                        <a:spcAft>
                          <a:spcPts val="0"/>
                        </a:spcAft>
                        <a:buNone/>
                      </a:pPr>
                      <a:r>
                        <a:rPr lang="en-GB" sz="1800">
                          <a:latin typeface="Times New Roman"/>
                          <a:ea typeface="Times New Roman"/>
                          <a:cs typeface="Times New Roman"/>
                          <a:sym typeface="Times New Roman"/>
                        </a:rPr>
                        <a:t>OD in mm</a:t>
                      </a:r>
                      <a:endParaRPr sz="1800">
                        <a:latin typeface="Times New Roman"/>
                        <a:ea typeface="Times New Roman"/>
                        <a:cs typeface="Times New Roman"/>
                        <a:sym typeface="Times New Roman"/>
                      </a:endParaRPr>
                    </a:p>
                  </a:txBody>
                  <a:tcPr marT="45725" marB="45725" marR="91450" marL="91450" anchor="ctr"/>
                </a:tc>
                <a:tc>
                  <a:txBody>
                    <a:bodyPr/>
                    <a:lstStyle/>
                    <a:p>
                      <a:pPr indent="0" lvl="0" marL="0" marR="0" rtl="0" algn="l">
                        <a:spcBef>
                          <a:spcPts val="0"/>
                        </a:spcBef>
                        <a:spcAft>
                          <a:spcPts val="0"/>
                        </a:spcAft>
                        <a:buNone/>
                      </a:pPr>
                      <a:r>
                        <a:rPr lang="en-GB" sz="1800">
                          <a:latin typeface="Times New Roman"/>
                          <a:ea typeface="Times New Roman"/>
                          <a:cs typeface="Times New Roman"/>
                          <a:sym typeface="Times New Roman"/>
                        </a:rPr>
                        <a:t>Thickness in Inch</a:t>
                      </a:r>
                      <a:endParaRPr sz="1800">
                        <a:latin typeface="Times New Roman"/>
                        <a:ea typeface="Times New Roman"/>
                        <a:cs typeface="Times New Roman"/>
                        <a:sym typeface="Times New Roman"/>
                      </a:endParaRPr>
                    </a:p>
                  </a:txBody>
                  <a:tcPr marT="45725" marB="45725" marR="91450" marL="91450" anchor="ctr"/>
                </a:tc>
                <a:tc>
                  <a:txBody>
                    <a:bodyPr/>
                    <a:lstStyle/>
                    <a:p>
                      <a:pPr indent="0" lvl="0" marL="0" marR="0" rtl="0" algn="l">
                        <a:spcBef>
                          <a:spcPts val="0"/>
                        </a:spcBef>
                        <a:spcAft>
                          <a:spcPts val="0"/>
                        </a:spcAft>
                        <a:buNone/>
                      </a:pPr>
                      <a:r>
                        <a:rPr lang="en-GB" sz="1800">
                          <a:latin typeface="Times New Roman"/>
                          <a:ea typeface="Times New Roman"/>
                          <a:cs typeface="Times New Roman"/>
                          <a:sym typeface="Times New Roman"/>
                        </a:rPr>
                        <a:t>Thickness in mm</a:t>
                      </a:r>
                      <a:endParaRPr sz="1800">
                        <a:latin typeface="Times New Roman"/>
                        <a:ea typeface="Times New Roman"/>
                        <a:cs typeface="Times New Roman"/>
                        <a:sym typeface="Times New Roman"/>
                      </a:endParaRPr>
                    </a:p>
                  </a:txBody>
                  <a:tcPr marT="45725" marB="45725" marR="91450" marL="91450" anchor="ctr"/>
                </a:tc>
                <a:tc>
                  <a:txBody>
                    <a:bodyPr/>
                    <a:lstStyle/>
                    <a:p>
                      <a:pPr indent="0" lvl="0" marL="0" marR="0" rtl="0" algn="l">
                        <a:spcBef>
                          <a:spcPts val="0"/>
                        </a:spcBef>
                        <a:spcAft>
                          <a:spcPts val="0"/>
                        </a:spcAft>
                        <a:buNone/>
                      </a:pPr>
                      <a:r>
                        <a:rPr lang="en-GB" sz="1800">
                          <a:latin typeface="Times New Roman"/>
                          <a:ea typeface="Times New Roman"/>
                          <a:cs typeface="Times New Roman"/>
                          <a:sym typeface="Times New Roman"/>
                        </a:rPr>
                        <a:t>ID in Inch</a:t>
                      </a:r>
                      <a:endParaRPr sz="1800">
                        <a:latin typeface="Times New Roman"/>
                        <a:ea typeface="Times New Roman"/>
                        <a:cs typeface="Times New Roman"/>
                        <a:sym typeface="Times New Roman"/>
                      </a:endParaRPr>
                    </a:p>
                  </a:txBody>
                  <a:tcPr marT="45725" marB="45725" marR="91450" marL="91450" anchor="ctr"/>
                </a:tc>
                <a:tc>
                  <a:txBody>
                    <a:bodyPr/>
                    <a:lstStyle/>
                    <a:p>
                      <a:pPr indent="0" lvl="0" marL="0" marR="0" rtl="0" algn="l">
                        <a:spcBef>
                          <a:spcPts val="0"/>
                        </a:spcBef>
                        <a:spcAft>
                          <a:spcPts val="0"/>
                        </a:spcAft>
                        <a:buNone/>
                      </a:pPr>
                      <a:r>
                        <a:rPr lang="en-GB" sz="1800">
                          <a:latin typeface="Times New Roman"/>
                          <a:ea typeface="Times New Roman"/>
                          <a:cs typeface="Times New Roman"/>
                          <a:sym typeface="Times New Roman"/>
                        </a:rPr>
                        <a:t>ID in mm</a:t>
                      </a:r>
                      <a:endParaRPr sz="1800">
                        <a:latin typeface="Times New Roman"/>
                        <a:ea typeface="Times New Roman"/>
                        <a:cs typeface="Times New Roman"/>
                        <a:sym typeface="Times New Roman"/>
                      </a:endParaRPr>
                    </a:p>
                  </a:txBody>
                  <a:tcPr marT="45725" marB="45725" marR="91450" marL="91450" anchor="ctr"/>
                </a:tc>
              </a:tr>
              <a:tr h="411800">
                <a:tc gridSpan="6">
                  <a:txBody>
                    <a:bodyPr/>
                    <a:lstStyle/>
                    <a:p>
                      <a:pPr indent="0" lvl="0" marL="0" marR="0" rtl="0" algn="ctr">
                        <a:spcBef>
                          <a:spcPts val="0"/>
                        </a:spcBef>
                        <a:spcAft>
                          <a:spcPts val="0"/>
                        </a:spcAft>
                        <a:buNone/>
                      </a:pPr>
                      <a:r>
                        <a:rPr b="1" lang="en-GB" sz="1800">
                          <a:latin typeface="Times New Roman"/>
                          <a:ea typeface="Times New Roman"/>
                          <a:cs typeface="Times New Roman"/>
                          <a:sym typeface="Times New Roman"/>
                        </a:rPr>
                        <a:t>For NPS 2 Schedule 40 pipe</a:t>
                      </a:r>
                      <a:endParaRPr sz="1800">
                        <a:latin typeface="Times New Roman"/>
                        <a:ea typeface="Times New Roman"/>
                        <a:cs typeface="Times New Roman"/>
                        <a:sym typeface="Times New Roman"/>
                      </a:endParaRPr>
                    </a:p>
                  </a:txBody>
                  <a:tcPr marT="45725" marB="45725" marR="91450" marL="91450"/>
                </a:tc>
                <a:tc hMerge="1"/>
                <a:tc hMerge="1"/>
                <a:tc hMerge="1"/>
                <a:tc hMerge="1"/>
                <a:tc hMerge="1"/>
              </a:tr>
              <a:tr h="370850">
                <a:tc>
                  <a:txBody>
                    <a:bodyPr/>
                    <a:lstStyle/>
                    <a:p>
                      <a:pPr indent="0" lvl="0" marL="0" marR="0" rtl="0" algn="l">
                        <a:spcBef>
                          <a:spcPts val="0"/>
                        </a:spcBef>
                        <a:spcAft>
                          <a:spcPts val="0"/>
                        </a:spcAft>
                        <a:buNone/>
                      </a:pPr>
                      <a:r>
                        <a:rPr lang="en-GB" sz="1800">
                          <a:latin typeface="Times New Roman"/>
                          <a:ea typeface="Times New Roman"/>
                          <a:cs typeface="Times New Roman"/>
                          <a:sym typeface="Times New Roman"/>
                        </a:rPr>
                        <a:t>2.375</a:t>
                      </a:r>
                      <a:endParaRPr/>
                    </a:p>
                  </a:txBody>
                  <a:tcPr marT="45725" marB="45725" marR="91450" marL="91450" anchor="ctr"/>
                </a:tc>
                <a:tc>
                  <a:txBody>
                    <a:bodyPr/>
                    <a:lstStyle/>
                    <a:p>
                      <a:pPr indent="0" lvl="0" marL="0" marR="0" rtl="0" algn="l">
                        <a:spcBef>
                          <a:spcPts val="0"/>
                        </a:spcBef>
                        <a:spcAft>
                          <a:spcPts val="0"/>
                        </a:spcAft>
                        <a:buNone/>
                      </a:pPr>
                      <a:r>
                        <a:rPr lang="en-GB" sz="1800">
                          <a:latin typeface="Times New Roman"/>
                          <a:ea typeface="Times New Roman"/>
                          <a:cs typeface="Times New Roman"/>
                          <a:sym typeface="Times New Roman"/>
                        </a:rPr>
                        <a:t>60.3</a:t>
                      </a:r>
                      <a:endParaRPr/>
                    </a:p>
                  </a:txBody>
                  <a:tcPr marT="45725" marB="45725" marR="91450" marL="91450" anchor="ctr"/>
                </a:tc>
                <a:tc>
                  <a:txBody>
                    <a:bodyPr/>
                    <a:lstStyle/>
                    <a:p>
                      <a:pPr indent="0" lvl="0" marL="0" marR="0" rtl="0" algn="l">
                        <a:spcBef>
                          <a:spcPts val="0"/>
                        </a:spcBef>
                        <a:spcAft>
                          <a:spcPts val="0"/>
                        </a:spcAft>
                        <a:buNone/>
                      </a:pPr>
                      <a:r>
                        <a:rPr lang="en-GB" sz="1800">
                          <a:latin typeface="Times New Roman"/>
                          <a:ea typeface="Times New Roman"/>
                          <a:cs typeface="Times New Roman"/>
                          <a:sym typeface="Times New Roman"/>
                        </a:rPr>
                        <a:t>0.154</a:t>
                      </a:r>
                      <a:endParaRPr/>
                    </a:p>
                  </a:txBody>
                  <a:tcPr marT="45725" marB="45725" marR="91450" marL="91450" anchor="ctr"/>
                </a:tc>
                <a:tc>
                  <a:txBody>
                    <a:bodyPr/>
                    <a:lstStyle/>
                    <a:p>
                      <a:pPr indent="0" lvl="0" marL="0" marR="0" rtl="0" algn="l">
                        <a:spcBef>
                          <a:spcPts val="0"/>
                        </a:spcBef>
                        <a:spcAft>
                          <a:spcPts val="0"/>
                        </a:spcAft>
                        <a:buNone/>
                      </a:pPr>
                      <a:r>
                        <a:rPr lang="en-GB" sz="1800">
                          <a:latin typeface="Times New Roman"/>
                          <a:ea typeface="Times New Roman"/>
                          <a:cs typeface="Times New Roman"/>
                          <a:sym typeface="Times New Roman"/>
                        </a:rPr>
                        <a:t>3.91</a:t>
                      </a:r>
                      <a:endParaRPr/>
                    </a:p>
                  </a:txBody>
                  <a:tcPr marT="45725" marB="45725" marR="91450" marL="91450" anchor="ctr"/>
                </a:tc>
                <a:tc>
                  <a:txBody>
                    <a:bodyPr/>
                    <a:lstStyle/>
                    <a:p>
                      <a:pPr indent="0" lvl="0" marL="0" marR="0" rtl="0" algn="l">
                        <a:spcBef>
                          <a:spcPts val="0"/>
                        </a:spcBef>
                        <a:spcAft>
                          <a:spcPts val="0"/>
                        </a:spcAft>
                        <a:buNone/>
                      </a:pPr>
                      <a:r>
                        <a:rPr lang="en-GB" sz="1800">
                          <a:latin typeface="Times New Roman"/>
                          <a:ea typeface="Times New Roman"/>
                          <a:cs typeface="Times New Roman"/>
                          <a:sym typeface="Times New Roman"/>
                        </a:rPr>
                        <a:t>2.067</a:t>
                      </a:r>
                      <a:endParaRPr/>
                    </a:p>
                  </a:txBody>
                  <a:tcPr marT="45725" marB="45725" marR="91450" marL="91450" anchor="ctr"/>
                </a:tc>
                <a:tc>
                  <a:txBody>
                    <a:bodyPr/>
                    <a:lstStyle/>
                    <a:p>
                      <a:pPr indent="0" lvl="0" marL="0" marR="0" rtl="0" algn="l">
                        <a:spcBef>
                          <a:spcPts val="0"/>
                        </a:spcBef>
                        <a:spcAft>
                          <a:spcPts val="0"/>
                        </a:spcAft>
                        <a:buNone/>
                      </a:pPr>
                      <a:r>
                        <a:rPr lang="en-GB" sz="1800">
                          <a:latin typeface="Times New Roman"/>
                          <a:ea typeface="Times New Roman"/>
                          <a:cs typeface="Times New Roman"/>
                          <a:sym typeface="Times New Roman"/>
                        </a:rPr>
                        <a:t>52.5</a:t>
                      </a:r>
                      <a:endParaRPr/>
                    </a:p>
                  </a:txBody>
                  <a:tcPr marT="45725" marB="45725" marR="91450" marL="91450" anchor="ctr"/>
                </a:tc>
              </a:tr>
              <a:tr h="370850">
                <a:tc gridSpan="6">
                  <a:txBody>
                    <a:bodyPr/>
                    <a:lstStyle/>
                    <a:p>
                      <a:pPr indent="0" lvl="0" marL="0" marR="0" rtl="0" algn="ctr">
                        <a:spcBef>
                          <a:spcPts val="0"/>
                        </a:spcBef>
                        <a:spcAft>
                          <a:spcPts val="0"/>
                        </a:spcAft>
                        <a:buNone/>
                      </a:pPr>
                      <a:r>
                        <a:rPr b="1" lang="en-GB" sz="1800">
                          <a:latin typeface="Times New Roman"/>
                          <a:ea typeface="Times New Roman"/>
                          <a:cs typeface="Times New Roman"/>
                          <a:sym typeface="Times New Roman"/>
                        </a:rPr>
                        <a:t>For NPS 14 Schedule 40 pipe</a:t>
                      </a:r>
                      <a:endParaRPr sz="1800">
                        <a:latin typeface="Times New Roman"/>
                        <a:ea typeface="Times New Roman"/>
                        <a:cs typeface="Times New Roman"/>
                        <a:sym typeface="Times New Roman"/>
                      </a:endParaRPr>
                    </a:p>
                  </a:txBody>
                  <a:tcPr marT="45725" marB="45725" marR="91450" marL="91450"/>
                </a:tc>
                <a:tc hMerge="1"/>
                <a:tc hMerge="1"/>
                <a:tc hMerge="1"/>
                <a:tc hMerge="1"/>
                <a:tc hMerge="1"/>
              </a:tr>
              <a:tr h="370850">
                <a:tc>
                  <a:txBody>
                    <a:bodyPr/>
                    <a:lstStyle/>
                    <a:p>
                      <a:pPr indent="0" lvl="0" marL="0" marR="0" rtl="0" algn="l">
                        <a:spcBef>
                          <a:spcPts val="0"/>
                        </a:spcBef>
                        <a:spcAft>
                          <a:spcPts val="0"/>
                        </a:spcAft>
                        <a:buNone/>
                      </a:pPr>
                      <a:r>
                        <a:rPr lang="en-GB" sz="1800">
                          <a:latin typeface="Times New Roman"/>
                          <a:ea typeface="Times New Roman"/>
                          <a:cs typeface="Times New Roman"/>
                          <a:sym typeface="Times New Roman"/>
                        </a:rPr>
                        <a:t>14</a:t>
                      </a:r>
                      <a:endParaRPr/>
                    </a:p>
                  </a:txBody>
                  <a:tcPr marT="45725" marB="45725" marR="91450" marL="91450" anchor="ctr"/>
                </a:tc>
                <a:tc>
                  <a:txBody>
                    <a:bodyPr/>
                    <a:lstStyle/>
                    <a:p>
                      <a:pPr indent="0" lvl="0" marL="0" marR="0" rtl="0" algn="l">
                        <a:spcBef>
                          <a:spcPts val="0"/>
                        </a:spcBef>
                        <a:spcAft>
                          <a:spcPts val="0"/>
                        </a:spcAft>
                        <a:buNone/>
                      </a:pPr>
                      <a:r>
                        <a:rPr lang="en-GB" sz="1800">
                          <a:latin typeface="Times New Roman"/>
                          <a:ea typeface="Times New Roman"/>
                          <a:cs typeface="Times New Roman"/>
                          <a:sym typeface="Times New Roman"/>
                        </a:rPr>
                        <a:t>350</a:t>
                      </a:r>
                      <a:endParaRPr/>
                    </a:p>
                  </a:txBody>
                  <a:tcPr marT="45725" marB="45725" marR="91450" marL="91450" anchor="ctr"/>
                </a:tc>
                <a:tc>
                  <a:txBody>
                    <a:bodyPr/>
                    <a:lstStyle/>
                    <a:p>
                      <a:pPr indent="0" lvl="0" marL="0" marR="0" rtl="0" algn="l">
                        <a:spcBef>
                          <a:spcPts val="0"/>
                        </a:spcBef>
                        <a:spcAft>
                          <a:spcPts val="0"/>
                        </a:spcAft>
                        <a:buNone/>
                      </a:pPr>
                      <a:r>
                        <a:rPr lang="en-GB" sz="1800">
                          <a:latin typeface="Times New Roman"/>
                          <a:ea typeface="Times New Roman"/>
                          <a:cs typeface="Times New Roman"/>
                          <a:sym typeface="Times New Roman"/>
                        </a:rPr>
                        <a:t>0.438</a:t>
                      </a:r>
                      <a:endParaRPr/>
                    </a:p>
                  </a:txBody>
                  <a:tcPr marT="45725" marB="45725" marR="91450" marL="91450" anchor="ctr"/>
                </a:tc>
                <a:tc>
                  <a:txBody>
                    <a:bodyPr/>
                    <a:lstStyle/>
                    <a:p>
                      <a:pPr indent="0" lvl="0" marL="0" marR="0" rtl="0" algn="l">
                        <a:spcBef>
                          <a:spcPts val="0"/>
                        </a:spcBef>
                        <a:spcAft>
                          <a:spcPts val="0"/>
                        </a:spcAft>
                        <a:buNone/>
                      </a:pPr>
                      <a:r>
                        <a:rPr lang="en-GB" sz="1800">
                          <a:latin typeface="Times New Roman"/>
                          <a:ea typeface="Times New Roman"/>
                          <a:cs typeface="Times New Roman"/>
                          <a:sym typeface="Times New Roman"/>
                        </a:rPr>
                        <a:t>11.13</a:t>
                      </a:r>
                      <a:endParaRPr/>
                    </a:p>
                  </a:txBody>
                  <a:tcPr marT="45725" marB="45725" marR="91450" marL="91450" anchor="ctr"/>
                </a:tc>
                <a:tc>
                  <a:txBody>
                    <a:bodyPr/>
                    <a:lstStyle/>
                    <a:p>
                      <a:pPr indent="0" lvl="0" marL="0" marR="0" rtl="0" algn="l">
                        <a:spcBef>
                          <a:spcPts val="0"/>
                        </a:spcBef>
                        <a:spcAft>
                          <a:spcPts val="0"/>
                        </a:spcAft>
                        <a:buNone/>
                      </a:pPr>
                      <a:r>
                        <a:rPr lang="en-GB" sz="1800">
                          <a:latin typeface="Times New Roman"/>
                          <a:ea typeface="Times New Roman"/>
                          <a:cs typeface="Times New Roman"/>
                          <a:sym typeface="Times New Roman"/>
                        </a:rPr>
                        <a:t>13.124</a:t>
                      </a:r>
                      <a:endParaRPr/>
                    </a:p>
                  </a:txBody>
                  <a:tcPr marT="45725" marB="45725" marR="91450" marL="91450" anchor="ctr"/>
                </a:tc>
                <a:tc>
                  <a:txBody>
                    <a:bodyPr/>
                    <a:lstStyle/>
                    <a:p>
                      <a:pPr indent="0" lvl="0" marL="0" marR="0" rtl="0" algn="l">
                        <a:spcBef>
                          <a:spcPts val="0"/>
                        </a:spcBef>
                        <a:spcAft>
                          <a:spcPts val="0"/>
                        </a:spcAft>
                        <a:buNone/>
                      </a:pPr>
                      <a:r>
                        <a:rPr lang="en-GB" sz="1800">
                          <a:latin typeface="Times New Roman"/>
                          <a:ea typeface="Times New Roman"/>
                          <a:cs typeface="Times New Roman"/>
                          <a:sym typeface="Times New Roman"/>
                        </a:rPr>
                        <a:t>333.3</a:t>
                      </a:r>
                      <a:endParaRPr/>
                    </a:p>
                  </a:txBody>
                  <a:tcPr marT="45725" marB="45725" marR="91450" marL="91450" anchor="ctr"/>
                </a:tc>
              </a:tr>
            </a:tbl>
          </a:graphicData>
        </a:graphic>
      </p:graphicFrame>
      <p:sp>
        <p:nvSpPr>
          <p:cNvPr id="262" name="Google Shape;262;p2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3/14/2023</a:t>
            </a:r>
            <a:endParaRPr/>
          </a:p>
        </p:txBody>
      </p:sp>
      <p:sp>
        <p:nvSpPr>
          <p:cNvPr id="263" name="Google Shape;263;p20"/>
          <p:cNvSpPr txBox="1"/>
          <p:nvPr>
            <p:ph idx="11" type="ftr"/>
          </p:nvPr>
        </p:nvSpPr>
        <p:spPr>
          <a:xfrm>
            <a:off x="4038600" y="6248400"/>
            <a:ext cx="5321300" cy="47307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/RWANDA POLYTECHNIC-IPRC TUMBA</a:t>
            </a:r>
            <a:endParaRPr/>
          </a:p>
        </p:txBody>
      </p:sp>
      <p:sp>
        <p:nvSpPr>
          <p:cNvPr id="264" name="Google Shape;264;p20"/>
          <p:cNvSpPr/>
          <p:nvPr/>
        </p:nvSpPr>
        <p:spPr>
          <a:xfrm>
            <a:off x="838200" y="4318000"/>
            <a:ext cx="10007600" cy="83099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GB" sz="2400">
                <a:solidFill>
                  <a:schemeClr val="dk1"/>
                </a:solidFill>
                <a:latin typeface="Times New Roman"/>
                <a:ea typeface="Times New Roman"/>
                <a:cs typeface="Times New Roman"/>
                <a:sym typeface="Times New Roman"/>
              </a:rPr>
              <a:t>From the above table, you can see that for NPS 2, Pipe ID is near to pipe NPS, and for NPS 14, pipe OD is the same as NPS.</a:t>
            </a:r>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8" name="Shape 268"/>
        <p:cNvGrpSpPr/>
        <p:nvPr/>
      </p:nvGrpSpPr>
      <p:grpSpPr>
        <a:xfrm>
          <a:off x="0" y="0"/>
          <a:ext cx="0" cy="0"/>
          <a:chOff x="0" y="0"/>
          <a:chExt cx="0" cy="0"/>
        </a:xfrm>
      </p:grpSpPr>
      <p:pic>
        <p:nvPicPr>
          <p:cNvPr id="269" name="Google Shape;269;p21"/>
          <p:cNvPicPr preferRelativeResize="0"/>
          <p:nvPr>
            <p:ph idx="1" type="body"/>
          </p:nvPr>
        </p:nvPicPr>
        <p:blipFill rotWithShape="1">
          <a:blip r:embed="rId3">
            <a:alphaModFix/>
          </a:blip>
          <a:srcRect b="0" l="0" r="0" t="12993"/>
          <a:stretch/>
        </p:blipFill>
        <p:spPr>
          <a:xfrm>
            <a:off x="298579" y="1082341"/>
            <a:ext cx="3867167" cy="3364706"/>
          </a:xfrm>
          <a:prstGeom prst="rect">
            <a:avLst/>
          </a:prstGeom>
          <a:noFill/>
          <a:ln>
            <a:noFill/>
          </a:ln>
        </p:spPr>
      </p:pic>
      <p:sp>
        <p:nvSpPr>
          <p:cNvPr id="270" name="Google Shape;270;p2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3/14/2023</a:t>
            </a:r>
            <a:endParaRPr/>
          </a:p>
        </p:txBody>
      </p:sp>
      <p:sp>
        <p:nvSpPr>
          <p:cNvPr id="271" name="Google Shape;271;p21"/>
          <p:cNvSpPr txBox="1"/>
          <p:nvPr>
            <p:ph idx="11" type="ftr"/>
          </p:nvPr>
        </p:nvSpPr>
        <p:spPr>
          <a:xfrm>
            <a:off x="4038600" y="6356350"/>
            <a:ext cx="52070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/RWANDA POLYTECHNIC-IPRC TUMBA</a:t>
            </a:r>
            <a:endParaRPr/>
          </a:p>
        </p:txBody>
      </p:sp>
      <p:sp>
        <p:nvSpPr>
          <p:cNvPr id="272" name="Google Shape;272;p21"/>
          <p:cNvSpPr/>
          <p:nvPr/>
        </p:nvSpPr>
        <p:spPr>
          <a:xfrm>
            <a:off x="174641" y="4556124"/>
            <a:ext cx="4984698"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GB" sz="2400">
                <a:solidFill>
                  <a:schemeClr val="dk1"/>
                </a:solidFill>
                <a:latin typeface="Times New Roman"/>
                <a:ea typeface="Times New Roman"/>
                <a:cs typeface="Times New Roman"/>
                <a:sym typeface="Times New Roman"/>
              </a:rPr>
              <a:t>A 4″ schedule 80 pipe size &amp; thickness</a:t>
            </a:r>
            <a:endParaRPr sz="2400">
              <a:solidFill>
                <a:schemeClr val="dk1"/>
              </a:solidFill>
              <a:latin typeface="Times New Roman"/>
              <a:ea typeface="Times New Roman"/>
              <a:cs typeface="Times New Roman"/>
              <a:sym typeface="Times New Roman"/>
            </a:endParaRPr>
          </a:p>
        </p:txBody>
      </p:sp>
      <p:sp>
        <p:nvSpPr>
          <p:cNvPr id="273" name="Google Shape;273;p21"/>
          <p:cNvSpPr/>
          <p:nvPr/>
        </p:nvSpPr>
        <p:spPr>
          <a:xfrm>
            <a:off x="2232163" y="286889"/>
            <a:ext cx="6909096" cy="58477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3200">
                <a:solidFill>
                  <a:schemeClr val="dk1"/>
                </a:solidFill>
                <a:latin typeface="Times New Roman"/>
                <a:ea typeface="Times New Roman"/>
                <a:cs typeface="Times New Roman"/>
                <a:sym typeface="Times New Roman"/>
              </a:rPr>
              <a:t>c. Converting inch dimension to mm</a:t>
            </a:r>
            <a:endParaRPr/>
          </a:p>
        </p:txBody>
      </p:sp>
      <p:sp>
        <p:nvSpPr>
          <p:cNvPr id="274" name="Google Shape;274;p21"/>
          <p:cNvSpPr/>
          <p:nvPr/>
        </p:nvSpPr>
        <p:spPr>
          <a:xfrm>
            <a:off x="5435600" y="1155345"/>
            <a:ext cx="6096000" cy="34163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GB" sz="2400">
                <a:solidFill>
                  <a:schemeClr val="dk1"/>
                </a:solidFill>
                <a:latin typeface="Times New Roman"/>
                <a:ea typeface="Times New Roman"/>
                <a:cs typeface="Times New Roman"/>
                <a:sym typeface="Times New Roman"/>
              </a:rPr>
              <a:t>You can easily convert inch dimension to mm by multiplying it by 25.4 and rounding as follow;</a:t>
            </a:r>
            <a:endParaRPr/>
          </a:p>
          <a:p>
            <a:pPr indent="-457200" lvl="0" marL="457200" marR="0" rtl="0" algn="l">
              <a:spcBef>
                <a:spcPts val="0"/>
              </a:spcBef>
              <a:spcAft>
                <a:spcPts val="0"/>
              </a:spcAft>
              <a:buClr>
                <a:schemeClr val="dk1"/>
              </a:buClr>
              <a:buSzPts val="2400"/>
              <a:buFont typeface="Times New Roman"/>
              <a:buAutoNum type="arabicPeriod"/>
            </a:pPr>
            <a:r>
              <a:rPr lang="en-GB" sz="2400">
                <a:solidFill>
                  <a:schemeClr val="dk1"/>
                </a:solidFill>
                <a:latin typeface="Times New Roman"/>
                <a:ea typeface="Times New Roman"/>
                <a:cs typeface="Times New Roman"/>
                <a:sym typeface="Times New Roman"/>
              </a:rPr>
              <a:t>Outside diameter above 16 inches rounded to nearest 1 mm</a:t>
            </a:r>
            <a:endParaRPr/>
          </a:p>
          <a:p>
            <a:pPr indent="-457200" lvl="0" marL="457200" marR="0" rtl="0" algn="l">
              <a:spcBef>
                <a:spcPts val="0"/>
              </a:spcBef>
              <a:spcAft>
                <a:spcPts val="0"/>
              </a:spcAft>
              <a:buClr>
                <a:schemeClr val="dk1"/>
              </a:buClr>
              <a:buSzPts val="2400"/>
              <a:buFont typeface="Times New Roman"/>
              <a:buAutoNum type="arabicPeriod"/>
            </a:pPr>
            <a:r>
              <a:rPr lang="en-GB" sz="2400">
                <a:solidFill>
                  <a:schemeClr val="dk1"/>
                </a:solidFill>
                <a:latin typeface="Times New Roman"/>
                <a:ea typeface="Times New Roman"/>
                <a:cs typeface="Times New Roman"/>
                <a:sym typeface="Times New Roman"/>
              </a:rPr>
              <a:t>Outside diameter 16 inches and below rounded to nearest 0.1 mm</a:t>
            </a:r>
            <a:endParaRPr/>
          </a:p>
          <a:p>
            <a:pPr indent="-457200" lvl="0" marL="457200" marR="0" rtl="0" algn="l">
              <a:spcBef>
                <a:spcPts val="0"/>
              </a:spcBef>
              <a:spcAft>
                <a:spcPts val="0"/>
              </a:spcAft>
              <a:buClr>
                <a:schemeClr val="dk1"/>
              </a:buClr>
              <a:buSzPts val="2400"/>
              <a:buFont typeface="Times New Roman"/>
              <a:buAutoNum type="arabicPeriod"/>
            </a:pPr>
            <a:r>
              <a:rPr lang="en-GB" sz="2400">
                <a:solidFill>
                  <a:schemeClr val="dk1"/>
                </a:solidFill>
                <a:latin typeface="Times New Roman"/>
                <a:ea typeface="Times New Roman"/>
                <a:cs typeface="Times New Roman"/>
                <a:sym typeface="Times New Roman"/>
              </a:rPr>
              <a:t>Pipe wall thickness is rounded to the nearest 0.01 mm.</a:t>
            </a:r>
            <a:endParaRPr sz="2400">
              <a:solidFill>
                <a:schemeClr val="dk1"/>
              </a:solidFill>
              <a:latin typeface="Times New Roman"/>
              <a:ea typeface="Times New Roman"/>
              <a:cs typeface="Times New Roman"/>
              <a:sym typeface="Times New Roman"/>
            </a:endParaRPr>
          </a:p>
        </p:txBody>
      </p:sp>
      <p:sp>
        <p:nvSpPr>
          <p:cNvPr id="275" name="Google Shape;275;p21"/>
          <p:cNvSpPr/>
          <p:nvPr/>
        </p:nvSpPr>
        <p:spPr>
          <a:xfrm>
            <a:off x="838200" y="5462442"/>
            <a:ext cx="7670800"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GB" sz="2000">
                <a:solidFill>
                  <a:schemeClr val="dk1"/>
                </a:solidFill>
                <a:latin typeface="Times New Roman"/>
                <a:ea typeface="Times New Roman"/>
                <a:cs typeface="Times New Roman"/>
                <a:sym typeface="Times New Roman"/>
              </a:rPr>
              <a:t>https://hardhatengineer.com/pipe/pipe-schedule-chart-nominal-pipe-sizes/</a:t>
            </a:r>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9" name="Shape 279"/>
        <p:cNvGrpSpPr/>
        <p:nvPr/>
      </p:nvGrpSpPr>
      <p:grpSpPr>
        <a:xfrm>
          <a:off x="0" y="0"/>
          <a:ext cx="0" cy="0"/>
          <a:chOff x="0" y="0"/>
          <a:chExt cx="0" cy="0"/>
        </a:xfrm>
      </p:grpSpPr>
      <p:sp>
        <p:nvSpPr>
          <p:cNvPr id="280" name="Google Shape;280;p22"/>
          <p:cNvSpPr txBox="1"/>
          <p:nvPr>
            <p:ph type="title"/>
          </p:nvPr>
        </p:nvSpPr>
        <p:spPr>
          <a:xfrm>
            <a:off x="838200" y="550863"/>
            <a:ext cx="8699500" cy="815975"/>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600"/>
              <a:buFont typeface="Times New Roman"/>
              <a:buNone/>
            </a:pPr>
            <a:r>
              <a:rPr b="1" lang="en-GB" sz="3600">
                <a:latin typeface="Times New Roman"/>
                <a:ea typeface="Times New Roman"/>
                <a:cs typeface="Times New Roman"/>
                <a:sym typeface="Times New Roman"/>
              </a:rPr>
              <a:t>d. Pipe Schedule</a:t>
            </a:r>
            <a:endParaRPr sz="3600">
              <a:latin typeface="Times New Roman"/>
              <a:ea typeface="Times New Roman"/>
              <a:cs typeface="Times New Roman"/>
              <a:sym typeface="Times New Roman"/>
            </a:endParaRPr>
          </a:p>
        </p:txBody>
      </p:sp>
      <p:sp>
        <p:nvSpPr>
          <p:cNvPr id="281" name="Google Shape;281;p22"/>
          <p:cNvSpPr txBox="1"/>
          <p:nvPr>
            <p:ph idx="1" type="body"/>
          </p:nvPr>
        </p:nvSpPr>
        <p:spPr>
          <a:xfrm>
            <a:off x="838200" y="1366838"/>
            <a:ext cx="10515600" cy="4351338"/>
          </a:xfrm>
          <a:prstGeom prst="rect">
            <a:avLst/>
          </a:prstGeom>
          <a:noFill/>
          <a:ln>
            <a:noFill/>
          </a:ln>
        </p:spPr>
        <p:txBody>
          <a:bodyPr anchorCtr="0" anchor="t" bIns="45700" lIns="91425" spcFirstLastPara="1" rIns="91425" wrap="square" tIns="45700">
            <a:normAutofit fontScale="92500"/>
          </a:bodyPr>
          <a:lstStyle/>
          <a:p>
            <a:pPr indent="0" lvl="0" marL="0" rtl="0" algn="l">
              <a:lnSpc>
                <a:spcPct val="150000"/>
              </a:lnSpc>
              <a:spcBef>
                <a:spcPts val="0"/>
              </a:spcBef>
              <a:spcAft>
                <a:spcPts val="0"/>
              </a:spcAft>
              <a:buClr>
                <a:schemeClr val="dk1"/>
              </a:buClr>
              <a:buSzPct val="100000"/>
              <a:buNone/>
            </a:pPr>
            <a:r>
              <a:rPr lang="en-GB">
                <a:latin typeface="Times New Roman"/>
                <a:ea typeface="Times New Roman"/>
                <a:cs typeface="Times New Roman"/>
                <a:sym typeface="Times New Roman"/>
              </a:rPr>
              <a:t>The pipe schedule is the way pipe wall thickness is mentioned. To simplify the ordering of the pipe ASME committee has developed Schedule Number, which is based on modified Barlow’s wall thickness formula.</a:t>
            </a:r>
            <a:endParaRPr/>
          </a:p>
          <a:p>
            <a:pPr indent="0" lvl="0" marL="0" rtl="0" algn="l">
              <a:lnSpc>
                <a:spcPct val="90000"/>
              </a:lnSpc>
              <a:spcBef>
                <a:spcPts val="1000"/>
              </a:spcBef>
              <a:spcAft>
                <a:spcPts val="0"/>
              </a:spcAft>
              <a:buClr>
                <a:schemeClr val="dk1"/>
              </a:buClr>
              <a:buSzPct val="100000"/>
              <a:buNone/>
            </a:pPr>
            <a:r>
              <a:rPr lang="en-GB">
                <a:latin typeface="Times New Roman"/>
                <a:ea typeface="Times New Roman"/>
                <a:cs typeface="Times New Roman"/>
                <a:sym typeface="Times New Roman"/>
              </a:rPr>
              <a:t>You can see the pipe schedule calculation formula below;</a:t>
            </a:r>
            <a:endParaRPr/>
          </a:p>
          <a:p>
            <a:pPr indent="-228600" lvl="0" marL="228600" rtl="0" algn="l">
              <a:lnSpc>
                <a:spcPct val="90000"/>
              </a:lnSpc>
              <a:spcBef>
                <a:spcPts val="1000"/>
              </a:spcBef>
              <a:spcAft>
                <a:spcPts val="0"/>
              </a:spcAft>
              <a:buClr>
                <a:schemeClr val="dk1"/>
              </a:buClr>
              <a:buSzPct val="100000"/>
              <a:buFont typeface="Noto Sans Symbols"/>
              <a:buChar char="✔"/>
            </a:pPr>
            <a:r>
              <a:rPr b="1" lang="en-GB">
                <a:latin typeface="Times New Roman"/>
                <a:ea typeface="Times New Roman"/>
                <a:cs typeface="Times New Roman"/>
                <a:sym typeface="Times New Roman"/>
              </a:rPr>
              <a:t>Schedule number = P/S</a:t>
            </a:r>
            <a:endParaRPr>
              <a:latin typeface="Times New Roman"/>
              <a:ea typeface="Times New Roman"/>
              <a:cs typeface="Times New Roman"/>
              <a:sym typeface="Times New Roman"/>
            </a:endParaRPr>
          </a:p>
          <a:p>
            <a:pPr indent="-228600" lvl="0" marL="228600" rtl="0" algn="l">
              <a:lnSpc>
                <a:spcPct val="90000"/>
              </a:lnSpc>
              <a:spcBef>
                <a:spcPts val="1000"/>
              </a:spcBef>
              <a:spcAft>
                <a:spcPts val="0"/>
              </a:spcAft>
              <a:buClr>
                <a:schemeClr val="dk1"/>
              </a:buClr>
              <a:buSzPct val="100000"/>
              <a:buFont typeface="Noto Sans Symbols"/>
              <a:buChar char="✔"/>
            </a:pPr>
            <a:r>
              <a:rPr i="1" lang="en-GB">
                <a:latin typeface="Times New Roman"/>
                <a:ea typeface="Times New Roman"/>
                <a:cs typeface="Times New Roman"/>
                <a:sym typeface="Times New Roman"/>
              </a:rPr>
              <a:t>P </a:t>
            </a:r>
            <a:r>
              <a:rPr lang="en-GB">
                <a:latin typeface="Times New Roman"/>
                <a:ea typeface="Times New Roman"/>
                <a:cs typeface="Times New Roman"/>
                <a:sym typeface="Times New Roman"/>
              </a:rPr>
              <a:t>is the service pressure in (psi)</a:t>
            </a:r>
            <a:endParaRPr/>
          </a:p>
          <a:p>
            <a:pPr indent="-228600" lvl="0" marL="228600" rtl="0" algn="l">
              <a:lnSpc>
                <a:spcPct val="90000"/>
              </a:lnSpc>
              <a:spcBef>
                <a:spcPts val="1000"/>
              </a:spcBef>
              <a:spcAft>
                <a:spcPts val="0"/>
              </a:spcAft>
              <a:buClr>
                <a:schemeClr val="dk1"/>
              </a:buClr>
              <a:buSzPct val="100000"/>
              <a:buFont typeface="Noto Sans Symbols"/>
              <a:buChar char="✔"/>
            </a:pPr>
            <a:r>
              <a:rPr i="1" lang="en-GB">
                <a:latin typeface="Times New Roman"/>
                <a:ea typeface="Times New Roman"/>
                <a:cs typeface="Times New Roman"/>
                <a:sym typeface="Times New Roman"/>
              </a:rPr>
              <a:t>S </a:t>
            </a:r>
            <a:r>
              <a:rPr lang="en-GB">
                <a:latin typeface="Times New Roman"/>
                <a:ea typeface="Times New Roman"/>
                <a:cs typeface="Times New Roman"/>
                <a:sym typeface="Times New Roman"/>
              </a:rPr>
              <a:t>is the allowable stress in (psi)</a:t>
            </a:r>
            <a:endParaRPr/>
          </a:p>
          <a:p>
            <a:pPr indent="0" lvl="0" marL="0" rtl="0" algn="l">
              <a:lnSpc>
                <a:spcPct val="150000"/>
              </a:lnSpc>
              <a:spcBef>
                <a:spcPts val="1000"/>
              </a:spcBef>
              <a:spcAft>
                <a:spcPts val="0"/>
              </a:spcAft>
              <a:buClr>
                <a:schemeClr val="dk1"/>
              </a:buClr>
              <a:buSzPct val="100000"/>
              <a:buNone/>
            </a:pPr>
            <a:r>
              <a:t/>
            </a:r>
            <a:endParaRPr>
              <a:latin typeface="Times New Roman"/>
              <a:ea typeface="Times New Roman"/>
              <a:cs typeface="Times New Roman"/>
              <a:sym typeface="Times New Roman"/>
            </a:endParaRPr>
          </a:p>
        </p:txBody>
      </p:sp>
      <p:sp>
        <p:nvSpPr>
          <p:cNvPr id="282" name="Google Shape;282;p2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3/14/2023</a:t>
            </a:r>
            <a:endParaRPr/>
          </a:p>
        </p:txBody>
      </p:sp>
      <p:sp>
        <p:nvSpPr>
          <p:cNvPr id="283" name="Google Shape;283;p22"/>
          <p:cNvSpPr txBox="1"/>
          <p:nvPr>
            <p:ph idx="11" type="ftr"/>
          </p:nvPr>
        </p:nvSpPr>
        <p:spPr>
          <a:xfrm>
            <a:off x="4038600" y="6176964"/>
            <a:ext cx="5105400" cy="544512"/>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/RWANDA POLYTECHNIC-IPRC TUMBA</a:t>
            </a:r>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7" name="Shape 287"/>
        <p:cNvGrpSpPr/>
        <p:nvPr/>
      </p:nvGrpSpPr>
      <p:grpSpPr>
        <a:xfrm>
          <a:off x="0" y="0"/>
          <a:ext cx="0" cy="0"/>
          <a:chOff x="0" y="0"/>
          <a:chExt cx="0" cy="0"/>
        </a:xfrm>
      </p:grpSpPr>
      <p:sp>
        <p:nvSpPr>
          <p:cNvPr id="288" name="Google Shape;288;p23"/>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0" lvl="0" marL="0" rtl="0" algn="l">
              <a:lnSpc>
                <a:spcPct val="150000"/>
              </a:lnSpc>
              <a:spcBef>
                <a:spcPts val="0"/>
              </a:spcBef>
              <a:spcAft>
                <a:spcPts val="0"/>
              </a:spcAft>
              <a:buClr>
                <a:schemeClr val="dk1"/>
              </a:buClr>
              <a:buSzPts val="2800"/>
              <a:buNone/>
            </a:pPr>
            <a:r>
              <a:rPr lang="en-GB">
                <a:latin typeface="Times New Roman"/>
                <a:ea typeface="Times New Roman"/>
                <a:cs typeface="Times New Roman"/>
                <a:sym typeface="Times New Roman"/>
              </a:rPr>
              <a:t>Schedule 80 is nothing but a pipe thickness designator. In simple words, you can say that for a given material, schedule 80 pipes can withstand a certain amount of pressure.</a:t>
            </a:r>
            <a:endParaRPr/>
          </a:p>
        </p:txBody>
      </p:sp>
      <p:sp>
        <p:nvSpPr>
          <p:cNvPr id="289" name="Google Shape;289;p2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3/14/2023</a:t>
            </a:r>
            <a:endParaRPr/>
          </a:p>
        </p:txBody>
      </p:sp>
      <p:sp>
        <p:nvSpPr>
          <p:cNvPr id="290" name="Google Shape;290;p23"/>
          <p:cNvSpPr txBox="1"/>
          <p:nvPr>
            <p:ph idx="11" type="ftr"/>
          </p:nvPr>
        </p:nvSpPr>
        <p:spPr>
          <a:xfrm>
            <a:off x="4038600" y="6356350"/>
            <a:ext cx="54737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/RWANDA POLYTECHNIC-IPRC TUMBA</a:t>
            </a:r>
            <a:endParaRPr/>
          </a:p>
        </p:txBody>
      </p:sp>
      <p:sp>
        <p:nvSpPr>
          <p:cNvPr id="291" name="Google Shape;291;p23"/>
          <p:cNvSpPr/>
          <p:nvPr/>
        </p:nvSpPr>
        <p:spPr>
          <a:xfrm>
            <a:off x="4112925" y="475734"/>
            <a:ext cx="3966150" cy="58477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3200">
                <a:solidFill>
                  <a:schemeClr val="dk1"/>
                </a:solidFill>
                <a:latin typeface="Times New Roman"/>
                <a:ea typeface="Times New Roman"/>
                <a:cs typeface="Times New Roman"/>
                <a:sym typeface="Times New Roman"/>
              </a:rPr>
              <a:t>Pipe Schedule Cont’d</a:t>
            </a:r>
            <a:endParaRPr sz="3200">
              <a:solidFill>
                <a:schemeClr val="dk1"/>
              </a:solidFill>
              <a:latin typeface="Calibri"/>
              <a:ea typeface="Calibri"/>
              <a:cs typeface="Calibri"/>
              <a:sym typeface="Calibri"/>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5" name="Shape 295"/>
        <p:cNvGrpSpPr/>
        <p:nvPr/>
      </p:nvGrpSpPr>
      <p:grpSpPr>
        <a:xfrm>
          <a:off x="0" y="0"/>
          <a:ext cx="0" cy="0"/>
          <a:chOff x="0" y="0"/>
          <a:chExt cx="0" cy="0"/>
        </a:xfrm>
      </p:grpSpPr>
      <p:sp>
        <p:nvSpPr>
          <p:cNvPr id="296" name="Google Shape;296;p24"/>
          <p:cNvSpPr txBox="1"/>
          <p:nvPr>
            <p:ph type="title"/>
          </p:nvPr>
        </p:nvSpPr>
        <p:spPr>
          <a:xfrm>
            <a:off x="1618247" y="232779"/>
            <a:ext cx="8955505" cy="741780"/>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dk1"/>
              </a:buClr>
              <a:buSzPts val="3200"/>
              <a:buFont typeface="Times New Roman"/>
              <a:buNone/>
            </a:pPr>
            <a:br>
              <a:rPr b="1" lang="en-GB" sz="3200">
                <a:latin typeface="Times New Roman"/>
                <a:ea typeface="Times New Roman"/>
                <a:cs typeface="Times New Roman"/>
                <a:sym typeface="Times New Roman"/>
              </a:rPr>
            </a:br>
            <a:r>
              <a:rPr b="1" lang="en-GB" sz="3200">
                <a:latin typeface="Times New Roman"/>
                <a:ea typeface="Times New Roman"/>
                <a:cs typeface="Times New Roman"/>
                <a:sym typeface="Times New Roman"/>
              </a:rPr>
              <a:t>e. Pipe NB (Nominal Bore)</a:t>
            </a:r>
            <a:br>
              <a:rPr b="1" lang="en-GB" sz="3200">
                <a:latin typeface="Times New Roman"/>
                <a:ea typeface="Times New Roman"/>
                <a:cs typeface="Times New Roman"/>
                <a:sym typeface="Times New Roman"/>
              </a:rPr>
            </a:br>
            <a:endParaRPr sz="3200">
              <a:latin typeface="Times New Roman"/>
              <a:ea typeface="Times New Roman"/>
              <a:cs typeface="Times New Roman"/>
              <a:sym typeface="Times New Roman"/>
            </a:endParaRPr>
          </a:p>
        </p:txBody>
      </p:sp>
      <p:sp>
        <p:nvSpPr>
          <p:cNvPr id="297" name="Google Shape;297;p24"/>
          <p:cNvSpPr txBox="1"/>
          <p:nvPr>
            <p:ph idx="1" type="body"/>
          </p:nvPr>
        </p:nvSpPr>
        <p:spPr>
          <a:xfrm>
            <a:off x="838200" y="1251284"/>
            <a:ext cx="10058400" cy="4925679"/>
          </a:xfrm>
          <a:prstGeom prst="rect">
            <a:avLst/>
          </a:prstGeom>
          <a:noFill/>
          <a:ln>
            <a:noFill/>
          </a:ln>
        </p:spPr>
        <p:txBody>
          <a:bodyPr anchorCtr="0" anchor="t" bIns="45700" lIns="91425" spcFirstLastPara="1" rIns="91425" wrap="square" tIns="45700">
            <a:normAutofit/>
          </a:bodyPr>
          <a:lstStyle/>
          <a:p>
            <a:pPr indent="0" lvl="0" marL="0" rtl="0" algn="l">
              <a:lnSpc>
                <a:spcPct val="150000"/>
              </a:lnSpc>
              <a:spcBef>
                <a:spcPts val="0"/>
              </a:spcBef>
              <a:spcAft>
                <a:spcPts val="0"/>
              </a:spcAft>
              <a:buClr>
                <a:schemeClr val="dk1"/>
              </a:buClr>
              <a:buSzPts val="2600"/>
              <a:buNone/>
            </a:pPr>
            <a:r>
              <a:rPr lang="en-GB" sz="2600">
                <a:latin typeface="Times New Roman"/>
                <a:ea typeface="Times New Roman"/>
                <a:cs typeface="Times New Roman"/>
                <a:sym typeface="Times New Roman"/>
              </a:rPr>
              <a:t>NPS is frequently referred as an NB (Nominal Bore). As such, there is no difference between NB and NPS. NB is also an American way to refer to pipe dimensions. When pipe’s dimensions are shown in mm (DN) people refer to pipe sizes in NB. So when someone says 25 NB pipe or 50 NB pipe, basically they are talking about DN.</a:t>
            </a:r>
            <a:endParaRPr sz="2600">
              <a:latin typeface="Times New Roman"/>
              <a:ea typeface="Times New Roman"/>
              <a:cs typeface="Times New Roman"/>
              <a:sym typeface="Times New Roman"/>
            </a:endParaRPr>
          </a:p>
        </p:txBody>
      </p:sp>
      <p:sp>
        <p:nvSpPr>
          <p:cNvPr id="298" name="Google Shape;298;p2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3/14/2023</a:t>
            </a:r>
            <a:endParaRPr/>
          </a:p>
        </p:txBody>
      </p:sp>
      <p:sp>
        <p:nvSpPr>
          <p:cNvPr id="299" name="Google Shape;299;p24"/>
          <p:cNvSpPr txBox="1"/>
          <p:nvPr>
            <p:ph idx="11" type="ftr"/>
          </p:nvPr>
        </p:nvSpPr>
        <p:spPr>
          <a:xfrm>
            <a:off x="4038600" y="6356350"/>
            <a:ext cx="50546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/RWANDA POLYTECHNIC-IPRC TUMBA</a:t>
            </a:r>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3" name="Shape 303"/>
        <p:cNvGrpSpPr/>
        <p:nvPr/>
      </p:nvGrpSpPr>
      <p:grpSpPr>
        <a:xfrm>
          <a:off x="0" y="0"/>
          <a:ext cx="0" cy="0"/>
          <a:chOff x="0" y="0"/>
          <a:chExt cx="0" cy="0"/>
        </a:xfrm>
      </p:grpSpPr>
      <p:sp>
        <p:nvSpPr>
          <p:cNvPr id="304" name="Google Shape;304;p25"/>
          <p:cNvSpPr txBox="1"/>
          <p:nvPr>
            <p:ph type="title"/>
          </p:nvPr>
        </p:nvSpPr>
        <p:spPr>
          <a:xfrm>
            <a:off x="1570121" y="551071"/>
            <a:ext cx="7256379" cy="789907"/>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dk1"/>
              </a:buClr>
              <a:buSzPts val="3200"/>
              <a:buFont typeface="Times New Roman"/>
              <a:buNone/>
            </a:pPr>
            <a:br>
              <a:rPr b="1" lang="en-GB" sz="3200">
                <a:latin typeface="Times New Roman"/>
                <a:ea typeface="Times New Roman"/>
                <a:cs typeface="Times New Roman"/>
                <a:sym typeface="Times New Roman"/>
              </a:rPr>
            </a:br>
            <a:r>
              <a:rPr b="1" lang="en-GB" sz="3200">
                <a:latin typeface="Times New Roman"/>
                <a:ea typeface="Times New Roman"/>
                <a:cs typeface="Times New Roman"/>
                <a:sym typeface="Times New Roman"/>
              </a:rPr>
              <a:t>f. Small Bore Pipe and Large Bore Pipe</a:t>
            </a:r>
            <a:br>
              <a:rPr b="1" lang="en-GB" sz="3200">
                <a:latin typeface="Times New Roman"/>
                <a:ea typeface="Times New Roman"/>
                <a:cs typeface="Times New Roman"/>
                <a:sym typeface="Times New Roman"/>
              </a:rPr>
            </a:br>
            <a:endParaRPr sz="3200">
              <a:latin typeface="Times New Roman"/>
              <a:ea typeface="Times New Roman"/>
              <a:cs typeface="Times New Roman"/>
              <a:sym typeface="Times New Roman"/>
            </a:endParaRPr>
          </a:p>
        </p:txBody>
      </p:sp>
      <p:sp>
        <p:nvSpPr>
          <p:cNvPr id="305" name="Google Shape;305;p25"/>
          <p:cNvSpPr txBox="1"/>
          <p:nvPr>
            <p:ph idx="1" type="body"/>
          </p:nvPr>
        </p:nvSpPr>
        <p:spPr>
          <a:xfrm>
            <a:off x="838200" y="1558925"/>
            <a:ext cx="9804400" cy="4351338"/>
          </a:xfrm>
          <a:prstGeom prst="rect">
            <a:avLst/>
          </a:prstGeom>
          <a:noFill/>
          <a:ln>
            <a:noFill/>
          </a:ln>
        </p:spPr>
        <p:txBody>
          <a:bodyPr anchorCtr="0" anchor="t" bIns="45700" lIns="91425" spcFirstLastPara="1" rIns="91425" wrap="square" tIns="45700">
            <a:normAutofit fontScale="92500" lnSpcReduction="20000"/>
          </a:bodyPr>
          <a:lstStyle/>
          <a:p>
            <a:pPr indent="0" lvl="0" marL="0" rtl="0" algn="l">
              <a:lnSpc>
                <a:spcPct val="150000"/>
              </a:lnSpc>
              <a:spcBef>
                <a:spcPts val="0"/>
              </a:spcBef>
              <a:spcAft>
                <a:spcPts val="0"/>
              </a:spcAft>
              <a:buClr>
                <a:schemeClr val="dk1"/>
              </a:buClr>
              <a:buSzPct val="100000"/>
              <a:buNone/>
            </a:pPr>
            <a:r>
              <a:rPr lang="en-GB">
                <a:latin typeface="Times New Roman"/>
                <a:ea typeface="Times New Roman"/>
                <a:cs typeface="Times New Roman"/>
                <a:sym typeface="Times New Roman"/>
              </a:rPr>
              <a:t>In the project, you may come across the terms such as small Bore &amp; big bore or large bore pipe.</a:t>
            </a:r>
            <a:endParaRPr/>
          </a:p>
          <a:p>
            <a:pPr indent="0" lvl="0" marL="0" rtl="0" algn="l">
              <a:lnSpc>
                <a:spcPct val="150000"/>
              </a:lnSpc>
              <a:spcBef>
                <a:spcPts val="1000"/>
              </a:spcBef>
              <a:spcAft>
                <a:spcPts val="0"/>
              </a:spcAft>
              <a:buClr>
                <a:schemeClr val="dk1"/>
              </a:buClr>
              <a:buSzPct val="100000"/>
              <a:buNone/>
            </a:pPr>
            <a:r>
              <a:rPr b="1" lang="en-GB">
                <a:latin typeface="Times New Roman"/>
                <a:ea typeface="Times New Roman"/>
                <a:cs typeface="Times New Roman"/>
                <a:sym typeface="Times New Roman"/>
              </a:rPr>
              <a:t>Small Bore Pipe</a:t>
            </a:r>
            <a:endParaRPr/>
          </a:p>
          <a:p>
            <a:pPr indent="0" lvl="0" marL="0" rtl="0" algn="l">
              <a:lnSpc>
                <a:spcPct val="150000"/>
              </a:lnSpc>
              <a:spcBef>
                <a:spcPts val="1000"/>
              </a:spcBef>
              <a:spcAft>
                <a:spcPts val="0"/>
              </a:spcAft>
              <a:buClr>
                <a:schemeClr val="dk1"/>
              </a:buClr>
              <a:buSzPct val="100000"/>
              <a:buNone/>
            </a:pPr>
            <a:r>
              <a:rPr lang="en-GB">
                <a:latin typeface="Times New Roman"/>
                <a:ea typeface="Times New Roman"/>
                <a:cs typeface="Times New Roman"/>
                <a:sym typeface="Times New Roman"/>
              </a:rPr>
              <a:t>Pipe Size up to 2” are considered small bore pipe. However, some companies consider up to 2.5″ pipe as small bore.</a:t>
            </a:r>
            <a:endParaRPr/>
          </a:p>
          <a:p>
            <a:pPr indent="0" lvl="0" marL="0" rtl="0" algn="l">
              <a:lnSpc>
                <a:spcPct val="150000"/>
              </a:lnSpc>
              <a:spcBef>
                <a:spcPts val="1000"/>
              </a:spcBef>
              <a:spcAft>
                <a:spcPts val="0"/>
              </a:spcAft>
              <a:buClr>
                <a:schemeClr val="dk1"/>
              </a:buClr>
              <a:buSzPct val="100000"/>
              <a:buNone/>
            </a:pPr>
            <a:r>
              <a:rPr b="1" lang="en-GB">
                <a:latin typeface="Times New Roman"/>
                <a:ea typeface="Times New Roman"/>
                <a:cs typeface="Times New Roman"/>
                <a:sym typeface="Times New Roman"/>
              </a:rPr>
              <a:t>Large Bore Pipe or Big Bore Pipe</a:t>
            </a:r>
            <a:endParaRPr/>
          </a:p>
          <a:p>
            <a:pPr indent="0" lvl="0" marL="0" rtl="0" algn="l">
              <a:lnSpc>
                <a:spcPct val="150000"/>
              </a:lnSpc>
              <a:spcBef>
                <a:spcPts val="1000"/>
              </a:spcBef>
              <a:spcAft>
                <a:spcPts val="0"/>
              </a:spcAft>
              <a:buClr>
                <a:schemeClr val="dk1"/>
              </a:buClr>
              <a:buSzPct val="100000"/>
              <a:buNone/>
            </a:pPr>
            <a:r>
              <a:rPr lang="en-GB">
                <a:latin typeface="Times New Roman"/>
                <a:ea typeface="Times New Roman"/>
                <a:cs typeface="Times New Roman"/>
                <a:sym typeface="Times New Roman"/>
              </a:rPr>
              <a:t>Pipe Size above 2″ are considered large bore or big bore pipe.</a:t>
            </a:r>
            <a:endParaRPr b="1">
              <a:latin typeface="Times New Roman"/>
              <a:ea typeface="Times New Roman"/>
              <a:cs typeface="Times New Roman"/>
              <a:sym typeface="Times New Roman"/>
            </a:endParaRPr>
          </a:p>
          <a:p>
            <a:pPr indent="0" lvl="0" marL="0" rtl="0" algn="l">
              <a:lnSpc>
                <a:spcPct val="150000"/>
              </a:lnSpc>
              <a:spcBef>
                <a:spcPts val="1000"/>
              </a:spcBef>
              <a:spcAft>
                <a:spcPts val="0"/>
              </a:spcAft>
              <a:buClr>
                <a:schemeClr val="dk1"/>
              </a:buClr>
              <a:buSzPct val="100000"/>
              <a:buNone/>
            </a:pPr>
            <a:r>
              <a:t/>
            </a:r>
            <a:endParaRPr>
              <a:latin typeface="Times New Roman"/>
              <a:ea typeface="Times New Roman"/>
              <a:cs typeface="Times New Roman"/>
              <a:sym typeface="Times New Roman"/>
            </a:endParaRPr>
          </a:p>
          <a:p>
            <a:pPr indent="-64135" lvl="0" marL="228600" rtl="0" algn="l">
              <a:lnSpc>
                <a:spcPct val="150000"/>
              </a:lnSpc>
              <a:spcBef>
                <a:spcPts val="1000"/>
              </a:spcBef>
              <a:spcAft>
                <a:spcPts val="0"/>
              </a:spcAft>
              <a:buClr>
                <a:schemeClr val="dk1"/>
              </a:buClr>
              <a:buSzPct val="100000"/>
              <a:buFont typeface="Noto Sans Symbols"/>
              <a:buNone/>
            </a:pPr>
            <a:r>
              <a:t/>
            </a:r>
            <a:endParaRPr>
              <a:latin typeface="Times New Roman"/>
              <a:ea typeface="Times New Roman"/>
              <a:cs typeface="Times New Roman"/>
              <a:sym typeface="Times New Roman"/>
            </a:endParaRPr>
          </a:p>
        </p:txBody>
      </p:sp>
      <p:sp>
        <p:nvSpPr>
          <p:cNvPr id="306" name="Google Shape;306;p2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3/14/2023</a:t>
            </a:r>
            <a:endParaRPr/>
          </a:p>
        </p:txBody>
      </p:sp>
      <p:sp>
        <p:nvSpPr>
          <p:cNvPr id="307" name="Google Shape;307;p25"/>
          <p:cNvSpPr txBox="1"/>
          <p:nvPr>
            <p:ph idx="11" type="ftr"/>
          </p:nvPr>
        </p:nvSpPr>
        <p:spPr>
          <a:xfrm>
            <a:off x="4038600" y="6356350"/>
            <a:ext cx="50927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/RWANDA POLYTECHNIC-IPRC TUMBA</a:t>
            </a:r>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1" name="Shape 311"/>
        <p:cNvGrpSpPr/>
        <p:nvPr/>
      </p:nvGrpSpPr>
      <p:grpSpPr>
        <a:xfrm>
          <a:off x="0" y="0"/>
          <a:ext cx="0" cy="0"/>
          <a:chOff x="0" y="0"/>
          <a:chExt cx="0" cy="0"/>
        </a:xfrm>
      </p:grpSpPr>
      <p:sp>
        <p:nvSpPr>
          <p:cNvPr id="312" name="Google Shape;312;p26"/>
          <p:cNvSpPr txBox="1"/>
          <p:nvPr>
            <p:ph type="title"/>
          </p:nvPr>
        </p:nvSpPr>
        <p:spPr>
          <a:xfrm>
            <a:off x="2923505" y="35462"/>
            <a:ext cx="5678510" cy="613669"/>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chemeClr val="dk1"/>
              </a:buClr>
              <a:buSzPct val="100000"/>
              <a:buFont typeface="Calibri"/>
              <a:buNone/>
            </a:pPr>
            <a:br>
              <a:rPr b="1" lang="en-GB" sz="2000"/>
            </a:br>
            <a:br>
              <a:rPr b="1" lang="en-GB" sz="2000"/>
            </a:br>
            <a:br>
              <a:rPr lang="en-GB" sz="2000"/>
            </a:br>
            <a:br>
              <a:rPr b="1" lang="en-GB" sz="2400">
                <a:latin typeface="Times New Roman"/>
                <a:ea typeface="Times New Roman"/>
                <a:cs typeface="Times New Roman"/>
                <a:sym typeface="Times New Roman"/>
              </a:rPr>
            </a:br>
            <a:endParaRPr b="1" sz="2400">
              <a:latin typeface="Times New Roman"/>
              <a:ea typeface="Times New Roman"/>
              <a:cs typeface="Times New Roman"/>
              <a:sym typeface="Times New Roman"/>
            </a:endParaRPr>
          </a:p>
        </p:txBody>
      </p:sp>
      <p:sp>
        <p:nvSpPr>
          <p:cNvPr id="313" name="Google Shape;313;p2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3/14/2023</a:t>
            </a:r>
            <a:endParaRPr/>
          </a:p>
        </p:txBody>
      </p:sp>
      <p:sp>
        <p:nvSpPr>
          <p:cNvPr id="314" name="Google Shape;314;p26"/>
          <p:cNvSpPr txBox="1"/>
          <p:nvPr>
            <p:ph idx="11" type="ftr"/>
          </p:nvPr>
        </p:nvSpPr>
        <p:spPr>
          <a:xfrm>
            <a:off x="4038600" y="6261100"/>
            <a:ext cx="5219700" cy="46037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/RWANDA POLYTECHNIC-IPRC TUMBA</a:t>
            </a:r>
            <a:endParaRPr/>
          </a:p>
        </p:txBody>
      </p:sp>
      <p:sp>
        <p:nvSpPr>
          <p:cNvPr id="315" name="Google Shape;315;p26"/>
          <p:cNvSpPr/>
          <p:nvPr/>
        </p:nvSpPr>
        <p:spPr>
          <a:xfrm>
            <a:off x="990600" y="649130"/>
            <a:ext cx="10464800" cy="4062651"/>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None/>
            </a:pPr>
            <a:r>
              <a:rPr b="1" lang="en-GB" sz="3200">
                <a:solidFill>
                  <a:schemeClr val="dk1"/>
                </a:solidFill>
                <a:latin typeface="Times New Roman"/>
                <a:ea typeface="Times New Roman"/>
                <a:cs typeface="Times New Roman"/>
                <a:sym typeface="Times New Roman"/>
              </a:rPr>
              <a:t>g. Pipe Length</a:t>
            </a:r>
            <a:endParaRPr/>
          </a:p>
          <a:p>
            <a:pPr indent="0" lvl="0" marL="0" marR="0" rtl="0" algn="l">
              <a:lnSpc>
                <a:spcPct val="150000"/>
              </a:lnSpc>
              <a:spcBef>
                <a:spcPts val="0"/>
              </a:spcBef>
              <a:spcAft>
                <a:spcPts val="0"/>
              </a:spcAft>
              <a:buNone/>
            </a:pPr>
            <a:r>
              <a:rPr lang="en-GB" sz="2800">
                <a:solidFill>
                  <a:schemeClr val="dk1"/>
                </a:solidFill>
                <a:latin typeface="Times New Roman"/>
                <a:ea typeface="Times New Roman"/>
                <a:cs typeface="Times New Roman"/>
                <a:sym typeface="Times New Roman"/>
              </a:rPr>
              <a:t>The length of the pipe is mentioned in either meter or feet. During production, pipes are not manufactured in the same lengths, and during the construction of the process plants, you require varying lengths of pipes. To address this issue standard has defined pipe lengths in single random and double random categories</a:t>
            </a:r>
            <a:r>
              <a:rPr lang="en-GB" sz="2400">
                <a:solidFill>
                  <a:schemeClr val="dk1"/>
                </a:solidFill>
                <a:latin typeface="Times New Roman"/>
                <a:ea typeface="Times New Roman"/>
                <a:cs typeface="Times New Roman"/>
                <a:sym typeface="Times New Roman"/>
              </a:rPr>
              <a:t>.</a:t>
            </a:r>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9" name="Shape 319"/>
        <p:cNvGrpSpPr/>
        <p:nvPr/>
      </p:nvGrpSpPr>
      <p:grpSpPr>
        <a:xfrm>
          <a:off x="0" y="0"/>
          <a:ext cx="0" cy="0"/>
          <a:chOff x="0" y="0"/>
          <a:chExt cx="0" cy="0"/>
        </a:xfrm>
      </p:grpSpPr>
      <p:sp>
        <p:nvSpPr>
          <p:cNvPr id="320" name="Google Shape;320;p27"/>
          <p:cNvSpPr txBox="1"/>
          <p:nvPr>
            <p:ph type="title"/>
          </p:nvPr>
        </p:nvSpPr>
        <p:spPr>
          <a:xfrm>
            <a:off x="2358189" y="272904"/>
            <a:ext cx="6729663" cy="669591"/>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150000"/>
              </a:lnSpc>
              <a:spcBef>
                <a:spcPts val="0"/>
              </a:spcBef>
              <a:spcAft>
                <a:spcPts val="0"/>
              </a:spcAft>
              <a:buClr>
                <a:schemeClr val="dk1"/>
              </a:buClr>
              <a:buSzPct val="100000"/>
              <a:buFont typeface="Times New Roman"/>
              <a:buNone/>
            </a:pPr>
            <a:r>
              <a:rPr b="1" lang="en-GB" sz="3200">
                <a:latin typeface="Times New Roman"/>
                <a:ea typeface="Times New Roman"/>
                <a:cs typeface="Times New Roman"/>
                <a:sym typeface="Times New Roman"/>
              </a:rPr>
              <a:t>Pipe Length Cont’d</a:t>
            </a:r>
            <a:endParaRPr b="1" sz="3200">
              <a:latin typeface="Times New Roman"/>
              <a:ea typeface="Times New Roman"/>
              <a:cs typeface="Times New Roman"/>
              <a:sym typeface="Times New Roman"/>
            </a:endParaRPr>
          </a:p>
        </p:txBody>
      </p:sp>
      <p:sp>
        <p:nvSpPr>
          <p:cNvPr id="321" name="Google Shape;321;p27"/>
          <p:cNvSpPr txBox="1"/>
          <p:nvPr>
            <p:ph idx="1" type="body"/>
          </p:nvPr>
        </p:nvSpPr>
        <p:spPr>
          <a:xfrm>
            <a:off x="1358900" y="1290157"/>
            <a:ext cx="9626600" cy="4351338"/>
          </a:xfrm>
          <a:prstGeom prst="rect">
            <a:avLst/>
          </a:prstGeom>
          <a:noFill/>
          <a:ln>
            <a:noFill/>
          </a:ln>
        </p:spPr>
        <p:txBody>
          <a:bodyPr anchorCtr="0" anchor="t" bIns="45700" lIns="91425" spcFirstLastPara="1" rIns="91425" wrap="square" tIns="45700">
            <a:normAutofit fontScale="92500" lnSpcReduction="20000"/>
          </a:bodyPr>
          <a:lstStyle/>
          <a:p>
            <a:pPr indent="0" lvl="0" marL="0" rtl="0" algn="l">
              <a:lnSpc>
                <a:spcPct val="150000"/>
              </a:lnSpc>
              <a:spcBef>
                <a:spcPts val="0"/>
              </a:spcBef>
              <a:spcAft>
                <a:spcPts val="0"/>
              </a:spcAft>
              <a:buClr>
                <a:schemeClr val="dk1"/>
              </a:buClr>
              <a:buSzPct val="100000"/>
              <a:buNone/>
            </a:pPr>
            <a:r>
              <a:rPr b="1" lang="en-GB">
                <a:latin typeface="Times New Roman"/>
                <a:ea typeface="Times New Roman"/>
                <a:cs typeface="Times New Roman"/>
                <a:sym typeface="Times New Roman"/>
              </a:rPr>
              <a:t>Single random pipes</a:t>
            </a:r>
            <a:endParaRPr/>
          </a:p>
          <a:p>
            <a:pPr indent="0" lvl="0" marL="0" rtl="0" algn="l">
              <a:lnSpc>
                <a:spcPct val="150000"/>
              </a:lnSpc>
              <a:spcBef>
                <a:spcPts val="1000"/>
              </a:spcBef>
              <a:spcAft>
                <a:spcPts val="0"/>
              </a:spcAft>
              <a:buClr>
                <a:schemeClr val="dk1"/>
              </a:buClr>
              <a:buSzPct val="100000"/>
              <a:buNone/>
            </a:pPr>
            <a:r>
              <a:rPr lang="en-GB">
                <a:latin typeface="Times New Roman"/>
                <a:ea typeface="Times New Roman"/>
                <a:cs typeface="Times New Roman"/>
                <a:sym typeface="Times New Roman"/>
              </a:rPr>
              <a:t>Single random pipes come in 4.8m to 6.7m in lengths, with 5% of lengths in between 3.7 to 4.8 m</a:t>
            </a:r>
            <a:endParaRPr/>
          </a:p>
          <a:p>
            <a:pPr indent="0" lvl="0" marL="0" rtl="0" algn="l">
              <a:lnSpc>
                <a:spcPct val="150000"/>
              </a:lnSpc>
              <a:spcBef>
                <a:spcPts val="1000"/>
              </a:spcBef>
              <a:spcAft>
                <a:spcPts val="0"/>
              </a:spcAft>
              <a:buClr>
                <a:schemeClr val="dk1"/>
              </a:buClr>
              <a:buSzPct val="100000"/>
              <a:buNone/>
            </a:pPr>
            <a:r>
              <a:rPr b="1" lang="en-GB">
                <a:latin typeface="Times New Roman"/>
                <a:ea typeface="Times New Roman"/>
                <a:cs typeface="Times New Roman"/>
                <a:sym typeface="Times New Roman"/>
              </a:rPr>
              <a:t>Double random pipes</a:t>
            </a:r>
            <a:endParaRPr/>
          </a:p>
          <a:p>
            <a:pPr indent="0" lvl="0" marL="0" rtl="0" algn="l">
              <a:lnSpc>
                <a:spcPct val="150000"/>
              </a:lnSpc>
              <a:spcBef>
                <a:spcPts val="1000"/>
              </a:spcBef>
              <a:spcAft>
                <a:spcPts val="0"/>
              </a:spcAft>
              <a:buClr>
                <a:schemeClr val="dk1"/>
              </a:buClr>
              <a:buSzPct val="100000"/>
              <a:buNone/>
            </a:pPr>
            <a:r>
              <a:rPr lang="en-GB">
                <a:latin typeface="Times New Roman"/>
                <a:ea typeface="Times New Roman"/>
                <a:cs typeface="Times New Roman"/>
                <a:sym typeface="Times New Roman"/>
              </a:rPr>
              <a:t>Double random pipes have a minimum average length of 10.7 m and a minimum length of 4.8 m, with 5 % of lengths between 4.8 m to 10.7 m</a:t>
            </a:r>
            <a:endParaRPr/>
          </a:p>
        </p:txBody>
      </p:sp>
      <p:sp>
        <p:nvSpPr>
          <p:cNvPr id="322" name="Google Shape;322;p2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3/14/2023</a:t>
            </a:r>
            <a:endParaRPr/>
          </a:p>
        </p:txBody>
      </p:sp>
      <p:sp>
        <p:nvSpPr>
          <p:cNvPr id="323" name="Google Shape;323;p27"/>
          <p:cNvSpPr txBox="1"/>
          <p:nvPr>
            <p:ph idx="11" type="ftr"/>
          </p:nvPr>
        </p:nvSpPr>
        <p:spPr>
          <a:xfrm>
            <a:off x="4038600" y="6235700"/>
            <a:ext cx="5049252" cy="48577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/RWANDA POLYTECHNIC-IPRC TUMBA</a:t>
            </a:r>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7" name="Shape 327"/>
        <p:cNvGrpSpPr/>
        <p:nvPr/>
      </p:nvGrpSpPr>
      <p:grpSpPr>
        <a:xfrm>
          <a:off x="0" y="0"/>
          <a:ext cx="0" cy="0"/>
          <a:chOff x="0" y="0"/>
          <a:chExt cx="0" cy="0"/>
        </a:xfrm>
      </p:grpSpPr>
      <p:sp>
        <p:nvSpPr>
          <p:cNvPr id="328" name="Google Shape;328;p28"/>
          <p:cNvSpPr txBox="1"/>
          <p:nvPr>
            <p:ph type="title"/>
          </p:nvPr>
        </p:nvSpPr>
        <p:spPr>
          <a:xfrm>
            <a:off x="2839453" y="209326"/>
            <a:ext cx="6737684" cy="459123"/>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chemeClr val="dk1"/>
              </a:buClr>
              <a:buSzPct val="100000"/>
              <a:buFont typeface="Calibri"/>
              <a:buNone/>
            </a:pPr>
            <a:br>
              <a:rPr b="1" lang="en-GB" sz="2400"/>
            </a:br>
            <a:br>
              <a:rPr lang="en-GB" sz="2400"/>
            </a:br>
            <a:endParaRPr b="1" sz="2400">
              <a:latin typeface="Times New Roman"/>
              <a:ea typeface="Times New Roman"/>
              <a:cs typeface="Times New Roman"/>
              <a:sym typeface="Times New Roman"/>
            </a:endParaRPr>
          </a:p>
        </p:txBody>
      </p:sp>
      <p:sp>
        <p:nvSpPr>
          <p:cNvPr id="329" name="Google Shape;329;p28"/>
          <p:cNvSpPr txBox="1"/>
          <p:nvPr>
            <p:ph idx="1" type="body"/>
          </p:nvPr>
        </p:nvSpPr>
        <p:spPr>
          <a:xfrm>
            <a:off x="776037" y="882711"/>
            <a:ext cx="8685463" cy="4476689"/>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2800"/>
              <a:buNone/>
            </a:pPr>
            <a:r>
              <a:t/>
            </a:r>
            <a:endParaRPr/>
          </a:p>
          <a:p>
            <a:pPr indent="-50800" lvl="0" marL="228600" rtl="0" algn="l">
              <a:lnSpc>
                <a:spcPct val="90000"/>
              </a:lnSpc>
              <a:spcBef>
                <a:spcPts val="1000"/>
              </a:spcBef>
              <a:spcAft>
                <a:spcPts val="0"/>
              </a:spcAft>
              <a:buClr>
                <a:schemeClr val="dk1"/>
              </a:buClr>
              <a:buSzPts val="2800"/>
              <a:buNone/>
            </a:pPr>
            <a:r>
              <a:t/>
            </a:r>
            <a:endParaRPr/>
          </a:p>
          <a:p>
            <a:pPr indent="-50800" lvl="0" marL="228600" rtl="0" algn="l">
              <a:lnSpc>
                <a:spcPct val="90000"/>
              </a:lnSpc>
              <a:spcBef>
                <a:spcPts val="1000"/>
              </a:spcBef>
              <a:spcAft>
                <a:spcPts val="0"/>
              </a:spcAft>
              <a:buClr>
                <a:schemeClr val="dk1"/>
              </a:buClr>
              <a:buSzPts val="2800"/>
              <a:buNone/>
            </a:pPr>
            <a:r>
              <a:t/>
            </a:r>
            <a:endParaRPr/>
          </a:p>
          <a:p>
            <a:pPr indent="0" lvl="0" marL="0" rtl="0" algn="l">
              <a:lnSpc>
                <a:spcPct val="90000"/>
              </a:lnSpc>
              <a:spcBef>
                <a:spcPts val="1000"/>
              </a:spcBef>
              <a:spcAft>
                <a:spcPts val="0"/>
              </a:spcAft>
              <a:buClr>
                <a:schemeClr val="dk1"/>
              </a:buClr>
              <a:buSzPts val="2800"/>
              <a:buNone/>
            </a:pPr>
            <a:r>
              <a:t/>
            </a:r>
            <a:endParaRPr/>
          </a:p>
          <a:p>
            <a:pPr indent="-50800" lvl="0" marL="228600" rtl="0" algn="l">
              <a:lnSpc>
                <a:spcPct val="90000"/>
              </a:lnSpc>
              <a:spcBef>
                <a:spcPts val="1000"/>
              </a:spcBef>
              <a:spcAft>
                <a:spcPts val="0"/>
              </a:spcAft>
              <a:buClr>
                <a:schemeClr val="dk1"/>
              </a:buClr>
              <a:buSzPts val="2800"/>
              <a:buNone/>
            </a:pPr>
            <a:r>
              <a:t/>
            </a:r>
            <a:endParaRPr/>
          </a:p>
          <a:p>
            <a:pPr indent="-50800" lvl="0" marL="228600" rtl="0" algn="l">
              <a:lnSpc>
                <a:spcPct val="90000"/>
              </a:lnSpc>
              <a:spcBef>
                <a:spcPts val="1000"/>
              </a:spcBef>
              <a:spcAft>
                <a:spcPts val="0"/>
              </a:spcAft>
              <a:buClr>
                <a:schemeClr val="dk1"/>
              </a:buClr>
              <a:buSzPts val="2800"/>
              <a:buNone/>
            </a:pPr>
            <a:r>
              <a:t/>
            </a:r>
            <a:endParaRPr/>
          </a:p>
          <a:p>
            <a:pPr indent="-50800" lvl="0" marL="228600" rtl="0" algn="l">
              <a:lnSpc>
                <a:spcPct val="90000"/>
              </a:lnSpc>
              <a:spcBef>
                <a:spcPts val="1000"/>
              </a:spcBef>
              <a:spcAft>
                <a:spcPts val="0"/>
              </a:spcAft>
              <a:buClr>
                <a:schemeClr val="dk1"/>
              </a:buClr>
              <a:buSzPts val="2800"/>
              <a:buNone/>
            </a:pPr>
            <a:r>
              <a:t/>
            </a:r>
            <a:endParaRPr/>
          </a:p>
          <a:p>
            <a:pPr indent="-50800" lvl="0" marL="228600" rtl="0" algn="l">
              <a:lnSpc>
                <a:spcPct val="90000"/>
              </a:lnSpc>
              <a:spcBef>
                <a:spcPts val="1000"/>
              </a:spcBef>
              <a:spcAft>
                <a:spcPts val="0"/>
              </a:spcAft>
              <a:buClr>
                <a:schemeClr val="dk1"/>
              </a:buClr>
              <a:buSzPts val="2800"/>
              <a:buNone/>
            </a:pPr>
            <a:r>
              <a:t/>
            </a:r>
            <a:endParaRPr/>
          </a:p>
          <a:p>
            <a:pPr indent="-50800" lvl="0" marL="228600" rtl="0" algn="l">
              <a:lnSpc>
                <a:spcPct val="90000"/>
              </a:lnSpc>
              <a:spcBef>
                <a:spcPts val="1000"/>
              </a:spcBef>
              <a:spcAft>
                <a:spcPts val="0"/>
              </a:spcAft>
              <a:buClr>
                <a:schemeClr val="dk1"/>
              </a:buClr>
              <a:buSzPts val="2800"/>
              <a:buNone/>
            </a:pPr>
            <a:r>
              <a:t/>
            </a:r>
            <a:endParaRPr/>
          </a:p>
          <a:p>
            <a:pPr indent="-50800" lvl="0" marL="228600" rtl="0" algn="l">
              <a:lnSpc>
                <a:spcPct val="90000"/>
              </a:lnSpc>
              <a:spcBef>
                <a:spcPts val="1000"/>
              </a:spcBef>
              <a:spcAft>
                <a:spcPts val="0"/>
              </a:spcAft>
              <a:buClr>
                <a:schemeClr val="dk1"/>
              </a:buClr>
              <a:buSzPts val="2800"/>
              <a:buNone/>
            </a:pPr>
            <a:r>
              <a:t/>
            </a:r>
            <a:endParaRPr/>
          </a:p>
        </p:txBody>
      </p:sp>
      <p:sp>
        <p:nvSpPr>
          <p:cNvPr id="330" name="Google Shape;330;p28"/>
          <p:cNvSpPr/>
          <p:nvPr/>
        </p:nvSpPr>
        <p:spPr>
          <a:xfrm>
            <a:off x="496429" y="882711"/>
            <a:ext cx="11423731" cy="369331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Arial"/>
              <a:ea typeface="Arial"/>
              <a:cs typeface="Arial"/>
              <a:sym typeface="Arial"/>
            </a:endParaRPr>
          </a:p>
          <a:p>
            <a:pPr indent="0" lvl="0" marL="0" marR="0" rtl="0" algn="l">
              <a:spcBef>
                <a:spcPts val="0"/>
              </a:spcBef>
              <a:spcAft>
                <a:spcPts val="0"/>
              </a:spcAft>
              <a:buNone/>
            </a:pPr>
            <a:r>
              <a:t/>
            </a:r>
            <a:endParaRPr sz="1800">
              <a:solidFill>
                <a:schemeClr val="dk1"/>
              </a:solidFill>
              <a:latin typeface="Arial"/>
              <a:ea typeface="Arial"/>
              <a:cs typeface="Arial"/>
              <a:sym typeface="Arial"/>
            </a:endParaRPr>
          </a:p>
          <a:p>
            <a:pPr indent="0" lvl="0" marL="0" marR="0" rtl="0" algn="l">
              <a:spcBef>
                <a:spcPts val="0"/>
              </a:spcBef>
              <a:spcAft>
                <a:spcPts val="0"/>
              </a:spcAft>
              <a:buNone/>
            </a:pPr>
            <a:r>
              <a:t/>
            </a:r>
            <a:endParaRPr sz="1800">
              <a:solidFill>
                <a:schemeClr val="dk1"/>
              </a:solidFill>
              <a:latin typeface="Arial"/>
              <a:ea typeface="Arial"/>
              <a:cs typeface="Arial"/>
              <a:sym typeface="Arial"/>
            </a:endParaRPr>
          </a:p>
          <a:p>
            <a:pPr indent="0" lvl="0" marL="0" marR="0" rtl="0" algn="l">
              <a:spcBef>
                <a:spcPts val="0"/>
              </a:spcBef>
              <a:spcAft>
                <a:spcPts val="0"/>
              </a:spcAft>
              <a:buNone/>
            </a:pPr>
            <a:r>
              <a:t/>
            </a:r>
            <a:endParaRPr sz="1800">
              <a:solidFill>
                <a:schemeClr val="dk1"/>
              </a:solidFill>
              <a:latin typeface="Arial"/>
              <a:ea typeface="Arial"/>
              <a:cs typeface="Arial"/>
              <a:sym typeface="Arial"/>
            </a:endParaRPr>
          </a:p>
          <a:p>
            <a:pPr indent="0" lvl="0" marL="0" marR="0" rtl="0" algn="l">
              <a:spcBef>
                <a:spcPts val="0"/>
              </a:spcBef>
              <a:spcAft>
                <a:spcPts val="0"/>
              </a:spcAft>
              <a:buNone/>
            </a:pPr>
            <a:r>
              <a:t/>
            </a:r>
            <a:endParaRPr sz="1800">
              <a:solidFill>
                <a:schemeClr val="dk1"/>
              </a:solidFill>
              <a:latin typeface="Arial"/>
              <a:ea typeface="Arial"/>
              <a:cs typeface="Arial"/>
              <a:sym typeface="Arial"/>
            </a:endParaRPr>
          </a:p>
          <a:p>
            <a:pPr indent="0" lvl="0" marL="0" marR="0" rtl="0" algn="l">
              <a:spcBef>
                <a:spcPts val="0"/>
              </a:spcBef>
              <a:spcAft>
                <a:spcPts val="0"/>
              </a:spcAft>
              <a:buNone/>
            </a:pPr>
            <a:r>
              <a:t/>
            </a:r>
            <a:endParaRPr sz="1800">
              <a:solidFill>
                <a:schemeClr val="dk1"/>
              </a:solidFill>
              <a:latin typeface="Arial"/>
              <a:ea typeface="Arial"/>
              <a:cs typeface="Arial"/>
              <a:sym typeface="Arial"/>
            </a:endParaRPr>
          </a:p>
          <a:p>
            <a:pPr indent="0" lvl="0" marL="0" marR="0" rtl="0" algn="l">
              <a:spcBef>
                <a:spcPts val="0"/>
              </a:spcBef>
              <a:spcAft>
                <a:spcPts val="0"/>
              </a:spcAft>
              <a:buNone/>
            </a:pPr>
            <a:r>
              <a:t/>
            </a:r>
            <a:endParaRPr sz="1800">
              <a:solidFill>
                <a:schemeClr val="dk1"/>
              </a:solidFill>
              <a:latin typeface="Arial"/>
              <a:ea typeface="Arial"/>
              <a:cs typeface="Arial"/>
              <a:sym typeface="Arial"/>
            </a:endParaRPr>
          </a:p>
          <a:p>
            <a:pPr indent="0" lvl="0" marL="0" marR="0" rtl="0" algn="l">
              <a:spcBef>
                <a:spcPts val="0"/>
              </a:spcBef>
              <a:spcAft>
                <a:spcPts val="0"/>
              </a:spcAft>
              <a:buNone/>
            </a:pPr>
            <a:r>
              <a:t/>
            </a:r>
            <a:endParaRPr sz="1800">
              <a:solidFill>
                <a:schemeClr val="dk1"/>
              </a:solidFill>
              <a:latin typeface="Arial"/>
              <a:ea typeface="Arial"/>
              <a:cs typeface="Arial"/>
              <a:sym typeface="Arial"/>
            </a:endParaRPr>
          </a:p>
          <a:p>
            <a:pPr indent="0" lvl="0" marL="0" marR="0" rtl="0" algn="l">
              <a:spcBef>
                <a:spcPts val="0"/>
              </a:spcBef>
              <a:spcAft>
                <a:spcPts val="0"/>
              </a:spcAft>
              <a:buNone/>
            </a:pPr>
            <a:r>
              <a:t/>
            </a:r>
            <a:endParaRPr sz="1800">
              <a:solidFill>
                <a:schemeClr val="dk1"/>
              </a:solidFill>
              <a:latin typeface="Arial"/>
              <a:ea typeface="Arial"/>
              <a:cs typeface="Arial"/>
              <a:sym typeface="Arial"/>
            </a:endParaRPr>
          </a:p>
          <a:p>
            <a:pPr indent="0" lvl="0" marL="0" marR="0" rtl="0" algn="l">
              <a:spcBef>
                <a:spcPts val="0"/>
              </a:spcBef>
              <a:spcAft>
                <a:spcPts val="0"/>
              </a:spcAft>
              <a:buNone/>
            </a:pPr>
            <a:r>
              <a:t/>
            </a:r>
            <a:endParaRPr sz="1800">
              <a:solidFill>
                <a:schemeClr val="dk1"/>
              </a:solidFill>
              <a:latin typeface="Arial"/>
              <a:ea typeface="Arial"/>
              <a:cs typeface="Arial"/>
              <a:sym typeface="Arial"/>
            </a:endParaRPr>
          </a:p>
          <a:p>
            <a:pPr indent="0" lvl="0" marL="0" marR="0" rtl="0" algn="l">
              <a:spcBef>
                <a:spcPts val="0"/>
              </a:spcBef>
              <a:spcAft>
                <a:spcPts val="0"/>
              </a:spcAft>
              <a:buNone/>
            </a:pPr>
            <a:r>
              <a:t/>
            </a:r>
            <a:endParaRPr sz="1800">
              <a:solidFill>
                <a:schemeClr val="dk1"/>
              </a:solidFill>
              <a:latin typeface="Arial"/>
              <a:ea typeface="Arial"/>
              <a:cs typeface="Arial"/>
              <a:sym typeface="Arial"/>
            </a:endParaRPr>
          </a:p>
          <a:p>
            <a:pPr indent="0" lvl="0" marL="0" marR="0" rtl="0" algn="l">
              <a:spcBef>
                <a:spcPts val="0"/>
              </a:spcBef>
              <a:spcAft>
                <a:spcPts val="0"/>
              </a:spcAft>
              <a:buNone/>
            </a:pPr>
            <a:r>
              <a:t/>
            </a:r>
            <a:endParaRPr sz="1800">
              <a:solidFill>
                <a:schemeClr val="dk1"/>
              </a:solidFill>
              <a:latin typeface="Arial"/>
              <a:ea typeface="Arial"/>
              <a:cs typeface="Arial"/>
              <a:sym typeface="Arial"/>
            </a:endParaRPr>
          </a:p>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331" name="Google Shape;331;p2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3/14/2023</a:t>
            </a:r>
            <a:endParaRPr/>
          </a:p>
        </p:txBody>
      </p:sp>
      <p:sp>
        <p:nvSpPr>
          <p:cNvPr id="332" name="Google Shape;332;p28"/>
          <p:cNvSpPr txBox="1"/>
          <p:nvPr>
            <p:ph idx="11" type="ftr"/>
          </p:nvPr>
        </p:nvSpPr>
        <p:spPr>
          <a:xfrm>
            <a:off x="4038600" y="6172200"/>
            <a:ext cx="5283200" cy="54927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/RWANDA POLYTECHNIC-IPRC TUMBA</a:t>
            </a:r>
            <a:endParaRPr/>
          </a:p>
        </p:txBody>
      </p:sp>
      <p:sp>
        <p:nvSpPr>
          <p:cNvPr id="333" name="Google Shape;333;p28"/>
          <p:cNvSpPr/>
          <p:nvPr/>
        </p:nvSpPr>
        <p:spPr>
          <a:xfrm>
            <a:off x="5057448" y="209326"/>
            <a:ext cx="3476208" cy="58477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3200">
                <a:solidFill>
                  <a:schemeClr val="dk1"/>
                </a:solidFill>
                <a:latin typeface="Times New Roman"/>
                <a:ea typeface="Times New Roman"/>
                <a:cs typeface="Times New Roman"/>
                <a:sym typeface="Times New Roman"/>
              </a:rPr>
              <a:t>I.8 Pipe End Types</a:t>
            </a:r>
            <a:endParaRPr/>
          </a:p>
        </p:txBody>
      </p:sp>
      <p:sp>
        <p:nvSpPr>
          <p:cNvPr id="334" name="Google Shape;334;p28"/>
          <p:cNvSpPr/>
          <p:nvPr/>
        </p:nvSpPr>
        <p:spPr>
          <a:xfrm>
            <a:off x="838200" y="1250862"/>
            <a:ext cx="8305800" cy="3108543"/>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GB" sz="2800">
                <a:solidFill>
                  <a:schemeClr val="dk1"/>
                </a:solidFill>
                <a:latin typeface="Times New Roman"/>
                <a:ea typeface="Times New Roman"/>
                <a:cs typeface="Times New Roman"/>
                <a:sym typeface="Times New Roman"/>
              </a:rPr>
              <a:t>The pipes are produced in the following end types;</a:t>
            </a:r>
            <a:endParaRPr/>
          </a:p>
          <a:p>
            <a:pPr indent="0" lvl="0" marL="0" marR="0" rtl="0" algn="l">
              <a:spcBef>
                <a:spcPts val="0"/>
              </a:spcBef>
              <a:spcAft>
                <a:spcPts val="0"/>
              </a:spcAft>
              <a:buNone/>
            </a:pPr>
            <a:r>
              <a:t/>
            </a:r>
            <a:endParaRPr sz="2800">
              <a:solidFill>
                <a:schemeClr val="dk1"/>
              </a:solidFill>
              <a:latin typeface="Times New Roman"/>
              <a:ea typeface="Times New Roman"/>
              <a:cs typeface="Times New Roman"/>
              <a:sym typeface="Times New Roman"/>
            </a:endParaRPr>
          </a:p>
          <a:p>
            <a:pPr indent="-514350" lvl="0" marL="514350" marR="0" rtl="0" algn="l">
              <a:spcBef>
                <a:spcPts val="0"/>
              </a:spcBef>
              <a:spcAft>
                <a:spcPts val="0"/>
              </a:spcAft>
              <a:buClr>
                <a:schemeClr val="dk1"/>
              </a:buClr>
              <a:buSzPts val="2800"/>
              <a:buFont typeface="Noto Sans Symbols"/>
              <a:buChar char="✔"/>
            </a:pPr>
            <a:r>
              <a:rPr lang="en-GB" sz="2800">
                <a:solidFill>
                  <a:schemeClr val="dk1"/>
                </a:solidFill>
                <a:latin typeface="Times New Roman"/>
                <a:ea typeface="Times New Roman"/>
                <a:cs typeface="Times New Roman"/>
                <a:sym typeface="Times New Roman"/>
              </a:rPr>
              <a:t>    Plain ends</a:t>
            </a:r>
            <a:endParaRPr sz="2800">
              <a:solidFill>
                <a:schemeClr val="dk1"/>
              </a:solidFill>
              <a:latin typeface="Times New Roman"/>
              <a:ea typeface="Times New Roman"/>
              <a:cs typeface="Times New Roman"/>
              <a:sym typeface="Times New Roman"/>
            </a:endParaRPr>
          </a:p>
          <a:p>
            <a:pPr indent="-514350" lvl="0" marL="514350" marR="0" rtl="0" algn="l">
              <a:spcBef>
                <a:spcPts val="0"/>
              </a:spcBef>
              <a:spcAft>
                <a:spcPts val="0"/>
              </a:spcAft>
              <a:buClr>
                <a:schemeClr val="dk1"/>
              </a:buClr>
              <a:buSzPts val="2800"/>
              <a:buFont typeface="Noto Sans Symbols"/>
              <a:buChar char="✔"/>
            </a:pPr>
            <a:r>
              <a:rPr lang="en-GB" sz="2800">
                <a:solidFill>
                  <a:schemeClr val="dk1"/>
                </a:solidFill>
                <a:latin typeface="Times New Roman"/>
                <a:ea typeface="Times New Roman"/>
                <a:cs typeface="Times New Roman"/>
                <a:sym typeface="Times New Roman"/>
              </a:rPr>
              <a:t>    Bevelled ends</a:t>
            </a:r>
            <a:endParaRPr sz="2800">
              <a:solidFill>
                <a:schemeClr val="dk1"/>
              </a:solidFill>
              <a:latin typeface="Times New Roman"/>
              <a:ea typeface="Times New Roman"/>
              <a:cs typeface="Times New Roman"/>
              <a:sym typeface="Times New Roman"/>
            </a:endParaRPr>
          </a:p>
          <a:p>
            <a:pPr indent="-514350" lvl="0" marL="514350" marR="0" rtl="0" algn="l">
              <a:spcBef>
                <a:spcPts val="0"/>
              </a:spcBef>
              <a:spcAft>
                <a:spcPts val="0"/>
              </a:spcAft>
              <a:buClr>
                <a:schemeClr val="dk1"/>
              </a:buClr>
              <a:buSzPts val="2800"/>
              <a:buFont typeface="Noto Sans Symbols"/>
              <a:buChar char="✔"/>
            </a:pPr>
            <a:r>
              <a:rPr lang="en-GB" sz="2800">
                <a:solidFill>
                  <a:schemeClr val="dk1"/>
                </a:solidFill>
                <a:latin typeface="Times New Roman"/>
                <a:ea typeface="Times New Roman"/>
                <a:cs typeface="Times New Roman"/>
                <a:sym typeface="Times New Roman"/>
              </a:rPr>
              <a:t>    Threaded ends</a:t>
            </a:r>
            <a:endParaRPr sz="2800">
              <a:solidFill>
                <a:schemeClr val="dk1"/>
              </a:solidFill>
              <a:latin typeface="Times New Roman"/>
              <a:ea typeface="Times New Roman"/>
              <a:cs typeface="Times New Roman"/>
              <a:sym typeface="Times New Roman"/>
            </a:endParaRPr>
          </a:p>
          <a:p>
            <a:pPr indent="-514350" lvl="0" marL="514350" marR="0" rtl="0" algn="l">
              <a:spcBef>
                <a:spcPts val="0"/>
              </a:spcBef>
              <a:spcAft>
                <a:spcPts val="0"/>
              </a:spcAft>
              <a:buClr>
                <a:schemeClr val="dk1"/>
              </a:buClr>
              <a:buSzPts val="2800"/>
              <a:buFont typeface="Noto Sans Symbols"/>
              <a:buChar char="✔"/>
            </a:pPr>
            <a:r>
              <a:rPr lang="en-GB" sz="2800">
                <a:solidFill>
                  <a:schemeClr val="dk1"/>
                </a:solidFill>
                <a:latin typeface="Times New Roman"/>
                <a:ea typeface="Times New Roman"/>
                <a:cs typeface="Times New Roman"/>
                <a:sym typeface="Times New Roman"/>
              </a:rPr>
              <a:t>    Socket &amp; spigot ends</a:t>
            </a:r>
            <a:endParaRPr sz="2800">
              <a:solidFill>
                <a:schemeClr val="dk1"/>
              </a:solidFill>
              <a:latin typeface="Times New Roman"/>
              <a:ea typeface="Times New Roman"/>
              <a:cs typeface="Times New Roman"/>
              <a:sym typeface="Times New Roman"/>
            </a:endParaRPr>
          </a:p>
          <a:p>
            <a:pPr indent="-514350" lvl="0" marL="514350" marR="0" rtl="0" algn="l">
              <a:spcBef>
                <a:spcPts val="0"/>
              </a:spcBef>
              <a:spcAft>
                <a:spcPts val="0"/>
              </a:spcAft>
              <a:buClr>
                <a:schemeClr val="dk1"/>
              </a:buClr>
              <a:buSzPts val="2800"/>
              <a:buFont typeface="Noto Sans Symbols"/>
              <a:buChar char="✔"/>
            </a:pPr>
            <a:r>
              <a:rPr lang="en-GB" sz="2800">
                <a:solidFill>
                  <a:schemeClr val="dk1"/>
                </a:solidFill>
                <a:latin typeface="Times New Roman"/>
                <a:ea typeface="Times New Roman"/>
                <a:cs typeface="Times New Roman"/>
                <a:sym typeface="Times New Roman"/>
              </a:rPr>
              <a:t>    Flanged ends, and</a:t>
            </a:r>
            <a:endParaRPr sz="2800">
              <a:solidFill>
                <a:schemeClr val="dk1"/>
              </a:solidFill>
              <a:latin typeface="Times New Roman"/>
              <a:ea typeface="Times New Roman"/>
              <a:cs typeface="Times New Roman"/>
              <a:sym typeface="Times New Roman"/>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8" name="Shape 338"/>
        <p:cNvGrpSpPr/>
        <p:nvPr/>
      </p:nvGrpSpPr>
      <p:grpSpPr>
        <a:xfrm>
          <a:off x="0" y="0"/>
          <a:ext cx="0" cy="0"/>
          <a:chOff x="0" y="0"/>
          <a:chExt cx="0" cy="0"/>
        </a:xfrm>
      </p:grpSpPr>
      <p:sp>
        <p:nvSpPr>
          <p:cNvPr id="339" name="Google Shape;339;p29"/>
          <p:cNvSpPr txBox="1"/>
          <p:nvPr>
            <p:ph type="title"/>
          </p:nvPr>
        </p:nvSpPr>
        <p:spPr>
          <a:xfrm>
            <a:off x="1905000" y="300289"/>
            <a:ext cx="2882900" cy="477086"/>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a. Plain Ends</a:t>
            </a:r>
            <a:endParaRPr/>
          </a:p>
        </p:txBody>
      </p:sp>
      <p:sp>
        <p:nvSpPr>
          <p:cNvPr id="340" name="Google Shape;340;p29"/>
          <p:cNvSpPr txBox="1"/>
          <p:nvPr>
            <p:ph idx="1" type="body"/>
          </p:nvPr>
        </p:nvSpPr>
        <p:spPr>
          <a:xfrm>
            <a:off x="614500" y="952000"/>
            <a:ext cx="3873500" cy="1651000"/>
          </a:xfrm>
          <a:prstGeom prst="rect">
            <a:avLst/>
          </a:prstGeom>
          <a:noFill/>
          <a:ln>
            <a:noFill/>
          </a:ln>
        </p:spPr>
        <p:txBody>
          <a:bodyPr anchorCtr="0" anchor="t" bIns="45700" lIns="91425" spcFirstLastPara="1" rIns="91425" wrap="square" tIns="45700">
            <a:normAutofit fontScale="85000" lnSpcReduction="20000"/>
          </a:bodyPr>
          <a:lstStyle/>
          <a:p>
            <a:pPr indent="0" lvl="0" marL="0" rtl="0" algn="l">
              <a:lnSpc>
                <a:spcPct val="160000"/>
              </a:lnSpc>
              <a:spcBef>
                <a:spcPts val="0"/>
              </a:spcBef>
              <a:spcAft>
                <a:spcPts val="0"/>
              </a:spcAft>
              <a:buClr>
                <a:schemeClr val="dk1"/>
              </a:buClr>
              <a:buSzPct val="100000"/>
              <a:buNone/>
            </a:pPr>
            <a:r>
              <a:rPr lang="en-GB">
                <a:latin typeface="Times New Roman"/>
                <a:ea typeface="Times New Roman"/>
                <a:cs typeface="Times New Roman"/>
                <a:sym typeface="Times New Roman"/>
              </a:rPr>
              <a:t>Plain end pipes are used when socket-type weld fittings are used.</a:t>
            </a:r>
            <a:endParaRPr/>
          </a:p>
        </p:txBody>
      </p:sp>
      <p:sp>
        <p:nvSpPr>
          <p:cNvPr id="341" name="Google Shape;341;p2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3/14/2023</a:t>
            </a:r>
            <a:endParaRPr/>
          </a:p>
        </p:txBody>
      </p:sp>
      <p:sp>
        <p:nvSpPr>
          <p:cNvPr id="342" name="Google Shape;342;p29"/>
          <p:cNvSpPr txBox="1"/>
          <p:nvPr>
            <p:ph idx="11" type="ftr"/>
          </p:nvPr>
        </p:nvSpPr>
        <p:spPr>
          <a:xfrm>
            <a:off x="4038600" y="6356350"/>
            <a:ext cx="51816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/RWANDA POLYTECHNIC-IPRC TUMBA</a:t>
            </a:r>
            <a:endParaRPr/>
          </a:p>
        </p:txBody>
      </p:sp>
      <p:pic>
        <p:nvPicPr>
          <p:cNvPr id="343" name="Google Shape;343;p29"/>
          <p:cNvPicPr preferRelativeResize="0"/>
          <p:nvPr/>
        </p:nvPicPr>
        <p:blipFill rotWithShape="1">
          <a:blip r:embed="rId3">
            <a:alphaModFix/>
          </a:blip>
          <a:srcRect b="0" l="0" r="0" t="0"/>
          <a:stretch/>
        </p:blipFill>
        <p:spPr>
          <a:xfrm>
            <a:off x="1661250" y="2320425"/>
            <a:ext cx="3840300" cy="2880225"/>
          </a:xfrm>
          <a:prstGeom prst="rect">
            <a:avLst/>
          </a:prstGeom>
          <a:noFill/>
          <a:ln>
            <a:noFill/>
          </a:ln>
        </p:spPr>
      </p:pic>
      <p:sp>
        <p:nvSpPr>
          <p:cNvPr id="344" name="Google Shape;344;p29"/>
          <p:cNvSpPr/>
          <p:nvPr/>
        </p:nvSpPr>
        <p:spPr>
          <a:xfrm>
            <a:off x="5842000" y="952000"/>
            <a:ext cx="6096000" cy="3970318"/>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None/>
            </a:pPr>
            <a:r>
              <a:rPr b="1" lang="en-GB" sz="2400">
                <a:solidFill>
                  <a:schemeClr val="dk1"/>
                </a:solidFill>
                <a:latin typeface="Times New Roman"/>
                <a:ea typeface="Times New Roman"/>
                <a:cs typeface="Times New Roman"/>
                <a:sym typeface="Times New Roman"/>
              </a:rPr>
              <a:t>Advantages</a:t>
            </a:r>
            <a:endParaRPr sz="2400">
              <a:solidFill>
                <a:schemeClr val="dk1"/>
              </a:solidFill>
              <a:latin typeface="Times New Roman"/>
              <a:ea typeface="Times New Roman"/>
              <a:cs typeface="Times New Roman"/>
              <a:sym typeface="Times New Roman"/>
            </a:endParaRPr>
          </a:p>
          <a:p>
            <a:pPr indent="-342900" lvl="0" marL="342900" marR="0" rtl="0" algn="l">
              <a:lnSpc>
                <a:spcPct val="150000"/>
              </a:lnSpc>
              <a:spcBef>
                <a:spcPts val="0"/>
              </a:spcBef>
              <a:spcAft>
                <a:spcPts val="0"/>
              </a:spcAft>
              <a:buClr>
                <a:schemeClr val="dk1"/>
              </a:buClr>
              <a:buSzPts val="2400"/>
              <a:buFont typeface="Noto Sans Symbols"/>
              <a:buChar char="✔"/>
            </a:pPr>
            <a:r>
              <a:rPr lang="en-GB" sz="2400">
                <a:solidFill>
                  <a:schemeClr val="dk1"/>
                </a:solidFill>
                <a:latin typeface="Times New Roman"/>
                <a:ea typeface="Times New Roman"/>
                <a:cs typeface="Times New Roman"/>
                <a:sym typeface="Times New Roman"/>
              </a:rPr>
              <a:t>    Easier Alignment</a:t>
            </a:r>
            <a:endParaRPr sz="2400">
              <a:solidFill>
                <a:schemeClr val="dk1"/>
              </a:solidFill>
              <a:latin typeface="Times New Roman"/>
              <a:ea typeface="Times New Roman"/>
              <a:cs typeface="Times New Roman"/>
              <a:sym typeface="Times New Roman"/>
            </a:endParaRPr>
          </a:p>
          <a:p>
            <a:pPr indent="-342900" lvl="0" marL="342900" marR="0" rtl="0" algn="l">
              <a:lnSpc>
                <a:spcPct val="150000"/>
              </a:lnSpc>
              <a:spcBef>
                <a:spcPts val="0"/>
              </a:spcBef>
              <a:spcAft>
                <a:spcPts val="0"/>
              </a:spcAft>
              <a:buClr>
                <a:schemeClr val="dk1"/>
              </a:buClr>
              <a:buSzPts val="2400"/>
              <a:buFont typeface="Noto Sans Symbols"/>
              <a:buChar char="✔"/>
            </a:pPr>
            <a:r>
              <a:rPr lang="en-GB" sz="2400">
                <a:solidFill>
                  <a:schemeClr val="dk1"/>
                </a:solidFill>
                <a:latin typeface="Times New Roman"/>
                <a:ea typeface="Times New Roman"/>
                <a:cs typeface="Times New Roman"/>
                <a:sym typeface="Times New Roman"/>
              </a:rPr>
              <a:t>    No weld metal intrusion into a bore</a:t>
            </a:r>
            <a:endParaRPr sz="2400">
              <a:solidFill>
                <a:schemeClr val="dk1"/>
              </a:solidFill>
              <a:latin typeface="Times New Roman"/>
              <a:ea typeface="Times New Roman"/>
              <a:cs typeface="Times New Roman"/>
              <a:sym typeface="Times New Roman"/>
            </a:endParaRPr>
          </a:p>
          <a:p>
            <a:pPr indent="0" lvl="0" marL="0" marR="0" rtl="0" algn="l">
              <a:lnSpc>
                <a:spcPct val="150000"/>
              </a:lnSpc>
              <a:spcBef>
                <a:spcPts val="0"/>
              </a:spcBef>
              <a:spcAft>
                <a:spcPts val="0"/>
              </a:spcAft>
              <a:buNone/>
            </a:pPr>
            <a:r>
              <a:rPr b="1" lang="en-GB" sz="2400">
                <a:solidFill>
                  <a:schemeClr val="dk1"/>
                </a:solidFill>
                <a:latin typeface="Times New Roman"/>
                <a:ea typeface="Times New Roman"/>
                <a:cs typeface="Times New Roman"/>
                <a:sym typeface="Times New Roman"/>
              </a:rPr>
              <a:t>Disadvantages</a:t>
            </a:r>
            <a:endParaRPr sz="2400">
              <a:solidFill>
                <a:schemeClr val="dk1"/>
              </a:solidFill>
              <a:latin typeface="Times New Roman"/>
              <a:ea typeface="Times New Roman"/>
              <a:cs typeface="Times New Roman"/>
              <a:sym typeface="Times New Roman"/>
            </a:endParaRPr>
          </a:p>
          <a:p>
            <a:pPr indent="-342900" lvl="0" marL="342900" marR="0" rtl="0" algn="l">
              <a:lnSpc>
                <a:spcPct val="150000"/>
              </a:lnSpc>
              <a:spcBef>
                <a:spcPts val="0"/>
              </a:spcBef>
              <a:spcAft>
                <a:spcPts val="0"/>
              </a:spcAft>
              <a:buClr>
                <a:schemeClr val="dk1"/>
              </a:buClr>
              <a:buSzPts val="2400"/>
              <a:buFont typeface="Noto Sans Symbols"/>
              <a:buChar char="✔"/>
            </a:pPr>
            <a:r>
              <a:rPr lang="en-GB" sz="2400">
                <a:solidFill>
                  <a:schemeClr val="dk1"/>
                </a:solidFill>
                <a:latin typeface="Times New Roman"/>
                <a:ea typeface="Times New Roman"/>
                <a:cs typeface="Times New Roman"/>
                <a:sym typeface="Times New Roman"/>
              </a:rPr>
              <a:t>    The 1/16″(1.5 mm) recess pockets liquid</a:t>
            </a:r>
            <a:endParaRPr/>
          </a:p>
          <a:p>
            <a:pPr indent="-342900" lvl="0" marL="342900" marR="0" rtl="0" algn="l">
              <a:lnSpc>
                <a:spcPct val="150000"/>
              </a:lnSpc>
              <a:spcBef>
                <a:spcPts val="0"/>
              </a:spcBef>
              <a:spcAft>
                <a:spcPts val="0"/>
              </a:spcAft>
              <a:buClr>
                <a:schemeClr val="dk1"/>
              </a:buClr>
              <a:buSzPts val="2400"/>
              <a:buFont typeface="Noto Sans Symbols"/>
              <a:buChar char="✔"/>
            </a:pPr>
            <a:r>
              <a:rPr lang="en-GB" sz="2400">
                <a:solidFill>
                  <a:schemeClr val="dk1"/>
                </a:solidFill>
                <a:latin typeface="Times New Roman"/>
                <a:ea typeface="Times New Roman"/>
                <a:cs typeface="Times New Roman"/>
                <a:sym typeface="Times New Roman"/>
              </a:rPr>
              <a:t>    Use not permitted by code if Severe Erosion or corrosion is anticipated.</a:t>
            </a:r>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8" name="Shape 348"/>
        <p:cNvGrpSpPr/>
        <p:nvPr/>
      </p:nvGrpSpPr>
      <p:grpSpPr>
        <a:xfrm>
          <a:off x="0" y="0"/>
          <a:ext cx="0" cy="0"/>
          <a:chOff x="0" y="0"/>
          <a:chExt cx="0" cy="0"/>
        </a:xfrm>
      </p:grpSpPr>
      <p:sp>
        <p:nvSpPr>
          <p:cNvPr id="349" name="Google Shape;349;p30"/>
          <p:cNvSpPr txBox="1"/>
          <p:nvPr>
            <p:ph type="title"/>
          </p:nvPr>
        </p:nvSpPr>
        <p:spPr>
          <a:xfrm>
            <a:off x="3274029" y="490023"/>
            <a:ext cx="3876071" cy="472002"/>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dk1"/>
              </a:buClr>
              <a:buSzPts val="3200"/>
              <a:buFont typeface="Times New Roman"/>
              <a:buNone/>
            </a:pPr>
            <a:br>
              <a:rPr b="1" lang="en-GB" sz="3200">
                <a:latin typeface="Times New Roman"/>
                <a:ea typeface="Times New Roman"/>
                <a:cs typeface="Times New Roman"/>
                <a:sym typeface="Times New Roman"/>
              </a:rPr>
            </a:br>
            <a:br>
              <a:rPr b="1" lang="en-GB" sz="3200">
                <a:latin typeface="Times New Roman"/>
                <a:ea typeface="Times New Roman"/>
                <a:cs typeface="Times New Roman"/>
                <a:sym typeface="Times New Roman"/>
              </a:rPr>
            </a:br>
            <a:r>
              <a:rPr b="1" lang="en-GB" sz="3200">
                <a:latin typeface="Times New Roman"/>
                <a:ea typeface="Times New Roman"/>
                <a:cs typeface="Times New Roman"/>
                <a:sym typeface="Times New Roman"/>
              </a:rPr>
              <a:t>b. Bevelled Ends</a:t>
            </a:r>
            <a:br>
              <a:rPr b="1" lang="en-GB" sz="3200">
                <a:latin typeface="Times New Roman"/>
                <a:ea typeface="Times New Roman"/>
                <a:cs typeface="Times New Roman"/>
                <a:sym typeface="Times New Roman"/>
              </a:rPr>
            </a:br>
            <a:br>
              <a:rPr lang="en-GB" sz="3200">
                <a:latin typeface="Times New Roman"/>
                <a:ea typeface="Times New Roman"/>
                <a:cs typeface="Times New Roman"/>
                <a:sym typeface="Times New Roman"/>
              </a:rPr>
            </a:br>
            <a:endParaRPr b="1" sz="3200">
              <a:latin typeface="Times New Roman"/>
              <a:ea typeface="Times New Roman"/>
              <a:cs typeface="Times New Roman"/>
              <a:sym typeface="Times New Roman"/>
            </a:endParaRPr>
          </a:p>
        </p:txBody>
      </p:sp>
      <p:sp>
        <p:nvSpPr>
          <p:cNvPr id="350" name="Google Shape;350;p30"/>
          <p:cNvSpPr txBox="1"/>
          <p:nvPr>
            <p:ph idx="1" type="body"/>
          </p:nvPr>
        </p:nvSpPr>
        <p:spPr>
          <a:xfrm>
            <a:off x="838200" y="962025"/>
            <a:ext cx="3681411" cy="1679575"/>
          </a:xfrm>
          <a:prstGeom prst="rect">
            <a:avLst/>
          </a:prstGeom>
          <a:noFill/>
          <a:ln>
            <a:noFill/>
          </a:ln>
        </p:spPr>
        <p:txBody>
          <a:bodyPr anchorCtr="0" anchor="t" bIns="45700" lIns="91425" spcFirstLastPara="1" rIns="91425" wrap="square" tIns="45700">
            <a:normAutofit lnSpcReduction="10000"/>
          </a:bodyPr>
          <a:lstStyle/>
          <a:p>
            <a:pPr indent="0" lvl="0" marL="0" rtl="0" algn="l">
              <a:lnSpc>
                <a:spcPct val="150000"/>
              </a:lnSpc>
              <a:spcBef>
                <a:spcPts val="0"/>
              </a:spcBef>
              <a:spcAft>
                <a:spcPts val="0"/>
              </a:spcAft>
              <a:buClr>
                <a:schemeClr val="dk1"/>
              </a:buClr>
              <a:buSzPts val="2400"/>
              <a:buNone/>
            </a:pPr>
            <a:r>
              <a:rPr lang="en-GB" sz="2400">
                <a:latin typeface="Times New Roman"/>
                <a:ea typeface="Times New Roman"/>
                <a:cs typeface="Times New Roman"/>
                <a:sym typeface="Times New Roman"/>
              </a:rPr>
              <a:t>Bevelled end pipes are used when butt-type weld fittings are used.</a:t>
            </a:r>
            <a:endParaRPr/>
          </a:p>
          <a:p>
            <a:pPr indent="0" lvl="0" marL="0" rtl="0" algn="l">
              <a:lnSpc>
                <a:spcPct val="150000"/>
              </a:lnSpc>
              <a:spcBef>
                <a:spcPts val="1000"/>
              </a:spcBef>
              <a:spcAft>
                <a:spcPts val="0"/>
              </a:spcAft>
              <a:buClr>
                <a:schemeClr val="dk1"/>
              </a:buClr>
              <a:buSzPts val="2400"/>
              <a:buNone/>
            </a:pPr>
            <a:r>
              <a:t/>
            </a:r>
            <a:endParaRPr sz="2400">
              <a:latin typeface="Times New Roman"/>
              <a:ea typeface="Times New Roman"/>
              <a:cs typeface="Times New Roman"/>
              <a:sym typeface="Times New Roman"/>
            </a:endParaRPr>
          </a:p>
        </p:txBody>
      </p:sp>
      <p:sp>
        <p:nvSpPr>
          <p:cNvPr id="351" name="Google Shape;351;p3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3/14/2023</a:t>
            </a:r>
            <a:endParaRPr/>
          </a:p>
        </p:txBody>
      </p:sp>
      <p:sp>
        <p:nvSpPr>
          <p:cNvPr id="352" name="Google Shape;352;p30"/>
          <p:cNvSpPr txBox="1"/>
          <p:nvPr>
            <p:ph idx="11" type="ftr"/>
          </p:nvPr>
        </p:nvSpPr>
        <p:spPr>
          <a:xfrm>
            <a:off x="4038600" y="6197600"/>
            <a:ext cx="5143500" cy="52387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/RWANDA POLYTECHNIC-IPRC TUMBA</a:t>
            </a:r>
            <a:endParaRPr/>
          </a:p>
        </p:txBody>
      </p:sp>
      <p:pic>
        <p:nvPicPr>
          <p:cNvPr id="353" name="Google Shape;353;p30"/>
          <p:cNvPicPr preferRelativeResize="0"/>
          <p:nvPr/>
        </p:nvPicPr>
        <p:blipFill rotWithShape="1">
          <a:blip r:embed="rId3">
            <a:alphaModFix/>
          </a:blip>
          <a:srcRect b="0" l="0" r="0" t="43590"/>
          <a:stretch/>
        </p:blipFill>
        <p:spPr>
          <a:xfrm>
            <a:off x="838200" y="2641600"/>
            <a:ext cx="3681412" cy="2131498"/>
          </a:xfrm>
          <a:prstGeom prst="rect">
            <a:avLst/>
          </a:prstGeom>
          <a:noFill/>
          <a:ln>
            <a:noFill/>
          </a:ln>
        </p:spPr>
      </p:pic>
      <p:sp>
        <p:nvSpPr>
          <p:cNvPr id="354" name="Google Shape;354;p30"/>
          <p:cNvSpPr/>
          <p:nvPr/>
        </p:nvSpPr>
        <p:spPr>
          <a:xfrm>
            <a:off x="5626100" y="1393825"/>
            <a:ext cx="5486400" cy="3231654"/>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2400">
                <a:solidFill>
                  <a:schemeClr val="dk1"/>
                </a:solidFill>
                <a:latin typeface="Times New Roman"/>
                <a:ea typeface="Times New Roman"/>
                <a:cs typeface="Times New Roman"/>
                <a:sym typeface="Times New Roman"/>
              </a:rPr>
              <a:t>Advantages</a:t>
            </a:r>
            <a:endParaRPr sz="2400">
              <a:solidFill>
                <a:schemeClr val="dk1"/>
              </a:solidFill>
              <a:latin typeface="Times New Roman"/>
              <a:ea typeface="Times New Roman"/>
              <a:cs typeface="Times New Roman"/>
              <a:sym typeface="Times New Roman"/>
            </a:endParaRPr>
          </a:p>
          <a:p>
            <a:pPr indent="-342900" lvl="0" marL="342900" marR="0" rtl="0" algn="l">
              <a:spcBef>
                <a:spcPts val="0"/>
              </a:spcBef>
              <a:spcAft>
                <a:spcPts val="0"/>
              </a:spcAft>
              <a:buClr>
                <a:schemeClr val="dk1"/>
              </a:buClr>
              <a:buSzPts val="2400"/>
              <a:buFont typeface="Noto Sans Symbols"/>
              <a:buChar char="✔"/>
            </a:pPr>
            <a:r>
              <a:rPr lang="en-GB" sz="2400">
                <a:solidFill>
                  <a:schemeClr val="dk1"/>
                </a:solidFill>
                <a:latin typeface="Times New Roman"/>
                <a:ea typeface="Times New Roman"/>
                <a:cs typeface="Times New Roman"/>
                <a:sym typeface="Times New Roman"/>
              </a:rPr>
              <a:t>    The most practical way of joining big-bore piping</a:t>
            </a:r>
            <a:endParaRPr/>
          </a:p>
          <a:p>
            <a:pPr indent="-342900" lvl="0" marL="342900" marR="0" rtl="0" algn="l">
              <a:spcBef>
                <a:spcPts val="0"/>
              </a:spcBef>
              <a:spcAft>
                <a:spcPts val="0"/>
              </a:spcAft>
              <a:buClr>
                <a:schemeClr val="dk1"/>
              </a:buClr>
              <a:buSzPts val="2400"/>
              <a:buFont typeface="Noto Sans Symbols"/>
              <a:buChar char="✔"/>
            </a:pPr>
            <a:r>
              <a:rPr lang="en-GB" sz="2400">
                <a:solidFill>
                  <a:schemeClr val="dk1"/>
                </a:solidFill>
                <a:latin typeface="Times New Roman"/>
                <a:ea typeface="Times New Roman"/>
                <a:cs typeface="Times New Roman"/>
                <a:sym typeface="Times New Roman"/>
              </a:rPr>
              <a:t>    Reliable leak-proof joint</a:t>
            </a:r>
            <a:endParaRPr/>
          </a:p>
          <a:p>
            <a:pPr indent="-342900" lvl="0" marL="342900" marR="0" rtl="0" algn="l">
              <a:lnSpc>
                <a:spcPct val="150000"/>
              </a:lnSpc>
              <a:spcBef>
                <a:spcPts val="0"/>
              </a:spcBef>
              <a:spcAft>
                <a:spcPts val="0"/>
              </a:spcAft>
              <a:buClr>
                <a:schemeClr val="dk1"/>
              </a:buClr>
              <a:buSzPts val="2400"/>
              <a:buFont typeface="Noto Sans Symbols"/>
              <a:buChar char="✔"/>
            </a:pPr>
            <a:r>
              <a:rPr lang="en-GB" sz="2400">
                <a:solidFill>
                  <a:schemeClr val="dk1"/>
                </a:solidFill>
                <a:latin typeface="Times New Roman"/>
                <a:ea typeface="Times New Roman"/>
                <a:cs typeface="Times New Roman"/>
                <a:sym typeface="Times New Roman"/>
              </a:rPr>
              <a:t>    Joint can be radiographed</a:t>
            </a:r>
            <a:endParaRPr sz="24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rPr b="1" lang="en-GB" sz="2400">
                <a:solidFill>
                  <a:schemeClr val="dk1"/>
                </a:solidFill>
                <a:latin typeface="Times New Roman"/>
                <a:ea typeface="Times New Roman"/>
                <a:cs typeface="Times New Roman"/>
                <a:sym typeface="Times New Roman"/>
              </a:rPr>
              <a:t>Disadvantages</a:t>
            </a:r>
            <a:endParaRPr sz="2400">
              <a:solidFill>
                <a:schemeClr val="dk1"/>
              </a:solidFill>
              <a:latin typeface="Times New Roman"/>
              <a:ea typeface="Times New Roman"/>
              <a:cs typeface="Times New Roman"/>
              <a:sym typeface="Times New Roman"/>
            </a:endParaRPr>
          </a:p>
          <a:p>
            <a:pPr indent="-342900" lvl="0" marL="342900" marR="0" rtl="0" algn="l">
              <a:spcBef>
                <a:spcPts val="0"/>
              </a:spcBef>
              <a:spcAft>
                <a:spcPts val="0"/>
              </a:spcAft>
              <a:buClr>
                <a:schemeClr val="dk1"/>
              </a:buClr>
              <a:buSzPts val="2400"/>
              <a:buFont typeface="Noto Sans Symbols"/>
              <a:buChar char="✔"/>
            </a:pPr>
            <a:r>
              <a:rPr lang="en-GB" sz="2400">
                <a:solidFill>
                  <a:schemeClr val="dk1"/>
                </a:solidFill>
                <a:latin typeface="Times New Roman"/>
                <a:ea typeface="Times New Roman"/>
                <a:cs typeface="Times New Roman"/>
                <a:sym typeface="Times New Roman"/>
              </a:rPr>
              <a:t>    Weld intrusion will affect the flow</a:t>
            </a:r>
            <a:endParaRPr/>
          </a:p>
          <a:p>
            <a:pPr indent="-342900" lvl="0" marL="342900" marR="0" rtl="0" algn="l">
              <a:spcBef>
                <a:spcPts val="0"/>
              </a:spcBef>
              <a:spcAft>
                <a:spcPts val="0"/>
              </a:spcAft>
              <a:buClr>
                <a:schemeClr val="dk1"/>
              </a:buClr>
              <a:buSzPts val="2400"/>
              <a:buFont typeface="Noto Sans Symbols"/>
              <a:buChar char="✔"/>
            </a:pPr>
            <a:r>
              <a:rPr lang="en-GB" sz="2400">
                <a:solidFill>
                  <a:schemeClr val="dk1"/>
                </a:solidFill>
                <a:latin typeface="Times New Roman"/>
                <a:ea typeface="Times New Roman"/>
                <a:cs typeface="Times New Roman"/>
                <a:sym typeface="Times New Roman"/>
              </a:rPr>
              <a:t>    End preparation is necessary</a:t>
            </a:r>
            <a:endParaRPr/>
          </a:p>
        </p:txBody>
      </p:sp>
      <p:sp>
        <p:nvSpPr>
          <p:cNvPr id="355" name="Google Shape;355;p30"/>
          <p:cNvSpPr/>
          <p:nvPr/>
        </p:nvSpPr>
        <p:spPr>
          <a:xfrm>
            <a:off x="698500" y="5093939"/>
            <a:ext cx="10160000"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GB" sz="2400">
                <a:solidFill>
                  <a:schemeClr val="dk1"/>
                </a:solidFill>
                <a:latin typeface="Times New Roman"/>
                <a:ea typeface="Times New Roman"/>
                <a:cs typeface="Times New Roman"/>
                <a:sym typeface="Times New Roman"/>
              </a:rPr>
              <a:t>https://hardhatengineer.com/wp-content/uploads/2017/11/bevelled-end-pipe.jpg</a:t>
            </a:r>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9" name="Shape 359"/>
        <p:cNvGrpSpPr/>
        <p:nvPr/>
      </p:nvGrpSpPr>
      <p:grpSpPr>
        <a:xfrm>
          <a:off x="0" y="0"/>
          <a:ext cx="0" cy="0"/>
          <a:chOff x="0" y="0"/>
          <a:chExt cx="0" cy="0"/>
        </a:xfrm>
      </p:grpSpPr>
      <p:sp>
        <p:nvSpPr>
          <p:cNvPr id="360" name="Google Shape;360;p31"/>
          <p:cNvSpPr txBox="1"/>
          <p:nvPr>
            <p:ph type="title"/>
          </p:nvPr>
        </p:nvSpPr>
        <p:spPr>
          <a:xfrm>
            <a:off x="2907631" y="538518"/>
            <a:ext cx="6376737" cy="477085"/>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dk1"/>
              </a:buClr>
              <a:buSzPts val="3600"/>
              <a:buFont typeface="Times New Roman"/>
              <a:buNone/>
            </a:pPr>
            <a:br>
              <a:rPr b="1" lang="en-GB" sz="3600">
                <a:latin typeface="Times New Roman"/>
                <a:ea typeface="Times New Roman"/>
                <a:cs typeface="Times New Roman"/>
                <a:sym typeface="Times New Roman"/>
              </a:rPr>
            </a:br>
            <a:r>
              <a:rPr b="1" lang="en-GB" sz="3600">
                <a:latin typeface="Times New Roman"/>
                <a:ea typeface="Times New Roman"/>
                <a:cs typeface="Times New Roman"/>
                <a:sym typeface="Times New Roman"/>
              </a:rPr>
              <a:t>c.Threaded Ends</a:t>
            </a:r>
            <a:br>
              <a:rPr b="1" lang="en-GB" sz="3600">
                <a:latin typeface="Times New Roman"/>
                <a:ea typeface="Times New Roman"/>
                <a:cs typeface="Times New Roman"/>
                <a:sym typeface="Times New Roman"/>
              </a:rPr>
            </a:br>
            <a:endParaRPr sz="3600">
              <a:latin typeface="Times New Roman"/>
              <a:ea typeface="Times New Roman"/>
              <a:cs typeface="Times New Roman"/>
              <a:sym typeface="Times New Roman"/>
            </a:endParaRPr>
          </a:p>
        </p:txBody>
      </p:sp>
      <p:sp>
        <p:nvSpPr>
          <p:cNvPr id="361" name="Google Shape;361;p31"/>
          <p:cNvSpPr txBox="1"/>
          <p:nvPr>
            <p:ph idx="1" type="body"/>
          </p:nvPr>
        </p:nvSpPr>
        <p:spPr>
          <a:xfrm>
            <a:off x="838200" y="1167606"/>
            <a:ext cx="3467100" cy="1475582"/>
          </a:xfrm>
          <a:prstGeom prst="rect">
            <a:avLst/>
          </a:prstGeom>
          <a:noFill/>
          <a:ln>
            <a:noFill/>
          </a:ln>
        </p:spPr>
        <p:txBody>
          <a:bodyPr anchorCtr="0" anchor="t" bIns="45700" lIns="91425" spcFirstLastPara="1" rIns="91425" wrap="square" tIns="45700">
            <a:normAutofit fontScale="77500" lnSpcReduction="20000"/>
          </a:bodyPr>
          <a:lstStyle/>
          <a:p>
            <a:pPr indent="0" lvl="0" marL="0" rtl="0" algn="l">
              <a:lnSpc>
                <a:spcPct val="150000"/>
              </a:lnSpc>
              <a:spcBef>
                <a:spcPts val="0"/>
              </a:spcBef>
              <a:spcAft>
                <a:spcPts val="0"/>
              </a:spcAft>
              <a:buClr>
                <a:schemeClr val="dk1"/>
              </a:buClr>
              <a:buSzPct val="100000"/>
              <a:buNone/>
            </a:pPr>
            <a:r>
              <a:rPr lang="en-GB">
                <a:latin typeface="Times New Roman"/>
                <a:ea typeface="Times New Roman"/>
                <a:cs typeface="Times New Roman"/>
                <a:sym typeface="Times New Roman"/>
              </a:rPr>
              <a:t>Threaded end pipes are used with threaded connections in a piping system.</a:t>
            </a:r>
            <a:endParaRPr/>
          </a:p>
          <a:p>
            <a:pPr indent="0" lvl="0" marL="0" rtl="0" algn="l">
              <a:lnSpc>
                <a:spcPct val="150000"/>
              </a:lnSpc>
              <a:spcBef>
                <a:spcPts val="1000"/>
              </a:spcBef>
              <a:spcAft>
                <a:spcPts val="0"/>
              </a:spcAft>
              <a:buClr>
                <a:schemeClr val="dk1"/>
              </a:buClr>
              <a:buSzPct val="100000"/>
              <a:buNone/>
            </a:pPr>
            <a:r>
              <a:t/>
            </a:r>
            <a:endParaRPr>
              <a:latin typeface="Times New Roman"/>
              <a:ea typeface="Times New Roman"/>
              <a:cs typeface="Times New Roman"/>
              <a:sym typeface="Times New Roman"/>
            </a:endParaRPr>
          </a:p>
        </p:txBody>
      </p:sp>
      <p:sp>
        <p:nvSpPr>
          <p:cNvPr id="362" name="Google Shape;362;p3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3/14/2023</a:t>
            </a:r>
            <a:endParaRPr/>
          </a:p>
        </p:txBody>
      </p:sp>
      <p:sp>
        <p:nvSpPr>
          <p:cNvPr id="363" name="Google Shape;363;p31"/>
          <p:cNvSpPr txBox="1"/>
          <p:nvPr>
            <p:ph idx="11" type="ftr"/>
          </p:nvPr>
        </p:nvSpPr>
        <p:spPr>
          <a:xfrm>
            <a:off x="4038600" y="6356350"/>
            <a:ext cx="51054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/RWANDA POLYTECHNIC-IPRC TUMBA</a:t>
            </a:r>
            <a:endParaRPr/>
          </a:p>
        </p:txBody>
      </p:sp>
      <p:pic>
        <p:nvPicPr>
          <p:cNvPr id="364" name="Google Shape;364;p31"/>
          <p:cNvPicPr preferRelativeResize="0"/>
          <p:nvPr/>
        </p:nvPicPr>
        <p:blipFill rotWithShape="1">
          <a:blip r:embed="rId3">
            <a:alphaModFix/>
          </a:blip>
          <a:srcRect b="0" l="0" r="0" t="0"/>
          <a:stretch/>
        </p:blipFill>
        <p:spPr>
          <a:xfrm rot="5400000">
            <a:off x="1123950" y="2461081"/>
            <a:ext cx="2628900" cy="3200400"/>
          </a:xfrm>
          <a:prstGeom prst="rect">
            <a:avLst/>
          </a:prstGeom>
          <a:noFill/>
          <a:ln>
            <a:noFill/>
          </a:ln>
        </p:spPr>
      </p:pic>
      <p:sp>
        <p:nvSpPr>
          <p:cNvPr id="365" name="Google Shape;365;p31"/>
          <p:cNvSpPr/>
          <p:nvPr/>
        </p:nvSpPr>
        <p:spPr>
          <a:xfrm>
            <a:off x="4991100" y="1282303"/>
            <a:ext cx="6096000" cy="409342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2000">
                <a:solidFill>
                  <a:schemeClr val="dk1"/>
                </a:solidFill>
                <a:latin typeface="Times New Roman"/>
                <a:ea typeface="Times New Roman"/>
                <a:cs typeface="Times New Roman"/>
                <a:sym typeface="Times New Roman"/>
              </a:rPr>
              <a:t>Advantages</a:t>
            </a:r>
            <a:endParaRPr/>
          </a:p>
          <a:p>
            <a:pPr indent="-342900" lvl="0" marL="342900" marR="0" rtl="0" algn="l">
              <a:spcBef>
                <a:spcPts val="0"/>
              </a:spcBef>
              <a:spcAft>
                <a:spcPts val="0"/>
              </a:spcAft>
              <a:buClr>
                <a:schemeClr val="dk1"/>
              </a:buClr>
              <a:buSzPts val="2000"/>
              <a:buFont typeface="Noto Sans Symbols"/>
              <a:buChar char="✔"/>
            </a:pPr>
            <a:r>
              <a:rPr lang="en-GB" sz="2000">
                <a:solidFill>
                  <a:schemeClr val="dk1"/>
                </a:solidFill>
                <a:latin typeface="Times New Roman"/>
                <a:ea typeface="Times New Roman"/>
                <a:cs typeface="Times New Roman"/>
                <a:sym typeface="Times New Roman"/>
              </a:rPr>
              <a:t>Easily made at the site</a:t>
            </a:r>
            <a:endParaRPr/>
          </a:p>
          <a:p>
            <a:pPr indent="-342900" lvl="0" marL="342900" marR="0" rtl="0" algn="l">
              <a:spcBef>
                <a:spcPts val="0"/>
              </a:spcBef>
              <a:spcAft>
                <a:spcPts val="0"/>
              </a:spcAft>
              <a:buClr>
                <a:schemeClr val="dk1"/>
              </a:buClr>
              <a:buSzPts val="2000"/>
              <a:buFont typeface="Noto Sans Symbols"/>
              <a:buChar char="✔"/>
            </a:pPr>
            <a:r>
              <a:rPr lang="en-GB" sz="2000">
                <a:solidFill>
                  <a:schemeClr val="dk1"/>
                </a:solidFill>
                <a:latin typeface="Times New Roman"/>
                <a:ea typeface="Times New Roman"/>
                <a:cs typeface="Times New Roman"/>
                <a:sym typeface="Times New Roman"/>
              </a:rPr>
              <a:t>It can be used where welding is not permitted due to fire hazard</a:t>
            </a:r>
            <a:endParaRPr/>
          </a:p>
          <a:p>
            <a:pPr indent="0" lvl="0" marL="0" marR="0" rtl="0" algn="l">
              <a:spcBef>
                <a:spcPts val="0"/>
              </a:spcBef>
              <a:spcAft>
                <a:spcPts val="0"/>
              </a:spcAft>
              <a:buNone/>
            </a:pPr>
            <a:r>
              <a:rPr b="1" lang="en-GB" sz="2000">
                <a:solidFill>
                  <a:schemeClr val="dk1"/>
                </a:solidFill>
                <a:latin typeface="Times New Roman"/>
                <a:ea typeface="Times New Roman"/>
                <a:cs typeface="Times New Roman"/>
                <a:sym typeface="Times New Roman"/>
              </a:rPr>
              <a:t>Disadvantages</a:t>
            </a:r>
            <a:endParaRPr/>
          </a:p>
          <a:p>
            <a:pPr indent="-342900" lvl="0" marL="342900" marR="0" rtl="0" algn="l">
              <a:spcBef>
                <a:spcPts val="0"/>
              </a:spcBef>
              <a:spcAft>
                <a:spcPts val="0"/>
              </a:spcAft>
              <a:buClr>
                <a:schemeClr val="dk1"/>
              </a:buClr>
              <a:buSzPts val="2000"/>
              <a:buFont typeface="Noto Sans Symbols"/>
              <a:buChar char="✔"/>
            </a:pPr>
            <a:r>
              <a:rPr lang="en-GB" sz="2000">
                <a:solidFill>
                  <a:schemeClr val="dk1"/>
                </a:solidFill>
                <a:latin typeface="Times New Roman"/>
                <a:ea typeface="Times New Roman"/>
                <a:cs typeface="Times New Roman"/>
                <a:sym typeface="Times New Roman"/>
              </a:rPr>
              <a:t>Joint may leak when not properly sealed</a:t>
            </a:r>
            <a:endParaRPr/>
          </a:p>
          <a:p>
            <a:pPr indent="-342900" lvl="0" marL="342900" marR="0" rtl="0" algn="l">
              <a:spcBef>
                <a:spcPts val="0"/>
              </a:spcBef>
              <a:spcAft>
                <a:spcPts val="0"/>
              </a:spcAft>
              <a:buClr>
                <a:schemeClr val="dk1"/>
              </a:buClr>
              <a:buSzPts val="2000"/>
              <a:buFont typeface="Noto Sans Symbols"/>
              <a:buChar char="✔"/>
            </a:pPr>
            <a:r>
              <a:rPr lang="en-GB" sz="2000">
                <a:solidFill>
                  <a:schemeClr val="dk1"/>
                </a:solidFill>
                <a:latin typeface="Times New Roman"/>
                <a:ea typeface="Times New Roman"/>
                <a:cs typeface="Times New Roman"/>
                <a:sym typeface="Times New Roman"/>
              </a:rPr>
              <a:t>Use is not permitted by code if severe erosion, crevice corrosion, shock, or vibration are anticipated.</a:t>
            </a:r>
            <a:endParaRPr/>
          </a:p>
          <a:p>
            <a:pPr indent="-342900" lvl="0" marL="342900" marR="0" rtl="0" algn="l">
              <a:spcBef>
                <a:spcPts val="0"/>
              </a:spcBef>
              <a:spcAft>
                <a:spcPts val="0"/>
              </a:spcAft>
              <a:buClr>
                <a:schemeClr val="dk1"/>
              </a:buClr>
              <a:buSzPts val="2000"/>
              <a:buFont typeface="Noto Sans Symbols"/>
              <a:buChar char="✔"/>
            </a:pPr>
            <a:r>
              <a:rPr lang="en-GB" sz="2000">
                <a:solidFill>
                  <a:schemeClr val="dk1"/>
                </a:solidFill>
                <a:latin typeface="Times New Roman"/>
                <a:ea typeface="Times New Roman"/>
                <a:cs typeface="Times New Roman"/>
                <a:sym typeface="Times New Roman"/>
              </a:rPr>
              <a:t>The strength of the pipe is reduced as threads reduce the wall thickness</a:t>
            </a:r>
            <a:endParaRPr/>
          </a:p>
          <a:p>
            <a:pPr indent="-342900" lvl="0" marL="342900" marR="0" rtl="0" algn="l">
              <a:spcBef>
                <a:spcPts val="0"/>
              </a:spcBef>
              <a:spcAft>
                <a:spcPts val="0"/>
              </a:spcAft>
              <a:buClr>
                <a:schemeClr val="dk1"/>
              </a:buClr>
              <a:buSzPts val="2000"/>
              <a:buFont typeface="Noto Sans Symbols"/>
              <a:buChar char="✔"/>
            </a:pPr>
            <a:r>
              <a:rPr lang="en-GB" sz="2000">
                <a:solidFill>
                  <a:schemeClr val="dk1"/>
                </a:solidFill>
                <a:latin typeface="Times New Roman"/>
                <a:ea typeface="Times New Roman"/>
                <a:cs typeface="Times New Roman"/>
                <a:sym typeface="Times New Roman"/>
              </a:rPr>
              <a:t>Seal welding may be required</a:t>
            </a:r>
            <a:endParaRPr/>
          </a:p>
          <a:p>
            <a:pPr indent="-342900" lvl="0" marL="342900" marR="0" rtl="0" algn="l">
              <a:spcBef>
                <a:spcPts val="0"/>
              </a:spcBef>
              <a:spcAft>
                <a:spcPts val="0"/>
              </a:spcAft>
              <a:buClr>
                <a:schemeClr val="dk1"/>
              </a:buClr>
              <a:buSzPts val="2000"/>
              <a:buFont typeface="Noto Sans Symbols"/>
              <a:buChar char="✔"/>
            </a:pPr>
            <a:r>
              <a:rPr lang="en-GB" sz="2000">
                <a:solidFill>
                  <a:schemeClr val="dk1"/>
                </a:solidFill>
                <a:latin typeface="Times New Roman"/>
                <a:ea typeface="Times New Roman"/>
                <a:cs typeface="Times New Roman"/>
                <a:sym typeface="Times New Roman"/>
              </a:rPr>
              <a:t>The code specifies that seal welding shall not be considered to contribute to the strength of joints.</a:t>
            </a:r>
            <a:endParaRPr/>
          </a:p>
        </p:txBody>
      </p:sp>
      <p:sp>
        <p:nvSpPr>
          <p:cNvPr id="366" name="Google Shape;366;p31"/>
          <p:cNvSpPr/>
          <p:nvPr/>
        </p:nvSpPr>
        <p:spPr>
          <a:xfrm>
            <a:off x="838200" y="5665985"/>
            <a:ext cx="8775700"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GB" sz="2000">
                <a:solidFill>
                  <a:schemeClr val="dk1"/>
                </a:solidFill>
                <a:latin typeface="Times New Roman"/>
                <a:ea typeface="Times New Roman"/>
                <a:cs typeface="Times New Roman"/>
                <a:sym typeface="Times New Roman"/>
              </a:rPr>
              <a:t>https://hardhatengineer.com/wp-content/uploads/2017/11/bevelled-end-pipe.jpg</a:t>
            </a:r>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0" name="Shape 370"/>
        <p:cNvGrpSpPr/>
        <p:nvPr/>
      </p:nvGrpSpPr>
      <p:grpSpPr>
        <a:xfrm>
          <a:off x="0" y="0"/>
          <a:ext cx="0" cy="0"/>
          <a:chOff x="0" y="0"/>
          <a:chExt cx="0" cy="0"/>
        </a:xfrm>
      </p:grpSpPr>
      <p:sp>
        <p:nvSpPr>
          <p:cNvPr id="371" name="Google Shape;371;p32"/>
          <p:cNvSpPr txBox="1"/>
          <p:nvPr>
            <p:ph idx="1" type="body"/>
          </p:nvPr>
        </p:nvSpPr>
        <p:spPr>
          <a:xfrm>
            <a:off x="838200" y="954147"/>
            <a:ext cx="4343400" cy="2538353"/>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2800"/>
              <a:buNone/>
            </a:pPr>
            <a:r>
              <a:rPr lang="en-GB">
                <a:latin typeface="Times New Roman"/>
                <a:ea typeface="Times New Roman"/>
                <a:cs typeface="Times New Roman"/>
                <a:sym typeface="Times New Roman"/>
              </a:rPr>
              <a:t>Socket &amp; Spigot End pipes are generally used in the Ductile iron pipeline and non-metallic piping pipelines such as PVC, and GRE/GRP.</a:t>
            </a:r>
            <a:endParaRPr/>
          </a:p>
          <a:p>
            <a:pPr indent="0" lvl="0" marL="0" rtl="0" algn="l">
              <a:lnSpc>
                <a:spcPct val="150000"/>
              </a:lnSpc>
              <a:spcBef>
                <a:spcPts val="1000"/>
              </a:spcBef>
              <a:spcAft>
                <a:spcPts val="0"/>
              </a:spcAft>
              <a:buClr>
                <a:schemeClr val="dk1"/>
              </a:buClr>
              <a:buSzPts val="2800"/>
              <a:buNone/>
            </a:pPr>
            <a:r>
              <a:t/>
            </a:r>
            <a:endParaRPr>
              <a:latin typeface="Times New Roman"/>
              <a:ea typeface="Times New Roman"/>
              <a:cs typeface="Times New Roman"/>
              <a:sym typeface="Times New Roman"/>
            </a:endParaRPr>
          </a:p>
        </p:txBody>
      </p:sp>
      <p:sp>
        <p:nvSpPr>
          <p:cNvPr id="372" name="Google Shape;372;p3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3/14/2023</a:t>
            </a:r>
            <a:endParaRPr/>
          </a:p>
        </p:txBody>
      </p:sp>
      <p:sp>
        <p:nvSpPr>
          <p:cNvPr id="373" name="Google Shape;373;p32"/>
          <p:cNvSpPr txBox="1"/>
          <p:nvPr>
            <p:ph idx="11" type="ftr"/>
          </p:nvPr>
        </p:nvSpPr>
        <p:spPr>
          <a:xfrm>
            <a:off x="4038600" y="6261100"/>
            <a:ext cx="5054600" cy="46037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/RWANDA POLYTECHNIC-IPRC TUMBA</a:t>
            </a:r>
            <a:endParaRPr/>
          </a:p>
        </p:txBody>
      </p:sp>
      <p:sp>
        <p:nvSpPr>
          <p:cNvPr id="374" name="Google Shape;374;p32"/>
          <p:cNvSpPr/>
          <p:nvPr/>
        </p:nvSpPr>
        <p:spPr>
          <a:xfrm>
            <a:off x="4557729" y="94734"/>
            <a:ext cx="4968027"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3600">
                <a:solidFill>
                  <a:schemeClr val="dk1"/>
                </a:solidFill>
                <a:latin typeface="Times New Roman"/>
                <a:ea typeface="Times New Roman"/>
                <a:cs typeface="Times New Roman"/>
                <a:sym typeface="Times New Roman"/>
              </a:rPr>
              <a:t>d. Socket &amp; Spigot Ends</a:t>
            </a:r>
            <a:endParaRPr/>
          </a:p>
        </p:txBody>
      </p:sp>
      <p:pic>
        <p:nvPicPr>
          <p:cNvPr id="375" name="Google Shape;375;p32"/>
          <p:cNvPicPr preferRelativeResize="0"/>
          <p:nvPr/>
        </p:nvPicPr>
        <p:blipFill rotWithShape="1">
          <a:blip r:embed="rId3">
            <a:alphaModFix/>
          </a:blip>
          <a:srcRect b="0" l="0" r="0" t="0"/>
          <a:stretch/>
        </p:blipFill>
        <p:spPr>
          <a:xfrm>
            <a:off x="838200" y="3403600"/>
            <a:ext cx="3800483" cy="2194490"/>
          </a:xfrm>
          <a:prstGeom prst="rect">
            <a:avLst/>
          </a:prstGeom>
          <a:noFill/>
          <a:ln>
            <a:noFill/>
          </a:ln>
        </p:spPr>
      </p:pic>
      <p:sp>
        <p:nvSpPr>
          <p:cNvPr id="376" name="Google Shape;376;p32"/>
          <p:cNvSpPr/>
          <p:nvPr/>
        </p:nvSpPr>
        <p:spPr>
          <a:xfrm>
            <a:off x="6045200" y="954147"/>
            <a:ext cx="6096000" cy="304698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2400">
                <a:solidFill>
                  <a:schemeClr val="dk1"/>
                </a:solidFill>
                <a:latin typeface="Times New Roman"/>
                <a:ea typeface="Times New Roman"/>
                <a:cs typeface="Times New Roman"/>
                <a:sym typeface="Times New Roman"/>
              </a:rPr>
              <a:t>Advantages</a:t>
            </a:r>
            <a:endParaRPr/>
          </a:p>
          <a:p>
            <a:pPr indent="-342900" lvl="0" marL="342900" marR="0" rtl="0" algn="l">
              <a:spcBef>
                <a:spcPts val="0"/>
              </a:spcBef>
              <a:spcAft>
                <a:spcPts val="0"/>
              </a:spcAft>
              <a:buClr>
                <a:schemeClr val="dk1"/>
              </a:buClr>
              <a:buSzPts val="2400"/>
              <a:buFont typeface="Noto Sans Symbols"/>
              <a:buChar char="✔"/>
            </a:pPr>
            <a:r>
              <a:rPr lang="en-GB" sz="2400">
                <a:solidFill>
                  <a:schemeClr val="dk1"/>
                </a:solidFill>
                <a:latin typeface="Times New Roman"/>
                <a:ea typeface="Times New Roman"/>
                <a:cs typeface="Times New Roman"/>
                <a:sym typeface="Times New Roman"/>
              </a:rPr>
              <a:t>It can be easily made at the site.</a:t>
            </a:r>
            <a:endParaRPr/>
          </a:p>
          <a:p>
            <a:pPr indent="-342900" lvl="0" marL="342900" marR="0" rtl="0" algn="l">
              <a:spcBef>
                <a:spcPts val="0"/>
              </a:spcBef>
              <a:spcAft>
                <a:spcPts val="0"/>
              </a:spcAft>
              <a:buClr>
                <a:schemeClr val="dk1"/>
              </a:buClr>
              <a:buSzPts val="2400"/>
              <a:buFont typeface="Noto Sans Symbols"/>
              <a:buChar char="✔"/>
            </a:pPr>
            <a:r>
              <a:rPr lang="en-GB" sz="2400">
                <a:solidFill>
                  <a:schemeClr val="dk1"/>
                </a:solidFill>
                <a:latin typeface="Times New Roman"/>
                <a:ea typeface="Times New Roman"/>
                <a:cs typeface="Times New Roman"/>
                <a:sym typeface="Times New Roman"/>
              </a:rPr>
              <a:t>Can accept misalignment up to 10° at pipe joints.</a:t>
            </a:r>
            <a:endParaRPr/>
          </a:p>
          <a:p>
            <a:pPr indent="0" lvl="0" marL="0" marR="0" rtl="0" algn="l">
              <a:spcBef>
                <a:spcPts val="0"/>
              </a:spcBef>
              <a:spcAft>
                <a:spcPts val="0"/>
              </a:spcAft>
              <a:buNone/>
            </a:pPr>
            <a:r>
              <a:rPr b="1" lang="en-GB" sz="2400">
                <a:solidFill>
                  <a:schemeClr val="dk1"/>
                </a:solidFill>
                <a:latin typeface="Times New Roman"/>
                <a:ea typeface="Times New Roman"/>
                <a:cs typeface="Times New Roman"/>
                <a:sym typeface="Times New Roman"/>
              </a:rPr>
              <a:t>Disadvantages</a:t>
            </a:r>
            <a:endParaRPr/>
          </a:p>
          <a:p>
            <a:pPr indent="-342900" lvl="0" marL="342900" marR="0" rtl="0" algn="l">
              <a:spcBef>
                <a:spcPts val="0"/>
              </a:spcBef>
              <a:spcAft>
                <a:spcPts val="0"/>
              </a:spcAft>
              <a:buClr>
                <a:schemeClr val="dk1"/>
              </a:buClr>
              <a:buSzPts val="2400"/>
              <a:buFont typeface="Noto Sans Symbols"/>
              <a:buChar char="✔"/>
            </a:pPr>
            <a:r>
              <a:rPr lang="en-GB" sz="2400">
                <a:solidFill>
                  <a:schemeClr val="dk1"/>
                </a:solidFill>
                <a:latin typeface="Times New Roman"/>
                <a:ea typeface="Times New Roman"/>
                <a:cs typeface="Times New Roman"/>
                <a:sym typeface="Times New Roman"/>
              </a:rPr>
              <a:t>Suitable for low-pressure applications.</a:t>
            </a:r>
            <a:endParaRPr/>
          </a:p>
          <a:p>
            <a:pPr indent="-342900" lvl="0" marL="342900" marR="0" rtl="0" algn="l">
              <a:spcBef>
                <a:spcPts val="0"/>
              </a:spcBef>
              <a:spcAft>
                <a:spcPts val="0"/>
              </a:spcAft>
              <a:buClr>
                <a:schemeClr val="dk1"/>
              </a:buClr>
              <a:buSzPts val="2400"/>
              <a:buFont typeface="Noto Sans Symbols"/>
              <a:buChar char="✔"/>
            </a:pPr>
            <a:r>
              <a:rPr lang="en-GB" sz="2400">
                <a:solidFill>
                  <a:schemeClr val="dk1"/>
                </a:solidFill>
                <a:latin typeface="Times New Roman"/>
                <a:ea typeface="Times New Roman"/>
                <a:cs typeface="Times New Roman"/>
                <a:sym typeface="Times New Roman"/>
              </a:rPr>
              <a:t>Special configuration at the pipe ends is required.</a:t>
            </a:r>
            <a:endParaRPr/>
          </a:p>
        </p:txBody>
      </p:sp>
      <p:sp>
        <p:nvSpPr>
          <p:cNvPr id="377" name="Google Shape;377;p32"/>
          <p:cNvSpPr/>
          <p:nvPr/>
        </p:nvSpPr>
        <p:spPr>
          <a:xfrm>
            <a:off x="825500" y="5681915"/>
            <a:ext cx="10668000"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GB" sz="2000">
                <a:solidFill>
                  <a:schemeClr val="dk1"/>
                </a:solidFill>
                <a:latin typeface="Times New Roman"/>
                <a:ea typeface="Times New Roman"/>
                <a:cs typeface="Times New Roman"/>
                <a:sym typeface="Times New Roman"/>
              </a:rPr>
              <a:t>https://hardhatengineer.com/wp-content/uploads/2017/11/Spigot-and-Socket-ends-gre-pipe.jpg</a:t>
            </a:r>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1" name="Shape 381"/>
        <p:cNvGrpSpPr/>
        <p:nvPr/>
      </p:nvGrpSpPr>
      <p:grpSpPr>
        <a:xfrm>
          <a:off x="0" y="0"/>
          <a:ext cx="0" cy="0"/>
          <a:chOff x="0" y="0"/>
          <a:chExt cx="0" cy="0"/>
        </a:xfrm>
      </p:grpSpPr>
      <p:sp>
        <p:nvSpPr>
          <p:cNvPr id="382" name="Google Shape;382;p33"/>
          <p:cNvSpPr txBox="1"/>
          <p:nvPr>
            <p:ph type="title"/>
          </p:nvPr>
        </p:nvSpPr>
        <p:spPr>
          <a:xfrm>
            <a:off x="2995863" y="1038351"/>
            <a:ext cx="6200274" cy="465054"/>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dk1"/>
              </a:buClr>
              <a:buSzPts val="3600"/>
              <a:buFont typeface="Times New Roman"/>
              <a:buNone/>
            </a:pPr>
            <a:br>
              <a:rPr b="1" lang="en-GB" sz="3600">
                <a:latin typeface="Times New Roman"/>
                <a:ea typeface="Times New Roman"/>
                <a:cs typeface="Times New Roman"/>
                <a:sym typeface="Times New Roman"/>
              </a:rPr>
            </a:br>
            <a:r>
              <a:rPr b="1" lang="en-GB" sz="3600">
                <a:latin typeface="Times New Roman"/>
                <a:ea typeface="Times New Roman"/>
                <a:cs typeface="Times New Roman"/>
                <a:sym typeface="Times New Roman"/>
              </a:rPr>
              <a:t>e. Flanged End</a:t>
            </a:r>
            <a:br>
              <a:rPr b="1" lang="en-GB" sz="3600">
                <a:latin typeface="Times New Roman"/>
                <a:ea typeface="Times New Roman"/>
                <a:cs typeface="Times New Roman"/>
                <a:sym typeface="Times New Roman"/>
              </a:rPr>
            </a:br>
            <a:endParaRPr sz="3600">
              <a:latin typeface="Times New Roman"/>
              <a:ea typeface="Times New Roman"/>
              <a:cs typeface="Times New Roman"/>
              <a:sym typeface="Times New Roman"/>
            </a:endParaRPr>
          </a:p>
        </p:txBody>
      </p:sp>
      <p:sp>
        <p:nvSpPr>
          <p:cNvPr id="383" name="Google Shape;383;p33"/>
          <p:cNvSpPr txBox="1"/>
          <p:nvPr>
            <p:ph idx="1" type="body"/>
          </p:nvPr>
        </p:nvSpPr>
        <p:spPr>
          <a:xfrm>
            <a:off x="838200" y="1825625"/>
            <a:ext cx="4648200" cy="1527175"/>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2800"/>
              <a:buNone/>
            </a:pPr>
            <a:r>
              <a:rPr lang="en-GB">
                <a:latin typeface="Times New Roman"/>
                <a:ea typeface="Times New Roman"/>
                <a:cs typeface="Times New Roman"/>
                <a:sym typeface="Times New Roman"/>
              </a:rPr>
              <a:t>Flanged end pipes are used where the bolted connection is required</a:t>
            </a:r>
            <a:endParaRPr/>
          </a:p>
          <a:p>
            <a:pPr indent="0" lvl="0" marL="0" rtl="0" algn="l">
              <a:lnSpc>
                <a:spcPct val="90000"/>
              </a:lnSpc>
              <a:spcBef>
                <a:spcPts val="1000"/>
              </a:spcBef>
              <a:spcAft>
                <a:spcPts val="0"/>
              </a:spcAft>
              <a:buClr>
                <a:schemeClr val="dk1"/>
              </a:buClr>
              <a:buSzPts val="2800"/>
              <a:buNone/>
            </a:pPr>
            <a:r>
              <a:t/>
            </a:r>
            <a:endParaRPr>
              <a:latin typeface="Times New Roman"/>
              <a:ea typeface="Times New Roman"/>
              <a:cs typeface="Times New Roman"/>
              <a:sym typeface="Times New Roman"/>
            </a:endParaRPr>
          </a:p>
        </p:txBody>
      </p:sp>
      <p:sp>
        <p:nvSpPr>
          <p:cNvPr id="384" name="Google Shape;384;p3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3/14/2023</a:t>
            </a:r>
            <a:endParaRPr/>
          </a:p>
        </p:txBody>
      </p:sp>
      <p:sp>
        <p:nvSpPr>
          <p:cNvPr id="385" name="Google Shape;385;p33"/>
          <p:cNvSpPr txBox="1"/>
          <p:nvPr>
            <p:ph idx="11" type="ftr"/>
          </p:nvPr>
        </p:nvSpPr>
        <p:spPr>
          <a:xfrm>
            <a:off x="4038599" y="6356350"/>
            <a:ext cx="5157537"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/RWANDA POLYTECHNIC-IPRC TUMBA</a:t>
            </a:r>
            <a:endParaRPr/>
          </a:p>
        </p:txBody>
      </p:sp>
      <p:sp>
        <p:nvSpPr>
          <p:cNvPr id="386" name="Google Shape;386;p33"/>
          <p:cNvSpPr/>
          <p:nvPr/>
        </p:nvSpPr>
        <p:spPr>
          <a:xfrm>
            <a:off x="838200" y="5843055"/>
            <a:ext cx="8699500"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GB" sz="2000">
                <a:solidFill>
                  <a:schemeClr val="dk1"/>
                </a:solidFill>
                <a:latin typeface="Times New Roman"/>
                <a:ea typeface="Times New Roman"/>
                <a:cs typeface="Times New Roman"/>
                <a:sym typeface="Times New Roman"/>
              </a:rPr>
              <a:t>https://hardhatengineer.com/wp-content/uploads/2017/11/Flanged-ends-Elbow.jpg</a:t>
            </a:r>
            <a:endParaRPr/>
          </a:p>
        </p:txBody>
      </p:sp>
      <p:pic>
        <p:nvPicPr>
          <p:cNvPr id="387" name="Google Shape;387;p33"/>
          <p:cNvPicPr preferRelativeResize="0"/>
          <p:nvPr/>
        </p:nvPicPr>
        <p:blipFill rotWithShape="1">
          <a:blip r:embed="rId3">
            <a:alphaModFix/>
          </a:blip>
          <a:srcRect b="0" l="0" r="0" t="0"/>
          <a:stretch/>
        </p:blipFill>
        <p:spPr>
          <a:xfrm>
            <a:off x="965200" y="2944853"/>
            <a:ext cx="2857499" cy="2857499"/>
          </a:xfrm>
          <a:prstGeom prst="rect">
            <a:avLst/>
          </a:prstGeom>
          <a:noFill/>
          <a:ln>
            <a:noFill/>
          </a:ln>
        </p:spPr>
      </p:pic>
      <p:sp>
        <p:nvSpPr>
          <p:cNvPr id="388" name="Google Shape;388;p33"/>
          <p:cNvSpPr/>
          <p:nvPr/>
        </p:nvSpPr>
        <p:spPr>
          <a:xfrm>
            <a:off x="5816600" y="1872737"/>
            <a:ext cx="6096000" cy="34163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2400">
                <a:solidFill>
                  <a:schemeClr val="dk1"/>
                </a:solidFill>
                <a:latin typeface="Times New Roman"/>
                <a:ea typeface="Times New Roman"/>
                <a:cs typeface="Times New Roman"/>
                <a:sym typeface="Times New Roman"/>
              </a:rPr>
              <a:t>Advantages</a:t>
            </a:r>
            <a:endParaRPr/>
          </a:p>
          <a:p>
            <a:pPr indent="-342900" lvl="0" marL="342900" marR="0" rtl="0" algn="l">
              <a:spcBef>
                <a:spcPts val="0"/>
              </a:spcBef>
              <a:spcAft>
                <a:spcPts val="0"/>
              </a:spcAft>
              <a:buClr>
                <a:schemeClr val="dk1"/>
              </a:buClr>
              <a:buSzPts val="2400"/>
              <a:buFont typeface="Noto Sans Symbols"/>
              <a:buChar char="✔"/>
            </a:pPr>
            <a:r>
              <a:rPr lang="en-GB" sz="2400">
                <a:solidFill>
                  <a:schemeClr val="dk1"/>
                </a:solidFill>
                <a:latin typeface="Times New Roman"/>
                <a:ea typeface="Times New Roman"/>
                <a:cs typeface="Times New Roman"/>
                <a:sym typeface="Times New Roman"/>
              </a:rPr>
              <a:t>Can be easily made at the site</a:t>
            </a:r>
            <a:endParaRPr/>
          </a:p>
          <a:p>
            <a:pPr indent="-342900" lvl="0" marL="342900" marR="0" rtl="0" algn="l">
              <a:spcBef>
                <a:spcPts val="0"/>
              </a:spcBef>
              <a:spcAft>
                <a:spcPts val="0"/>
              </a:spcAft>
              <a:buClr>
                <a:schemeClr val="dk1"/>
              </a:buClr>
              <a:buSzPts val="2400"/>
              <a:buFont typeface="Noto Sans Symbols"/>
              <a:buChar char="✔"/>
            </a:pPr>
            <a:r>
              <a:rPr lang="en-GB" sz="2400">
                <a:solidFill>
                  <a:schemeClr val="dk1"/>
                </a:solidFill>
                <a:latin typeface="Times New Roman"/>
                <a:ea typeface="Times New Roman"/>
                <a:cs typeface="Times New Roman"/>
                <a:sym typeface="Times New Roman"/>
              </a:rPr>
              <a:t>It can be used where welding is not permitted due to material properties or fire hazards.</a:t>
            </a:r>
            <a:endParaRPr/>
          </a:p>
          <a:p>
            <a:pPr indent="-342900" lvl="0" marL="342900" marR="0" rtl="0" algn="l">
              <a:spcBef>
                <a:spcPts val="0"/>
              </a:spcBef>
              <a:spcAft>
                <a:spcPts val="0"/>
              </a:spcAft>
              <a:buClr>
                <a:schemeClr val="dk1"/>
              </a:buClr>
              <a:buSzPts val="2400"/>
              <a:buFont typeface="Noto Sans Symbols"/>
              <a:buChar char="✔"/>
            </a:pPr>
            <a:r>
              <a:rPr lang="en-GB" sz="2400">
                <a:solidFill>
                  <a:schemeClr val="dk1"/>
                </a:solidFill>
                <a:latin typeface="Times New Roman"/>
                <a:ea typeface="Times New Roman"/>
                <a:cs typeface="Times New Roman"/>
                <a:sym typeface="Times New Roman"/>
              </a:rPr>
              <a:t>Dismantling is very easy</a:t>
            </a:r>
            <a:endParaRPr/>
          </a:p>
          <a:p>
            <a:pPr indent="0" lvl="0" marL="0" marR="0" rtl="0" algn="l">
              <a:spcBef>
                <a:spcPts val="0"/>
              </a:spcBef>
              <a:spcAft>
                <a:spcPts val="0"/>
              </a:spcAft>
              <a:buNone/>
            </a:pPr>
            <a:r>
              <a:rPr b="1" lang="en-GB" sz="2400">
                <a:solidFill>
                  <a:schemeClr val="dk1"/>
                </a:solidFill>
                <a:latin typeface="Times New Roman"/>
                <a:ea typeface="Times New Roman"/>
                <a:cs typeface="Times New Roman"/>
                <a:sym typeface="Times New Roman"/>
              </a:rPr>
              <a:t>Disadvantages</a:t>
            </a:r>
            <a:endParaRPr/>
          </a:p>
          <a:p>
            <a:pPr indent="-342900" lvl="0" marL="342900" marR="0" rtl="0" algn="l">
              <a:spcBef>
                <a:spcPts val="0"/>
              </a:spcBef>
              <a:spcAft>
                <a:spcPts val="0"/>
              </a:spcAft>
              <a:buClr>
                <a:schemeClr val="dk1"/>
              </a:buClr>
              <a:buSzPts val="2400"/>
              <a:buFont typeface="Noto Sans Symbols"/>
              <a:buChar char="✔"/>
            </a:pPr>
            <a:r>
              <a:rPr lang="en-GB" sz="2400">
                <a:solidFill>
                  <a:schemeClr val="dk1"/>
                </a:solidFill>
                <a:latin typeface="Times New Roman"/>
                <a:ea typeface="Times New Roman"/>
                <a:cs typeface="Times New Roman"/>
                <a:sym typeface="Times New Roman"/>
              </a:rPr>
              <a:t>It is a point of potential leakage</a:t>
            </a:r>
            <a:endParaRPr/>
          </a:p>
          <a:p>
            <a:pPr indent="-342900" lvl="0" marL="342900" marR="0" rtl="0" algn="l">
              <a:spcBef>
                <a:spcPts val="0"/>
              </a:spcBef>
              <a:spcAft>
                <a:spcPts val="0"/>
              </a:spcAft>
              <a:buClr>
                <a:schemeClr val="dk1"/>
              </a:buClr>
              <a:buSzPts val="2400"/>
              <a:buFont typeface="Noto Sans Symbols"/>
              <a:buChar char="✔"/>
            </a:pPr>
            <a:r>
              <a:rPr lang="en-GB" sz="2400">
                <a:solidFill>
                  <a:schemeClr val="dk1"/>
                </a:solidFill>
                <a:latin typeface="Times New Roman"/>
                <a:ea typeface="Times New Roman"/>
                <a:cs typeface="Times New Roman"/>
                <a:sym typeface="Times New Roman"/>
              </a:rPr>
              <a:t>It cannot be used when piping is subjected to high bending moment.</a:t>
            </a:r>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2" name="Shape 392"/>
        <p:cNvGrpSpPr/>
        <p:nvPr/>
      </p:nvGrpSpPr>
      <p:grpSpPr>
        <a:xfrm>
          <a:off x="0" y="0"/>
          <a:ext cx="0" cy="0"/>
          <a:chOff x="0" y="0"/>
          <a:chExt cx="0" cy="0"/>
        </a:xfrm>
      </p:grpSpPr>
      <p:sp>
        <p:nvSpPr>
          <p:cNvPr id="393" name="Google Shape;393;p34"/>
          <p:cNvSpPr txBox="1"/>
          <p:nvPr>
            <p:ph idx="1" type="body"/>
          </p:nvPr>
        </p:nvSpPr>
        <p:spPr>
          <a:xfrm>
            <a:off x="838200" y="1825625"/>
            <a:ext cx="10515600" cy="4351338"/>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2800"/>
              <a:buNone/>
            </a:pPr>
            <a:r>
              <a:t/>
            </a:r>
            <a:endParaRPr/>
          </a:p>
          <a:p>
            <a:pPr indent="0" lvl="0" marL="0" rtl="0" algn="ctr">
              <a:lnSpc>
                <a:spcPct val="90000"/>
              </a:lnSpc>
              <a:spcBef>
                <a:spcPts val="1000"/>
              </a:spcBef>
              <a:spcAft>
                <a:spcPts val="0"/>
              </a:spcAft>
              <a:buClr>
                <a:schemeClr val="dk1"/>
              </a:buClr>
              <a:buSzPts val="4000"/>
              <a:buNone/>
            </a:pPr>
            <a:r>
              <a:rPr b="1" lang="en-GB" sz="4000"/>
              <a:t>THANK YOU!!!!!!!!!!</a:t>
            </a:r>
            <a:endParaRPr b="1" sz="4000"/>
          </a:p>
          <a:p>
            <a:pPr indent="0" lvl="0" marL="0" rtl="0" algn="ctr">
              <a:lnSpc>
                <a:spcPct val="90000"/>
              </a:lnSpc>
              <a:spcBef>
                <a:spcPts val="1000"/>
              </a:spcBef>
              <a:spcAft>
                <a:spcPts val="0"/>
              </a:spcAft>
              <a:buClr>
                <a:schemeClr val="dk1"/>
              </a:buClr>
              <a:buSzPts val="4000"/>
              <a:buNone/>
            </a:pPr>
            <a:r>
              <a:t/>
            </a:r>
            <a:endParaRPr b="1" sz="4000"/>
          </a:p>
          <a:p>
            <a:pPr indent="0" lvl="0" marL="0" rtl="0" algn="ctr">
              <a:lnSpc>
                <a:spcPct val="90000"/>
              </a:lnSpc>
              <a:spcBef>
                <a:spcPts val="1000"/>
              </a:spcBef>
              <a:spcAft>
                <a:spcPts val="0"/>
              </a:spcAft>
              <a:buClr>
                <a:schemeClr val="dk1"/>
              </a:buClr>
              <a:buSzPts val="4000"/>
              <a:buNone/>
            </a:pPr>
            <a:r>
              <a:t/>
            </a:r>
            <a:endParaRPr b="1" sz="4000"/>
          </a:p>
          <a:p>
            <a:pPr indent="0" lvl="0" marL="0" rtl="0" algn="ctr">
              <a:lnSpc>
                <a:spcPct val="90000"/>
              </a:lnSpc>
              <a:spcBef>
                <a:spcPts val="1000"/>
              </a:spcBef>
              <a:spcAft>
                <a:spcPts val="0"/>
              </a:spcAft>
              <a:buClr>
                <a:schemeClr val="dk1"/>
              </a:buClr>
              <a:buSzPts val="4000"/>
              <a:buNone/>
            </a:pPr>
            <a:r>
              <a:t/>
            </a:r>
            <a:endParaRPr b="1" sz="4000"/>
          </a:p>
          <a:p>
            <a:pPr indent="0" lvl="0" marL="0" rtl="0" algn="ctr">
              <a:lnSpc>
                <a:spcPct val="90000"/>
              </a:lnSpc>
              <a:spcBef>
                <a:spcPts val="1000"/>
              </a:spcBef>
              <a:spcAft>
                <a:spcPts val="0"/>
              </a:spcAft>
              <a:buClr>
                <a:schemeClr val="dk1"/>
              </a:buClr>
              <a:buSzPts val="4000"/>
              <a:buNone/>
            </a:pPr>
            <a:r>
              <a:rPr b="1" lang="en-GB" sz="4000"/>
              <a:t>QUESTIONS AND ANSWERS</a:t>
            </a:r>
            <a:endParaRPr b="1" sz="4000"/>
          </a:p>
        </p:txBody>
      </p:sp>
      <p:sp>
        <p:nvSpPr>
          <p:cNvPr id="394" name="Google Shape;394;p3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3/14/2023</a:t>
            </a:r>
            <a:endParaRPr/>
          </a:p>
        </p:txBody>
      </p:sp>
      <p:sp>
        <p:nvSpPr>
          <p:cNvPr id="395" name="Google Shape;395;p34"/>
          <p:cNvSpPr txBox="1"/>
          <p:nvPr>
            <p:ph idx="11" type="ftr"/>
          </p:nvPr>
        </p:nvSpPr>
        <p:spPr>
          <a:xfrm>
            <a:off x="4038600" y="6176964"/>
            <a:ext cx="5549900" cy="544512"/>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/RWANDA POLYTECHNIC-IPRC TUMBA</a:t>
            </a:r>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9" name="Shape 399"/>
        <p:cNvGrpSpPr/>
        <p:nvPr/>
      </p:nvGrpSpPr>
      <p:grpSpPr>
        <a:xfrm>
          <a:off x="0" y="0"/>
          <a:ext cx="0" cy="0"/>
          <a:chOff x="0" y="0"/>
          <a:chExt cx="0" cy="0"/>
        </a:xfrm>
      </p:grpSpPr>
      <p:sp>
        <p:nvSpPr>
          <p:cNvPr id="400" name="Google Shape;400;p35"/>
          <p:cNvSpPr txBox="1"/>
          <p:nvPr>
            <p:ph type="title"/>
          </p:nvPr>
        </p:nvSpPr>
        <p:spPr>
          <a:xfrm>
            <a:off x="838200" y="365125"/>
            <a:ext cx="3543300" cy="523875"/>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chemeClr val="dk1"/>
              </a:buClr>
              <a:buSzPct val="100000"/>
              <a:buFont typeface="Times New Roman"/>
              <a:buNone/>
            </a:pPr>
            <a:r>
              <a:rPr b="1" lang="en-GB">
                <a:latin typeface="Times New Roman"/>
                <a:ea typeface="Times New Roman"/>
                <a:cs typeface="Times New Roman"/>
                <a:sym typeface="Times New Roman"/>
              </a:rPr>
              <a:t>References</a:t>
            </a:r>
            <a:endParaRPr b="1">
              <a:latin typeface="Times New Roman"/>
              <a:ea typeface="Times New Roman"/>
              <a:cs typeface="Times New Roman"/>
              <a:sym typeface="Times New Roman"/>
            </a:endParaRPr>
          </a:p>
        </p:txBody>
      </p:sp>
      <p:sp>
        <p:nvSpPr>
          <p:cNvPr id="401" name="Google Shape;401;p35"/>
          <p:cNvSpPr txBox="1"/>
          <p:nvPr>
            <p:ph idx="1" type="body"/>
          </p:nvPr>
        </p:nvSpPr>
        <p:spPr>
          <a:xfrm>
            <a:off x="838200" y="1254125"/>
            <a:ext cx="10515600" cy="4351338"/>
          </a:xfrm>
          <a:prstGeom prst="rect">
            <a:avLst/>
          </a:prstGeom>
          <a:noFill/>
          <a:ln>
            <a:noFill/>
          </a:ln>
        </p:spPr>
        <p:txBody>
          <a:bodyPr anchorCtr="0" anchor="t" bIns="45700" lIns="91425" spcFirstLastPara="1" rIns="91425" wrap="square" tIns="45700">
            <a:normAutofit/>
          </a:bodyPr>
          <a:lstStyle/>
          <a:p>
            <a:pPr indent="-514350" lvl="0" marL="514350" rtl="0" algn="l">
              <a:lnSpc>
                <a:spcPct val="90000"/>
              </a:lnSpc>
              <a:spcBef>
                <a:spcPts val="0"/>
              </a:spcBef>
              <a:spcAft>
                <a:spcPts val="0"/>
              </a:spcAft>
              <a:buClr>
                <a:schemeClr val="dk1"/>
              </a:buClr>
              <a:buSzPts val="2800"/>
              <a:buAutoNum type="arabicPeriod"/>
            </a:pPr>
            <a:r>
              <a:rPr lang="en-GB">
                <a:latin typeface="Times New Roman"/>
                <a:ea typeface="Times New Roman"/>
                <a:cs typeface="Times New Roman"/>
                <a:sym typeface="Times New Roman"/>
              </a:rPr>
              <a:t>ASPE, (2010). Plumbing Engineering Design Handbook: A Plumbing Engineer’s Guide to System Design and Specifications (Vol 2). River Road. Retrieved </a:t>
            </a:r>
            <a:r>
              <a:rPr lang="en-GB" u="sng">
                <a:solidFill>
                  <a:schemeClr val="hlink"/>
                </a:solidFill>
                <a:latin typeface="Times New Roman"/>
                <a:ea typeface="Times New Roman"/>
                <a:cs typeface="Times New Roman"/>
                <a:sym typeface="Times New Roman"/>
                <a:hlinkClick r:id="rId3"/>
              </a:rPr>
              <a:t>www.pdfdrive.com</a:t>
            </a:r>
            <a:r>
              <a:rPr lang="en-GB">
                <a:latin typeface="Times New Roman"/>
                <a:ea typeface="Times New Roman"/>
                <a:cs typeface="Times New Roman"/>
                <a:sym typeface="Times New Roman"/>
              </a:rPr>
              <a:t>.</a:t>
            </a:r>
            <a:endParaRPr/>
          </a:p>
          <a:p>
            <a:pPr indent="-514350" lvl="0" marL="514350" rtl="0" algn="l">
              <a:lnSpc>
                <a:spcPct val="90000"/>
              </a:lnSpc>
              <a:spcBef>
                <a:spcPts val="1000"/>
              </a:spcBef>
              <a:spcAft>
                <a:spcPts val="0"/>
              </a:spcAft>
              <a:buClr>
                <a:schemeClr val="dk1"/>
              </a:buClr>
              <a:buSzPts val="2800"/>
              <a:buAutoNum type="arabicPeriod"/>
            </a:pPr>
            <a:r>
              <a:rPr lang="en-GB">
                <a:latin typeface="Times New Roman"/>
                <a:ea typeface="Times New Roman"/>
                <a:cs typeface="Times New Roman"/>
                <a:sym typeface="Times New Roman"/>
              </a:rPr>
              <a:t>Rutger, B.&amp; Peter, S.(2008) Process Piping Design Handbook: Advanced Piping Design (Vol 2). Gulf Publishing Company.</a:t>
            </a:r>
            <a:endParaRPr/>
          </a:p>
          <a:p>
            <a:pPr indent="-514350" lvl="0" marL="514350" rtl="0" algn="l">
              <a:lnSpc>
                <a:spcPct val="90000"/>
              </a:lnSpc>
              <a:spcBef>
                <a:spcPts val="1000"/>
              </a:spcBef>
              <a:spcAft>
                <a:spcPts val="0"/>
              </a:spcAft>
              <a:buClr>
                <a:schemeClr val="dk1"/>
              </a:buClr>
              <a:buSzPts val="2800"/>
              <a:buFont typeface="Arial"/>
              <a:buAutoNum type="arabicPeriod"/>
            </a:pPr>
            <a:r>
              <a:rPr lang="en-GB" u="sng">
                <a:solidFill>
                  <a:schemeClr val="hlink"/>
                </a:solidFill>
                <a:latin typeface="Times New Roman"/>
                <a:ea typeface="Times New Roman"/>
                <a:cs typeface="Times New Roman"/>
                <a:sym typeface="Times New Roman"/>
                <a:hlinkClick r:id="rId4"/>
              </a:rPr>
              <a:t>https://hardhatengineer.com/wp-content/uploads/2017/11/Flanged-ends-Elbow.jpg</a:t>
            </a:r>
            <a:endParaRPr>
              <a:latin typeface="Times New Roman"/>
              <a:ea typeface="Times New Roman"/>
              <a:cs typeface="Times New Roman"/>
              <a:sym typeface="Times New Roman"/>
            </a:endParaRPr>
          </a:p>
          <a:p>
            <a:pPr indent="-514350" lvl="0" marL="514350" rtl="0" algn="l">
              <a:lnSpc>
                <a:spcPct val="90000"/>
              </a:lnSpc>
              <a:spcBef>
                <a:spcPts val="1000"/>
              </a:spcBef>
              <a:spcAft>
                <a:spcPts val="0"/>
              </a:spcAft>
              <a:buClr>
                <a:schemeClr val="dk1"/>
              </a:buClr>
              <a:buSzPts val="2800"/>
              <a:buFont typeface="Arial"/>
              <a:buAutoNum type="arabicPeriod"/>
            </a:pPr>
            <a:r>
              <a:rPr lang="en-GB">
                <a:latin typeface="Times New Roman"/>
                <a:ea typeface="Times New Roman"/>
                <a:cs typeface="Times New Roman"/>
                <a:sym typeface="Times New Roman"/>
              </a:rPr>
              <a:t>https://hardhatengineer.com/wp-content/uploads/2017/11/Spigot-and-Socket-ends-gre-pipe.jpg</a:t>
            </a:r>
            <a:endParaRPr/>
          </a:p>
          <a:p>
            <a:pPr indent="-336550" lvl="0" marL="514350" rtl="0" algn="l">
              <a:lnSpc>
                <a:spcPct val="90000"/>
              </a:lnSpc>
              <a:spcBef>
                <a:spcPts val="1000"/>
              </a:spcBef>
              <a:spcAft>
                <a:spcPts val="0"/>
              </a:spcAft>
              <a:buClr>
                <a:schemeClr val="dk1"/>
              </a:buClr>
              <a:buSzPts val="2800"/>
              <a:buFont typeface="Arial"/>
              <a:buNone/>
            </a:pPr>
            <a:r>
              <a:t/>
            </a:r>
            <a:endParaRPr>
              <a:latin typeface="Times New Roman"/>
              <a:ea typeface="Times New Roman"/>
              <a:cs typeface="Times New Roman"/>
              <a:sym typeface="Times New Roman"/>
            </a:endParaRPr>
          </a:p>
          <a:p>
            <a:pPr indent="-336550" lvl="0" marL="514350" rtl="0" algn="l">
              <a:lnSpc>
                <a:spcPct val="90000"/>
              </a:lnSpc>
              <a:spcBef>
                <a:spcPts val="1000"/>
              </a:spcBef>
              <a:spcAft>
                <a:spcPts val="0"/>
              </a:spcAft>
              <a:buClr>
                <a:schemeClr val="dk1"/>
              </a:buClr>
              <a:buSzPts val="2800"/>
              <a:buNone/>
            </a:pPr>
            <a:r>
              <a:t/>
            </a:r>
            <a:endParaRPr>
              <a:latin typeface="Times New Roman"/>
              <a:ea typeface="Times New Roman"/>
              <a:cs typeface="Times New Roman"/>
              <a:sym typeface="Times New Roman"/>
            </a:endParaRPr>
          </a:p>
          <a:p>
            <a:pPr indent="-336550" lvl="0" marL="514350" rtl="0" algn="l">
              <a:lnSpc>
                <a:spcPct val="90000"/>
              </a:lnSpc>
              <a:spcBef>
                <a:spcPts val="1000"/>
              </a:spcBef>
              <a:spcAft>
                <a:spcPts val="0"/>
              </a:spcAft>
              <a:buClr>
                <a:schemeClr val="dk1"/>
              </a:buClr>
              <a:buSzPts val="2800"/>
              <a:buNone/>
            </a:pPr>
            <a:r>
              <a:t/>
            </a:r>
            <a:endParaRPr>
              <a:latin typeface="Times New Roman"/>
              <a:ea typeface="Times New Roman"/>
              <a:cs typeface="Times New Roman"/>
              <a:sym typeface="Times New Roman"/>
            </a:endParaRPr>
          </a:p>
          <a:p>
            <a:pPr indent="0" lvl="0" marL="0" rtl="0" algn="l">
              <a:lnSpc>
                <a:spcPct val="90000"/>
              </a:lnSpc>
              <a:spcBef>
                <a:spcPts val="1000"/>
              </a:spcBef>
              <a:spcAft>
                <a:spcPts val="0"/>
              </a:spcAft>
              <a:buClr>
                <a:schemeClr val="dk1"/>
              </a:buClr>
              <a:buSzPts val="2800"/>
              <a:buNone/>
            </a:pPr>
            <a:r>
              <a:t/>
            </a:r>
            <a:endParaRPr>
              <a:latin typeface="Times New Roman"/>
              <a:ea typeface="Times New Roman"/>
              <a:cs typeface="Times New Roman"/>
              <a:sym typeface="Times New Roman"/>
            </a:endParaRPr>
          </a:p>
        </p:txBody>
      </p:sp>
      <p:sp>
        <p:nvSpPr>
          <p:cNvPr id="402" name="Google Shape;402;p3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3/14/2023</a:t>
            </a:r>
            <a:endParaRPr/>
          </a:p>
        </p:txBody>
      </p:sp>
      <p:sp>
        <p:nvSpPr>
          <p:cNvPr id="403" name="Google Shape;403;p3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/RWANDA POLYTECHNIC-IPRC TUMBA</a:t>
            </a:r>
            <a:endParaRPr/>
          </a:p>
        </p:txBody>
      </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2021-05-10T07:15:05Z</dcterms:created>
  <dc:creator>Windows User</dc:creator>
</cp:coreProperties>
</file>