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saveSubsetFonts="1" autoCompressPictures="0">
  <p:sldMasterIdLst>
    <p:sldMasterId id="2147483657" r:id="rId1"/>
  </p:sldMasterIdLst>
  <p:notesMasterIdLst>
    <p:notesMasterId r:id="rId43"/>
  </p:notesMasterIdLst>
  <p:sldIdLst>
    <p:sldId id="417" r:id="rId2"/>
    <p:sldId id="349" r:id="rId3"/>
    <p:sldId id="367" r:id="rId4"/>
    <p:sldId id="352" r:id="rId5"/>
    <p:sldId id="421" r:id="rId6"/>
    <p:sldId id="368" r:id="rId7"/>
    <p:sldId id="423" r:id="rId8"/>
    <p:sldId id="426" r:id="rId9"/>
    <p:sldId id="427" r:id="rId10"/>
    <p:sldId id="429" r:id="rId11"/>
    <p:sldId id="430" r:id="rId12"/>
    <p:sldId id="372" r:id="rId13"/>
    <p:sldId id="373" r:id="rId14"/>
    <p:sldId id="374" r:id="rId15"/>
    <p:sldId id="432" r:id="rId16"/>
    <p:sldId id="375" r:id="rId17"/>
    <p:sldId id="434" r:id="rId18"/>
    <p:sldId id="376" r:id="rId19"/>
    <p:sldId id="435" r:id="rId20"/>
    <p:sldId id="377" r:id="rId21"/>
    <p:sldId id="380" r:id="rId22"/>
    <p:sldId id="381" r:id="rId23"/>
    <p:sldId id="437" r:id="rId24"/>
    <p:sldId id="438" r:id="rId25"/>
    <p:sldId id="440" r:id="rId26"/>
    <p:sldId id="442" r:id="rId27"/>
    <p:sldId id="443" r:id="rId28"/>
    <p:sldId id="444" r:id="rId29"/>
    <p:sldId id="385" r:id="rId30"/>
    <p:sldId id="386" r:id="rId31"/>
    <p:sldId id="446" r:id="rId32"/>
    <p:sldId id="387" r:id="rId33"/>
    <p:sldId id="448" r:id="rId34"/>
    <p:sldId id="388" r:id="rId35"/>
    <p:sldId id="450" r:id="rId36"/>
    <p:sldId id="414" r:id="rId37"/>
    <p:sldId id="452" r:id="rId38"/>
    <p:sldId id="415" r:id="rId39"/>
    <p:sldId id="454" r:id="rId40"/>
    <p:sldId id="418" r:id="rId41"/>
    <p:sldId id="419" r:id="rId42"/>
  </p:sldIdLst>
  <p:sldSz cx="9144000" cy="5143500" type="screen16x9"/>
  <p:notesSz cx="6858000" cy="9144000"/>
  <p:embeddedFontLst>
    <p:embeddedFont>
      <p:font typeface="Raleway" panose="020B0604020202020204" charset="-52"/>
      <p:regular r:id="rId44"/>
      <p:bold r:id="rId45"/>
      <p:italic r:id="rId46"/>
      <p:boldItalic r:id="rId47"/>
    </p:embeddedFont>
    <p:embeddedFont>
      <p:font typeface="Roboto Condensed" panose="020B0604020202020204" charset="0"/>
      <p:regular r:id="rId48"/>
      <p:bold r:id="rId49"/>
      <p:italic r:id="rId50"/>
      <p:boldItalic r:id="rId51"/>
    </p:embeddedFont>
    <p:embeddedFont>
      <p:font typeface="Arvo" panose="020B0604020202020204" charset="0"/>
      <p:regular r:id="rId52"/>
      <p:bold r:id="rId53"/>
      <p:italic r:id="rId54"/>
      <p:boldItalic r:id="rId55"/>
    </p:embeddedFont>
    <p:embeddedFont>
      <p:font typeface="Calibri" panose="020F0502020204030204" pitchFamily="34" charset="0"/>
      <p:regular r:id="rId56"/>
      <p:bold r:id="rId57"/>
      <p:italic r:id="rId58"/>
      <p:boldItalic r:id="rId59"/>
    </p:embeddedFont>
    <p:embeddedFont>
      <p:font typeface="Montserrat" panose="020B0604020202020204" charset="-52"/>
      <p:regular r:id="rId60"/>
      <p:bold r:id="rId61"/>
      <p:italic r:id="rId62"/>
      <p:boldItalic r:id="rId63"/>
    </p:embeddedFont>
    <p:embeddedFont>
      <p:font typeface="Roboto Condensed Light" panose="020B0604020202020204" charset="0"/>
      <p:regular r:id="rId64"/>
      <p:bold r:id="rId65"/>
      <p:italic r:id="rId66"/>
      <p:boldItalic r:id="rId6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E27665BA-8202-44FC-AD62-C9F0E3EA811A}">
  <a:tblStyle styleId="{E27665BA-8202-44FC-AD62-C9F0E3EA811A}" styleName="Table_0">
    <a:wholeTbl>
      <a:tcTxStyle>
        <a:font>
          <a:latin typeface="Arial"/>
          <a:ea typeface="Arial"/>
          <a:cs typeface="Arial"/>
        </a:font>
        <a:srgbClr val="000000"/>
      </a:tcTxStyle>
      <a:tcStyle>
        <a:tcBdr>
          <a:left>
            <a:ln w="9525" cap="flat" cmpd="sng">
              <a:solidFill>
                <a:srgbClr val="000000"/>
              </a:solidFill>
              <a:prstDash val="solid"/>
              <a:round/>
              <a:headEnd type="none" w="sm" len="sm"/>
              <a:tailEnd type="none" w="sm" len="sm"/>
            </a:ln>
          </a:left>
          <a:right>
            <a:ln w="9525" cap="flat" cmpd="sng">
              <a:solidFill>
                <a:srgbClr val="000000"/>
              </a:solidFill>
              <a:prstDash val="solid"/>
              <a:round/>
              <a:headEnd type="none" w="sm" len="sm"/>
              <a:tailEnd type="none" w="sm" len="sm"/>
            </a:ln>
          </a:right>
          <a:top>
            <a:ln w="9525" cap="flat" cmpd="sng">
              <a:solidFill>
                <a:srgbClr val="000000"/>
              </a:solidFill>
              <a:prstDash val="solid"/>
              <a:round/>
              <a:headEnd type="none" w="sm" len="sm"/>
              <a:tailEnd type="none" w="sm" len="sm"/>
            </a:ln>
          </a:top>
          <a:bottom>
            <a:ln w="9525" cap="flat" cmpd="sng">
              <a:solidFill>
                <a:srgbClr val="000000"/>
              </a:solidFill>
              <a:prstDash val="solid"/>
              <a:round/>
              <a:headEnd type="none" w="sm" len="sm"/>
              <a:tailEnd type="none" w="sm" len="sm"/>
            </a:ln>
          </a:bottom>
          <a:insideH>
            <a:ln w="9525" cap="flat" cmpd="sng">
              <a:solidFill>
                <a:srgbClr val="000000"/>
              </a:solidFill>
              <a:prstDash val="solid"/>
              <a:round/>
              <a:headEnd type="none" w="sm" len="sm"/>
              <a:tailEnd type="none" w="sm" len="sm"/>
            </a:ln>
          </a:insideH>
          <a:insideV>
            <a:ln w="9525" cap="flat" cmpd="sng">
              <a:solidFill>
                <a:srgbClr val="000000"/>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215DE48A-E3B5-44D0-98CB-AE0B3FDC0379}" styleName="Table_1">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11" d="100"/>
          <a:sy n="111" d="100"/>
        </p:scale>
        <p:origin x="-690" y="-84"/>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font" Target="fonts/font4.fntdata"/><Relationship Id="rId50" Type="http://schemas.openxmlformats.org/officeDocument/2006/relationships/font" Target="fonts/font7.fntdata"/><Relationship Id="rId55" Type="http://schemas.openxmlformats.org/officeDocument/2006/relationships/font" Target="fonts/font12.fntdata"/><Relationship Id="rId63" Type="http://schemas.openxmlformats.org/officeDocument/2006/relationships/font" Target="fonts/font20.fntdata"/><Relationship Id="rId68"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font" Target="fonts/font2.fntdata"/><Relationship Id="rId53" Type="http://schemas.openxmlformats.org/officeDocument/2006/relationships/font" Target="fonts/font10.fntdata"/><Relationship Id="rId58" Type="http://schemas.openxmlformats.org/officeDocument/2006/relationships/font" Target="fonts/font15.fntdata"/><Relationship Id="rId66" Type="http://schemas.openxmlformats.org/officeDocument/2006/relationships/font" Target="fonts/font23.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6.fntdata"/><Relationship Id="rId57" Type="http://schemas.openxmlformats.org/officeDocument/2006/relationships/font" Target="fonts/font14.fntdata"/><Relationship Id="rId61" Type="http://schemas.openxmlformats.org/officeDocument/2006/relationships/font" Target="fonts/font18.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1.fntdata"/><Relationship Id="rId52" Type="http://schemas.openxmlformats.org/officeDocument/2006/relationships/font" Target="fonts/font9.fntdata"/><Relationship Id="rId60" Type="http://schemas.openxmlformats.org/officeDocument/2006/relationships/font" Target="fonts/font17.fntdata"/><Relationship Id="rId65" Type="http://schemas.openxmlformats.org/officeDocument/2006/relationships/font" Target="fonts/font22.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font" Target="fonts/font5.fntdata"/><Relationship Id="rId56" Type="http://schemas.openxmlformats.org/officeDocument/2006/relationships/font" Target="fonts/font13.fntdata"/><Relationship Id="rId64" Type="http://schemas.openxmlformats.org/officeDocument/2006/relationships/font" Target="fonts/font21.fntdata"/><Relationship Id="rId69"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font" Target="fonts/font8.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font" Target="fonts/font3.fntdata"/><Relationship Id="rId59" Type="http://schemas.openxmlformats.org/officeDocument/2006/relationships/font" Target="fonts/font16.fntdata"/><Relationship Id="rId67" Type="http://schemas.openxmlformats.org/officeDocument/2006/relationships/font" Target="fonts/font24.fntdata"/><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font" Target="fonts/font11.fntdata"/><Relationship Id="rId62" Type="http://schemas.openxmlformats.org/officeDocument/2006/relationships/font" Target="fonts/font19.fntdata"/><Relationship Id="rId7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317500">
              <a:spcBef>
                <a:spcPts val="0"/>
              </a:spcBef>
              <a:spcAft>
                <a:spcPts val="0"/>
              </a:spcAft>
              <a:buSzPts val="1400"/>
              <a:buChar char="●"/>
              <a:defRPr sz="1100"/>
            </a:lvl1pPr>
            <a:lvl2pPr marL="914400" lvl="1" indent="-317500">
              <a:spcBef>
                <a:spcPts val="0"/>
              </a:spcBef>
              <a:spcAft>
                <a:spcPts val="0"/>
              </a:spcAft>
              <a:buSzPts val="1400"/>
              <a:buChar char="○"/>
              <a:defRPr sz="1100"/>
            </a:lvl2pPr>
            <a:lvl3pPr marL="1371600" lvl="2" indent="-317500">
              <a:spcBef>
                <a:spcPts val="0"/>
              </a:spcBef>
              <a:spcAft>
                <a:spcPts val="0"/>
              </a:spcAft>
              <a:buSzPts val="1400"/>
              <a:buChar char="■"/>
              <a:defRPr sz="1100"/>
            </a:lvl3pPr>
            <a:lvl4pPr marL="1828800" lvl="3" indent="-317500">
              <a:spcBef>
                <a:spcPts val="0"/>
              </a:spcBef>
              <a:spcAft>
                <a:spcPts val="0"/>
              </a:spcAft>
              <a:buSzPts val="1400"/>
              <a:buChar char="●"/>
              <a:defRPr sz="1100"/>
            </a:lvl4pPr>
            <a:lvl5pPr marL="2286000" lvl="4" indent="-317500">
              <a:spcBef>
                <a:spcPts val="0"/>
              </a:spcBef>
              <a:spcAft>
                <a:spcPts val="0"/>
              </a:spcAft>
              <a:buSzPts val="1400"/>
              <a:buChar char="○"/>
              <a:defRPr sz="1100"/>
            </a:lvl5pPr>
            <a:lvl6pPr marL="2743200" lvl="5" indent="-317500">
              <a:spcBef>
                <a:spcPts val="0"/>
              </a:spcBef>
              <a:spcAft>
                <a:spcPts val="0"/>
              </a:spcAft>
              <a:buSzPts val="1400"/>
              <a:buChar char="■"/>
              <a:defRPr sz="1100"/>
            </a:lvl6pPr>
            <a:lvl7pPr marL="3200400" lvl="6" indent="-317500">
              <a:spcBef>
                <a:spcPts val="0"/>
              </a:spcBef>
              <a:spcAft>
                <a:spcPts val="0"/>
              </a:spcAft>
              <a:buSzPts val="1400"/>
              <a:buChar char="●"/>
              <a:defRPr sz="1100"/>
            </a:lvl7pPr>
            <a:lvl8pPr marL="3657600" lvl="7" indent="-317500">
              <a:spcBef>
                <a:spcPts val="0"/>
              </a:spcBef>
              <a:spcAft>
                <a:spcPts val="0"/>
              </a:spcAft>
              <a:buSzPts val="1400"/>
              <a:buChar char="○"/>
              <a:defRPr sz="1100"/>
            </a:lvl8pPr>
            <a:lvl9pPr marL="4114800" lvl="8" indent="-317500">
              <a:spcBef>
                <a:spcPts val="0"/>
              </a:spcBef>
              <a:spcAft>
                <a:spcPts val="0"/>
              </a:spcAft>
              <a:buSzPts val="1400"/>
              <a:buChar char="■"/>
              <a:defRPr sz="1100"/>
            </a:lvl9pPr>
          </a:lstStyle>
          <a:p>
            <a:endParaRPr/>
          </a:p>
        </p:txBody>
      </p:sp>
    </p:spTree>
    <p:extLst>
      <p:ext uri="{BB962C8B-B14F-4D97-AF65-F5344CB8AC3E}">
        <p14:creationId xmlns:p14="http://schemas.microsoft.com/office/powerpoint/2010/main" val="1562868526"/>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0"/>
        <p:cNvGrpSpPr/>
        <p:nvPr/>
      </p:nvGrpSpPr>
      <p:grpSpPr>
        <a:xfrm>
          <a:off x="0" y="0"/>
          <a:ext cx="0" cy="0"/>
          <a:chOff x="0" y="0"/>
          <a:chExt cx="0" cy="0"/>
        </a:xfrm>
      </p:grpSpPr>
      <p:sp>
        <p:nvSpPr>
          <p:cNvPr id="181" name="Google Shape;181;g35f391192_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2" name="Google Shape;182;g35f391192_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85563997"/>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4"/>
        <p:cNvGrpSpPr/>
        <p:nvPr/>
      </p:nvGrpSpPr>
      <p:grpSpPr>
        <a:xfrm>
          <a:off x="0" y="0"/>
          <a:ext cx="0" cy="0"/>
          <a:chOff x="0" y="0"/>
          <a:chExt cx="0" cy="0"/>
        </a:xfrm>
      </p:grpSpPr>
      <p:sp>
        <p:nvSpPr>
          <p:cNvPr id="485" name="Google Shape;485;gfb87c9a92b_0_104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86" name="Google Shape;486;gfb87c9a92b_0_104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919107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type="title">
  <p:cSld name="TITLE">
    <p:spTree>
      <p:nvGrpSpPr>
        <p:cNvPr id="1" name="Shape 9"/>
        <p:cNvGrpSpPr/>
        <p:nvPr/>
      </p:nvGrpSpPr>
      <p:grpSpPr>
        <a:xfrm>
          <a:off x="0" y="0"/>
          <a:ext cx="0" cy="0"/>
          <a:chOff x="0" y="0"/>
          <a:chExt cx="0" cy="0"/>
        </a:xfrm>
      </p:grpSpPr>
      <p:sp>
        <p:nvSpPr>
          <p:cNvPr id="10" name="Google Shape;10;p2"/>
          <p:cNvSpPr/>
          <p:nvPr/>
        </p:nvSpPr>
        <p:spPr>
          <a:xfrm>
            <a:off x="7544483" y="657775"/>
            <a:ext cx="1299300" cy="432900"/>
          </a:xfrm>
          <a:prstGeom prst="triangle">
            <a:avLst>
              <a:gd name="adj" fmla="val 32425"/>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vo"/>
              <a:ea typeface="Arvo"/>
              <a:cs typeface="Arvo"/>
              <a:sym typeface="Arvo"/>
            </a:endParaRPr>
          </a:p>
        </p:txBody>
      </p:sp>
      <p:grpSp>
        <p:nvGrpSpPr>
          <p:cNvPr id="11" name="Google Shape;11;p2"/>
          <p:cNvGrpSpPr/>
          <p:nvPr/>
        </p:nvGrpSpPr>
        <p:grpSpPr>
          <a:xfrm>
            <a:off x="0" y="-7088"/>
            <a:ext cx="8661398" cy="5150588"/>
            <a:chOff x="0" y="-7088"/>
            <a:chExt cx="8661398" cy="5150588"/>
          </a:xfrm>
        </p:grpSpPr>
        <p:sp>
          <p:nvSpPr>
            <p:cNvPr id="12" name="Google Shape;12;p2"/>
            <p:cNvSpPr/>
            <p:nvPr/>
          </p:nvSpPr>
          <p:spPr>
            <a:xfrm>
              <a:off x="0" y="0"/>
              <a:ext cx="3525000" cy="5143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13;p2"/>
            <p:cNvSpPr/>
            <p:nvPr/>
          </p:nvSpPr>
          <p:spPr>
            <a:xfrm rot="10800000" flipH="1">
              <a:off x="3517898" y="-7088"/>
              <a:ext cx="5143500" cy="5143500"/>
            </a:xfrm>
            <a:prstGeom prst="rtTriangl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vo"/>
                <a:ea typeface="Arvo"/>
                <a:cs typeface="Arvo"/>
                <a:sym typeface="Arvo"/>
              </a:endParaRPr>
            </a:p>
          </p:txBody>
        </p:sp>
      </p:grpSp>
      <p:grpSp>
        <p:nvGrpSpPr>
          <p:cNvPr id="14" name="Google Shape;14;p2"/>
          <p:cNvGrpSpPr/>
          <p:nvPr/>
        </p:nvGrpSpPr>
        <p:grpSpPr>
          <a:xfrm rot="10800000" flipH="1">
            <a:off x="1" y="1090763"/>
            <a:ext cx="8847502" cy="2961975"/>
            <a:chOff x="-8178042" y="-4493254"/>
            <a:chExt cx="19483598" cy="6522736"/>
          </a:xfrm>
        </p:grpSpPr>
        <p:sp>
          <p:nvSpPr>
            <p:cNvPr id="15" name="Google Shape;15;p2"/>
            <p:cNvSpPr/>
            <p:nvPr/>
          </p:nvSpPr>
          <p:spPr>
            <a:xfrm>
              <a:off x="-8178042" y="-4493118"/>
              <a:ext cx="12968400" cy="65226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vo"/>
                <a:ea typeface="Arvo"/>
                <a:cs typeface="Arvo"/>
                <a:sym typeface="Arvo"/>
              </a:endParaRPr>
            </a:p>
          </p:txBody>
        </p:sp>
        <p:sp>
          <p:nvSpPr>
            <p:cNvPr id="16" name="Google Shape;16;p2"/>
            <p:cNvSpPr/>
            <p:nvPr/>
          </p:nvSpPr>
          <p:spPr>
            <a:xfrm>
              <a:off x="4782955" y="-4493254"/>
              <a:ext cx="6522600" cy="6522600"/>
            </a:xfrm>
            <a:prstGeom prst="rtTriangle">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vo"/>
                <a:ea typeface="Arvo"/>
                <a:cs typeface="Arvo"/>
                <a:sym typeface="Arvo"/>
              </a:endParaRPr>
            </a:p>
          </p:txBody>
        </p:sp>
      </p:grpSp>
      <p:grpSp>
        <p:nvGrpSpPr>
          <p:cNvPr id="17" name="Google Shape;17;p2"/>
          <p:cNvGrpSpPr/>
          <p:nvPr/>
        </p:nvGrpSpPr>
        <p:grpSpPr>
          <a:xfrm>
            <a:off x="3677236" y="4278349"/>
            <a:ext cx="5480829" cy="432996"/>
            <a:chOff x="5582265" y="4646738"/>
            <a:chExt cx="5480829" cy="432996"/>
          </a:xfrm>
        </p:grpSpPr>
        <p:sp>
          <p:nvSpPr>
            <p:cNvPr id="18" name="Google Shape;18;p2"/>
            <p:cNvSpPr/>
            <p:nvPr/>
          </p:nvSpPr>
          <p:spPr>
            <a:xfrm rot="10800000">
              <a:off x="5582265" y="4948334"/>
              <a:ext cx="394200" cy="131400"/>
            </a:xfrm>
            <a:prstGeom prst="triangle">
              <a:avLst>
                <a:gd name="adj" fmla="val 32425"/>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9" name="Google Shape;19;p2"/>
            <p:cNvGrpSpPr/>
            <p:nvPr/>
          </p:nvGrpSpPr>
          <p:grpSpPr>
            <a:xfrm flipH="1">
              <a:off x="5585232" y="4646738"/>
              <a:ext cx="5477861" cy="304551"/>
              <a:chOff x="-24158748" y="330075"/>
              <a:chExt cx="30568423" cy="1699506"/>
            </a:xfrm>
          </p:grpSpPr>
          <p:sp>
            <p:nvSpPr>
              <p:cNvPr id="20" name="Google Shape;20;p2"/>
              <p:cNvSpPr/>
              <p:nvPr/>
            </p:nvSpPr>
            <p:spPr>
              <a:xfrm>
                <a:off x="-24158748" y="330081"/>
                <a:ext cx="28908000" cy="1699500"/>
              </a:xfrm>
              <a:prstGeom prst="rect">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21;p2"/>
              <p:cNvSpPr/>
              <p:nvPr/>
            </p:nvSpPr>
            <p:spPr>
              <a:xfrm>
                <a:off x="4710175" y="330075"/>
                <a:ext cx="1699500" cy="1699500"/>
              </a:xfrm>
              <a:prstGeom prst="rtTriangle">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22" name="Google Shape;22;p2"/>
          <p:cNvSpPr txBox="1">
            <a:spLocks noGrp="1"/>
          </p:cNvSpPr>
          <p:nvPr>
            <p:ph type="ctrTitle"/>
          </p:nvPr>
        </p:nvSpPr>
        <p:spPr>
          <a:xfrm>
            <a:off x="685800" y="1090750"/>
            <a:ext cx="5367900" cy="296190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4800"/>
            </a:lvl1pPr>
            <a:lvl2pPr lvl="1" algn="ctr">
              <a:spcBef>
                <a:spcPts val="0"/>
              </a:spcBef>
              <a:spcAft>
                <a:spcPts val="0"/>
              </a:spcAft>
              <a:buSzPts val="4800"/>
              <a:buNone/>
              <a:defRPr sz="4800"/>
            </a:lvl2pPr>
            <a:lvl3pPr lvl="2" algn="ctr">
              <a:spcBef>
                <a:spcPts val="0"/>
              </a:spcBef>
              <a:spcAft>
                <a:spcPts val="0"/>
              </a:spcAft>
              <a:buSzPts val="4800"/>
              <a:buNone/>
              <a:defRPr sz="4800"/>
            </a:lvl3pPr>
            <a:lvl4pPr lvl="3" algn="ctr">
              <a:spcBef>
                <a:spcPts val="0"/>
              </a:spcBef>
              <a:spcAft>
                <a:spcPts val="0"/>
              </a:spcAft>
              <a:buSzPts val="4800"/>
              <a:buNone/>
              <a:defRPr sz="4800"/>
            </a:lvl4pPr>
            <a:lvl5pPr lvl="4" algn="ctr">
              <a:spcBef>
                <a:spcPts val="0"/>
              </a:spcBef>
              <a:spcAft>
                <a:spcPts val="0"/>
              </a:spcAft>
              <a:buSzPts val="4800"/>
              <a:buNone/>
              <a:defRPr sz="4800"/>
            </a:lvl5pPr>
            <a:lvl6pPr lvl="5" algn="ctr">
              <a:spcBef>
                <a:spcPts val="0"/>
              </a:spcBef>
              <a:spcAft>
                <a:spcPts val="0"/>
              </a:spcAft>
              <a:buSzPts val="4800"/>
              <a:buNone/>
              <a:defRPr sz="4800"/>
            </a:lvl6pPr>
            <a:lvl7pPr lvl="6" algn="ctr">
              <a:spcBef>
                <a:spcPts val="0"/>
              </a:spcBef>
              <a:spcAft>
                <a:spcPts val="0"/>
              </a:spcAft>
              <a:buSzPts val="4800"/>
              <a:buNone/>
              <a:defRPr sz="4800"/>
            </a:lvl7pPr>
            <a:lvl8pPr lvl="7" algn="ctr">
              <a:spcBef>
                <a:spcPts val="0"/>
              </a:spcBef>
              <a:spcAft>
                <a:spcPts val="0"/>
              </a:spcAft>
              <a:buSzPts val="4800"/>
              <a:buNone/>
              <a:defRPr sz="4800"/>
            </a:lvl8pPr>
            <a:lvl9pPr lvl="8" algn="ctr">
              <a:spcBef>
                <a:spcPts val="0"/>
              </a:spcBef>
              <a:spcAft>
                <a:spcPts val="0"/>
              </a:spcAft>
              <a:buSzPts val="4800"/>
              <a:buNone/>
              <a:defRPr sz="4800"/>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62"/>
        <p:cNvGrpSpPr/>
        <p:nvPr/>
      </p:nvGrpSpPr>
      <p:grpSpPr>
        <a:xfrm>
          <a:off x="0" y="0"/>
          <a:ext cx="0" cy="0"/>
          <a:chOff x="0" y="0"/>
          <a:chExt cx="0" cy="0"/>
        </a:xfrm>
      </p:grpSpPr>
      <p:grpSp>
        <p:nvGrpSpPr>
          <p:cNvPr id="163" name="Google Shape;163;p10"/>
          <p:cNvGrpSpPr/>
          <p:nvPr/>
        </p:nvGrpSpPr>
        <p:grpSpPr>
          <a:xfrm rot="10800000">
            <a:off x="-8" y="-2"/>
            <a:ext cx="2202830" cy="670795"/>
            <a:chOff x="5575242" y="4472723"/>
            <a:chExt cx="2202830" cy="670795"/>
          </a:xfrm>
        </p:grpSpPr>
        <p:sp>
          <p:nvSpPr>
            <p:cNvPr id="164" name="Google Shape;164;p10"/>
            <p:cNvSpPr/>
            <p:nvPr/>
          </p:nvSpPr>
          <p:spPr>
            <a:xfrm rot="10800000">
              <a:off x="5575242" y="4948334"/>
              <a:ext cx="394200" cy="131400"/>
            </a:xfrm>
            <a:prstGeom prst="triangle">
              <a:avLst>
                <a:gd name="adj" fmla="val 32425"/>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65" name="Google Shape;165;p10"/>
            <p:cNvGrpSpPr/>
            <p:nvPr/>
          </p:nvGrpSpPr>
          <p:grpSpPr>
            <a:xfrm flipH="1">
              <a:off x="5734850" y="4472723"/>
              <a:ext cx="2040837" cy="670795"/>
              <a:chOff x="1297954" y="330075"/>
              <a:chExt cx="5169293" cy="1699506"/>
            </a:xfrm>
          </p:grpSpPr>
          <p:sp>
            <p:nvSpPr>
              <p:cNvPr id="166" name="Google Shape;166;p10"/>
              <p:cNvSpPr/>
              <p:nvPr/>
            </p:nvSpPr>
            <p:spPr>
              <a:xfrm>
                <a:off x="1297954" y="330081"/>
                <a:ext cx="3476700" cy="1699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 name="Google Shape;167;p10"/>
              <p:cNvSpPr/>
              <p:nvPr/>
            </p:nvSpPr>
            <p:spPr>
              <a:xfrm>
                <a:off x="4767747" y="330075"/>
                <a:ext cx="1699500" cy="1699500"/>
              </a:xfrm>
              <a:prstGeom prst="rtTriangl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68" name="Google Shape;168;p10"/>
            <p:cNvGrpSpPr/>
            <p:nvPr/>
          </p:nvGrpSpPr>
          <p:grpSpPr>
            <a:xfrm flipH="1">
              <a:off x="5578209" y="4646738"/>
              <a:ext cx="2199863" cy="304563"/>
              <a:chOff x="-5827153" y="330075"/>
              <a:chExt cx="12276019" cy="1699569"/>
            </a:xfrm>
          </p:grpSpPr>
          <p:sp>
            <p:nvSpPr>
              <p:cNvPr id="169" name="Google Shape;169;p10"/>
              <p:cNvSpPr/>
              <p:nvPr/>
            </p:nvSpPr>
            <p:spPr>
              <a:xfrm>
                <a:off x="-5827153" y="330144"/>
                <a:ext cx="10612200" cy="16995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 name="Google Shape;170;p10"/>
              <p:cNvSpPr/>
              <p:nvPr/>
            </p:nvSpPr>
            <p:spPr>
              <a:xfrm>
                <a:off x="4749366" y="330075"/>
                <a:ext cx="1699500" cy="1699500"/>
              </a:xfrm>
              <a:prstGeom prst="rtTriangle">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171" name="Google Shape;171;p10"/>
          <p:cNvGrpSpPr/>
          <p:nvPr/>
        </p:nvGrpSpPr>
        <p:grpSpPr>
          <a:xfrm>
            <a:off x="6946842" y="4472723"/>
            <a:ext cx="2202830" cy="670795"/>
            <a:chOff x="5575242" y="4472723"/>
            <a:chExt cx="2202830" cy="670795"/>
          </a:xfrm>
        </p:grpSpPr>
        <p:sp>
          <p:nvSpPr>
            <p:cNvPr id="172" name="Google Shape;172;p10"/>
            <p:cNvSpPr/>
            <p:nvPr/>
          </p:nvSpPr>
          <p:spPr>
            <a:xfrm rot="10800000">
              <a:off x="5575242" y="4948334"/>
              <a:ext cx="394200" cy="131400"/>
            </a:xfrm>
            <a:prstGeom prst="triangle">
              <a:avLst>
                <a:gd name="adj" fmla="val 32425"/>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73" name="Google Shape;173;p10"/>
            <p:cNvGrpSpPr/>
            <p:nvPr/>
          </p:nvGrpSpPr>
          <p:grpSpPr>
            <a:xfrm flipH="1">
              <a:off x="5734850" y="4472723"/>
              <a:ext cx="2040837" cy="670795"/>
              <a:chOff x="1297954" y="330075"/>
              <a:chExt cx="5169293" cy="1699506"/>
            </a:xfrm>
          </p:grpSpPr>
          <p:sp>
            <p:nvSpPr>
              <p:cNvPr id="174" name="Google Shape;174;p10"/>
              <p:cNvSpPr/>
              <p:nvPr/>
            </p:nvSpPr>
            <p:spPr>
              <a:xfrm>
                <a:off x="1297954" y="330081"/>
                <a:ext cx="3476700" cy="1699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 name="Google Shape;175;p10"/>
              <p:cNvSpPr/>
              <p:nvPr/>
            </p:nvSpPr>
            <p:spPr>
              <a:xfrm>
                <a:off x="4767747" y="330075"/>
                <a:ext cx="1699500" cy="1699500"/>
              </a:xfrm>
              <a:prstGeom prst="rtTriangl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76" name="Google Shape;176;p10"/>
            <p:cNvGrpSpPr/>
            <p:nvPr/>
          </p:nvGrpSpPr>
          <p:grpSpPr>
            <a:xfrm flipH="1">
              <a:off x="5578209" y="4646738"/>
              <a:ext cx="2199863" cy="304563"/>
              <a:chOff x="-5827153" y="330075"/>
              <a:chExt cx="12276019" cy="1699569"/>
            </a:xfrm>
          </p:grpSpPr>
          <p:sp>
            <p:nvSpPr>
              <p:cNvPr id="177" name="Google Shape;177;p10"/>
              <p:cNvSpPr/>
              <p:nvPr/>
            </p:nvSpPr>
            <p:spPr>
              <a:xfrm>
                <a:off x="-5827153" y="330144"/>
                <a:ext cx="10612200" cy="1699500"/>
              </a:xfrm>
              <a:prstGeom prst="rect">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 name="Google Shape;178;p10"/>
              <p:cNvSpPr/>
              <p:nvPr/>
            </p:nvSpPr>
            <p:spPr>
              <a:xfrm>
                <a:off x="4749366" y="330075"/>
                <a:ext cx="1699500" cy="1699500"/>
              </a:xfrm>
              <a:prstGeom prst="rtTriangle">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179" name="Google Shape;179;p10"/>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814275" y="392575"/>
            <a:ext cx="5258400" cy="766200"/>
          </a:xfrm>
          <a:prstGeom prst="rect">
            <a:avLst/>
          </a:prstGeom>
          <a:noFill/>
          <a:ln>
            <a:noFill/>
          </a:ln>
        </p:spPr>
        <p:txBody>
          <a:bodyPr spcFirstLastPara="1" wrap="square" lIns="91425" tIns="91425" rIns="91425" bIns="91425" anchor="ctr" anchorCtr="0">
            <a:noAutofit/>
          </a:bodyPr>
          <a:lstStyle>
            <a:lvl1pPr lvl="0">
              <a:spcBef>
                <a:spcPts val="0"/>
              </a:spcBef>
              <a:spcAft>
                <a:spcPts val="0"/>
              </a:spcAft>
              <a:buClr>
                <a:schemeClr val="lt1"/>
              </a:buClr>
              <a:buSzPts val="2000"/>
              <a:buFont typeface="Roboto Condensed"/>
              <a:buNone/>
              <a:defRPr sz="2000" b="1">
                <a:solidFill>
                  <a:schemeClr val="lt1"/>
                </a:solidFill>
                <a:latin typeface="Roboto Condensed"/>
                <a:ea typeface="Roboto Condensed"/>
                <a:cs typeface="Roboto Condensed"/>
                <a:sym typeface="Roboto Condensed"/>
              </a:defRPr>
            </a:lvl1pPr>
            <a:lvl2pPr lvl="1">
              <a:spcBef>
                <a:spcPts val="0"/>
              </a:spcBef>
              <a:spcAft>
                <a:spcPts val="0"/>
              </a:spcAft>
              <a:buClr>
                <a:schemeClr val="lt1"/>
              </a:buClr>
              <a:buSzPts val="2000"/>
              <a:buFont typeface="Roboto Condensed"/>
              <a:buNone/>
              <a:defRPr sz="2000" b="1">
                <a:solidFill>
                  <a:schemeClr val="lt1"/>
                </a:solidFill>
                <a:latin typeface="Roboto Condensed"/>
                <a:ea typeface="Roboto Condensed"/>
                <a:cs typeface="Roboto Condensed"/>
                <a:sym typeface="Roboto Condensed"/>
              </a:defRPr>
            </a:lvl2pPr>
            <a:lvl3pPr lvl="2">
              <a:spcBef>
                <a:spcPts val="0"/>
              </a:spcBef>
              <a:spcAft>
                <a:spcPts val="0"/>
              </a:spcAft>
              <a:buClr>
                <a:schemeClr val="lt1"/>
              </a:buClr>
              <a:buSzPts val="2000"/>
              <a:buFont typeface="Roboto Condensed"/>
              <a:buNone/>
              <a:defRPr sz="2000" b="1">
                <a:solidFill>
                  <a:schemeClr val="lt1"/>
                </a:solidFill>
                <a:latin typeface="Roboto Condensed"/>
                <a:ea typeface="Roboto Condensed"/>
                <a:cs typeface="Roboto Condensed"/>
                <a:sym typeface="Roboto Condensed"/>
              </a:defRPr>
            </a:lvl3pPr>
            <a:lvl4pPr lvl="3">
              <a:spcBef>
                <a:spcPts val="0"/>
              </a:spcBef>
              <a:spcAft>
                <a:spcPts val="0"/>
              </a:spcAft>
              <a:buClr>
                <a:schemeClr val="lt1"/>
              </a:buClr>
              <a:buSzPts val="2000"/>
              <a:buFont typeface="Roboto Condensed"/>
              <a:buNone/>
              <a:defRPr sz="2000" b="1">
                <a:solidFill>
                  <a:schemeClr val="lt1"/>
                </a:solidFill>
                <a:latin typeface="Roboto Condensed"/>
                <a:ea typeface="Roboto Condensed"/>
                <a:cs typeface="Roboto Condensed"/>
                <a:sym typeface="Roboto Condensed"/>
              </a:defRPr>
            </a:lvl4pPr>
            <a:lvl5pPr lvl="4">
              <a:spcBef>
                <a:spcPts val="0"/>
              </a:spcBef>
              <a:spcAft>
                <a:spcPts val="0"/>
              </a:spcAft>
              <a:buClr>
                <a:schemeClr val="lt1"/>
              </a:buClr>
              <a:buSzPts val="2000"/>
              <a:buFont typeface="Roboto Condensed"/>
              <a:buNone/>
              <a:defRPr sz="2000" b="1">
                <a:solidFill>
                  <a:schemeClr val="lt1"/>
                </a:solidFill>
                <a:latin typeface="Roboto Condensed"/>
                <a:ea typeface="Roboto Condensed"/>
                <a:cs typeface="Roboto Condensed"/>
                <a:sym typeface="Roboto Condensed"/>
              </a:defRPr>
            </a:lvl5pPr>
            <a:lvl6pPr lvl="5">
              <a:spcBef>
                <a:spcPts val="0"/>
              </a:spcBef>
              <a:spcAft>
                <a:spcPts val="0"/>
              </a:spcAft>
              <a:buClr>
                <a:schemeClr val="lt1"/>
              </a:buClr>
              <a:buSzPts val="2000"/>
              <a:buFont typeface="Roboto Condensed"/>
              <a:buNone/>
              <a:defRPr sz="2000" b="1">
                <a:solidFill>
                  <a:schemeClr val="lt1"/>
                </a:solidFill>
                <a:latin typeface="Roboto Condensed"/>
                <a:ea typeface="Roboto Condensed"/>
                <a:cs typeface="Roboto Condensed"/>
                <a:sym typeface="Roboto Condensed"/>
              </a:defRPr>
            </a:lvl6pPr>
            <a:lvl7pPr lvl="6">
              <a:spcBef>
                <a:spcPts val="0"/>
              </a:spcBef>
              <a:spcAft>
                <a:spcPts val="0"/>
              </a:spcAft>
              <a:buClr>
                <a:schemeClr val="lt1"/>
              </a:buClr>
              <a:buSzPts val="2000"/>
              <a:buFont typeface="Roboto Condensed"/>
              <a:buNone/>
              <a:defRPr sz="2000" b="1">
                <a:solidFill>
                  <a:schemeClr val="lt1"/>
                </a:solidFill>
                <a:latin typeface="Roboto Condensed"/>
                <a:ea typeface="Roboto Condensed"/>
                <a:cs typeface="Roboto Condensed"/>
                <a:sym typeface="Roboto Condensed"/>
              </a:defRPr>
            </a:lvl7pPr>
            <a:lvl8pPr lvl="7">
              <a:spcBef>
                <a:spcPts val="0"/>
              </a:spcBef>
              <a:spcAft>
                <a:spcPts val="0"/>
              </a:spcAft>
              <a:buClr>
                <a:schemeClr val="lt1"/>
              </a:buClr>
              <a:buSzPts val="2000"/>
              <a:buFont typeface="Roboto Condensed"/>
              <a:buNone/>
              <a:defRPr sz="2000" b="1">
                <a:solidFill>
                  <a:schemeClr val="lt1"/>
                </a:solidFill>
                <a:latin typeface="Roboto Condensed"/>
                <a:ea typeface="Roboto Condensed"/>
                <a:cs typeface="Roboto Condensed"/>
                <a:sym typeface="Roboto Condensed"/>
              </a:defRPr>
            </a:lvl8pPr>
            <a:lvl9pPr lvl="8">
              <a:spcBef>
                <a:spcPts val="0"/>
              </a:spcBef>
              <a:spcAft>
                <a:spcPts val="0"/>
              </a:spcAft>
              <a:buClr>
                <a:schemeClr val="lt1"/>
              </a:buClr>
              <a:buSzPts val="2000"/>
              <a:buFont typeface="Roboto Condensed"/>
              <a:buNone/>
              <a:defRPr sz="2000" b="1">
                <a:solidFill>
                  <a:schemeClr val="lt1"/>
                </a:solidFill>
                <a:latin typeface="Roboto Condensed"/>
                <a:ea typeface="Roboto Condensed"/>
                <a:cs typeface="Roboto Condensed"/>
                <a:sym typeface="Roboto Condensed"/>
              </a:defRPr>
            </a:lvl9pPr>
          </a:lstStyle>
          <a:p>
            <a:endParaRPr/>
          </a:p>
        </p:txBody>
      </p:sp>
      <p:sp>
        <p:nvSpPr>
          <p:cNvPr id="7" name="Google Shape;7;p1"/>
          <p:cNvSpPr txBox="1">
            <a:spLocks noGrp="1"/>
          </p:cNvSpPr>
          <p:nvPr>
            <p:ph type="body" idx="1"/>
          </p:nvPr>
        </p:nvSpPr>
        <p:spPr>
          <a:xfrm>
            <a:off x="814275" y="1327350"/>
            <a:ext cx="6132600" cy="3145500"/>
          </a:xfrm>
          <a:prstGeom prst="rect">
            <a:avLst/>
          </a:prstGeom>
          <a:noFill/>
          <a:ln>
            <a:noFill/>
          </a:ln>
        </p:spPr>
        <p:txBody>
          <a:bodyPr spcFirstLastPara="1" wrap="square" lIns="91425" tIns="91425" rIns="91425" bIns="91425" anchor="ctr" anchorCtr="0">
            <a:noAutofit/>
          </a:bodyPr>
          <a:lstStyle>
            <a:lvl1pPr marL="457200" lvl="0" indent="-381000">
              <a:spcBef>
                <a:spcPts val="600"/>
              </a:spcBef>
              <a:spcAft>
                <a:spcPts val="0"/>
              </a:spcAft>
              <a:buClr>
                <a:schemeClr val="accent4"/>
              </a:buClr>
              <a:buSzPts val="2400"/>
              <a:buFont typeface="Roboto Condensed Light"/>
              <a:buChar char="▰"/>
              <a:defRPr sz="2400">
                <a:solidFill>
                  <a:schemeClr val="dk1"/>
                </a:solidFill>
                <a:latin typeface="Roboto Condensed Light"/>
                <a:ea typeface="Roboto Condensed Light"/>
                <a:cs typeface="Roboto Condensed Light"/>
                <a:sym typeface="Roboto Condensed Light"/>
              </a:defRPr>
            </a:lvl1pPr>
            <a:lvl2pPr marL="914400" lvl="1" indent="-381000">
              <a:spcBef>
                <a:spcPts val="1000"/>
              </a:spcBef>
              <a:spcAft>
                <a:spcPts val="0"/>
              </a:spcAft>
              <a:buClr>
                <a:schemeClr val="accent4"/>
              </a:buClr>
              <a:buSzPts val="2400"/>
              <a:buFont typeface="Roboto Condensed Light"/>
              <a:buChar char="▻"/>
              <a:defRPr sz="2400">
                <a:solidFill>
                  <a:schemeClr val="dk1"/>
                </a:solidFill>
                <a:latin typeface="Roboto Condensed Light"/>
                <a:ea typeface="Roboto Condensed Light"/>
                <a:cs typeface="Roboto Condensed Light"/>
                <a:sym typeface="Roboto Condensed Light"/>
              </a:defRPr>
            </a:lvl2pPr>
            <a:lvl3pPr marL="1371600" lvl="2" indent="-381000">
              <a:spcBef>
                <a:spcPts val="1000"/>
              </a:spcBef>
              <a:spcAft>
                <a:spcPts val="0"/>
              </a:spcAft>
              <a:buClr>
                <a:schemeClr val="accent4"/>
              </a:buClr>
              <a:buSzPts val="2400"/>
              <a:buFont typeface="Roboto Condensed Light"/>
              <a:buChar char="▻"/>
              <a:defRPr sz="2400">
                <a:solidFill>
                  <a:schemeClr val="dk1"/>
                </a:solidFill>
                <a:latin typeface="Roboto Condensed Light"/>
                <a:ea typeface="Roboto Condensed Light"/>
                <a:cs typeface="Roboto Condensed Light"/>
                <a:sym typeface="Roboto Condensed Light"/>
              </a:defRPr>
            </a:lvl3pPr>
            <a:lvl4pPr marL="1828800" lvl="3" indent="-381000">
              <a:spcBef>
                <a:spcPts val="1000"/>
              </a:spcBef>
              <a:spcAft>
                <a:spcPts val="0"/>
              </a:spcAft>
              <a:buClr>
                <a:schemeClr val="accent4"/>
              </a:buClr>
              <a:buSzPts val="2400"/>
              <a:buFont typeface="Roboto Condensed Light"/>
              <a:buChar char="▻"/>
              <a:defRPr sz="2400">
                <a:solidFill>
                  <a:schemeClr val="dk1"/>
                </a:solidFill>
                <a:latin typeface="Roboto Condensed Light"/>
                <a:ea typeface="Roboto Condensed Light"/>
                <a:cs typeface="Roboto Condensed Light"/>
                <a:sym typeface="Roboto Condensed Light"/>
              </a:defRPr>
            </a:lvl4pPr>
            <a:lvl5pPr marL="2286000" lvl="4" indent="-381000">
              <a:spcBef>
                <a:spcPts val="1000"/>
              </a:spcBef>
              <a:spcAft>
                <a:spcPts val="0"/>
              </a:spcAft>
              <a:buClr>
                <a:schemeClr val="accent4"/>
              </a:buClr>
              <a:buSzPts val="2400"/>
              <a:buFont typeface="Roboto Condensed Light"/>
              <a:buChar char="▻"/>
              <a:defRPr sz="2400">
                <a:solidFill>
                  <a:schemeClr val="dk1"/>
                </a:solidFill>
                <a:latin typeface="Roboto Condensed Light"/>
                <a:ea typeface="Roboto Condensed Light"/>
                <a:cs typeface="Roboto Condensed Light"/>
                <a:sym typeface="Roboto Condensed Light"/>
              </a:defRPr>
            </a:lvl5pPr>
            <a:lvl6pPr marL="2743200" lvl="5" indent="-381000">
              <a:spcBef>
                <a:spcPts val="1000"/>
              </a:spcBef>
              <a:spcAft>
                <a:spcPts val="0"/>
              </a:spcAft>
              <a:buClr>
                <a:schemeClr val="accent4"/>
              </a:buClr>
              <a:buSzPts val="2400"/>
              <a:buFont typeface="Roboto Condensed Light"/>
              <a:buChar char="▻"/>
              <a:defRPr sz="2400">
                <a:solidFill>
                  <a:schemeClr val="dk1"/>
                </a:solidFill>
                <a:latin typeface="Roboto Condensed Light"/>
                <a:ea typeface="Roboto Condensed Light"/>
                <a:cs typeface="Roboto Condensed Light"/>
                <a:sym typeface="Roboto Condensed Light"/>
              </a:defRPr>
            </a:lvl6pPr>
            <a:lvl7pPr marL="3200400" lvl="6" indent="-381000">
              <a:spcBef>
                <a:spcPts val="1000"/>
              </a:spcBef>
              <a:spcAft>
                <a:spcPts val="0"/>
              </a:spcAft>
              <a:buClr>
                <a:schemeClr val="accent4"/>
              </a:buClr>
              <a:buSzPts val="2400"/>
              <a:buFont typeface="Roboto Condensed Light"/>
              <a:buChar char="▻"/>
              <a:defRPr sz="2400">
                <a:solidFill>
                  <a:schemeClr val="dk1"/>
                </a:solidFill>
                <a:latin typeface="Roboto Condensed Light"/>
                <a:ea typeface="Roboto Condensed Light"/>
                <a:cs typeface="Roboto Condensed Light"/>
                <a:sym typeface="Roboto Condensed Light"/>
              </a:defRPr>
            </a:lvl7pPr>
            <a:lvl8pPr marL="3657600" lvl="7" indent="-381000">
              <a:spcBef>
                <a:spcPts val="1000"/>
              </a:spcBef>
              <a:spcAft>
                <a:spcPts val="0"/>
              </a:spcAft>
              <a:buClr>
                <a:schemeClr val="accent4"/>
              </a:buClr>
              <a:buSzPts val="2400"/>
              <a:buFont typeface="Roboto Condensed Light"/>
              <a:buChar char="▻"/>
              <a:defRPr sz="2400">
                <a:solidFill>
                  <a:schemeClr val="dk1"/>
                </a:solidFill>
                <a:latin typeface="Roboto Condensed Light"/>
                <a:ea typeface="Roboto Condensed Light"/>
                <a:cs typeface="Roboto Condensed Light"/>
                <a:sym typeface="Roboto Condensed Light"/>
              </a:defRPr>
            </a:lvl8pPr>
            <a:lvl9pPr marL="4114800" lvl="8" indent="-381000">
              <a:spcBef>
                <a:spcPts val="1000"/>
              </a:spcBef>
              <a:spcAft>
                <a:spcPts val="1000"/>
              </a:spcAft>
              <a:buClr>
                <a:schemeClr val="accent4"/>
              </a:buClr>
              <a:buSzPts val="2400"/>
              <a:buFont typeface="Roboto Condensed Light"/>
              <a:buChar char="▻"/>
              <a:defRPr sz="2400">
                <a:solidFill>
                  <a:schemeClr val="dk1"/>
                </a:solidFill>
                <a:latin typeface="Roboto Condensed Light"/>
                <a:ea typeface="Roboto Condensed Light"/>
                <a:cs typeface="Roboto Condensed Light"/>
                <a:sym typeface="Roboto Condensed Light"/>
              </a:defRPr>
            </a:lvl9pPr>
          </a:lstStyle>
          <a:p>
            <a:endParaRPr/>
          </a:p>
        </p:txBody>
      </p:sp>
      <p:sp>
        <p:nvSpPr>
          <p:cNvPr id="8" name="Google Shape;8;p1"/>
          <p:cNvSpPr txBox="1">
            <a:spLocks noGrp="1"/>
          </p:cNvSpPr>
          <p:nvPr>
            <p:ph type="sldNum" idx="12"/>
          </p:nvPr>
        </p:nvSpPr>
        <p:spPr>
          <a:xfrm>
            <a:off x="7618000" y="4636500"/>
            <a:ext cx="1487400" cy="315600"/>
          </a:xfrm>
          <a:prstGeom prst="rect">
            <a:avLst/>
          </a:prstGeom>
          <a:noFill/>
          <a:ln>
            <a:noFill/>
          </a:ln>
        </p:spPr>
        <p:txBody>
          <a:bodyPr spcFirstLastPara="1" wrap="square" lIns="91425" tIns="91425" rIns="91425" bIns="91425" anchor="ctr" anchorCtr="0">
            <a:noAutofit/>
          </a:bodyPr>
          <a:lstStyle>
            <a:lvl1pPr lvl="0" algn="r">
              <a:buNone/>
              <a:defRPr sz="1200" b="1">
                <a:solidFill>
                  <a:schemeClr val="lt1"/>
                </a:solidFill>
                <a:latin typeface="Roboto Condensed"/>
                <a:ea typeface="Roboto Condensed"/>
                <a:cs typeface="Roboto Condensed"/>
                <a:sym typeface="Roboto Condensed"/>
              </a:defRPr>
            </a:lvl1pPr>
            <a:lvl2pPr lvl="1" algn="r">
              <a:buNone/>
              <a:defRPr sz="1200" b="1">
                <a:solidFill>
                  <a:schemeClr val="lt1"/>
                </a:solidFill>
                <a:latin typeface="Roboto Condensed"/>
                <a:ea typeface="Roboto Condensed"/>
                <a:cs typeface="Roboto Condensed"/>
                <a:sym typeface="Roboto Condensed"/>
              </a:defRPr>
            </a:lvl2pPr>
            <a:lvl3pPr lvl="2" algn="r">
              <a:buNone/>
              <a:defRPr sz="1200" b="1">
                <a:solidFill>
                  <a:schemeClr val="lt1"/>
                </a:solidFill>
                <a:latin typeface="Roboto Condensed"/>
                <a:ea typeface="Roboto Condensed"/>
                <a:cs typeface="Roboto Condensed"/>
                <a:sym typeface="Roboto Condensed"/>
              </a:defRPr>
            </a:lvl3pPr>
            <a:lvl4pPr lvl="3" algn="r">
              <a:buNone/>
              <a:defRPr sz="1200" b="1">
                <a:solidFill>
                  <a:schemeClr val="lt1"/>
                </a:solidFill>
                <a:latin typeface="Roboto Condensed"/>
                <a:ea typeface="Roboto Condensed"/>
                <a:cs typeface="Roboto Condensed"/>
                <a:sym typeface="Roboto Condensed"/>
              </a:defRPr>
            </a:lvl4pPr>
            <a:lvl5pPr lvl="4" algn="r">
              <a:buNone/>
              <a:defRPr sz="1200" b="1">
                <a:solidFill>
                  <a:schemeClr val="lt1"/>
                </a:solidFill>
                <a:latin typeface="Roboto Condensed"/>
                <a:ea typeface="Roboto Condensed"/>
                <a:cs typeface="Roboto Condensed"/>
                <a:sym typeface="Roboto Condensed"/>
              </a:defRPr>
            </a:lvl5pPr>
            <a:lvl6pPr lvl="5" algn="r">
              <a:buNone/>
              <a:defRPr sz="1200" b="1">
                <a:solidFill>
                  <a:schemeClr val="lt1"/>
                </a:solidFill>
                <a:latin typeface="Roboto Condensed"/>
                <a:ea typeface="Roboto Condensed"/>
                <a:cs typeface="Roboto Condensed"/>
                <a:sym typeface="Roboto Condensed"/>
              </a:defRPr>
            </a:lvl6pPr>
            <a:lvl7pPr lvl="6" algn="r">
              <a:buNone/>
              <a:defRPr sz="1200" b="1">
                <a:solidFill>
                  <a:schemeClr val="lt1"/>
                </a:solidFill>
                <a:latin typeface="Roboto Condensed"/>
                <a:ea typeface="Roboto Condensed"/>
                <a:cs typeface="Roboto Condensed"/>
                <a:sym typeface="Roboto Condensed"/>
              </a:defRPr>
            </a:lvl7pPr>
            <a:lvl8pPr lvl="7" algn="r">
              <a:buNone/>
              <a:defRPr sz="1200" b="1">
                <a:solidFill>
                  <a:schemeClr val="lt1"/>
                </a:solidFill>
                <a:latin typeface="Roboto Condensed"/>
                <a:ea typeface="Roboto Condensed"/>
                <a:cs typeface="Roboto Condensed"/>
                <a:sym typeface="Roboto Condensed"/>
              </a:defRPr>
            </a:lvl8pPr>
            <a:lvl9pPr lvl="8" algn="r">
              <a:buNone/>
              <a:defRPr sz="1200" b="1">
                <a:solidFill>
                  <a:schemeClr val="lt1"/>
                </a:solidFill>
                <a:latin typeface="Roboto Condensed"/>
                <a:ea typeface="Roboto Condensed"/>
                <a:cs typeface="Roboto Condensed"/>
                <a:sym typeface="Roboto Condensed"/>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56" r:id="rId2"/>
  </p:sldLayoutIdLst>
  <p:transition>
    <p:fade thruBlk="1"/>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7.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2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8.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9.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3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0.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3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1.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3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9.xml"/><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83"/>
        <p:cNvGrpSpPr/>
        <p:nvPr/>
      </p:nvGrpSpPr>
      <p:grpSpPr>
        <a:xfrm>
          <a:off x="0" y="0"/>
          <a:ext cx="0" cy="0"/>
          <a:chOff x="0" y="0"/>
          <a:chExt cx="0" cy="0"/>
        </a:xfrm>
      </p:grpSpPr>
      <p:pic>
        <p:nvPicPr>
          <p:cNvPr id="102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414766" y="2537785"/>
            <a:ext cx="1693738" cy="169014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84" name="Google Shape;184;p11"/>
          <p:cNvSpPr txBox="1">
            <a:spLocks noGrp="1"/>
          </p:cNvSpPr>
          <p:nvPr>
            <p:ph type="ctrTitle"/>
          </p:nvPr>
        </p:nvSpPr>
        <p:spPr>
          <a:xfrm>
            <a:off x="683568" y="1090750"/>
            <a:ext cx="6048672" cy="2921160"/>
          </a:xfrm>
          <a:prstGeom prst="rect">
            <a:avLst/>
          </a:prstGeom>
        </p:spPr>
        <p:txBody>
          <a:bodyPr spcFirstLastPara="1" wrap="square" lIns="91425" tIns="91425" rIns="91425" bIns="91425" anchor="ctr" anchorCtr="0">
            <a:noAutofit/>
          </a:bodyPr>
          <a:lstStyle/>
          <a:p>
            <a:pPr lvl="0" algn="ctr"/>
            <a:r>
              <a:rPr lang="en-US" sz="4000" dirty="0" smtClean="0">
                <a:effectLst>
                  <a:outerShdw blurRad="38100" dist="38100" dir="2700000" algn="tl">
                    <a:srgbClr val="000000">
                      <a:alpha val="43137"/>
                    </a:srgbClr>
                  </a:outerShdw>
                </a:effectLst>
              </a:rPr>
              <a:t>Start </a:t>
            </a:r>
            <a:r>
              <a:rPr lang="en-US" sz="4000" dirty="0" smtClean="0">
                <a:effectLst>
                  <a:outerShdw blurRad="38100" dist="38100" dir="2700000" algn="tl">
                    <a:srgbClr val="000000">
                      <a:alpha val="43137"/>
                    </a:srgbClr>
                  </a:outerShdw>
                </a:effectLst>
              </a:rPr>
              <a:t>vs </a:t>
            </a:r>
            <a:r>
              <a:rPr lang="en-US" sz="4000" dirty="0" smtClean="0">
                <a:effectLst>
                  <a:outerShdw blurRad="38100" dist="38100" dir="2700000" algn="tl">
                    <a:srgbClr val="000000">
                      <a:alpha val="43137"/>
                    </a:srgbClr>
                  </a:outerShdw>
                </a:effectLst>
              </a:rPr>
              <a:t>Buy a </a:t>
            </a:r>
            <a:r>
              <a:rPr lang="en-US" sz="4000" dirty="0" smtClean="0">
                <a:effectLst>
                  <a:outerShdw blurRad="38100" dist="38100" dir="2700000" algn="tl">
                    <a:srgbClr val="000000">
                      <a:alpha val="43137"/>
                    </a:srgbClr>
                  </a:outerShdw>
                </a:effectLst>
              </a:rPr>
              <a:t>Business</a:t>
            </a:r>
            <a:r>
              <a:rPr lang="uz-Cyrl-UZ" sz="4000" dirty="0" smtClean="0">
                <a:effectLst>
                  <a:outerShdw blurRad="38100" dist="38100" dir="2700000" algn="tl">
                    <a:srgbClr val="000000">
                      <a:alpha val="43137"/>
                    </a:srgbClr>
                  </a:outerShdw>
                </a:effectLst>
              </a:rPr>
              <a:t/>
            </a:r>
            <a:br>
              <a:rPr lang="uz-Cyrl-UZ" sz="4000" dirty="0" smtClean="0">
                <a:effectLst>
                  <a:outerShdw blurRad="38100" dist="38100" dir="2700000" algn="tl">
                    <a:srgbClr val="000000">
                      <a:alpha val="43137"/>
                    </a:srgbClr>
                  </a:outerShdw>
                </a:effectLst>
              </a:rPr>
            </a:br>
            <a:r>
              <a:rPr lang="en-US" sz="4000" dirty="0" smtClean="0">
                <a:effectLst>
                  <a:outerShdw blurRad="38100" dist="38100" dir="2700000" algn="tl">
                    <a:srgbClr val="000000">
                      <a:alpha val="43137"/>
                    </a:srgbClr>
                  </a:outerShdw>
                </a:effectLst>
              </a:rPr>
              <a:t/>
            </a:r>
            <a:br>
              <a:rPr lang="en-US" sz="4000" dirty="0" smtClean="0">
                <a:effectLst>
                  <a:outerShdw blurRad="38100" dist="38100" dir="2700000" algn="tl">
                    <a:srgbClr val="000000">
                      <a:alpha val="43137"/>
                    </a:srgbClr>
                  </a:outerShdw>
                </a:effectLst>
              </a:rPr>
            </a:br>
            <a:r>
              <a:rPr lang="uz-Cyrl-UZ" sz="4000" dirty="0" smtClean="0">
                <a:effectLst>
                  <a:outerShdw blurRad="38100" dist="38100" dir="2700000" algn="tl">
                    <a:srgbClr val="000000">
                      <a:alpha val="43137"/>
                    </a:srgbClr>
                  </a:outerShdw>
                </a:effectLst>
              </a:rPr>
              <a:t>Мавзу: </a:t>
            </a:r>
            <a:r>
              <a:rPr lang="ru-RU" sz="4000" dirty="0" smtClean="0">
                <a:effectLst>
                  <a:outerShdw blurRad="38100" dist="38100" dir="2700000" algn="tl">
                    <a:srgbClr val="000000">
                      <a:alpha val="43137"/>
                    </a:srgbClr>
                  </a:outerShdw>
                </a:effectLst>
              </a:rPr>
              <a:t>Бизнес</a:t>
            </a:r>
            <a:r>
              <a:rPr lang="uz-Cyrl-UZ" sz="4000" dirty="0" smtClean="0">
                <a:effectLst>
                  <a:outerShdw blurRad="38100" dist="38100" dir="2700000" algn="tl">
                    <a:srgbClr val="000000">
                      <a:alpha val="43137"/>
                    </a:srgbClr>
                  </a:outerShdw>
                </a:effectLst>
              </a:rPr>
              <a:t>ни бошлашлаш ёки сотиб олиш</a:t>
            </a:r>
            <a:endParaRPr lang="uz-Cyrl-UZ" sz="2800" dirty="0"/>
          </a:p>
        </p:txBody>
      </p:sp>
      <p:sp>
        <p:nvSpPr>
          <p:cNvPr id="2" name="TextBox 1"/>
          <p:cNvSpPr txBox="1"/>
          <p:nvPr/>
        </p:nvSpPr>
        <p:spPr>
          <a:xfrm>
            <a:off x="4572000" y="4659982"/>
            <a:ext cx="4392488" cy="369332"/>
          </a:xfrm>
          <a:prstGeom prst="rect">
            <a:avLst/>
          </a:prstGeom>
          <a:noFill/>
        </p:spPr>
        <p:txBody>
          <a:bodyPr wrap="square" rtlCol="0">
            <a:spAutoFit/>
          </a:bodyPr>
          <a:lstStyle/>
          <a:p>
            <a:r>
              <a:rPr lang="en-US" sz="1800" b="1" dirty="0">
                <a:solidFill>
                  <a:srgbClr val="002060"/>
                </a:solidFill>
                <a:effectLst>
                  <a:outerShdw blurRad="38100" dist="38100" dir="2700000" algn="tl">
                    <a:srgbClr val="000000">
                      <a:alpha val="43137"/>
                    </a:srgbClr>
                  </a:outerShdw>
                </a:effectLst>
              </a:rPr>
              <a:t>Bakhrom A. Kholbaev</a:t>
            </a:r>
            <a:r>
              <a:rPr lang="ru-RU" sz="1800" b="1" dirty="0">
                <a:solidFill>
                  <a:srgbClr val="002060"/>
                </a:solidFill>
                <a:effectLst>
                  <a:outerShdw blurRad="38100" dist="38100" dir="2700000" algn="tl">
                    <a:srgbClr val="000000">
                      <a:alpha val="43137"/>
                    </a:srgbClr>
                  </a:outerShdw>
                </a:effectLst>
              </a:rPr>
              <a:t>, </a:t>
            </a:r>
            <a:r>
              <a:rPr lang="en-US" sz="1800" b="1" dirty="0">
                <a:solidFill>
                  <a:srgbClr val="002060"/>
                </a:solidFill>
                <a:effectLst>
                  <a:outerShdw blurRad="38100" dist="38100" dir="2700000" algn="tl">
                    <a:srgbClr val="000000">
                      <a:alpha val="43137"/>
                    </a:srgbClr>
                  </a:outerShdw>
                </a:effectLst>
              </a:rPr>
              <a:t>PhD</a:t>
            </a:r>
            <a:endParaRPr lang="ru-RU" sz="1800" b="1" dirty="0">
              <a:solidFill>
                <a:srgbClr val="002060"/>
              </a:solidFill>
              <a:effectLst>
                <a:outerShdw blurRad="38100" dist="38100" dir="2700000" algn="tl">
                  <a:srgbClr val="000000">
                    <a:alpha val="43137"/>
                  </a:srgbClr>
                </a:outerShdw>
              </a:effectLst>
            </a:endParaRPr>
          </a:p>
        </p:txBody>
      </p:sp>
      <p:sp>
        <p:nvSpPr>
          <p:cNvPr id="3" name="TextBox 2"/>
          <p:cNvSpPr txBox="1"/>
          <p:nvPr/>
        </p:nvSpPr>
        <p:spPr>
          <a:xfrm>
            <a:off x="0" y="4373691"/>
            <a:ext cx="4067944" cy="646331"/>
          </a:xfrm>
          <a:prstGeom prst="rect">
            <a:avLst/>
          </a:prstGeom>
          <a:noFill/>
        </p:spPr>
        <p:txBody>
          <a:bodyPr wrap="square" rtlCol="0">
            <a:spAutoFit/>
          </a:bodyPr>
          <a:lstStyle/>
          <a:p>
            <a:r>
              <a:rPr lang="en-US" sz="1200" b="1" dirty="0" smtClean="0"/>
              <a:t>Course: Entrepreneurship &amp; SBM</a:t>
            </a:r>
          </a:p>
          <a:p>
            <a:r>
              <a:rPr lang="ru-RU" sz="1200" b="1" dirty="0" smtClean="0"/>
              <a:t>Фан: </a:t>
            </a:r>
            <a:r>
              <a:rPr lang="uz-Cyrl-UZ" sz="1200" b="1" dirty="0" smtClean="0"/>
              <a:t>Тадбиркорлик ва кичик бизнес бошқаруви</a:t>
            </a:r>
          </a:p>
          <a:p>
            <a:pPr algn="ctr"/>
            <a:endParaRPr lang="en-US" sz="1200" b="1" dirty="0"/>
          </a:p>
        </p:txBody>
      </p:sp>
      <p:sp>
        <p:nvSpPr>
          <p:cNvPr id="4" name="TextBox 3"/>
          <p:cNvSpPr txBox="1"/>
          <p:nvPr/>
        </p:nvSpPr>
        <p:spPr>
          <a:xfrm>
            <a:off x="8316416" y="309885"/>
            <a:ext cx="864096" cy="461665"/>
          </a:xfrm>
          <a:prstGeom prst="rect">
            <a:avLst/>
          </a:prstGeom>
          <a:noFill/>
        </p:spPr>
        <p:txBody>
          <a:bodyPr wrap="square" rtlCol="0">
            <a:spAutoFit/>
          </a:bodyPr>
          <a:lstStyle/>
          <a:p>
            <a:r>
              <a:rPr lang="en-US" sz="2400" b="1" dirty="0" smtClean="0">
                <a:effectLst>
                  <a:outerShdw blurRad="38100" dist="38100" dir="2700000" algn="tl">
                    <a:srgbClr val="000000">
                      <a:alpha val="43137"/>
                    </a:srgbClr>
                  </a:outerShdw>
                </a:effectLst>
              </a:rPr>
              <a:t>L-</a:t>
            </a:r>
            <a:r>
              <a:rPr lang="ru-RU" sz="2400" b="1" dirty="0" smtClean="0">
                <a:effectLst>
                  <a:outerShdw blurRad="38100" dist="38100" dir="2700000" algn="tl">
                    <a:srgbClr val="000000">
                      <a:alpha val="43137"/>
                    </a:srgbClr>
                  </a:outerShdw>
                </a:effectLst>
              </a:rPr>
              <a:t>03</a:t>
            </a:r>
            <a:endParaRPr lang="ru-RU" sz="24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24125161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2</a:t>
            </a:fld>
            <a:endParaRPr/>
          </a:p>
        </p:txBody>
      </p:sp>
      <p:sp>
        <p:nvSpPr>
          <p:cNvPr id="2" name="Прямоугольник 1"/>
          <p:cNvSpPr/>
          <p:nvPr/>
        </p:nvSpPr>
        <p:spPr>
          <a:xfrm>
            <a:off x="611560" y="1304637"/>
            <a:ext cx="8064896" cy="3139321"/>
          </a:xfrm>
          <a:prstGeom prst="rect">
            <a:avLst/>
          </a:prstGeom>
        </p:spPr>
        <p:txBody>
          <a:bodyPr wrap="square">
            <a:spAutoFit/>
          </a:bodyPr>
          <a:lstStyle/>
          <a:p>
            <a:pPr marL="285750" indent="-285750" algn="just">
              <a:buFont typeface="Wingdings" panose="05000000000000000000" pitchFamily="2" charset="2"/>
              <a:buChar char="Ø"/>
            </a:pPr>
            <a:r>
              <a:rPr lang="uz-Cyrl-UZ" sz="2200" dirty="0" smtClean="0"/>
              <a:t>Кўпчилик бизнес бошлаш ҳақида ўйлашганда, улар нолдан бошлашни ўйлайди – ғояни ва компанияни бошидан қуриш</a:t>
            </a:r>
            <a:r>
              <a:rPr lang="en-US" sz="2200" dirty="0" smtClean="0"/>
              <a:t> </a:t>
            </a:r>
            <a:r>
              <a:rPr lang="uz-Cyrl-UZ" sz="2200" dirty="0" smtClean="0"/>
              <a:t>керак деб ҳисоблайди.</a:t>
            </a:r>
          </a:p>
          <a:p>
            <a:pPr marL="285750" indent="-285750" algn="just">
              <a:buFont typeface="Wingdings" panose="05000000000000000000" pitchFamily="2" charset="2"/>
              <a:buChar char="Ø"/>
            </a:pPr>
            <a:r>
              <a:rPr lang="uz-Cyrl-UZ" sz="2200" dirty="0" smtClean="0"/>
              <a:t>Бироқ, нолдан бошлашда баъзи камчиликлар мавжуд, жумладан, мижозлар базасини яратиш, янги бизнесни танитиш, ходимларни ёллаш ва пул оқимини ўрнатиш...</a:t>
            </a:r>
          </a:p>
          <a:p>
            <a:pPr marL="285750" indent="-285750" algn="just">
              <a:buFont typeface="Wingdings" panose="05000000000000000000" pitchFamily="2" charset="2"/>
              <a:buChar char="Ø"/>
            </a:pPr>
            <a:r>
              <a:rPr lang="uz-Cyrl-UZ" sz="2200" dirty="0" smtClean="0"/>
              <a:t>Одамлар ўз бизнесларига эга бўлишни хоҳлашларини билишади, лекин қандай бизнес турини танлашни аниқ билмайдилар.</a:t>
            </a:r>
            <a:r>
              <a:rPr lang="en-US" sz="2200" dirty="0" smtClean="0"/>
              <a:t> </a:t>
            </a:r>
          </a:p>
        </p:txBody>
      </p:sp>
      <p:pic>
        <p:nvPicPr>
          <p:cNvPr id="5"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144493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3</a:t>
            </a:fld>
            <a:endParaRPr/>
          </a:p>
        </p:txBody>
      </p:sp>
      <p:sp>
        <p:nvSpPr>
          <p:cNvPr id="2" name="Прямоугольник 1"/>
          <p:cNvSpPr/>
          <p:nvPr/>
        </p:nvSpPr>
        <p:spPr>
          <a:xfrm>
            <a:off x="611560" y="1275606"/>
            <a:ext cx="8136904" cy="3477875"/>
          </a:xfrm>
          <a:prstGeom prst="rect">
            <a:avLst/>
          </a:prstGeom>
        </p:spPr>
        <p:txBody>
          <a:bodyPr wrap="square">
            <a:spAutoFit/>
          </a:bodyPr>
          <a:lstStyle/>
          <a:p>
            <a:pPr marL="285750" indent="-285750" algn="just">
              <a:buFont typeface="Wingdings" panose="05000000000000000000" pitchFamily="2" charset="2"/>
              <a:buChar char="Ø"/>
            </a:pPr>
            <a:r>
              <a:rPr lang="en-US" sz="2200" dirty="0" smtClean="0"/>
              <a:t>A</a:t>
            </a:r>
            <a:r>
              <a:rPr lang="uz-Cyrl-UZ" sz="2200" dirty="0" smtClean="0"/>
              <a:t>гар сиз бизнесни бошидан бошлаш билан боғлиқ қийинчиликлардан қўрқсангиз, бошқа вариантлар мавжуд:</a:t>
            </a:r>
          </a:p>
          <a:p>
            <a:pPr marL="541338" indent="-285750" algn="just">
              <a:buFont typeface="Courier New" panose="02070309020205020404" pitchFamily="49" charset="0"/>
              <a:buChar char="o"/>
            </a:pPr>
            <a:r>
              <a:rPr lang="uz-Cyrl-UZ" sz="2200" dirty="0" smtClean="0"/>
              <a:t>мавжуд бизнесни сотиб олиш;</a:t>
            </a:r>
          </a:p>
          <a:p>
            <a:pPr marL="541338" indent="-285750" algn="just">
              <a:buFont typeface="Courier New" panose="02070309020205020404" pitchFamily="49" charset="0"/>
              <a:buChar char="o"/>
            </a:pPr>
            <a:r>
              <a:rPr lang="uz-Cyrl-UZ" sz="2200" dirty="0" smtClean="0"/>
              <a:t>франчайзинг сотиб олиш;</a:t>
            </a:r>
          </a:p>
          <a:p>
            <a:pPr marL="541338" indent="-285750" algn="just">
              <a:buFont typeface="Courier New" panose="02070309020205020404" pitchFamily="49" charset="0"/>
              <a:buChar char="o"/>
            </a:pPr>
            <a:r>
              <a:rPr lang="uz-Cyrl-UZ" sz="2200" dirty="0" smtClean="0"/>
              <a:t>бизнес имкониятини сотиб олиш.</a:t>
            </a:r>
          </a:p>
          <a:p>
            <a:pPr marL="285750" indent="-285750" algn="just">
              <a:buFont typeface="Wingdings" panose="05000000000000000000" pitchFamily="2" charset="2"/>
              <a:buChar char="Ø"/>
            </a:pPr>
            <a:endParaRPr lang="uz-Cyrl-UZ" sz="2200" dirty="0" smtClean="0"/>
          </a:p>
          <a:p>
            <a:pPr marL="285750" indent="-285750" algn="just">
              <a:buFont typeface="Wingdings" panose="05000000000000000000" pitchFamily="2" charset="2"/>
              <a:buChar char="Ø"/>
            </a:pPr>
            <a:endParaRPr lang="uz-Cyrl-UZ" sz="2200" dirty="0" smtClean="0"/>
          </a:p>
          <a:p>
            <a:pPr marL="285750" indent="-285750" algn="just">
              <a:buFont typeface="Wingdings" panose="05000000000000000000" pitchFamily="2" charset="2"/>
              <a:buChar char="Ø"/>
            </a:pPr>
            <a:r>
              <a:rPr lang="uz-Cyrl-UZ" sz="2200" dirty="0" smtClean="0"/>
              <a:t>Ўзингиз, кўникмаларингиз ва ресурсларингизга қараб, бизнесга киришнинг ушбу учта усули нолдан бошлашдан кўра муҳим афзалликларга эга бўлиши мумкин.</a:t>
            </a:r>
            <a:endParaRPr lang="uz-Cyrl-UZ" sz="2200" dirty="0"/>
          </a:p>
        </p:txBody>
      </p:sp>
      <p:pic>
        <p:nvPicPr>
          <p:cNvPr id="5"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0" name="Picture 2" descr="7 Points to Consider Before You Buy a Busines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96136" y="2067694"/>
            <a:ext cx="2880320" cy="16081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672258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additive="base">
                                        <p:cTn id="25"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2">
                                            <p:txEl>
                                              <p:pRg st="6" end="6"/>
                                            </p:txEl>
                                          </p:spTgt>
                                        </p:tgtEl>
                                        <p:attrNameLst>
                                          <p:attrName>style.visibility</p:attrName>
                                        </p:attrNameLst>
                                      </p:cBhvr>
                                      <p:to>
                                        <p:strVal val="visible"/>
                                      </p:to>
                                    </p:set>
                                    <p:anim calcmode="lin" valueType="num">
                                      <p:cBhvr additive="base">
                                        <p:cTn id="31" dur="500" fill="hold"/>
                                        <p:tgtEl>
                                          <p:spTgt spid="2">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4</a:t>
            </a:fld>
            <a:endParaRPr/>
          </a:p>
        </p:txBody>
      </p:sp>
      <p:sp>
        <p:nvSpPr>
          <p:cNvPr id="2" name="Прямоугольник 1"/>
          <p:cNvSpPr/>
          <p:nvPr/>
        </p:nvSpPr>
        <p:spPr>
          <a:xfrm>
            <a:off x="611560" y="1275606"/>
            <a:ext cx="8064896" cy="3139321"/>
          </a:xfrm>
          <a:prstGeom prst="rect">
            <a:avLst/>
          </a:prstGeom>
        </p:spPr>
        <p:txBody>
          <a:bodyPr wrap="square">
            <a:spAutoFit/>
          </a:bodyPr>
          <a:lstStyle/>
          <a:p>
            <a:pPr marL="285750" indent="-285750" algn="just">
              <a:buFont typeface="Wingdings" panose="05000000000000000000" pitchFamily="2" charset="2"/>
              <a:buChar char="Ø"/>
            </a:pPr>
            <a:r>
              <a:rPr lang="uz-Cyrl-UZ" sz="2200" dirty="0" smtClean="0"/>
              <a:t>Кўпгинча, мавжуд бизнесни сотиб олиш нолдан бошлашдан кўра камроқ хавфлидир. </a:t>
            </a:r>
          </a:p>
          <a:p>
            <a:pPr marL="285750" indent="-285750" algn="just">
              <a:buFont typeface="Wingdings" panose="05000000000000000000" pitchFamily="2" charset="2"/>
              <a:buChar char="Ø"/>
            </a:pPr>
            <a:endParaRPr lang="uz-Cyrl-UZ" sz="2200" dirty="0"/>
          </a:p>
          <a:p>
            <a:pPr marL="285750" indent="-285750" algn="just">
              <a:buFont typeface="Wingdings" panose="05000000000000000000" pitchFamily="2" charset="2"/>
              <a:buChar char="Ø"/>
            </a:pPr>
            <a:r>
              <a:rPr lang="uz-Cyrl-UZ" sz="2200" dirty="0" smtClean="0"/>
              <a:t>Бизнесни сотиб олганингизда, сиз аллақачон пул оқими ва фойда келтирадиган операцияни қабул қиласиз. </a:t>
            </a:r>
          </a:p>
          <a:p>
            <a:pPr marL="285750" indent="-285750" algn="just">
              <a:buFont typeface="Wingdings" panose="05000000000000000000" pitchFamily="2" charset="2"/>
              <a:buChar char="Ø"/>
            </a:pPr>
            <a:endParaRPr lang="uz-Cyrl-UZ" sz="2200" dirty="0"/>
          </a:p>
          <a:p>
            <a:pPr marL="285750" indent="-285750" algn="just">
              <a:buFont typeface="Wingdings" panose="05000000000000000000" pitchFamily="2" charset="2"/>
              <a:buChar char="Ø"/>
            </a:pPr>
            <a:r>
              <a:rPr lang="uz-Cyrl-UZ" sz="2200" dirty="0" smtClean="0"/>
              <a:t>Сизда ўрнатилган мижозлар базаси ва обрў, шунингдек, бизнеснинг барча жиҳатлари билан таниш бўлган ходимлар мавжуд бўлади.</a:t>
            </a:r>
          </a:p>
        </p:txBody>
      </p:sp>
      <p:sp>
        <p:nvSpPr>
          <p:cNvPr id="3" name="TextBox 2">
            <a:extLst>
              <a:ext uri="{FF2B5EF4-FFF2-40B4-BE49-F238E27FC236}">
                <a16:creationId xmlns="" xmlns:a16="http://schemas.microsoft.com/office/drawing/2014/main" id="{BB850A12-8C05-0A49-14E0-4F5D83EBF136}"/>
              </a:ext>
            </a:extLst>
          </p:cNvPr>
          <p:cNvSpPr txBox="1"/>
          <p:nvPr/>
        </p:nvSpPr>
        <p:spPr>
          <a:xfrm>
            <a:off x="2771800" y="379782"/>
            <a:ext cx="3600400" cy="461665"/>
          </a:xfrm>
          <a:prstGeom prst="rect">
            <a:avLst/>
          </a:prstGeom>
          <a:noFill/>
        </p:spPr>
        <p:txBody>
          <a:bodyPr wrap="square">
            <a:spAutoFit/>
          </a:bodyPr>
          <a:lstStyle/>
          <a:p>
            <a:pPr algn="just"/>
            <a:r>
              <a:rPr lang="uz-Cyrl-UZ" sz="2400" b="1" dirty="0" smtClean="0">
                <a:solidFill>
                  <a:srgbClr val="C00000"/>
                </a:solidFill>
              </a:rPr>
              <a:t>Бизнесни сотиб олиш</a:t>
            </a:r>
            <a:endParaRPr lang="ru-RU" sz="2400" b="1" dirty="0">
              <a:solidFill>
                <a:srgbClr val="C00000"/>
              </a:solidFill>
            </a:endParaRPr>
          </a:p>
        </p:txBody>
      </p:sp>
      <p:pic>
        <p:nvPicPr>
          <p:cNvPr id="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962311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4" end="4"/>
                                            </p:txEl>
                                          </p:spTgt>
                                        </p:tgtEl>
                                        <p:attrNameLst>
                                          <p:attrName>style.visibility</p:attrName>
                                        </p:attrNameLst>
                                      </p:cBhvr>
                                      <p:to>
                                        <p:strVal val="visible"/>
                                      </p:to>
                                    </p:set>
                                    <p:anim calcmode="lin" valueType="num">
                                      <p:cBhvr additive="base">
                                        <p:cTn id="19"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5</a:t>
            </a:fld>
            <a:endParaRPr/>
          </a:p>
        </p:txBody>
      </p:sp>
      <p:sp>
        <p:nvSpPr>
          <p:cNvPr id="2" name="Прямоугольник 1"/>
          <p:cNvSpPr/>
          <p:nvPr/>
        </p:nvSpPr>
        <p:spPr>
          <a:xfrm>
            <a:off x="611560" y="1275606"/>
            <a:ext cx="8064896" cy="3139321"/>
          </a:xfrm>
          <a:prstGeom prst="rect">
            <a:avLst/>
          </a:prstGeom>
        </p:spPr>
        <p:txBody>
          <a:bodyPr wrap="square">
            <a:spAutoFit/>
          </a:bodyPr>
          <a:lstStyle/>
          <a:p>
            <a:pPr marL="285750" indent="-285750" algn="just">
              <a:buFont typeface="Wingdings" panose="05000000000000000000" pitchFamily="2" charset="2"/>
              <a:buChar char="Ø"/>
            </a:pPr>
            <a:r>
              <a:rPr lang="uz-Cyrl-UZ" sz="2200" dirty="0" smtClean="0"/>
              <a:t>Сиз ғилдиракни қайта ихтиро қилишингиз шарт эмас - янги тартиблар, тизимлар ва сиёсатларни ўрнатиш - бизнесни юритиш учун муваффақиятли формула аллақачон ўрнатилган.</a:t>
            </a:r>
          </a:p>
          <a:p>
            <a:pPr algn="just"/>
            <a:endParaRPr lang="uz-Cyrl-UZ" sz="2200" dirty="0" smtClean="0"/>
          </a:p>
          <a:p>
            <a:pPr marL="285750" indent="-285750" algn="just">
              <a:buFont typeface="Wingdings" panose="05000000000000000000" pitchFamily="2" charset="2"/>
              <a:buChar char="Ø"/>
            </a:pPr>
            <a:r>
              <a:rPr lang="uz-Cyrl-UZ" sz="2200" dirty="0" smtClean="0"/>
              <a:t>Салбий томони шундаки, бизнесни сотиб олиш кўпинча нолдан бошлашдан кўра қимматроқдир. Бироқ, кўпинча янги бизнесни бошлашдан кўра, мавжуд бизнесни сотиб олиш учун молиялаштириш осонроқ</a:t>
            </a:r>
            <a:r>
              <a:rPr lang="ru-RU" sz="2200" dirty="0" smtClean="0"/>
              <a:t>.</a:t>
            </a:r>
            <a:r>
              <a:rPr lang="en-US" sz="2200" dirty="0" smtClean="0"/>
              <a:t> </a:t>
            </a:r>
          </a:p>
        </p:txBody>
      </p:sp>
      <p:pic>
        <p:nvPicPr>
          <p:cNvPr id="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AutoShape 2" descr="401 Penny Farthing Bicycle Stock Photos and Images - 123RF"/>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4099" name="Picture 3"/>
          <p:cNvPicPr>
            <a:picLocks noChangeAspect="1" noChangeArrowheads="1"/>
          </p:cNvPicPr>
          <p:nvPr/>
        </p:nvPicPr>
        <p:blipFill rotWithShape="1">
          <a:blip r:embed="rId4">
            <a:extLst>
              <a:ext uri="{28A0092B-C50C-407E-A947-70E740481C1C}">
                <a14:useLocalDpi xmlns:a14="http://schemas.microsoft.com/office/drawing/2010/main" val="0"/>
              </a:ext>
            </a:extLst>
          </a:blip>
          <a:srcRect l="14113" t="21303" r="14111" b="21676"/>
          <a:stretch/>
        </p:blipFill>
        <p:spPr bwMode="auto">
          <a:xfrm>
            <a:off x="2699792" y="62312"/>
            <a:ext cx="1670986" cy="12132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606996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6</a:t>
            </a:fld>
            <a:endParaRPr/>
          </a:p>
        </p:txBody>
      </p:sp>
      <p:sp>
        <p:nvSpPr>
          <p:cNvPr id="2" name="Прямоугольник 1"/>
          <p:cNvSpPr/>
          <p:nvPr/>
        </p:nvSpPr>
        <p:spPr>
          <a:xfrm>
            <a:off x="611560" y="1282571"/>
            <a:ext cx="8064896" cy="3139321"/>
          </a:xfrm>
          <a:prstGeom prst="rect">
            <a:avLst/>
          </a:prstGeom>
        </p:spPr>
        <p:txBody>
          <a:bodyPr wrap="square">
            <a:spAutoFit/>
          </a:bodyPr>
          <a:lstStyle/>
          <a:p>
            <a:pPr marL="285750" indent="-285750" algn="just">
              <a:buFont typeface="Wingdings" panose="05000000000000000000" pitchFamily="2" charset="2"/>
              <a:buChar char="Ø"/>
            </a:pPr>
            <a:r>
              <a:rPr lang="uz-Cyrl-UZ" sz="2200" dirty="0" smtClean="0"/>
              <a:t>Банкирлар ва инвесторлар, одатда, аллақачон тажрибага эга бўлган бизнес билан ишлашни маъқул топади. </a:t>
            </a:r>
          </a:p>
          <a:p>
            <a:pPr algn="just"/>
            <a:endParaRPr lang="uz-Cyrl-UZ" sz="2200" dirty="0" smtClean="0"/>
          </a:p>
          <a:p>
            <a:pPr marL="285750" indent="-285750" algn="just">
              <a:buFont typeface="Wingdings" panose="05000000000000000000" pitchFamily="2" charset="2"/>
              <a:buChar char="Ø"/>
            </a:pPr>
            <a:r>
              <a:rPr lang="uz-Cyrl-UZ" sz="2200" dirty="0" smtClean="0"/>
              <a:t>Бундан ташқари, бизнесни сотиб олиш сизга патент ёки муаллифлик ҳуқуқи каби қимматли қонуний ҳуқуқларни бериши мумкин, бу эса жуда фойдали бўлиши мумкин.</a:t>
            </a:r>
          </a:p>
          <a:p>
            <a:pPr algn="just"/>
            <a:endParaRPr lang="uz-Cyrl-UZ" sz="2200" dirty="0" smtClean="0"/>
          </a:p>
          <a:p>
            <a:pPr marL="285750" indent="-285750" algn="just">
              <a:buFont typeface="Wingdings" panose="05000000000000000000" pitchFamily="2" charset="2"/>
              <a:buChar char="Ø"/>
            </a:pPr>
            <a:r>
              <a:rPr lang="uz-Cyrl-UZ" sz="2200" dirty="0" smtClean="0"/>
              <a:t>Еҳтиёт бўлмасангиз, эскирган активлар, ёмон ходимлар ёки эскирган услублар билан қолиб кетишингиз мумкин. </a:t>
            </a:r>
          </a:p>
        </p:txBody>
      </p:sp>
      <p:pic>
        <p:nvPicPr>
          <p:cNvPr id="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3354091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4" end="4"/>
                                            </p:txEl>
                                          </p:spTgt>
                                        </p:tgtEl>
                                        <p:attrNameLst>
                                          <p:attrName>style.visibility</p:attrName>
                                        </p:attrNameLst>
                                      </p:cBhvr>
                                      <p:to>
                                        <p:strVal val="visible"/>
                                      </p:to>
                                    </p:set>
                                    <p:anim calcmode="lin" valueType="num">
                                      <p:cBhvr additive="base">
                                        <p:cTn id="19"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7</a:t>
            </a:fld>
            <a:endParaRPr/>
          </a:p>
        </p:txBody>
      </p:sp>
      <p:sp>
        <p:nvSpPr>
          <p:cNvPr id="2" name="Прямоугольник 1"/>
          <p:cNvSpPr/>
          <p:nvPr/>
        </p:nvSpPr>
        <p:spPr>
          <a:xfrm>
            <a:off x="611560" y="1203598"/>
            <a:ext cx="8064896" cy="2462213"/>
          </a:xfrm>
          <a:prstGeom prst="rect">
            <a:avLst/>
          </a:prstGeom>
        </p:spPr>
        <p:txBody>
          <a:bodyPr wrap="square">
            <a:spAutoFit/>
          </a:bodyPr>
          <a:lstStyle/>
          <a:p>
            <a:pPr marL="285750" indent="-285750" algn="just">
              <a:buFont typeface="Wingdings" panose="05000000000000000000" pitchFamily="2" charset="2"/>
              <a:buChar char="Ø"/>
            </a:pPr>
            <a:r>
              <a:rPr lang="uz-Cyrl-UZ" sz="2200" dirty="0" smtClean="0"/>
              <a:t>Мавжуд бизнесни сотиб олаётганда энг яхши келишувга эришганингизга ишонч ҳосил қилиш учун қуйидаги амалларни бажаринг:</a:t>
            </a:r>
          </a:p>
          <a:p>
            <a:pPr marL="342900" indent="-342900" algn="just">
              <a:buFont typeface="Courier New" panose="02070309020205020404" pitchFamily="49" charset="0"/>
              <a:buChar char="o"/>
            </a:pPr>
            <a:r>
              <a:rPr lang="uz-Cyrl-UZ" sz="2200" dirty="0"/>
              <a:t>Мукаммал бизнесни сотиб олиш сиз учун тўғри бизнес турини танлашдан бошланади. </a:t>
            </a:r>
            <a:endParaRPr lang="uz-Cyrl-UZ" sz="2200" dirty="0" smtClean="0"/>
          </a:p>
          <a:p>
            <a:pPr marL="342900" indent="-342900" algn="just">
              <a:buFont typeface="Courier New" panose="02070309020205020404" pitchFamily="49" charset="0"/>
              <a:buChar char="o"/>
            </a:pPr>
            <a:r>
              <a:rPr lang="uz-Cyrl-UZ" sz="2200" dirty="0" smtClean="0"/>
              <a:t>Энг </a:t>
            </a:r>
            <a:r>
              <a:rPr lang="uz-Cyrl-UZ" sz="2200" dirty="0"/>
              <a:t>яхши услуб бу сизга таниш ва тушунарли бўлган соҳадаги бизнесни излашдир</a:t>
            </a:r>
            <a:r>
              <a:rPr lang="uz-Cyrl-UZ" sz="2200" dirty="0" smtClean="0"/>
              <a:t>.</a:t>
            </a:r>
            <a:endParaRPr lang="uz-Cyrl-UZ" sz="2200" dirty="0"/>
          </a:p>
        </p:txBody>
      </p:sp>
      <p:pic>
        <p:nvPicPr>
          <p:cNvPr id="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4" name="Picture 2" descr="How to Buy a Business or Franchise [Complete Guide] - Guidan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58710" y="3665810"/>
            <a:ext cx="4057506" cy="14776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571869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8</a:t>
            </a:fld>
            <a:endParaRPr/>
          </a:p>
        </p:txBody>
      </p:sp>
      <p:sp>
        <p:nvSpPr>
          <p:cNvPr id="2" name="Прямоугольник 1"/>
          <p:cNvSpPr/>
          <p:nvPr/>
        </p:nvSpPr>
        <p:spPr>
          <a:xfrm>
            <a:off x="611560" y="1282571"/>
            <a:ext cx="8064896" cy="3477875"/>
          </a:xfrm>
          <a:prstGeom prst="rect">
            <a:avLst/>
          </a:prstGeom>
        </p:spPr>
        <p:txBody>
          <a:bodyPr wrap="square">
            <a:spAutoFit/>
          </a:bodyPr>
          <a:lstStyle/>
          <a:p>
            <a:pPr marL="285750" indent="-285750" algn="just">
              <a:buFont typeface="Wingdings" panose="05000000000000000000" pitchFamily="2" charset="2"/>
              <a:buChar char="Ø"/>
            </a:pPr>
            <a:r>
              <a:rPr lang="uz-Cyrl-UZ" sz="2200" dirty="0"/>
              <a:t>Сизни қизиқтирган бизнес тури ҳақида чуқур ўйлаб кўринг; қайси бири сизнинг маҳоратингиз ва тажрибангизга мос келади. Шунингдек, сиз қидираётган бизнес ҳажмини, ходимлар сони, жойлашувлар сони ва савдони ҳисобга олинг.</a:t>
            </a:r>
          </a:p>
          <a:p>
            <a:pPr marL="285750" indent="-285750" algn="just">
              <a:buFont typeface="Wingdings" panose="05000000000000000000" pitchFamily="2" charset="2"/>
              <a:buChar char="Ø"/>
            </a:pPr>
            <a:r>
              <a:rPr lang="uz-Cyrl-UZ" sz="2200" dirty="0"/>
              <a:t>Кейинчалик, </a:t>
            </a:r>
            <a:r>
              <a:rPr lang="uz-Cyrl-UZ" sz="2200" dirty="0" smtClean="0"/>
              <a:t>бизнеснинг </a:t>
            </a:r>
            <a:r>
              <a:rPr lang="uz-Cyrl-UZ" sz="2200" dirty="0"/>
              <a:t>географик </a:t>
            </a:r>
            <a:r>
              <a:rPr lang="uz-Cyrl-UZ" sz="2200" dirty="0" smtClean="0"/>
              <a:t>ҳудудини </a:t>
            </a:r>
            <a:r>
              <a:rPr lang="uz-Cyrl-UZ" sz="2200" dirty="0"/>
              <a:t>аниқ белгиланг. Сиз учун мақбул </a:t>
            </a:r>
            <a:r>
              <a:rPr lang="uz-Cyrl-UZ" sz="2200" dirty="0" smtClean="0"/>
              <a:t>эканлигига </a:t>
            </a:r>
            <a:r>
              <a:rPr lang="uz-Cyrl-UZ" sz="2200" dirty="0"/>
              <a:t>ишонч ҳосил қилиш учун ушбу соҳада иш ҳақи ва солиқларни ўз ичига олган меҳнат фондини ва бизнес харажатларини баҳоланг.</a:t>
            </a:r>
          </a:p>
        </p:txBody>
      </p:sp>
      <p:pic>
        <p:nvPicPr>
          <p:cNvPr id="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7465127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9</a:t>
            </a:fld>
            <a:endParaRPr/>
          </a:p>
        </p:txBody>
      </p:sp>
      <p:sp>
        <p:nvSpPr>
          <p:cNvPr id="2" name="Прямоугольник 1"/>
          <p:cNvSpPr/>
          <p:nvPr/>
        </p:nvSpPr>
        <p:spPr>
          <a:xfrm>
            <a:off x="611560" y="1282571"/>
            <a:ext cx="8064896" cy="3139321"/>
          </a:xfrm>
          <a:prstGeom prst="rect">
            <a:avLst/>
          </a:prstGeom>
        </p:spPr>
        <p:txBody>
          <a:bodyPr wrap="square">
            <a:spAutoFit/>
          </a:bodyPr>
          <a:lstStyle/>
          <a:p>
            <a:pPr marL="285750" indent="-285750" algn="just">
              <a:buFont typeface="Wingdings" panose="05000000000000000000" pitchFamily="2" charset="2"/>
              <a:buChar char="Ø"/>
            </a:pPr>
            <a:r>
              <a:rPr lang="uz-Cyrl-UZ" sz="2200" dirty="0" smtClean="0"/>
              <a:t>Ҳудуд ва саноатни </a:t>
            </a:r>
            <a:r>
              <a:rPr lang="uz-Cyrl-UZ" sz="2200" dirty="0"/>
              <a:t>танлаганингиздан сўнг, сизнинг талабларингизга жавоб берадиган соҳадаги ҳар бир бизнесни текшириб кўринг</a:t>
            </a:r>
            <a:r>
              <a:rPr lang="ru-RU" sz="2200" dirty="0" smtClean="0"/>
              <a:t>.</a:t>
            </a:r>
          </a:p>
          <a:p>
            <a:pPr marL="285750" indent="-285750" algn="just">
              <a:buFont typeface="Wingdings" panose="05000000000000000000" pitchFamily="2" charset="2"/>
              <a:buChar char="Ø"/>
            </a:pPr>
            <a:r>
              <a:rPr lang="uz-Cyrl-UZ" sz="2200" dirty="0" smtClean="0"/>
              <a:t>Ҳудуддаги </a:t>
            </a:r>
            <a:r>
              <a:rPr lang="uz-Cyrl-UZ" sz="2200" dirty="0"/>
              <a:t>бизнес </a:t>
            </a:r>
            <a:r>
              <a:rPr lang="uz-Cyrl-UZ" sz="2200" dirty="0" smtClean="0"/>
              <a:t>эгалари </a:t>
            </a:r>
            <a:r>
              <a:rPr lang="uz-Cyrl-UZ" sz="2200" dirty="0"/>
              <a:t>билан суҳбатлашинг; уларнинг кўпчилиги ўз бизнесларини сотувга қўймаслиги мумкин, лекин агар сиз уларга таклиф қилсангиз сотишни ўйлаб кўришади. </a:t>
            </a:r>
            <a:endParaRPr lang="uz-Cyrl-UZ" sz="2200" dirty="0" smtClean="0"/>
          </a:p>
          <a:p>
            <a:pPr marL="285750" indent="-285750" algn="just">
              <a:buFont typeface="Wingdings" panose="05000000000000000000" pitchFamily="2" charset="2"/>
              <a:buChar char="Ø"/>
            </a:pPr>
            <a:r>
              <a:rPr lang="uz-Cyrl-UZ" sz="2200" dirty="0" smtClean="0"/>
              <a:t>Қобилият </a:t>
            </a:r>
            <a:r>
              <a:rPr lang="uz-Cyrl-UZ" sz="2200" dirty="0"/>
              <a:t>ва </a:t>
            </a:r>
            <a:r>
              <a:rPr lang="uz-Cyrl-UZ" sz="2200" dirty="0" smtClean="0"/>
              <a:t>алоқалардан фойдаланиб, яхши истиқболли бошқа </a:t>
            </a:r>
            <a:r>
              <a:rPr lang="uz-Cyrl-UZ" sz="2200" dirty="0"/>
              <a:t>бизнеслар ҳақида </a:t>
            </a:r>
            <a:r>
              <a:rPr lang="uz-Cyrl-UZ" sz="2200" dirty="0" smtClean="0"/>
              <a:t>маълумот олишингиз </a:t>
            </a:r>
            <a:r>
              <a:rPr lang="uz-Cyrl-UZ" sz="2200" dirty="0"/>
              <a:t>мумкин</a:t>
            </a:r>
            <a:r>
              <a:rPr lang="uz-Cyrl-UZ" sz="2200" dirty="0" smtClean="0"/>
              <a:t>.</a:t>
            </a:r>
            <a:endParaRPr lang="uz-Cyrl-UZ" sz="2200" dirty="0"/>
          </a:p>
        </p:txBody>
      </p:sp>
      <p:pic>
        <p:nvPicPr>
          <p:cNvPr id="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291825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10</a:t>
            </a:fld>
            <a:endParaRPr/>
          </a:p>
        </p:txBody>
      </p:sp>
      <p:sp>
        <p:nvSpPr>
          <p:cNvPr id="2" name="Прямоугольник 1"/>
          <p:cNvSpPr/>
          <p:nvPr/>
        </p:nvSpPr>
        <p:spPr>
          <a:xfrm>
            <a:off x="611560" y="1282571"/>
            <a:ext cx="8064896" cy="3139321"/>
          </a:xfrm>
          <a:prstGeom prst="rect">
            <a:avLst/>
          </a:prstGeom>
        </p:spPr>
        <p:txBody>
          <a:bodyPr wrap="square">
            <a:spAutoFit/>
          </a:bodyPr>
          <a:lstStyle/>
          <a:p>
            <a:pPr marL="285750" indent="-285750" algn="just">
              <a:buFont typeface="Wingdings" panose="05000000000000000000" pitchFamily="2" charset="2"/>
              <a:buChar char="Ø"/>
            </a:pPr>
            <a:r>
              <a:rPr lang="uz-Cyrl-UZ" sz="2200" dirty="0"/>
              <a:t>Бизнес </a:t>
            </a:r>
            <a:r>
              <a:rPr lang="uz-Cyrl-UZ" sz="2200" dirty="0" smtClean="0"/>
              <a:t>брокерга </a:t>
            </a:r>
            <a:r>
              <a:rPr lang="uz-Cyrl-UZ" sz="2200" dirty="0"/>
              <a:t>мурожаат қилиш </a:t>
            </a:r>
            <a:r>
              <a:rPr lang="uz-Cyrl-UZ" sz="2200" dirty="0" smtClean="0"/>
              <a:t>мумкин. Брокерлар сотувчи ва </a:t>
            </a:r>
            <a:r>
              <a:rPr lang="uz-Cyrl-UZ" sz="2200" dirty="0"/>
              <a:t>харидорларни топиш ва битимлар тузишда ёрдам </a:t>
            </a:r>
            <a:r>
              <a:rPr lang="uz-Cyrl-UZ" sz="2200" dirty="0" smtClean="0"/>
              <a:t>беради.</a:t>
            </a:r>
            <a:r>
              <a:rPr lang="ru-RU" sz="2200" dirty="0" smtClean="0"/>
              <a:t> </a:t>
            </a:r>
            <a:r>
              <a:rPr lang="en-US" sz="2200" dirty="0"/>
              <a:t>A</a:t>
            </a:r>
            <a:r>
              <a:rPr lang="uz-Cyrl-UZ" sz="2200" dirty="0"/>
              <a:t>гар сиз брокерни ёлласангиз, у сиздан комиссия олади - одатда харид нархининг 5-10 фоизи.</a:t>
            </a:r>
          </a:p>
          <a:p>
            <a:pPr marL="3590925" indent="-285750" algn="just">
              <a:buFont typeface="Wingdings" panose="05000000000000000000" pitchFamily="2" charset="2"/>
              <a:buChar char="Ø"/>
            </a:pPr>
            <a:r>
              <a:rPr lang="uz-Cyrl-UZ" sz="2200" dirty="0" smtClean="0"/>
              <a:t>Бироқ</a:t>
            </a:r>
            <a:r>
              <a:rPr lang="uz-Cyrl-UZ" sz="2200" dirty="0"/>
              <a:t>, агар сиз </a:t>
            </a:r>
            <a:r>
              <a:rPr lang="uz-Cyrl-UZ" sz="2200" dirty="0" smtClean="0"/>
              <a:t>пулни </a:t>
            </a:r>
            <a:r>
              <a:rPr lang="uz-Cyrl-UZ" sz="2200" dirty="0"/>
              <a:t>тежашга ҳаракат қилмоқчи бўлсангиз, фақат якуний музокаралар </a:t>
            </a:r>
            <a:r>
              <a:rPr lang="uz-Cyrl-UZ" sz="2200" dirty="0" smtClean="0"/>
              <a:t>босқичида </a:t>
            </a:r>
            <a:r>
              <a:rPr lang="uz-Cyrl-UZ" sz="2200" dirty="0"/>
              <a:t>брокерни </a:t>
            </a:r>
            <a:r>
              <a:rPr lang="uz-Cyrl-UZ" sz="2200" dirty="0" smtClean="0"/>
              <a:t>ёллашингиз мумкин. </a:t>
            </a:r>
            <a:endParaRPr lang="uz-Cyrl-UZ" sz="2200" dirty="0"/>
          </a:p>
        </p:txBody>
      </p:sp>
      <p:pic>
        <p:nvPicPr>
          <p:cNvPr id="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4" name="Picture 4" descr="MightyRecruiter - Quick Apply"/>
          <p:cNvPicPr>
            <a:picLocks noChangeAspect="1" noChangeArrowheads="1"/>
          </p:cNvPicPr>
          <p:nvPr/>
        </p:nvPicPr>
        <p:blipFill rotWithShape="1">
          <a:blip r:embed="rId4">
            <a:extLst>
              <a:ext uri="{28A0092B-C50C-407E-A947-70E740481C1C}">
                <a14:useLocalDpi xmlns:a14="http://schemas.microsoft.com/office/drawing/2010/main" val="0"/>
              </a:ext>
            </a:extLst>
          </a:blip>
          <a:srcRect l="2241" t="2753" r="1867" b="4367"/>
          <a:stretch/>
        </p:blipFill>
        <p:spPr bwMode="auto">
          <a:xfrm>
            <a:off x="1443" y="2702426"/>
            <a:ext cx="3778469" cy="24410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883177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11</a:t>
            </a:fld>
            <a:endParaRPr/>
          </a:p>
        </p:txBody>
      </p:sp>
      <p:sp>
        <p:nvSpPr>
          <p:cNvPr id="2" name="Прямоугольник 1"/>
          <p:cNvSpPr/>
          <p:nvPr/>
        </p:nvSpPr>
        <p:spPr>
          <a:xfrm>
            <a:off x="611560" y="1282571"/>
            <a:ext cx="8064896" cy="3477875"/>
          </a:xfrm>
          <a:prstGeom prst="rect">
            <a:avLst/>
          </a:prstGeom>
        </p:spPr>
        <p:txBody>
          <a:bodyPr wrap="square">
            <a:spAutoFit/>
          </a:bodyPr>
          <a:lstStyle/>
          <a:p>
            <a:pPr marL="285750" indent="-285750" algn="just">
              <a:buFont typeface="Wingdings" panose="05000000000000000000" pitchFamily="2" charset="2"/>
              <a:buChar char="Ø"/>
            </a:pPr>
            <a:r>
              <a:rPr lang="uz-Cyrl-UZ" sz="2200" b="1" dirty="0" smtClean="0">
                <a:solidFill>
                  <a:srgbClr val="002060"/>
                </a:solidFill>
              </a:rPr>
              <a:t>Бизнесни скрининг қилиб беради.</a:t>
            </a:r>
            <a:r>
              <a:rPr lang="uz-Cyrl-UZ" sz="2200" dirty="0" smtClean="0"/>
              <a:t> </a:t>
            </a:r>
            <a:r>
              <a:rPr lang="uz-Cyrl-UZ" sz="2200" dirty="0"/>
              <a:t>Яхши брокерлар тўлиқ молиявий маълумот </a:t>
            </a:r>
            <a:r>
              <a:rPr lang="uz-Cyrl-UZ" sz="2200" dirty="0" smtClean="0"/>
              <a:t>йўқлиги </a:t>
            </a:r>
            <a:r>
              <a:rPr lang="uz-Cyrl-UZ" sz="2200" dirty="0"/>
              <a:t>ёки бизнеснинг қимматлиги </a:t>
            </a:r>
            <a:r>
              <a:rPr lang="uz-Cyrl-UZ" sz="2200" dirty="0" smtClean="0"/>
              <a:t>сабабли сотилиши </a:t>
            </a:r>
            <a:r>
              <a:rPr lang="uz-Cyrl-UZ" sz="2200" dirty="0"/>
              <a:t>сўралган </a:t>
            </a:r>
            <a:r>
              <a:rPr lang="uz-Cyrl-UZ" sz="2200" dirty="0" smtClean="0"/>
              <a:t>бизнесларни тақдим этмайди. </a:t>
            </a:r>
            <a:r>
              <a:rPr lang="uz-Cyrl-UZ" sz="2200" dirty="0"/>
              <a:t>Брокердан </a:t>
            </a:r>
            <a:r>
              <a:rPr lang="uz-Cyrl-UZ" sz="2200" dirty="0" smtClean="0"/>
              <a:t>фойдаланиш сизга </a:t>
            </a:r>
            <a:r>
              <a:rPr lang="uz-Cyrl-UZ" sz="2200" dirty="0"/>
              <a:t>ушбу </a:t>
            </a:r>
            <a:r>
              <a:rPr lang="uz-Cyrl-UZ" sz="2200" dirty="0" smtClean="0"/>
              <a:t>рисклардан </a:t>
            </a:r>
            <a:r>
              <a:rPr lang="uz-Cyrl-UZ" sz="2200" dirty="0"/>
              <a:t>қочишга ёрдам беради.</a:t>
            </a:r>
          </a:p>
          <a:p>
            <a:pPr marL="285750" indent="-285750" algn="just">
              <a:buFont typeface="Wingdings" panose="05000000000000000000" pitchFamily="2" charset="2"/>
              <a:buChar char="Ø"/>
            </a:pPr>
            <a:r>
              <a:rPr lang="uz-Cyrl-UZ" sz="2200" b="1" dirty="0" smtClean="0">
                <a:solidFill>
                  <a:srgbClr val="002060"/>
                </a:solidFill>
              </a:rPr>
              <a:t>Қизиқишларингизни аниқлаб </a:t>
            </a:r>
            <a:r>
              <a:rPr lang="uz-Cyrl-UZ" sz="2200" b="1" dirty="0">
                <a:solidFill>
                  <a:srgbClr val="002060"/>
                </a:solidFill>
              </a:rPr>
              <a:t>беради.</a:t>
            </a:r>
            <a:r>
              <a:rPr lang="uz-Cyrl-UZ" sz="2200" dirty="0"/>
              <a:t> Яхши брокер </a:t>
            </a:r>
            <a:r>
              <a:rPr lang="uz-Cyrl-UZ" sz="2200" dirty="0" smtClean="0"/>
              <a:t>кўникма </a:t>
            </a:r>
            <a:r>
              <a:rPr lang="uz-Cyrl-UZ" sz="2200" dirty="0"/>
              <a:t>ва </a:t>
            </a:r>
            <a:r>
              <a:rPr lang="uz-Cyrl-UZ" sz="2200" dirty="0" smtClean="0"/>
              <a:t>қизиқишларингизни билиб олиб, </a:t>
            </a:r>
            <a:r>
              <a:rPr lang="uz-Cyrl-UZ" sz="2200" dirty="0"/>
              <a:t>сизга тўғри бизнесни танлашга ёрдам беради. Брокер ёрдамида сиз ҳеч қачон ўйламаган соҳа сиз учун идеал соҳа </a:t>
            </a:r>
            <a:r>
              <a:rPr lang="uz-Cyrl-UZ" sz="2200" dirty="0" smtClean="0"/>
              <a:t>эканлигини </a:t>
            </a:r>
            <a:r>
              <a:rPr lang="uz-Cyrl-UZ" sz="2200" dirty="0"/>
              <a:t>билиб олишингиз мумкин.</a:t>
            </a:r>
          </a:p>
        </p:txBody>
      </p:sp>
      <p:pic>
        <p:nvPicPr>
          <p:cNvPr id="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Прямоугольник 2"/>
          <p:cNvSpPr/>
          <p:nvPr/>
        </p:nvSpPr>
        <p:spPr>
          <a:xfrm>
            <a:off x="611560" y="700703"/>
            <a:ext cx="7921824" cy="430887"/>
          </a:xfrm>
          <a:prstGeom prst="rect">
            <a:avLst/>
          </a:prstGeom>
        </p:spPr>
        <p:txBody>
          <a:bodyPr wrap="square">
            <a:spAutoFit/>
          </a:bodyPr>
          <a:lstStyle/>
          <a:p>
            <a:pPr marL="285750" lvl="0" indent="-285750" algn="just">
              <a:buFont typeface="Wingdings" panose="05000000000000000000" pitchFamily="2" charset="2"/>
              <a:buChar char="Ø"/>
            </a:pPr>
            <a:r>
              <a:rPr lang="uz-Cyrl-UZ" sz="2200" u="sng" dirty="0"/>
              <a:t>Брокерлар қуйидагича ёрдам бериши мумкин</a:t>
            </a:r>
            <a:r>
              <a:rPr lang="uz-Cyrl-UZ" sz="2200" dirty="0"/>
              <a:t>:</a:t>
            </a:r>
          </a:p>
        </p:txBody>
      </p:sp>
    </p:spTree>
    <p:extLst>
      <p:ext uri="{BB962C8B-B14F-4D97-AF65-F5344CB8AC3E}">
        <p14:creationId xmlns:p14="http://schemas.microsoft.com/office/powerpoint/2010/main" val="768488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12</a:t>
            </a:fld>
            <a:endParaRPr/>
          </a:p>
        </p:txBody>
      </p:sp>
      <p:sp>
        <p:nvSpPr>
          <p:cNvPr id="2" name="Прямоугольник 1"/>
          <p:cNvSpPr/>
          <p:nvPr/>
        </p:nvSpPr>
        <p:spPr>
          <a:xfrm>
            <a:off x="611560" y="1326123"/>
            <a:ext cx="8064896" cy="3477875"/>
          </a:xfrm>
          <a:prstGeom prst="rect">
            <a:avLst/>
          </a:prstGeom>
        </p:spPr>
        <p:txBody>
          <a:bodyPr wrap="square">
            <a:spAutoFit/>
          </a:bodyPr>
          <a:lstStyle/>
          <a:p>
            <a:pPr marL="285750" indent="-285750" algn="just">
              <a:buFont typeface="Wingdings" panose="05000000000000000000" pitchFamily="2" charset="2"/>
              <a:buChar char="Ø"/>
            </a:pPr>
            <a:r>
              <a:rPr lang="uz-Cyrl-UZ" sz="2200" b="1" dirty="0">
                <a:solidFill>
                  <a:srgbClr val="002060"/>
                </a:solidFill>
              </a:rPr>
              <a:t>Музокаралар олиб </a:t>
            </a:r>
            <a:r>
              <a:rPr lang="uz-Cyrl-UZ" sz="2200" b="1" dirty="0" smtClean="0">
                <a:solidFill>
                  <a:srgbClr val="002060"/>
                </a:solidFill>
              </a:rPr>
              <a:t>боради. </a:t>
            </a:r>
            <a:r>
              <a:rPr lang="uz-Cyrl-UZ" sz="2200" dirty="0"/>
              <a:t>Музокаралар жараёнида брокерлар ҳақиқатан ҳам ўз пулларини </a:t>
            </a:r>
            <a:r>
              <a:rPr lang="uz-Cyrl-UZ" sz="2200" dirty="0" smtClean="0"/>
              <a:t>оқлайди. </a:t>
            </a:r>
            <a:r>
              <a:rPr lang="uz-Cyrl-UZ" sz="2200" dirty="0"/>
              <a:t>Улар иккала томоннинг </a:t>
            </a:r>
            <a:r>
              <a:rPr lang="uz-Cyrl-UZ" sz="2200" dirty="0" smtClean="0"/>
              <a:t>мақсадига эътибор </a:t>
            </a:r>
            <a:r>
              <a:rPr lang="uz-Cyrl-UZ" sz="2200" dirty="0"/>
              <a:t>қаратишларига ва муаммоларни ҳал қилишга ёрдам беради.</a:t>
            </a:r>
          </a:p>
          <a:p>
            <a:pPr marL="285750" indent="-285750" algn="just">
              <a:buFont typeface="Wingdings" panose="05000000000000000000" pitchFamily="2" charset="2"/>
              <a:buChar char="Ø"/>
            </a:pPr>
            <a:r>
              <a:rPr lang="uz-Cyrl-UZ" sz="2200" b="1" dirty="0" smtClean="0">
                <a:solidFill>
                  <a:srgbClr val="002060"/>
                </a:solidFill>
              </a:rPr>
              <a:t>Ҳужжатларни расмийлаштиради. </a:t>
            </a:r>
            <a:r>
              <a:rPr lang="uz-Cyrl-UZ" sz="2200" dirty="0"/>
              <a:t>Брокерлар </a:t>
            </a:r>
            <a:r>
              <a:rPr lang="uz-Cyrl-UZ" sz="2200" dirty="0" smtClean="0"/>
              <a:t>энг </a:t>
            </a:r>
            <a:r>
              <a:rPr lang="uz-Cyrl-UZ" sz="2200" dirty="0"/>
              <a:t>сўнгги қонун ва қоидаларни билишади. Улар, шунингдек, сотиб олиш жараёнини бир неча ойга </a:t>
            </a:r>
            <a:r>
              <a:rPr lang="uz-Cyrl-UZ" sz="2200" dirty="0" smtClean="0"/>
              <a:t>қисқартириш </a:t>
            </a:r>
            <a:r>
              <a:rPr lang="uz-Cyrl-UZ" sz="2200" dirty="0"/>
              <a:t>усулларини билишади. Брокер билан ишлаш жараёндаги баъзи муҳим </a:t>
            </a:r>
            <a:r>
              <a:rPr lang="uz-Cyrl-UZ" sz="2200" dirty="0" smtClean="0"/>
              <a:t>талабларни эътиборсиз </a:t>
            </a:r>
            <a:r>
              <a:rPr lang="uz-Cyrl-UZ" sz="2200" dirty="0"/>
              <a:t>қолдириш хавфини камайтиради.</a:t>
            </a:r>
          </a:p>
        </p:txBody>
      </p:sp>
      <p:pic>
        <p:nvPicPr>
          <p:cNvPr id="5"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9404501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13</a:t>
            </a:fld>
            <a:endParaRPr/>
          </a:p>
        </p:txBody>
      </p:sp>
      <p:sp>
        <p:nvSpPr>
          <p:cNvPr id="2" name="Прямоугольник 1"/>
          <p:cNvSpPr/>
          <p:nvPr/>
        </p:nvSpPr>
        <p:spPr>
          <a:xfrm>
            <a:off x="611560" y="1265728"/>
            <a:ext cx="8064896" cy="3293209"/>
          </a:xfrm>
          <a:prstGeom prst="rect">
            <a:avLst/>
          </a:prstGeom>
        </p:spPr>
        <p:txBody>
          <a:bodyPr wrap="square">
            <a:spAutoFit/>
          </a:bodyPr>
          <a:lstStyle/>
          <a:p>
            <a:pPr marL="285750" indent="-285750" algn="just">
              <a:buFont typeface="Wingdings" panose="05000000000000000000" pitchFamily="2" charset="2"/>
              <a:buChar char="Ø"/>
            </a:pPr>
            <a:r>
              <a:rPr lang="uz-Cyrl-UZ" sz="2200" dirty="0" smtClean="0"/>
              <a:t>Брокердан фойдаланасизми йўқми, сизга ёрдам бериш учун, албатта, “сотиб олиш гуруҳи”ни – банкир, бухгалтер ва адвокатингизни тўплашингиз керак бўлади.</a:t>
            </a:r>
          </a:p>
          <a:p>
            <a:pPr marL="285750" indent="-285750" algn="just">
              <a:buFont typeface="Wingdings" panose="05000000000000000000" pitchFamily="2" charset="2"/>
              <a:buChar char="Ø"/>
            </a:pPr>
            <a:r>
              <a:rPr lang="uz-Cyrl-UZ" sz="2200" dirty="0" smtClean="0"/>
              <a:t>Таҳлил бир неча асосий саволлардан бошланади:</a:t>
            </a:r>
          </a:p>
          <a:p>
            <a:pPr marL="446088" indent="-257175" algn="just">
              <a:buFont typeface="Courier New" panose="02070309020205020404" pitchFamily="49" charset="0"/>
              <a:buChar char="o"/>
            </a:pPr>
            <a:r>
              <a:rPr lang="uz-Cyrl-UZ" sz="2000" dirty="0" smtClean="0"/>
              <a:t>Нима учун бу бизнес сотилаяпди?</a:t>
            </a:r>
          </a:p>
          <a:p>
            <a:pPr marL="446088" indent="-257175" algn="just">
              <a:buFont typeface="Courier New" panose="02070309020205020404" pitchFamily="49" charset="0"/>
              <a:buChar char="o"/>
            </a:pPr>
            <a:r>
              <a:rPr lang="uz-Cyrl-UZ" sz="2000" dirty="0" smtClean="0"/>
              <a:t>Саноат ва бизнес ҳақида умумий тасаввур қандай?</a:t>
            </a:r>
          </a:p>
          <a:p>
            <a:pPr marL="446088" indent="-257175" algn="just">
              <a:buFont typeface="Courier New" panose="02070309020205020404" pitchFamily="49" charset="0"/>
              <a:buChar char="o"/>
            </a:pPr>
            <a:r>
              <a:rPr lang="uz-Cyrl-UZ" sz="2000" dirty="0" smtClean="0"/>
              <a:t>Бизнес даромадли бўлиш учун етарли бозор улуши борми?</a:t>
            </a:r>
          </a:p>
          <a:p>
            <a:pPr marL="446088" indent="-257175" algn="just">
              <a:buFont typeface="Courier New" panose="02070309020205020404" pitchFamily="49" charset="0"/>
              <a:buChar char="o"/>
            </a:pPr>
            <a:r>
              <a:rPr lang="uz-Cyrl-UZ" sz="2000" dirty="0" smtClean="0"/>
              <a:t>Бизнесга керакли хомашё етарлими?</a:t>
            </a:r>
          </a:p>
          <a:p>
            <a:pPr marL="446088" indent="-257175" algn="just">
              <a:buFont typeface="Courier New" panose="02070309020205020404" pitchFamily="49" charset="0"/>
              <a:buChar char="o"/>
            </a:pPr>
            <a:r>
              <a:rPr lang="uz-Cyrl-UZ" sz="2000" dirty="0" smtClean="0"/>
              <a:t>Келажакда компаниянинг маҳсулот ёки хизматлари қандай ўзгариши мумкин?</a:t>
            </a:r>
            <a:endParaRPr lang="uz-Cyrl-UZ" sz="2000" dirty="0"/>
          </a:p>
        </p:txBody>
      </p:sp>
      <p:sp>
        <p:nvSpPr>
          <p:cNvPr id="5" name="TextBox 4">
            <a:extLst>
              <a:ext uri="{FF2B5EF4-FFF2-40B4-BE49-F238E27FC236}">
                <a16:creationId xmlns="" xmlns:a16="http://schemas.microsoft.com/office/drawing/2014/main" id="{BB850A12-8C05-0A49-14E0-4F5D83EBF136}"/>
              </a:ext>
            </a:extLst>
          </p:cNvPr>
          <p:cNvSpPr txBox="1"/>
          <p:nvPr/>
        </p:nvSpPr>
        <p:spPr>
          <a:xfrm>
            <a:off x="2627784" y="237877"/>
            <a:ext cx="5040560" cy="461665"/>
          </a:xfrm>
          <a:prstGeom prst="rect">
            <a:avLst/>
          </a:prstGeom>
          <a:noFill/>
        </p:spPr>
        <p:txBody>
          <a:bodyPr wrap="square">
            <a:spAutoFit/>
          </a:bodyPr>
          <a:lstStyle/>
          <a:p>
            <a:pPr algn="just"/>
            <a:r>
              <a:rPr lang="uz-Cyrl-UZ" sz="2400" b="1" i="1" dirty="0" smtClean="0">
                <a:solidFill>
                  <a:srgbClr val="C00000"/>
                </a:solidFill>
              </a:rPr>
              <a:t>Яқиндан қараш</a:t>
            </a:r>
            <a:endParaRPr lang="ru-RU" sz="2400" b="1" i="1" dirty="0">
              <a:solidFill>
                <a:srgbClr val="C00000"/>
              </a:solidFill>
            </a:endParaRPr>
          </a:p>
        </p:txBody>
      </p:sp>
      <p:pic>
        <p:nvPicPr>
          <p:cNvPr id="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8347166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additive="base">
                                        <p:cTn id="25"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2">
                                            <p:txEl>
                                              <p:pRg st="4" end="4"/>
                                            </p:txEl>
                                          </p:spTgt>
                                        </p:tgtEl>
                                        <p:attrNameLst>
                                          <p:attrName>style.visibility</p:attrName>
                                        </p:attrNameLst>
                                      </p:cBhvr>
                                      <p:to>
                                        <p:strVal val="visible"/>
                                      </p:to>
                                    </p:set>
                                    <p:anim calcmode="lin" valueType="num">
                                      <p:cBhvr additive="base">
                                        <p:cTn id="31"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2">
                                            <p:txEl>
                                              <p:pRg st="5" end="5"/>
                                            </p:txEl>
                                          </p:spTgt>
                                        </p:tgtEl>
                                        <p:attrNameLst>
                                          <p:attrName>style.visibility</p:attrName>
                                        </p:attrNameLst>
                                      </p:cBhvr>
                                      <p:to>
                                        <p:strVal val="visible"/>
                                      </p:to>
                                    </p:set>
                                    <p:anim calcmode="lin" valueType="num">
                                      <p:cBhvr additive="base">
                                        <p:cTn id="37" dur="500" fill="hold"/>
                                        <p:tgtEl>
                                          <p:spTgt spid="2">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2">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2">
                                            <p:txEl>
                                              <p:pRg st="6" end="6"/>
                                            </p:txEl>
                                          </p:spTgt>
                                        </p:tgtEl>
                                        <p:attrNameLst>
                                          <p:attrName>style.visibility</p:attrName>
                                        </p:attrNameLst>
                                      </p:cBhvr>
                                      <p:to>
                                        <p:strVal val="visible"/>
                                      </p:to>
                                    </p:set>
                                    <p:anim calcmode="lin" valueType="num">
                                      <p:cBhvr additive="base">
                                        <p:cTn id="43" dur="500" fill="hold"/>
                                        <p:tgtEl>
                                          <p:spTgt spid="2">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2">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14</a:t>
            </a:fld>
            <a:endParaRPr/>
          </a:p>
        </p:txBody>
      </p:sp>
      <p:sp>
        <p:nvSpPr>
          <p:cNvPr id="2" name="Прямоугольник 1"/>
          <p:cNvSpPr/>
          <p:nvPr/>
        </p:nvSpPr>
        <p:spPr>
          <a:xfrm>
            <a:off x="611560" y="1281985"/>
            <a:ext cx="8064896" cy="2800767"/>
          </a:xfrm>
          <a:prstGeom prst="rect">
            <a:avLst/>
          </a:prstGeom>
        </p:spPr>
        <p:txBody>
          <a:bodyPr wrap="square">
            <a:spAutoFit/>
          </a:bodyPr>
          <a:lstStyle/>
          <a:p>
            <a:pPr marL="285750" indent="-285750" algn="just">
              <a:buFont typeface="Wingdings" panose="05000000000000000000" pitchFamily="2" charset="2"/>
              <a:buChar char="Ø"/>
            </a:pPr>
            <a:r>
              <a:rPr lang="uz-Cyrl-UZ" sz="2200" dirty="0" smtClean="0"/>
              <a:t>Шунингдек, сиз компания обрўси ва бизнес алоқаларининг мустаҳкамлигини баҳолашингиз керак. </a:t>
            </a:r>
          </a:p>
          <a:p>
            <a:pPr marL="285750" indent="-285750" algn="just">
              <a:buFont typeface="Wingdings" panose="05000000000000000000" pitchFamily="2" charset="2"/>
              <a:buChar char="Ø"/>
            </a:pPr>
            <a:r>
              <a:rPr lang="uz-Cyrl-UZ" sz="2200" dirty="0" smtClean="0"/>
              <a:t>Мавжуд мижозлар, етказиб берувчилар ва сотувчилар билан уларнинг бизнес билан муносабатлари ҳақида суҳбатлашинг. </a:t>
            </a:r>
          </a:p>
          <a:p>
            <a:pPr marL="285750" indent="-285750" algn="just">
              <a:buFont typeface="Wingdings" panose="05000000000000000000" pitchFamily="2" charset="2"/>
              <a:buChar char="Ø"/>
            </a:pPr>
            <a:r>
              <a:rPr lang="uz-Cyrl-UZ" sz="2200" dirty="0" smtClean="0"/>
              <a:t>Бизнесга қарши шикоятлар йўқлигига ишонч ҳосил қилиш учун саноат ассоциациялари ва лицензиялаш ва кредит ҳисоботи агентликлари билан боғланинг.</a:t>
            </a:r>
          </a:p>
        </p:txBody>
      </p:sp>
      <p:pic>
        <p:nvPicPr>
          <p:cNvPr id="5"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8599467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15</a:t>
            </a:fld>
            <a:endParaRPr/>
          </a:p>
        </p:txBody>
      </p:sp>
      <p:sp>
        <p:nvSpPr>
          <p:cNvPr id="2" name="Прямоугольник 1"/>
          <p:cNvSpPr/>
          <p:nvPr/>
        </p:nvSpPr>
        <p:spPr>
          <a:xfrm>
            <a:off x="611560" y="1281985"/>
            <a:ext cx="8064896" cy="3139321"/>
          </a:xfrm>
          <a:prstGeom prst="rect">
            <a:avLst/>
          </a:prstGeom>
        </p:spPr>
        <p:txBody>
          <a:bodyPr wrap="square">
            <a:spAutoFit/>
          </a:bodyPr>
          <a:lstStyle/>
          <a:p>
            <a:pPr marL="285750" indent="-285750" algn="just">
              <a:buFont typeface="Wingdings" panose="05000000000000000000" pitchFamily="2" charset="2"/>
              <a:buChar char="Ø"/>
            </a:pPr>
            <a:r>
              <a:rPr lang="en-US" sz="2200" dirty="0" smtClean="0"/>
              <a:t>A</a:t>
            </a:r>
            <a:r>
              <a:rPr lang="uz-Cyrl-UZ" sz="2200" dirty="0" smtClean="0"/>
              <a:t>гар дастлабки таҳлилингиздан кейин бизнес ҳали ҳам истиқболли кўринса, бизнеснинг потенциал даромади ва унинг сўралаётган нархини текширишни бошлаш керак.</a:t>
            </a:r>
          </a:p>
          <a:p>
            <a:pPr marL="285750" indent="-285750" algn="just">
              <a:buFont typeface="Wingdings" panose="05000000000000000000" pitchFamily="2" charset="2"/>
              <a:buChar char="Ø"/>
            </a:pPr>
            <a:r>
              <a:rPr lang="uz-Cyrl-UZ" sz="2200" dirty="0" smtClean="0"/>
              <a:t>Асл нарх ва қийматни баҳолашда бизнеснинг </a:t>
            </a:r>
          </a:p>
          <a:p>
            <a:pPr marL="539750" indent="-274638" algn="just">
              <a:buFont typeface="Courier New" panose="02070309020205020404" pitchFamily="49" charset="0"/>
              <a:buChar char="o"/>
            </a:pPr>
            <a:r>
              <a:rPr lang="uz-Cyrl-UZ" sz="2200" dirty="0" smtClean="0"/>
              <a:t>молиявий саломатлиги</a:t>
            </a:r>
          </a:p>
          <a:p>
            <a:pPr marL="539750" indent="-274638" algn="just">
              <a:buFont typeface="Courier New" panose="02070309020205020404" pitchFamily="49" charset="0"/>
              <a:buChar char="o"/>
            </a:pPr>
            <a:r>
              <a:rPr lang="uz-Cyrl-UZ" sz="2200" dirty="0" smtClean="0"/>
              <a:t>даромад тарихи</a:t>
            </a:r>
          </a:p>
          <a:p>
            <a:pPr marL="539750" indent="-274638" algn="just">
              <a:buFont typeface="Courier New" panose="02070309020205020404" pitchFamily="49" charset="0"/>
              <a:buChar char="o"/>
            </a:pPr>
            <a:r>
              <a:rPr lang="uz-Cyrl-UZ" sz="2200" dirty="0" smtClean="0"/>
              <a:t>ўсиш потенциали</a:t>
            </a:r>
          </a:p>
          <a:p>
            <a:pPr marL="539750" indent="-274638" algn="just">
              <a:buFont typeface="Courier New" panose="02070309020205020404" pitchFamily="49" charset="0"/>
              <a:buChar char="o"/>
            </a:pPr>
            <a:r>
              <a:rPr lang="uz-Cyrl-UZ" sz="2200" dirty="0" smtClean="0"/>
              <a:t>номоддий активлар </a:t>
            </a:r>
          </a:p>
          <a:p>
            <a:pPr algn="just"/>
            <a:r>
              <a:rPr lang="uz-Cyrl-UZ" sz="2200" dirty="0" smtClean="0"/>
              <a:t>каби масалалар ҳисобга олиниши керак.</a:t>
            </a:r>
            <a:endParaRPr lang="uz-Cyrl-UZ" sz="2200" dirty="0"/>
          </a:p>
        </p:txBody>
      </p:sp>
      <p:pic>
        <p:nvPicPr>
          <p:cNvPr id="5"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70160" y="2621580"/>
            <a:ext cx="2346256" cy="18223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284613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additive="base">
                                        <p:cTn id="25"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2">
                                            <p:txEl>
                                              <p:pRg st="4" end="4"/>
                                            </p:txEl>
                                          </p:spTgt>
                                        </p:tgtEl>
                                        <p:attrNameLst>
                                          <p:attrName>style.visibility</p:attrName>
                                        </p:attrNameLst>
                                      </p:cBhvr>
                                      <p:to>
                                        <p:strVal val="visible"/>
                                      </p:to>
                                    </p:set>
                                    <p:anim calcmode="lin" valueType="num">
                                      <p:cBhvr additive="base">
                                        <p:cTn id="31"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2">
                                            <p:txEl>
                                              <p:pRg st="5" end="5"/>
                                            </p:txEl>
                                          </p:spTgt>
                                        </p:tgtEl>
                                        <p:attrNameLst>
                                          <p:attrName>style.visibility</p:attrName>
                                        </p:attrNameLst>
                                      </p:cBhvr>
                                      <p:to>
                                        <p:strVal val="visible"/>
                                      </p:to>
                                    </p:set>
                                    <p:anim calcmode="lin" valueType="num">
                                      <p:cBhvr additive="base">
                                        <p:cTn id="37" dur="500" fill="hold"/>
                                        <p:tgtEl>
                                          <p:spTgt spid="2">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2">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2">
                                            <p:txEl>
                                              <p:pRg st="6" end="6"/>
                                            </p:txEl>
                                          </p:spTgt>
                                        </p:tgtEl>
                                        <p:attrNameLst>
                                          <p:attrName>style.visibility</p:attrName>
                                        </p:attrNameLst>
                                      </p:cBhvr>
                                      <p:to>
                                        <p:strVal val="visible"/>
                                      </p:to>
                                    </p:set>
                                    <p:anim calcmode="lin" valueType="num">
                                      <p:cBhvr additive="base">
                                        <p:cTn id="43" dur="500" fill="hold"/>
                                        <p:tgtEl>
                                          <p:spTgt spid="2">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2">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16</a:t>
            </a:fld>
            <a:endParaRPr/>
          </a:p>
        </p:txBody>
      </p:sp>
      <p:sp>
        <p:nvSpPr>
          <p:cNvPr id="2" name="Прямоугольник 1"/>
          <p:cNvSpPr/>
          <p:nvPr/>
        </p:nvSpPr>
        <p:spPr>
          <a:xfrm>
            <a:off x="611560" y="1265728"/>
            <a:ext cx="8064896" cy="3139321"/>
          </a:xfrm>
          <a:prstGeom prst="rect">
            <a:avLst/>
          </a:prstGeom>
        </p:spPr>
        <p:txBody>
          <a:bodyPr wrap="square">
            <a:spAutoFit/>
          </a:bodyPr>
          <a:lstStyle/>
          <a:p>
            <a:pPr marL="285750" indent="-285750" algn="just">
              <a:buFont typeface="Wingdings" panose="05000000000000000000" pitchFamily="2" charset="2"/>
              <a:buChar char="Ø"/>
            </a:pPr>
            <a:r>
              <a:rPr lang="uz-Cyrl-UZ" sz="2200" dirty="0" smtClean="0"/>
              <a:t>Бизнеснинг кутилаётган даромадлари ва молиявий эҳтиёжлари ҳақида тасаввурга эга бўлиш учун бизнес эгаси ёки бухгалтердан сизга режалаштирилган молиявий ҳисоботларни кўрсатишини сўранг.</a:t>
            </a:r>
          </a:p>
          <a:p>
            <a:pPr algn="just"/>
            <a:endParaRPr lang="uz-Cyrl-UZ" sz="2200" dirty="0" smtClean="0"/>
          </a:p>
          <a:p>
            <a:pPr marL="285750" indent="-285750" algn="just">
              <a:buFont typeface="Wingdings" panose="05000000000000000000" pitchFamily="2" charset="2"/>
              <a:buChar char="Ø"/>
            </a:pPr>
            <a:r>
              <a:rPr lang="uz-Cyrl-UZ" sz="2200" dirty="0" smtClean="0"/>
              <a:t>Бухгалтерия баланси, даромадлар тўғрисидаги ҳисобот, пул оқими тўғрисидаги ҳисобот, изоҳлар ва сўнгги уч йил учун солиқ декларацияси - буларнинг барчаси бизнес соғлиғининг асосий кўрсаткичлари.</a:t>
            </a:r>
          </a:p>
        </p:txBody>
      </p:sp>
      <p:pic>
        <p:nvPicPr>
          <p:cNvPr id="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9333299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17</a:t>
            </a:fld>
            <a:endParaRPr/>
          </a:p>
        </p:txBody>
      </p:sp>
      <p:sp>
        <p:nvSpPr>
          <p:cNvPr id="2" name="Прямоугольник 1"/>
          <p:cNvSpPr/>
          <p:nvPr/>
        </p:nvSpPr>
        <p:spPr>
          <a:xfrm>
            <a:off x="611560" y="1265728"/>
            <a:ext cx="8064896" cy="2462213"/>
          </a:xfrm>
          <a:prstGeom prst="rect">
            <a:avLst/>
          </a:prstGeom>
        </p:spPr>
        <p:txBody>
          <a:bodyPr wrap="square">
            <a:spAutoFit/>
          </a:bodyPr>
          <a:lstStyle/>
          <a:p>
            <a:pPr marL="285750" indent="-285750" algn="just">
              <a:buFont typeface="Wingdings" panose="05000000000000000000" pitchFamily="2" charset="2"/>
              <a:buChar char="Ø"/>
            </a:pPr>
            <a:r>
              <a:rPr lang="uz-Cyrl-UZ" sz="2200" dirty="0" smtClean="0"/>
              <a:t>Ушбу ҳужжатлар сизга молиявий таҳлилларни ўтказишда ёрдам беради, ҳар қандай эхтимолий муаммоларни кўрсатади ва шунингдек, маълумотларни кенг доирада батафсил кўриб чиқишда ёрдам беради.</a:t>
            </a:r>
          </a:p>
          <a:p>
            <a:pPr algn="just"/>
            <a:endParaRPr lang="uz-Cyrl-UZ" sz="2200" dirty="0" smtClean="0"/>
          </a:p>
          <a:p>
            <a:pPr marL="285750" indent="-285750" algn="just">
              <a:buFont typeface="Wingdings" panose="05000000000000000000" pitchFamily="2" charset="2"/>
              <a:buChar char="Ø"/>
            </a:pPr>
            <a:r>
              <a:rPr lang="uz-Cyrl-UZ" sz="2200" dirty="0" smtClean="0"/>
              <a:t>Бошқа масалаларда қуйидагиларга эътибор қаратишингиз керак:</a:t>
            </a:r>
            <a:endParaRPr lang="uz-Cyrl-UZ" sz="2200" dirty="0"/>
          </a:p>
        </p:txBody>
      </p:sp>
      <p:pic>
        <p:nvPicPr>
          <p:cNvPr id="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Стрелка вниз 4"/>
          <p:cNvSpPr/>
          <p:nvPr/>
        </p:nvSpPr>
        <p:spPr>
          <a:xfrm>
            <a:off x="3491880" y="3867894"/>
            <a:ext cx="1944216" cy="1152128"/>
          </a:xfrm>
          <a:prstGeom prst="downArrow">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22159266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6"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wipe(down)">
                                      <p:cBhvr>
                                        <p:cTn id="19" dur="580">
                                          <p:stCondLst>
                                            <p:cond delay="0"/>
                                          </p:stCondLst>
                                        </p:cTn>
                                        <p:tgtEl>
                                          <p:spTgt spid="5"/>
                                        </p:tgtEl>
                                      </p:cBhvr>
                                    </p:animEffect>
                                    <p:anim calcmode="lin" valueType="num">
                                      <p:cBhvr>
                                        <p:cTn id="20"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21"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22"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23"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24"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25" dur="26">
                                          <p:stCondLst>
                                            <p:cond delay="650"/>
                                          </p:stCondLst>
                                        </p:cTn>
                                        <p:tgtEl>
                                          <p:spTgt spid="5"/>
                                        </p:tgtEl>
                                      </p:cBhvr>
                                      <p:to x="100000" y="60000"/>
                                    </p:animScale>
                                    <p:animScale>
                                      <p:cBhvr>
                                        <p:cTn id="26" dur="166" decel="50000">
                                          <p:stCondLst>
                                            <p:cond delay="676"/>
                                          </p:stCondLst>
                                        </p:cTn>
                                        <p:tgtEl>
                                          <p:spTgt spid="5"/>
                                        </p:tgtEl>
                                      </p:cBhvr>
                                      <p:to x="100000" y="100000"/>
                                    </p:animScale>
                                    <p:animScale>
                                      <p:cBhvr>
                                        <p:cTn id="27" dur="26">
                                          <p:stCondLst>
                                            <p:cond delay="1312"/>
                                          </p:stCondLst>
                                        </p:cTn>
                                        <p:tgtEl>
                                          <p:spTgt spid="5"/>
                                        </p:tgtEl>
                                      </p:cBhvr>
                                      <p:to x="100000" y="80000"/>
                                    </p:animScale>
                                    <p:animScale>
                                      <p:cBhvr>
                                        <p:cTn id="28" dur="166" decel="50000">
                                          <p:stCondLst>
                                            <p:cond delay="1338"/>
                                          </p:stCondLst>
                                        </p:cTn>
                                        <p:tgtEl>
                                          <p:spTgt spid="5"/>
                                        </p:tgtEl>
                                      </p:cBhvr>
                                      <p:to x="100000" y="100000"/>
                                    </p:animScale>
                                    <p:animScale>
                                      <p:cBhvr>
                                        <p:cTn id="29" dur="26">
                                          <p:stCondLst>
                                            <p:cond delay="1642"/>
                                          </p:stCondLst>
                                        </p:cTn>
                                        <p:tgtEl>
                                          <p:spTgt spid="5"/>
                                        </p:tgtEl>
                                      </p:cBhvr>
                                      <p:to x="100000" y="90000"/>
                                    </p:animScale>
                                    <p:animScale>
                                      <p:cBhvr>
                                        <p:cTn id="30" dur="166" decel="50000">
                                          <p:stCondLst>
                                            <p:cond delay="1668"/>
                                          </p:stCondLst>
                                        </p:cTn>
                                        <p:tgtEl>
                                          <p:spTgt spid="5"/>
                                        </p:tgtEl>
                                      </p:cBhvr>
                                      <p:to x="100000" y="100000"/>
                                    </p:animScale>
                                    <p:animScale>
                                      <p:cBhvr>
                                        <p:cTn id="31" dur="26">
                                          <p:stCondLst>
                                            <p:cond delay="1808"/>
                                          </p:stCondLst>
                                        </p:cTn>
                                        <p:tgtEl>
                                          <p:spTgt spid="5"/>
                                        </p:tgtEl>
                                      </p:cBhvr>
                                      <p:to x="100000" y="95000"/>
                                    </p:animScale>
                                    <p:animScale>
                                      <p:cBhvr>
                                        <p:cTn id="32"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18</a:t>
            </a:fld>
            <a:endParaRPr/>
          </a:p>
        </p:txBody>
      </p:sp>
      <p:sp>
        <p:nvSpPr>
          <p:cNvPr id="2" name="Прямоугольник 1"/>
          <p:cNvSpPr/>
          <p:nvPr/>
        </p:nvSpPr>
        <p:spPr>
          <a:xfrm>
            <a:off x="611560" y="1275601"/>
            <a:ext cx="8064896" cy="2923877"/>
          </a:xfrm>
          <a:prstGeom prst="rect">
            <a:avLst/>
          </a:prstGeom>
        </p:spPr>
        <p:txBody>
          <a:bodyPr wrap="square">
            <a:spAutoFit/>
          </a:bodyPr>
          <a:lstStyle/>
          <a:p>
            <a:pPr algn="just"/>
            <a:r>
              <a:rPr lang="uz-Cyrl-UZ" sz="2200" b="1" dirty="0" smtClean="0">
                <a:solidFill>
                  <a:srgbClr val="002060"/>
                </a:solidFill>
              </a:rPr>
              <a:t>Ҳаддан ташқари ёки кам инвентаризация.</a:t>
            </a:r>
            <a:r>
              <a:rPr lang="ru-RU" sz="2200" dirty="0" smtClean="0"/>
              <a:t> </a:t>
            </a:r>
          </a:p>
          <a:p>
            <a:pPr algn="just"/>
            <a:endParaRPr lang="uz-Cyrl-UZ" sz="1800" dirty="0" smtClean="0"/>
          </a:p>
          <a:p>
            <a:pPr algn="just"/>
            <a:r>
              <a:rPr lang="en-US" sz="1800" dirty="0" smtClean="0"/>
              <a:t>A</a:t>
            </a:r>
            <a:r>
              <a:rPr lang="uz-Cyrl-UZ" sz="1800" dirty="0" smtClean="0"/>
              <a:t>гар бизнес ишлаб чиқаришга асосланган бўлса, унинг активларини диққат билан ўрганинг. Биринчи марта бизнесни сотиб олувчилар кўпинча инвентаризация билан алданиб қолишади. Кўп активлар эскирган бўлиши ёки тез орада шунга келиши мумкин; уларни сақлаш ва суғурта қилиш учун ҳам пул керак. Ҳаддан ташқари инвентаризация буюртмалари ва якуний етказиб бериш ўртасида кечикишларни бошдан кечираётган ёки ўзлари мамнун бўлмаган нарсаларни қайтариб берадиган кўплаб норози мижозлар мавжудлигини англатиши мумкин.</a:t>
            </a:r>
            <a:endParaRPr lang="uz-Cyrl-UZ" sz="1800" dirty="0"/>
          </a:p>
        </p:txBody>
      </p:sp>
      <p:pic>
        <p:nvPicPr>
          <p:cNvPr id="5"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9873255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Effect transition="in" filter="barn(inVertical)">
                                      <p:cBhvr>
                                        <p:cTn id="7" dur="5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19</a:t>
            </a:fld>
            <a:endParaRPr/>
          </a:p>
        </p:txBody>
      </p:sp>
      <p:sp>
        <p:nvSpPr>
          <p:cNvPr id="2" name="Прямоугольник 1"/>
          <p:cNvSpPr/>
          <p:nvPr/>
        </p:nvSpPr>
        <p:spPr>
          <a:xfrm>
            <a:off x="611560" y="1333673"/>
            <a:ext cx="8064896" cy="1815882"/>
          </a:xfrm>
          <a:prstGeom prst="rect">
            <a:avLst/>
          </a:prstGeom>
        </p:spPr>
        <p:txBody>
          <a:bodyPr wrap="square">
            <a:spAutoFit/>
          </a:bodyPr>
          <a:lstStyle/>
          <a:p>
            <a:pPr algn="just"/>
            <a:r>
              <a:rPr lang="uz-Cyrl-UZ" sz="2200" b="1" dirty="0" smtClean="0">
                <a:solidFill>
                  <a:srgbClr val="002060"/>
                </a:solidFill>
              </a:rPr>
              <a:t>Бизнесга керак бўлган минимум даражадаги активлар. </a:t>
            </a:r>
          </a:p>
          <a:p>
            <a:pPr algn="just"/>
            <a:endParaRPr lang="uz-Cyrl-UZ" sz="1800" dirty="0" smtClean="0"/>
          </a:p>
          <a:p>
            <a:pPr algn="just"/>
            <a:r>
              <a:rPr lang="uz-Cyrl-UZ" sz="1800" dirty="0" smtClean="0"/>
              <a:t>Бунга аниқлик киритинг, </a:t>
            </a:r>
            <a:r>
              <a:rPr lang="uz-Cyrl-UZ" sz="1800" dirty="0"/>
              <a:t>сўнгра сотувчи </a:t>
            </a:r>
            <a:r>
              <a:rPr lang="uz-Cyrl-UZ" sz="1800" dirty="0" smtClean="0"/>
              <a:t>бизнесни </a:t>
            </a:r>
            <a:r>
              <a:rPr lang="uz-Cyrl-UZ" sz="1800" dirty="0"/>
              <a:t>қабул қилган кунингизгача </a:t>
            </a:r>
            <a:r>
              <a:rPr lang="uz-Cyrl-UZ" sz="1800" dirty="0" smtClean="0"/>
              <a:t>активларни </a:t>
            </a:r>
            <a:r>
              <a:rPr lang="uz-Cyrl-UZ" sz="1800" dirty="0"/>
              <a:t>шу даражага камайтиришга рози </a:t>
            </a:r>
            <a:r>
              <a:rPr lang="uz-Cyrl-UZ" sz="1800" dirty="0" smtClean="0"/>
              <a:t>қилинг. </a:t>
            </a:r>
            <a:r>
              <a:rPr lang="uz-Cyrl-UZ" sz="1800" dirty="0"/>
              <a:t>Шунингдек, сотиб олиш шартномасига фақат жорий ва сотиладиган инвентарни сотиб олаётганингизни кўрсатадиган банд қўшинг.</a:t>
            </a:r>
          </a:p>
        </p:txBody>
      </p:sp>
      <p:pic>
        <p:nvPicPr>
          <p:cNvPr id="5"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70" name="Picture 2" descr="What Are the Various Types of Inventory Management?"/>
          <p:cNvPicPr>
            <a:picLocks noChangeAspect="1" noChangeArrowheads="1"/>
          </p:cNvPicPr>
          <p:nvPr/>
        </p:nvPicPr>
        <p:blipFill rotWithShape="1">
          <a:blip r:embed="rId4">
            <a:extLst>
              <a:ext uri="{28A0092B-C50C-407E-A947-70E740481C1C}">
                <a14:useLocalDpi xmlns:a14="http://schemas.microsoft.com/office/drawing/2010/main" val="0"/>
              </a:ext>
            </a:extLst>
          </a:blip>
          <a:srcRect t="5336" b="4233"/>
          <a:stretch/>
        </p:blipFill>
        <p:spPr bwMode="auto">
          <a:xfrm>
            <a:off x="1835696" y="3149555"/>
            <a:ext cx="5100820" cy="19820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048309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Effect transition="in" filter="barn(inVertical)">
                                      <p:cBhvr>
                                        <p:cTn id="7" dur="5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20</a:t>
            </a:fld>
            <a:endParaRPr/>
          </a:p>
        </p:txBody>
      </p:sp>
      <p:sp>
        <p:nvSpPr>
          <p:cNvPr id="2" name="Прямоугольник 1"/>
          <p:cNvSpPr/>
          <p:nvPr/>
        </p:nvSpPr>
        <p:spPr>
          <a:xfrm>
            <a:off x="611560" y="1254115"/>
            <a:ext cx="8064896" cy="2985433"/>
          </a:xfrm>
          <a:prstGeom prst="rect">
            <a:avLst/>
          </a:prstGeom>
        </p:spPr>
        <p:txBody>
          <a:bodyPr wrap="square">
            <a:spAutoFit/>
          </a:bodyPr>
          <a:lstStyle/>
          <a:p>
            <a:pPr algn="just"/>
            <a:r>
              <a:rPr lang="uz-Cyrl-UZ" sz="2200" b="1" dirty="0" smtClean="0">
                <a:solidFill>
                  <a:srgbClr val="002060"/>
                </a:solidFill>
              </a:rPr>
              <a:t>Соф даромад</a:t>
            </a:r>
            <a:r>
              <a:rPr lang="en-US" sz="2200" b="1" dirty="0" smtClean="0">
                <a:solidFill>
                  <a:srgbClr val="002060"/>
                </a:solidFill>
              </a:rPr>
              <a:t>. </a:t>
            </a:r>
            <a:endParaRPr lang="uz-Cyrl-UZ" sz="2200" b="1" dirty="0" smtClean="0">
              <a:solidFill>
                <a:srgbClr val="002060"/>
              </a:solidFill>
            </a:endParaRPr>
          </a:p>
          <a:p>
            <a:pPr algn="just"/>
            <a:endParaRPr lang="uz-Cyrl-UZ" sz="2200" dirty="0" smtClean="0"/>
          </a:p>
          <a:p>
            <a:pPr algn="just"/>
            <a:r>
              <a:rPr lang="uz-Cyrl-UZ" sz="1800" dirty="0" smtClean="0"/>
              <a:t>Бир қатор соф даромад коеффициентларидан фойдаланинг. Масалан, ялпи фойданинг соф сотишга нисбати компаниянинг фойда маржасини белгилайди. Шунингдек, соф даромаднинг соф қийматга нисбати, фоиз харажатларининг прогноз қилинадиган ўсиши, умумий харид нархи ва шунга ўхшаш омиллар билан бирга ҳисобга олинса, сиз оқилона даромад олишингиз мумкинлигини кўрсатиши мумкин. </a:t>
            </a:r>
            <a:r>
              <a:rPr lang="uz-Cyrl-UZ" sz="1800" dirty="0"/>
              <a:t>Шунингдек, сизнинг бошқарувингиз остида харажатлар ўзгармаслигини, кўпайиши ёки камайишини баҳоланг.</a:t>
            </a:r>
            <a:endParaRPr lang="uz-Cyrl-UZ" sz="1800" dirty="0" smtClean="0"/>
          </a:p>
        </p:txBody>
      </p:sp>
      <p:pic>
        <p:nvPicPr>
          <p:cNvPr id="5"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7176256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Effect transition="in" filter="barn(inVertical)">
                                      <p:cBhvr>
                                        <p:cTn id="7" dur="5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21</a:t>
            </a:fld>
            <a:endParaRPr/>
          </a:p>
        </p:txBody>
      </p:sp>
      <p:sp>
        <p:nvSpPr>
          <p:cNvPr id="2" name="Прямоугольник 1"/>
          <p:cNvSpPr/>
          <p:nvPr/>
        </p:nvSpPr>
        <p:spPr>
          <a:xfrm>
            <a:off x="611560" y="757029"/>
            <a:ext cx="8064896" cy="3200876"/>
          </a:xfrm>
          <a:prstGeom prst="rect">
            <a:avLst/>
          </a:prstGeom>
        </p:spPr>
        <p:txBody>
          <a:bodyPr wrap="square">
            <a:spAutoFit/>
          </a:bodyPr>
          <a:lstStyle/>
          <a:p>
            <a:pPr algn="just"/>
            <a:r>
              <a:rPr lang="uz-Cyrl-UZ" sz="2200" b="1" dirty="0">
                <a:solidFill>
                  <a:srgbClr val="002060"/>
                </a:solidFill>
              </a:rPr>
              <a:t>Операцион муҳит. </a:t>
            </a:r>
          </a:p>
          <a:p>
            <a:pPr algn="just"/>
            <a:endParaRPr lang="uz-Cyrl-UZ" sz="1800" dirty="0" smtClean="0"/>
          </a:p>
          <a:p>
            <a:pPr algn="just"/>
            <a:r>
              <a:rPr lang="uz-Cyrl-UZ" sz="1800" dirty="0" smtClean="0"/>
              <a:t>Бизнеснинг </a:t>
            </a:r>
            <a:r>
              <a:rPr lang="uz-Cyrl-UZ" sz="1800" dirty="0"/>
              <a:t>иш муҳити ва корпоратив маданиятини тушуниш учун вақт ажратинг. </a:t>
            </a:r>
            <a:r>
              <a:rPr lang="en-US" sz="1800" dirty="0"/>
              <a:t>A</a:t>
            </a:r>
            <a:r>
              <a:rPr lang="uz-Cyrl-UZ" sz="1800" dirty="0"/>
              <a:t>гар бизнес хориждаги мижозлар ёки етказиб берувчиларга боғлиқ бўлса, масалан, жалб қилинган мамлакатларнинг қисқа ва узоқ муддатли сиёсий муҳитини кўриб чиқинг. Бизнесни истеъмолчи ёки иқтисодий тенденциялар нуқтаи назаридан кўриб чиқинг; Мисол учун, агар сиз </a:t>
            </a:r>
            <a:r>
              <a:rPr lang="uz-Cyrl-UZ" sz="1800" dirty="0" smtClean="0"/>
              <a:t>модага </a:t>
            </a:r>
            <a:r>
              <a:rPr lang="uz-Cyrl-UZ" sz="1800" dirty="0"/>
              <a:t>асосланган </a:t>
            </a:r>
            <a:r>
              <a:rPr lang="uz-Cyrl-UZ" sz="1800" dirty="0" smtClean="0"/>
              <a:t>маҳсулот </a:t>
            </a:r>
            <a:r>
              <a:rPr lang="uz-Cyrl-UZ" sz="1800" dirty="0"/>
              <a:t>сотадиган дўконни кўриб чиқсангиз, беш ёки ўн йил ўтгач, бу мижозлар базаси сақланиб қоладими? Ёки компания бир нечта йирик мижозларга таянса, битим ёпилгандан кейин улар сиз билан қолишларига ишончингиз комилми?</a:t>
            </a:r>
          </a:p>
        </p:txBody>
      </p:sp>
      <p:pic>
        <p:nvPicPr>
          <p:cNvPr id="5"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593926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Effect transition="in" filter="barn(inVertical)">
                                      <p:cBhvr>
                                        <p:cTn id="7" dur="5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22</a:t>
            </a:fld>
            <a:endParaRPr/>
          </a:p>
        </p:txBody>
      </p:sp>
      <p:sp>
        <p:nvSpPr>
          <p:cNvPr id="2" name="Прямоугольник 1"/>
          <p:cNvSpPr/>
          <p:nvPr/>
        </p:nvSpPr>
        <p:spPr>
          <a:xfrm>
            <a:off x="611560" y="1298828"/>
            <a:ext cx="8064896" cy="2462213"/>
          </a:xfrm>
          <a:prstGeom prst="rect">
            <a:avLst/>
          </a:prstGeom>
        </p:spPr>
        <p:txBody>
          <a:bodyPr wrap="square">
            <a:spAutoFit/>
          </a:bodyPr>
          <a:lstStyle/>
          <a:p>
            <a:pPr marL="342900" indent="-342900" algn="just">
              <a:buFont typeface="Wingdings" panose="05000000000000000000" pitchFamily="2" charset="2"/>
              <a:buChar char="Ø"/>
            </a:pPr>
            <a:r>
              <a:rPr lang="en-US" sz="2200" dirty="0" smtClean="0"/>
              <a:t>A</a:t>
            </a:r>
            <a:r>
              <a:rPr lang="uz-Cyrl-UZ" sz="2200" dirty="0" smtClean="0"/>
              <a:t>гар сиз сотиб олмоқчи бўлган бизнесни топсангиз, уни сотиб олиш тўғрисида қарор қабул қилишдан олдин бир қатор фикрларни кўриб чиқишингиз керак бўлади. </a:t>
            </a:r>
          </a:p>
          <a:p>
            <a:pPr algn="just"/>
            <a:endParaRPr lang="uz-Cyrl-UZ" sz="2200" dirty="0" smtClean="0"/>
          </a:p>
          <a:p>
            <a:pPr marL="342900" indent="-342900" algn="just">
              <a:buFont typeface="Wingdings" panose="05000000000000000000" pitchFamily="2" charset="2"/>
              <a:buChar char="Ø"/>
            </a:pPr>
            <a:r>
              <a:rPr lang="uz-Cyrl-UZ" sz="2200" dirty="0" smtClean="0"/>
              <a:t>Бизнесни яхшилаб кўриб чиқинг ва қуйидаги саволларга жавоб беринг. Улар сизга бизнеснинг тўғри инвестиция еканлигини аниқлашга ёрдам беради.</a:t>
            </a:r>
          </a:p>
        </p:txBody>
      </p:sp>
      <p:sp>
        <p:nvSpPr>
          <p:cNvPr id="5" name="TextBox 4">
            <a:extLst>
              <a:ext uri="{FF2B5EF4-FFF2-40B4-BE49-F238E27FC236}">
                <a16:creationId xmlns="" xmlns:a16="http://schemas.microsoft.com/office/drawing/2014/main" id="{BB850A12-8C05-0A49-14E0-4F5D83EBF136}"/>
              </a:ext>
            </a:extLst>
          </p:cNvPr>
          <p:cNvSpPr txBox="1"/>
          <p:nvPr/>
        </p:nvSpPr>
        <p:spPr>
          <a:xfrm>
            <a:off x="2627784" y="237877"/>
            <a:ext cx="5040560" cy="461665"/>
          </a:xfrm>
          <a:prstGeom prst="rect">
            <a:avLst/>
          </a:prstGeom>
          <a:noFill/>
        </p:spPr>
        <p:txBody>
          <a:bodyPr wrap="square">
            <a:spAutoFit/>
          </a:bodyPr>
          <a:lstStyle/>
          <a:p>
            <a:pPr algn="just"/>
            <a:r>
              <a:rPr lang="uz-Cyrl-UZ" sz="2400" b="1" dirty="0" smtClean="0">
                <a:solidFill>
                  <a:srgbClr val="C00000"/>
                </a:solidFill>
              </a:rPr>
              <a:t>Бизнесни баҳолаш</a:t>
            </a:r>
            <a:endParaRPr lang="ru-RU" sz="2400" b="1" dirty="0">
              <a:solidFill>
                <a:srgbClr val="C00000"/>
              </a:solidFill>
            </a:endParaRPr>
          </a:p>
        </p:txBody>
      </p:sp>
      <p:pic>
        <p:nvPicPr>
          <p:cNvPr id="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5346833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23</a:t>
            </a:fld>
            <a:endParaRPr/>
          </a:p>
        </p:txBody>
      </p:sp>
      <p:sp>
        <p:nvSpPr>
          <p:cNvPr id="2" name="Прямоугольник 1"/>
          <p:cNvSpPr/>
          <p:nvPr/>
        </p:nvSpPr>
        <p:spPr>
          <a:xfrm>
            <a:off x="611560" y="1298828"/>
            <a:ext cx="8064896" cy="3477875"/>
          </a:xfrm>
          <a:prstGeom prst="rect">
            <a:avLst/>
          </a:prstGeom>
        </p:spPr>
        <p:txBody>
          <a:bodyPr wrap="square">
            <a:spAutoFit/>
          </a:bodyPr>
          <a:lstStyle/>
          <a:p>
            <a:pPr marL="266700" indent="-257175" algn="just">
              <a:buFont typeface="Courier New" panose="02070309020205020404" pitchFamily="49" charset="0"/>
              <a:buChar char="o"/>
            </a:pPr>
            <a:r>
              <a:rPr lang="uz-Cyrl-UZ" sz="2200" dirty="0" smtClean="0"/>
              <a:t>Нима учун ҳозирги егаси бизнесни сотмоқчи?</a:t>
            </a:r>
          </a:p>
          <a:p>
            <a:pPr marL="266700" indent="-257175" algn="just">
              <a:buFont typeface="Courier New" panose="02070309020205020404" pitchFamily="49" charset="0"/>
              <a:buChar char="o"/>
            </a:pPr>
            <a:r>
              <a:rPr lang="uz-Cyrl-UZ" sz="2200" dirty="0" smtClean="0"/>
              <a:t>Бизнес келажакда ўсиш учун салоҳиятга эгами ёки унинг савдоси пасаядими?</a:t>
            </a:r>
          </a:p>
          <a:p>
            <a:pPr marL="266700" indent="-257175" algn="just">
              <a:buFont typeface="Courier New" panose="02070309020205020404" pitchFamily="49" charset="0"/>
              <a:buChar char="o"/>
            </a:pPr>
            <a:r>
              <a:rPr lang="en-US" sz="2200" dirty="0" smtClean="0"/>
              <a:t>A</a:t>
            </a:r>
            <a:r>
              <a:rPr lang="uz-Cyrl-UZ" sz="2200" dirty="0" smtClean="0"/>
              <a:t>гар бизнес таназзулга юз тутса, уни сақлаб, муваффақиятга эришиш мумкинми?</a:t>
            </a:r>
          </a:p>
          <a:p>
            <a:pPr marL="266700" indent="-257175" algn="just">
              <a:buFont typeface="Courier New" panose="02070309020205020404" pitchFamily="49" charset="0"/>
              <a:buChar char="o"/>
            </a:pPr>
            <a:r>
              <a:rPr lang="uz-Cyrl-UZ" sz="2200" dirty="0" smtClean="0"/>
              <a:t>Бизнес яхши молиявий аҳволдами?</a:t>
            </a:r>
          </a:p>
          <a:p>
            <a:pPr marL="266700" indent="-257175" algn="just">
              <a:buFont typeface="Courier New" panose="02070309020205020404" pitchFamily="49" charset="0"/>
              <a:buChar char="o"/>
            </a:pPr>
            <a:r>
              <a:rPr lang="uz-Cyrl-UZ" sz="2200" dirty="0" smtClean="0"/>
              <a:t>Бизнеснинг йиллик молиявий ҳисоботини ўргандингизми?</a:t>
            </a:r>
          </a:p>
          <a:p>
            <a:pPr marL="266700" indent="-257175" algn="just">
              <a:buFont typeface="Courier New" panose="02070309020205020404" pitchFamily="49" charset="0"/>
              <a:buChar char="o"/>
            </a:pPr>
            <a:r>
              <a:rPr lang="uz-Cyrl-UZ" sz="2200" dirty="0" smtClean="0"/>
              <a:t>Энг сўнгги баёнотларни кўриб чиқдингизми?</a:t>
            </a:r>
          </a:p>
          <a:p>
            <a:pPr marL="266700" indent="-257175" algn="just">
              <a:buFont typeface="Courier New" panose="02070309020205020404" pitchFamily="49" charset="0"/>
              <a:buChar char="o"/>
            </a:pPr>
            <a:r>
              <a:rPr lang="uz-Cyrl-UZ" sz="2200" dirty="0" smtClean="0"/>
              <a:t>Сўнгги беш йил учун солиқ декларациясини кўриб чиқдингизми?</a:t>
            </a:r>
          </a:p>
        </p:txBody>
      </p:sp>
      <p:sp>
        <p:nvSpPr>
          <p:cNvPr id="5" name="TextBox 4">
            <a:extLst>
              <a:ext uri="{FF2B5EF4-FFF2-40B4-BE49-F238E27FC236}">
                <a16:creationId xmlns="" xmlns:a16="http://schemas.microsoft.com/office/drawing/2014/main" id="{BB850A12-8C05-0A49-14E0-4F5D83EBF136}"/>
              </a:ext>
            </a:extLst>
          </p:cNvPr>
          <p:cNvSpPr txBox="1"/>
          <p:nvPr/>
        </p:nvSpPr>
        <p:spPr>
          <a:xfrm>
            <a:off x="2195736" y="468708"/>
            <a:ext cx="1800200" cy="461665"/>
          </a:xfrm>
          <a:prstGeom prst="rect">
            <a:avLst/>
          </a:prstGeom>
          <a:noFill/>
        </p:spPr>
        <p:txBody>
          <a:bodyPr wrap="square">
            <a:spAutoFit/>
          </a:bodyPr>
          <a:lstStyle/>
          <a:p>
            <a:pPr algn="just"/>
            <a:r>
              <a:rPr lang="uz-Cyrl-UZ" sz="2400" b="1" i="1" dirty="0" smtClean="0">
                <a:solidFill>
                  <a:srgbClr val="C00000"/>
                </a:solidFill>
              </a:rPr>
              <a:t>Саволлар</a:t>
            </a:r>
            <a:endParaRPr lang="ru-RU" sz="2400" b="1" i="1" dirty="0">
              <a:solidFill>
                <a:srgbClr val="C00000"/>
              </a:solidFill>
            </a:endParaRPr>
          </a:p>
        </p:txBody>
      </p:sp>
      <p:pic>
        <p:nvPicPr>
          <p:cNvPr id="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194"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l="24810" t="4520" r="21013" b="14733"/>
          <a:stretch/>
        </p:blipFill>
        <p:spPr bwMode="auto">
          <a:xfrm>
            <a:off x="4353574" y="72007"/>
            <a:ext cx="704999" cy="11315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l="24810" t="4520" r="21013" b="14733"/>
          <a:stretch/>
        </p:blipFill>
        <p:spPr bwMode="auto">
          <a:xfrm>
            <a:off x="5354658" y="88786"/>
            <a:ext cx="694546" cy="1114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l="24810" t="4520" r="21013" b="14733"/>
          <a:stretch/>
        </p:blipFill>
        <p:spPr bwMode="auto">
          <a:xfrm>
            <a:off x="6328180" y="79338"/>
            <a:ext cx="700432" cy="11242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090349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additive="base">
                                        <p:cTn id="25"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2">
                                            <p:txEl>
                                              <p:pRg st="4" end="4"/>
                                            </p:txEl>
                                          </p:spTgt>
                                        </p:tgtEl>
                                        <p:attrNameLst>
                                          <p:attrName>style.visibility</p:attrName>
                                        </p:attrNameLst>
                                      </p:cBhvr>
                                      <p:to>
                                        <p:strVal val="visible"/>
                                      </p:to>
                                    </p:set>
                                    <p:anim calcmode="lin" valueType="num">
                                      <p:cBhvr additive="base">
                                        <p:cTn id="31"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2">
                                            <p:txEl>
                                              <p:pRg st="5" end="5"/>
                                            </p:txEl>
                                          </p:spTgt>
                                        </p:tgtEl>
                                        <p:attrNameLst>
                                          <p:attrName>style.visibility</p:attrName>
                                        </p:attrNameLst>
                                      </p:cBhvr>
                                      <p:to>
                                        <p:strVal val="visible"/>
                                      </p:to>
                                    </p:set>
                                    <p:anim calcmode="lin" valueType="num">
                                      <p:cBhvr additive="base">
                                        <p:cTn id="37" dur="500" fill="hold"/>
                                        <p:tgtEl>
                                          <p:spTgt spid="2">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2">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2">
                                            <p:txEl>
                                              <p:pRg st="6" end="6"/>
                                            </p:txEl>
                                          </p:spTgt>
                                        </p:tgtEl>
                                        <p:attrNameLst>
                                          <p:attrName>style.visibility</p:attrName>
                                        </p:attrNameLst>
                                      </p:cBhvr>
                                      <p:to>
                                        <p:strVal val="visible"/>
                                      </p:to>
                                    </p:set>
                                    <p:anim calcmode="lin" valueType="num">
                                      <p:cBhvr additive="base">
                                        <p:cTn id="43" dur="500" fill="hold"/>
                                        <p:tgtEl>
                                          <p:spTgt spid="2">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2">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24</a:t>
            </a:fld>
            <a:endParaRPr/>
          </a:p>
        </p:txBody>
      </p:sp>
      <p:sp>
        <p:nvSpPr>
          <p:cNvPr id="2" name="Прямоугольник 1"/>
          <p:cNvSpPr/>
          <p:nvPr/>
        </p:nvSpPr>
        <p:spPr>
          <a:xfrm>
            <a:off x="611560" y="1298828"/>
            <a:ext cx="8064896" cy="3139321"/>
          </a:xfrm>
          <a:prstGeom prst="rect">
            <a:avLst/>
          </a:prstGeom>
        </p:spPr>
        <p:txBody>
          <a:bodyPr wrap="square">
            <a:spAutoFit/>
          </a:bodyPr>
          <a:lstStyle/>
          <a:p>
            <a:pPr marL="266700" indent="-257175" algn="just">
              <a:buFont typeface="Courier New" panose="02070309020205020404" pitchFamily="49" charset="0"/>
              <a:buChar char="o"/>
            </a:pPr>
            <a:r>
              <a:rPr lang="uz-Cyrl-UZ" sz="2200" dirty="0" smtClean="0"/>
              <a:t>Бизнеснинг барча жорий шартномалари нусхаларини кўрдингизми?</a:t>
            </a:r>
          </a:p>
          <a:p>
            <a:pPr marL="285750" indent="-285750" algn="just">
              <a:buFont typeface="Courier New" panose="02070309020205020404" pitchFamily="49" charset="0"/>
              <a:buChar char="o"/>
            </a:pPr>
            <a:r>
              <a:rPr lang="uz-Cyrl-UZ" sz="2200" dirty="0"/>
              <a:t>Бизнес бирор давлат идораси томонидан текширилганми? </a:t>
            </a:r>
            <a:r>
              <a:rPr lang="en-US" sz="2200" dirty="0"/>
              <a:t>A</a:t>
            </a:r>
            <a:r>
              <a:rPr lang="uz-Cyrl-UZ" sz="2200" dirty="0"/>
              <a:t>гар шундай бўлса, ҳозирги текширув ҳолати қандай?</a:t>
            </a:r>
          </a:p>
          <a:p>
            <a:pPr marL="285750" indent="-285750" algn="just">
              <a:buFont typeface="Courier New" panose="02070309020205020404" pitchFamily="49" charset="0"/>
              <a:buChar char="o"/>
            </a:pPr>
            <a:r>
              <a:rPr lang="uz-Cyrl-UZ" sz="2200" dirty="0"/>
              <a:t>Ўтган текширув натижалари қандай эди?</a:t>
            </a:r>
          </a:p>
          <a:p>
            <a:pPr marL="285750" indent="-285750" algn="just">
              <a:buFont typeface="Courier New" panose="02070309020205020404" pitchFamily="49" charset="0"/>
              <a:buChar char="o"/>
            </a:pPr>
            <a:r>
              <a:rPr lang="uz-Cyrl-UZ" sz="2200" dirty="0"/>
              <a:t>Бизнес ҳозирда судлашиш жараёнидами ёки бирор марта судда иштирок этганми?</a:t>
            </a:r>
            <a:r>
              <a:rPr lang="ru-RU" sz="2200" dirty="0"/>
              <a:t> </a:t>
            </a:r>
            <a:r>
              <a:rPr lang="en-US" sz="2200" dirty="0"/>
              <a:t>A</a:t>
            </a:r>
            <a:r>
              <a:rPr lang="uz-Cyrl-UZ" sz="2200" dirty="0"/>
              <a:t>гар шундай бўлса, вазият ёки натижа қандай</a:t>
            </a:r>
            <a:r>
              <a:rPr lang="uz-Cyrl-UZ" sz="2200" dirty="0" smtClean="0"/>
              <a:t>?</a:t>
            </a:r>
            <a:endParaRPr lang="uz-Cyrl-UZ" sz="2200" dirty="0"/>
          </a:p>
        </p:txBody>
      </p:sp>
      <p:sp>
        <p:nvSpPr>
          <p:cNvPr id="5" name="TextBox 4">
            <a:extLst>
              <a:ext uri="{FF2B5EF4-FFF2-40B4-BE49-F238E27FC236}">
                <a16:creationId xmlns="" xmlns:a16="http://schemas.microsoft.com/office/drawing/2014/main" id="{BB850A12-8C05-0A49-14E0-4F5D83EBF136}"/>
              </a:ext>
            </a:extLst>
          </p:cNvPr>
          <p:cNvSpPr txBox="1"/>
          <p:nvPr/>
        </p:nvSpPr>
        <p:spPr>
          <a:xfrm>
            <a:off x="2483768" y="379782"/>
            <a:ext cx="1725790" cy="461665"/>
          </a:xfrm>
          <a:prstGeom prst="rect">
            <a:avLst/>
          </a:prstGeom>
          <a:noFill/>
        </p:spPr>
        <p:txBody>
          <a:bodyPr wrap="square">
            <a:spAutoFit/>
          </a:bodyPr>
          <a:lstStyle/>
          <a:p>
            <a:pPr algn="just"/>
            <a:r>
              <a:rPr lang="uz-Cyrl-UZ" sz="2400" b="1" i="1" dirty="0" smtClean="0">
                <a:solidFill>
                  <a:srgbClr val="C00000"/>
                </a:solidFill>
              </a:rPr>
              <a:t>Саволлар</a:t>
            </a:r>
            <a:endParaRPr lang="ru-RU" sz="2400" b="1" i="1" dirty="0">
              <a:solidFill>
                <a:srgbClr val="C00000"/>
              </a:solidFill>
            </a:endParaRPr>
          </a:p>
        </p:txBody>
      </p:sp>
      <p:pic>
        <p:nvPicPr>
          <p:cNvPr id="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l="24810" t="4520" r="21013" b="14733"/>
          <a:stretch/>
        </p:blipFill>
        <p:spPr bwMode="auto">
          <a:xfrm>
            <a:off x="4353574" y="72007"/>
            <a:ext cx="704999" cy="11315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l="24810" t="4520" r="21013" b="14733"/>
          <a:stretch/>
        </p:blipFill>
        <p:spPr bwMode="auto">
          <a:xfrm>
            <a:off x="5354658" y="88786"/>
            <a:ext cx="694546" cy="1114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l="24810" t="4520" r="21013" b="14733"/>
          <a:stretch/>
        </p:blipFill>
        <p:spPr bwMode="auto">
          <a:xfrm>
            <a:off x="6328180" y="79338"/>
            <a:ext cx="700432" cy="11242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211355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additive="base">
                                        <p:cTn id="25"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25</a:t>
            </a:fld>
            <a:endParaRPr/>
          </a:p>
        </p:txBody>
      </p:sp>
      <p:sp>
        <p:nvSpPr>
          <p:cNvPr id="2" name="Прямоугольник 1"/>
          <p:cNvSpPr/>
          <p:nvPr/>
        </p:nvSpPr>
        <p:spPr>
          <a:xfrm>
            <a:off x="611560" y="1298828"/>
            <a:ext cx="8064896" cy="3139321"/>
          </a:xfrm>
          <a:prstGeom prst="rect">
            <a:avLst/>
          </a:prstGeom>
        </p:spPr>
        <p:txBody>
          <a:bodyPr wrap="square">
            <a:spAutoFit/>
          </a:bodyPr>
          <a:lstStyle/>
          <a:p>
            <a:pPr marL="285750" indent="-285750" algn="just">
              <a:buFont typeface="Courier New" panose="02070309020205020404" pitchFamily="49" charset="0"/>
              <a:buChar char="o"/>
            </a:pPr>
            <a:r>
              <a:rPr lang="uz-Cyrl-UZ" sz="2200" dirty="0" smtClean="0"/>
              <a:t>Бизнеснинг </a:t>
            </a:r>
            <a:r>
              <a:rPr lang="uz-Cyrl-UZ" sz="2200" dirty="0"/>
              <a:t>қарзи ёки гарови борми? </a:t>
            </a:r>
            <a:r>
              <a:rPr lang="en-US" sz="2200" dirty="0"/>
              <a:t>A</a:t>
            </a:r>
            <a:r>
              <a:rPr lang="uz-Cyrl-UZ" sz="2200" dirty="0"/>
              <a:t>гар шундай бўлса, улар нима учун ва қанча миқдорда?</a:t>
            </a:r>
          </a:p>
          <a:p>
            <a:pPr marL="285750" indent="-285750" algn="just">
              <a:buFont typeface="Courier New" panose="02070309020205020404" pitchFamily="49" charset="0"/>
              <a:buChar char="o"/>
            </a:pPr>
            <a:r>
              <a:rPr lang="uz-Cyrl-UZ" sz="2200" dirty="0"/>
              <a:t>Корхона ҳисобларининг неча фоизи муддати ўтган?</a:t>
            </a:r>
          </a:p>
          <a:p>
            <a:pPr marL="285750" indent="-285750" algn="just">
              <a:buFont typeface="Courier New" panose="02070309020205020404" pitchFamily="49" charset="0"/>
              <a:buChar char="o"/>
            </a:pPr>
            <a:r>
              <a:rPr lang="uz-Cyrl-UZ" sz="2200" dirty="0"/>
              <a:t>Корхона ҳар йили умидсиз қарзлар учун қанча пулни ҳисобдан чиқаради?</a:t>
            </a:r>
          </a:p>
          <a:p>
            <a:pPr marL="285750" indent="-285750" algn="just">
              <a:buFont typeface="Courier New" panose="02070309020205020404" pitchFamily="49" charset="0"/>
              <a:buChar char="o"/>
            </a:pPr>
            <a:r>
              <a:rPr lang="uz-Cyrl-UZ" sz="2200" dirty="0"/>
              <a:t>Бизнес мунтазам равишда қанча мижозларга хизмат кўрсатади?</a:t>
            </a:r>
          </a:p>
          <a:p>
            <a:pPr marL="285750" indent="-285750" algn="just">
              <a:buFont typeface="Courier New" panose="02070309020205020404" pitchFamily="49" charset="0"/>
              <a:buChar char="o"/>
            </a:pPr>
            <a:r>
              <a:rPr lang="uz-Cyrl-UZ" sz="2200" dirty="0"/>
              <a:t>Ушбу бизнес учун бозорни ким ташкил қилади?</a:t>
            </a:r>
          </a:p>
          <a:p>
            <a:pPr marL="285750" indent="-285750" algn="just">
              <a:buFont typeface="Courier New" panose="02070309020205020404" pitchFamily="49" charset="0"/>
              <a:buChar char="o"/>
            </a:pPr>
            <a:r>
              <a:rPr lang="uz-Cyrl-UZ" sz="2200" dirty="0"/>
              <a:t>Сизнинг мижозларингиз қайерда жойлашган?</a:t>
            </a:r>
          </a:p>
        </p:txBody>
      </p:sp>
      <p:pic>
        <p:nvPicPr>
          <p:cNvPr id="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TextBox 6">
            <a:extLst>
              <a:ext uri="{FF2B5EF4-FFF2-40B4-BE49-F238E27FC236}">
                <a16:creationId xmlns="" xmlns:a16="http://schemas.microsoft.com/office/drawing/2014/main" id="{BB850A12-8C05-0A49-14E0-4F5D83EBF136}"/>
              </a:ext>
            </a:extLst>
          </p:cNvPr>
          <p:cNvSpPr txBox="1"/>
          <p:nvPr/>
        </p:nvSpPr>
        <p:spPr>
          <a:xfrm>
            <a:off x="2483768" y="379782"/>
            <a:ext cx="1725790" cy="461665"/>
          </a:xfrm>
          <a:prstGeom prst="rect">
            <a:avLst/>
          </a:prstGeom>
          <a:noFill/>
        </p:spPr>
        <p:txBody>
          <a:bodyPr wrap="square">
            <a:spAutoFit/>
          </a:bodyPr>
          <a:lstStyle/>
          <a:p>
            <a:pPr algn="just"/>
            <a:r>
              <a:rPr lang="uz-Cyrl-UZ" sz="2400" b="1" i="1" dirty="0" smtClean="0">
                <a:solidFill>
                  <a:srgbClr val="C00000"/>
                </a:solidFill>
              </a:rPr>
              <a:t>Саволлар</a:t>
            </a:r>
            <a:endParaRPr lang="ru-RU" sz="2400" b="1" i="1" dirty="0">
              <a:solidFill>
                <a:srgbClr val="C00000"/>
              </a:solidFill>
            </a:endParaRPr>
          </a:p>
        </p:txBody>
      </p:sp>
      <p:pic>
        <p:nvPicPr>
          <p:cNvPr id="8"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l="24810" t="4520" r="21013" b="14733"/>
          <a:stretch/>
        </p:blipFill>
        <p:spPr bwMode="auto">
          <a:xfrm>
            <a:off x="4353574" y="72007"/>
            <a:ext cx="704999" cy="11315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l="24810" t="4520" r="21013" b="14733"/>
          <a:stretch/>
        </p:blipFill>
        <p:spPr bwMode="auto">
          <a:xfrm>
            <a:off x="5354658" y="88786"/>
            <a:ext cx="694546" cy="1114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l="24810" t="4520" r="21013" b="14733"/>
          <a:stretch/>
        </p:blipFill>
        <p:spPr bwMode="auto">
          <a:xfrm>
            <a:off x="6328180" y="79338"/>
            <a:ext cx="700432" cy="11242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043677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additive="base">
                                        <p:cTn id="25"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2">
                                            <p:txEl>
                                              <p:pRg st="4" end="4"/>
                                            </p:txEl>
                                          </p:spTgt>
                                        </p:tgtEl>
                                        <p:attrNameLst>
                                          <p:attrName>style.visibility</p:attrName>
                                        </p:attrNameLst>
                                      </p:cBhvr>
                                      <p:to>
                                        <p:strVal val="visible"/>
                                      </p:to>
                                    </p:set>
                                    <p:anim calcmode="lin" valueType="num">
                                      <p:cBhvr additive="base">
                                        <p:cTn id="31"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2">
                                            <p:txEl>
                                              <p:pRg st="5" end="5"/>
                                            </p:txEl>
                                          </p:spTgt>
                                        </p:tgtEl>
                                        <p:attrNameLst>
                                          <p:attrName>style.visibility</p:attrName>
                                        </p:attrNameLst>
                                      </p:cBhvr>
                                      <p:to>
                                        <p:strVal val="visible"/>
                                      </p:to>
                                    </p:set>
                                    <p:anim calcmode="lin" valueType="num">
                                      <p:cBhvr additive="base">
                                        <p:cTn id="37" dur="500" fill="hold"/>
                                        <p:tgtEl>
                                          <p:spTgt spid="2">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2">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26</a:t>
            </a:fld>
            <a:endParaRPr/>
          </a:p>
        </p:txBody>
      </p:sp>
      <p:sp>
        <p:nvSpPr>
          <p:cNvPr id="2" name="Прямоугольник 1"/>
          <p:cNvSpPr/>
          <p:nvPr/>
        </p:nvSpPr>
        <p:spPr>
          <a:xfrm>
            <a:off x="611560" y="1250627"/>
            <a:ext cx="8064896" cy="3477875"/>
          </a:xfrm>
          <a:prstGeom prst="rect">
            <a:avLst/>
          </a:prstGeom>
        </p:spPr>
        <p:txBody>
          <a:bodyPr wrap="square">
            <a:spAutoFit/>
          </a:bodyPr>
          <a:lstStyle/>
          <a:p>
            <a:pPr marL="285750" indent="-285750" algn="just">
              <a:buFont typeface="Courier New" panose="02070309020205020404" pitchFamily="49" charset="0"/>
              <a:buChar char="o"/>
            </a:pPr>
            <a:r>
              <a:rPr lang="uz-Cyrl-UZ" sz="2200" dirty="0"/>
              <a:t>Бизнес хажми мавсумдан мавсумга фарқ қиладими?</a:t>
            </a:r>
          </a:p>
          <a:p>
            <a:pPr marL="285750" indent="-285750" algn="just">
              <a:buFont typeface="Courier New" panose="02070309020205020404" pitchFamily="49" charset="0"/>
              <a:buChar char="o"/>
            </a:pPr>
            <a:r>
              <a:rPr lang="uz-Cyrl-UZ" sz="2200" dirty="0"/>
              <a:t>Битта мижоз савдо ҳажмининг катта қисмини ташкил қиладими?</a:t>
            </a:r>
            <a:r>
              <a:rPr lang="ru-RU" sz="2200" dirty="0"/>
              <a:t> </a:t>
            </a:r>
            <a:r>
              <a:rPr lang="en-US" sz="2200" dirty="0"/>
              <a:t>A</a:t>
            </a:r>
            <a:r>
              <a:rPr lang="uz-Cyrl-UZ" sz="2200" dirty="0"/>
              <a:t>гар шундай бўлса, бизнес ушбу мижозсиз яшай оладими?</a:t>
            </a:r>
          </a:p>
          <a:p>
            <a:pPr marL="285750" indent="-285750" algn="just">
              <a:buFont typeface="Courier New" panose="02070309020205020404" pitchFamily="49" charset="0"/>
              <a:buChar char="o"/>
            </a:pPr>
            <a:r>
              <a:rPr lang="uz-Cyrl-UZ" sz="2200" dirty="0"/>
              <a:t>Бизнес ўз маҳсулотлари ёки хизматларини қандай бозорга чиқаради?</a:t>
            </a:r>
          </a:p>
          <a:p>
            <a:pPr marL="285750" indent="-285750" algn="just">
              <a:buFont typeface="Courier New" panose="02070309020205020404" pitchFamily="49" charset="0"/>
              <a:buChar char="o"/>
            </a:pPr>
            <a:r>
              <a:rPr lang="uz-Cyrl-UZ" sz="2200" dirty="0"/>
              <a:t>Бизнес рақобатчилари бир хил усуллардан фойдаланадими? </a:t>
            </a:r>
            <a:r>
              <a:rPr lang="en-US" sz="2200" dirty="0"/>
              <a:t>A</a:t>
            </a:r>
            <a:r>
              <a:rPr lang="uz-Cyrl-UZ" sz="2200" dirty="0"/>
              <a:t>гар йўқ бўлса, улар қандай усуллардан фойдаланади? </a:t>
            </a:r>
            <a:r>
              <a:rPr lang="uz-Cyrl-UZ" sz="2200" dirty="0" smtClean="0"/>
              <a:t>Улар қанчалик муваффақиятли?</a:t>
            </a:r>
          </a:p>
        </p:txBody>
      </p:sp>
      <p:pic>
        <p:nvPicPr>
          <p:cNvPr id="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TextBox 6">
            <a:extLst>
              <a:ext uri="{FF2B5EF4-FFF2-40B4-BE49-F238E27FC236}">
                <a16:creationId xmlns="" xmlns:a16="http://schemas.microsoft.com/office/drawing/2014/main" id="{BB850A12-8C05-0A49-14E0-4F5D83EBF136}"/>
              </a:ext>
            </a:extLst>
          </p:cNvPr>
          <p:cNvSpPr txBox="1"/>
          <p:nvPr/>
        </p:nvSpPr>
        <p:spPr>
          <a:xfrm>
            <a:off x="2483768" y="379782"/>
            <a:ext cx="1725790" cy="461665"/>
          </a:xfrm>
          <a:prstGeom prst="rect">
            <a:avLst/>
          </a:prstGeom>
          <a:noFill/>
        </p:spPr>
        <p:txBody>
          <a:bodyPr wrap="square">
            <a:spAutoFit/>
          </a:bodyPr>
          <a:lstStyle/>
          <a:p>
            <a:pPr algn="just"/>
            <a:r>
              <a:rPr lang="uz-Cyrl-UZ" sz="2400" b="1" i="1" dirty="0" smtClean="0">
                <a:solidFill>
                  <a:srgbClr val="C00000"/>
                </a:solidFill>
              </a:rPr>
              <a:t>Саволлар</a:t>
            </a:r>
            <a:endParaRPr lang="ru-RU" sz="2400" b="1" i="1" dirty="0">
              <a:solidFill>
                <a:srgbClr val="C00000"/>
              </a:solidFill>
            </a:endParaRPr>
          </a:p>
        </p:txBody>
      </p:sp>
      <p:pic>
        <p:nvPicPr>
          <p:cNvPr id="8"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l="24810" t="4520" r="21013" b="14733"/>
          <a:stretch/>
        </p:blipFill>
        <p:spPr bwMode="auto">
          <a:xfrm>
            <a:off x="4353574" y="72007"/>
            <a:ext cx="704999" cy="11315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l="24810" t="4520" r="21013" b="14733"/>
          <a:stretch/>
        </p:blipFill>
        <p:spPr bwMode="auto">
          <a:xfrm>
            <a:off x="5354658" y="88786"/>
            <a:ext cx="694546" cy="1114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l="24810" t="4520" r="21013" b="14733"/>
          <a:stretch/>
        </p:blipFill>
        <p:spPr bwMode="auto">
          <a:xfrm>
            <a:off x="6328180" y="79338"/>
            <a:ext cx="700432" cy="11242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964651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additive="base">
                                        <p:cTn id="25"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27</a:t>
            </a:fld>
            <a:endParaRPr/>
          </a:p>
        </p:txBody>
      </p:sp>
      <p:sp>
        <p:nvSpPr>
          <p:cNvPr id="2" name="Прямоугольник 1"/>
          <p:cNvSpPr/>
          <p:nvPr/>
        </p:nvSpPr>
        <p:spPr>
          <a:xfrm>
            <a:off x="611560" y="1250627"/>
            <a:ext cx="8064896" cy="3139321"/>
          </a:xfrm>
          <a:prstGeom prst="rect">
            <a:avLst/>
          </a:prstGeom>
        </p:spPr>
        <p:txBody>
          <a:bodyPr wrap="square">
            <a:spAutoFit/>
          </a:bodyPr>
          <a:lstStyle/>
          <a:p>
            <a:pPr marL="285750" indent="-285750" algn="just">
              <a:buFont typeface="Courier New" panose="02070309020205020404" pitchFamily="49" charset="0"/>
              <a:buChar char="o"/>
            </a:pPr>
            <a:r>
              <a:rPr lang="uz-Cyrl-UZ" sz="2200" dirty="0" smtClean="0"/>
              <a:t>Бизнес </a:t>
            </a:r>
            <a:r>
              <a:rPr lang="uz-Cyrl-UZ" sz="2200" dirty="0"/>
              <a:t>ҳар қандай муайян маҳсулот ёки хизматларни сотиш учун эксклюзив ҳуқуқларга эгами? </a:t>
            </a:r>
            <a:r>
              <a:rPr lang="en-US" sz="2200" dirty="0"/>
              <a:t>A</a:t>
            </a:r>
            <a:r>
              <a:rPr lang="uz-Cyrl-UZ" sz="2200" dirty="0"/>
              <a:t>гар шундай бўлса, у қандай қилиб бу эксклюзивликни қўлга киритди?</a:t>
            </a:r>
          </a:p>
          <a:p>
            <a:pPr marL="285750" indent="-285750" algn="just">
              <a:buFont typeface="Courier New" panose="02070309020205020404" pitchFamily="49" charset="0"/>
              <a:buChar char="o"/>
            </a:pPr>
            <a:r>
              <a:rPr lang="uz-Cyrl-UZ" sz="2200" dirty="0"/>
              <a:t>Ҳозирги бизнес эгаси ушбу эксклюзивликни сизга топшириши мумкинлигига ёзма далил борми</a:t>
            </a:r>
            <a:r>
              <a:rPr lang="uz-Cyrl-UZ" sz="2200" dirty="0" smtClean="0"/>
              <a:t>?</a:t>
            </a:r>
          </a:p>
          <a:p>
            <a:pPr marL="285750" indent="-285750" algn="just">
              <a:buFont typeface="Courier New" panose="02070309020205020404" pitchFamily="49" charset="0"/>
              <a:buChar char="o"/>
            </a:pPr>
            <a:r>
              <a:rPr lang="uz-Cyrl-UZ" sz="2200" dirty="0"/>
              <a:t>Бизнес ўз маҳсулотига патентга эгами? Қайсилари? Улар ялпи савдонинг неча фоизини ташкил қилади? Бизнесни сотиш ҳар қандай патентларни сотишни ўз ичига оладими</a:t>
            </a:r>
            <a:r>
              <a:rPr lang="uz-Cyrl-UZ" sz="2200" dirty="0" smtClean="0"/>
              <a:t>?</a:t>
            </a:r>
            <a:endParaRPr lang="uz-Cyrl-UZ" sz="2200" dirty="0"/>
          </a:p>
        </p:txBody>
      </p:sp>
      <p:pic>
        <p:nvPicPr>
          <p:cNvPr id="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TextBox 6">
            <a:extLst>
              <a:ext uri="{FF2B5EF4-FFF2-40B4-BE49-F238E27FC236}">
                <a16:creationId xmlns="" xmlns:a16="http://schemas.microsoft.com/office/drawing/2014/main" id="{BB850A12-8C05-0A49-14E0-4F5D83EBF136}"/>
              </a:ext>
            </a:extLst>
          </p:cNvPr>
          <p:cNvSpPr txBox="1"/>
          <p:nvPr/>
        </p:nvSpPr>
        <p:spPr>
          <a:xfrm>
            <a:off x="2483768" y="379782"/>
            <a:ext cx="1725790" cy="461665"/>
          </a:xfrm>
          <a:prstGeom prst="rect">
            <a:avLst/>
          </a:prstGeom>
          <a:noFill/>
        </p:spPr>
        <p:txBody>
          <a:bodyPr wrap="square">
            <a:spAutoFit/>
          </a:bodyPr>
          <a:lstStyle/>
          <a:p>
            <a:pPr algn="just"/>
            <a:r>
              <a:rPr lang="uz-Cyrl-UZ" sz="2400" b="1" i="1" dirty="0" smtClean="0">
                <a:solidFill>
                  <a:srgbClr val="C00000"/>
                </a:solidFill>
              </a:rPr>
              <a:t>Саволлар</a:t>
            </a:r>
            <a:endParaRPr lang="ru-RU" sz="2400" b="1" i="1" dirty="0">
              <a:solidFill>
                <a:srgbClr val="C00000"/>
              </a:solidFill>
            </a:endParaRPr>
          </a:p>
        </p:txBody>
      </p:sp>
      <p:pic>
        <p:nvPicPr>
          <p:cNvPr id="8"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l="24810" t="4520" r="21013" b="14733"/>
          <a:stretch/>
        </p:blipFill>
        <p:spPr bwMode="auto">
          <a:xfrm>
            <a:off x="4353574" y="72007"/>
            <a:ext cx="704999" cy="11315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l="24810" t="4520" r="21013" b="14733"/>
          <a:stretch/>
        </p:blipFill>
        <p:spPr bwMode="auto">
          <a:xfrm>
            <a:off x="5354658" y="88786"/>
            <a:ext cx="694546" cy="1114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l="24810" t="4520" r="21013" b="14733"/>
          <a:stretch/>
        </p:blipFill>
        <p:spPr bwMode="auto">
          <a:xfrm>
            <a:off x="6328180" y="79338"/>
            <a:ext cx="700432" cy="11242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996251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28</a:t>
            </a:fld>
            <a:endParaRPr/>
          </a:p>
        </p:txBody>
      </p:sp>
      <p:sp>
        <p:nvSpPr>
          <p:cNvPr id="2" name="Прямоугольник 1"/>
          <p:cNvSpPr/>
          <p:nvPr/>
        </p:nvSpPr>
        <p:spPr>
          <a:xfrm>
            <a:off x="611560" y="1250627"/>
            <a:ext cx="8064896" cy="3139321"/>
          </a:xfrm>
          <a:prstGeom prst="rect">
            <a:avLst/>
          </a:prstGeom>
        </p:spPr>
        <p:txBody>
          <a:bodyPr wrap="square">
            <a:spAutoFit/>
          </a:bodyPr>
          <a:lstStyle/>
          <a:p>
            <a:pPr marL="285750" indent="-285750" algn="just">
              <a:buFont typeface="Courier New" panose="02070309020205020404" pitchFamily="49" charset="0"/>
              <a:buChar char="o"/>
            </a:pPr>
            <a:r>
              <a:rPr lang="uz-Cyrl-UZ" sz="2200" dirty="0" smtClean="0"/>
              <a:t>Корхонанинг </a:t>
            </a:r>
            <a:r>
              <a:rPr lang="uz-Cyrl-UZ" sz="2200" dirty="0"/>
              <a:t>таъминоти, товарлари ва бошқа материаллари кўплаб етказиб берувчилардан мавжудми ёки сизнинг эҳтиёжларингизни қондира оладиганлар озми?</a:t>
            </a:r>
          </a:p>
          <a:p>
            <a:pPr marL="285750" indent="-285750" algn="just">
              <a:buFont typeface="Courier New" panose="02070309020205020404" pitchFamily="49" charset="0"/>
              <a:buChar char="o"/>
            </a:pPr>
            <a:r>
              <a:rPr lang="en-US" sz="2200" dirty="0"/>
              <a:t>A</a:t>
            </a:r>
            <a:r>
              <a:rPr lang="uz-Cyrl-UZ" sz="2200" dirty="0"/>
              <a:t>гар сиз компаниянинг жорий етказиб берувчисини йўқотиб қўйсангиз, бу йўқотиш сизнинг бизнесингизга қандай таъсир қилади?</a:t>
            </a:r>
          </a:p>
          <a:p>
            <a:pPr marL="285750" indent="-285750" algn="just">
              <a:buFont typeface="Courier New" panose="02070309020205020404" pitchFamily="49" charset="0"/>
              <a:buChar char="o"/>
            </a:pPr>
            <a:r>
              <a:rPr lang="uz-Cyrl-UZ" sz="2200" dirty="0"/>
              <a:t>Тегишли сифат ва нархдаги ўринбосар товарларни топа оласизми</a:t>
            </a:r>
            <a:r>
              <a:rPr lang="uz-Cyrl-UZ" sz="2200" dirty="0" smtClean="0"/>
              <a:t>?</a:t>
            </a:r>
            <a:endParaRPr lang="uz-Cyrl-UZ" sz="2200" dirty="0"/>
          </a:p>
        </p:txBody>
      </p:sp>
      <p:pic>
        <p:nvPicPr>
          <p:cNvPr id="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TextBox 6">
            <a:extLst>
              <a:ext uri="{FF2B5EF4-FFF2-40B4-BE49-F238E27FC236}">
                <a16:creationId xmlns="" xmlns:a16="http://schemas.microsoft.com/office/drawing/2014/main" id="{BB850A12-8C05-0A49-14E0-4F5D83EBF136}"/>
              </a:ext>
            </a:extLst>
          </p:cNvPr>
          <p:cNvSpPr txBox="1"/>
          <p:nvPr/>
        </p:nvSpPr>
        <p:spPr>
          <a:xfrm>
            <a:off x="2483768" y="379782"/>
            <a:ext cx="1725790" cy="461665"/>
          </a:xfrm>
          <a:prstGeom prst="rect">
            <a:avLst/>
          </a:prstGeom>
          <a:noFill/>
        </p:spPr>
        <p:txBody>
          <a:bodyPr wrap="square">
            <a:spAutoFit/>
          </a:bodyPr>
          <a:lstStyle/>
          <a:p>
            <a:pPr algn="just"/>
            <a:r>
              <a:rPr lang="uz-Cyrl-UZ" sz="2400" b="1" i="1" dirty="0" smtClean="0">
                <a:solidFill>
                  <a:srgbClr val="C00000"/>
                </a:solidFill>
              </a:rPr>
              <a:t>Саволлар</a:t>
            </a:r>
            <a:endParaRPr lang="ru-RU" sz="2400" b="1" i="1" dirty="0">
              <a:solidFill>
                <a:srgbClr val="C00000"/>
              </a:solidFill>
            </a:endParaRPr>
          </a:p>
        </p:txBody>
      </p:sp>
      <p:pic>
        <p:nvPicPr>
          <p:cNvPr id="8"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l="24810" t="4520" r="21013" b="14733"/>
          <a:stretch/>
        </p:blipFill>
        <p:spPr bwMode="auto">
          <a:xfrm>
            <a:off x="4353574" y="72007"/>
            <a:ext cx="704999" cy="11315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l="24810" t="4520" r="21013" b="14733"/>
          <a:stretch/>
        </p:blipFill>
        <p:spPr bwMode="auto">
          <a:xfrm>
            <a:off x="5354658" y="88786"/>
            <a:ext cx="694546" cy="1114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l="24810" t="4520" r="21013" b="14733"/>
          <a:stretch/>
        </p:blipFill>
        <p:spPr bwMode="auto">
          <a:xfrm>
            <a:off x="6328180" y="79338"/>
            <a:ext cx="700432" cy="11242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759686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29</a:t>
            </a:fld>
            <a:endParaRPr/>
          </a:p>
        </p:txBody>
      </p:sp>
      <p:sp>
        <p:nvSpPr>
          <p:cNvPr id="2" name="Прямоугольник 1"/>
          <p:cNvSpPr/>
          <p:nvPr/>
        </p:nvSpPr>
        <p:spPr>
          <a:xfrm>
            <a:off x="611560" y="1254115"/>
            <a:ext cx="8064896" cy="3477875"/>
          </a:xfrm>
          <a:prstGeom prst="rect">
            <a:avLst/>
          </a:prstGeom>
        </p:spPr>
        <p:txBody>
          <a:bodyPr wrap="square">
            <a:spAutoFit/>
          </a:bodyPr>
          <a:lstStyle/>
          <a:p>
            <a:pPr marL="285750" indent="-285750" algn="just">
              <a:buFont typeface="Courier New" panose="02070309020205020404" pitchFamily="49" charset="0"/>
              <a:buChar char="o"/>
            </a:pPr>
            <a:r>
              <a:rPr lang="uz-Cyrl-UZ" sz="2200" dirty="0"/>
              <a:t>Бизнес маҳсулоти эскириш ёки модадан чиқиш </a:t>
            </a:r>
            <a:r>
              <a:rPr lang="uz-Cyrl-UZ" sz="2200" dirty="0" smtClean="0"/>
              <a:t>риски </a:t>
            </a:r>
            <a:r>
              <a:rPr lang="uz-Cyrl-UZ" sz="2200" dirty="0"/>
              <a:t>борми? Бу "мода" бизнесми</a:t>
            </a:r>
            <a:r>
              <a:rPr lang="uz-Cyrl-UZ" sz="2200" dirty="0" smtClean="0"/>
              <a:t>?</a:t>
            </a:r>
          </a:p>
          <a:p>
            <a:pPr marL="285750" indent="-285750" algn="just">
              <a:buFont typeface="Courier New" panose="02070309020205020404" pitchFamily="49" charset="0"/>
              <a:buChar char="o"/>
            </a:pPr>
            <a:r>
              <a:rPr lang="uz-Cyrl-UZ" sz="2200" dirty="0" smtClean="0"/>
              <a:t>Бизнеснинг бозор улуши қандай?</a:t>
            </a:r>
          </a:p>
          <a:p>
            <a:pPr marL="285750" indent="-285750" algn="just">
              <a:buFont typeface="Courier New" panose="02070309020205020404" pitchFamily="49" charset="0"/>
              <a:buChar char="o"/>
            </a:pPr>
            <a:r>
              <a:rPr lang="uz-Cyrl-UZ" sz="2200" dirty="0" smtClean="0"/>
              <a:t>Бизнес қандай рақобатга дуч келади?</a:t>
            </a:r>
          </a:p>
          <a:p>
            <a:pPr marL="285750" indent="-285750" algn="just">
              <a:buFont typeface="Courier New" panose="02070309020205020404" pitchFamily="49" charset="0"/>
              <a:buChar char="o"/>
            </a:pPr>
            <a:r>
              <a:rPr lang="uz-Cyrl-UZ" sz="2200" dirty="0" smtClean="0"/>
              <a:t>Қандай қилиб бизнес муваффақиятли рақобатлаша олади?</a:t>
            </a:r>
          </a:p>
          <a:p>
            <a:pPr marL="285750" indent="-285750" algn="just">
              <a:buFont typeface="Courier New" panose="02070309020205020404" pitchFamily="49" charset="0"/>
              <a:buChar char="o"/>
            </a:pPr>
            <a:r>
              <a:rPr lang="uz-Cyrl-UZ" sz="2200" dirty="0" smtClean="0"/>
              <a:t>Яқинда компаниянинг рақобатчилари ўзгарганми?</a:t>
            </a:r>
          </a:p>
          <a:p>
            <a:pPr marL="285750" indent="-285750" algn="just">
              <a:buFont typeface="Courier New" panose="02070309020205020404" pitchFamily="49" charset="0"/>
              <a:buChar char="o"/>
            </a:pPr>
            <a:r>
              <a:rPr lang="uz-Cyrl-UZ" sz="2200" dirty="0" smtClean="0"/>
              <a:t>Масалан, улардан биронтаси ишдан кетганми?</a:t>
            </a:r>
          </a:p>
          <a:p>
            <a:pPr marL="285750" indent="-285750" algn="just">
              <a:buFont typeface="Courier New" panose="02070309020205020404" pitchFamily="49" charset="0"/>
              <a:buChar char="o"/>
            </a:pPr>
            <a:r>
              <a:rPr lang="uz-Cyrl-UZ" sz="2200" dirty="0"/>
              <a:t>Сизнинг фикрингизча, бизнесда барча зарур жиҳозлар мавжудми</a:t>
            </a:r>
            <a:r>
              <a:rPr lang="uz-Cyrl-UZ" sz="2200" dirty="0" smtClean="0"/>
              <a:t>?</a:t>
            </a:r>
            <a:endParaRPr lang="uz-Cyrl-UZ" sz="2200" dirty="0"/>
          </a:p>
        </p:txBody>
      </p:sp>
      <p:pic>
        <p:nvPicPr>
          <p:cNvPr id="7"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TextBox 8">
            <a:extLst>
              <a:ext uri="{FF2B5EF4-FFF2-40B4-BE49-F238E27FC236}">
                <a16:creationId xmlns="" xmlns:a16="http://schemas.microsoft.com/office/drawing/2014/main" id="{BB850A12-8C05-0A49-14E0-4F5D83EBF136}"/>
              </a:ext>
            </a:extLst>
          </p:cNvPr>
          <p:cNvSpPr txBox="1"/>
          <p:nvPr/>
        </p:nvSpPr>
        <p:spPr>
          <a:xfrm>
            <a:off x="2483768" y="379782"/>
            <a:ext cx="1725790" cy="461665"/>
          </a:xfrm>
          <a:prstGeom prst="rect">
            <a:avLst/>
          </a:prstGeom>
          <a:noFill/>
        </p:spPr>
        <p:txBody>
          <a:bodyPr wrap="square">
            <a:spAutoFit/>
          </a:bodyPr>
          <a:lstStyle/>
          <a:p>
            <a:pPr algn="just"/>
            <a:r>
              <a:rPr lang="uz-Cyrl-UZ" sz="2400" b="1" i="1" dirty="0" smtClean="0">
                <a:solidFill>
                  <a:srgbClr val="C00000"/>
                </a:solidFill>
              </a:rPr>
              <a:t>Саволлар</a:t>
            </a:r>
            <a:endParaRPr lang="ru-RU" sz="2400" b="1" i="1" dirty="0">
              <a:solidFill>
                <a:srgbClr val="C00000"/>
              </a:solidFill>
            </a:endParaRPr>
          </a:p>
        </p:txBody>
      </p:sp>
      <p:pic>
        <p:nvPicPr>
          <p:cNvPr id="10"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l="24810" t="4520" r="21013" b="14733"/>
          <a:stretch/>
        </p:blipFill>
        <p:spPr bwMode="auto">
          <a:xfrm>
            <a:off x="4353574" y="72007"/>
            <a:ext cx="704999" cy="11315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l="24810" t="4520" r="21013" b="14733"/>
          <a:stretch/>
        </p:blipFill>
        <p:spPr bwMode="auto">
          <a:xfrm>
            <a:off x="5354658" y="88786"/>
            <a:ext cx="694546" cy="1114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l="24810" t="4520" r="21013" b="14733"/>
          <a:stretch/>
        </p:blipFill>
        <p:spPr bwMode="auto">
          <a:xfrm>
            <a:off x="6328180" y="79338"/>
            <a:ext cx="700432" cy="11242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446617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additive="base">
                                        <p:cTn id="25"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2">
                                            <p:txEl>
                                              <p:pRg st="4" end="4"/>
                                            </p:txEl>
                                          </p:spTgt>
                                        </p:tgtEl>
                                        <p:attrNameLst>
                                          <p:attrName>style.visibility</p:attrName>
                                        </p:attrNameLst>
                                      </p:cBhvr>
                                      <p:to>
                                        <p:strVal val="visible"/>
                                      </p:to>
                                    </p:set>
                                    <p:anim calcmode="lin" valueType="num">
                                      <p:cBhvr additive="base">
                                        <p:cTn id="31"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2">
                                            <p:txEl>
                                              <p:pRg st="5" end="5"/>
                                            </p:txEl>
                                          </p:spTgt>
                                        </p:tgtEl>
                                        <p:attrNameLst>
                                          <p:attrName>style.visibility</p:attrName>
                                        </p:attrNameLst>
                                      </p:cBhvr>
                                      <p:to>
                                        <p:strVal val="visible"/>
                                      </p:to>
                                    </p:set>
                                    <p:anim calcmode="lin" valueType="num">
                                      <p:cBhvr additive="base">
                                        <p:cTn id="37" dur="500" fill="hold"/>
                                        <p:tgtEl>
                                          <p:spTgt spid="2">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2">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2">
                                            <p:txEl>
                                              <p:pRg st="6" end="6"/>
                                            </p:txEl>
                                          </p:spTgt>
                                        </p:tgtEl>
                                        <p:attrNameLst>
                                          <p:attrName>style.visibility</p:attrName>
                                        </p:attrNameLst>
                                      </p:cBhvr>
                                      <p:to>
                                        <p:strVal val="visible"/>
                                      </p:to>
                                    </p:set>
                                    <p:anim calcmode="lin" valueType="num">
                                      <p:cBhvr additive="base">
                                        <p:cTn id="43" dur="500" fill="hold"/>
                                        <p:tgtEl>
                                          <p:spTgt spid="2">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2">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30</a:t>
            </a:fld>
            <a:endParaRPr/>
          </a:p>
        </p:txBody>
      </p:sp>
      <p:sp>
        <p:nvSpPr>
          <p:cNvPr id="2" name="Прямоугольник 1"/>
          <p:cNvSpPr/>
          <p:nvPr/>
        </p:nvSpPr>
        <p:spPr>
          <a:xfrm>
            <a:off x="611560" y="1231463"/>
            <a:ext cx="8064896" cy="2800767"/>
          </a:xfrm>
          <a:prstGeom prst="rect">
            <a:avLst/>
          </a:prstGeom>
        </p:spPr>
        <p:txBody>
          <a:bodyPr wrap="square">
            <a:spAutoFit/>
          </a:bodyPr>
          <a:lstStyle/>
          <a:p>
            <a:pPr marL="285750" indent="-285750" algn="just">
              <a:buFont typeface="Courier New" panose="02070309020205020404" pitchFamily="49" charset="0"/>
              <a:buChar char="o"/>
            </a:pPr>
            <a:r>
              <a:rPr lang="uz-Cyrl-UZ" sz="2200" dirty="0" smtClean="0"/>
              <a:t>Қандай </a:t>
            </a:r>
            <a:r>
              <a:rPr lang="uz-Cyrl-UZ" sz="2200" dirty="0"/>
              <a:t>ускунани қўшиш ёки янгилаш керак?</a:t>
            </a:r>
          </a:p>
          <a:p>
            <a:pPr marL="285750" indent="-285750" algn="just">
              <a:buFont typeface="Courier New" panose="02070309020205020404" pitchFamily="49" charset="0"/>
              <a:buChar char="o"/>
            </a:pPr>
            <a:r>
              <a:rPr lang="uz-Cyrl-UZ" sz="2200" dirty="0"/>
              <a:t>Бизнеснинг жорий инвентар қиймати қандай</a:t>
            </a:r>
            <a:r>
              <a:rPr lang="uz-Cyrl-UZ" sz="2200" dirty="0" smtClean="0"/>
              <a:t>?</a:t>
            </a:r>
          </a:p>
          <a:p>
            <a:pPr marL="285750" indent="-285750" algn="just">
              <a:buFont typeface="Courier New" panose="02070309020205020404" pitchFamily="49" charset="0"/>
              <a:buChar char="o"/>
            </a:pPr>
            <a:r>
              <a:rPr lang="uz-Cyrl-UZ" sz="2200" dirty="0" smtClean="0"/>
              <a:t>Компанияда нечта ходим бор? Улар қандай лавозимларни эгаллайдилар?</a:t>
            </a:r>
          </a:p>
          <a:p>
            <a:pPr marL="285750" indent="-285750" algn="just">
              <a:buFont typeface="Courier New" panose="02070309020205020404" pitchFamily="49" charset="0"/>
              <a:buChar char="o"/>
            </a:pPr>
            <a:r>
              <a:rPr lang="uz-Cyrl-UZ" sz="2200" dirty="0" smtClean="0"/>
              <a:t>Компания ўз ходимларига юқори маош тўлайдими ёки иш ҳақи ўртачами ёки пастми?</a:t>
            </a:r>
          </a:p>
          <a:p>
            <a:pPr marL="285750" indent="-285750" algn="just">
              <a:buFont typeface="Courier New" panose="02070309020205020404" pitchFamily="49" charset="0"/>
              <a:buChar char="o"/>
            </a:pPr>
            <a:r>
              <a:rPr lang="uz-Cyrl-UZ" sz="2200" dirty="0" smtClean="0"/>
              <a:t>Бизнесда юқори ходимлар алмашинуви мавжудми?</a:t>
            </a:r>
            <a:r>
              <a:rPr lang="ru-RU" sz="2200" dirty="0" smtClean="0"/>
              <a:t> </a:t>
            </a:r>
            <a:r>
              <a:rPr lang="en-US" sz="2200" dirty="0" smtClean="0"/>
              <a:t>A</a:t>
            </a:r>
            <a:r>
              <a:rPr lang="uz-Cyrl-UZ" sz="2200" dirty="0" smtClean="0"/>
              <a:t>гар шундай бўлса, нега?</a:t>
            </a:r>
          </a:p>
        </p:txBody>
      </p:sp>
      <p:pic>
        <p:nvPicPr>
          <p:cNvPr id="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TextBox 6">
            <a:extLst>
              <a:ext uri="{FF2B5EF4-FFF2-40B4-BE49-F238E27FC236}">
                <a16:creationId xmlns="" xmlns:a16="http://schemas.microsoft.com/office/drawing/2014/main" id="{BB850A12-8C05-0A49-14E0-4F5D83EBF136}"/>
              </a:ext>
            </a:extLst>
          </p:cNvPr>
          <p:cNvSpPr txBox="1"/>
          <p:nvPr/>
        </p:nvSpPr>
        <p:spPr>
          <a:xfrm>
            <a:off x="2483768" y="379782"/>
            <a:ext cx="1725790" cy="461665"/>
          </a:xfrm>
          <a:prstGeom prst="rect">
            <a:avLst/>
          </a:prstGeom>
          <a:noFill/>
        </p:spPr>
        <p:txBody>
          <a:bodyPr wrap="square">
            <a:spAutoFit/>
          </a:bodyPr>
          <a:lstStyle/>
          <a:p>
            <a:pPr algn="just"/>
            <a:r>
              <a:rPr lang="uz-Cyrl-UZ" sz="2400" b="1" i="1" dirty="0" smtClean="0">
                <a:solidFill>
                  <a:srgbClr val="C00000"/>
                </a:solidFill>
              </a:rPr>
              <a:t>Саволлар</a:t>
            </a:r>
            <a:endParaRPr lang="ru-RU" sz="2400" b="1" i="1" dirty="0">
              <a:solidFill>
                <a:srgbClr val="C00000"/>
              </a:solidFill>
            </a:endParaRPr>
          </a:p>
        </p:txBody>
      </p:sp>
      <p:pic>
        <p:nvPicPr>
          <p:cNvPr id="9"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l="24810" t="4520" r="21013" b="14733"/>
          <a:stretch/>
        </p:blipFill>
        <p:spPr bwMode="auto">
          <a:xfrm>
            <a:off x="4353574" y="72007"/>
            <a:ext cx="704999" cy="11315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l="24810" t="4520" r="21013" b="14733"/>
          <a:stretch/>
        </p:blipFill>
        <p:spPr bwMode="auto">
          <a:xfrm>
            <a:off x="5354658" y="88786"/>
            <a:ext cx="694546" cy="1114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l="24810" t="4520" r="21013" b="14733"/>
          <a:stretch/>
        </p:blipFill>
        <p:spPr bwMode="auto">
          <a:xfrm>
            <a:off x="6328180" y="79338"/>
            <a:ext cx="700432" cy="11242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551013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additive="base">
                                        <p:cTn id="25"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2">
                                            <p:txEl>
                                              <p:pRg st="4" end="4"/>
                                            </p:txEl>
                                          </p:spTgt>
                                        </p:tgtEl>
                                        <p:attrNameLst>
                                          <p:attrName>style.visibility</p:attrName>
                                        </p:attrNameLst>
                                      </p:cBhvr>
                                      <p:to>
                                        <p:strVal val="visible"/>
                                      </p:to>
                                    </p:set>
                                    <p:anim calcmode="lin" valueType="num">
                                      <p:cBhvr additive="base">
                                        <p:cTn id="31"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31</a:t>
            </a:fld>
            <a:endParaRPr/>
          </a:p>
        </p:txBody>
      </p:sp>
      <p:sp>
        <p:nvSpPr>
          <p:cNvPr id="2" name="Прямоугольник 1"/>
          <p:cNvSpPr/>
          <p:nvPr/>
        </p:nvSpPr>
        <p:spPr>
          <a:xfrm>
            <a:off x="611560" y="1231463"/>
            <a:ext cx="8064896" cy="3139321"/>
          </a:xfrm>
          <a:prstGeom prst="rect">
            <a:avLst/>
          </a:prstGeom>
        </p:spPr>
        <p:txBody>
          <a:bodyPr wrap="square">
            <a:spAutoFit/>
          </a:bodyPr>
          <a:lstStyle/>
          <a:p>
            <a:pPr marL="285750" indent="-285750" algn="just">
              <a:buFont typeface="Courier New" panose="02070309020205020404" pitchFamily="49" charset="0"/>
              <a:buChar char="o"/>
            </a:pPr>
            <a:r>
              <a:rPr lang="uz-Cyrl-UZ" sz="2200" dirty="0" smtClean="0"/>
              <a:t>Бизнес ўз ходимларига қандай имтиёзларни таклиф қилади?</a:t>
            </a:r>
          </a:p>
          <a:p>
            <a:pPr marL="285750" indent="-285750" algn="just">
              <a:buFont typeface="Courier New" panose="02070309020205020404" pitchFamily="49" charset="0"/>
              <a:buChar char="o"/>
            </a:pPr>
            <a:r>
              <a:rPr lang="uz-Cyrl-UZ" sz="2200" dirty="0" smtClean="0"/>
              <a:t>Компаниянинг топ-менежерлари компанияда қанча вақт ишлайди?</a:t>
            </a:r>
          </a:p>
          <a:p>
            <a:pPr marL="285750" indent="-285750" algn="just">
              <a:buFont typeface="Courier New" panose="02070309020205020404" pitchFamily="49" charset="0"/>
              <a:buChar char="o"/>
            </a:pPr>
            <a:r>
              <a:rPr lang="uz-Cyrl-UZ" sz="2200" dirty="0" smtClean="0"/>
              <a:t>Мулк эгасининг ўзгариши ходимларнинг ўзгаришига олиб келадими?</a:t>
            </a:r>
          </a:p>
          <a:p>
            <a:pPr marL="285750" indent="-285750" algn="just">
              <a:buFont typeface="Courier New" panose="02070309020205020404" pitchFamily="49" charset="0"/>
              <a:buChar char="o"/>
            </a:pPr>
            <a:r>
              <a:rPr lang="uz-Cyrl-UZ" sz="2200" dirty="0" smtClean="0"/>
              <a:t>Қайси ходимлар компания учун энг муҳим ҳисобланади?</a:t>
            </a:r>
          </a:p>
          <a:p>
            <a:pPr marL="285750" indent="-285750" algn="just">
              <a:buFont typeface="Courier New" panose="02070309020205020404" pitchFamily="49" charset="0"/>
              <a:buChar char="o"/>
            </a:pPr>
            <a:r>
              <a:rPr lang="uz-Cyrl-UZ" sz="2200" dirty="0" smtClean="0"/>
              <a:t>Корхона ходимларидан биронтаси касаба уюшмаларига тегишлими?</a:t>
            </a:r>
            <a:endParaRPr lang="uz-Cyrl-UZ" sz="2200" dirty="0"/>
          </a:p>
        </p:txBody>
      </p:sp>
      <p:pic>
        <p:nvPicPr>
          <p:cNvPr id="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TextBox 6">
            <a:extLst>
              <a:ext uri="{FF2B5EF4-FFF2-40B4-BE49-F238E27FC236}">
                <a16:creationId xmlns="" xmlns:a16="http://schemas.microsoft.com/office/drawing/2014/main" id="{BB850A12-8C05-0A49-14E0-4F5D83EBF136}"/>
              </a:ext>
            </a:extLst>
          </p:cNvPr>
          <p:cNvSpPr txBox="1"/>
          <p:nvPr/>
        </p:nvSpPr>
        <p:spPr>
          <a:xfrm>
            <a:off x="2483768" y="379782"/>
            <a:ext cx="1725790" cy="461665"/>
          </a:xfrm>
          <a:prstGeom prst="rect">
            <a:avLst/>
          </a:prstGeom>
          <a:noFill/>
        </p:spPr>
        <p:txBody>
          <a:bodyPr wrap="square">
            <a:spAutoFit/>
          </a:bodyPr>
          <a:lstStyle/>
          <a:p>
            <a:pPr algn="just"/>
            <a:r>
              <a:rPr lang="uz-Cyrl-UZ" sz="2400" b="1" i="1" dirty="0" smtClean="0">
                <a:solidFill>
                  <a:srgbClr val="C00000"/>
                </a:solidFill>
              </a:rPr>
              <a:t>Саволлар</a:t>
            </a:r>
            <a:endParaRPr lang="ru-RU" sz="2400" b="1" i="1" dirty="0">
              <a:solidFill>
                <a:srgbClr val="C00000"/>
              </a:solidFill>
            </a:endParaRPr>
          </a:p>
        </p:txBody>
      </p:sp>
      <p:pic>
        <p:nvPicPr>
          <p:cNvPr id="8"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l="24810" t="4520" r="21013" b="14733"/>
          <a:stretch/>
        </p:blipFill>
        <p:spPr bwMode="auto">
          <a:xfrm>
            <a:off x="4353574" y="72007"/>
            <a:ext cx="704999" cy="11315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l="24810" t="4520" r="21013" b="14733"/>
          <a:stretch/>
        </p:blipFill>
        <p:spPr bwMode="auto">
          <a:xfrm>
            <a:off x="5354658" y="88786"/>
            <a:ext cx="694546" cy="1114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l="24810" t="4520" r="21013" b="14733"/>
          <a:stretch/>
        </p:blipFill>
        <p:spPr bwMode="auto">
          <a:xfrm>
            <a:off x="6328180" y="79338"/>
            <a:ext cx="700432" cy="11242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497768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additive="base">
                                        <p:cTn id="25"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2">
                                            <p:txEl>
                                              <p:pRg st="4" end="4"/>
                                            </p:txEl>
                                          </p:spTgt>
                                        </p:tgtEl>
                                        <p:attrNameLst>
                                          <p:attrName>style.visibility</p:attrName>
                                        </p:attrNameLst>
                                      </p:cBhvr>
                                      <p:to>
                                        <p:strVal val="visible"/>
                                      </p:to>
                                    </p:set>
                                    <p:anim calcmode="lin" valueType="num">
                                      <p:cBhvr additive="base">
                                        <p:cTn id="31"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32</a:t>
            </a:fld>
            <a:endParaRPr/>
          </a:p>
        </p:txBody>
      </p:sp>
      <p:sp>
        <p:nvSpPr>
          <p:cNvPr id="2" name="Прямоугольник 1"/>
          <p:cNvSpPr/>
          <p:nvPr/>
        </p:nvSpPr>
        <p:spPr>
          <a:xfrm>
            <a:off x="611560" y="1281985"/>
            <a:ext cx="8064896" cy="2800767"/>
          </a:xfrm>
          <a:prstGeom prst="rect">
            <a:avLst/>
          </a:prstGeom>
        </p:spPr>
        <p:txBody>
          <a:bodyPr wrap="square">
            <a:spAutoFit/>
          </a:bodyPr>
          <a:lstStyle/>
          <a:p>
            <a:pPr algn="just"/>
            <a:r>
              <a:rPr lang="uz-Cyrl-UZ" sz="2200" dirty="0" smtClean="0"/>
              <a:t>Нақд пул камми? Ушбу усуллардан фойдаланинг:</a:t>
            </a:r>
          </a:p>
          <a:p>
            <a:pPr algn="just"/>
            <a:endParaRPr lang="uz-Cyrl-UZ" sz="2200" b="1" i="1" dirty="0" smtClean="0">
              <a:solidFill>
                <a:srgbClr val="002060"/>
              </a:solidFill>
            </a:endParaRPr>
          </a:p>
          <a:p>
            <a:pPr marL="285750" indent="-285750" algn="just">
              <a:buFont typeface="Courier New" panose="02070309020205020404" pitchFamily="49" charset="0"/>
              <a:buChar char="o"/>
            </a:pPr>
            <a:r>
              <a:rPr lang="uz-Cyrl-UZ" sz="2200" b="1" i="1" dirty="0" smtClean="0">
                <a:solidFill>
                  <a:srgbClr val="002060"/>
                </a:solidFill>
              </a:rPr>
              <a:t>Сотувчининг </a:t>
            </a:r>
            <a:r>
              <a:rPr lang="uz-Cyrl-UZ" sz="2200" b="1" i="1" dirty="0">
                <a:solidFill>
                  <a:srgbClr val="002060"/>
                </a:solidFill>
              </a:rPr>
              <a:t>активларидан фойдаланинг. </a:t>
            </a:r>
            <a:endParaRPr lang="uz-Cyrl-UZ" sz="2200" b="1" i="1" dirty="0" smtClean="0">
              <a:solidFill>
                <a:srgbClr val="002060"/>
              </a:solidFill>
            </a:endParaRPr>
          </a:p>
          <a:p>
            <a:pPr marL="342900" indent="-342900" algn="just">
              <a:buFont typeface="Arial" panose="020B0604020202020204" pitchFamily="34" charset="0"/>
              <a:buChar char="•"/>
            </a:pPr>
            <a:r>
              <a:rPr lang="uz-Cyrl-UZ" sz="2200" dirty="0" smtClean="0"/>
              <a:t>Бизнесни </a:t>
            </a:r>
            <a:r>
              <a:rPr lang="uz-Cyrl-UZ" sz="2200" dirty="0"/>
              <a:t>сотиб олганингиздан сўнг, сиз активларга </a:t>
            </a:r>
            <a:r>
              <a:rPr lang="uz-Cyrl-UZ" sz="2200" dirty="0" smtClean="0"/>
              <a:t>эга </a:t>
            </a:r>
            <a:r>
              <a:rPr lang="uz-Cyrl-UZ" sz="2200" dirty="0"/>
              <a:t>бўласиз - </a:t>
            </a:r>
            <a:r>
              <a:rPr lang="uz-Cyrl-UZ" sz="2200" dirty="0" smtClean="0"/>
              <a:t>уларни </a:t>
            </a:r>
            <a:r>
              <a:rPr lang="uz-Cyrl-UZ" sz="2200" dirty="0"/>
              <a:t>ҳозирдан молиялаштириш </a:t>
            </a:r>
            <a:r>
              <a:rPr lang="uz-Cyrl-UZ" sz="2200" dirty="0" smtClean="0"/>
              <a:t>мумкин? </a:t>
            </a:r>
            <a:r>
              <a:rPr lang="uz-Cyrl-UZ" sz="2200" dirty="0"/>
              <a:t>Ўзингиз сотиб олаётган барча активларингиз рўйхатини тузинг </a:t>
            </a:r>
            <a:r>
              <a:rPr lang="uz-Cyrl-UZ" sz="2200" dirty="0" smtClean="0"/>
              <a:t>ва </a:t>
            </a:r>
            <a:r>
              <a:rPr lang="uz-Cyrl-UZ" sz="2200" dirty="0"/>
              <a:t>ундан банкларга, молиявий компанияларга ва </a:t>
            </a:r>
            <a:r>
              <a:rPr lang="uz-Cyrl-UZ" sz="2200" dirty="0" smtClean="0"/>
              <a:t>факторингларга </a:t>
            </a:r>
            <a:r>
              <a:rPr lang="uz-Cyrl-UZ" sz="2200" dirty="0"/>
              <a:t>мурожаат қилиш учун фойдаланинг</a:t>
            </a:r>
            <a:r>
              <a:rPr lang="uz-Cyrl-UZ" sz="2200" dirty="0" smtClean="0"/>
              <a:t>.</a:t>
            </a:r>
            <a:endParaRPr lang="uz-Cyrl-UZ" sz="2200" dirty="0"/>
          </a:p>
        </p:txBody>
      </p:sp>
      <p:sp>
        <p:nvSpPr>
          <p:cNvPr id="5" name="TextBox 4">
            <a:extLst>
              <a:ext uri="{FF2B5EF4-FFF2-40B4-BE49-F238E27FC236}">
                <a16:creationId xmlns="" xmlns:a16="http://schemas.microsoft.com/office/drawing/2014/main" id="{BB850A12-8C05-0A49-14E0-4F5D83EBF136}"/>
              </a:ext>
            </a:extLst>
          </p:cNvPr>
          <p:cNvSpPr txBox="1"/>
          <p:nvPr/>
        </p:nvSpPr>
        <p:spPr>
          <a:xfrm>
            <a:off x="3131840" y="379782"/>
            <a:ext cx="2304256" cy="461665"/>
          </a:xfrm>
          <a:prstGeom prst="rect">
            <a:avLst/>
          </a:prstGeom>
          <a:noFill/>
        </p:spPr>
        <p:txBody>
          <a:bodyPr wrap="square">
            <a:spAutoFit/>
          </a:bodyPr>
          <a:lstStyle/>
          <a:p>
            <a:pPr algn="just"/>
            <a:r>
              <a:rPr lang="uz-Cyrl-UZ" sz="2400" b="1" i="1" dirty="0" smtClean="0">
                <a:solidFill>
                  <a:srgbClr val="C00000"/>
                </a:solidFill>
              </a:rPr>
              <a:t>Кам маблағ</a:t>
            </a:r>
            <a:endParaRPr lang="ru-RU" sz="2400" b="1" i="1" dirty="0">
              <a:solidFill>
                <a:srgbClr val="C00000"/>
              </a:solidFill>
            </a:endParaRPr>
          </a:p>
        </p:txBody>
      </p:sp>
      <p:pic>
        <p:nvPicPr>
          <p:cNvPr id="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1388359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anim calcmode="lin" valueType="num">
                                      <p:cBhvr additive="base">
                                        <p:cTn id="19"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33</a:t>
            </a:fld>
            <a:endParaRPr/>
          </a:p>
        </p:txBody>
      </p:sp>
      <p:sp>
        <p:nvSpPr>
          <p:cNvPr id="2" name="Прямоугольник 1"/>
          <p:cNvSpPr/>
          <p:nvPr/>
        </p:nvSpPr>
        <p:spPr>
          <a:xfrm>
            <a:off x="611560" y="1281985"/>
            <a:ext cx="8064896" cy="2462213"/>
          </a:xfrm>
          <a:prstGeom prst="rect">
            <a:avLst/>
          </a:prstGeom>
        </p:spPr>
        <p:txBody>
          <a:bodyPr wrap="square">
            <a:spAutoFit/>
          </a:bodyPr>
          <a:lstStyle/>
          <a:p>
            <a:pPr marL="285750" indent="-285750" algn="just">
              <a:buFont typeface="Courier New" panose="02070309020205020404" pitchFamily="49" charset="0"/>
              <a:buChar char="o"/>
            </a:pPr>
            <a:r>
              <a:rPr lang="uz-Cyrl-UZ" sz="2200" b="1" i="1" dirty="0" smtClean="0">
                <a:solidFill>
                  <a:srgbClr val="002060"/>
                </a:solidFill>
              </a:rPr>
              <a:t>Харид </a:t>
            </a:r>
            <a:r>
              <a:rPr lang="uz-Cyrl-UZ" sz="2200" b="1" i="1" dirty="0">
                <a:solidFill>
                  <a:srgbClr val="002060"/>
                </a:solidFill>
              </a:rPr>
              <a:t>буюртмалари бўйича </a:t>
            </a:r>
            <a:r>
              <a:rPr lang="uz-Cyrl-UZ" sz="2200" b="1" i="1" dirty="0" smtClean="0">
                <a:solidFill>
                  <a:srgbClr val="002060"/>
                </a:solidFill>
              </a:rPr>
              <a:t>банкинг. </a:t>
            </a:r>
          </a:p>
          <a:p>
            <a:pPr marL="342900" indent="-342900" algn="just">
              <a:buFont typeface="Arial" panose="020B0604020202020204" pitchFamily="34" charset="0"/>
              <a:buChar char="•"/>
            </a:pPr>
            <a:r>
              <a:rPr lang="uz-Cyrl-UZ" sz="2200" dirty="0" smtClean="0"/>
              <a:t>Факторинглар, </a:t>
            </a:r>
            <a:r>
              <a:rPr lang="uz-Cyrl-UZ" sz="2200" dirty="0"/>
              <a:t>молия компаниялари ва банклар дебиторлик қарзлари бўйича қарз берадилар. Молиявий компаниялар ва банклар товар-моддий бойликларга қарз беришади. Ускуналар ҳам сотилиши мумкин, кейин </a:t>
            </a:r>
            <a:r>
              <a:rPr lang="uz-Cyrl-UZ" sz="2200" dirty="0" smtClean="0"/>
              <a:t>эса </a:t>
            </a:r>
            <a:r>
              <a:rPr lang="uz-Cyrl-UZ" sz="2200" dirty="0"/>
              <a:t>ускуналар лизинг компанияларидан лизингга қайтарилиши мумкин.</a:t>
            </a:r>
          </a:p>
        </p:txBody>
      </p:sp>
      <p:pic>
        <p:nvPicPr>
          <p:cNvPr id="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2875553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34</a:t>
            </a:fld>
            <a:endParaRPr/>
          </a:p>
        </p:txBody>
      </p:sp>
      <p:sp>
        <p:nvSpPr>
          <p:cNvPr id="2" name="Прямоугольник 1"/>
          <p:cNvSpPr/>
          <p:nvPr/>
        </p:nvSpPr>
        <p:spPr>
          <a:xfrm>
            <a:off x="611560" y="1245398"/>
            <a:ext cx="8064896" cy="2800767"/>
          </a:xfrm>
          <a:prstGeom prst="rect">
            <a:avLst/>
          </a:prstGeom>
        </p:spPr>
        <p:txBody>
          <a:bodyPr wrap="square">
            <a:spAutoFit/>
          </a:bodyPr>
          <a:lstStyle/>
          <a:p>
            <a:pPr marL="285750" indent="-285750" algn="just">
              <a:buFont typeface="Courier New" panose="02070309020205020404" pitchFamily="49" charset="0"/>
              <a:buChar char="o"/>
            </a:pPr>
            <a:r>
              <a:rPr lang="uz-Cyrl-UZ" sz="2200" b="1" i="1" dirty="0">
                <a:solidFill>
                  <a:srgbClr val="002060"/>
                </a:solidFill>
              </a:rPr>
              <a:t>Сотувчидан молиялаштиришни сўранг. </a:t>
            </a:r>
            <a:endParaRPr lang="uz-Cyrl-UZ" sz="2200" b="1" i="1" dirty="0" smtClean="0">
              <a:solidFill>
                <a:srgbClr val="002060"/>
              </a:solidFill>
            </a:endParaRPr>
          </a:p>
          <a:p>
            <a:pPr marL="342900" indent="-342900" algn="just">
              <a:buFont typeface="Arial" panose="020B0604020202020204" pitchFamily="34" charset="0"/>
              <a:buChar char="•"/>
            </a:pPr>
            <a:r>
              <a:rPr lang="uz-Cyrl-UZ" sz="2200" dirty="0" smtClean="0"/>
              <a:t>Рухланган сотувчилар кўпинча банкка қараганда юмшоқроқ шартлар ва камроқ қатъий кредитларни тақдим </a:t>
            </a:r>
            <a:r>
              <a:rPr lang="uz-Cyrl-UZ" sz="2200" dirty="0"/>
              <a:t>э</a:t>
            </a:r>
            <a:r>
              <a:rPr lang="uz-Cyrl-UZ" sz="2200" dirty="0" smtClean="0"/>
              <a:t>тадилар. Ва улар фақат бизнеснинг активларини гаров сифатида олишлари мумкин. Иштирокчилар келишувни ўзлари хоҳлаганча тузишлари мумкин, тўлов жадвали ва эҳтиёжларини қондириш учун бошқа шартларни муҳокама қилишлари мумкин.</a:t>
            </a:r>
          </a:p>
        </p:txBody>
      </p:sp>
      <p:pic>
        <p:nvPicPr>
          <p:cNvPr id="5"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716176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35</a:t>
            </a:fld>
            <a:endParaRPr/>
          </a:p>
        </p:txBody>
      </p:sp>
      <p:sp>
        <p:nvSpPr>
          <p:cNvPr id="2" name="Прямоугольник 1"/>
          <p:cNvSpPr/>
          <p:nvPr/>
        </p:nvSpPr>
        <p:spPr>
          <a:xfrm>
            <a:off x="611560" y="1245398"/>
            <a:ext cx="8064896" cy="3477875"/>
          </a:xfrm>
          <a:prstGeom prst="rect">
            <a:avLst/>
          </a:prstGeom>
        </p:spPr>
        <p:txBody>
          <a:bodyPr wrap="square">
            <a:spAutoFit/>
          </a:bodyPr>
          <a:lstStyle/>
          <a:p>
            <a:pPr marL="285750" indent="-285750" algn="just">
              <a:buFont typeface="Courier New" panose="02070309020205020404" pitchFamily="49" charset="0"/>
              <a:buChar char="o"/>
            </a:pPr>
            <a:r>
              <a:rPr lang="uz-Cyrl-UZ" sz="2200" b="1" i="1" dirty="0">
                <a:solidFill>
                  <a:srgbClr val="002060"/>
                </a:solidFill>
              </a:rPr>
              <a:t>Ходимлар </a:t>
            </a:r>
            <a:r>
              <a:rPr lang="uz-Cyrl-UZ" sz="2200" b="1" i="1" dirty="0" smtClean="0">
                <a:solidFill>
                  <a:srgbClr val="002060"/>
                </a:solidFill>
              </a:rPr>
              <a:t>улушга эгалик қилиш режаси. </a:t>
            </a:r>
            <a:endParaRPr lang="uz-Cyrl-UZ" sz="2200" b="1" i="1" dirty="0">
              <a:solidFill>
                <a:srgbClr val="002060"/>
              </a:solidFill>
            </a:endParaRPr>
          </a:p>
          <a:p>
            <a:pPr marL="342900" indent="-342900" algn="just">
              <a:buFont typeface="Arial" panose="020B0604020202020204" pitchFamily="34" charset="0"/>
              <a:buChar char="•"/>
            </a:pPr>
            <a:r>
              <a:rPr lang="uz-Cyrl-UZ" sz="2200" dirty="0" smtClean="0"/>
              <a:t>Бу сизга бизнесдаги акцияларни ходимларга сотиш орқали дарҳол капитал олиш усулини таклиф қилади. Режа тузишни таклиф қилиш орқали сиз сотиш нархини пасайтиришингиз мумкин.</a:t>
            </a:r>
          </a:p>
          <a:p>
            <a:pPr marL="285750" indent="-285750" algn="just">
              <a:buFont typeface="Courier New" panose="02070309020205020404" pitchFamily="49" charset="0"/>
              <a:buChar char="o"/>
            </a:pPr>
            <a:r>
              <a:rPr lang="uz-Cyrl-UZ" sz="2200" b="1" i="1" dirty="0">
                <a:solidFill>
                  <a:srgbClr val="002060"/>
                </a:solidFill>
              </a:rPr>
              <a:t>Сотиб олиш </a:t>
            </a:r>
            <a:r>
              <a:rPr lang="uz-Cyrl-UZ" sz="2200" b="1" i="1" dirty="0" smtClean="0">
                <a:solidFill>
                  <a:srgbClr val="002060"/>
                </a:solidFill>
              </a:rPr>
              <a:t>опцияси </a:t>
            </a:r>
            <a:r>
              <a:rPr lang="uz-Cyrl-UZ" sz="2200" b="1" i="1" dirty="0">
                <a:solidFill>
                  <a:srgbClr val="002060"/>
                </a:solidFill>
              </a:rPr>
              <a:t>билан ижарага олинг. </a:t>
            </a:r>
          </a:p>
          <a:p>
            <a:pPr marL="342900" indent="-342900" algn="just">
              <a:buFont typeface="Arial" panose="020B0604020202020204" pitchFamily="34" charset="0"/>
              <a:buChar char="•"/>
            </a:pPr>
            <a:r>
              <a:rPr lang="uz-Cyrl-UZ" sz="2200" dirty="0"/>
              <a:t>Баъзи сотувчилар сизга сотиб олиш имконияти билан бизнесни ижарага беришади. Сиз дастлабки тўловни амалга оширасиз, миноритар акциядорга айланасиз ва бизнесни худди ўзингизникидек бошқарасиз</a:t>
            </a:r>
            <a:r>
              <a:rPr lang="uz-Cyrl-UZ" sz="2200" dirty="0" smtClean="0"/>
              <a:t>.</a:t>
            </a:r>
            <a:endParaRPr lang="uz-Cyrl-UZ" sz="2200" dirty="0"/>
          </a:p>
        </p:txBody>
      </p:sp>
      <p:pic>
        <p:nvPicPr>
          <p:cNvPr id="5"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394653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additive="base">
                                        <p:cTn id="25"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36</a:t>
            </a:fld>
            <a:endParaRPr/>
          </a:p>
        </p:txBody>
      </p:sp>
      <p:sp>
        <p:nvSpPr>
          <p:cNvPr id="2" name="Прямоугольник 1"/>
          <p:cNvSpPr/>
          <p:nvPr/>
        </p:nvSpPr>
        <p:spPr>
          <a:xfrm>
            <a:off x="611560" y="1276761"/>
            <a:ext cx="8064896" cy="3477875"/>
          </a:xfrm>
          <a:prstGeom prst="rect">
            <a:avLst/>
          </a:prstGeom>
        </p:spPr>
        <p:txBody>
          <a:bodyPr wrap="square">
            <a:spAutoFit/>
          </a:bodyPr>
          <a:lstStyle/>
          <a:p>
            <a:pPr marL="285750" indent="-285750" algn="just">
              <a:buFont typeface="Wingdings" panose="05000000000000000000" pitchFamily="2" charset="2"/>
              <a:buChar char="Ø"/>
            </a:pPr>
            <a:r>
              <a:rPr lang="uz-Cyrl-UZ" sz="2200" dirty="0" smtClean="0"/>
              <a:t>Агар сиз кўриб чиқаётган бизнес имконияти харидорларни ошкор қилувчи ҳужжат билан таъминламаса, сиз камроқ маълумотга эга бўласиз, шунинг учун сиз ўзингиз кўпроқ иш қилишингиз керак.</a:t>
            </a:r>
          </a:p>
          <a:p>
            <a:pPr marL="285750" indent="-285750" algn="just">
              <a:buFont typeface="Wingdings" panose="05000000000000000000" pitchFamily="2" charset="2"/>
              <a:buChar char="Ø"/>
            </a:pPr>
            <a:r>
              <a:rPr lang="uz-Cyrl-UZ" sz="2200" dirty="0" smtClean="0"/>
              <a:t>Иложи бўлса, франчайзингни текшириш учун худди шундай қадамларни бажаринг. Компанияга қарши шикоятлар бўлганлигини текширинг ва агар компания рўйхатдан ўтган бўлса, молиявий ҳисобот сизга унинг молиявий аҳволи ва бошқа маълумотлар ҳақида маълумот беради.</a:t>
            </a:r>
          </a:p>
        </p:txBody>
      </p:sp>
      <p:sp>
        <p:nvSpPr>
          <p:cNvPr id="5" name="TextBox 4">
            <a:extLst>
              <a:ext uri="{FF2B5EF4-FFF2-40B4-BE49-F238E27FC236}">
                <a16:creationId xmlns="" xmlns:a16="http://schemas.microsoft.com/office/drawing/2014/main" id="{BB850A12-8C05-0A49-14E0-4F5D83EBF136}"/>
              </a:ext>
            </a:extLst>
          </p:cNvPr>
          <p:cNvSpPr txBox="1"/>
          <p:nvPr/>
        </p:nvSpPr>
        <p:spPr>
          <a:xfrm>
            <a:off x="3059832" y="379782"/>
            <a:ext cx="2520280" cy="461665"/>
          </a:xfrm>
          <a:prstGeom prst="rect">
            <a:avLst/>
          </a:prstGeom>
          <a:noFill/>
        </p:spPr>
        <p:txBody>
          <a:bodyPr wrap="square">
            <a:spAutoFit/>
          </a:bodyPr>
          <a:lstStyle/>
          <a:p>
            <a:pPr algn="just"/>
            <a:r>
              <a:rPr lang="uz-Cyrl-UZ" sz="2400" b="1" i="1" dirty="0" smtClean="0">
                <a:solidFill>
                  <a:srgbClr val="C00000"/>
                </a:solidFill>
              </a:rPr>
              <a:t>Хулоса қилиб</a:t>
            </a:r>
            <a:endParaRPr lang="ru-RU" sz="2400" b="1" i="1" dirty="0">
              <a:solidFill>
                <a:srgbClr val="C00000"/>
              </a:solidFill>
            </a:endParaRPr>
          </a:p>
        </p:txBody>
      </p:sp>
      <p:pic>
        <p:nvPicPr>
          <p:cNvPr id="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3515956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37</a:t>
            </a:fld>
            <a:endParaRPr/>
          </a:p>
        </p:txBody>
      </p:sp>
      <p:sp>
        <p:nvSpPr>
          <p:cNvPr id="2" name="Прямоугольник 1"/>
          <p:cNvSpPr/>
          <p:nvPr/>
        </p:nvSpPr>
        <p:spPr>
          <a:xfrm>
            <a:off x="611560" y="1276761"/>
            <a:ext cx="8064896" cy="2800767"/>
          </a:xfrm>
          <a:prstGeom prst="rect">
            <a:avLst/>
          </a:prstGeom>
        </p:spPr>
        <p:txBody>
          <a:bodyPr wrap="square">
            <a:spAutoFit/>
          </a:bodyPr>
          <a:lstStyle/>
          <a:p>
            <a:pPr marL="285750" indent="-285750" algn="just">
              <a:buFont typeface="Wingdings" panose="05000000000000000000" pitchFamily="2" charset="2"/>
              <a:buChar char="Ø"/>
            </a:pPr>
            <a:r>
              <a:rPr lang="en-US" sz="2200" dirty="0" smtClean="0"/>
              <a:t>A</a:t>
            </a:r>
            <a:r>
              <a:rPr lang="uz-Cyrl-UZ" sz="2200" dirty="0" smtClean="0"/>
              <a:t>гар сиз компания ёки унинг раҳбарлари суд жараёнларида ёки банкротлик ҳолатларида иштирок этганлигини аниқласангиз, батафсилроқ маълумот олишга ҳаракат қилинг. </a:t>
            </a:r>
          </a:p>
          <a:p>
            <a:pPr marL="285750" indent="-285750" algn="just">
              <a:buFont typeface="Wingdings" panose="05000000000000000000" pitchFamily="2" charset="2"/>
              <a:buChar char="Ø"/>
            </a:pPr>
            <a:r>
              <a:rPr lang="uz-Cyrl-UZ" sz="2200" dirty="0" smtClean="0"/>
              <a:t>Даъволар фирибгарлик ёки тартибга солувчи қонунларни бузиш билан боғлиқми?</a:t>
            </a:r>
          </a:p>
          <a:p>
            <a:pPr marL="285750" indent="-285750" algn="just">
              <a:buFont typeface="Wingdings" panose="05000000000000000000" pitchFamily="2" charset="2"/>
              <a:buChar char="Ø"/>
            </a:pPr>
            <a:r>
              <a:rPr lang="uz-Cyrl-UZ" sz="2200" dirty="0"/>
              <a:t>Ишни кўрган суддан олишингиз мумкин бўлган ариза ёки ҳукмнинг нусхаси сизга ушбу саволларга жавоб беради</a:t>
            </a:r>
            <a:r>
              <a:rPr lang="uz-Cyrl-UZ" sz="2200" dirty="0" smtClean="0"/>
              <a:t>.</a:t>
            </a:r>
            <a:endParaRPr lang="uz-Cyrl-UZ" sz="2200" dirty="0"/>
          </a:p>
        </p:txBody>
      </p:sp>
      <p:pic>
        <p:nvPicPr>
          <p:cNvPr id="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775545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38</a:t>
            </a:fld>
            <a:endParaRPr/>
          </a:p>
        </p:txBody>
      </p:sp>
      <p:sp>
        <p:nvSpPr>
          <p:cNvPr id="2" name="Прямоугольник 1"/>
          <p:cNvSpPr/>
          <p:nvPr/>
        </p:nvSpPr>
        <p:spPr>
          <a:xfrm>
            <a:off x="611560" y="1276761"/>
            <a:ext cx="8064896" cy="3139321"/>
          </a:xfrm>
          <a:prstGeom prst="rect">
            <a:avLst/>
          </a:prstGeom>
        </p:spPr>
        <p:txBody>
          <a:bodyPr wrap="square">
            <a:spAutoFit/>
          </a:bodyPr>
          <a:lstStyle/>
          <a:p>
            <a:pPr marL="285750" indent="-285750" algn="just">
              <a:buFont typeface="Wingdings" panose="05000000000000000000" pitchFamily="2" charset="2"/>
              <a:buChar char="Ø"/>
            </a:pPr>
            <a:r>
              <a:rPr lang="uz-Cyrl-UZ" sz="2200" dirty="0" smtClean="0"/>
              <a:t>Ниҳоят, сотувчи сизга ўтмишдаги мижозлар рўйхатини тақдим этадими ёки йўқлигини билиб олинг. Сотувчидан мижозларнинг тўлиқ рўйхатини олишга харакат қилинг.</a:t>
            </a:r>
          </a:p>
          <a:p>
            <a:pPr marL="285750" indent="-285750" algn="just">
              <a:buFont typeface="Wingdings" panose="05000000000000000000" pitchFamily="2" charset="2"/>
              <a:buChar char="Ø"/>
            </a:pPr>
            <a:r>
              <a:rPr lang="uz-Cyrl-UZ" sz="2200" dirty="0" smtClean="0"/>
              <a:t>Мижозларни кузатиб боришга ҳаракат қилинг ва иложи борича кўпроқ суҳбатлашинг. Улар махсулотдан қониқишдими?</a:t>
            </a:r>
            <a:r>
              <a:rPr lang="uz-Cyrl-UZ" sz="2200" dirty="0"/>
              <a:t> </a:t>
            </a:r>
            <a:endParaRPr lang="uz-Cyrl-UZ" sz="2200" dirty="0" smtClean="0"/>
          </a:p>
          <a:p>
            <a:pPr marL="285750" indent="-285750" algn="just">
              <a:buFont typeface="Wingdings" panose="05000000000000000000" pitchFamily="2" charset="2"/>
              <a:buChar char="Ø"/>
            </a:pPr>
            <a:r>
              <a:rPr lang="uz-Cyrl-UZ" sz="2200" dirty="0" smtClean="0"/>
              <a:t>Франчайзингдан </a:t>
            </a:r>
            <a:r>
              <a:rPr lang="uz-Cyrl-UZ" sz="2200" dirty="0"/>
              <a:t>кўра кўпроқ бизнес муваффақияти ёки муваффақиятсизлиги, корхонага бўлган садоқатингизга ва унга сарфлаган ҳаракатларингиз даражасига боғлиқ</a:t>
            </a:r>
            <a:r>
              <a:rPr lang="uz-Cyrl-UZ" sz="2200" dirty="0" smtClean="0"/>
              <a:t>. </a:t>
            </a:r>
          </a:p>
        </p:txBody>
      </p:sp>
      <p:pic>
        <p:nvPicPr>
          <p:cNvPr id="5"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9616964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39</a:t>
            </a:fld>
            <a:endParaRPr/>
          </a:p>
        </p:txBody>
      </p:sp>
      <p:pic>
        <p:nvPicPr>
          <p:cNvPr id="5"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6" name="Picture 2" descr="Corporate Social Responsibility and Corporate Citizenship - Differenc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0"/>
            <a:ext cx="7722791" cy="5143500"/>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4139952" y="1694294"/>
            <a:ext cx="4608512" cy="2677656"/>
          </a:xfrm>
          <a:prstGeom prst="rect">
            <a:avLst/>
          </a:prstGeom>
        </p:spPr>
        <p:txBody>
          <a:bodyPr wrap="square">
            <a:spAutoFit/>
          </a:bodyPr>
          <a:lstStyle/>
          <a:p>
            <a:pPr marL="285750" indent="-285750" algn="just">
              <a:buFont typeface="Wingdings" panose="05000000000000000000" pitchFamily="2" charset="2"/>
              <a:buChar char="Ø"/>
            </a:pPr>
            <a:r>
              <a:rPr lang="uz-Cyrl-UZ" sz="2100" dirty="0" smtClean="0"/>
              <a:t>Бизнесни сотиб олиш франчай-зинг каби аниқ белгиланмаган. Бироқ, бунда сиз бизнес имкониятингизни ишга тушириш учун кўпроқ эркинликка </a:t>
            </a:r>
            <a:r>
              <a:rPr lang="uz-Cyrl-UZ" sz="2100" dirty="0"/>
              <a:t>э</a:t>
            </a:r>
            <a:r>
              <a:rPr lang="uz-Cyrl-UZ" sz="2100" dirty="0" smtClean="0"/>
              <a:t>гасиз.</a:t>
            </a:r>
          </a:p>
          <a:p>
            <a:pPr marL="285750" indent="-285750" algn="just">
              <a:buFont typeface="Wingdings" panose="05000000000000000000" pitchFamily="2" charset="2"/>
              <a:buChar char="Ø"/>
            </a:pPr>
            <a:r>
              <a:rPr lang="uz-Cyrl-UZ" sz="2100" dirty="0" smtClean="0"/>
              <a:t>Тўғри бизнес имкониятларини топиш учун кўп куч сарфланг ва муваффақиятга эришинг.</a:t>
            </a:r>
            <a:endParaRPr lang="uz-Cyrl-UZ" sz="2100" dirty="0"/>
          </a:p>
        </p:txBody>
      </p:sp>
    </p:spTree>
    <p:extLst>
      <p:ext uri="{BB962C8B-B14F-4D97-AF65-F5344CB8AC3E}">
        <p14:creationId xmlns:p14="http://schemas.microsoft.com/office/powerpoint/2010/main" val="885585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40</a:t>
            </a:fld>
            <a:endParaRPr/>
          </a:p>
        </p:txBody>
      </p:sp>
      <p:sp>
        <p:nvSpPr>
          <p:cNvPr id="2" name="Прямоугольник 1"/>
          <p:cNvSpPr/>
          <p:nvPr/>
        </p:nvSpPr>
        <p:spPr>
          <a:xfrm>
            <a:off x="251520" y="730314"/>
            <a:ext cx="8712968" cy="4093428"/>
          </a:xfrm>
          <a:prstGeom prst="rect">
            <a:avLst/>
          </a:prstGeom>
        </p:spPr>
        <p:txBody>
          <a:bodyPr wrap="square">
            <a:spAutoFit/>
          </a:bodyPr>
          <a:lstStyle/>
          <a:p>
            <a:pPr marL="228600" lvl="0" indent="-228600">
              <a:buFont typeface="+mj-lt"/>
              <a:buAutoNum type="arabicPeriod"/>
            </a:pPr>
            <a:r>
              <a:rPr lang="en-US" sz="1000" dirty="0">
                <a:solidFill>
                  <a:schemeClr val="tx1"/>
                </a:solidFill>
              </a:rPr>
              <a:t>Basics of business: textbook and workshop for academic undergraduate students / </a:t>
            </a:r>
            <a:r>
              <a:rPr lang="en-US" sz="1000" dirty="0" err="1">
                <a:solidFill>
                  <a:schemeClr val="tx1"/>
                </a:solidFill>
              </a:rPr>
              <a:t>Bobrova</a:t>
            </a:r>
            <a:r>
              <a:rPr lang="en-US" sz="1000" dirty="0">
                <a:solidFill>
                  <a:schemeClr val="tx1"/>
                </a:solidFill>
              </a:rPr>
              <a:t>, O.S., </a:t>
            </a:r>
            <a:r>
              <a:rPr lang="en-US" sz="1000" dirty="0" err="1">
                <a:solidFill>
                  <a:schemeClr val="tx1"/>
                </a:solidFill>
              </a:rPr>
              <a:t>Tsybukov</a:t>
            </a:r>
            <a:r>
              <a:rPr lang="en-US" sz="1000" dirty="0">
                <a:solidFill>
                  <a:schemeClr val="tx1"/>
                </a:solidFill>
              </a:rPr>
              <a:t> S.I., </a:t>
            </a:r>
            <a:r>
              <a:rPr lang="en-US" sz="1000" dirty="0" err="1">
                <a:solidFill>
                  <a:schemeClr val="tx1"/>
                </a:solidFill>
              </a:rPr>
              <a:t>Bobrov</a:t>
            </a:r>
            <a:r>
              <a:rPr lang="en-US" sz="1000" dirty="0">
                <a:solidFill>
                  <a:schemeClr val="tx1"/>
                </a:solidFill>
              </a:rPr>
              <a:t> I.A. - </a:t>
            </a:r>
            <a:r>
              <a:rPr lang="en-US" sz="1000" dirty="0" err="1">
                <a:solidFill>
                  <a:schemeClr val="tx1"/>
                </a:solidFill>
              </a:rPr>
              <a:t>Yurayt</a:t>
            </a:r>
            <a:r>
              <a:rPr lang="en-US" sz="1000" dirty="0">
                <a:solidFill>
                  <a:schemeClr val="tx1"/>
                </a:solidFill>
              </a:rPr>
              <a:t> Publishing House, 2021. — 330 p. </a:t>
            </a:r>
          </a:p>
          <a:p>
            <a:pPr marL="228600" lvl="0" indent="-228600">
              <a:buFont typeface="+mj-lt"/>
              <a:buAutoNum type="arabicPeriod"/>
            </a:pPr>
            <a:r>
              <a:rPr lang="en-US" sz="1000" dirty="0">
                <a:solidFill>
                  <a:schemeClr val="tx1"/>
                </a:solidFill>
              </a:rPr>
              <a:t>Business Basics: Textbook / E.A. </a:t>
            </a:r>
            <a:r>
              <a:rPr lang="en-US" sz="1000" dirty="0" err="1">
                <a:solidFill>
                  <a:schemeClr val="tx1"/>
                </a:solidFill>
              </a:rPr>
              <a:t>Arustamov</a:t>
            </a:r>
            <a:r>
              <a:rPr lang="en-US" sz="1000" dirty="0">
                <a:solidFill>
                  <a:schemeClr val="tx1"/>
                </a:solidFill>
              </a:rPr>
              <a:t>. - M.: </a:t>
            </a:r>
            <a:r>
              <a:rPr lang="en-US" sz="1000" dirty="0" err="1">
                <a:solidFill>
                  <a:schemeClr val="tx1"/>
                </a:solidFill>
              </a:rPr>
              <a:t>Dashkov</a:t>
            </a:r>
            <a:r>
              <a:rPr lang="en-US" sz="1000" dirty="0">
                <a:solidFill>
                  <a:schemeClr val="tx1"/>
                </a:solidFill>
              </a:rPr>
              <a:t> and K, 2020. - 232 p. </a:t>
            </a:r>
          </a:p>
          <a:p>
            <a:pPr marL="228600" lvl="0" indent="-228600">
              <a:buFont typeface="+mj-lt"/>
              <a:buAutoNum type="arabicPeriod"/>
            </a:pPr>
            <a:r>
              <a:rPr lang="en-US" sz="1000" dirty="0">
                <a:solidFill>
                  <a:schemeClr val="tx1"/>
                </a:solidFill>
              </a:rPr>
              <a:t>Bygrave, W.D. and </a:t>
            </a:r>
            <a:r>
              <a:rPr lang="en-US" sz="1000" dirty="0" err="1">
                <a:solidFill>
                  <a:schemeClr val="tx1"/>
                </a:solidFill>
              </a:rPr>
              <a:t>Zacharakis</a:t>
            </a:r>
            <a:r>
              <a:rPr lang="en-US" sz="1000" dirty="0">
                <a:solidFill>
                  <a:schemeClr val="tx1"/>
                </a:solidFill>
              </a:rPr>
              <a:t>, A. (2014) </a:t>
            </a:r>
            <a:r>
              <a:rPr lang="en-US" sz="1000" i="1" dirty="0">
                <a:solidFill>
                  <a:schemeClr val="tx1"/>
                </a:solidFill>
              </a:rPr>
              <a:t>Entrepreneurship</a:t>
            </a:r>
            <a:r>
              <a:rPr lang="en-US" sz="1000" dirty="0">
                <a:solidFill>
                  <a:schemeClr val="tx1"/>
                </a:solidFill>
              </a:rPr>
              <a:t>. Third edition. Hoboken, New Jersey: John Wiley &amp; Sons, Inc.</a:t>
            </a:r>
          </a:p>
          <a:p>
            <a:pPr marL="228600" lvl="0" indent="-228600">
              <a:buFont typeface="+mj-lt"/>
              <a:buAutoNum type="arabicPeriod"/>
            </a:pPr>
            <a:r>
              <a:rPr lang="en-US" sz="1000" dirty="0">
                <a:solidFill>
                  <a:schemeClr val="tx1"/>
                </a:solidFill>
              </a:rPr>
              <a:t>Entrepreneurial activity: a textbook for secondary vocational education / E. E. Kuzmina. - 3rd ed., revised. and additional - </a:t>
            </a:r>
            <a:r>
              <a:rPr lang="en-US" sz="1000" dirty="0" err="1">
                <a:solidFill>
                  <a:schemeClr val="tx1"/>
                </a:solidFill>
              </a:rPr>
              <a:t>Yurayt</a:t>
            </a:r>
            <a:r>
              <a:rPr lang="en-US" sz="1000" dirty="0">
                <a:solidFill>
                  <a:schemeClr val="tx1"/>
                </a:solidFill>
              </a:rPr>
              <a:t> Publishing House, 2020. — 417 p. </a:t>
            </a:r>
          </a:p>
          <a:p>
            <a:pPr marL="228600" lvl="0" indent="-228600">
              <a:buFont typeface="+mj-lt"/>
              <a:buAutoNum type="arabicPeriod"/>
            </a:pPr>
            <a:r>
              <a:rPr lang="en-US" sz="1000" dirty="0">
                <a:solidFill>
                  <a:schemeClr val="tx1"/>
                </a:solidFill>
              </a:rPr>
              <a:t>Fundamentals of business (entrepreneurship): Textbook / </a:t>
            </a:r>
            <a:r>
              <a:rPr lang="en-US" sz="1000" dirty="0" err="1">
                <a:solidFill>
                  <a:schemeClr val="tx1"/>
                </a:solidFill>
              </a:rPr>
              <a:t>N.Yu</a:t>
            </a:r>
            <a:r>
              <a:rPr lang="en-US" sz="1000" dirty="0">
                <a:solidFill>
                  <a:schemeClr val="tx1"/>
                </a:solidFill>
              </a:rPr>
              <a:t>. </a:t>
            </a:r>
            <a:r>
              <a:rPr lang="en-US" sz="1000" dirty="0" err="1">
                <a:solidFill>
                  <a:schemeClr val="tx1"/>
                </a:solidFill>
              </a:rPr>
              <a:t>Kruglov</a:t>
            </a:r>
            <a:r>
              <a:rPr lang="en-US" sz="1000" dirty="0">
                <a:solidFill>
                  <a:schemeClr val="tx1"/>
                </a:solidFill>
              </a:rPr>
              <a:t>. - M.: </a:t>
            </a:r>
            <a:r>
              <a:rPr lang="en-US" sz="1000" dirty="0" err="1">
                <a:solidFill>
                  <a:schemeClr val="tx1"/>
                </a:solidFill>
              </a:rPr>
              <a:t>KnoRus</a:t>
            </a:r>
            <a:r>
              <a:rPr lang="en-US" sz="1000" dirty="0">
                <a:solidFill>
                  <a:schemeClr val="tx1"/>
                </a:solidFill>
              </a:rPr>
              <a:t>, 2021. - 440 c. </a:t>
            </a:r>
          </a:p>
          <a:p>
            <a:pPr marL="228600" lvl="0" indent="-228600">
              <a:buFont typeface="+mj-lt"/>
              <a:buAutoNum type="arabicPeriod"/>
            </a:pPr>
            <a:r>
              <a:rPr lang="en-US" sz="1000" dirty="0">
                <a:solidFill>
                  <a:schemeClr val="tx1"/>
                </a:solidFill>
              </a:rPr>
              <a:t>Fundamentals of business informatics: textbook and workshop for undergraduate and graduate students / E.P. </a:t>
            </a:r>
            <a:r>
              <a:rPr lang="en-US" sz="1000" dirty="0" err="1">
                <a:solidFill>
                  <a:schemeClr val="tx1"/>
                </a:solidFill>
              </a:rPr>
              <a:t>Zaramenskikh</a:t>
            </a:r>
            <a:r>
              <a:rPr lang="en-US" sz="1000" dirty="0">
                <a:solidFill>
                  <a:schemeClr val="tx1"/>
                </a:solidFill>
              </a:rPr>
              <a:t>. - </a:t>
            </a:r>
            <a:r>
              <a:rPr lang="en-US" sz="1000" dirty="0" err="1">
                <a:solidFill>
                  <a:schemeClr val="tx1"/>
                </a:solidFill>
              </a:rPr>
              <a:t>Yurayt</a:t>
            </a:r>
            <a:r>
              <a:rPr lang="en-US" sz="1000" dirty="0">
                <a:solidFill>
                  <a:schemeClr val="tx1"/>
                </a:solidFill>
              </a:rPr>
              <a:t> Publishing House, 2020. — 407 p. </a:t>
            </a:r>
          </a:p>
          <a:p>
            <a:pPr marL="228600" lvl="0" indent="-228600">
              <a:buFont typeface="+mj-lt"/>
              <a:buAutoNum type="arabicPeriod"/>
            </a:pPr>
            <a:r>
              <a:rPr lang="en-US" sz="1000" dirty="0">
                <a:solidFill>
                  <a:schemeClr val="tx1"/>
                </a:solidFill>
              </a:rPr>
              <a:t>Fundamentals of entrepreneurial activity: a textbook and workshop for academic undergraduate students / E.F. </a:t>
            </a:r>
            <a:r>
              <a:rPr lang="en-US" sz="1000" dirty="0" err="1">
                <a:solidFill>
                  <a:schemeClr val="tx1"/>
                </a:solidFill>
              </a:rPr>
              <a:t>Cheberko</a:t>
            </a:r>
            <a:r>
              <a:rPr lang="en-US" sz="1000" dirty="0">
                <a:solidFill>
                  <a:schemeClr val="tx1"/>
                </a:solidFill>
              </a:rPr>
              <a:t>. - </a:t>
            </a:r>
            <a:r>
              <a:rPr lang="en-US" sz="1000" dirty="0" err="1">
                <a:solidFill>
                  <a:schemeClr val="tx1"/>
                </a:solidFill>
              </a:rPr>
              <a:t>Yurayt</a:t>
            </a:r>
            <a:r>
              <a:rPr lang="en-US" sz="1000" dirty="0">
                <a:solidFill>
                  <a:schemeClr val="tx1"/>
                </a:solidFill>
              </a:rPr>
              <a:t> Publishing House, 2020. — 219 p. </a:t>
            </a:r>
          </a:p>
          <a:p>
            <a:pPr marL="228600" lvl="0" indent="-228600">
              <a:buFont typeface="+mj-lt"/>
              <a:buAutoNum type="arabicPeriod"/>
            </a:pPr>
            <a:r>
              <a:rPr lang="en-US" sz="1000" dirty="0">
                <a:solidFill>
                  <a:schemeClr val="tx1"/>
                </a:solidFill>
              </a:rPr>
              <a:t>Fundamentals of social entrepreneurship: a textbook for universities / E. M. Bely [and others]; edited by E. M. Bely. -  </a:t>
            </a:r>
            <a:r>
              <a:rPr lang="en-US" sz="1000" dirty="0" err="1">
                <a:solidFill>
                  <a:schemeClr val="tx1"/>
                </a:solidFill>
              </a:rPr>
              <a:t>Yurayt</a:t>
            </a:r>
            <a:r>
              <a:rPr lang="en-US" sz="1000" dirty="0">
                <a:solidFill>
                  <a:schemeClr val="tx1"/>
                </a:solidFill>
              </a:rPr>
              <a:t> Publishing House, 2022. — 178 p. </a:t>
            </a:r>
          </a:p>
          <a:p>
            <a:pPr marL="228600" lvl="0" indent="-228600">
              <a:buFont typeface="+mj-lt"/>
              <a:buAutoNum type="arabicPeriod"/>
            </a:pPr>
            <a:r>
              <a:rPr lang="en-US" sz="1000" dirty="0">
                <a:solidFill>
                  <a:schemeClr val="tx1"/>
                </a:solidFill>
              </a:rPr>
              <a:t>Handbook of an entrepreneur: a practical guide / O.S. </a:t>
            </a:r>
            <a:r>
              <a:rPr lang="en-US" sz="1000" dirty="0" err="1">
                <a:solidFill>
                  <a:schemeClr val="tx1"/>
                </a:solidFill>
              </a:rPr>
              <a:t>Bobrova</a:t>
            </a:r>
            <a:r>
              <a:rPr lang="en-US" sz="1000" dirty="0">
                <a:solidFill>
                  <a:schemeClr val="tx1"/>
                </a:solidFill>
              </a:rPr>
              <a:t>, S.I. </a:t>
            </a:r>
            <a:r>
              <a:rPr lang="en-US" sz="1000" dirty="0" err="1">
                <a:solidFill>
                  <a:schemeClr val="tx1"/>
                </a:solidFill>
              </a:rPr>
              <a:t>Tsybukov</a:t>
            </a:r>
            <a:r>
              <a:rPr lang="en-US" sz="1000" dirty="0">
                <a:solidFill>
                  <a:schemeClr val="tx1"/>
                </a:solidFill>
              </a:rPr>
              <a:t>, I.A. </a:t>
            </a:r>
            <a:r>
              <a:rPr lang="en-US" sz="1000" dirty="0" err="1">
                <a:solidFill>
                  <a:schemeClr val="tx1"/>
                </a:solidFill>
              </a:rPr>
              <a:t>Bobrov</a:t>
            </a:r>
            <a:r>
              <a:rPr lang="en-US" sz="1000" dirty="0">
                <a:solidFill>
                  <a:schemeClr val="tx1"/>
                </a:solidFill>
              </a:rPr>
              <a:t>. - </a:t>
            </a:r>
            <a:r>
              <a:rPr lang="en-US" sz="1000" dirty="0" err="1">
                <a:solidFill>
                  <a:schemeClr val="tx1"/>
                </a:solidFill>
              </a:rPr>
              <a:t>Yurayt</a:t>
            </a:r>
            <a:r>
              <a:rPr lang="en-US" sz="1000" dirty="0">
                <a:solidFill>
                  <a:schemeClr val="tx1"/>
                </a:solidFill>
              </a:rPr>
              <a:t> Publishing House, 2021. — 330 s. </a:t>
            </a:r>
          </a:p>
          <a:p>
            <a:pPr marL="228600" lvl="0" indent="-228600">
              <a:buFont typeface="+mj-lt"/>
              <a:buAutoNum type="arabicPeriod"/>
            </a:pPr>
            <a:r>
              <a:rPr lang="en-US" sz="1000" dirty="0" err="1">
                <a:solidFill>
                  <a:schemeClr val="tx1"/>
                </a:solidFill>
              </a:rPr>
              <a:t>Hisrich</a:t>
            </a:r>
            <a:r>
              <a:rPr lang="en-US" sz="1000" dirty="0">
                <a:solidFill>
                  <a:schemeClr val="tx1"/>
                </a:solidFill>
              </a:rPr>
              <a:t>, R.D. (2013) </a:t>
            </a:r>
            <a:r>
              <a:rPr lang="en-US" sz="1000" i="1" dirty="0">
                <a:solidFill>
                  <a:schemeClr val="tx1"/>
                </a:solidFill>
              </a:rPr>
              <a:t>International entrepreneurship: starting, developing, and managing a global venture</a:t>
            </a:r>
            <a:r>
              <a:rPr lang="en-US" sz="1000" dirty="0">
                <a:solidFill>
                  <a:schemeClr val="tx1"/>
                </a:solidFill>
              </a:rPr>
              <a:t>. 2nd ed. Thousand Oaks, </a:t>
            </a:r>
            <a:r>
              <a:rPr lang="en-US" sz="1000" dirty="0" err="1">
                <a:solidFill>
                  <a:schemeClr val="tx1"/>
                </a:solidFill>
              </a:rPr>
              <a:t>Calif</a:t>
            </a:r>
            <a:r>
              <a:rPr lang="en-US" sz="1000" dirty="0">
                <a:solidFill>
                  <a:schemeClr val="tx1"/>
                </a:solidFill>
              </a:rPr>
              <a:t>: SAGE.</a:t>
            </a:r>
          </a:p>
          <a:p>
            <a:pPr marL="228600" lvl="0" indent="-228600">
              <a:buFont typeface="+mj-lt"/>
              <a:buAutoNum type="arabicPeriod"/>
            </a:pPr>
            <a:r>
              <a:rPr lang="en-US" sz="1000" dirty="0">
                <a:solidFill>
                  <a:schemeClr val="tx1"/>
                </a:solidFill>
              </a:rPr>
              <a:t>Innovative entrepreneurship: textbook and workshop for secondary vocational education / V. </a:t>
            </a:r>
            <a:r>
              <a:rPr lang="en-US" sz="1000" dirty="0" err="1">
                <a:solidFill>
                  <a:schemeClr val="tx1"/>
                </a:solidFill>
              </a:rPr>
              <a:t>Ya</a:t>
            </a:r>
            <a:r>
              <a:rPr lang="en-US" sz="1000" dirty="0">
                <a:solidFill>
                  <a:schemeClr val="tx1"/>
                </a:solidFill>
              </a:rPr>
              <a:t>. </a:t>
            </a:r>
            <a:r>
              <a:rPr lang="en-US" sz="1000" dirty="0" err="1">
                <a:solidFill>
                  <a:schemeClr val="tx1"/>
                </a:solidFill>
              </a:rPr>
              <a:t>Gorfinkel</a:t>
            </a:r>
            <a:r>
              <a:rPr lang="en-US" sz="1000" dirty="0">
                <a:solidFill>
                  <a:schemeClr val="tx1"/>
                </a:solidFill>
              </a:rPr>
              <a:t> [and others]; edited by V. </a:t>
            </a:r>
            <a:r>
              <a:rPr lang="en-US" sz="1000" dirty="0" err="1">
                <a:solidFill>
                  <a:schemeClr val="tx1"/>
                </a:solidFill>
              </a:rPr>
              <a:t>Ya</a:t>
            </a:r>
            <a:r>
              <a:rPr lang="en-US" sz="1000" dirty="0">
                <a:solidFill>
                  <a:schemeClr val="tx1"/>
                </a:solidFill>
              </a:rPr>
              <a:t>. </a:t>
            </a:r>
            <a:r>
              <a:rPr lang="en-US" sz="1000" dirty="0" err="1">
                <a:solidFill>
                  <a:schemeClr val="tx1"/>
                </a:solidFill>
              </a:rPr>
              <a:t>Gorfinkel</a:t>
            </a:r>
            <a:r>
              <a:rPr lang="en-US" sz="1000" dirty="0">
                <a:solidFill>
                  <a:schemeClr val="tx1"/>
                </a:solidFill>
              </a:rPr>
              <a:t>, T. G. </a:t>
            </a:r>
            <a:r>
              <a:rPr lang="en-US" sz="1000" dirty="0" err="1">
                <a:solidFill>
                  <a:schemeClr val="tx1"/>
                </a:solidFill>
              </a:rPr>
              <a:t>Popadyuk</a:t>
            </a:r>
            <a:r>
              <a:rPr lang="en-US" sz="1000" dirty="0">
                <a:solidFill>
                  <a:schemeClr val="tx1"/>
                </a:solidFill>
              </a:rPr>
              <a:t>. - </a:t>
            </a:r>
            <a:r>
              <a:rPr lang="en-US" sz="1000" dirty="0" err="1">
                <a:solidFill>
                  <a:schemeClr val="tx1"/>
                </a:solidFill>
              </a:rPr>
              <a:t>Yurayt</a:t>
            </a:r>
            <a:r>
              <a:rPr lang="en-US" sz="1000" dirty="0">
                <a:solidFill>
                  <a:schemeClr val="tx1"/>
                </a:solidFill>
              </a:rPr>
              <a:t> Publishing House, 2022. — 523 p. </a:t>
            </a:r>
          </a:p>
          <a:p>
            <a:pPr marL="228600" lvl="0" indent="-228600">
              <a:buFont typeface="+mj-lt"/>
              <a:buAutoNum type="arabicPeriod"/>
            </a:pPr>
            <a:r>
              <a:rPr lang="en-US" sz="1000" dirty="0" err="1">
                <a:solidFill>
                  <a:schemeClr val="tx1"/>
                </a:solidFill>
              </a:rPr>
              <a:t>Lussier</a:t>
            </a:r>
            <a:r>
              <a:rPr lang="en-US" sz="1000" dirty="0">
                <a:solidFill>
                  <a:schemeClr val="tx1"/>
                </a:solidFill>
              </a:rPr>
              <a:t>, R.N., </a:t>
            </a:r>
            <a:r>
              <a:rPr lang="en-US" sz="1000" dirty="0" err="1">
                <a:solidFill>
                  <a:schemeClr val="tx1"/>
                </a:solidFill>
              </a:rPr>
              <a:t>Corman</a:t>
            </a:r>
            <a:r>
              <a:rPr lang="en-US" sz="1000" dirty="0">
                <a:solidFill>
                  <a:schemeClr val="tx1"/>
                </a:solidFill>
              </a:rPr>
              <a:t>, J. and Kimball, D.C. (2015) </a:t>
            </a:r>
            <a:r>
              <a:rPr lang="en-US" sz="1000" i="1" dirty="0">
                <a:solidFill>
                  <a:schemeClr val="tx1"/>
                </a:solidFill>
              </a:rPr>
              <a:t>Entrepreneurial new venture skills</a:t>
            </a:r>
            <a:r>
              <a:rPr lang="en-US" sz="1000" dirty="0">
                <a:solidFill>
                  <a:schemeClr val="tx1"/>
                </a:solidFill>
              </a:rPr>
              <a:t>. 3. ed. New York, NY [</a:t>
            </a:r>
            <a:r>
              <a:rPr lang="en-US" sz="1000" dirty="0" err="1">
                <a:solidFill>
                  <a:schemeClr val="tx1"/>
                </a:solidFill>
              </a:rPr>
              <a:t>u.a</a:t>
            </a:r>
            <a:r>
              <a:rPr lang="en-US" sz="1000" dirty="0">
                <a:solidFill>
                  <a:schemeClr val="tx1"/>
                </a:solidFill>
              </a:rPr>
              <a:t>.]: Routledge.</a:t>
            </a:r>
          </a:p>
          <a:p>
            <a:pPr marL="228600" lvl="0" indent="-228600">
              <a:buFont typeface="+mj-lt"/>
              <a:buAutoNum type="arabicPeriod"/>
            </a:pPr>
            <a:r>
              <a:rPr lang="en-US" sz="1000" dirty="0" err="1">
                <a:solidFill>
                  <a:schemeClr val="tx1"/>
                </a:solidFill>
              </a:rPr>
              <a:t>Mariotti</a:t>
            </a:r>
            <a:r>
              <a:rPr lang="en-US" sz="1000" dirty="0">
                <a:solidFill>
                  <a:schemeClr val="tx1"/>
                </a:solidFill>
              </a:rPr>
              <a:t>, S. and </a:t>
            </a:r>
            <a:r>
              <a:rPr lang="en-US" sz="1000" dirty="0" err="1">
                <a:solidFill>
                  <a:schemeClr val="tx1"/>
                </a:solidFill>
              </a:rPr>
              <a:t>Glackin</a:t>
            </a:r>
            <a:r>
              <a:rPr lang="en-US" sz="1000" dirty="0">
                <a:solidFill>
                  <a:schemeClr val="tx1"/>
                </a:solidFill>
              </a:rPr>
              <a:t>, C. (2015) </a:t>
            </a:r>
            <a:r>
              <a:rPr lang="en-US" sz="1000" i="1" dirty="0">
                <a:solidFill>
                  <a:schemeClr val="bg2"/>
                </a:solidFill>
              </a:rPr>
              <a:t>Entrepreneurship &amp; small business management</a:t>
            </a:r>
            <a:r>
              <a:rPr lang="en-US" sz="1000" dirty="0">
                <a:solidFill>
                  <a:schemeClr val="bg2"/>
                </a:solidFill>
              </a:rPr>
              <a:t>. </a:t>
            </a:r>
            <a:r>
              <a:rPr lang="en-US" sz="1000" dirty="0">
                <a:solidFill>
                  <a:schemeClr val="tx1"/>
                </a:solidFill>
              </a:rPr>
              <a:t>Second edition. Hoboken, New Jersey: Pearson Education Inc.</a:t>
            </a:r>
          </a:p>
          <a:p>
            <a:pPr marL="228600" lvl="0" indent="-228600">
              <a:buFont typeface="+mj-lt"/>
              <a:buAutoNum type="arabicPeriod"/>
            </a:pPr>
            <a:r>
              <a:rPr lang="en-US" sz="1000" dirty="0">
                <a:solidFill>
                  <a:schemeClr val="tx1"/>
                </a:solidFill>
              </a:rPr>
              <a:t>Organization of commercial activity: textbook and workshop for secondary vocational education / </a:t>
            </a:r>
            <a:r>
              <a:rPr lang="en-US" sz="1000" dirty="0" err="1">
                <a:solidFill>
                  <a:schemeClr val="tx1"/>
                </a:solidFill>
              </a:rPr>
              <a:t>Bobrova</a:t>
            </a:r>
            <a:r>
              <a:rPr lang="en-US" sz="1000" dirty="0">
                <a:solidFill>
                  <a:schemeClr val="tx1"/>
                </a:solidFill>
              </a:rPr>
              <a:t>, O.S., </a:t>
            </a:r>
            <a:r>
              <a:rPr lang="en-US" sz="1000" dirty="0" err="1">
                <a:solidFill>
                  <a:schemeClr val="tx1"/>
                </a:solidFill>
              </a:rPr>
              <a:t>Tsybukov</a:t>
            </a:r>
            <a:r>
              <a:rPr lang="en-US" sz="1000" dirty="0">
                <a:solidFill>
                  <a:schemeClr val="tx1"/>
                </a:solidFill>
              </a:rPr>
              <a:t>, S.I., </a:t>
            </a:r>
            <a:r>
              <a:rPr lang="en-US" sz="1000" dirty="0" err="1">
                <a:solidFill>
                  <a:schemeClr val="tx1"/>
                </a:solidFill>
              </a:rPr>
              <a:t>Bobrov</a:t>
            </a:r>
            <a:r>
              <a:rPr lang="en-US" sz="1000" dirty="0">
                <a:solidFill>
                  <a:schemeClr val="tx1"/>
                </a:solidFill>
              </a:rPr>
              <a:t>, I.A. </a:t>
            </a:r>
            <a:r>
              <a:rPr lang="en-US" sz="1000" dirty="0" err="1">
                <a:solidFill>
                  <a:schemeClr val="tx1"/>
                </a:solidFill>
              </a:rPr>
              <a:t>Bobrova</a:t>
            </a:r>
            <a:r>
              <a:rPr lang="en-US" sz="1000" dirty="0">
                <a:solidFill>
                  <a:schemeClr val="tx1"/>
                </a:solidFill>
              </a:rPr>
              <a:t>, O.S., </a:t>
            </a:r>
            <a:r>
              <a:rPr lang="en-US" sz="1000" dirty="0" err="1">
                <a:solidFill>
                  <a:schemeClr val="tx1"/>
                </a:solidFill>
              </a:rPr>
              <a:t>Tsybukov</a:t>
            </a:r>
            <a:r>
              <a:rPr lang="en-US" sz="1000" dirty="0">
                <a:solidFill>
                  <a:schemeClr val="tx1"/>
                </a:solidFill>
              </a:rPr>
              <a:t>, S.I., </a:t>
            </a:r>
            <a:r>
              <a:rPr lang="en-US" sz="1000" dirty="0" err="1">
                <a:solidFill>
                  <a:schemeClr val="tx1"/>
                </a:solidFill>
              </a:rPr>
              <a:t>Bobrov</a:t>
            </a:r>
            <a:r>
              <a:rPr lang="en-US" sz="1000" dirty="0">
                <a:solidFill>
                  <a:schemeClr val="tx1"/>
                </a:solidFill>
              </a:rPr>
              <a:t>, I. - </a:t>
            </a:r>
            <a:r>
              <a:rPr lang="en-US" sz="1000" dirty="0" err="1">
                <a:solidFill>
                  <a:schemeClr val="tx1"/>
                </a:solidFill>
              </a:rPr>
              <a:t>Yurayt</a:t>
            </a:r>
            <a:r>
              <a:rPr lang="en-US" sz="1000" dirty="0">
                <a:solidFill>
                  <a:schemeClr val="tx1"/>
                </a:solidFill>
              </a:rPr>
              <a:t> Publishing House, 2021. — 332 p. </a:t>
            </a:r>
          </a:p>
          <a:p>
            <a:pPr marL="228600" lvl="0" indent="-228600">
              <a:buFont typeface="+mj-lt"/>
              <a:buAutoNum type="arabicPeriod"/>
            </a:pPr>
            <a:r>
              <a:rPr lang="en-US" sz="1000" dirty="0">
                <a:solidFill>
                  <a:schemeClr val="tx1"/>
                </a:solidFill>
              </a:rPr>
              <a:t>Process approach to management. Modeling of business processes / V.V. </a:t>
            </a:r>
            <a:r>
              <a:rPr lang="en-US" sz="1000" dirty="0" err="1">
                <a:solidFill>
                  <a:schemeClr val="tx1"/>
                </a:solidFill>
              </a:rPr>
              <a:t>Repin</a:t>
            </a:r>
            <a:r>
              <a:rPr lang="en-US" sz="1000" dirty="0">
                <a:solidFill>
                  <a:schemeClr val="tx1"/>
                </a:solidFill>
              </a:rPr>
              <a:t>. - M.: Mann, Ferber, 2022. - 544 p. </a:t>
            </a:r>
          </a:p>
          <a:p>
            <a:pPr marL="228600" lvl="0" indent="-228600">
              <a:buFont typeface="+mj-lt"/>
              <a:buAutoNum type="arabicPeriod"/>
            </a:pPr>
            <a:r>
              <a:rPr lang="en-US" sz="1000" dirty="0">
                <a:solidFill>
                  <a:schemeClr val="tx1"/>
                </a:solidFill>
              </a:rPr>
              <a:t>Read, S. (2011) </a:t>
            </a:r>
            <a:r>
              <a:rPr lang="en-US" sz="1000" i="1" dirty="0">
                <a:solidFill>
                  <a:schemeClr val="tx1"/>
                </a:solidFill>
              </a:rPr>
              <a:t>Effectual entrepreneurship</a:t>
            </a:r>
            <a:r>
              <a:rPr lang="en-US" sz="1000" dirty="0">
                <a:solidFill>
                  <a:schemeClr val="tx1"/>
                </a:solidFill>
              </a:rPr>
              <a:t>. Abingdon, Oxon: Routledge.</a:t>
            </a:r>
          </a:p>
          <a:p>
            <a:pPr marL="228600" lvl="0" indent="-228600">
              <a:buFont typeface="+mj-lt"/>
              <a:buAutoNum type="arabicPeriod"/>
            </a:pPr>
            <a:r>
              <a:rPr lang="en-US" sz="1000" dirty="0">
                <a:solidFill>
                  <a:schemeClr val="tx1"/>
                </a:solidFill>
              </a:rPr>
              <a:t>Reengineering of business processes: Textbook for university students / O.S. </a:t>
            </a:r>
            <a:r>
              <a:rPr lang="en-US" sz="1000" dirty="0" err="1">
                <a:solidFill>
                  <a:schemeClr val="tx1"/>
                </a:solidFill>
              </a:rPr>
              <a:t>Rudakov</a:t>
            </a:r>
            <a:r>
              <a:rPr lang="en-US" sz="1000" dirty="0">
                <a:solidFill>
                  <a:schemeClr val="tx1"/>
                </a:solidFill>
              </a:rPr>
              <a:t>. - M.: UNITY-DANA, 2022. - 343 p.</a:t>
            </a:r>
          </a:p>
          <a:p>
            <a:pPr marL="228600" lvl="0" indent="-228600">
              <a:buFont typeface="+mj-lt"/>
              <a:buAutoNum type="arabicPeriod"/>
            </a:pPr>
            <a:r>
              <a:rPr lang="en-US" sz="1000" dirty="0" err="1">
                <a:solidFill>
                  <a:schemeClr val="tx1"/>
                </a:solidFill>
              </a:rPr>
              <a:t>Spinelli</a:t>
            </a:r>
            <a:r>
              <a:rPr lang="en-US" sz="1000" dirty="0">
                <a:solidFill>
                  <a:schemeClr val="tx1"/>
                </a:solidFill>
              </a:rPr>
              <a:t>, S. and Adams, R. (2012a) </a:t>
            </a:r>
            <a:r>
              <a:rPr lang="en-US" sz="1000" i="1" dirty="0">
                <a:solidFill>
                  <a:schemeClr val="tx1"/>
                </a:solidFill>
              </a:rPr>
              <a:t>New venture creation: entrepreneurship for the 21st century</a:t>
            </a:r>
            <a:r>
              <a:rPr lang="en-US" sz="1000" dirty="0">
                <a:solidFill>
                  <a:schemeClr val="tx1"/>
                </a:solidFill>
              </a:rPr>
              <a:t>. 9th international ed. New York, </a:t>
            </a:r>
            <a:r>
              <a:rPr lang="uz-Cyrl-UZ" sz="1000" dirty="0" smtClean="0">
                <a:solidFill>
                  <a:schemeClr val="tx1"/>
                </a:solidFill>
              </a:rPr>
              <a:t/>
            </a:r>
            <a:br>
              <a:rPr lang="uz-Cyrl-UZ" sz="1000" dirty="0" smtClean="0">
                <a:solidFill>
                  <a:schemeClr val="tx1"/>
                </a:solidFill>
              </a:rPr>
            </a:br>
            <a:r>
              <a:rPr lang="en-US" sz="1000" dirty="0" smtClean="0">
                <a:solidFill>
                  <a:schemeClr val="tx1"/>
                </a:solidFill>
              </a:rPr>
              <a:t>N.Y</a:t>
            </a:r>
            <a:r>
              <a:rPr lang="en-US" sz="1000" dirty="0">
                <a:solidFill>
                  <a:schemeClr val="tx1"/>
                </a:solidFill>
              </a:rPr>
              <a:t>.: McGraw-Hill/Irwin.</a:t>
            </a:r>
          </a:p>
        </p:txBody>
      </p:sp>
      <p:sp>
        <p:nvSpPr>
          <p:cNvPr id="4" name="Прямоугольник 3"/>
          <p:cNvSpPr/>
          <p:nvPr/>
        </p:nvSpPr>
        <p:spPr>
          <a:xfrm>
            <a:off x="2969062" y="271562"/>
            <a:ext cx="3172663" cy="307777"/>
          </a:xfrm>
          <a:prstGeom prst="rect">
            <a:avLst/>
          </a:prstGeom>
        </p:spPr>
        <p:txBody>
          <a:bodyPr wrap="none">
            <a:spAutoFit/>
          </a:bodyPr>
          <a:lstStyle/>
          <a:p>
            <a:r>
              <a:rPr lang="uz-Cyrl-UZ" b="1" dirty="0" smtClean="0">
                <a:solidFill>
                  <a:srgbClr val="002060"/>
                </a:solidFill>
              </a:rPr>
              <a:t>ФОЙДАЛАНИЛГАН АДАБИЁТЛАР</a:t>
            </a:r>
            <a:endParaRPr lang="en-US" b="1" dirty="0">
              <a:solidFill>
                <a:srgbClr val="002060"/>
              </a:solidFill>
            </a:endParaRPr>
          </a:p>
        </p:txBody>
      </p:sp>
    </p:spTree>
    <p:extLst>
      <p:ext uri="{BB962C8B-B14F-4D97-AF65-F5344CB8AC3E}">
        <p14:creationId xmlns:p14="http://schemas.microsoft.com/office/powerpoint/2010/main" val="830551766"/>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487"/>
        <p:cNvGrpSpPr/>
        <p:nvPr/>
      </p:nvGrpSpPr>
      <p:grpSpPr>
        <a:xfrm>
          <a:off x="0" y="0"/>
          <a:ext cx="0" cy="0"/>
          <a:chOff x="0" y="0"/>
          <a:chExt cx="0" cy="0"/>
        </a:xfrm>
      </p:grpSpPr>
      <p:grpSp>
        <p:nvGrpSpPr>
          <p:cNvPr id="488" name="Google Shape;488;p29"/>
          <p:cNvGrpSpPr/>
          <p:nvPr/>
        </p:nvGrpSpPr>
        <p:grpSpPr>
          <a:xfrm>
            <a:off x="66676" y="99744"/>
            <a:ext cx="5225404" cy="5043756"/>
            <a:chOff x="-1537049" y="-96399"/>
            <a:chExt cx="10450808" cy="10450808"/>
          </a:xfrm>
        </p:grpSpPr>
        <p:sp>
          <p:nvSpPr>
            <p:cNvPr id="489" name="Google Shape;489;p29"/>
            <p:cNvSpPr/>
            <p:nvPr/>
          </p:nvSpPr>
          <p:spPr>
            <a:xfrm>
              <a:off x="-1537049" y="-96399"/>
              <a:ext cx="10450808" cy="10450808"/>
            </a:xfrm>
            <a:custGeom>
              <a:avLst/>
              <a:gdLst/>
              <a:ahLst/>
              <a:cxnLst/>
              <a:rect l="l" t="t" r="r" b="b"/>
              <a:pathLst>
                <a:path w="10450808" h="10450808" extrusionOk="0">
                  <a:moveTo>
                    <a:pt x="10450808" y="10450808"/>
                  </a:moveTo>
                  <a:lnTo>
                    <a:pt x="0" y="10450808"/>
                  </a:lnTo>
                  <a:lnTo>
                    <a:pt x="0" y="0"/>
                  </a:lnTo>
                  <a:lnTo>
                    <a:pt x="10450808" y="0"/>
                  </a:lnTo>
                  <a:lnTo>
                    <a:pt x="10450808" y="10450808"/>
                  </a:lnTo>
                  <a:close/>
                  <a:moveTo>
                    <a:pt x="14495" y="10436313"/>
                  </a:moveTo>
                  <a:lnTo>
                    <a:pt x="10436313" y="10436313"/>
                  </a:lnTo>
                  <a:lnTo>
                    <a:pt x="10436313" y="14495"/>
                  </a:lnTo>
                  <a:lnTo>
                    <a:pt x="14495" y="14495"/>
                  </a:lnTo>
                  <a:lnTo>
                    <a:pt x="14495" y="10436313"/>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490" name="Google Shape;490;p29"/>
            <p:cNvSpPr/>
            <p:nvPr/>
          </p:nvSpPr>
          <p:spPr>
            <a:xfrm>
              <a:off x="-1529802" y="9391176"/>
              <a:ext cx="10436313" cy="14494"/>
            </a:xfrm>
            <a:custGeom>
              <a:avLst/>
              <a:gdLst/>
              <a:ahLst/>
              <a:cxnLst/>
              <a:rect l="l" t="t" r="r" b="b"/>
              <a:pathLst>
                <a:path w="10436313" h="14494" extrusionOk="0">
                  <a:moveTo>
                    <a:pt x="0" y="0"/>
                  </a:moveTo>
                  <a:lnTo>
                    <a:pt x="10436313" y="0"/>
                  </a:lnTo>
                  <a:lnTo>
                    <a:pt x="10436313" y="14495"/>
                  </a:lnTo>
                  <a:lnTo>
                    <a:pt x="0" y="14495"/>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491" name="Google Shape;491;p29"/>
            <p:cNvSpPr/>
            <p:nvPr/>
          </p:nvSpPr>
          <p:spPr>
            <a:xfrm>
              <a:off x="-1529802" y="8442438"/>
              <a:ext cx="10436313" cy="14494"/>
            </a:xfrm>
            <a:custGeom>
              <a:avLst/>
              <a:gdLst/>
              <a:ahLst/>
              <a:cxnLst/>
              <a:rect l="l" t="t" r="r" b="b"/>
              <a:pathLst>
                <a:path w="10436313" h="14494" extrusionOk="0">
                  <a:moveTo>
                    <a:pt x="0" y="0"/>
                  </a:moveTo>
                  <a:lnTo>
                    <a:pt x="10436313" y="0"/>
                  </a:lnTo>
                  <a:lnTo>
                    <a:pt x="10436313" y="14495"/>
                  </a:lnTo>
                  <a:lnTo>
                    <a:pt x="0" y="14495"/>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492" name="Google Shape;492;p29"/>
            <p:cNvSpPr/>
            <p:nvPr/>
          </p:nvSpPr>
          <p:spPr>
            <a:xfrm>
              <a:off x="-1529802" y="7493603"/>
              <a:ext cx="10436313" cy="14494"/>
            </a:xfrm>
            <a:custGeom>
              <a:avLst/>
              <a:gdLst/>
              <a:ahLst/>
              <a:cxnLst/>
              <a:rect l="l" t="t" r="r" b="b"/>
              <a:pathLst>
                <a:path w="10436313" h="14494" extrusionOk="0">
                  <a:moveTo>
                    <a:pt x="0" y="0"/>
                  </a:moveTo>
                  <a:lnTo>
                    <a:pt x="10436313" y="0"/>
                  </a:lnTo>
                  <a:lnTo>
                    <a:pt x="10436313" y="14495"/>
                  </a:lnTo>
                  <a:lnTo>
                    <a:pt x="0" y="14495"/>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493" name="Google Shape;493;p29"/>
            <p:cNvSpPr/>
            <p:nvPr/>
          </p:nvSpPr>
          <p:spPr>
            <a:xfrm>
              <a:off x="-1529802" y="6544865"/>
              <a:ext cx="10436313" cy="14494"/>
            </a:xfrm>
            <a:custGeom>
              <a:avLst/>
              <a:gdLst/>
              <a:ahLst/>
              <a:cxnLst/>
              <a:rect l="l" t="t" r="r" b="b"/>
              <a:pathLst>
                <a:path w="10436313" h="14494" extrusionOk="0">
                  <a:moveTo>
                    <a:pt x="0" y="0"/>
                  </a:moveTo>
                  <a:lnTo>
                    <a:pt x="10436313" y="0"/>
                  </a:lnTo>
                  <a:lnTo>
                    <a:pt x="10436313" y="14495"/>
                  </a:lnTo>
                  <a:lnTo>
                    <a:pt x="0" y="14495"/>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494" name="Google Shape;494;p29"/>
            <p:cNvSpPr/>
            <p:nvPr/>
          </p:nvSpPr>
          <p:spPr>
            <a:xfrm>
              <a:off x="-1529802" y="5596127"/>
              <a:ext cx="10436313" cy="14494"/>
            </a:xfrm>
            <a:custGeom>
              <a:avLst/>
              <a:gdLst/>
              <a:ahLst/>
              <a:cxnLst/>
              <a:rect l="l" t="t" r="r" b="b"/>
              <a:pathLst>
                <a:path w="10436313" h="14494" extrusionOk="0">
                  <a:moveTo>
                    <a:pt x="0" y="0"/>
                  </a:moveTo>
                  <a:lnTo>
                    <a:pt x="10436313" y="0"/>
                  </a:lnTo>
                  <a:lnTo>
                    <a:pt x="10436313" y="14495"/>
                  </a:lnTo>
                  <a:lnTo>
                    <a:pt x="0" y="14495"/>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495" name="Google Shape;495;p29"/>
            <p:cNvSpPr/>
            <p:nvPr/>
          </p:nvSpPr>
          <p:spPr>
            <a:xfrm>
              <a:off x="-1529802" y="4647388"/>
              <a:ext cx="10436313" cy="14494"/>
            </a:xfrm>
            <a:custGeom>
              <a:avLst/>
              <a:gdLst/>
              <a:ahLst/>
              <a:cxnLst/>
              <a:rect l="l" t="t" r="r" b="b"/>
              <a:pathLst>
                <a:path w="10436313" h="14494" extrusionOk="0">
                  <a:moveTo>
                    <a:pt x="0" y="0"/>
                  </a:moveTo>
                  <a:lnTo>
                    <a:pt x="10436313" y="0"/>
                  </a:lnTo>
                  <a:lnTo>
                    <a:pt x="10436313" y="14495"/>
                  </a:lnTo>
                  <a:lnTo>
                    <a:pt x="0" y="14495"/>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496" name="Google Shape;496;p29"/>
            <p:cNvSpPr/>
            <p:nvPr/>
          </p:nvSpPr>
          <p:spPr>
            <a:xfrm>
              <a:off x="-1529802" y="3698650"/>
              <a:ext cx="10436313" cy="14494"/>
            </a:xfrm>
            <a:custGeom>
              <a:avLst/>
              <a:gdLst/>
              <a:ahLst/>
              <a:cxnLst/>
              <a:rect l="l" t="t" r="r" b="b"/>
              <a:pathLst>
                <a:path w="10436313" h="14494" extrusionOk="0">
                  <a:moveTo>
                    <a:pt x="0" y="0"/>
                  </a:moveTo>
                  <a:lnTo>
                    <a:pt x="10436313" y="0"/>
                  </a:lnTo>
                  <a:lnTo>
                    <a:pt x="10436313" y="14495"/>
                  </a:lnTo>
                  <a:lnTo>
                    <a:pt x="0" y="14495"/>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497" name="Google Shape;497;p29"/>
            <p:cNvSpPr/>
            <p:nvPr/>
          </p:nvSpPr>
          <p:spPr>
            <a:xfrm>
              <a:off x="-1529802" y="2749912"/>
              <a:ext cx="10436313" cy="14494"/>
            </a:xfrm>
            <a:custGeom>
              <a:avLst/>
              <a:gdLst/>
              <a:ahLst/>
              <a:cxnLst/>
              <a:rect l="l" t="t" r="r" b="b"/>
              <a:pathLst>
                <a:path w="10436313" h="14494" extrusionOk="0">
                  <a:moveTo>
                    <a:pt x="0" y="0"/>
                  </a:moveTo>
                  <a:lnTo>
                    <a:pt x="10436313" y="0"/>
                  </a:lnTo>
                  <a:lnTo>
                    <a:pt x="10436313" y="14495"/>
                  </a:lnTo>
                  <a:lnTo>
                    <a:pt x="0" y="14495"/>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498" name="Google Shape;498;p29"/>
            <p:cNvSpPr/>
            <p:nvPr/>
          </p:nvSpPr>
          <p:spPr>
            <a:xfrm>
              <a:off x="-1529802" y="1801077"/>
              <a:ext cx="10436313" cy="14494"/>
            </a:xfrm>
            <a:custGeom>
              <a:avLst/>
              <a:gdLst/>
              <a:ahLst/>
              <a:cxnLst/>
              <a:rect l="l" t="t" r="r" b="b"/>
              <a:pathLst>
                <a:path w="10436313" h="14494" extrusionOk="0">
                  <a:moveTo>
                    <a:pt x="0" y="0"/>
                  </a:moveTo>
                  <a:lnTo>
                    <a:pt x="10436313" y="0"/>
                  </a:lnTo>
                  <a:lnTo>
                    <a:pt x="10436313" y="14495"/>
                  </a:lnTo>
                  <a:lnTo>
                    <a:pt x="0" y="14495"/>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499" name="Google Shape;499;p29"/>
            <p:cNvSpPr/>
            <p:nvPr/>
          </p:nvSpPr>
          <p:spPr>
            <a:xfrm>
              <a:off x="-1529802" y="852339"/>
              <a:ext cx="10436313" cy="14494"/>
            </a:xfrm>
            <a:custGeom>
              <a:avLst/>
              <a:gdLst/>
              <a:ahLst/>
              <a:cxnLst/>
              <a:rect l="l" t="t" r="r" b="b"/>
              <a:pathLst>
                <a:path w="10436313" h="14494" extrusionOk="0">
                  <a:moveTo>
                    <a:pt x="0" y="0"/>
                  </a:moveTo>
                  <a:lnTo>
                    <a:pt x="10436313" y="0"/>
                  </a:lnTo>
                  <a:lnTo>
                    <a:pt x="10436313" y="14495"/>
                  </a:lnTo>
                  <a:lnTo>
                    <a:pt x="0" y="14495"/>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500" name="Google Shape;500;p29"/>
            <p:cNvSpPr/>
            <p:nvPr/>
          </p:nvSpPr>
          <p:spPr>
            <a:xfrm>
              <a:off x="7950525" y="-89151"/>
              <a:ext cx="14494" cy="10436313"/>
            </a:xfrm>
            <a:custGeom>
              <a:avLst/>
              <a:gdLst/>
              <a:ahLst/>
              <a:cxnLst/>
              <a:rect l="l" t="t" r="r" b="b"/>
              <a:pathLst>
                <a:path w="14494" h="10436313" extrusionOk="0">
                  <a:moveTo>
                    <a:pt x="0" y="0"/>
                  </a:moveTo>
                  <a:lnTo>
                    <a:pt x="14495" y="0"/>
                  </a:lnTo>
                  <a:lnTo>
                    <a:pt x="14495" y="10436313"/>
                  </a:lnTo>
                  <a:lnTo>
                    <a:pt x="0" y="10436313"/>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501" name="Google Shape;501;p29"/>
            <p:cNvSpPr/>
            <p:nvPr/>
          </p:nvSpPr>
          <p:spPr>
            <a:xfrm>
              <a:off x="7001787" y="-89151"/>
              <a:ext cx="14494" cy="10436313"/>
            </a:xfrm>
            <a:custGeom>
              <a:avLst/>
              <a:gdLst/>
              <a:ahLst/>
              <a:cxnLst/>
              <a:rect l="l" t="t" r="r" b="b"/>
              <a:pathLst>
                <a:path w="14494" h="10436313" extrusionOk="0">
                  <a:moveTo>
                    <a:pt x="0" y="0"/>
                  </a:moveTo>
                  <a:lnTo>
                    <a:pt x="14495" y="0"/>
                  </a:lnTo>
                  <a:lnTo>
                    <a:pt x="14495" y="10436313"/>
                  </a:lnTo>
                  <a:lnTo>
                    <a:pt x="0" y="10436313"/>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502" name="Google Shape;502;p29"/>
            <p:cNvSpPr/>
            <p:nvPr/>
          </p:nvSpPr>
          <p:spPr>
            <a:xfrm>
              <a:off x="6052952" y="-89151"/>
              <a:ext cx="14494" cy="10436313"/>
            </a:xfrm>
            <a:custGeom>
              <a:avLst/>
              <a:gdLst/>
              <a:ahLst/>
              <a:cxnLst/>
              <a:rect l="l" t="t" r="r" b="b"/>
              <a:pathLst>
                <a:path w="14494" h="10436313" extrusionOk="0">
                  <a:moveTo>
                    <a:pt x="0" y="0"/>
                  </a:moveTo>
                  <a:lnTo>
                    <a:pt x="14495" y="0"/>
                  </a:lnTo>
                  <a:lnTo>
                    <a:pt x="14495" y="10436313"/>
                  </a:lnTo>
                  <a:lnTo>
                    <a:pt x="0" y="10436313"/>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503" name="Google Shape;503;p29"/>
            <p:cNvSpPr/>
            <p:nvPr/>
          </p:nvSpPr>
          <p:spPr>
            <a:xfrm>
              <a:off x="5104214" y="-89151"/>
              <a:ext cx="14494" cy="10436313"/>
            </a:xfrm>
            <a:custGeom>
              <a:avLst/>
              <a:gdLst/>
              <a:ahLst/>
              <a:cxnLst/>
              <a:rect l="l" t="t" r="r" b="b"/>
              <a:pathLst>
                <a:path w="14494" h="10436313" extrusionOk="0">
                  <a:moveTo>
                    <a:pt x="0" y="0"/>
                  </a:moveTo>
                  <a:lnTo>
                    <a:pt x="14495" y="0"/>
                  </a:lnTo>
                  <a:lnTo>
                    <a:pt x="14495" y="10436313"/>
                  </a:lnTo>
                  <a:lnTo>
                    <a:pt x="0" y="10436313"/>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504" name="Google Shape;504;p29"/>
            <p:cNvSpPr/>
            <p:nvPr/>
          </p:nvSpPr>
          <p:spPr>
            <a:xfrm>
              <a:off x="4155476" y="-89151"/>
              <a:ext cx="14494" cy="10436313"/>
            </a:xfrm>
            <a:custGeom>
              <a:avLst/>
              <a:gdLst/>
              <a:ahLst/>
              <a:cxnLst/>
              <a:rect l="l" t="t" r="r" b="b"/>
              <a:pathLst>
                <a:path w="14494" h="10436313" extrusionOk="0">
                  <a:moveTo>
                    <a:pt x="0" y="0"/>
                  </a:moveTo>
                  <a:lnTo>
                    <a:pt x="14495" y="0"/>
                  </a:lnTo>
                  <a:lnTo>
                    <a:pt x="14495" y="10436313"/>
                  </a:lnTo>
                  <a:lnTo>
                    <a:pt x="0" y="10436313"/>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505" name="Google Shape;505;p29"/>
            <p:cNvSpPr/>
            <p:nvPr/>
          </p:nvSpPr>
          <p:spPr>
            <a:xfrm>
              <a:off x="3206737" y="-89151"/>
              <a:ext cx="14494" cy="10436313"/>
            </a:xfrm>
            <a:custGeom>
              <a:avLst/>
              <a:gdLst/>
              <a:ahLst/>
              <a:cxnLst/>
              <a:rect l="l" t="t" r="r" b="b"/>
              <a:pathLst>
                <a:path w="14494" h="10436313" extrusionOk="0">
                  <a:moveTo>
                    <a:pt x="0" y="0"/>
                  </a:moveTo>
                  <a:lnTo>
                    <a:pt x="14495" y="0"/>
                  </a:lnTo>
                  <a:lnTo>
                    <a:pt x="14495" y="10436313"/>
                  </a:lnTo>
                  <a:lnTo>
                    <a:pt x="0" y="10436313"/>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506" name="Google Shape;506;p29"/>
            <p:cNvSpPr/>
            <p:nvPr/>
          </p:nvSpPr>
          <p:spPr>
            <a:xfrm>
              <a:off x="2257999" y="-89151"/>
              <a:ext cx="14494" cy="10436313"/>
            </a:xfrm>
            <a:custGeom>
              <a:avLst/>
              <a:gdLst/>
              <a:ahLst/>
              <a:cxnLst/>
              <a:rect l="l" t="t" r="r" b="b"/>
              <a:pathLst>
                <a:path w="14494" h="10436313" extrusionOk="0">
                  <a:moveTo>
                    <a:pt x="0" y="0"/>
                  </a:moveTo>
                  <a:lnTo>
                    <a:pt x="14495" y="0"/>
                  </a:lnTo>
                  <a:lnTo>
                    <a:pt x="14495" y="10436313"/>
                  </a:lnTo>
                  <a:lnTo>
                    <a:pt x="0" y="10436313"/>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507" name="Google Shape;507;p29"/>
            <p:cNvSpPr/>
            <p:nvPr/>
          </p:nvSpPr>
          <p:spPr>
            <a:xfrm>
              <a:off x="1309261" y="-89151"/>
              <a:ext cx="14494" cy="10436313"/>
            </a:xfrm>
            <a:custGeom>
              <a:avLst/>
              <a:gdLst/>
              <a:ahLst/>
              <a:cxnLst/>
              <a:rect l="l" t="t" r="r" b="b"/>
              <a:pathLst>
                <a:path w="14494" h="10436313" extrusionOk="0">
                  <a:moveTo>
                    <a:pt x="0" y="0"/>
                  </a:moveTo>
                  <a:lnTo>
                    <a:pt x="14495" y="0"/>
                  </a:lnTo>
                  <a:lnTo>
                    <a:pt x="14495" y="10436313"/>
                  </a:lnTo>
                  <a:lnTo>
                    <a:pt x="0" y="10436313"/>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508" name="Google Shape;508;p29"/>
            <p:cNvSpPr/>
            <p:nvPr/>
          </p:nvSpPr>
          <p:spPr>
            <a:xfrm>
              <a:off x="360426" y="-89151"/>
              <a:ext cx="14494" cy="10436313"/>
            </a:xfrm>
            <a:custGeom>
              <a:avLst/>
              <a:gdLst/>
              <a:ahLst/>
              <a:cxnLst/>
              <a:rect l="l" t="t" r="r" b="b"/>
              <a:pathLst>
                <a:path w="14494" h="10436313" extrusionOk="0">
                  <a:moveTo>
                    <a:pt x="0" y="0"/>
                  </a:moveTo>
                  <a:lnTo>
                    <a:pt x="14495" y="0"/>
                  </a:lnTo>
                  <a:lnTo>
                    <a:pt x="14495" y="10436313"/>
                  </a:lnTo>
                  <a:lnTo>
                    <a:pt x="0" y="10436313"/>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509" name="Google Shape;509;p29"/>
            <p:cNvSpPr/>
            <p:nvPr/>
          </p:nvSpPr>
          <p:spPr>
            <a:xfrm>
              <a:off x="-588311" y="-89151"/>
              <a:ext cx="14494" cy="10436313"/>
            </a:xfrm>
            <a:custGeom>
              <a:avLst/>
              <a:gdLst/>
              <a:ahLst/>
              <a:cxnLst/>
              <a:rect l="l" t="t" r="r" b="b"/>
              <a:pathLst>
                <a:path w="14494" h="10436313" extrusionOk="0">
                  <a:moveTo>
                    <a:pt x="0" y="0"/>
                  </a:moveTo>
                  <a:lnTo>
                    <a:pt x="14495" y="0"/>
                  </a:lnTo>
                  <a:lnTo>
                    <a:pt x="14495" y="10436313"/>
                  </a:lnTo>
                  <a:lnTo>
                    <a:pt x="0" y="10436313"/>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grpSp>
      <p:sp>
        <p:nvSpPr>
          <p:cNvPr id="513" name="Google Shape;513;p29"/>
          <p:cNvSpPr/>
          <p:nvPr/>
        </p:nvSpPr>
        <p:spPr>
          <a:xfrm>
            <a:off x="244527" y="1131590"/>
            <a:ext cx="539646" cy="134912"/>
          </a:xfrm>
          <a:custGeom>
            <a:avLst/>
            <a:gdLst/>
            <a:ahLst/>
            <a:cxnLst/>
            <a:rect l="l" t="t" r="r" b="b"/>
            <a:pathLst>
              <a:path w="1079292" h="269823" extrusionOk="0">
                <a:moveTo>
                  <a:pt x="134912" y="0"/>
                </a:moveTo>
                <a:cubicBezTo>
                  <a:pt x="60373" y="0"/>
                  <a:pt x="0" y="60373"/>
                  <a:pt x="0" y="134912"/>
                </a:cubicBezTo>
                <a:cubicBezTo>
                  <a:pt x="0" y="209450"/>
                  <a:pt x="60373" y="269823"/>
                  <a:pt x="134912" y="269823"/>
                </a:cubicBezTo>
                <a:cubicBezTo>
                  <a:pt x="209450" y="269823"/>
                  <a:pt x="269823" y="209450"/>
                  <a:pt x="269823" y="134912"/>
                </a:cubicBezTo>
                <a:cubicBezTo>
                  <a:pt x="269823" y="60373"/>
                  <a:pt x="209450" y="0"/>
                  <a:pt x="134912" y="0"/>
                </a:cubicBezTo>
                <a:close/>
                <a:moveTo>
                  <a:pt x="944381" y="0"/>
                </a:moveTo>
                <a:cubicBezTo>
                  <a:pt x="869842" y="0"/>
                  <a:pt x="809469" y="60373"/>
                  <a:pt x="809469" y="134912"/>
                </a:cubicBezTo>
                <a:cubicBezTo>
                  <a:pt x="809469" y="209450"/>
                  <a:pt x="869842" y="269823"/>
                  <a:pt x="944381" y="269823"/>
                </a:cubicBezTo>
                <a:cubicBezTo>
                  <a:pt x="1018919" y="269823"/>
                  <a:pt x="1079292" y="209450"/>
                  <a:pt x="1079292" y="134912"/>
                </a:cubicBezTo>
                <a:cubicBezTo>
                  <a:pt x="1079292" y="60373"/>
                  <a:pt x="1018919" y="0"/>
                  <a:pt x="944381" y="0"/>
                </a:cubicBezTo>
                <a:close/>
                <a:moveTo>
                  <a:pt x="539646" y="0"/>
                </a:moveTo>
                <a:cubicBezTo>
                  <a:pt x="465107" y="0"/>
                  <a:pt x="404735" y="60373"/>
                  <a:pt x="404735" y="134912"/>
                </a:cubicBezTo>
                <a:cubicBezTo>
                  <a:pt x="404735" y="209450"/>
                  <a:pt x="465107" y="269823"/>
                  <a:pt x="539646" y="269823"/>
                </a:cubicBezTo>
                <a:cubicBezTo>
                  <a:pt x="614185" y="269823"/>
                  <a:pt x="674558" y="209450"/>
                  <a:pt x="674558" y="134912"/>
                </a:cubicBezTo>
                <a:cubicBezTo>
                  <a:pt x="674558" y="60373"/>
                  <a:pt x="614185" y="0"/>
                  <a:pt x="539646" y="0"/>
                </a:cubicBezTo>
                <a:close/>
              </a:path>
            </a:pathLst>
          </a:custGeom>
          <a:solidFill>
            <a:srgbClr val="C00000"/>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514" name="Google Shape;514;p29"/>
          <p:cNvSpPr/>
          <p:nvPr/>
        </p:nvSpPr>
        <p:spPr>
          <a:xfrm rot="5400000">
            <a:off x="1412630" y="3399051"/>
            <a:ext cx="1219200" cy="1219197"/>
          </a:xfrm>
          <a:custGeom>
            <a:avLst/>
            <a:gdLst/>
            <a:ahLst/>
            <a:cxnLst/>
            <a:rect l="l" t="t" r="r" b="b"/>
            <a:pathLst>
              <a:path w="2438400" h="2438393" extrusionOk="0">
                <a:moveTo>
                  <a:pt x="2438400" y="1085807"/>
                </a:moveTo>
                <a:lnTo>
                  <a:pt x="2438400" y="1085807"/>
                </a:lnTo>
                <a:lnTo>
                  <a:pt x="2438400" y="0"/>
                </a:lnTo>
                <a:lnTo>
                  <a:pt x="2438400" y="0"/>
                </a:lnTo>
                <a:cubicBezTo>
                  <a:pt x="1091702" y="0"/>
                  <a:pt x="0" y="1091696"/>
                  <a:pt x="0" y="2438394"/>
                </a:cubicBezTo>
                <a:lnTo>
                  <a:pt x="1085820" y="2438394"/>
                </a:lnTo>
                <a:cubicBezTo>
                  <a:pt x="1085820" y="1691384"/>
                  <a:pt x="1691396" y="1085807"/>
                  <a:pt x="2438400" y="1085807"/>
                </a:cubicBezTo>
                <a:close/>
              </a:path>
            </a:pathLst>
          </a:custGeom>
          <a:ln/>
        </p:spPr>
        <p:style>
          <a:lnRef idx="0">
            <a:schemeClr val="accent1"/>
          </a:lnRef>
          <a:fillRef idx="3">
            <a:schemeClr val="accent1"/>
          </a:fillRef>
          <a:effectRef idx="3">
            <a:schemeClr val="accent1"/>
          </a:effectRef>
          <a:fontRef idx="minor">
            <a:schemeClr val="lt1"/>
          </a:fontRef>
        </p:style>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515" name="Google Shape;515;p29"/>
          <p:cNvSpPr/>
          <p:nvPr/>
        </p:nvSpPr>
        <p:spPr>
          <a:xfrm>
            <a:off x="7446365" y="514350"/>
            <a:ext cx="1400232" cy="700708"/>
          </a:xfrm>
          <a:custGeom>
            <a:avLst/>
            <a:gdLst/>
            <a:ahLst/>
            <a:cxnLst/>
            <a:rect l="l" t="t" r="r" b="b"/>
            <a:pathLst>
              <a:path w="2800464" h="1401415" extrusionOk="0">
                <a:moveTo>
                  <a:pt x="2800465" y="0"/>
                </a:moveTo>
                <a:cubicBezTo>
                  <a:pt x="2800465" y="774093"/>
                  <a:pt x="2173142" y="1401416"/>
                  <a:pt x="1399049" y="1401416"/>
                </a:cubicBezTo>
                <a:cubicBezTo>
                  <a:pt x="624956" y="1401416"/>
                  <a:pt x="0" y="774093"/>
                  <a:pt x="0" y="0"/>
                </a:cubicBezTo>
                <a:lnTo>
                  <a:pt x="2800465" y="0"/>
                </a:lnTo>
                <a:close/>
              </a:path>
            </a:pathLst>
          </a:custGeom>
          <a:ln/>
        </p:spPr>
        <p:style>
          <a:lnRef idx="3">
            <a:schemeClr val="lt1"/>
          </a:lnRef>
          <a:fillRef idx="1">
            <a:schemeClr val="accent1"/>
          </a:fillRef>
          <a:effectRef idx="1">
            <a:schemeClr val="accent1"/>
          </a:effectRef>
          <a:fontRef idx="minor">
            <a:schemeClr val="lt1"/>
          </a:fontRef>
        </p:style>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516" name="Google Shape;516;p29"/>
          <p:cNvSpPr txBox="1">
            <a:spLocks noGrp="1"/>
          </p:cNvSpPr>
          <p:nvPr>
            <p:ph type="sldNum" idx="12"/>
          </p:nvPr>
        </p:nvSpPr>
        <p:spPr>
          <a:xfrm>
            <a:off x="8376075" y="4749850"/>
            <a:ext cx="548700" cy="181800"/>
          </a:xfrm>
          <a:prstGeom prst="rect">
            <a:avLst/>
          </a:prstGeom>
        </p:spPr>
        <p:txBody>
          <a:bodyPr spcFirstLastPara="1" wrap="square" lIns="0" tIns="0" rIns="0" bIns="0" anchor="ctr" anchorCtr="0">
            <a:noAutofit/>
          </a:bodyPr>
          <a:lstStyle/>
          <a:p>
            <a:pPr marL="0" lvl="0" indent="0" algn="r" rtl="0">
              <a:spcBef>
                <a:spcPts val="0"/>
              </a:spcBef>
              <a:spcAft>
                <a:spcPts val="0"/>
              </a:spcAft>
              <a:buNone/>
            </a:pPr>
            <a:fld id="{00000000-1234-1234-1234-123412341234}" type="slidenum">
              <a:rPr lang="en"/>
              <a:t>41</a:t>
            </a:fld>
            <a:endParaRPr/>
          </a:p>
        </p:txBody>
      </p:sp>
      <p:sp>
        <p:nvSpPr>
          <p:cNvPr id="31" name="TextBox 30"/>
          <p:cNvSpPr txBox="1"/>
          <p:nvPr/>
        </p:nvSpPr>
        <p:spPr>
          <a:xfrm>
            <a:off x="2760405" y="1265176"/>
            <a:ext cx="3815468" cy="933012"/>
          </a:xfrm>
          <a:prstGeom prst="rect">
            <a:avLst/>
          </a:prstGeom>
          <a:noFill/>
        </p:spPr>
        <p:txBody>
          <a:bodyPr wrap="none" rtlCol="0">
            <a:spAutoFit/>
          </a:bodyPr>
          <a:lstStyle/>
          <a:p>
            <a:pPr algn="ctr">
              <a:lnSpc>
                <a:spcPts val="6500"/>
              </a:lnSpc>
            </a:pPr>
            <a:r>
              <a:rPr lang="uz-Cyrl-UZ" sz="6800" b="1" dirty="0" smtClean="0">
                <a:solidFill>
                  <a:schemeClr val="accent2">
                    <a:lumMod val="50000"/>
                  </a:schemeClr>
                </a:solidFill>
                <a:effectLst>
                  <a:outerShdw blurRad="38100" dist="38100" dir="2700000" algn="tl">
                    <a:srgbClr val="000000">
                      <a:alpha val="43137"/>
                    </a:srgbClr>
                  </a:outerShdw>
                </a:effectLst>
                <a:latin typeface="Montserrat" charset="0"/>
                <a:ea typeface="Montserrat" charset="0"/>
                <a:cs typeface="Montserrat" charset="0"/>
              </a:rPr>
              <a:t>Раҳмат</a:t>
            </a:r>
            <a:r>
              <a:rPr lang="en-US" sz="6800" b="1" dirty="0" smtClean="0">
                <a:solidFill>
                  <a:schemeClr val="accent2">
                    <a:lumMod val="50000"/>
                  </a:schemeClr>
                </a:solidFill>
                <a:effectLst>
                  <a:outerShdw blurRad="38100" dist="38100" dir="2700000" algn="tl">
                    <a:srgbClr val="000000">
                      <a:alpha val="43137"/>
                    </a:srgbClr>
                  </a:outerShdw>
                </a:effectLst>
                <a:latin typeface="Montserrat" charset="0"/>
                <a:ea typeface="Montserrat" charset="0"/>
                <a:cs typeface="Montserrat" charset="0"/>
              </a:rPr>
              <a:t>!</a:t>
            </a:r>
            <a:endParaRPr lang="en-US" sz="6800" b="1" dirty="0">
              <a:solidFill>
                <a:schemeClr val="accent2">
                  <a:lumMod val="50000"/>
                </a:schemeClr>
              </a:solidFill>
              <a:effectLst>
                <a:outerShdw blurRad="38100" dist="38100" dir="2700000" algn="tl">
                  <a:srgbClr val="000000">
                    <a:alpha val="43137"/>
                  </a:srgbClr>
                </a:outerShdw>
              </a:effectLst>
              <a:latin typeface="Montserrat" charset="0"/>
              <a:ea typeface="Montserrat" charset="0"/>
              <a:cs typeface="Montserrat" charset="0"/>
            </a:endParaRPr>
          </a:p>
        </p:txBody>
      </p:sp>
      <p:sp>
        <p:nvSpPr>
          <p:cNvPr id="32" name="TextBox 31"/>
          <p:cNvSpPr txBox="1"/>
          <p:nvPr/>
        </p:nvSpPr>
        <p:spPr>
          <a:xfrm>
            <a:off x="3030048" y="2831940"/>
            <a:ext cx="3298467" cy="1387559"/>
          </a:xfrm>
          <a:prstGeom prst="rect">
            <a:avLst/>
          </a:prstGeom>
          <a:noFill/>
        </p:spPr>
        <p:txBody>
          <a:bodyPr wrap="none" rtlCol="0">
            <a:spAutoFit/>
          </a:bodyPr>
          <a:lstStyle/>
          <a:p>
            <a:pPr algn="ctr">
              <a:lnSpc>
                <a:spcPts val="1600"/>
              </a:lnSpc>
            </a:pPr>
            <a:endParaRPr lang="en-US" sz="1750" dirty="0">
              <a:latin typeface="Raleway" charset="0"/>
              <a:ea typeface="Raleway" charset="0"/>
              <a:cs typeface="Raleway" charset="0"/>
            </a:endParaRPr>
          </a:p>
          <a:p>
            <a:pPr algn="ctr">
              <a:lnSpc>
                <a:spcPts val="1600"/>
              </a:lnSpc>
            </a:pPr>
            <a:endParaRPr lang="en-US" sz="1750" dirty="0">
              <a:latin typeface="Raleway" charset="0"/>
              <a:ea typeface="Raleway" charset="0"/>
              <a:cs typeface="Raleway" charset="0"/>
            </a:endParaRPr>
          </a:p>
          <a:p>
            <a:pPr algn="ctr">
              <a:lnSpc>
                <a:spcPts val="1600"/>
              </a:lnSpc>
            </a:pPr>
            <a:r>
              <a:rPr lang="en-US" sz="1750" dirty="0">
                <a:latin typeface="Raleway" charset="0"/>
                <a:ea typeface="Raleway" charset="0"/>
                <a:cs typeface="Raleway" charset="0"/>
              </a:rPr>
              <a:t>Telegram: @BakhromKholbaev</a:t>
            </a:r>
            <a:endParaRPr lang="ru-RU" sz="1750" dirty="0">
              <a:latin typeface="Raleway" charset="0"/>
              <a:ea typeface="Raleway" charset="0"/>
              <a:cs typeface="Raleway" charset="0"/>
            </a:endParaRPr>
          </a:p>
          <a:p>
            <a:pPr algn="ctr">
              <a:lnSpc>
                <a:spcPts val="1600"/>
              </a:lnSpc>
            </a:pPr>
            <a:endParaRPr lang="en-US" sz="1750" dirty="0">
              <a:latin typeface="Raleway" charset="0"/>
              <a:ea typeface="Raleway" charset="0"/>
              <a:cs typeface="Raleway" charset="0"/>
            </a:endParaRPr>
          </a:p>
          <a:p>
            <a:pPr algn="ctr">
              <a:lnSpc>
                <a:spcPts val="1600"/>
              </a:lnSpc>
            </a:pPr>
            <a:r>
              <a:rPr lang="en-US" sz="1750" dirty="0">
                <a:latin typeface="Raleway" charset="0"/>
                <a:ea typeface="Raleway" charset="0"/>
                <a:cs typeface="Raleway" charset="0"/>
              </a:rPr>
              <a:t>bakhrom2001@gmail.com</a:t>
            </a:r>
          </a:p>
          <a:p>
            <a:pPr algn="ctr"/>
            <a:r>
              <a:rPr lang="en-US" sz="1750" dirty="0">
                <a:latin typeface="Raleway" charset="0"/>
                <a:ea typeface="Raleway" charset="0"/>
                <a:cs typeface="Raleway" charset="0"/>
              </a:rPr>
              <a:t>bkholbaev@missouristate.edu</a:t>
            </a:r>
          </a:p>
        </p:txBody>
      </p:sp>
      <p:sp>
        <p:nvSpPr>
          <p:cNvPr id="33" name="TextBox 32"/>
          <p:cNvSpPr txBox="1"/>
          <p:nvPr/>
        </p:nvSpPr>
        <p:spPr>
          <a:xfrm>
            <a:off x="3568981" y="2087983"/>
            <a:ext cx="2242922" cy="515526"/>
          </a:xfrm>
          <a:prstGeom prst="rect">
            <a:avLst/>
          </a:prstGeom>
          <a:noFill/>
        </p:spPr>
        <p:txBody>
          <a:bodyPr wrap="none" rtlCol="0">
            <a:spAutoFit/>
          </a:bodyPr>
          <a:lstStyle/>
          <a:p>
            <a:pPr algn="ctr"/>
            <a:r>
              <a:rPr lang="uz-Cyrl-UZ" sz="2750" b="1" dirty="0" smtClean="0">
                <a:latin typeface="Montserrat" charset="0"/>
                <a:ea typeface="Montserrat" charset="0"/>
                <a:cs typeface="Montserrat" charset="0"/>
              </a:rPr>
              <a:t>Саволлар</a:t>
            </a:r>
            <a:r>
              <a:rPr lang="en-US" sz="2750" b="1" dirty="0" smtClean="0">
                <a:latin typeface="Montserrat" charset="0"/>
                <a:ea typeface="Montserrat" charset="0"/>
                <a:cs typeface="Montserrat" charset="0"/>
              </a:rPr>
              <a:t>?</a:t>
            </a:r>
            <a:endParaRPr lang="en-US" sz="2750" b="1" dirty="0">
              <a:latin typeface="Montserrat" charset="0"/>
              <a:ea typeface="Montserrat" charset="0"/>
              <a:cs typeface="Montserrat" charset="0"/>
            </a:endParaRPr>
          </a:p>
        </p:txBody>
      </p:sp>
    </p:spTree>
    <p:extLst>
      <p:ext uri="{BB962C8B-B14F-4D97-AF65-F5344CB8AC3E}">
        <p14:creationId xmlns:p14="http://schemas.microsoft.com/office/powerpoint/2010/main" val="2215622938"/>
      </p:ext>
    </p:extLst>
  </p:cSld>
  <p:clrMapOvr>
    <a:masterClrMapping/>
  </p:clrMapOvr>
  <p:timing>
    <p:tnLst>
      <p:par>
        <p:cTn id="1" dur="indefinite" restart="never" nodeType="tmRoot"/>
      </p:par>
    </p:tnLst>
  </p:timing>
</p:sld>
</file>

<file path=ppt/theme/theme1.xml><?xml version="1.0" encoding="utf-8"?>
<a:theme xmlns:a="http://schemas.openxmlformats.org/drawingml/2006/main" name="Salerio template">
  <a:themeElements>
    <a:clrScheme name="Custom 347">
      <a:dk1>
        <a:srgbClr val="263248"/>
      </a:dk1>
      <a:lt1>
        <a:srgbClr val="FFFFFF"/>
      </a:lt1>
      <a:dk2>
        <a:srgbClr val="434343"/>
      </a:dk2>
      <a:lt2>
        <a:srgbClr val="E0E4E9"/>
      </a:lt2>
      <a:accent1>
        <a:srgbClr val="3F5378"/>
      </a:accent1>
      <a:accent2>
        <a:srgbClr val="263248"/>
      </a:accent2>
      <a:accent3>
        <a:srgbClr val="92A8C8"/>
      </a:accent3>
      <a:accent4>
        <a:srgbClr val="C7D3E6"/>
      </a:accent4>
      <a:accent5>
        <a:srgbClr val="FF9800"/>
      </a:accent5>
      <a:accent6>
        <a:srgbClr val="D26F00"/>
      </a:accent6>
      <a:hlink>
        <a:srgbClr val="3F5378"/>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1811</TotalTime>
  <Words>2215</Words>
  <Application>Microsoft Office PowerPoint</Application>
  <PresentationFormat>Экран (16:9)</PresentationFormat>
  <Paragraphs>228</Paragraphs>
  <Slides>41</Slides>
  <Notes>41</Notes>
  <HiddenSlides>0</HiddenSlides>
  <MMClips>0</MMClips>
  <ScaleCrop>false</ScaleCrop>
  <HeadingPairs>
    <vt:vector size="6" baseType="variant">
      <vt:variant>
        <vt:lpstr>Использованные шрифты</vt:lpstr>
      </vt:variant>
      <vt:variant>
        <vt:i4>9</vt:i4>
      </vt:variant>
      <vt:variant>
        <vt:lpstr>Тема</vt:lpstr>
      </vt:variant>
      <vt:variant>
        <vt:i4>1</vt:i4>
      </vt:variant>
      <vt:variant>
        <vt:lpstr>Заголовки слайдов</vt:lpstr>
      </vt:variant>
      <vt:variant>
        <vt:i4>41</vt:i4>
      </vt:variant>
    </vt:vector>
  </HeadingPairs>
  <TitlesOfParts>
    <vt:vector size="51" baseType="lpstr">
      <vt:lpstr>Arial</vt:lpstr>
      <vt:lpstr>Courier New</vt:lpstr>
      <vt:lpstr>Raleway</vt:lpstr>
      <vt:lpstr>Roboto Condensed</vt:lpstr>
      <vt:lpstr>Arvo</vt:lpstr>
      <vt:lpstr>Calibri</vt:lpstr>
      <vt:lpstr>Wingdings</vt:lpstr>
      <vt:lpstr>Montserrat</vt:lpstr>
      <vt:lpstr>Roboto Condensed Light</vt:lpstr>
      <vt:lpstr>Salerio template</vt:lpstr>
      <vt:lpstr>Start vs Buy a Business  Мавзу: Бизнесни бошлашлаш ёки сотиб олиш</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Инсон ресурсларини бошқариш стратегияси, лойиҳавий бошқарув, бошқарув самарадорлиги</dc:title>
  <dc:creator>UzReport</dc:creator>
  <cp:lastModifiedBy>UzReport</cp:lastModifiedBy>
  <cp:revision>114</cp:revision>
  <dcterms:modified xsi:type="dcterms:W3CDTF">2023-03-13T02:28:09Z</dcterms:modified>
</cp:coreProperties>
</file>