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46"/>
  </p:notesMasterIdLst>
  <p:sldIdLst>
    <p:sldId id="371" r:id="rId2"/>
    <p:sldId id="349" r:id="rId3"/>
    <p:sldId id="410" r:id="rId4"/>
    <p:sldId id="375" r:id="rId5"/>
    <p:sldId id="350" r:id="rId6"/>
    <p:sldId id="351" r:id="rId7"/>
    <p:sldId id="377" r:id="rId8"/>
    <p:sldId id="352" r:id="rId9"/>
    <p:sldId id="379" r:id="rId10"/>
    <p:sldId id="353" r:id="rId11"/>
    <p:sldId id="381" r:id="rId12"/>
    <p:sldId id="354" r:id="rId13"/>
    <p:sldId id="383" r:id="rId14"/>
    <p:sldId id="355" r:id="rId15"/>
    <p:sldId id="385" r:id="rId16"/>
    <p:sldId id="356" r:id="rId17"/>
    <p:sldId id="387" r:id="rId18"/>
    <p:sldId id="389" r:id="rId19"/>
    <p:sldId id="357" r:id="rId20"/>
    <p:sldId id="391" r:id="rId21"/>
    <p:sldId id="358" r:id="rId22"/>
    <p:sldId id="359" r:id="rId23"/>
    <p:sldId id="361" r:id="rId24"/>
    <p:sldId id="393" r:id="rId25"/>
    <p:sldId id="394" r:id="rId26"/>
    <p:sldId id="395" r:id="rId27"/>
    <p:sldId id="363" r:id="rId28"/>
    <p:sldId id="396" r:id="rId29"/>
    <p:sldId id="397" r:id="rId30"/>
    <p:sldId id="360" r:id="rId31"/>
    <p:sldId id="399" r:id="rId32"/>
    <p:sldId id="365" r:id="rId33"/>
    <p:sldId id="401" r:id="rId34"/>
    <p:sldId id="366" r:id="rId35"/>
    <p:sldId id="403" r:id="rId36"/>
    <p:sldId id="367" r:id="rId37"/>
    <p:sldId id="405" r:id="rId38"/>
    <p:sldId id="368" r:id="rId39"/>
    <p:sldId id="407" r:id="rId40"/>
    <p:sldId id="369" r:id="rId41"/>
    <p:sldId id="409" r:id="rId42"/>
    <p:sldId id="370" r:id="rId43"/>
    <p:sldId id="372" r:id="rId44"/>
    <p:sldId id="373" r:id="rId45"/>
  </p:sldIdLst>
  <p:sldSz cx="9144000" cy="5143500" type="screen16x9"/>
  <p:notesSz cx="6858000" cy="9144000"/>
  <p:embeddedFontLst>
    <p:embeddedFont>
      <p:font typeface="Roboto Condensed" panose="020B0604020202020204" charset="0"/>
      <p:regular r:id="rId47"/>
      <p:bold r:id="rId48"/>
      <p:italic r:id="rId49"/>
      <p:boldItalic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Raleway" panose="020B0604020202020204" charset="-52"/>
      <p:regular r:id="rId55"/>
      <p:bold r:id="rId56"/>
      <p:italic r:id="rId57"/>
      <p:boldItalic r:id="rId58"/>
    </p:embeddedFont>
    <p:embeddedFont>
      <p:font typeface="Arvo" panose="020B0604020202020204" charset="0"/>
      <p:regular r:id="rId59"/>
      <p:bold r:id="rId60"/>
      <p:italic r:id="rId61"/>
      <p:boldItalic r:id="rId62"/>
    </p:embeddedFont>
    <p:embeddedFont>
      <p:font typeface="Roboto Condensed Light" panose="020B0604020202020204" charset="0"/>
      <p:regular r:id="rId63"/>
      <p:bold r:id="rId64"/>
      <p:italic r:id="rId65"/>
      <p:boldItalic r:id="rId66"/>
    </p:embeddedFont>
    <p:embeddedFont>
      <p:font typeface="Montserrat" panose="020B0604020202020204" charset="-52"/>
      <p:regular r:id="rId67"/>
      <p:bold r:id="rId68"/>
      <p:italic r:id="rId69"/>
      <p:boldItalic r:id="rId7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E27665BA-8202-44FC-AD62-C9F0E3EA811A}">
  <a:tblStyle styleId="{E27665BA-8202-44FC-AD62-C9F0E3EA811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15DE48A-E3B5-44D0-98CB-AE0B3FDC03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690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font" Target="fonts/font17.fntdata"/><Relationship Id="rId68" Type="http://schemas.openxmlformats.org/officeDocument/2006/relationships/font" Target="fonts/font22.fntdata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66" Type="http://schemas.openxmlformats.org/officeDocument/2006/relationships/font" Target="fonts/font20.fntdata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font" Target="fonts/font14.fntdata"/><Relationship Id="rId65" Type="http://schemas.openxmlformats.org/officeDocument/2006/relationships/font" Target="fonts/font19.fntdata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64" Type="http://schemas.openxmlformats.org/officeDocument/2006/relationships/font" Target="fonts/font18.fntdata"/><Relationship Id="rId69" Type="http://schemas.openxmlformats.org/officeDocument/2006/relationships/font" Target="fonts/font23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3.fntdata"/><Relationship Id="rId67" Type="http://schemas.openxmlformats.org/officeDocument/2006/relationships/font" Target="fonts/font2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font" Target="fonts/font16.fntdata"/><Relationship Id="rId70" Type="http://schemas.openxmlformats.org/officeDocument/2006/relationships/font" Target="fonts/font2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6286852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90086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2888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654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0207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7013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42384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19607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7794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43719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16236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967529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11828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03245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394235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0811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696233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5783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50128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71419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430743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26884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4787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89474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55088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34462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209096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29373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66531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05519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033098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52243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48310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356845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620542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085947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236185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0318837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214707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556399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fb87c9a92b_0_10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gfb87c9a92b_0_10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9191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64" name="Google Shape;164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5" name="Google Shape;165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6" name="Google Shape;166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8" name="Google Shape;168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9" name="Google Shape;169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170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1" name="Google Shape;171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72" name="Google Shape;172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" name="Google Shape;173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4" name="Google Shape;174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175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6" name="Google Shape;176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7" name="Google Shape;177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79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6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414766" y="2537785"/>
            <a:ext cx="1693738" cy="169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683568" y="1090750"/>
            <a:ext cx="6048672" cy="29211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 Research</a:t>
            </a: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Мавзу: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r>
              <a:rPr lang="uz-Cyrl-U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озор тадқиқоти</a:t>
            </a:r>
            <a:endParaRPr lang="uz-Cyrl-UZ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4572000" y="465998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Bakhrom A. Kholbaev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PhD</a:t>
            </a: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4373691"/>
            <a:ext cx="4067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Course: Entrepreneurship &amp; SBM</a:t>
            </a:r>
          </a:p>
          <a:p>
            <a:r>
              <a:rPr lang="ru-RU" sz="1200" b="1" dirty="0" smtClean="0"/>
              <a:t>Фан: </a:t>
            </a:r>
            <a:r>
              <a:rPr lang="uz-Cyrl-UZ" sz="1200" b="1" dirty="0" smtClean="0"/>
              <a:t>Тадбиркорлик ва кичик бизнес бошқаруви</a:t>
            </a:r>
          </a:p>
          <a:p>
            <a:pPr algn="ctr"/>
            <a:endParaRPr lang="en-US" sz="1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16416" y="30988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L-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115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876257" cy="5143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87824" y="1427167"/>
            <a:ext cx="59046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Айтайлик, сизда янги маҳсулот учун ажойиб ғоя бор.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</a:t>
            </a:r>
            <a:r>
              <a:rPr lang="uz-Cyrl-UZ" sz="2200" dirty="0" smtClean="0"/>
              <a:t>маҳсулот истеъмолчиларнинг қалби ва онгини забт этиши керак.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Сиз </a:t>
            </a:r>
            <a:r>
              <a:rPr lang="uz-Cyrl-UZ" sz="2200" dirty="0" smtClean="0"/>
              <a:t>хали бошқа ҳеч ким таклиф қилмаган хизмат турини топдингиз.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</a:t>
            </a:r>
            <a:r>
              <a:rPr lang="uz-Cyrl-UZ" sz="2200" dirty="0" smtClean="0"/>
              <a:t>сизнинг имкониятингиз! Иккиланманг. Орқага қараманг. Илгари интилинг.</a:t>
            </a:r>
            <a:endParaRPr lang="uz-Cyrl-UZ" sz="2200" dirty="0"/>
          </a:p>
        </p:txBody>
      </p:sp>
    </p:spTree>
    <p:extLst>
      <p:ext uri="{BB962C8B-B14F-4D97-AF65-F5344CB8AC3E}">
        <p14:creationId xmlns:p14="http://schemas.microsoft.com/office/powerpoint/2010/main" val="141444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695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Айтайлик, сизда янги маҳсулот учун ажойиб ғоя бор. 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маҳсулот истеъмолчиларнинг қалби ва онгини забт этиши керак. 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Сиз хали бошқа ҳеч ким таклиф қилмаган хизмат турини топдингиз.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сизнинг имкониятингиз! Иккиланманг. Орқага қараманг. Илгари интилинг.</a:t>
            </a:r>
            <a:endParaRPr lang="uz-Cyrl-UZ" sz="22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8843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695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Аввало маҳсулотингиз ёки хизматингиз учун ҳақиқатан ҳам бозор мавжудлигини аниқлашингиз керак.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Оддий қилиб айтганда, сиз бозор тадқиқотини ўтказишингиз керак. 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Кўпгина бизнес эгалари бирон бир салбий фикр-мулоҳазаларни эшитишни истамасликлари сабабли маҳсулотни ишлаб чиқишдаги ушбу муҳим қадамни эътиборсиз қолдирадилар.</a:t>
            </a:r>
            <a:endParaRPr lang="uz-Cyrl-UZ" sz="2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850A12-8C05-0A49-14E0-4F5D83EBF136}"/>
              </a:ext>
            </a:extLst>
          </p:cNvPr>
          <p:cNvSpPr txBox="1"/>
          <p:nvPr/>
        </p:nvSpPr>
        <p:spPr>
          <a:xfrm>
            <a:off x="2627784" y="237877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Тадқиқот ўтказиш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9056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Бошланғич тадбиркорлар ўз маҳсулоти ёки хизматлари мукаммал </a:t>
            </a:r>
            <a:r>
              <a:rPr lang="uz-Cyrl-UZ" sz="2200" dirty="0"/>
              <a:t>э</a:t>
            </a:r>
            <a:r>
              <a:rPr lang="uz-Cyrl-UZ" sz="2200" dirty="0" smtClean="0"/>
              <a:t>канлигига ишонадилар.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Бошқа тадбиркорлар бозор тадқиқотларини четлаб ўтишади, чунки бу жуда қиммат деб ўйлашади.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Нима бўлганда ҳам, бозор тадқиқотларини ўтказмаслик маҳсулотингиз учун ўлим жазоси бўлиши мумкин.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Кўп бизнеслар маҳсулотини бозорга тезроқ чиқармоқчи бўлади, лекин муҳим маълумот олиш учун бажарилиши керак бўлган тадқиқотни унитишади.</a:t>
            </a:r>
            <a:endParaRPr lang="uz-Cyrl-UZ" sz="2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850A12-8C05-0A49-14E0-4F5D83EBF136}"/>
              </a:ext>
            </a:extLst>
          </p:cNvPr>
          <p:cNvSpPr txBox="1"/>
          <p:nvPr/>
        </p:nvSpPr>
        <p:spPr>
          <a:xfrm>
            <a:off x="2627784" y="379782"/>
            <a:ext cx="30963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Бозорни аниқлаш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929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9536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/>
              <a:t>Кўп бизнеслар маҳсулотини бозорга тезроқ чиқармоқчи бўлади, лекин муҳим маълумот олиш учун бажарилиши керак бўлган тадқиқотни унитишади</a:t>
            </a:r>
            <a:r>
              <a:rPr lang="uz-Cyrl-UZ" sz="2200" dirty="0" smtClean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 маркетинг муаммоларини ечиш ёки олдини олиш учун фойдаланиш мумкин бўлган маълумот тўплаш усули.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Яхши бозор тадқиқотлари сизга ҳақиқатан ҳам сизга мос келадиган маркетинг режасини ишлаб чиқиш учун зарур бўлган маълумотларни беради.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850A12-8C05-0A49-14E0-4F5D83EBF136}"/>
              </a:ext>
            </a:extLst>
          </p:cNvPr>
          <p:cNvSpPr txBox="1"/>
          <p:nvPr/>
        </p:nvSpPr>
        <p:spPr>
          <a:xfrm>
            <a:off x="2555776" y="379782"/>
            <a:ext cx="47525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>
                <a:solidFill>
                  <a:srgbClr val="C00000"/>
                </a:solidFill>
              </a:rPr>
              <a:t>Бозор тадқиқоти </a:t>
            </a:r>
            <a:r>
              <a:rPr lang="uz-Cyrl-UZ" sz="2400" b="1" dirty="0" smtClean="0">
                <a:solidFill>
                  <a:srgbClr val="C00000"/>
                </a:solidFill>
              </a:rPr>
              <a:t>нима ўзи?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515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115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Тадқиқот сизга бозорда сиз мақсад қилмоқчи бўлган аниқ сегментларни аниқлаш ва маҳсулотингиз ёки хизматингиз учун уни рақобатчиларингиздан ажратиб турадиган антиқаликни яратиш имконини беради.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Бозор тадқиқотлари, шунингдек, янги бизнесингизни бошлаш учун энг яхши географик жойни танлашга ёрдам беради.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У йўл-йўриқ таклиф қилади ва бозорни ўрганишдаги биринчи қадамда ёрдам беради: айнан қандай маълумотларни тўплаш кераклигини ҳал қилади</a:t>
            </a:r>
            <a:r>
              <a:rPr lang="ru-RU" sz="2200" dirty="0" smtClean="0"/>
              <a:t>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34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 smtClean="0"/>
              <a:t>Қоида тариқасида, бозор тадқиқотлари сизга 3 та муҳим соҳа ҳақида маълумот бериши керак: </a:t>
            </a:r>
          </a:p>
          <a:p>
            <a:pPr marL="342900" indent="-254000" algn="just">
              <a:buFont typeface="Courier New" panose="02070309020205020404" pitchFamily="49" charset="0"/>
              <a:buChar char="o"/>
            </a:pPr>
            <a:r>
              <a:rPr lang="uz-Cyrl-UZ" sz="2200" dirty="0"/>
              <a:t>с</a:t>
            </a:r>
            <a:r>
              <a:rPr lang="uz-Cyrl-UZ" sz="2200" dirty="0" smtClean="0"/>
              <a:t>аноат</a:t>
            </a:r>
          </a:p>
          <a:p>
            <a:pPr marL="342900" indent="-254000" algn="just">
              <a:buFont typeface="Courier New" panose="02070309020205020404" pitchFamily="49" charset="0"/>
              <a:buChar char="o"/>
            </a:pPr>
            <a:r>
              <a:rPr lang="uz-Cyrl-UZ" sz="2200" dirty="0"/>
              <a:t>и</a:t>
            </a:r>
            <a:r>
              <a:rPr lang="uz-Cyrl-UZ" sz="2200" dirty="0" smtClean="0"/>
              <a:t>стеъмолчи</a:t>
            </a:r>
          </a:p>
          <a:p>
            <a:pPr marL="342900" indent="-2540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рақобат</a:t>
            </a:r>
          </a:p>
          <a:p>
            <a:pPr algn="just"/>
            <a:endParaRPr lang="uz-Cyrl-UZ" sz="2200" dirty="0" smtClean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850A12-8C05-0A49-14E0-4F5D83EBF136}"/>
              </a:ext>
            </a:extLst>
          </p:cNvPr>
          <p:cNvSpPr txBox="1"/>
          <p:nvPr/>
        </p:nvSpPr>
        <p:spPr>
          <a:xfrm>
            <a:off x="2771800" y="379782"/>
            <a:ext cx="27363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Муҳим соҳалар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 descr="4,644 3 Different Directions Images, Stock Photos &amp; Vectors | Shutter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78"/>
          <a:stretch/>
        </p:blipFill>
        <p:spPr bwMode="auto">
          <a:xfrm>
            <a:off x="3491880" y="1995686"/>
            <a:ext cx="3132778" cy="3124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91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Саноатдаги сўнгги тенденциялар қандай?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Статистика ва саноатдаги ўсиш мутаносибми?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Саноатнинг қайси соҳалари кенгаймоқда, ва аксинча?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Саноат янги турдаги мижозларга хизмат қиладими?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Қандай технологик ўзгаришлар саноатга таъсир қилади?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Қандай қилиб улардан фойдаланишингиз мумкин?</a:t>
            </a:r>
          </a:p>
          <a:p>
            <a:pPr algn="just"/>
            <a:endParaRPr lang="uz-Cyrl-UZ" sz="2200" dirty="0" smtClean="0"/>
          </a:p>
          <a:p>
            <a:pPr algn="just"/>
            <a:r>
              <a:rPr lang="uz-Cyrl-UZ" sz="2200" dirty="0" smtClean="0"/>
              <a:t>Ривожланаётган, барқарор саноат асосий ҳисобланади; пасайётган соҳада янги бизнес бошлаш тавсия этилмайди.</a:t>
            </a:r>
            <a:endParaRPr lang="uz-Cyrl-UZ" sz="2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850A12-8C05-0A49-14E0-4F5D83EBF136}"/>
              </a:ext>
            </a:extLst>
          </p:cNvPr>
          <p:cNvSpPr txBox="1"/>
          <p:nvPr/>
        </p:nvSpPr>
        <p:spPr>
          <a:xfrm>
            <a:off x="3131840" y="379782"/>
            <a:ext cx="27363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Саноат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Тўлиқ бозор тадқиқоти сизнинг янги бизнесингиз учун оқилона савдо прогнозини яратишга ёрдам беради.</a:t>
            </a:r>
          </a:p>
          <a:p>
            <a:pPr marL="357188" indent="-3571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Бозор тадқиқотини ўтказиш учун, аввало, сизнинг бизнесингиз сотадиган ҳудуднинг бозор чегараларини ёки жисмоний чегараларини аниқлашингиз керак.</a:t>
            </a:r>
          </a:p>
          <a:p>
            <a:pPr marL="357188" indent="-3571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Кейинчалик, ушбу жойлашувдаги аҳолининг сарф-харажат хусусиятларини ўрганинг.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850A12-8C05-0A49-14E0-4F5D83EBF136}"/>
              </a:ext>
            </a:extLst>
          </p:cNvPr>
          <p:cNvSpPr txBox="1"/>
          <p:nvPr/>
        </p:nvSpPr>
        <p:spPr>
          <a:xfrm>
            <a:off x="3131840" y="379782"/>
            <a:ext cx="27363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Истеъмолчи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5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Жойнинг харид қобилиятини, унинг ўртача даромад даражасини, ишсизлик даражаси, аҳоли ва бошқа демографик омилларни ҳисобланг.</a:t>
            </a:r>
          </a:p>
          <a:p>
            <a:pPr marL="357188" indent="-3571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 сотадиган маҳсулот ёки хизмат тури учун ҳудуддаги жорий савдо ҳажмини аниқланг.</a:t>
            </a:r>
          </a:p>
          <a:p>
            <a:pPr marL="357188" indent="-3571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Ниҳоят, бозордаги умумий савдо ҳажмининг қанча қисмини олишингиз мумкинлигини ҳисобланг.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23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indent="-1793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Саноат ва истеъмолчи тадқиқотлари комбинациясига асосланиб, сизнинг рақобатингиз ҳақида аниқроқ тасаввур пайдо бўлади.</a:t>
            </a:r>
          </a:p>
          <a:p>
            <a:pPr marL="539750" indent="-1793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Рақобатчилар сонига холис баҳо беринг.</a:t>
            </a:r>
          </a:p>
          <a:p>
            <a:pPr marL="539750" indent="-1793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Келажакдаги потенциал рақобатчиларга ҳам, ҳозиргиларига ҳам эътибор беринг.</a:t>
            </a:r>
          </a:p>
          <a:p>
            <a:pPr marL="539750" indent="-1793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Маҳаллий ва агар керак бўлса, миллий миқёсдаги рақобатчилар сонини кўриб чиқинг. Уларнинг стратегиялари ва операцияларини ўрганинг.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B850A12-8C05-0A49-14E0-4F5D83EBF136}"/>
              </a:ext>
            </a:extLst>
          </p:cNvPr>
          <p:cNvSpPr txBox="1"/>
          <p:nvPr/>
        </p:nvSpPr>
        <p:spPr>
          <a:xfrm>
            <a:off x="3131840" y="379782"/>
            <a:ext cx="27363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Рақобат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37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6761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indent="-1793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Сизнинг таҳлилингиз потенциал таҳдидлар, имкониятлар ва янги бизнесингиз олдида турган рақобатнинг заиф ва кучли томонлари ҳақида аниқ тасаввурга эга бўлиши керак.</a:t>
            </a:r>
          </a:p>
          <a:p>
            <a:pPr marL="539750" indent="-179388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Рақобатни кўриб чиқаётганда, соҳада қандай тенденциялар ўрнатилганлигини ва сизнинг бизнесингиз учун имконият ёки афзаллик мавжудлигини кўришга ҳаракат қилинг</a:t>
            </a:r>
            <a:r>
              <a:rPr lang="ru-RU" sz="2200" dirty="0" smtClean="0"/>
              <a:t>.</a:t>
            </a:r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02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 smtClean="0"/>
              <a:t>Бозор тадқиқотини ўтказишда </a:t>
            </a:r>
            <a:r>
              <a:rPr lang="uz-Cyrl-UZ" sz="2200" b="1" dirty="0" smtClean="0">
                <a:solidFill>
                  <a:srgbClr val="002060"/>
                </a:solidFill>
              </a:rPr>
              <a:t>2</a:t>
            </a:r>
            <a:r>
              <a:rPr lang="uz-Cyrl-UZ" sz="2200" dirty="0" smtClean="0"/>
              <a:t> турдаги маълумотлар тўпланади: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uz-Cyrl-UZ" sz="2200" dirty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b="1" dirty="0" smtClean="0">
                <a:solidFill>
                  <a:srgbClr val="002060"/>
                </a:solidFill>
              </a:rPr>
              <a:t>Бирламчи 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b="1" dirty="0" smtClean="0">
                <a:solidFill>
                  <a:srgbClr val="002060"/>
                </a:solidFill>
              </a:rPr>
              <a:t>Иккиламчи</a:t>
            </a:r>
            <a:endParaRPr lang="uz-Cyrl-UZ" sz="2200" b="1" dirty="0" smtClean="0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627784" y="237877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Тадқиқот услублари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10 Top Tips for Market Resear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51670"/>
            <a:ext cx="6350267" cy="263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16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b="1" dirty="0" smtClean="0">
                <a:solidFill>
                  <a:srgbClr val="002060"/>
                </a:solidFill>
              </a:rPr>
              <a:t>Бирламчи тадқиқот</a:t>
            </a:r>
            <a:r>
              <a:rPr lang="uz-Cyrl-UZ" sz="2200" dirty="0" smtClean="0"/>
              <a:t> - бу тўғридан-тўғри манбадан, яъни потенциал мижозлардан келадиган маълумотлар. Сиз ушбу маълумотни ўзингиз ёки сўровлар, фокус-гуруҳлар ва бошқа усуллар орқали тўплашингиз мумкин.</a:t>
            </a:r>
          </a:p>
          <a:p>
            <a:pPr algn="just"/>
            <a:endParaRPr lang="uz-Cyrl-UZ" sz="2200" b="1" dirty="0" smtClean="0">
              <a:solidFill>
                <a:srgbClr val="00206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b="1" dirty="0" smtClean="0">
                <a:solidFill>
                  <a:srgbClr val="002060"/>
                </a:solidFill>
              </a:rPr>
              <a:t>Иккиламчи тадқиқот</a:t>
            </a:r>
            <a:r>
              <a:rPr lang="uz-Cyrl-UZ" sz="2200" dirty="0" smtClean="0"/>
              <a:t> давлат идоралари, савдо уюшмалари ва маҳаллий савдо палатаси каби ташкилотлардан статистик маълумотлар, ҳисоботлар, тадқиқот ва бошқа маълумотни тўплашни ўз ичига олади.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614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Иккиламчи тадқиқотлар сизнинг ўз ўрнингизга эътибор қаратишга ва бизнесингиз олдида турган муаммолар ҳақида яхшироқ тасаввурга эга бўлишга ёрдам беради.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Мақсадли бозорингиз ҳақида тўлиқ тасаввурга эга бўлиш учун сиз бирламчи тадқиқотларни ҳам қилишингиз керак бўлади.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771800" y="379782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002060"/>
                </a:solidFill>
              </a:rPr>
              <a:t>Бирламчи тадқиқот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159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A</a:t>
            </a:r>
            <a:r>
              <a:rPr lang="uz-Cyrl-UZ" sz="2200" dirty="0" smtClean="0"/>
              <a:t>гар бирламчи тадқиқотни мустақил равишда амалга ошириш жуда мураккаб деб ҳисобласангиз, бозор тадқиқоти фирмаси сизга ёрдам бериши мумкин.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Маҳаллий савдо палатангиз корхоналар учун бозор тадқиқотини ўтказиши мумкин бўлган фирма ёки шахсларни тавсия қилиши мумкин.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Иккинчи даражали тадқиқотларда бўлгани каби, коллежлар ва университетлар бирламчи тадқиқотларда яхши ёрдам манбалари ҳисобланади.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535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200" dirty="0" smtClean="0"/>
              <a:t>Талабалардан фойдаланасизми, </a:t>
            </a:r>
          </a:p>
          <a:p>
            <a:pPr algn="just"/>
            <a:r>
              <a:rPr lang="uz-Cyrl-UZ" sz="2200" dirty="0"/>
              <a:t>Б</a:t>
            </a:r>
            <a:r>
              <a:rPr lang="uz-Cyrl-UZ" sz="2200" dirty="0" smtClean="0"/>
              <a:t>озор тадқиқоти фирмасидан фойдаланасизми,  </a:t>
            </a:r>
          </a:p>
          <a:p>
            <a:pPr algn="just"/>
            <a:r>
              <a:rPr lang="uz-Cyrl-UZ" sz="2200" dirty="0" smtClean="0"/>
              <a:t>Ўзингиз тўғридан-тўғри шуғулланасизми, </a:t>
            </a:r>
          </a:p>
          <a:p>
            <a:pPr algn="just"/>
            <a:r>
              <a:rPr lang="uz-Cyrl-UZ" sz="2200" dirty="0" smtClean="0"/>
              <a:t>бирламчи </a:t>
            </a:r>
            <a:r>
              <a:rPr lang="uz-Cyrl-UZ" sz="2200" dirty="0" smtClean="0"/>
              <a:t>тадқиқот маълумотларини олишнинг оддий усуллари мавжуд.</a:t>
            </a:r>
          </a:p>
          <a:p>
            <a:pPr algn="just"/>
            <a:endParaRPr lang="uz-Cyrl-UZ" sz="2200" dirty="0" smtClean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627784" y="237877"/>
            <a:ext cx="42484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002060"/>
                </a:solidFill>
              </a:rPr>
              <a:t>Тадқиқот маълумотлари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Marketing Research Là Gì? Tại Sao Cần Phải Nghiên Cứu Thị Trường?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36"/>
          <a:stretch/>
        </p:blipFill>
        <p:spPr bwMode="auto">
          <a:xfrm>
            <a:off x="381009" y="3003798"/>
            <a:ext cx="6567255" cy="213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469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Фокус-гуруҳ 5-12тача бўлган потенциал мижозлардан иборат бўлиб, улар билан суҳбат ўтказилади. </a:t>
            </a:r>
          </a:p>
          <a:p>
            <a:pPr algn="just"/>
            <a:endParaRPr lang="uz-Cyrl-UZ" sz="2200" dirty="0" smtClean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Суҳбат давомидаги саволларингиз </a:t>
            </a:r>
            <a:r>
              <a:rPr lang="uz-Cyrl-UZ" sz="2200" dirty="0"/>
              <a:t>маҳсулот ёки хизматингизга қанчалик юқори баҳо беришингиз ёки бизнесингизни қандай номлашни аниқлаш каби олдиндан белгиланган мақсадларга қаратилиши керак</a:t>
            </a:r>
            <a:r>
              <a:rPr lang="uz-Cyrl-UZ" sz="2200" dirty="0" smtClean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843808" y="379782"/>
            <a:ext cx="27363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002060"/>
                </a:solidFill>
              </a:rPr>
              <a:t>Фокус гуруҳлар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69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Фокус-гуруҳ суҳбатлари норасмий бўлса-да, мунозарага ёрдам берадиган саволлар рўйхати бўлиши керак.</a:t>
            </a:r>
          </a:p>
          <a:p>
            <a:pPr algn="just"/>
            <a:endParaRPr lang="uz-Cyrl-UZ" sz="2200" dirty="0" smtClean="0"/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Маҳсулот ва хизматларимизни сотиб олармидингиз? 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“Ҳа” бўлса, тўлашга тайёр бўлган </a:t>
            </a:r>
            <a:r>
              <a:rPr lang="uz-Cyrl-UZ" sz="2200" dirty="0"/>
              <a:t>э</a:t>
            </a:r>
            <a:r>
              <a:rPr lang="uz-Cyrl-UZ" sz="2200" dirty="0" smtClean="0"/>
              <a:t>нг юқори нарх қанча?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Бундай маҳсулотни аслида қайердан харид қиласиз?</a:t>
            </a:r>
          </a:p>
          <a:p>
            <a:pPr marL="342900" indent="-34290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Маҳсулотнинг қадоқланиши сизга маъқулми?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812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2571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Бу потенциал мижозлардан маълумот олишнинг арзон ва тезкор усули.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Қўнғироқ қилишдан олдин саволномани тайёрланг, бу сизнинг барча мақсадларингизни қамраб олади.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Кўпчилик телефонда кўп вақт ўтказишни ёқтирмагани сабабли, саволларни содда, аниқ ва қисқа қилиб қўйинг.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200" dirty="0" smtClean="0"/>
              <a:t>A</a:t>
            </a:r>
            <a:r>
              <a:rPr lang="uz-Cyrl-UZ" sz="2200" dirty="0" smtClean="0"/>
              <a:t>гар қўнғироқ қилишга вақтингиз бўлмаса, буни сиз учун қилиш учун коллеж талабаларини ёлласангиз бўлади.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411760" y="379782"/>
            <a:ext cx="48965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002060"/>
                </a:solidFill>
              </a:rPr>
              <a:t>Телефон орқали сўровнома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17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93604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200" dirty="0" smtClean="0"/>
              <a:t>A</a:t>
            </a:r>
            <a:r>
              <a:rPr lang="uz-Cyrl-UZ" sz="2200" dirty="0" smtClean="0"/>
              <a:t>гар сиз кенгроқ аудиторияни ўрганмоқчи бўлсангиз, тўғридан-тўғри почта ечим</a:t>
            </a:r>
            <a:r>
              <a:rPr lang="en-US" sz="2200" dirty="0" smtClean="0"/>
              <a:t> </a:t>
            </a:r>
            <a:r>
              <a:rPr lang="uz-Cyrl-UZ" sz="2200" dirty="0" smtClean="0"/>
              <a:t>бўлиши мумкин.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Сизнинг сўровингиз откритка, муқовали хат, сўровнома ва жавоб конверти каби оддийгина бўлиши мумкин.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200" dirty="0" smtClean="0"/>
              <a:t>A</a:t>
            </a:r>
            <a:r>
              <a:rPr lang="uz-Cyrl-UZ" sz="2200" dirty="0" smtClean="0"/>
              <a:t>нкеталарни максимал битта саҳифада сақланг ва 20 тадан ортиқ савол берманг.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Респондентлар тез ва осон жавоб беришлари учун "ҳа/йўқ" катакчалари билан тузилган бўлиши керак.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uz-Cyrl-UZ" sz="2200" dirty="0" smtClean="0"/>
              <a:t>Иложи бўлса, кўпи билан битта ёки иккита жавоб ёзишни сўранг</a:t>
            </a:r>
            <a:r>
              <a:rPr lang="ru-RU" sz="2200" dirty="0" smtClean="0"/>
              <a:t>.</a:t>
            </a:r>
            <a:r>
              <a:rPr lang="en-US" sz="2200" dirty="0" smtClean="0"/>
              <a:t> </a:t>
            </a:r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411760" y="379782"/>
            <a:ext cx="48965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solidFill>
                  <a:srgbClr val="002060"/>
                </a:solidFill>
              </a:rPr>
              <a:t>E-mail</a:t>
            </a:r>
            <a:r>
              <a:rPr lang="uz-Cyrl-UZ" sz="2400" b="1" i="1" dirty="0" smtClean="0">
                <a:solidFill>
                  <a:srgbClr val="002060"/>
                </a:solidFill>
              </a:rPr>
              <a:t> орқали сўровнома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68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uz-Cyrl-UZ" sz="2200" dirty="0" smtClean="0"/>
              <a:t>Йилига неча марта ўзингиз учун яхши шоколад сотиб оласиз?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uz-Cyrl-UZ" sz="2200" dirty="0" smtClean="0"/>
              <a:t>Йилига неча марта шоколадни совға сифатида сотиб оласиз:</a:t>
            </a:r>
          </a:p>
          <a:p>
            <a:pPr marL="536575" indent="-17938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турмуш ўртоғингиз ёки бошқа муҳим киши учунми?</a:t>
            </a:r>
          </a:p>
          <a:p>
            <a:pPr marL="536575" indent="-17938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болаларингиз учунми?</a:t>
            </a:r>
          </a:p>
          <a:p>
            <a:pPr marL="536575" indent="-17938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бошқа қариндошлар учунми? Қайси қариндошлар?</a:t>
            </a:r>
          </a:p>
          <a:p>
            <a:pPr marL="536575" indent="-17938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мижозлар ёки ҳамкасблар учунми?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D9FDD6F-7DD0-3FC5-2393-EDB4B51234FF}"/>
              </a:ext>
            </a:extLst>
          </p:cNvPr>
          <p:cNvSpPr txBox="1"/>
          <p:nvPr/>
        </p:nvSpPr>
        <p:spPr>
          <a:xfrm>
            <a:off x="2555776" y="379782"/>
            <a:ext cx="36724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C00000"/>
                </a:solidFill>
              </a:rPr>
              <a:t>Намунавий саволлар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255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Font typeface="+mj-lt"/>
              <a:buAutoNum type="arabicPeriod" startAt="3"/>
            </a:pPr>
            <a:r>
              <a:rPr lang="uz-Cyrl-UZ" sz="2200" dirty="0" smtClean="0"/>
              <a:t>Сиз қуюқ шоколадни ёки сутли шоколадни афзал кўрасизми?</a:t>
            </a:r>
          </a:p>
          <a:p>
            <a:pPr marL="342900" indent="-342900" algn="just">
              <a:buFont typeface="+mj-lt"/>
              <a:buAutoNum type="arabicPeriod" startAt="3"/>
            </a:pPr>
            <a:r>
              <a:rPr lang="uz-Cyrl-UZ" sz="2200" dirty="0" smtClean="0"/>
              <a:t>Сиз ўзингизни танлашни афзал кўрасизми ёки олдиндан қутига солинган ассортиментни сотиб олишни афзал кўрасизми?</a:t>
            </a:r>
          </a:p>
          <a:p>
            <a:pPr marL="342900" indent="-342900" algn="just">
              <a:buFont typeface="+mj-lt"/>
              <a:buAutoNum type="arabicPeriod" startAt="3"/>
            </a:pPr>
            <a:r>
              <a:rPr lang="uz-Cyrl-UZ" sz="2200" dirty="0" smtClean="0"/>
              <a:t>Бир плитка шоколад учун одатда қанча пул сарфлайсиз?</a:t>
            </a:r>
          </a:p>
          <a:p>
            <a:pPr marL="342900" indent="-342900" algn="just">
              <a:buFont typeface="+mj-lt"/>
              <a:buAutoNum type="arabicPeriod" startAt="3"/>
            </a:pPr>
            <a:r>
              <a:rPr lang="uz-Cyrl-UZ" sz="2200" dirty="0" smtClean="0"/>
              <a:t>Совға учун махсус ўралган қути учун кўпроқ пул тўлайсизми?</a:t>
            </a:r>
          </a:p>
          <a:p>
            <a:pPr marL="342900" indent="-342900" algn="just">
              <a:buFont typeface="+mj-lt"/>
              <a:buAutoNum type="arabicPeriod" startAt="3"/>
            </a:pPr>
            <a:r>
              <a:rPr lang="uz-Cyrl-UZ" sz="2200" dirty="0" smtClean="0"/>
              <a:t>Қайси махсус ҳолатлар учун шоколад сотиб оласиз?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416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Font typeface="+mj-lt"/>
              <a:buAutoNum type="arabicPeriod" startAt="8"/>
            </a:pPr>
            <a:r>
              <a:rPr lang="uz-Cyrl-UZ" sz="2200" dirty="0" smtClean="0"/>
              <a:t>Олтин фолга билан ўралган чиройли шоколад қутиси учун қанча тўлашга тайёрсиз?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uz-Cyrl-UZ" sz="2200" dirty="0"/>
              <a:t>Саккиз бўлакли қаттиқ шоколад учун қанча тўлаган бўлардингиз?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uz-Cyrl-UZ" sz="2200" dirty="0"/>
              <a:t>Сизнинг шахрингиз ёзилган қаттиқ шоколад сотиб оласизми?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uz-Cyrl-UZ" sz="2200" dirty="0"/>
              <a:t>Ўтган йили неча марта почта орқали бирор нарса сотиб олдингиз</a:t>
            </a:r>
            <a:r>
              <a:rPr lang="uz-Cyrl-UZ" sz="2200" dirty="0" smtClean="0"/>
              <a:t>?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684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9"/>
            </a:pPr>
            <a:r>
              <a:rPr lang="uz-Cyrl-UZ" sz="2200" dirty="0" smtClean="0"/>
              <a:t>Харидингиздан </a:t>
            </a:r>
            <a:r>
              <a:rPr lang="uz-Cyrl-UZ" sz="2200" dirty="0"/>
              <a:t>мамнунмисиз?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en-US" sz="2200" dirty="0"/>
              <a:t>A</a:t>
            </a:r>
            <a:r>
              <a:rPr lang="uz-Cyrl-UZ" sz="2200" dirty="0"/>
              <a:t>гар шундай бўлса, нега?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en-US" sz="2200" dirty="0"/>
              <a:t>A</a:t>
            </a:r>
            <a:r>
              <a:rPr lang="uz-Cyrl-UZ" sz="2200" dirty="0"/>
              <a:t>гар йўқ бўлса, нима учун?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uz-Cyrl-UZ" sz="2200" dirty="0"/>
              <a:t>Почта орқали олган шоколад янгилиги ҳақида нима дейсиз?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uz-Cyrl-UZ" sz="2200" dirty="0"/>
              <a:t>Илтимос, “Ўзбекистон”</a:t>
            </a:r>
            <a:r>
              <a:rPr lang="ru-RU" sz="2200" dirty="0"/>
              <a:t> </a:t>
            </a:r>
            <a:r>
              <a:rPr lang="uz-Cyrl-UZ" sz="2200" dirty="0"/>
              <a:t>номи шоколад ҳақида фикр билдиринг</a:t>
            </a:r>
            <a:r>
              <a:rPr lang="ru-RU" sz="2200" dirty="0"/>
              <a:t>.</a:t>
            </a:r>
          </a:p>
          <a:p>
            <a:pPr marL="342900" indent="-342900" algn="just">
              <a:buFont typeface="+mj-lt"/>
              <a:buAutoNum type="arabicPeriod" startAt="9"/>
            </a:pPr>
            <a:r>
              <a:rPr lang="uz-Cyrl-UZ" sz="2200" dirty="0"/>
              <a:t>Илтимос, “Ўзингизнинг исмингиз ёзилган” шоколад ҳақида фикр билдиринг</a:t>
            </a:r>
            <a:r>
              <a:rPr lang="ru-RU" sz="2200" dirty="0" smtClean="0"/>
              <a:t>.</a:t>
            </a:r>
            <a:endParaRPr lang="en-US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88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uz-Cyrl-UZ" sz="2200" dirty="0" smtClean="0"/>
              <a:t>Сизнинг севимли безатиш услубингиз (замонавий, анъанавий ва бошқалар) қандай?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uz-Cyrl-UZ" sz="2200" dirty="0" smtClean="0"/>
              <a:t>Сиз хонангизни қанчалик тез-тез янгилайсиз?</a:t>
            </a:r>
          </a:p>
          <a:p>
            <a:pPr marL="536575" indent="-17938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Ҳар йил</a:t>
            </a:r>
          </a:p>
          <a:p>
            <a:pPr marL="536575" indent="-17938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Ҳар икки йилда</a:t>
            </a:r>
          </a:p>
          <a:p>
            <a:pPr marL="536575" indent="-179388" algn="just">
              <a:buFont typeface="Arial" panose="020B0604020202020204" pitchFamily="34" charset="0"/>
              <a:buChar char="•"/>
            </a:pPr>
            <a:r>
              <a:rPr lang="uz-Cyrl-UZ" sz="2200" dirty="0" smtClean="0"/>
              <a:t>Ҳар сафар пул бўлганида</a:t>
            </a:r>
          </a:p>
          <a:p>
            <a:pPr marL="368300" indent="-368300" algn="just">
              <a:buFont typeface="+mj-lt"/>
              <a:buAutoNum type="arabicPeriod" startAt="3"/>
            </a:pPr>
            <a:r>
              <a:rPr lang="uz-Cyrl-UZ" sz="2200" dirty="0" smtClean="0"/>
              <a:t>Қачон охирги марта хонангизни безатгансиз?</a:t>
            </a:r>
          </a:p>
          <a:p>
            <a:pPr marL="342900" indent="-342900" algn="just">
              <a:buFont typeface="+mj-lt"/>
              <a:buAutoNum type="arabicPeriod" startAt="3"/>
            </a:pPr>
            <a:r>
              <a:rPr lang="uz-Cyrl-UZ" sz="2200" dirty="0" smtClean="0"/>
              <a:t>Қайси хона ёки хоналарни безатдингиз ва нима учун?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5D5A24E-E9EB-3110-9CED-53033FCEAAC8}"/>
              </a:ext>
            </a:extLst>
          </p:cNvPr>
          <p:cNvSpPr txBox="1"/>
          <p:nvPr/>
        </p:nvSpPr>
        <p:spPr>
          <a:xfrm>
            <a:off x="2411760" y="237877"/>
            <a:ext cx="40324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C00000"/>
                </a:solidFill>
              </a:rPr>
              <a:t>Почта орқали саволлар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250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Font typeface="+mj-lt"/>
              <a:buAutoNum type="arabicPeriod" startAt="5"/>
            </a:pPr>
            <a:r>
              <a:rPr lang="uz-Cyrl-UZ" sz="2200" dirty="0" smtClean="0"/>
              <a:t>Ушбу лойиҳага тахминан қанча пул сарфладингиз?</a:t>
            </a:r>
          </a:p>
          <a:p>
            <a:pPr marL="342900" indent="-342900" algn="just">
              <a:buFont typeface="+mj-lt"/>
              <a:buAutoNum type="arabicPeriod" startAt="5"/>
            </a:pPr>
            <a:r>
              <a:rPr lang="uz-Cyrl-UZ" sz="2200" dirty="0" smtClean="0"/>
              <a:t>Сизнинг безатишдаги энг катта муаммо ёки ташвишларингиз нима?</a:t>
            </a:r>
          </a:p>
          <a:p>
            <a:pPr marL="342900" indent="-342900" algn="just">
              <a:buFont typeface="+mj-lt"/>
              <a:buAutoNum type="arabicPeriod" startAt="5"/>
            </a:pPr>
            <a:r>
              <a:rPr lang="uz-Cyrl-UZ" sz="2200" dirty="0" smtClean="0"/>
              <a:t>Сизнинг хонадонингиз қанча одамни ташкил қилади?</a:t>
            </a:r>
          </a:p>
          <a:p>
            <a:pPr marL="342900" indent="-342900" algn="just">
              <a:buFont typeface="+mj-lt"/>
              <a:buAutoNum type="arabicPeriod" startAt="5"/>
            </a:pPr>
            <a:r>
              <a:rPr lang="en-US" sz="2200" dirty="0" smtClean="0"/>
              <a:t>A</a:t>
            </a:r>
            <a:r>
              <a:rPr lang="uz-Cyrl-UZ" sz="2200" dirty="0" smtClean="0"/>
              <a:t>гар уйда болаларингиз бўлса, уларнинг ёши нечада?</a:t>
            </a:r>
          </a:p>
          <a:p>
            <a:pPr marL="342900" indent="-342900" algn="just">
              <a:buFont typeface="+mj-lt"/>
              <a:buAutoNum type="arabicPeriod" startAt="5"/>
            </a:pPr>
            <a:r>
              <a:rPr lang="uz-Cyrl-UZ" sz="2200" dirty="0" smtClean="0"/>
              <a:t>Уйингизнинг тахминан квадрат метри қанча?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/>
              <a:t>Уйингиз хонадонми ёки ховлими?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/>
              <a:t>Қанча хонаси бор</a:t>
            </a:r>
            <a:r>
              <a:rPr lang="uz-Cyrl-UZ" sz="2200" dirty="0" smtClean="0"/>
              <a:t>?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197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8300" indent="-368300" algn="just">
              <a:buFont typeface="+mj-lt"/>
              <a:buAutoNum type="arabicPeriod" startAt="12"/>
            </a:pPr>
            <a:r>
              <a:rPr lang="uz-Cyrl-UZ" sz="2200" dirty="0" smtClean="0"/>
              <a:t>Қанча </a:t>
            </a:r>
            <a:r>
              <a:rPr lang="uz-Cyrl-UZ" sz="2200" dirty="0"/>
              <a:t>ванна ва хожатхоналар бор?</a:t>
            </a:r>
          </a:p>
          <a:p>
            <a:pPr marL="342900" indent="-342900" algn="just">
              <a:buFont typeface="+mj-lt"/>
              <a:buAutoNum type="arabicPeriod" startAt="12"/>
            </a:pPr>
            <a:r>
              <a:rPr lang="uz-Cyrl-UZ" sz="2200" dirty="0"/>
              <a:t>Уйда алоҳида оилавий хона ёки офис борми?</a:t>
            </a:r>
          </a:p>
          <a:p>
            <a:pPr marL="342900" indent="-342900" algn="just">
              <a:buFont typeface="+mj-lt"/>
              <a:buAutoNum type="arabicPeriod" startAt="12"/>
            </a:pPr>
            <a:r>
              <a:rPr lang="uz-Cyrl-UZ" sz="2200" dirty="0"/>
              <a:t>Сизда веранда ёки ертўла борми?</a:t>
            </a:r>
          </a:p>
          <a:p>
            <a:pPr marL="342900" indent="-342900" algn="just">
              <a:buFont typeface="+mj-lt"/>
              <a:buAutoNum type="arabicPeriod" startAt="12"/>
            </a:pPr>
            <a:r>
              <a:rPr lang="uz-Cyrl-UZ" sz="2200" dirty="0"/>
              <a:t>Очиқ ҳавода дам олиш учун маслаҳат ва маҳсулотларга қизиқасизми?</a:t>
            </a:r>
          </a:p>
          <a:p>
            <a:pPr marL="342900" indent="-342900" algn="just">
              <a:buFont typeface="+mj-lt"/>
              <a:buAutoNum type="arabicPeriod" startAt="12"/>
            </a:pPr>
            <a:r>
              <a:rPr lang="uz-Cyrl-UZ" sz="2200" dirty="0"/>
              <a:t>Оилангизнинг йиллик даромади тахминан қанча?</a:t>
            </a:r>
          </a:p>
          <a:p>
            <a:pPr marL="342900" indent="-342900" algn="just">
              <a:buFont typeface="+mj-lt"/>
              <a:buAutoNum type="arabicPeriod" startAt="12"/>
            </a:pPr>
            <a:r>
              <a:rPr lang="uz-Cyrl-UZ" sz="2200" dirty="0"/>
              <a:t>Интернетга уланган компютерингиз борми?</a:t>
            </a:r>
          </a:p>
          <a:p>
            <a:pPr marL="342900" indent="-342900" algn="just">
              <a:buFont typeface="+mj-lt"/>
              <a:buAutoNum type="arabicPeriod" startAt="12"/>
            </a:pPr>
            <a:r>
              <a:rPr lang="uz-Cyrl-UZ" sz="2200" dirty="0"/>
              <a:t>Сиз рақамли камерага эгасизми ва ундан фойдаланасизми</a:t>
            </a:r>
            <a:r>
              <a:rPr lang="uz-Cyrl-UZ" sz="2200" dirty="0" smtClean="0"/>
              <a:t>?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37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7795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Сўровнома ўтказмоқчи бўлган потенциал мижозларнинг исмларини қандай қилиб олиш мумкин?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Рўйхатларни кўплаб жойлардан, жумладан, етказиб берувчиларингиз, савдо уюшмалари ёки лист-лизинг компаниясидан олишингиз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Лист-лизинг компаниялари сизга керакли бозорга мос келадиган одамлар гуруҳининг почта рўйхатига кириш ҳуқуқини бериши мумкин.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564778" y="379782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C00000"/>
                </a:solidFill>
              </a:rPr>
              <a:t>Рўйхатни шакллантириш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712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7795"/>
            <a:ext cx="8064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Маълумотингизни тўплаш учун қандай усулдан фойдаланишдан қатъи назар, бозор тадқиқотининг калити ўрганган нарсангиздан фойдаланишдир.</a:t>
            </a:r>
            <a:r>
              <a:rPr lang="ru-RU" sz="2200" dirty="0" smtClean="0"/>
              <a:t> </a:t>
            </a:r>
          </a:p>
          <a:p>
            <a:pPr algn="just"/>
            <a:endParaRPr lang="uz-Cyrl-UZ" sz="22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A</a:t>
            </a:r>
            <a:r>
              <a:rPr lang="uz-Cyrl-UZ" sz="2200" dirty="0" smtClean="0"/>
              <a:t>гар сиз мижозлар тақдим этган маълумотлар ва фикр-мулоҳазаларни эътиборсиз қолдирсангиз, дунёдаги энг зўр сўров ҳам сизга фойда келтирмайди.</a:t>
            </a:r>
            <a:endParaRPr lang="uz-Cyrl-UZ" sz="22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55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7795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Топиш мумкин бўлган тадқиқотларнинг аксарияти иккинчи даражали тадқиқотлардир.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Йирик </a:t>
            </a:r>
            <a:r>
              <a:rPr lang="uz-Cyrl-UZ" sz="2200" dirty="0" smtClean="0"/>
              <a:t>компаниялар бозорни ўрганишга катта миқдорда маблағ сарфлашади.</a:t>
            </a:r>
          </a:p>
          <a:p>
            <a:pPr marL="3140075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Яхши </a:t>
            </a:r>
            <a:r>
              <a:rPr lang="uz-Cyrl-UZ" sz="2200" dirty="0" smtClean="0"/>
              <a:t>хабар шундаки, тадбиркорлар кўплаб маълумотларни бепул олиши мумкин.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uz-Cyrl-UZ" sz="2200" dirty="0" smtClean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699792" y="379782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002060"/>
                </a:solidFill>
              </a:rPr>
              <a:t>Иккиламчи тадқиқот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Primary Research vs Secondary Research: Pros &amp; Cons | Type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6" t="4811" r="9309" b="3600"/>
          <a:stretch/>
        </p:blipFill>
        <p:spPr bwMode="auto">
          <a:xfrm>
            <a:off x="0" y="2787774"/>
            <a:ext cx="3511856" cy="235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25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87795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Саноат савдо уюшмаси бозор статистикаси, аъзолар рўйхати, китоблар ва маълумотномалар каби кўплаб маълумотларни тақдим этиши мумкин.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Уюшмадаги бошқалар билан суҳбатлашиш мижозлар базаси ҳақида норасмий маълумотларни олишнинг энг зўр усулларидан бири бўлиши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A</a:t>
            </a:r>
            <a:r>
              <a:rPr lang="uz-Cyrl-UZ" sz="2200" dirty="0" smtClean="0"/>
              <a:t>ксарият савдо уюшмалари маълумотни бепул тақдим етади.</a:t>
            </a:r>
            <a:endParaRPr lang="uz-Cyrl-UZ" sz="2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699792" y="379782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002060"/>
                </a:solidFill>
              </a:rPr>
              <a:t>Уюшмалар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982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Давлат идоралари бозор тадқиқотларининг бебаҳо манбаи бўлиб, уларнинг аксарияти бепул.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Деярли ҳар бир ҳудуд ҳукумати аҳоли зичлиги ва тарқалиш кўрсаткичларини кенг тарқалган рўйхатга олиш варақларида эълон қилади.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Ушбу нашрлар сизга маълум ҳудудларда, масалан, ўаҳарлар, туманлар ёки маҳаллаларда яшовчи одамларнинг сонини кўрсатади.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699792" y="379782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002060"/>
                </a:solidFill>
              </a:rPr>
              <a:t>Давлат идоралари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19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43662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Баъзи хокимиятлар ўн йил олдин, беш йил олдин ва бугунги кунни кўрсатадиган аҳоли тенденциялари ҳақида ҳисоботларни нашр этади.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Муқим, камайиб бораётган ёки кичик аҳоли сонига эътибор беринг</a:t>
            </a:r>
            <a:r>
              <a:rPr lang="uz-Cyrl-UZ" sz="2200" dirty="0"/>
              <a:t>.</a:t>
            </a:r>
            <a:r>
              <a:rPr lang="uz-Cyrl-UZ" sz="2200" dirty="0" smtClean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Идеал ҳолда, сиз ўз маҳсулот ва хизматларингизга муҳтож бўлган аҳоли сони ортиб бораётган жойни хисобланади.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788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Маҳаллий олийгоҳлар қимматли маълумот манбаларидир.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Кўпгина олийгоҳларда ишлашга, маълумот тўплашга ва кам ёки ҳеч қандай харажатсиз тадқиқот қилишга интиладиган талабалар бор.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Кўпгина бизнес профессорлари консалтинг билан шуғулланадилар ва баъзилари сизга маркетинг, савдо, стратегик режалаштириш ёки молиявий маълумотларни бепул таклиф қилишдан хурсанд бўлишади.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699792" y="379782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002060"/>
                </a:solidFill>
              </a:rPr>
              <a:t>Олийгоҳлар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74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Соҳада ихтисослашган профессорларни чақиринг; агар улар ёрдам бера олмасалар, сизга ёрдам берадиган одам билан боғланишлари мумкин.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Жамоат ташкилотлари ёки бизнесни ривожлантириш агентлиги фойдали маълумотларни тақдим этиши мумкин.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Шунингдек, улар маркетинг ва тегишли мавзулар бўйича семинарлар таклиф қилишлари мумкин, бу сизга яхши тадқиқот қилишингизга ёрдам беради.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231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695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Бугунги кунда тадбиркорлар онлайн хизматлар ва маълумотлар олами туфайли ўзларининг компютерларини тарк этмасдан кўп бозор тадқиқотларини ўтказишлари мумкин.</a:t>
            </a:r>
          </a:p>
          <a:p>
            <a:pPr marL="2044700" algn="just"/>
            <a:endParaRPr lang="en-US" sz="2200" dirty="0" smtClean="0"/>
          </a:p>
          <a:p>
            <a:pPr marL="23304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Бизнес </a:t>
            </a:r>
            <a:r>
              <a:rPr lang="uz-Cyrl-UZ" sz="2200" dirty="0" smtClean="0"/>
              <a:t>маълумотлар базаларига киришни таклиф қилувчи йирик истеъмолчи онлайн хизматларидан бошланг.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FCDF242-633B-24A4-4C78-932CE5AEEA3F}"/>
              </a:ext>
            </a:extLst>
          </p:cNvPr>
          <p:cNvSpPr txBox="1"/>
          <p:nvPr/>
        </p:nvSpPr>
        <p:spPr>
          <a:xfrm>
            <a:off x="2699792" y="379782"/>
            <a:ext cx="33123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i="1" dirty="0" smtClean="0">
                <a:solidFill>
                  <a:srgbClr val="002060"/>
                </a:solidFill>
              </a:rPr>
              <a:t>Онлайн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6 Claves para crear una buena tienda onl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52" y="2715766"/>
            <a:ext cx="2373040" cy="237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27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54695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Сиз сарлавҳа ва бизнес янгиликларидан тортиб саноат тенденциялари ва компаниянинг манзили, телефон рақами, бизнес соҳаси ва бош директорнинг исми каби компанияга оид бизнес маълумотларигача ҳамма нарсани топишингиз мумкин.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200" dirty="0" smtClean="0"/>
              <a:t>A</a:t>
            </a:r>
            <a:r>
              <a:rPr lang="uz-Cyrl-UZ" sz="2200" dirty="0" smtClean="0"/>
              <a:t>гар онлайн хизматларни ўзингиз текширишга вақтингиз бўлмаса, керакли маълумотларни топиш учун ахборот брокерини ёллашни ўйлаб кўринг.</a:t>
            </a:r>
            <a:endParaRPr lang="uz-Cyrl-UZ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391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Ҳудудингиздаги рақобатбардош ресторанларга борганингизда, у ерда тўпланган маълумотлардан ўзингизнинг корхонангиз учун рақобат стратегиясини ишлаб чиқиш учун фойдаланиш мумкин. </a:t>
            </a:r>
          </a:p>
          <a:p>
            <a:pPr algn="just"/>
            <a:endParaRPr lang="uz-Cyrl-UZ" sz="2200" dirty="0" smtClean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Рақобатчиларнинг кучли ва заиф томонларини ўрганинг. </a:t>
            </a:r>
          </a:p>
          <a:p>
            <a:pPr algn="just"/>
            <a:endParaRPr lang="uz-Cyrl-UZ" sz="2200" dirty="0" smtClean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z-Cyrl-UZ" sz="2200" dirty="0" smtClean="0"/>
              <a:t>Рақобат ва мижозларни баҳолашда тизимли саволнома ишлаб чиқинг.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4A10DD5-7FB2-51B2-9CBE-70B0A7E29EE6}"/>
              </a:ext>
            </a:extLst>
          </p:cNvPr>
          <p:cNvSpPr txBox="1"/>
          <p:nvPr/>
        </p:nvSpPr>
        <p:spPr>
          <a:xfrm>
            <a:off x="2195736" y="410560"/>
            <a:ext cx="53285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Рақобат сўровномаси намунаси</a:t>
            </a:r>
            <a:endParaRPr lang="uz-Cyrl-UZ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315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265728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Бу қандай турдаги ресторан?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Концепция/мавзу нима?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Ресторанда спиртли ичимликлар таклиф қиладими?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Жой олиш учун кутишга тўғри келдими? 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Қанча муддатгача ўртача кутилади?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Хизмат кўрсатиш учун қанча вақт кетди?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Ресторан қандай декорация қилинган?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Ресторан интерьери тоза сақланганми?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Ресторан столлари самарали жойлашганми?</a:t>
            </a:r>
          </a:p>
          <a:p>
            <a:pPr marL="357188" indent="-277813" algn="just">
              <a:buFont typeface="+mj-lt"/>
              <a:buAutoNum type="arabicPeriod"/>
            </a:pPr>
            <a:r>
              <a:rPr lang="uz-Cyrl-UZ" sz="2200" dirty="0" smtClean="0"/>
              <a:t>Ресторан антиқа овқатларни таклиф қиладими?</a:t>
            </a:r>
            <a:endParaRPr lang="uz-Cyrl-UZ" sz="2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4A10DD5-7FB2-51B2-9CBE-70B0A7E29EE6}"/>
              </a:ext>
            </a:extLst>
          </p:cNvPr>
          <p:cNvSpPr txBox="1"/>
          <p:nvPr/>
        </p:nvSpPr>
        <p:spPr>
          <a:xfrm>
            <a:off x="2483768" y="410560"/>
            <a:ext cx="50405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b="1" dirty="0" smtClean="0">
                <a:solidFill>
                  <a:srgbClr val="C00000"/>
                </a:solidFill>
              </a:rPr>
              <a:t>Саволлар</a:t>
            </a:r>
            <a:endParaRPr lang="uz-Cyrl-UZ" sz="2400" b="1" dirty="0">
              <a:solidFill>
                <a:srgbClr val="C0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question mark - Wiktion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499742"/>
            <a:ext cx="151216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62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915561"/>
            <a:ext cx="806489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Ресторан менюсида қандай таомлар бор?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Меню етарлича хилма-хилликни таклиф қиладими?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Ичимликлар сифатини қандай баҳолайсиз?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Озиқ-овқат сифатини қандай баҳолайсиз?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Нарх сифати/миқдорга мос келадими?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Умумий атмосфера ҳақида қандай фикрдасиз?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Хизмат сифати қандай?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Қандай реклама ва воситалари бор?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Ходимлардан қандай фикр-мулоҳазалар бор?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Мижозлардан қандай маълумотлар бор?</a:t>
            </a:r>
          </a:p>
          <a:p>
            <a:pPr marL="342900" indent="-342900" algn="just">
              <a:buFont typeface="+mj-lt"/>
              <a:buAutoNum type="arabicPeriod" startAt="10"/>
            </a:pPr>
            <a:r>
              <a:rPr lang="uz-Cyrl-UZ" sz="2200" dirty="0" smtClean="0"/>
              <a:t>Ресторанни яхшилашнинг 3та усулини санаб ўтинг</a:t>
            </a:r>
            <a:r>
              <a:rPr lang="ru-RU" sz="2200" dirty="0" smtClean="0"/>
              <a:t>.</a:t>
            </a:r>
            <a:endParaRPr lang="en-US" sz="2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" t="5875" r="5881" b="5887"/>
          <a:stretch/>
        </p:blipFill>
        <p:spPr bwMode="auto"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question mark - Wiktion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499742"/>
            <a:ext cx="151216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12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730314"/>
            <a:ext cx="87129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Basics of business: textbook and workshop for academic undergraduate students /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 I.A.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330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Business Basics: Textbook / E.A. </a:t>
            </a:r>
            <a:r>
              <a:rPr lang="en-US" sz="1000" dirty="0" err="1">
                <a:solidFill>
                  <a:schemeClr val="tx1"/>
                </a:solidFill>
              </a:rPr>
              <a:t>Arustamov</a:t>
            </a:r>
            <a:r>
              <a:rPr lang="en-US" sz="1000" dirty="0">
                <a:solidFill>
                  <a:schemeClr val="tx1"/>
                </a:solidFill>
              </a:rPr>
              <a:t>. - M.: </a:t>
            </a:r>
            <a:r>
              <a:rPr lang="en-US" sz="1000" dirty="0" err="1">
                <a:solidFill>
                  <a:schemeClr val="tx1"/>
                </a:solidFill>
              </a:rPr>
              <a:t>Dashkov</a:t>
            </a:r>
            <a:r>
              <a:rPr lang="en-US" sz="1000" dirty="0">
                <a:solidFill>
                  <a:schemeClr val="tx1"/>
                </a:solidFill>
              </a:rPr>
              <a:t> and K, 2020. - 232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Bygrave, W.D. and </a:t>
            </a:r>
            <a:r>
              <a:rPr lang="en-US" sz="1000" dirty="0" err="1">
                <a:solidFill>
                  <a:schemeClr val="tx1"/>
                </a:solidFill>
              </a:rPr>
              <a:t>Zacharakis</a:t>
            </a:r>
            <a:r>
              <a:rPr lang="en-US" sz="1000" dirty="0">
                <a:solidFill>
                  <a:schemeClr val="tx1"/>
                </a:solidFill>
              </a:rPr>
              <a:t>, A. (2014) </a:t>
            </a:r>
            <a:r>
              <a:rPr lang="en-US" sz="1000" i="1" dirty="0">
                <a:solidFill>
                  <a:schemeClr val="tx1"/>
                </a:solidFill>
              </a:rPr>
              <a:t>Entrepreneurship</a:t>
            </a:r>
            <a:r>
              <a:rPr lang="en-US" sz="1000" dirty="0">
                <a:solidFill>
                  <a:schemeClr val="tx1"/>
                </a:solidFill>
              </a:rPr>
              <a:t>. Third edition. Hoboken, New Jersey: John Wiley &amp; Sons, Inc.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Entrepreneurial activity: a textbook for secondary vocational education / E. E. Kuzmina. - 3rd ed., revised. and additional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417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business (entrepreneurship): Textbook / </a:t>
            </a:r>
            <a:r>
              <a:rPr lang="en-US" sz="1000" dirty="0" err="1">
                <a:solidFill>
                  <a:schemeClr val="tx1"/>
                </a:solidFill>
              </a:rPr>
              <a:t>N.Yu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Kruglov</a:t>
            </a:r>
            <a:r>
              <a:rPr lang="en-US" sz="1000" dirty="0">
                <a:solidFill>
                  <a:schemeClr val="tx1"/>
                </a:solidFill>
              </a:rPr>
              <a:t>. - M.: </a:t>
            </a:r>
            <a:r>
              <a:rPr lang="en-US" sz="1000" dirty="0" err="1">
                <a:solidFill>
                  <a:schemeClr val="tx1"/>
                </a:solidFill>
              </a:rPr>
              <a:t>KnoRus</a:t>
            </a:r>
            <a:r>
              <a:rPr lang="en-US" sz="1000" dirty="0">
                <a:solidFill>
                  <a:schemeClr val="tx1"/>
                </a:solidFill>
              </a:rPr>
              <a:t>, 2021. - 440 c.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business informatics: textbook and workshop for undergraduate and graduate students / E.P. </a:t>
            </a:r>
            <a:r>
              <a:rPr lang="en-US" sz="1000" dirty="0" err="1">
                <a:solidFill>
                  <a:schemeClr val="tx1"/>
                </a:solidFill>
              </a:rPr>
              <a:t>Zaramenskikh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407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entrepreneurial activity: a textbook and workshop for academic undergraduate students / E.F. </a:t>
            </a:r>
            <a:r>
              <a:rPr lang="en-US" sz="1000" dirty="0" err="1">
                <a:solidFill>
                  <a:schemeClr val="tx1"/>
                </a:solidFill>
              </a:rPr>
              <a:t>Cheberko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2020. — 219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Fundamentals of social entrepreneurship: a textbook for universities / E. M. Bely [and others]; edited by E. M. Bely. - 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2022. — 178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Handbook of an entrepreneur: a practical guide / O.S.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S.I.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I.A.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330 s.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Hisrich</a:t>
            </a:r>
            <a:r>
              <a:rPr lang="en-US" sz="1000" dirty="0">
                <a:solidFill>
                  <a:schemeClr val="tx1"/>
                </a:solidFill>
              </a:rPr>
              <a:t>, R.D. (2013) </a:t>
            </a:r>
            <a:r>
              <a:rPr lang="en-US" sz="1000" i="1" dirty="0">
                <a:solidFill>
                  <a:schemeClr val="tx1"/>
                </a:solidFill>
              </a:rPr>
              <a:t>International entrepreneurship: starting, developing, and managing a global venture</a:t>
            </a:r>
            <a:r>
              <a:rPr lang="en-US" sz="1000" dirty="0">
                <a:solidFill>
                  <a:schemeClr val="tx1"/>
                </a:solidFill>
              </a:rPr>
              <a:t>. 2nd ed. Thousand Oaks, </a:t>
            </a:r>
            <a:r>
              <a:rPr lang="en-US" sz="1000" dirty="0" err="1">
                <a:solidFill>
                  <a:schemeClr val="tx1"/>
                </a:solidFill>
              </a:rPr>
              <a:t>Calif</a:t>
            </a:r>
            <a:r>
              <a:rPr lang="en-US" sz="1000" dirty="0">
                <a:solidFill>
                  <a:schemeClr val="tx1"/>
                </a:solidFill>
              </a:rPr>
              <a:t>: SAGE.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Innovative entrepreneurship: textbook and workshop for secondary vocational education / V. </a:t>
            </a:r>
            <a:r>
              <a:rPr lang="en-US" sz="1000" dirty="0" err="1">
                <a:solidFill>
                  <a:schemeClr val="tx1"/>
                </a:solidFill>
              </a:rPr>
              <a:t>Ya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Gorfinkel</a:t>
            </a:r>
            <a:r>
              <a:rPr lang="en-US" sz="1000" dirty="0">
                <a:solidFill>
                  <a:schemeClr val="tx1"/>
                </a:solidFill>
              </a:rPr>
              <a:t> [and others]; edited by V. </a:t>
            </a:r>
            <a:r>
              <a:rPr lang="en-US" sz="1000" dirty="0" err="1">
                <a:solidFill>
                  <a:schemeClr val="tx1"/>
                </a:solidFill>
              </a:rPr>
              <a:t>Ya</a:t>
            </a:r>
            <a:r>
              <a:rPr lang="en-US" sz="1000" dirty="0">
                <a:solidFill>
                  <a:schemeClr val="tx1"/>
                </a:solidFill>
              </a:rPr>
              <a:t>. </a:t>
            </a:r>
            <a:r>
              <a:rPr lang="en-US" sz="1000" dirty="0" err="1">
                <a:solidFill>
                  <a:schemeClr val="tx1"/>
                </a:solidFill>
              </a:rPr>
              <a:t>Gorfinkel</a:t>
            </a:r>
            <a:r>
              <a:rPr lang="en-US" sz="1000" dirty="0">
                <a:solidFill>
                  <a:schemeClr val="tx1"/>
                </a:solidFill>
              </a:rPr>
              <a:t>, T. G. </a:t>
            </a:r>
            <a:r>
              <a:rPr lang="en-US" sz="1000" dirty="0" err="1">
                <a:solidFill>
                  <a:schemeClr val="tx1"/>
                </a:solidFill>
              </a:rPr>
              <a:t>Popadyuk</a:t>
            </a:r>
            <a:r>
              <a:rPr lang="en-US" sz="1000" dirty="0">
                <a:solidFill>
                  <a:schemeClr val="tx1"/>
                </a:solidFill>
              </a:rPr>
              <a:t>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2022. — 523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Lussier</a:t>
            </a:r>
            <a:r>
              <a:rPr lang="en-US" sz="1000" dirty="0">
                <a:solidFill>
                  <a:schemeClr val="tx1"/>
                </a:solidFill>
              </a:rPr>
              <a:t>, R.N., </a:t>
            </a:r>
            <a:r>
              <a:rPr lang="en-US" sz="1000" dirty="0" err="1">
                <a:solidFill>
                  <a:schemeClr val="tx1"/>
                </a:solidFill>
              </a:rPr>
              <a:t>Corman</a:t>
            </a:r>
            <a:r>
              <a:rPr lang="en-US" sz="1000" dirty="0">
                <a:solidFill>
                  <a:schemeClr val="tx1"/>
                </a:solidFill>
              </a:rPr>
              <a:t>, J. and Kimball, D.C. (2015) </a:t>
            </a:r>
            <a:r>
              <a:rPr lang="en-US" sz="1000" i="1" dirty="0">
                <a:solidFill>
                  <a:schemeClr val="tx1"/>
                </a:solidFill>
              </a:rPr>
              <a:t>Entrepreneurial new venture skills</a:t>
            </a:r>
            <a:r>
              <a:rPr lang="en-US" sz="1000" dirty="0">
                <a:solidFill>
                  <a:schemeClr val="tx1"/>
                </a:solidFill>
              </a:rPr>
              <a:t>. 3. ed. New York, NY [</a:t>
            </a:r>
            <a:r>
              <a:rPr lang="en-US" sz="1000" dirty="0" err="1">
                <a:solidFill>
                  <a:schemeClr val="tx1"/>
                </a:solidFill>
              </a:rPr>
              <a:t>u.a</a:t>
            </a:r>
            <a:r>
              <a:rPr lang="en-US" sz="1000" dirty="0">
                <a:solidFill>
                  <a:schemeClr val="tx1"/>
                </a:solidFill>
              </a:rPr>
              <a:t>.]: Routledge.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Mariotti</a:t>
            </a:r>
            <a:r>
              <a:rPr lang="en-US" sz="1000" dirty="0">
                <a:solidFill>
                  <a:schemeClr val="tx1"/>
                </a:solidFill>
              </a:rPr>
              <a:t>, S. and </a:t>
            </a:r>
            <a:r>
              <a:rPr lang="en-US" sz="1000" dirty="0" err="1">
                <a:solidFill>
                  <a:schemeClr val="tx1"/>
                </a:solidFill>
              </a:rPr>
              <a:t>Glackin</a:t>
            </a:r>
            <a:r>
              <a:rPr lang="en-US" sz="1000" dirty="0">
                <a:solidFill>
                  <a:schemeClr val="tx1"/>
                </a:solidFill>
              </a:rPr>
              <a:t>, C. (2015) </a:t>
            </a:r>
            <a:r>
              <a:rPr lang="en-US" sz="1000" i="1" dirty="0">
                <a:solidFill>
                  <a:schemeClr val="bg2"/>
                </a:solidFill>
              </a:rPr>
              <a:t>Entrepreneurship &amp; small business management</a:t>
            </a:r>
            <a:r>
              <a:rPr lang="en-US" sz="1000" dirty="0">
                <a:solidFill>
                  <a:schemeClr val="bg2"/>
                </a:solidFill>
              </a:rPr>
              <a:t>. </a:t>
            </a:r>
            <a:r>
              <a:rPr lang="en-US" sz="1000" dirty="0">
                <a:solidFill>
                  <a:schemeClr val="tx1"/>
                </a:solidFill>
              </a:rPr>
              <a:t>Second edition. Hoboken, New Jersey: Pearson Education Inc.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Organization of commercial activity: textbook and workshop for secondary vocational education /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, I.A. </a:t>
            </a:r>
            <a:r>
              <a:rPr lang="en-US" sz="1000" dirty="0" err="1">
                <a:solidFill>
                  <a:schemeClr val="tx1"/>
                </a:solidFill>
              </a:rPr>
              <a:t>Bobrova</a:t>
            </a:r>
            <a:r>
              <a:rPr lang="en-US" sz="1000" dirty="0">
                <a:solidFill>
                  <a:schemeClr val="tx1"/>
                </a:solidFill>
              </a:rPr>
              <a:t>, O.S., </a:t>
            </a:r>
            <a:r>
              <a:rPr lang="en-US" sz="1000" dirty="0" err="1">
                <a:solidFill>
                  <a:schemeClr val="tx1"/>
                </a:solidFill>
              </a:rPr>
              <a:t>Tsybukov</a:t>
            </a:r>
            <a:r>
              <a:rPr lang="en-US" sz="1000" dirty="0">
                <a:solidFill>
                  <a:schemeClr val="tx1"/>
                </a:solidFill>
              </a:rPr>
              <a:t>, S.I., </a:t>
            </a:r>
            <a:r>
              <a:rPr lang="en-US" sz="1000" dirty="0" err="1">
                <a:solidFill>
                  <a:schemeClr val="tx1"/>
                </a:solidFill>
              </a:rPr>
              <a:t>Bobrov</a:t>
            </a:r>
            <a:r>
              <a:rPr lang="en-US" sz="1000" dirty="0">
                <a:solidFill>
                  <a:schemeClr val="tx1"/>
                </a:solidFill>
              </a:rPr>
              <a:t>, I. - </a:t>
            </a:r>
            <a:r>
              <a:rPr lang="en-US" sz="1000" dirty="0" err="1">
                <a:solidFill>
                  <a:schemeClr val="tx1"/>
                </a:solidFill>
              </a:rPr>
              <a:t>Yurayt</a:t>
            </a:r>
            <a:r>
              <a:rPr lang="en-US" sz="1000" dirty="0">
                <a:solidFill>
                  <a:schemeClr val="tx1"/>
                </a:solidFill>
              </a:rPr>
              <a:t> Publishing House, 2021. — 332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Process approach to management. Modeling of business processes / V.V. </a:t>
            </a:r>
            <a:r>
              <a:rPr lang="en-US" sz="1000" dirty="0" err="1">
                <a:solidFill>
                  <a:schemeClr val="tx1"/>
                </a:solidFill>
              </a:rPr>
              <a:t>Repin</a:t>
            </a:r>
            <a:r>
              <a:rPr lang="en-US" sz="1000" dirty="0">
                <a:solidFill>
                  <a:schemeClr val="tx1"/>
                </a:solidFill>
              </a:rPr>
              <a:t>. - M.: Mann, Ferber, 2022. - 544 p.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Read, S. (2011) </a:t>
            </a:r>
            <a:r>
              <a:rPr lang="en-US" sz="1000" i="1" dirty="0">
                <a:solidFill>
                  <a:schemeClr val="tx1"/>
                </a:solidFill>
              </a:rPr>
              <a:t>Effectual entrepreneurship</a:t>
            </a:r>
            <a:r>
              <a:rPr lang="en-US" sz="1000" dirty="0">
                <a:solidFill>
                  <a:schemeClr val="tx1"/>
                </a:solidFill>
              </a:rPr>
              <a:t>. Abingdon, Oxon: Routledge.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>
                <a:solidFill>
                  <a:schemeClr val="tx1"/>
                </a:solidFill>
              </a:rPr>
              <a:t>Reengineering of business processes: Textbook for university students / O.S. </a:t>
            </a:r>
            <a:r>
              <a:rPr lang="en-US" sz="1000" dirty="0" err="1">
                <a:solidFill>
                  <a:schemeClr val="tx1"/>
                </a:solidFill>
              </a:rPr>
              <a:t>Rudakov</a:t>
            </a:r>
            <a:r>
              <a:rPr lang="en-US" sz="1000" dirty="0">
                <a:solidFill>
                  <a:schemeClr val="tx1"/>
                </a:solidFill>
              </a:rPr>
              <a:t>. - M.: UNITY-DANA, 2022. - 343 p.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000" dirty="0" err="1">
                <a:solidFill>
                  <a:schemeClr val="tx1"/>
                </a:solidFill>
              </a:rPr>
              <a:t>Spinelli</a:t>
            </a:r>
            <a:r>
              <a:rPr lang="en-US" sz="1000" dirty="0">
                <a:solidFill>
                  <a:schemeClr val="tx1"/>
                </a:solidFill>
              </a:rPr>
              <a:t>, S. and Adams, R. (2012a) </a:t>
            </a:r>
            <a:r>
              <a:rPr lang="en-US" sz="1000" i="1" dirty="0">
                <a:solidFill>
                  <a:schemeClr val="tx1"/>
                </a:solidFill>
              </a:rPr>
              <a:t>New venture creation: entrepreneurship for the 21st century</a:t>
            </a:r>
            <a:r>
              <a:rPr lang="en-US" sz="1000" dirty="0">
                <a:solidFill>
                  <a:schemeClr val="tx1"/>
                </a:solidFill>
              </a:rPr>
              <a:t>. 9th international ed. New York, </a:t>
            </a:r>
            <a:r>
              <a:rPr lang="uz-Cyrl-UZ" sz="1000" dirty="0" smtClean="0">
                <a:solidFill>
                  <a:schemeClr val="tx1"/>
                </a:solidFill>
              </a:rPr>
              <a:t/>
            </a:r>
            <a:br>
              <a:rPr lang="uz-Cyrl-UZ" sz="1000" dirty="0" smtClean="0">
                <a:solidFill>
                  <a:schemeClr val="tx1"/>
                </a:solidFill>
              </a:rPr>
            </a:br>
            <a:r>
              <a:rPr lang="en-US" sz="1000" dirty="0" smtClean="0">
                <a:solidFill>
                  <a:schemeClr val="tx1"/>
                </a:solidFill>
              </a:rPr>
              <a:t>N.Y</a:t>
            </a:r>
            <a:r>
              <a:rPr lang="en-US" sz="1000" dirty="0">
                <a:solidFill>
                  <a:schemeClr val="tx1"/>
                </a:solidFill>
              </a:rPr>
              <a:t>.: McGraw-Hill/Irwin.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69062" y="271562"/>
            <a:ext cx="31726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 smtClean="0">
                <a:solidFill>
                  <a:srgbClr val="002060"/>
                </a:solidFill>
              </a:rPr>
              <a:t>ФОЙДАЛАНИЛГАН АДАБИЁТЛАР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45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8" name="Google Shape;488;p29"/>
          <p:cNvGrpSpPr/>
          <p:nvPr/>
        </p:nvGrpSpPr>
        <p:grpSpPr>
          <a:xfrm>
            <a:off x="66676" y="99744"/>
            <a:ext cx="5225404" cy="5043756"/>
            <a:chOff x="-1537049" y="-96399"/>
            <a:chExt cx="10450808" cy="10450808"/>
          </a:xfrm>
        </p:grpSpPr>
        <p:sp>
          <p:nvSpPr>
            <p:cNvPr id="489" name="Google Shape;489;p29"/>
            <p:cNvSpPr/>
            <p:nvPr/>
          </p:nvSpPr>
          <p:spPr>
            <a:xfrm>
              <a:off x="-1537049" y="-96399"/>
              <a:ext cx="10450808" cy="10450808"/>
            </a:xfrm>
            <a:custGeom>
              <a:avLst/>
              <a:gdLst/>
              <a:ahLst/>
              <a:cxnLst/>
              <a:rect l="l" t="t" r="r" b="b"/>
              <a:pathLst>
                <a:path w="10450808" h="10450808" extrusionOk="0">
                  <a:moveTo>
                    <a:pt x="10450808" y="10450808"/>
                  </a:moveTo>
                  <a:lnTo>
                    <a:pt x="0" y="10450808"/>
                  </a:lnTo>
                  <a:lnTo>
                    <a:pt x="0" y="0"/>
                  </a:lnTo>
                  <a:lnTo>
                    <a:pt x="10450808" y="0"/>
                  </a:lnTo>
                  <a:lnTo>
                    <a:pt x="10450808" y="10450808"/>
                  </a:lnTo>
                  <a:close/>
                  <a:moveTo>
                    <a:pt x="14495" y="10436313"/>
                  </a:moveTo>
                  <a:lnTo>
                    <a:pt x="10436313" y="10436313"/>
                  </a:lnTo>
                  <a:lnTo>
                    <a:pt x="10436313" y="14495"/>
                  </a:lnTo>
                  <a:lnTo>
                    <a:pt x="14495" y="14495"/>
                  </a:lnTo>
                  <a:lnTo>
                    <a:pt x="14495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0" name="Google Shape;490;p29"/>
            <p:cNvSpPr/>
            <p:nvPr/>
          </p:nvSpPr>
          <p:spPr>
            <a:xfrm>
              <a:off x="-1529802" y="9391176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1" name="Google Shape;491;p29"/>
            <p:cNvSpPr/>
            <p:nvPr/>
          </p:nvSpPr>
          <p:spPr>
            <a:xfrm>
              <a:off x="-1529802" y="8442438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29"/>
            <p:cNvSpPr/>
            <p:nvPr/>
          </p:nvSpPr>
          <p:spPr>
            <a:xfrm>
              <a:off x="-1529802" y="7493603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29"/>
            <p:cNvSpPr/>
            <p:nvPr/>
          </p:nvSpPr>
          <p:spPr>
            <a:xfrm>
              <a:off x="-1529802" y="6544865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4" name="Google Shape;494;p29"/>
            <p:cNvSpPr/>
            <p:nvPr/>
          </p:nvSpPr>
          <p:spPr>
            <a:xfrm>
              <a:off x="-1529802" y="5596127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5" name="Google Shape;495;p29"/>
            <p:cNvSpPr/>
            <p:nvPr/>
          </p:nvSpPr>
          <p:spPr>
            <a:xfrm>
              <a:off x="-1529802" y="4647388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29"/>
            <p:cNvSpPr/>
            <p:nvPr/>
          </p:nvSpPr>
          <p:spPr>
            <a:xfrm>
              <a:off x="-1529802" y="3698650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29"/>
            <p:cNvSpPr/>
            <p:nvPr/>
          </p:nvSpPr>
          <p:spPr>
            <a:xfrm>
              <a:off x="-1529802" y="2749912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" name="Google Shape;498;p29"/>
            <p:cNvSpPr/>
            <p:nvPr/>
          </p:nvSpPr>
          <p:spPr>
            <a:xfrm>
              <a:off x="-1529802" y="1801077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9" name="Google Shape;499;p29"/>
            <p:cNvSpPr/>
            <p:nvPr/>
          </p:nvSpPr>
          <p:spPr>
            <a:xfrm>
              <a:off x="-1529802" y="852339"/>
              <a:ext cx="10436313" cy="14494"/>
            </a:xfrm>
            <a:custGeom>
              <a:avLst/>
              <a:gdLst/>
              <a:ahLst/>
              <a:cxnLst/>
              <a:rect l="l" t="t" r="r" b="b"/>
              <a:pathLst>
                <a:path w="10436313" h="14494" extrusionOk="0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29"/>
            <p:cNvSpPr/>
            <p:nvPr/>
          </p:nvSpPr>
          <p:spPr>
            <a:xfrm>
              <a:off x="7950525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29"/>
            <p:cNvSpPr/>
            <p:nvPr/>
          </p:nvSpPr>
          <p:spPr>
            <a:xfrm>
              <a:off x="7001787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2" name="Google Shape;502;p29"/>
            <p:cNvSpPr/>
            <p:nvPr/>
          </p:nvSpPr>
          <p:spPr>
            <a:xfrm>
              <a:off x="6052952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3" name="Google Shape;503;p29"/>
            <p:cNvSpPr/>
            <p:nvPr/>
          </p:nvSpPr>
          <p:spPr>
            <a:xfrm>
              <a:off x="5104214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4" name="Google Shape;504;p29"/>
            <p:cNvSpPr/>
            <p:nvPr/>
          </p:nvSpPr>
          <p:spPr>
            <a:xfrm>
              <a:off x="4155476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5" name="Google Shape;505;p29"/>
            <p:cNvSpPr/>
            <p:nvPr/>
          </p:nvSpPr>
          <p:spPr>
            <a:xfrm>
              <a:off x="3206737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6" name="Google Shape;506;p29"/>
            <p:cNvSpPr/>
            <p:nvPr/>
          </p:nvSpPr>
          <p:spPr>
            <a:xfrm>
              <a:off x="2257999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7" name="Google Shape;507;p29"/>
            <p:cNvSpPr/>
            <p:nvPr/>
          </p:nvSpPr>
          <p:spPr>
            <a:xfrm>
              <a:off x="1309261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8" name="Google Shape;508;p29"/>
            <p:cNvSpPr/>
            <p:nvPr/>
          </p:nvSpPr>
          <p:spPr>
            <a:xfrm>
              <a:off x="360426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9" name="Google Shape;509;p29"/>
            <p:cNvSpPr/>
            <p:nvPr/>
          </p:nvSpPr>
          <p:spPr>
            <a:xfrm>
              <a:off x="-588311" y="-89151"/>
              <a:ext cx="14494" cy="10436313"/>
            </a:xfrm>
            <a:custGeom>
              <a:avLst/>
              <a:gdLst/>
              <a:ahLst/>
              <a:cxnLst/>
              <a:rect l="l" t="t" r="r" b="b"/>
              <a:pathLst>
                <a:path w="14494" h="10436313" extrusionOk="0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25" tIns="22850" rIns="45725" bIns="2285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3" name="Google Shape;513;p29"/>
          <p:cNvSpPr/>
          <p:nvPr/>
        </p:nvSpPr>
        <p:spPr>
          <a:xfrm>
            <a:off x="244527" y="1131590"/>
            <a:ext cx="539646" cy="134912"/>
          </a:xfrm>
          <a:custGeom>
            <a:avLst/>
            <a:gdLst/>
            <a:ahLst/>
            <a:cxnLst/>
            <a:rect l="l" t="t" r="r" b="b"/>
            <a:pathLst>
              <a:path w="1079292" h="269823" extrusionOk="0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29"/>
          <p:cNvSpPr/>
          <p:nvPr/>
        </p:nvSpPr>
        <p:spPr>
          <a:xfrm rot="5400000">
            <a:off x="1412630" y="3399051"/>
            <a:ext cx="1219200" cy="1219197"/>
          </a:xfrm>
          <a:custGeom>
            <a:avLst/>
            <a:gdLst/>
            <a:ahLst/>
            <a:cxnLst/>
            <a:rect l="l" t="t" r="r" b="b"/>
            <a:pathLst>
              <a:path w="2438400" h="2438393" extrusionOk="0">
                <a:moveTo>
                  <a:pt x="2438400" y="1085807"/>
                </a:moveTo>
                <a:lnTo>
                  <a:pt x="2438400" y="1085807"/>
                </a:lnTo>
                <a:lnTo>
                  <a:pt x="2438400" y="0"/>
                </a:lnTo>
                <a:lnTo>
                  <a:pt x="2438400" y="0"/>
                </a:lnTo>
                <a:cubicBezTo>
                  <a:pt x="1091702" y="0"/>
                  <a:pt x="0" y="1091696"/>
                  <a:pt x="0" y="2438394"/>
                </a:cubicBezTo>
                <a:lnTo>
                  <a:pt x="1085820" y="2438394"/>
                </a:lnTo>
                <a:cubicBezTo>
                  <a:pt x="1085820" y="1691384"/>
                  <a:pt x="1691396" y="1085807"/>
                  <a:pt x="2438400" y="1085807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29"/>
          <p:cNvSpPr/>
          <p:nvPr/>
        </p:nvSpPr>
        <p:spPr>
          <a:xfrm>
            <a:off x="7446365" y="514350"/>
            <a:ext cx="1400232" cy="700708"/>
          </a:xfrm>
          <a:custGeom>
            <a:avLst/>
            <a:gdLst/>
            <a:ahLst/>
            <a:cxnLst/>
            <a:rect l="l" t="t" r="r" b="b"/>
            <a:pathLst>
              <a:path w="2800464" h="1401415" extrusionOk="0">
                <a:moveTo>
                  <a:pt x="2800465" y="0"/>
                </a:moveTo>
                <a:cubicBezTo>
                  <a:pt x="2800465" y="774093"/>
                  <a:pt x="2173142" y="1401416"/>
                  <a:pt x="1399049" y="1401416"/>
                </a:cubicBezTo>
                <a:cubicBezTo>
                  <a:pt x="624956" y="1401416"/>
                  <a:pt x="0" y="774093"/>
                  <a:pt x="0" y="0"/>
                </a:cubicBezTo>
                <a:lnTo>
                  <a:pt x="2800465" y="0"/>
                </a:ln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29"/>
          <p:cNvSpPr txBox="1">
            <a:spLocks noGrp="1"/>
          </p:cNvSpPr>
          <p:nvPr>
            <p:ph type="sldNum" idx="12"/>
          </p:nvPr>
        </p:nvSpPr>
        <p:spPr>
          <a:xfrm>
            <a:off x="8376075" y="4749850"/>
            <a:ext cx="548700" cy="181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44</a:t>
            </a:fld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2760405" y="1265176"/>
            <a:ext cx="3815468" cy="9330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uz-Cyrl-UZ" sz="6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Раҳмат</a:t>
            </a:r>
            <a:r>
              <a:rPr lang="en-US" sz="6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30048" y="2831940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bakhrom2001@gmail.com</a:t>
            </a:r>
          </a:p>
          <a:p>
            <a:pPr algn="ctr"/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bkholbaev@missouristate.edu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68981" y="2087983"/>
            <a:ext cx="2242922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2750" b="1" dirty="0" smtClean="0">
                <a:latin typeface="Montserrat" charset="0"/>
                <a:ea typeface="Montserrat" charset="0"/>
                <a:cs typeface="Montserrat" charset="0"/>
              </a:rPr>
              <a:t>Саволлар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30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2418</TotalTime>
  <Words>2026</Words>
  <Application>Microsoft Office PowerPoint</Application>
  <PresentationFormat>Экран (16:9)</PresentationFormat>
  <Paragraphs>280</Paragraphs>
  <Slides>44</Slides>
  <Notes>44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4" baseType="lpstr">
      <vt:lpstr>Arial</vt:lpstr>
      <vt:lpstr>Roboto Condensed</vt:lpstr>
      <vt:lpstr>Wingdings</vt:lpstr>
      <vt:lpstr>Calibri</vt:lpstr>
      <vt:lpstr>Raleway</vt:lpstr>
      <vt:lpstr>Arvo</vt:lpstr>
      <vt:lpstr>Courier New</vt:lpstr>
      <vt:lpstr>Roboto Condensed Light</vt:lpstr>
      <vt:lpstr>Montserrat</vt:lpstr>
      <vt:lpstr>Salerio template</vt:lpstr>
      <vt:lpstr>Market Research  Мавзу: Бозор тадқиқоти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Инсон ресурсларини бошқариш стратегияси, лойиҳавий бошқарув, бошқарув самарадорлиги</dc:title>
  <dc:creator>UzReport</dc:creator>
  <cp:lastModifiedBy>UzReport</cp:lastModifiedBy>
  <cp:revision>124</cp:revision>
  <dcterms:modified xsi:type="dcterms:W3CDTF">2023-03-14T01:42:13Z</dcterms:modified>
</cp:coreProperties>
</file>