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9" roundtripDataSignature="AMtx7mgEdZsjFkvfY+S1ftENb4R8Ar+N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5"/>
          <p:cNvSpPr txBox="1"/>
          <p:nvPr>
            <p:ph type="ctrTitle"/>
          </p:nvPr>
        </p:nvSpPr>
        <p:spPr>
          <a:xfrm>
            <a:off x="601670" y="3581705"/>
            <a:ext cx="8093365" cy="1527050"/>
          </a:xfrm>
          <a:prstGeom prst="rect">
            <a:avLst/>
          </a:prstGeom>
          <a:noFill/>
          <a:ln>
            <a:noFill/>
          </a:ln>
        </p:spPr>
        <p:txBody>
          <a:bodyPr anchorCtr="0" anchor="ctr" bIns="45700" lIns="91425" spcFirstLastPara="1" rIns="91425" wrap="square" tIns="45700">
            <a:normAutofit/>
          </a:bodyPr>
          <a:lstStyle>
            <a:lvl1pPr lvl="0" algn="r">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5"/>
          <p:cNvSpPr txBox="1"/>
          <p:nvPr>
            <p:ph idx="1" type="subTitle"/>
          </p:nvPr>
        </p:nvSpPr>
        <p:spPr>
          <a:xfrm>
            <a:off x="601670" y="5108754"/>
            <a:ext cx="8093365" cy="1068935"/>
          </a:xfrm>
          <a:prstGeom prst="rect">
            <a:avLst/>
          </a:prstGeom>
          <a:noFill/>
          <a:ln>
            <a:noFill/>
          </a:ln>
        </p:spPr>
        <p:txBody>
          <a:bodyPr anchorCtr="0" anchor="t" bIns="45700" lIns="91425" spcFirstLastPara="1" rIns="91425" wrap="square" tIns="45700">
            <a:normAutofit/>
          </a:bodyPr>
          <a:lstStyle>
            <a:lvl1pPr lvl="0" algn="r">
              <a:spcBef>
                <a:spcPts val="560"/>
              </a:spcBef>
              <a:spcAft>
                <a:spcPts val="0"/>
              </a:spcAft>
              <a:buClr>
                <a:srgbClr val="595959"/>
              </a:buClr>
              <a:buSzPts val="2800"/>
              <a:buNone/>
              <a:defRPr sz="2800">
                <a:solidFill>
                  <a:srgbClr val="595959"/>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type="obj">
  <p:cSld name="OBJECT">
    <p:spTree>
      <p:nvGrpSpPr>
        <p:cNvPr id="17" name="Shape 17"/>
        <p:cNvGrpSpPr/>
        <p:nvPr/>
      </p:nvGrpSpPr>
      <p:grpSpPr>
        <a:xfrm>
          <a:off x="0" y="0"/>
          <a:ext cx="0" cy="0"/>
          <a:chOff x="0" y="0"/>
          <a:chExt cx="0" cy="0"/>
        </a:xfrm>
      </p:grpSpPr>
      <p:sp>
        <p:nvSpPr>
          <p:cNvPr id="18" name="Google Shape;18;p36"/>
          <p:cNvSpPr txBox="1"/>
          <p:nvPr>
            <p:ph type="title"/>
          </p:nvPr>
        </p:nvSpPr>
        <p:spPr>
          <a:xfrm>
            <a:off x="1976014" y="374900"/>
            <a:ext cx="6719018" cy="868839"/>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6"/>
          <p:cNvSpPr txBox="1"/>
          <p:nvPr>
            <p:ph idx="1" type="body"/>
          </p:nvPr>
        </p:nvSpPr>
        <p:spPr>
          <a:xfrm>
            <a:off x="1976015" y="1138425"/>
            <a:ext cx="6719018" cy="5039265"/>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rgbClr val="3F3F3F"/>
              </a:buClr>
              <a:buSzPts val="2800"/>
              <a:buChar char="•"/>
              <a:defRPr sz="2800">
                <a:solidFill>
                  <a:srgbClr val="3F3F3F"/>
                </a:solidFill>
              </a:defRPr>
            </a:lvl1pPr>
            <a:lvl2pPr indent="-406400" lvl="1" marL="914400" algn="l">
              <a:spcBef>
                <a:spcPts val="560"/>
              </a:spcBef>
              <a:spcAft>
                <a:spcPts val="0"/>
              </a:spcAft>
              <a:buClr>
                <a:srgbClr val="3F3F3F"/>
              </a:buClr>
              <a:buSzPts val="2800"/>
              <a:buChar char="–"/>
              <a:defRPr>
                <a:solidFill>
                  <a:srgbClr val="3F3F3F"/>
                </a:solidFill>
              </a:defRPr>
            </a:lvl2pPr>
            <a:lvl3pPr indent="-381000" lvl="2" marL="1371600" algn="l">
              <a:spcBef>
                <a:spcPts val="480"/>
              </a:spcBef>
              <a:spcAft>
                <a:spcPts val="0"/>
              </a:spcAft>
              <a:buClr>
                <a:srgbClr val="3F3F3F"/>
              </a:buClr>
              <a:buSzPts val="2400"/>
              <a:buChar char="•"/>
              <a:defRPr>
                <a:solidFill>
                  <a:srgbClr val="3F3F3F"/>
                </a:solidFill>
              </a:defRPr>
            </a:lvl3pPr>
            <a:lvl4pPr indent="-355600" lvl="3" marL="1828800" algn="l">
              <a:spcBef>
                <a:spcPts val="400"/>
              </a:spcBef>
              <a:spcAft>
                <a:spcPts val="0"/>
              </a:spcAft>
              <a:buClr>
                <a:srgbClr val="3F3F3F"/>
              </a:buClr>
              <a:buSzPts val="2000"/>
              <a:buChar char="–"/>
              <a:defRPr>
                <a:solidFill>
                  <a:srgbClr val="3F3F3F"/>
                </a:solidFill>
              </a:defRPr>
            </a:lvl4pPr>
            <a:lvl5pPr indent="-355600" lvl="4" marL="2286000" algn="l">
              <a:spcBef>
                <a:spcPts val="400"/>
              </a:spcBef>
              <a:spcAft>
                <a:spcPts val="0"/>
              </a:spcAft>
              <a:buClr>
                <a:srgbClr val="3F3F3F"/>
              </a:buClr>
              <a:buSzPts val="2000"/>
              <a:buChar char="»"/>
              <a:defRPr>
                <a:solidFill>
                  <a:srgbClr val="3F3F3F"/>
                </a:solidFill>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23" name="Shape 23"/>
        <p:cNvGrpSpPr/>
        <p:nvPr/>
      </p:nvGrpSpPr>
      <p:grpSpPr>
        <a:xfrm>
          <a:off x="0" y="0"/>
          <a:ext cx="0" cy="0"/>
          <a:chOff x="0" y="0"/>
          <a:chExt cx="0" cy="0"/>
        </a:xfrm>
      </p:grpSpPr>
      <p:sp>
        <p:nvSpPr>
          <p:cNvPr id="24" name="Google Shape;24;p37"/>
          <p:cNvSpPr txBox="1"/>
          <p:nvPr>
            <p:ph type="title"/>
          </p:nvPr>
        </p:nvSpPr>
        <p:spPr>
          <a:xfrm>
            <a:off x="1059785" y="1443835"/>
            <a:ext cx="7618780" cy="61082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7"/>
          <p:cNvSpPr txBox="1"/>
          <p:nvPr>
            <p:ph idx="1" type="body"/>
          </p:nvPr>
        </p:nvSpPr>
        <p:spPr>
          <a:xfrm>
            <a:off x="1059785" y="2054655"/>
            <a:ext cx="7618780" cy="4123035"/>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rgbClr val="3F3F3F"/>
              </a:buClr>
              <a:buSzPts val="2800"/>
              <a:buChar char="•"/>
              <a:defRPr sz="2800">
                <a:solidFill>
                  <a:srgbClr val="3F3F3F"/>
                </a:solidFill>
              </a:defRPr>
            </a:lvl1pPr>
            <a:lvl2pPr indent="-406400" lvl="1" marL="914400" algn="l">
              <a:spcBef>
                <a:spcPts val="560"/>
              </a:spcBef>
              <a:spcAft>
                <a:spcPts val="0"/>
              </a:spcAft>
              <a:buClr>
                <a:srgbClr val="3F3F3F"/>
              </a:buClr>
              <a:buSzPts val="2800"/>
              <a:buChar char="–"/>
              <a:defRPr>
                <a:solidFill>
                  <a:srgbClr val="3F3F3F"/>
                </a:solidFill>
              </a:defRPr>
            </a:lvl2pPr>
            <a:lvl3pPr indent="-381000" lvl="2" marL="1371600" algn="l">
              <a:spcBef>
                <a:spcPts val="480"/>
              </a:spcBef>
              <a:spcAft>
                <a:spcPts val="0"/>
              </a:spcAft>
              <a:buClr>
                <a:srgbClr val="3F3F3F"/>
              </a:buClr>
              <a:buSzPts val="2400"/>
              <a:buChar char="•"/>
              <a:defRPr>
                <a:solidFill>
                  <a:srgbClr val="3F3F3F"/>
                </a:solidFill>
              </a:defRPr>
            </a:lvl3pPr>
            <a:lvl4pPr indent="-355600" lvl="3" marL="1828800" algn="l">
              <a:spcBef>
                <a:spcPts val="400"/>
              </a:spcBef>
              <a:spcAft>
                <a:spcPts val="0"/>
              </a:spcAft>
              <a:buClr>
                <a:srgbClr val="3F3F3F"/>
              </a:buClr>
              <a:buSzPts val="2000"/>
              <a:buChar char="–"/>
              <a:defRPr>
                <a:solidFill>
                  <a:srgbClr val="3F3F3F"/>
                </a:solidFill>
              </a:defRPr>
            </a:lvl4pPr>
            <a:lvl5pPr indent="-355600" lvl="4" marL="2286000" algn="l">
              <a:spcBef>
                <a:spcPts val="400"/>
              </a:spcBef>
              <a:spcAft>
                <a:spcPts val="0"/>
              </a:spcAft>
              <a:buClr>
                <a:srgbClr val="3F3F3F"/>
              </a:buClr>
              <a:buSzPts val="2000"/>
              <a:buChar char="»"/>
              <a:defRPr>
                <a:solidFill>
                  <a:srgbClr val="3F3F3F"/>
                </a:solidFill>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 name="Shape 29"/>
        <p:cNvGrpSpPr/>
        <p:nvPr/>
      </p:nvGrpSpPr>
      <p:grpSpPr>
        <a:xfrm>
          <a:off x="0" y="0"/>
          <a:ext cx="0" cy="0"/>
          <a:chOff x="0" y="0"/>
          <a:chExt cx="0" cy="0"/>
        </a:xfrm>
      </p:grpSpPr>
      <p:sp>
        <p:nvSpPr>
          <p:cNvPr id="30" name="Google Shape;30;p38"/>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8"/>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2" name="Google Shape;32;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5" name="Shape 35"/>
        <p:cNvGrpSpPr/>
        <p:nvPr/>
      </p:nvGrpSpPr>
      <p:grpSpPr>
        <a:xfrm>
          <a:off x="0" y="0"/>
          <a:ext cx="0" cy="0"/>
          <a:chOff x="0" y="0"/>
          <a:chExt cx="0" cy="0"/>
        </a:xfrm>
      </p:grpSpPr>
      <p:sp>
        <p:nvSpPr>
          <p:cNvPr id="36" name="Google Shape;36;p39"/>
          <p:cNvSpPr txBox="1"/>
          <p:nvPr>
            <p:ph type="title"/>
          </p:nvPr>
        </p:nvSpPr>
        <p:spPr>
          <a:xfrm>
            <a:off x="457200" y="833014"/>
            <a:ext cx="8229600" cy="584623"/>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39"/>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8" name="Google Shape;38;p39"/>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9" name="Google Shape;39;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2" name="Shape 42"/>
        <p:cNvGrpSpPr/>
        <p:nvPr/>
      </p:nvGrpSpPr>
      <p:grpSpPr>
        <a:xfrm>
          <a:off x="0" y="0"/>
          <a:ext cx="0" cy="0"/>
          <a:chOff x="0" y="0"/>
          <a:chExt cx="0" cy="0"/>
        </a:xfrm>
      </p:grpSpPr>
      <p:sp>
        <p:nvSpPr>
          <p:cNvPr id="43" name="Google Shape;43;p40"/>
          <p:cNvSpPr txBox="1"/>
          <p:nvPr>
            <p:ph type="title"/>
          </p:nvPr>
        </p:nvSpPr>
        <p:spPr>
          <a:xfrm>
            <a:off x="448965" y="1443835"/>
            <a:ext cx="8229600" cy="53218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A40000"/>
              </a:buClr>
              <a:buSzPts val="3600"/>
              <a:buFont typeface="Calibri"/>
              <a:buNone/>
              <a:defRPr sz="3600">
                <a:solidFill>
                  <a:srgbClr val="A40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0"/>
          <p:cNvSpPr txBox="1"/>
          <p:nvPr>
            <p:ph idx="1" type="body"/>
          </p:nvPr>
        </p:nvSpPr>
        <p:spPr>
          <a:xfrm>
            <a:off x="448965" y="2054654"/>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rgbClr val="3F3F3F"/>
              </a:buClr>
              <a:buSzPts val="2400"/>
              <a:buNone/>
              <a:defRPr b="1" sz="2400">
                <a:solidFill>
                  <a:srgbClr val="3F3F3F"/>
                </a:solidFill>
              </a:defRPr>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40"/>
          <p:cNvSpPr txBox="1"/>
          <p:nvPr>
            <p:ph idx="2" type="body"/>
          </p:nvPr>
        </p:nvSpPr>
        <p:spPr>
          <a:xfrm>
            <a:off x="448965" y="2684517"/>
            <a:ext cx="4040188" cy="303505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3F3F3F"/>
              </a:buClr>
              <a:buSzPts val="2400"/>
              <a:buChar char="•"/>
              <a:defRPr sz="2400">
                <a:solidFill>
                  <a:srgbClr val="3F3F3F"/>
                </a:solidFill>
              </a:defRPr>
            </a:lvl1pPr>
            <a:lvl2pPr indent="-355600" lvl="1" marL="914400" algn="l">
              <a:spcBef>
                <a:spcPts val="400"/>
              </a:spcBef>
              <a:spcAft>
                <a:spcPts val="0"/>
              </a:spcAft>
              <a:buClr>
                <a:srgbClr val="3F3F3F"/>
              </a:buClr>
              <a:buSzPts val="2000"/>
              <a:buChar char="–"/>
              <a:defRPr sz="2000">
                <a:solidFill>
                  <a:srgbClr val="3F3F3F"/>
                </a:solidFill>
              </a:defRPr>
            </a:lvl2pPr>
            <a:lvl3pPr indent="-342900" lvl="2" marL="1371600" algn="l">
              <a:spcBef>
                <a:spcPts val="360"/>
              </a:spcBef>
              <a:spcAft>
                <a:spcPts val="0"/>
              </a:spcAft>
              <a:buClr>
                <a:srgbClr val="3F3F3F"/>
              </a:buClr>
              <a:buSzPts val="1800"/>
              <a:buChar char="•"/>
              <a:defRPr sz="1800">
                <a:solidFill>
                  <a:srgbClr val="3F3F3F"/>
                </a:solidFill>
              </a:defRPr>
            </a:lvl3pPr>
            <a:lvl4pPr indent="-330200" lvl="3" marL="1828800" algn="l">
              <a:spcBef>
                <a:spcPts val="320"/>
              </a:spcBef>
              <a:spcAft>
                <a:spcPts val="0"/>
              </a:spcAft>
              <a:buClr>
                <a:srgbClr val="3F3F3F"/>
              </a:buClr>
              <a:buSzPts val="1600"/>
              <a:buChar char="–"/>
              <a:defRPr sz="1600">
                <a:solidFill>
                  <a:srgbClr val="3F3F3F"/>
                </a:solidFill>
              </a:defRPr>
            </a:lvl4pPr>
            <a:lvl5pPr indent="-330200" lvl="4" marL="2286000" algn="l">
              <a:spcBef>
                <a:spcPts val="320"/>
              </a:spcBef>
              <a:spcAft>
                <a:spcPts val="0"/>
              </a:spcAft>
              <a:buClr>
                <a:srgbClr val="3F3F3F"/>
              </a:buClr>
              <a:buSzPts val="1600"/>
              <a:buChar char="»"/>
              <a:defRPr sz="1600">
                <a:solidFill>
                  <a:srgbClr val="3F3F3F"/>
                </a:solidFill>
              </a:defRPr>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40"/>
          <p:cNvSpPr txBox="1"/>
          <p:nvPr>
            <p:ph idx="3" type="body"/>
          </p:nvPr>
        </p:nvSpPr>
        <p:spPr>
          <a:xfrm>
            <a:off x="4636790" y="2054654"/>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rgbClr val="3F3F3F"/>
              </a:buClr>
              <a:buSzPts val="2400"/>
              <a:buNone/>
              <a:defRPr b="1" sz="2400">
                <a:solidFill>
                  <a:srgbClr val="3F3F3F"/>
                </a:solidFill>
              </a:defRPr>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7" name="Google Shape;47;p40"/>
          <p:cNvSpPr txBox="1"/>
          <p:nvPr>
            <p:ph idx="4" type="body"/>
          </p:nvPr>
        </p:nvSpPr>
        <p:spPr>
          <a:xfrm>
            <a:off x="4636790" y="2684517"/>
            <a:ext cx="4041775" cy="303505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3F3F3F"/>
              </a:buClr>
              <a:buSzPts val="2400"/>
              <a:buChar char="•"/>
              <a:defRPr sz="2400">
                <a:solidFill>
                  <a:srgbClr val="3F3F3F"/>
                </a:solidFill>
              </a:defRPr>
            </a:lvl1pPr>
            <a:lvl2pPr indent="-355600" lvl="1" marL="914400" algn="l">
              <a:spcBef>
                <a:spcPts val="400"/>
              </a:spcBef>
              <a:spcAft>
                <a:spcPts val="0"/>
              </a:spcAft>
              <a:buClr>
                <a:srgbClr val="3F3F3F"/>
              </a:buClr>
              <a:buSzPts val="2000"/>
              <a:buChar char="–"/>
              <a:defRPr sz="2000">
                <a:solidFill>
                  <a:srgbClr val="3F3F3F"/>
                </a:solidFill>
              </a:defRPr>
            </a:lvl2pPr>
            <a:lvl3pPr indent="-342900" lvl="2" marL="1371600" algn="l">
              <a:spcBef>
                <a:spcPts val="360"/>
              </a:spcBef>
              <a:spcAft>
                <a:spcPts val="0"/>
              </a:spcAft>
              <a:buClr>
                <a:srgbClr val="3F3F3F"/>
              </a:buClr>
              <a:buSzPts val="1800"/>
              <a:buChar char="•"/>
              <a:defRPr sz="1800">
                <a:solidFill>
                  <a:srgbClr val="3F3F3F"/>
                </a:solidFill>
              </a:defRPr>
            </a:lvl3pPr>
            <a:lvl4pPr indent="-330200" lvl="3" marL="1828800" algn="l">
              <a:spcBef>
                <a:spcPts val="320"/>
              </a:spcBef>
              <a:spcAft>
                <a:spcPts val="0"/>
              </a:spcAft>
              <a:buClr>
                <a:srgbClr val="3F3F3F"/>
              </a:buClr>
              <a:buSzPts val="1600"/>
              <a:buChar char="–"/>
              <a:defRPr sz="1600">
                <a:solidFill>
                  <a:srgbClr val="3F3F3F"/>
                </a:solidFill>
              </a:defRPr>
            </a:lvl4pPr>
            <a:lvl5pPr indent="-330200" lvl="4" marL="2286000" algn="l">
              <a:spcBef>
                <a:spcPts val="320"/>
              </a:spcBef>
              <a:spcAft>
                <a:spcPts val="0"/>
              </a:spcAft>
              <a:buClr>
                <a:srgbClr val="3F3F3F"/>
              </a:buClr>
              <a:buSzPts val="1600"/>
              <a:buChar char="»"/>
              <a:defRPr sz="1600">
                <a:solidFill>
                  <a:srgbClr val="3F3F3F"/>
                </a:solidFill>
              </a:defRPr>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8" name="Google Shape;48;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0" name="Shape 60"/>
        <p:cNvGrpSpPr/>
        <p:nvPr/>
      </p:nvGrpSpPr>
      <p:grpSpPr>
        <a:xfrm>
          <a:off x="0" y="0"/>
          <a:ext cx="0" cy="0"/>
          <a:chOff x="0" y="0"/>
          <a:chExt cx="0" cy="0"/>
        </a:xfrm>
      </p:grpSpPr>
      <p:sp>
        <p:nvSpPr>
          <p:cNvPr id="61" name="Google Shape;61;p43"/>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43"/>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3" name="Google Shape;63;p43"/>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4" name="Google Shape;64;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7" name="Shape 67"/>
        <p:cNvGrpSpPr/>
        <p:nvPr/>
      </p:nvGrpSpPr>
      <p:grpSpPr>
        <a:xfrm>
          <a:off x="0" y="0"/>
          <a:ext cx="0" cy="0"/>
          <a:chOff x="0" y="0"/>
          <a:chExt cx="0" cy="0"/>
        </a:xfrm>
      </p:grpSpPr>
      <p:sp>
        <p:nvSpPr>
          <p:cNvPr id="68" name="Google Shape;68;p44"/>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44"/>
          <p:cNvSpPr/>
          <p:nvPr>
            <p:ph idx="2" type="pic"/>
          </p:nvPr>
        </p:nvSpPr>
        <p:spPr>
          <a:xfrm>
            <a:off x="1792288" y="612775"/>
            <a:ext cx="5486400" cy="4114800"/>
          </a:xfrm>
          <a:prstGeom prst="rect">
            <a:avLst/>
          </a:prstGeom>
          <a:noFill/>
          <a:ln>
            <a:noFill/>
          </a:ln>
        </p:spPr>
      </p:sp>
      <p:sp>
        <p:nvSpPr>
          <p:cNvPr id="70" name="Google Shape;70;p44"/>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71" name="Google Shape;71;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4" name="Shape 74"/>
        <p:cNvGrpSpPr/>
        <p:nvPr/>
      </p:nvGrpSpPr>
      <p:grpSpPr>
        <a:xfrm>
          <a:off x="0" y="0"/>
          <a:ext cx="0" cy="0"/>
          <a:chOff x="0" y="0"/>
          <a:chExt cx="0" cy="0"/>
        </a:xfrm>
      </p:grpSpPr>
      <p:sp>
        <p:nvSpPr>
          <p:cNvPr id="75" name="Google Shape;75;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5"/>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0" name="Shape 80"/>
        <p:cNvGrpSpPr/>
        <p:nvPr/>
      </p:nvGrpSpPr>
      <p:grpSpPr>
        <a:xfrm>
          <a:off x="0" y="0"/>
          <a:ext cx="0" cy="0"/>
          <a:chOff x="0" y="0"/>
          <a:chExt cx="0" cy="0"/>
        </a:xfrm>
      </p:grpSpPr>
      <p:sp>
        <p:nvSpPr>
          <p:cNvPr id="81" name="Google Shape;81;p46"/>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46"/>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3" name="Google Shape;83;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4.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2.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hyperlink" Target="https://www.pexels.com/photo/photo-of-a-men-holding-a-rugby-ball-3781312/" TargetMode="External"/><Relationship Id="rId4" Type="http://schemas.openxmlformats.org/officeDocument/2006/relationships/hyperlink" Target="https://www.pexels.com/photo/green-and-white-soccer-field-at-night-time-41257/" TargetMode="External"/><Relationship Id="rId5" Type="http://schemas.openxmlformats.org/officeDocument/2006/relationships/image" Target="../media/image12.png"/><Relationship Id="rId6" Type="http://schemas.openxmlformats.org/officeDocument/2006/relationships/image" Target="../media/image10.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hyperlink" Target="https://www.pexels.com/photo/model-posing-in-a-studio-11697738/" TargetMode="External"/><Relationship Id="rId4" Type="http://schemas.openxmlformats.org/officeDocument/2006/relationships/image" Target="../media/image6.jpg"/><Relationship Id="rId5" Type="http://schemas.openxmlformats.org/officeDocument/2006/relationships/image" Target="../media/image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9" name="Shape 89"/>
        <p:cNvGrpSpPr/>
        <p:nvPr/>
      </p:nvGrpSpPr>
      <p:grpSpPr>
        <a:xfrm>
          <a:off x="0" y="0"/>
          <a:ext cx="0" cy="0"/>
          <a:chOff x="0" y="0"/>
          <a:chExt cx="0" cy="0"/>
        </a:xfrm>
      </p:grpSpPr>
      <p:sp>
        <p:nvSpPr>
          <p:cNvPr id="90" name="Google Shape;90;p1"/>
          <p:cNvSpPr txBox="1"/>
          <p:nvPr>
            <p:ph type="ctrTitle"/>
          </p:nvPr>
        </p:nvSpPr>
        <p:spPr>
          <a:xfrm>
            <a:off x="-161855" y="69490"/>
            <a:ext cx="8246070" cy="1374345"/>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A40000"/>
              </a:buClr>
              <a:buSzPts val="7200"/>
              <a:buFont typeface="Calibri"/>
              <a:buNone/>
            </a:pPr>
            <a:r>
              <a:rPr b="1" lang="en-US" sz="7200"/>
              <a:t>Photojournalism</a:t>
            </a:r>
            <a:endParaRPr b="1" sz="7200"/>
          </a:p>
        </p:txBody>
      </p:sp>
      <p:sp>
        <p:nvSpPr>
          <p:cNvPr id="91" name="Google Shape;91;p1"/>
          <p:cNvSpPr txBox="1"/>
          <p:nvPr>
            <p:ph idx="1" type="subTitle"/>
          </p:nvPr>
        </p:nvSpPr>
        <p:spPr>
          <a:xfrm>
            <a:off x="296260" y="5414165"/>
            <a:ext cx="8246070" cy="1068935"/>
          </a:xfrm>
          <a:prstGeom prst="rect">
            <a:avLst/>
          </a:prstGeom>
          <a:noFill/>
          <a:ln>
            <a:noFill/>
          </a:ln>
        </p:spPr>
        <p:txBody>
          <a:bodyPr anchorCtr="0" anchor="t" bIns="45700" lIns="91425" spcFirstLastPara="1" rIns="91425" wrap="square" tIns="45700">
            <a:normAutofit fontScale="92500"/>
          </a:bodyPr>
          <a:lstStyle/>
          <a:p>
            <a:pPr indent="0" lvl="0" marL="0" rtl="0" algn="ctr">
              <a:spcBef>
                <a:spcPts val="0"/>
              </a:spcBef>
              <a:spcAft>
                <a:spcPts val="0"/>
              </a:spcAft>
              <a:buClr>
                <a:schemeClr val="dk1"/>
              </a:buClr>
              <a:buSzPct val="100000"/>
              <a:buNone/>
            </a:pPr>
            <a:r>
              <a:rPr b="1" lang="en-US">
                <a:solidFill>
                  <a:schemeClr val="dk1"/>
                </a:solidFill>
              </a:rPr>
              <a:t>WEEK 1 THEORETICAL ASPECTS OF PHOTOJOURNALISM </a:t>
            </a:r>
            <a:endParaRPr/>
          </a:p>
          <a:p>
            <a:pPr indent="0" lvl="0" marL="0" rtl="0" algn="ctr">
              <a:spcBef>
                <a:spcPts val="518"/>
              </a:spcBef>
              <a:spcAft>
                <a:spcPts val="0"/>
              </a:spcAft>
              <a:buClr>
                <a:schemeClr val="dk1"/>
              </a:buClr>
              <a:buSzPct val="100000"/>
              <a:buNone/>
            </a:pPr>
            <a:r>
              <a:rPr b="1" lang="en-US">
                <a:solidFill>
                  <a:schemeClr val="dk1"/>
                </a:solidFill>
              </a:rPr>
              <a:t>By Dr. Raphael Ogutu</a:t>
            </a:r>
            <a:endParaRPr b="1">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2739540" y="985720"/>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3600"/>
              <a:buFont typeface="Calibri"/>
              <a:buNone/>
            </a:pPr>
            <a:r>
              <a:rPr b="1" lang="en-US"/>
              <a:t>Objectives</a:t>
            </a:r>
            <a:endParaRPr b="1"/>
          </a:p>
        </p:txBody>
      </p:sp>
      <p:sp>
        <p:nvSpPr>
          <p:cNvPr id="97" name="Google Shape;97;p2"/>
          <p:cNvSpPr txBox="1"/>
          <p:nvPr>
            <p:ph idx="1" type="body"/>
          </p:nvPr>
        </p:nvSpPr>
        <p:spPr>
          <a:xfrm>
            <a:off x="296260" y="1596540"/>
            <a:ext cx="7482545" cy="5039265"/>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rgbClr val="3F3F3F"/>
              </a:buClr>
              <a:buSzPts val="2800"/>
              <a:buChar char="•"/>
            </a:pPr>
            <a:r>
              <a:rPr lang="en-US"/>
              <a:t>At the end of this Lecture, you should be able to:</a:t>
            </a:r>
            <a:endParaRPr/>
          </a:p>
          <a:p>
            <a:pPr indent="-514350" lvl="0" marL="514350" rtl="0" algn="l">
              <a:spcBef>
                <a:spcPts val="560"/>
              </a:spcBef>
              <a:spcAft>
                <a:spcPts val="0"/>
              </a:spcAft>
              <a:buClr>
                <a:srgbClr val="3F3F3F"/>
              </a:buClr>
              <a:buSzPts val="2800"/>
              <a:buFont typeface="Calibri"/>
              <a:buAutoNum type="arabicPeriod"/>
            </a:pPr>
            <a:r>
              <a:rPr lang="en-US"/>
              <a:t>Understand briefly all the lessons covered in the syllabus or lectures overview.</a:t>
            </a:r>
            <a:endParaRPr/>
          </a:p>
          <a:p>
            <a:pPr indent="-514350" lvl="0" marL="514350" rtl="0" algn="l">
              <a:spcBef>
                <a:spcPts val="560"/>
              </a:spcBef>
              <a:spcAft>
                <a:spcPts val="0"/>
              </a:spcAft>
              <a:buClr>
                <a:srgbClr val="3F3F3F"/>
              </a:buClr>
              <a:buSzPts val="2800"/>
              <a:buFont typeface="Calibri"/>
              <a:buAutoNum type="arabicPeriod"/>
            </a:pPr>
            <a:r>
              <a:rPr lang="en-US"/>
              <a:t>Understand the difference between Photography and photojournalism</a:t>
            </a:r>
            <a:endParaRPr/>
          </a:p>
          <a:p>
            <a:pPr indent="-514350" lvl="0" marL="514350" rtl="0" algn="l">
              <a:spcBef>
                <a:spcPts val="560"/>
              </a:spcBef>
              <a:spcAft>
                <a:spcPts val="0"/>
              </a:spcAft>
              <a:buClr>
                <a:srgbClr val="3F3F3F"/>
              </a:buClr>
              <a:buSzPts val="2800"/>
              <a:buFont typeface="Calibri"/>
              <a:buAutoNum type="arabicPeriod"/>
            </a:pPr>
            <a:r>
              <a:rPr lang="en-US"/>
              <a:t>Analyze the meaning of photojournalism and its historical development</a:t>
            </a:r>
            <a:endParaRPr/>
          </a:p>
          <a:p>
            <a:pPr indent="-514350" lvl="0" marL="514350" rtl="0" algn="l">
              <a:spcBef>
                <a:spcPts val="560"/>
              </a:spcBef>
              <a:spcAft>
                <a:spcPts val="0"/>
              </a:spcAft>
              <a:buClr>
                <a:srgbClr val="3F3F3F"/>
              </a:buClr>
              <a:buSzPts val="2800"/>
              <a:buFont typeface="Calibri"/>
              <a:buAutoNum type="arabicPeriod"/>
            </a:pPr>
            <a:r>
              <a:rPr lang="en-US"/>
              <a:t>Critique the qualities of a good photojournalist.</a:t>
            </a:r>
            <a:endParaRPr/>
          </a:p>
          <a:p>
            <a:pPr indent="-514350" lvl="0" marL="514350" rtl="0" algn="l">
              <a:spcBef>
                <a:spcPts val="560"/>
              </a:spcBef>
              <a:spcAft>
                <a:spcPts val="0"/>
              </a:spcAft>
              <a:buClr>
                <a:srgbClr val="3F3F3F"/>
              </a:buClr>
              <a:buSzPts val="2800"/>
              <a:buFont typeface="Calibri"/>
              <a:buAutoNum type="arabicPeriod"/>
            </a:pPr>
            <a:r>
              <a:rPr lang="en-US"/>
              <a:t>Watch a Youtube video compilation</a:t>
            </a:r>
            <a:endParaRPr/>
          </a:p>
          <a:p>
            <a:pPr indent="-336550" lvl="0" marL="514350" rtl="0" algn="l">
              <a:spcBef>
                <a:spcPts val="560"/>
              </a:spcBef>
              <a:spcAft>
                <a:spcPts val="0"/>
              </a:spcAft>
              <a:buClr>
                <a:srgbClr val="3F3F3F"/>
              </a:buClr>
              <a:buSzPts val="2800"/>
              <a:buFont typeface="Calibri"/>
              <a:buNone/>
            </a:pPr>
            <a:r>
              <a:t/>
            </a:r>
            <a:endParaRPr/>
          </a:p>
          <a:p>
            <a:pPr indent="-336550" lvl="0" marL="514350" rtl="0" algn="l">
              <a:spcBef>
                <a:spcPts val="560"/>
              </a:spcBef>
              <a:spcAft>
                <a:spcPts val="0"/>
              </a:spcAft>
              <a:buClr>
                <a:srgbClr val="3F3F3F"/>
              </a:buClr>
              <a:buSzPts val="2800"/>
              <a:buFont typeface="Calibri"/>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1" name="Shape 101"/>
        <p:cNvGrpSpPr/>
        <p:nvPr/>
      </p:nvGrpSpPr>
      <p:grpSpPr>
        <a:xfrm>
          <a:off x="0" y="0"/>
          <a:ext cx="0" cy="0"/>
          <a:chOff x="0" y="0"/>
          <a:chExt cx="0" cy="0"/>
        </a:xfrm>
      </p:grpSpPr>
      <p:sp>
        <p:nvSpPr>
          <p:cNvPr id="102" name="Google Shape;102;p3"/>
          <p:cNvSpPr txBox="1"/>
          <p:nvPr>
            <p:ph type="title"/>
          </p:nvPr>
        </p:nvSpPr>
        <p:spPr>
          <a:xfrm>
            <a:off x="1976015" y="1157304"/>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3600"/>
              <a:buFont typeface="Calibri"/>
              <a:buNone/>
            </a:pPr>
            <a:r>
              <a:rPr b="1" lang="en-US"/>
              <a:t>Course Description</a:t>
            </a:r>
            <a:endParaRPr/>
          </a:p>
        </p:txBody>
      </p:sp>
      <p:sp>
        <p:nvSpPr>
          <p:cNvPr id="103" name="Google Shape;103;p3"/>
          <p:cNvSpPr txBox="1"/>
          <p:nvPr>
            <p:ph idx="1" type="body"/>
          </p:nvPr>
        </p:nvSpPr>
        <p:spPr>
          <a:xfrm>
            <a:off x="1365195" y="2054655"/>
            <a:ext cx="6719018" cy="5039265"/>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l">
              <a:spcBef>
                <a:spcPts val="0"/>
              </a:spcBef>
              <a:spcAft>
                <a:spcPts val="0"/>
              </a:spcAft>
              <a:buClr>
                <a:srgbClr val="3F3F3F"/>
              </a:buClr>
              <a:buSzPct val="100000"/>
              <a:buChar char="•"/>
            </a:pPr>
            <a:r>
              <a:rPr lang="en-US"/>
              <a:t>Introduces students to basic photography and photojournalism skills, which are the collecting, editing, and presenting of news material for publication or broadcast. </a:t>
            </a:r>
            <a:endParaRPr/>
          </a:p>
          <a:p>
            <a:pPr indent="-342900" lvl="0" marL="342900" rtl="0" algn="l">
              <a:spcBef>
                <a:spcPts val="476"/>
              </a:spcBef>
              <a:spcAft>
                <a:spcPts val="0"/>
              </a:spcAft>
              <a:buClr>
                <a:srgbClr val="3F3F3F"/>
              </a:buClr>
              <a:buSzPct val="100000"/>
              <a:buChar char="•"/>
            </a:pPr>
            <a:r>
              <a:rPr lang="en-US"/>
              <a:t>Images are objectively created through photography in order to tell a news story. </a:t>
            </a:r>
            <a:endParaRPr/>
          </a:p>
          <a:p>
            <a:pPr indent="-342900" lvl="0" marL="342900" rtl="0" algn="l">
              <a:spcBef>
                <a:spcPts val="476"/>
              </a:spcBef>
              <a:spcAft>
                <a:spcPts val="0"/>
              </a:spcAft>
              <a:buClr>
                <a:srgbClr val="3F3F3F"/>
              </a:buClr>
              <a:buSzPct val="100000"/>
              <a:buChar char="•"/>
            </a:pPr>
            <a:r>
              <a:rPr lang="en-US"/>
              <a:t>A powerful way to document events and convey information in a way that words alone cannot. </a:t>
            </a:r>
            <a:endParaRPr/>
          </a:p>
          <a:p>
            <a:pPr indent="-342900" lvl="0" marL="342900" rtl="0" algn="l">
              <a:spcBef>
                <a:spcPts val="476"/>
              </a:spcBef>
              <a:spcAft>
                <a:spcPts val="0"/>
              </a:spcAft>
              <a:buClr>
                <a:srgbClr val="3F3F3F"/>
              </a:buClr>
              <a:buSzPct val="100000"/>
              <a:buChar char="•"/>
            </a:pPr>
            <a:r>
              <a:rPr lang="en-US"/>
              <a:t>A photojournalist will use their camera to capture the visual representation of a story. </a:t>
            </a:r>
            <a:endParaRPr/>
          </a:p>
          <a:p>
            <a:pPr indent="-342900" lvl="0" marL="342900" rtl="0" algn="l">
              <a:spcBef>
                <a:spcPts val="476"/>
              </a:spcBef>
              <a:spcAft>
                <a:spcPts val="0"/>
              </a:spcAft>
              <a:buClr>
                <a:srgbClr val="3F3F3F"/>
              </a:buClr>
              <a:buSzPct val="100000"/>
              <a:buChar char="•"/>
            </a:pPr>
            <a:r>
              <a:rPr lang="en-US"/>
              <a:t>Face lots challenges in their line of duty, and have educated millions of people on various social injustices that happen around the world. </a:t>
            </a:r>
            <a:endParaRPr/>
          </a:p>
          <a:p>
            <a:pPr indent="-342900" lvl="0" marL="342900" rtl="0" algn="l">
              <a:spcBef>
                <a:spcPts val="476"/>
              </a:spcBef>
              <a:spcAft>
                <a:spcPts val="0"/>
              </a:spcAft>
              <a:buClr>
                <a:srgbClr val="3F3F3F"/>
              </a:buClr>
              <a:buSzPct val="100000"/>
              <a:buChar char="•"/>
            </a:pPr>
            <a:r>
              <a:rPr lang="en-US"/>
              <a:t>This course is more practical than theoretical.</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4"/>
          <p:cNvSpPr txBox="1"/>
          <p:nvPr>
            <p:ph type="title"/>
          </p:nvPr>
        </p:nvSpPr>
        <p:spPr>
          <a:xfrm>
            <a:off x="754375" y="1185816"/>
            <a:ext cx="6719018" cy="868839"/>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A40000"/>
              </a:buClr>
              <a:buSzPct val="100000"/>
              <a:buFont typeface="Calibri"/>
              <a:buNone/>
            </a:pPr>
            <a:r>
              <a:rPr b="1" lang="en-US"/>
              <a:t>Overall Course Goals and Objectives </a:t>
            </a:r>
            <a:endParaRPr/>
          </a:p>
        </p:txBody>
      </p:sp>
      <p:sp>
        <p:nvSpPr>
          <p:cNvPr id="109" name="Google Shape;109;p4"/>
          <p:cNvSpPr txBox="1"/>
          <p:nvPr>
            <p:ph idx="1" type="body"/>
          </p:nvPr>
        </p:nvSpPr>
        <p:spPr>
          <a:xfrm>
            <a:off x="143554" y="1901950"/>
            <a:ext cx="7482545" cy="5039265"/>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rtl="0" algn="l">
              <a:spcBef>
                <a:spcPts val="0"/>
              </a:spcBef>
              <a:spcAft>
                <a:spcPts val="0"/>
              </a:spcAft>
              <a:buClr>
                <a:srgbClr val="3F3F3F"/>
              </a:buClr>
              <a:buSzPct val="100000"/>
              <a:buChar char="•"/>
            </a:pPr>
            <a:r>
              <a:rPr lang="en-US"/>
              <a:t>Upon successful completion of this course, students will be able to:</a:t>
            </a:r>
            <a:endParaRPr/>
          </a:p>
          <a:p>
            <a:pPr indent="-342900" lvl="0" marL="342900" rtl="0" algn="l">
              <a:spcBef>
                <a:spcPts val="476"/>
              </a:spcBef>
              <a:spcAft>
                <a:spcPts val="0"/>
              </a:spcAft>
              <a:buClr>
                <a:srgbClr val="3F3F3F"/>
              </a:buClr>
              <a:buSzPct val="100000"/>
              <a:buChar char="•"/>
            </a:pPr>
            <a:r>
              <a:rPr lang="en-US"/>
              <a:t>Identify Photojournalism tools such as the camera, lighting equipment, camera accessories and their functions.</a:t>
            </a:r>
            <a:endParaRPr/>
          </a:p>
          <a:p>
            <a:pPr indent="-342900" lvl="0" marL="342900" rtl="0" algn="l">
              <a:spcBef>
                <a:spcPts val="476"/>
              </a:spcBef>
              <a:spcAft>
                <a:spcPts val="0"/>
              </a:spcAft>
              <a:buClr>
                <a:srgbClr val="3F3F3F"/>
              </a:buClr>
              <a:buSzPct val="100000"/>
              <a:buChar char="•"/>
            </a:pPr>
            <a:r>
              <a:rPr lang="en-US"/>
              <a:t>Explain the how media are used in the creation of visual imaging; the process of capturing and producing images in line with photojournalistic principles. Focus is on practical lessons using photo editing software.</a:t>
            </a:r>
            <a:endParaRPr/>
          </a:p>
          <a:p>
            <a:pPr indent="-342900" lvl="0" marL="342900" rtl="0" algn="l">
              <a:spcBef>
                <a:spcPts val="476"/>
              </a:spcBef>
              <a:spcAft>
                <a:spcPts val="0"/>
              </a:spcAft>
              <a:buClr>
                <a:srgbClr val="3F3F3F"/>
              </a:buClr>
              <a:buSzPct val="100000"/>
              <a:buChar char="•"/>
            </a:pPr>
            <a:r>
              <a:rPr lang="en-US"/>
              <a:t>Critique photojournalistic images in print and electronic media. The challenges and merits of photojournalism and today’s media.</a:t>
            </a:r>
            <a:endParaRPr/>
          </a:p>
          <a:p>
            <a:pPr indent="-342900" lvl="0" marL="342900" rtl="0" algn="l">
              <a:spcBef>
                <a:spcPts val="476"/>
              </a:spcBef>
              <a:spcAft>
                <a:spcPts val="0"/>
              </a:spcAft>
              <a:buClr>
                <a:srgbClr val="3F3F3F"/>
              </a:buClr>
              <a:buSzPct val="100000"/>
              <a:buChar char="•"/>
            </a:pPr>
            <a:r>
              <a:rPr lang="en-US"/>
              <a:t>Create ethical journalistic photographs and legal issues related to photojournalism.</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5"/>
          <p:cNvSpPr txBox="1"/>
          <p:nvPr>
            <p:ph type="title"/>
          </p:nvPr>
        </p:nvSpPr>
        <p:spPr>
          <a:xfrm>
            <a:off x="296260" y="974257"/>
            <a:ext cx="8704185"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Week 1 Theoretical aspects of photojournalism</a:t>
            </a:r>
            <a:endParaRPr/>
          </a:p>
        </p:txBody>
      </p:sp>
      <p:sp>
        <p:nvSpPr>
          <p:cNvPr id="115" name="Google Shape;115;p5"/>
          <p:cNvSpPr txBox="1"/>
          <p:nvPr>
            <p:ph idx="1" type="body"/>
          </p:nvPr>
        </p:nvSpPr>
        <p:spPr>
          <a:xfrm>
            <a:off x="143555" y="1749245"/>
            <a:ext cx="7482543" cy="5039265"/>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rgbClr val="3F3F3F"/>
              </a:buClr>
              <a:buSzPct val="100000"/>
              <a:buChar char="•"/>
            </a:pPr>
            <a:r>
              <a:rPr b="1" lang="en-US"/>
              <a:t>Photojournalism</a:t>
            </a:r>
            <a:r>
              <a:rPr lang="en-US"/>
              <a:t>- a form of journalism, which involves the collecting, editing, and presenting of news </a:t>
            </a:r>
            <a:endParaRPr/>
          </a:p>
          <a:p>
            <a:pPr indent="-342900" lvl="0" marL="342900" rtl="0" algn="l">
              <a:spcBef>
                <a:spcPts val="518"/>
              </a:spcBef>
              <a:spcAft>
                <a:spcPts val="0"/>
              </a:spcAft>
              <a:buClr>
                <a:srgbClr val="3F3F3F"/>
              </a:buClr>
              <a:buSzPct val="100000"/>
              <a:buChar char="•"/>
            </a:pPr>
            <a:r>
              <a:rPr b="1" lang="en-US"/>
              <a:t>Journalism</a:t>
            </a:r>
            <a:r>
              <a:rPr lang="en-US"/>
              <a:t>-production and distribution of objective reports on the interaction of events, facts, ideas, and people that are the "news of the day" </a:t>
            </a:r>
            <a:endParaRPr/>
          </a:p>
          <a:p>
            <a:pPr indent="-342900" lvl="0" marL="342900" rtl="0" algn="l">
              <a:spcBef>
                <a:spcPts val="518"/>
              </a:spcBef>
              <a:spcAft>
                <a:spcPts val="0"/>
              </a:spcAft>
              <a:buClr>
                <a:srgbClr val="3F3F3F"/>
              </a:buClr>
              <a:buSzPct val="100000"/>
              <a:buChar char="•"/>
            </a:pPr>
            <a:r>
              <a:rPr b="1" lang="en-US"/>
              <a:t>Photography</a:t>
            </a:r>
            <a:r>
              <a:rPr lang="en-US"/>
              <a:t>- the process of recording an image on light sensitive film or sensor</a:t>
            </a:r>
            <a:endParaRPr/>
          </a:p>
          <a:p>
            <a:pPr indent="-342900" lvl="0" marL="342900" rtl="0" algn="l">
              <a:spcBef>
                <a:spcPts val="518"/>
              </a:spcBef>
              <a:spcAft>
                <a:spcPts val="0"/>
              </a:spcAft>
              <a:buClr>
                <a:srgbClr val="3F3F3F"/>
              </a:buClr>
              <a:buSzPct val="100000"/>
              <a:buChar char="•"/>
            </a:pPr>
            <a:r>
              <a:rPr b="1" lang="en-US"/>
              <a:t>Story</a:t>
            </a:r>
            <a:r>
              <a:rPr lang="en-US"/>
              <a:t>-powerful images that engage the viewer with the news story. </a:t>
            </a:r>
            <a:endParaRPr/>
          </a:p>
          <a:p>
            <a:pPr indent="-342900" lvl="0" marL="342900" rtl="0" algn="l">
              <a:spcBef>
                <a:spcPts val="518"/>
              </a:spcBef>
              <a:spcAft>
                <a:spcPts val="0"/>
              </a:spcAft>
              <a:buClr>
                <a:srgbClr val="3F3F3F"/>
              </a:buClr>
              <a:buSzPct val="100000"/>
              <a:buChar char="•"/>
            </a:pPr>
            <a:r>
              <a:rPr b="1" lang="en-US"/>
              <a:t>News</a:t>
            </a:r>
            <a:r>
              <a:rPr lang="en-US"/>
              <a:t>-should capture images that have meaning or relevance to the timely story being told.</a:t>
            </a:r>
            <a:endParaRPr/>
          </a:p>
          <a:p>
            <a:pPr indent="-342900" lvl="0" marL="342900" rtl="0" algn="l">
              <a:spcBef>
                <a:spcPts val="518"/>
              </a:spcBef>
              <a:spcAft>
                <a:spcPts val="0"/>
              </a:spcAft>
              <a:buClr>
                <a:srgbClr val="3F3F3F"/>
              </a:buClr>
              <a:buSzPct val="100000"/>
              <a:buChar char="•"/>
            </a:pPr>
            <a:r>
              <a:rPr b="1" lang="en-US"/>
              <a:t>History- </a:t>
            </a:r>
            <a:r>
              <a:rPr lang="en-US"/>
              <a:t>The evolution or developmental stages of Photojournalism</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6"/>
          <p:cNvSpPr txBox="1"/>
          <p:nvPr>
            <p:ph idx="1" type="body"/>
          </p:nvPr>
        </p:nvSpPr>
        <p:spPr>
          <a:xfrm>
            <a:off x="0" y="1749245"/>
            <a:ext cx="7473393" cy="5039265"/>
          </a:xfrm>
          <a:prstGeom prst="rect">
            <a:avLst/>
          </a:prstGeom>
          <a:noFill/>
          <a:ln>
            <a:noFill/>
          </a:ln>
        </p:spPr>
        <p:txBody>
          <a:bodyPr anchorCtr="0" anchor="t" bIns="45700" lIns="91425" spcFirstLastPara="1" rIns="91425" wrap="square" tIns="45700">
            <a:normAutofit/>
          </a:bodyPr>
          <a:lstStyle/>
          <a:p>
            <a:pPr indent="-241300" lvl="0" marL="342900" rtl="0" algn="l">
              <a:spcBef>
                <a:spcPts val="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342900" lvl="0" marL="342900" rtl="0" algn="l">
              <a:spcBef>
                <a:spcPts val="320"/>
              </a:spcBef>
              <a:spcAft>
                <a:spcPts val="0"/>
              </a:spcAft>
              <a:buClr>
                <a:srgbClr val="3F3F3F"/>
              </a:buClr>
              <a:buSzPts val="1600"/>
              <a:buChar char="•"/>
            </a:pPr>
            <a:r>
              <a:rPr lang="en-US" sz="1600"/>
              <a:t>Source: https://pixabay.com/photos/camera-aperture-digital-camera-dslr-1239384/</a:t>
            </a:r>
            <a:endParaRPr/>
          </a:p>
        </p:txBody>
      </p:sp>
      <p:pic>
        <p:nvPicPr>
          <p:cNvPr id="121" name="Google Shape;121;p6"/>
          <p:cNvPicPr preferRelativeResize="0"/>
          <p:nvPr/>
        </p:nvPicPr>
        <p:blipFill rotWithShape="1">
          <a:blip r:embed="rId3">
            <a:alphaModFix/>
          </a:blip>
          <a:srcRect b="0" l="0" r="0" t="0"/>
          <a:stretch/>
        </p:blipFill>
        <p:spPr>
          <a:xfrm>
            <a:off x="533127" y="1349125"/>
            <a:ext cx="7245678" cy="48285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7"/>
          <p:cNvSpPr txBox="1"/>
          <p:nvPr>
            <p:ph idx="1" type="body"/>
          </p:nvPr>
        </p:nvSpPr>
        <p:spPr>
          <a:xfrm>
            <a:off x="448965" y="1596540"/>
            <a:ext cx="6719018" cy="5039265"/>
          </a:xfrm>
          <a:prstGeom prst="rect">
            <a:avLst/>
          </a:prstGeom>
          <a:noFill/>
          <a:ln>
            <a:noFill/>
          </a:ln>
        </p:spPr>
        <p:txBody>
          <a:bodyPr anchorCtr="0" anchor="t" bIns="45700" lIns="91425" spcFirstLastPara="1" rIns="91425" wrap="square" tIns="45700">
            <a:normAutofit/>
          </a:bodyPr>
          <a:lstStyle/>
          <a:p>
            <a:pPr indent="-241300" lvl="0" marL="342900" rtl="0" algn="l">
              <a:spcBef>
                <a:spcPts val="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342900" lvl="0" marL="342900" rtl="0" algn="l">
              <a:spcBef>
                <a:spcPts val="320"/>
              </a:spcBef>
              <a:spcAft>
                <a:spcPts val="0"/>
              </a:spcAft>
              <a:buClr>
                <a:srgbClr val="3F3F3F"/>
              </a:buClr>
              <a:buSzPts val="1600"/>
              <a:buChar char="•"/>
            </a:pPr>
            <a:r>
              <a:rPr lang="en-US" sz="1600"/>
              <a:t>Source: https://pixabay.com/photos/war-soldiers-parachutes-469503/</a:t>
            </a:r>
            <a:endParaRPr/>
          </a:p>
        </p:txBody>
      </p:sp>
      <p:pic>
        <p:nvPicPr>
          <p:cNvPr id="127" name="Google Shape;127;p7"/>
          <p:cNvPicPr preferRelativeResize="0"/>
          <p:nvPr/>
        </p:nvPicPr>
        <p:blipFill rotWithShape="1">
          <a:blip r:embed="rId3">
            <a:alphaModFix/>
          </a:blip>
          <a:srcRect b="0" l="0" r="0" t="0"/>
          <a:stretch/>
        </p:blipFill>
        <p:spPr>
          <a:xfrm>
            <a:off x="610820" y="1443835"/>
            <a:ext cx="7243979" cy="482177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8"/>
          <p:cNvSpPr txBox="1"/>
          <p:nvPr>
            <p:ph type="title"/>
          </p:nvPr>
        </p:nvSpPr>
        <p:spPr>
          <a:xfrm>
            <a:off x="448965" y="1185816"/>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3600"/>
              <a:buFont typeface="Calibri"/>
              <a:buNone/>
            </a:pPr>
            <a:r>
              <a:rPr b="1" lang="en-US"/>
              <a:t>Week 2 Photojournalism tools</a:t>
            </a:r>
            <a:endParaRPr/>
          </a:p>
        </p:txBody>
      </p:sp>
      <p:sp>
        <p:nvSpPr>
          <p:cNvPr id="133" name="Google Shape;133;p8"/>
          <p:cNvSpPr txBox="1"/>
          <p:nvPr>
            <p:ph idx="1" type="body"/>
          </p:nvPr>
        </p:nvSpPr>
        <p:spPr>
          <a:xfrm>
            <a:off x="143554" y="1958059"/>
            <a:ext cx="7787955" cy="4830451"/>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rgbClr val="3F3F3F"/>
              </a:buClr>
              <a:buSzPts val="2400"/>
              <a:buChar char="•"/>
            </a:pPr>
            <a:r>
              <a:rPr b="1" lang="en-US" sz="2400"/>
              <a:t>Types of cameras</a:t>
            </a:r>
            <a:r>
              <a:rPr lang="en-US" sz="2400"/>
              <a:t>-DSLR, SLR, Mirrorless and Compact</a:t>
            </a:r>
            <a:endParaRPr/>
          </a:p>
          <a:p>
            <a:pPr indent="-342900" lvl="0" marL="342900" rtl="0" algn="l">
              <a:spcBef>
                <a:spcPts val="480"/>
              </a:spcBef>
              <a:spcAft>
                <a:spcPts val="0"/>
              </a:spcAft>
              <a:buClr>
                <a:srgbClr val="3F3F3F"/>
              </a:buClr>
              <a:buSzPts val="2400"/>
              <a:buChar char="•"/>
            </a:pPr>
            <a:r>
              <a:rPr b="1" lang="en-US" sz="2400"/>
              <a:t>Lenses</a:t>
            </a:r>
            <a:r>
              <a:rPr lang="en-US" sz="2400"/>
              <a:t>- Prime/ fixed and Zoom/ adjustable (Macro, Telephoto, Wide Angle, Standard, Specialty) </a:t>
            </a:r>
            <a:endParaRPr/>
          </a:p>
          <a:p>
            <a:pPr indent="-342900" lvl="0" marL="342900" rtl="0" algn="l">
              <a:spcBef>
                <a:spcPts val="480"/>
              </a:spcBef>
              <a:spcAft>
                <a:spcPts val="0"/>
              </a:spcAft>
              <a:buClr>
                <a:srgbClr val="3F3F3F"/>
              </a:buClr>
              <a:buSzPts val="2400"/>
              <a:buChar char="•"/>
            </a:pPr>
            <a:r>
              <a:rPr b="1" lang="en-US" sz="2400"/>
              <a:t>Filters</a:t>
            </a:r>
            <a:r>
              <a:rPr lang="en-US" sz="2400"/>
              <a:t>- manipulate colors, saturation, light exposure or simulate a change in focus.</a:t>
            </a:r>
            <a:endParaRPr sz="2400"/>
          </a:p>
          <a:p>
            <a:pPr indent="-342900" lvl="0" marL="342900" rtl="0" algn="l">
              <a:spcBef>
                <a:spcPts val="480"/>
              </a:spcBef>
              <a:spcAft>
                <a:spcPts val="0"/>
              </a:spcAft>
              <a:buClr>
                <a:srgbClr val="3F3F3F"/>
              </a:buClr>
              <a:buSzPts val="2400"/>
              <a:buChar char="•"/>
            </a:pPr>
            <a:r>
              <a:rPr b="1" lang="en-US" sz="2400"/>
              <a:t>Tripods</a:t>
            </a:r>
            <a:r>
              <a:rPr lang="en-US" sz="2400"/>
              <a:t>- a three-legged stand designed to support a camera e.g. All-in-One, Travel, Studio, Monopods etc.</a:t>
            </a:r>
            <a:endParaRPr/>
          </a:p>
          <a:p>
            <a:pPr indent="-342900" lvl="0" marL="342900" rtl="0" algn="l">
              <a:spcBef>
                <a:spcPts val="480"/>
              </a:spcBef>
              <a:spcAft>
                <a:spcPts val="0"/>
              </a:spcAft>
              <a:buClr>
                <a:srgbClr val="3F3F3F"/>
              </a:buClr>
              <a:buSzPts val="2400"/>
              <a:buChar char="•"/>
            </a:pPr>
            <a:r>
              <a:rPr b="1" lang="en-US" sz="2400"/>
              <a:t>Computer</a:t>
            </a:r>
            <a:r>
              <a:rPr lang="en-US" sz="2400"/>
              <a:t>- For digital darkroom techniques or photo editing </a:t>
            </a:r>
            <a:endParaRPr/>
          </a:p>
          <a:p>
            <a:pPr indent="-342900" lvl="0" marL="342900" rtl="0" algn="l">
              <a:spcBef>
                <a:spcPts val="480"/>
              </a:spcBef>
              <a:spcAft>
                <a:spcPts val="0"/>
              </a:spcAft>
              <a:buClr>
                <a:srgbClr val="3F3F3F"/>
              </a:buClr>
              <a:buSzPts val="2400"/>
              <a:buChar char="•"/>
            </a:pPr>
            <a:r>
              <a:rPr b="1" lang="en-US" sz="2400"/>
              <a:t>Software</a:t>
            </a:r>
            <a:r>
              <a:rPr lang="en-US" sz="2400"/>
              <a:t>- Photo editing software like Adobe Lightroom , DxO PhotoLab, Photoshop, Corel PaintShop Pro etc. </a:t>
            </a:r>
            <a:endParaRPr/>
          </a:p>
          <a:p>
            <a:pPr indent="-342900" lvl="0" marL="342900" rtl="0" algn="l">
              <a:spcBef>
                <a:spcPts val="480"/>
              </a:spcBef>
              <a:spcAft>
                <a:spcPts val="0"/>
              </a:spcAft>
              <a:buClr>
                <a:srgbClr val="3F3F3F"/>
              </a:buClr>
              <a:buSzPts val="2400"/>
              <a:buChar char="•"/>
            </a:pPr>
            <a:r>
              <a:rPr lang="en-US" sz="2400"/>
              <a:t> Camera Bags and other camera accessories like flashes</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9"/>
          <p:cNvSpPr txBox="1"/>
          <p:nvPr>
            <p:ph idx="1" type="body"/>
          </p:nvPr>
        </p:nvSpPr>
        <p:spPr>
          <a:xfrm>
            <a:off x="143554" y="1596540"/>
            <a:ext cx="7177135" cy="5039265"/>
          </a:xfrm>
          <a:prstGeom prst="rect">
            <a:avLst/>
          </a:prstGeom>
          <a:noFill/>
          <a:ln>
            <a:noFill/>
          </a:ln>
        </p:spPr>
        <p:txBody>
          <a:bodyPr anchorCtr="0" anchor="t" bIns="45700" lIns="91425" spcFirstLastPara="1" rIns="91425" wrap="square" tIns="45700">
            <a:normAutofit/>
          </a:bodyPr>
          <a:lstStyle/>
          <a:p>
            <a:pPr indent="-241300" lvl="0" marL="342900" rtl="0" algn="l">
              <a:spcBef>
                <a:spcPts val="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342900" lvl="0" marL="342900" rtl="0" algn="l">
              <a:spcBef>
                <a:spcPts val="320"/>
              </a:spcBef>
              <a:spcAft>
                <a:spcPts val="0"/>
              </a:spcAft>
              <a:buClr>
                <a:srgbClr val="3F3F3F"/>
              </a:buClr>
              <a:buSzPts val="1600"/>
              <a:buChar char="•"/>
            </a:pPr>
            <a:r>
              <a:rPr lang="en-US" sz="1600"/>
              <a:t>Source: https://pixabay.com/photos/accessories-cameras-canon-lens-1842573/</a:t>
            </a:r>
            <a:endParaRPr/>
          </a:p>
        </p:txBody>
      </p:sp>
      <p:pic>
        <p:nvPicPr>
          <p:cNvPr id="139" name="Google Shape;139;p9"/>
          <p:cNvPicPr preferRelativeResize="0"/>
          <p:nvPr/>
        </p:nvPicPr>
        <p:blipFill rotWithShape="1">
          <a:blip r:embed="rId3">
            <a:alphaModFix/>
          </a:blip>
          <a:srcRect b="0" l="0" r="0" t="0"/>
          <a:stretch/>
        </p:blipFill>
        <p:spPr>
          <a:xfrm>
            <a:off x="448965" y="1534092"/>
            <a:ext cx="6719019" cy="468404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0"/>
          <p:cNvSpPr txBox="1"/>
          <p:nvPr>
            <p:ph type="title"/>
          </p:nvPr>
        </p:nvSpPr>
        <p:spPr>
          <a:xfrm>
            <a:off x="601670" y="1138425"/>
            <a:ext cx="6719018" cy="868839"/>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A40000"/>
              </a:buClr>
              <a:buSzPct val="100000"/>
              <a:buFont typeface="Calibri"/>
              <a:buNone/>
            </a:pPr>
            <a:r>
              <a:rPr b="1" lang="en-US"/>
              <a:t>Week 3 Digital photography exposure</a:t>
            </a:r>
            <a:endParaRPr/>
          </a:p>
        </p:txBody>
      </p:sp>
      <p:sp>
        <p:nvSpPr>
          <p:cNvPr id="145" name="Google Shape;145;p10"/>
          <p:cNvSpPr txBox="1"/>
          <p:nvPr>
            <p:ph idx="1" type="body"/>
          </p:nvPr>
        </p:nvSpPr>
        <p:spPr>
          <a:xfrm>
            <a:off x="143555" y="1978540"/>
            <a:ext cx="7177133" cy="4657265"/>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Clr>
                <a:srgbClr val="3F3F3F"/>
              </a:buClr>
              <a:buSzPct val="100000"/>
              <a:buChar char="•"/>
            </a:pPr>
            <a:r>
              <a:rPr b="1" lang="en-US"/>
              <a:t>Viewing systems- </a:t>
            </a:r>
            <a:r>
              <a:rPr lang="en-US"/>
              <a:t>the process of capturing light rays through the camera.</a:t>
            </a:r>
            <a:endParaRPr/>
          </a:p>
          <a:p>
            <a:pPr indent="-342900" lvl="0" marL="342900" rtl="0" algn="l">
              <a:spcBef>
                <a:spcPts val="518"/>
              </a:spcBef>
              <a:spcAft>
                <a:spcPts val="0"/>
              </a:spcAft>
              <a:buClr>
                <a:srgbClr val="3F3F3F"/>
              </a:buClr>
              <a:buSzPct val="100000"/>
              <a:buChar char="•"/>
            </a:pPr>
            <a:r>
              <a:rPr b="1" lang="en-US"/>
              <a:t> Lenses- </a:t>
            </a:r>
            <a:r>
              <a:rPr lang="en-US"/>
              <a:t>Focusing and aperture settings, </a:t>
            </a:r>
            <a:endParaRPr/>
          </a:p>
          <a:p>
            <a:pPr indent="-342900" lvl="0" marL="342900" rtl="0" algn="l">
              <a:spcBef>
                <a:spcPts val="518"/>
              </a:spcBef>
              <a:spcAft>
                <a:spcPts val="0"/>
              </a:spcAft>
              <a:buClr>
                <a:srgbClr val="3F3F3F"/>
              </a:buClr>
              <a:buSzPct val="100000"/>
              <a:buChar char="•"/>
            </a:pPr>
            <a:r>
              <a:rPr b="1" lang="en-US"/>
              <a:t>Filters</a:t>
            </a:r>
            <a:r>
              <a:rPr lang="en-US"/>
              <a:t>- Light correctional ability  </a:t>
            </a:r>
            <a:endParaRPr/>
          </a:p>
          <a:p>
            <a:pPr indent="-342900" lvl="0" marL="342900" rtl="0" algn="l">
              <a:spcBef>
                <a:spcPts val="518"/>
              </a:spcBef>
              <a:spcAft>
                <a:spcPts val="0"/>
              </a:spcAft>
              <a:buClr>
                <a:srgbClr val="3F3F3F"/>
              </a:buClr>
              <a:buSzPct val="100000"/>
              <a:buChar char="•"/>
            </a:pPr>
            <a:r>
              <a:rPr b="1" lang="en-US"/>
              <a:t>Darkroom techniques- </a:t>
            </a:r>
            <a:r>
              <a:rPr lang="en-US"/>
              <a:t>analogue and digital darkroom</a:t>
            </a:r>
            <a:endParaRPr/>
          </a:p>
          <a:p>
            <a:pPr indent="-342900" lvl="0" marL="342900" rtl="0" algn="l">
              <a:spcBef>
                <a:spcPts val="518"/>
              </a:spcBef>
              <a:spcAft>
                <a:spcPts val="0"/>
              </a:spcAft>
              <a:buClr>
                <a:srgbClr val="3F3F3F"/>
              </a:buClr>
              <a:buSzPct val="100000"/>
              <a:buChar char="•"/>
            </a:pPr>
            <a:r>
              <a:rPr b="1" lang="en-US"/>
              <a:t>Lighting</a:t>
            </a:r>
            <a:r>
              <a:rPr lang="en-US"/>
              <a:t> – Natural and artificial lighting</a:t>
            </a:r>
            <a:endParaRPr/>
          </a:p>
          <a:p>
            <a:pPr indent="-342900" lvl="0" marL="342900" rtl="0" algn="l">
              <a:spcBef>
                <a:spcPts val="518"/>
              </a:spcBef>
              <a:spcAft>
                <a:spcPts val="0"/>
              </a:spcAft>
              <a:buClr>
                <a:srgbClr val="3F3F3F"/>
              </a:buClr>
              <a:buSzPct val="100000"/>
              <a:buChar char="•"/>
            </a:pPr>
            <a:r>
              <a:rPr lang="en-US"/>
              <a:t> </a:t>
            </a:r>
            <a:r>
              <a:rPr b="1" lang="en-US"/>
              <a:t>DSLR</a:t>
            </a:r>
            <a:r>
              <a:rPr lang="en-US"/>
              <a:t> versus a </a:t>
            </a:r>
            <a:r>
              <a:rPr b="1" lang="en-US"/>
              <a:t>Mirriorless </a:t>
            </a:r>
            <a:r>
              <a:rPr lang="en-US"/>
              <a:t>camera</a:t>
            </a:r>
            <a:endParaRPr/>
          </a:p>
          <a:p>
            <a:pPr indent="-342900" lvl="0" marL="342900" rtl="0" algn="l">
              <a:spcBef>
                <a:spcPts val="518"/>
              </a:spcBef>
              <a:spcAft>
                <a:spcPts val="0"/>
              </a:spcAft>
              <a:buClr>
                <a:srgbClr val="3F3F3F"/>
              </a:buClr>
              <a:buSzPct val="100000"/>
              <a:buChar char="•"/>
            </a:pPr>
            <a:r>
              <a:rPr b="1" lang="en-US"/>
              <a:t>Aperture, ISO </a:t>
            </a:r>
            <a:r>
              <a:rPr lang="en-US"/>
              <a:t>and </a:t>
            </a:r>
            <a:r>
              <a:rPr b="1" lang="en-US"/>
              <a:t>Shutter</a:t>
            </a:r>
            <a:r>
              <a:rPr lang="en-US"/>
              <a:t> speed settings</a:t>
            </a:r>
            <a:endParaRPr/>
          </a:p>
          <a:p>
            <a:pPr indent="-342900" lvl="0" marL="342900" rtl="0" algn="l">
              <a:spcBef>
                <a:spcPts val="518"/>
              </a:spcBef>
              <a:spcAft>
                <a:spcPts val="0"/>
              </a:spcAft>
              <a:buClr>
                <a:srgbClr val="3F3F3F"/>
              </a:buClr>
              <a:buSzPct val="100000"/>
              <a:buChar char="•"/>
            </a:pPr>
            <a:r>
              <a:rPr b="1" lang="en-US"/>
              <a:t>White Balance-</a:t>
            </a:r>
            <a:r>
              <a:rPr lang="en-US"/>
              <a:t>setting that establishes the true color of white.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1"/>
          <p:cNvSpPr txBox="1"/>
          <p:nvPr>
            <p:ph idx="1" type="body"/>
          </p:nvPr>
        </p:nvSpPr>
        <p:spPr>
          <a:xfrm>
            <a:off x="143555" y="1596540"/>
            <a:ext cx="7626100" cy="5039265"/>
          </a:xfrm>
          <a:prstGeom prst="rect">
            <a:avLst/>
          </a:prstGeom>
          <a:noFill/>
          <a:ln>
            <a:noFill/>
          </a:ln>
        </p:spPr>
        <p:txBody>
          <a:bodyPr anchorCtr="0" anchor="t" bIns="45700" lIns="91425" spcFirstLastPara="1" rIns="91425" wrap="square" tIns="45700">
            <a:normAutofit/>
          </a:bodyPr>
          <a:lstStyle/>
          <a:p>
            <a:pPr indent="-241300" lvl="0" marL="342900" rtl="0" algn="l">
              <a:spcBef>
                <a:spcPts val="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241300" lvl="0" marL="342900" rtl="0" algn="l">
              <a:spcBef>
                <a:spcPts val="320"/>
              </a:spcBef>
              <a:spcAft>
                <a:spcPts val="0"/>
              </a:spcAft>
              <a:buClr>
                <a:srgbClr val="3F3F3F"/>
              </a:buClr>
              <a:buSzPts val="1600"/>
              <a:buNone/>
            </a:pPr>
            <a:r>
              <a:t/>
            </a:r>
            <a:endParaRPr sz="1600"/>
          </a:p>
          <a:p>
            <a:pPr indent="-342900" lvl="0" marL="342900" rtl="0" algn="l">
              <a:spcBef>
                <a:spcPts val="320"/>
              </a:spcBef>
              <a:spcAft>
                <a:spcPts val="0"/>
              </a:spcAft>
              <a:buClr>
                <a:srgbClr val="3F3F3F"/>
              </a:buClr>
              <a:buSzPts val="1600"/>
              <a:buChar char="•"/>
            </a:pPr>
            <a:r>
              <a:rPr lang="en-US" sz="1600"/>
              <a:t>Source: https://www.pexels.com/photo/woman-with-printed-pictures-sitting-at-table-with-laptop-7014402/</a:t>
            </a:r>
            <a:endParaRPr/>
          </a:p>
        </p:txBody>
      </p:sp>
      <p:pic>
        <p:nvPicPr>
          <p:cNvPr id="151" name="Google Shape;151;p11"/>
          <p:cNvPicPr preferRelativeResize="0"/>
          <p:nvPr/>
        </p:nvPicPr>
        <p:blipFill rotWithShape="1">
          <a:blip r:embed="rId3">
            <a:alphaModFix/>
          </a:blip>
          <a:srcRect b="35991" l="0" r="0" t="0"/>
          <a:stretch/>
        </p:blipFill>
        <p:spPr>
          <a:xfrm>
            <a:off x="1212490" y="1671059"/>
            <a:ext cx="5191969" cy="435392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2"/>
          <p:cNvSpPr txBox="1"/>
          <p:nvPr>
            <p:ph type="title"/>
          </p:nvPr>
        </p:nvSpPr>
        <p:spPr>
          <a:xfrm>
            <a:off x="143556" y="1185816"/>
            <a:ext cx="7787954"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Week 4 Arranging the image to communicate</a:t>
            </a:r>
            <a:endParaRPr/>
          </a:p>
        </p:txBody>
      </p:sp>
      <p:sp>
        <p:nvSpPr>
          <p:cNvPr id="157" name="Google Shape;157;p12"/>
          <p:cNvSpPr txBox="1"/>
          <p:nvPr>
            <p:ph idx="1" type="body"/>
          </p:nvPr>
        </p:nvSpPr>
        <p:spPr>
          <a:xfrm>
            <a:off x="0" y="2054655"/>
            <a:ext cx="6719018" cy="5039265"/>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rgbClr val="3F3F3F"/>
              </a:buClr>
              <a:buSzPts val="2800"/>
              <a:buChar char="•"/>
            </a:pPr>
            <a:r>
              <a:rPr lang="en-US"/>
              <a:t>photographers utilize a variety of artistic compositional elements:</a:t>
            </a:r>
            <a:endParaRPr/>
          </a:p>
          <a:p>
            <a:pPr indent="-342900" lvl="0" marL="342900" rtl="0" algn="l">
              <a:spcBef>
                <a:spcPts val="560"/>
              </a:spcBef>
              <a:spcAft>
                <a:spcPts val="0"/>
              </a:spcAft>
              <a:buClr>
                <a:srgbClr val="3F3F3F"/>
              </a:buClr>
              <a:buSzPts val="2800"/>
              <a:buChar char="•"/>
            </a:pPr>
            <a:r>
              <a:rPr lang="en-US"/>
              <a:t> Patterns, textures, lines, shapes, forms, color, tone, contrast, depth, frames, symmetry, asymmetry, depth of field, viewpoint, negative space, positive space, and visual tension</a:t>
            </a:r>
            <a:endParaRPr/>
          </a:p>
          <a:p>
            <a:pPr indent="-342900" lvl="0" marL="342900" rtl="0" algn="l">
              <a:spcBef>
                <a:spcPts val="560"/>
              </a:spcBef>
              <a:spcAft>
                <a:spcPts val="0"/>
              </a:spcAft>
              <a:buClr>
                <a:srgbClr val="3F3F3F"/>
              </a:buClr>
              <a:buSzPts val="2800"/>
              <a:buChar char="•"/>
            </a:pPr>
            <a:r>
              <a:rPr lang="en-US"/>
              <a:t>A well-composed shot will stand out from the rest and aid in distinguishing a </a:t>
            </a:r>
            <a:r>
              <a:rPr b="1" lang="en-US"/>
              <a:t>great</a:t>
            </a:r>
            <a:r>
              <a:rPr lang="en-US"/>
              <a:t> photographer from a good photographer.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3"/>
          <p:cNvSpPr txBox="1"/>
          <p:nvPr>
            <p:ph type="title"/>
          </p:nvPr>
        </p:nvSpPr>
        <p:spPr>
          <a:xfrm>
            <a:off x="143555" y="1185816"/>
            <a:ext cx="6719018" cy="868839"/>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A40000"/>
              </a:buClr>
              <a:buSzPct val="100000"/>
              <a:buFont typeface="Calibri"/>
              <a:buNone/>
            </a:pPr>
            <a:r>
              <a:rPr b="1" lang="en-US" sz="2800"/>
              <a:t>Week 4 Arranging the image to communicate</a:t>
            </a:r>
            <a:endParaRPr/>
          </a:p>
        </p:txBody>
      </p:sp>
      <p:sp>
        <p:nvSpPr>
          <p:cNvPr id="163" name="Google Shape;163;p13"/>
          <p:cNvSpPr txBox="1"/>
          <p:nvPr>
            <p:ph idx="1" type="body"/>
          </p:nvPr>
        </p:nvSpPr>
        <p:spPr>
          <a:xfrm>
            <a:off x="39638" y="2054655"/>
            <a:ext cx="6719018" cy="458115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rgbClr val="3F3F3F"/>
              </a:buClr>
              <a:buSzPts val="2000"/>
              <a:buChar char="•"/>
            </a:pPr>
            <a:r>
              <a:rPr lang="en-US" sz="2000"/>
              <a:t>Principles of composition to follow for the best shots:</a:t>
            </a:r>
            <a:endParaRPr/>
          </a:p>
          <a:p>
            <a:pPr indent="-342900" lvl="0" marL="342900" rtl="0" algn="l">
              <a:spcBef>
                <a:spcPts val="400"/>
              </a:spcBef>
              <a:spcAft>
                <a:spcPts val="0"/>
              </a:spcAft>
              <a:buClr>
                <a:srgbClr val="3F3F3F"/>
              </a:buClr>
              <a:buSzPts val="2000"/>
              <a:buChar char="•"/>
            </a:pPr>
            <a:r>
              <a:rPr lang="en-US" sz="2000"/>
              <a:t>i.	Subject Positioning 1/3 Rule or Principle of thirds or rule of thirds</a:t>
            </a:r>
            <a:endParaRPr/>
          </a:p>
          <a:p>
            <a:pPr indent="-342900" lvl="0" marL="342900" rtl="0" algn="l">
              <a:spcBef>
                <a:spcPts val="400"/>
              </a:spcBef>
              <a:spcAft>
                <a:spcPts val="0"/>
              </a:spcAft>
              <a:buClr>
                <a:srgbClr val="3F3F3F"/>
              </a:buClr>
              <a:buSzPts val="2000"/>
              <a:buChar char="•"/>
            </a:pPr>
            <a:r>
              <a:rPr lang="en-US" sz="2000"/>
              <a:t>ii.	The Golden Ratio or the Golden mean</a:t>
            </a:r>
            <a:endParaRPr/>
          </a:p>
          <a:p>
            <a:pPr indent="-342900" lvl="0" marL="342900" rtl="0" algn="l">
              <a:spcBef>
                <a:spcPts val="400"/>
              </a:spcBef>
              <a:spcAft>
                <a:spcPts val="0"/>
              </a:spcAft>
              <a:buClr>
                <a:srgbClr val="3F3F3F"/>
              </a:buClr>
              <a:buSzPts val="2000"/>
              <a:buChar char="•"/>
            </a:pPr>
            <a:r>
              <a:rPr lang="en-US" sz="2000"/>
              <a:t>iii.	Leading lines</a:t>
            </a:r>
            <a:endParaRPr/>
          </a:p>
          <a:p>
            <a:pPr indent="-342900" lvl="0" marL="342900" rtl="0" algn="l">
              <a:spcBef>
                <a:spcPts val="400"/>
              </a:spcBef>
              <a:spcAft>
                <a:spcPts val="0"/>
              </a:spcAft>
              <a:buClr>
                <a:srgbClr val="3F3F3F"/>
              </a:buClr>
              <a:buSzPts val="2000"/>
              <a:buChar char="•"/>
            </a:pPr>
            <a:r>
              <a:rPr lang="en-US" sz="2000"/>
              <a:t>iv.	Diagonals</a:t>
            </a:r>
            <a:endParaRPr/>
          </a:p>
          <a:p>
            <a:pPr indent="-342900" lvl="0" marL="342900" rtl="0" algn="l">
              <a:spcBef>
                <a:spcPts val="400"/>
              </a:spcBef>
              <a:spcAft>
                <a:spcPts val="0"/>
              </a:spcAft>
              <a:buClr>
                <a:srgbClr val="3F3F3F"/>
              </a:buClr>
              <a:buSzPts val="2000"/>
              <a:buChar char="•"/>
            </a:pPr>
            <a:r>
              <a:rPr lang="en-US" sz="2000"/>
              <a:t>v.	Frame within a frame</a:t>
            </a:r>
            <a:endParaRPr/>
          </a:p>
          <a:p>
            <a:pPr indent="-342900" lvl="0" marL="342900" rtl="0" algn="l">
              <a:spcBef>
                <a:spcPts val="400"/>
              </a:spcBef>
              <a:spcAft>
                <a:spcPts val="0"/>
              </a:spcAft>
              <a:buClr>
                <a:srgbClr val="3F3F3F"/>
              </a:buClr>
              <a:buSzPts val="2000"/>
              <a:buChar char="•"/>
            </a:pPr>
            <a:r>
              <a:rPr lang="en-US" sz="2000"/>
              <a:t>vi.	Figure to ground</a:t>
            </a:r>
            <a:endParaRPr/>
          </a:p>
          <a:p>
            <a:pPr indent="-342900" lvl="0" marL="342900" rtl="0" algn="l">
              <a:spcBef>
                <a:spcPts val="400"/>
              </a:spcBef>
              <a:spcAft>
                <a:spcPts val="0"/>
              </a:spcAft>
              <a:buClr>
                <a:srgbClr val="3F3F3F"/>
              </a:buClr>
              <a:buSzPts val="2000"/>
              <a:buChar char="•"/>
            </a:pPr>
            <a:r>
              <a:rPr lang="en-US" sz="2000"/>
              <a:t>vii.	Fill the frame</a:t>
            </a:r>
            <a:endParaRPr/>
          </a:p>
          <a:p>
            <a:pPr indent="-342900" lvl="0" marL="342900" rtl="0" algn="l">
              <a:spcBef>
                <a:spcPts val="400"/>
              </a:spcBef>
              <a:spcAft>
                <a:spcPts val="0"/>
              </a:spcAft>
              <a:buClr>
                <a:srgbClr val="3F3F3F"/>
              </a:buClr>
              <a:buSzPts val="2000"/>
              <a:buChar char="•"/>
            </a:pPr>
            <a:r>
              <a:rPr lang="en-US" sz="2000"/>
              <a:t>viii.	Center dominant eye</a:t>
            </a:r>
            <a:endParaRPr/>
          </a:p>
          <a:p>
            <a:pPr indent="-342900" lvl="0" marL="342900" rtl="0" algn="l">
              <a:spcBef>
                <a:spcPts val="400"/>
              </a:spcBef>
              <a:spcAft>
                <a:spcPts val="0"/>
              </a:spcAft>
              <a:buClr>
                <a:srgbClr val="3F3F3F"/>
              </a:buClr>
              <a:buSzPts val="2000"/>
              <a:buChar char="•"/>
            </a:pPr>
            <a:r>
              <a:rPr lang="en-US" sz="2000"/>
              <a:t>ix.	Patterns and repetition</a:t>
            </a:r>
            <a:endParaRPr/>
          </a:p>
          <a:p>
            <a:pPr indent="-342900" lvl="0" marL="342900" rtl="0" algn="l">
              <a:spcBef>
                <a:spcPts val="400"/>
              </a:spcBef>
              <a:spcAft>
                <a:spcPts val="0"/>
              </a:spcAft>
              <a:buClr>
                <a:srgbClr val="3F3F3F"/>
              </a:buClr>
              <a:buSzPts val="2000"/>
              <a:buChar char="•"/>
            </a:pPr>
            <a:r>
              <a:rPr lang="en-US" sz="2000"/>
              <a:t>X.	Simplicity and others</a:t>
            </a:r>
            <a:endParaRPr/>
          </a:p>
          <a:p>
            <a:pPr indent="-215900" lvl="0" marL="342900" rtl="0" algn="l">
              <a:spcBef>
                <a:spcPts val="400"/>
              </a:spcBef>
              <a:spcAft>
                <a:spcPts val="0"/>
              </a:spcAft>
              <a:buClr>
                <a:srgbClr val="3F3F3F"/>
              </a:buClr>
              <a:buSzPts val="2000"/>
              <a:buNone/>
            </a:pPr>
            <a:r>
              <a:t/>
            </a:r>
            <a:endParaRPr sz="20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4"/>
          <p:cNvSpPr txBox="1"/>
          <p:nvPr>
            <p:ph idx="1" type="body"/>
          </p:nvPr>
        </p:nvSpPr>
        <p:spPr>
          <a:xfrm>
            <a:off x="0" y="1853374"/>
            <a:ext cx="6719018" cy="5039265"/>
          </a:xfrm>
          <a:prstGeom prst="rect">
            <a:avLst/>
          </a:prstGeom>
          <a:noFill/>
          <a:ln>
            <a:noFill/>
          </a:ln>
        </p:spPr>
        <p:txBody>
          <a:bodyPr anchorCtr="0" anchor="t" bIns="45700" lIns="91425" spcFirstLastPara="1" rIns="91425" wrap="square" tIns="45700">
            <a:normAutofit/>
          </a:bodyPr>
          <a:lstStyle/>
          <a:p>
            <a:pPr indent="-254000" lvl="0" marL="342900" rtl="0" algn="l">
              <a:spcBef>
                <a:spcPts val="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254000" lvl="0" marL="342900" rtl="0" algn="l">
              <a:spcBef>
                <a:spcPts val="280"/>
              </a:spcBef>
              <a:spcAft>
                <a:spcPts val="0"/>
              </a:spcAft>
              <a:buClr>
                <a:srgbClr val="3F3F3F"/>
              </a:buClr>
              <a:buSzPts val="1400"/>
              <a:buNone/>
            </a:pPr>
            <a:r>
              <a:t/>
            </a:r>
            <a:endParaRPr sz="1400"/>
          </a:p>
          <a:p>
            <a:pPr indent="-342900" lvl="0" marL="342900" rtl="0" algn="l">
              <a:spcBef>
                <a:spcPts val="280"/>
              </a:spcBef>
              <a:spcAft>
                <a:spcPts val="0"/>
              </a:spcAft>
              <a:buClr>
                <a:srgbClr val="3F3F3F"/>
              </a:buClr>
              <a:buSzPts val="1400"/>
              <a:buChar char="•"/>
            </a:pPr>
            <a:r>
              <a:rPr lang="en-US" sz="1400"/>
              <a:t>Source: https://pixabay.com/photos/canon-rebel-t4i-dslr-garden-path-780103/</a:t>
            </a:r>
            <a:endParaRPr/>
          </a:p>
        </p:txBody>
      </p:sp>
      <p:pic>
        <p:nvPicPr>
          <p:cNvPr id="169" name="Google Shape;169;p14"/>
          <p:cNvPicPr preferRelativeResize="0"/>
          <p:nvPr/>
        </p:nvPicPr>
        <p:blipFill rotWithShape="1">
          <a:blip r:embed="rId3">
            <a:alphaModFix/>
          </a:blip>
          <a:srcRect b="0" l="0" r="0" t="0"/>
          <a:stretch/>
        </p:blipFill>
        <p:spPr>
          <a:xfrm>
            <a:off x="1059785" y="1596540"/>
            <a:ext cx="5039264" cy="480334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5"/>
          <p:cNvSpPr txBox="1"/>
          <p:nvPr>
            <p:ph type="title"/>
          </p:nvPr>
        </p:nvSpPr>
        <p:spPr>
          <a:xfrm>
            <a:off x="448965" y="1021216"/>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Week 5 News and features</a:t>
            </a:r>
            <a:endParaRPr/>
          </a:p>
        </p:txBody>
      </p:sp>
      <p:sp>
        <p:nvSpPr>
          <p:cNvPr id="175" name="Google Shape;175;p15"/>
          <p:cNvSpPr txBox="1"/>
          <p:nvPr>
            <p:ph idx="1" type="body"/>
          </p:nvPr>
        </p:nvSpPr>
        <p:spPr>
          <a:xfrm>
            <a:off x="12744" y="1818735"/>
            <a:ext cx="7002536" cy="5039265"/>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rgbClr val="3F3F3F"/>
              </a:buClr>
              <a:buSzPct val="100000"/>
              <a:buChar char="•"/>
            </a:pPr>
            <a:r>
              <a:rPr lang="en-US"/>
              <a:t>In journalism, what is the difference between news and feature writing?</a:t>
            </a:r>
            <a:endParaRPr/>
          </a:p>
          <a:p>
            <a:pPr indent="-342900" lvl="0" marL="342900" rtl="0" algn="l">
              <a:spcBef>
                <a:spcPts val="518"/>
              </a:spcBef>
              <a:spcAft>
                <a:spcPts val="0"/>
              </a:spcAft>
              <a:buClr>
                <a:srgbClr val="3F3F3F"/>
              </a:buClr>
              <a:buSzPct val="100000"/>
              <a:buChar char="•"/>
            </a:pPr>
            <a:r>
              <a:rPr lang="en-US"/>
              <a:t>How do those same differences apply to photography?</a:t>
            </a:r>
            <a:endParaRPr/>
          </a:p>
          <a:p>
            <a:pPr indent="-342900" lvl="0" marL="342900" rtl="0" algn="l">
              <a:spcBef>
                <a:spcPts val="518"/>
              </a:spcBef>
              <a:spcAft>
                <a:spcPts val="0"/>
              </a:spcAft>
              <a:buClr>
                <a:srgbClr val="3F3F3F"/>
              </a:buClr>
              <a:buSzPct val="100000"/>
              <a:buChar char="•"/>
            </a:pPr>
            <a:r>
              <a:rPr b="1" lang="en-US"/>
              <a:t>news writing:</a:t>
            </a:r>
            <a:endParaRPr/>
          </a:p>
          <a:p>
            <a:pPr indent="-342900" lvl="0" marL="342900" rtl="0" algn="l">
              <a:spcBef>
                <a:spcPts val="518"/>
              </a:spcBef>
              <a:spcAft>
                <a:spcPts val="0"/>
              </a:spcAft>
              <a:buClr>
                <a:srgbClr val="3F3F3F"/>
              </a:buClr>
              <a:buSzPct val="100000"/>
              <a:buChar char="•"/>
            </a:pPr>
            <a:r>
              <a:rPr lang="en-US"/>
              <a:t>Move through 5 W’s quickly</a:t>
            </a:r>
            <a:endParaRPr/>
          </a:p>
          <a:p>
            <a:pPr indent="-342900" lvl="0" marL="342900" rtl="0" algn="l">
              <a:spcBef>
                <a:spcPts val="518"/>
              </a:spcBef>
              <a:spcAft>
                <a:spcPts val="0"/>
              </a:spcAft>
              <a:buClr>
                <a:srgbClr val="3F3F3F"/>
              </a:buClr>
              <a:buSzPct val="100000"/>
              <a:buChar char="•"/>
            </a:pPr>
            <a:r>
              <a:rPr lang="en-US"/>
              <a:t>Focus on telling a news immediately</a:t>
            </a:r>
            <a:endParaRPr/>
          </a:p>
          <a:p>
            <a:pPr indent="-342900" lvl="0" marL="342900" rtl="0" algn="l">
              <a:spcBef>
                <a:spcPts val="518"/>
              </a:spcBef>
              <a:spcAft>
                <a:spcPts val="0"/>
              </a:spcAft>
              <a:buClr>
                <a:srgbClr val="3F3F3F"/>
              </a:buClr>
              <a:buSzPct val="100000"/>
              <a:buChar char="•"/>
            </a:pPr>
            <a:r>
              <a:rPr lang="en-US"/>
              <a:t>Tell about specific and timely events</a:t>
            </a:r>
            <a:endParaRPr/>
          </a:p>
          <a:p>
            <a:pPr indent="-342900" lvl="0" marL="342900" rtl="0" algn="l">
              <a:spcBef>
                <a:spcPts val="518"/>
              </a:spcBef>
              <a:spcAft>
                <a:spcPts val="0"/>
              </a:spcAft>
              <a:buClr>
                <a:srgbClr val="3F3F3F"/>
              </a:buClr>
              <a:buSzPct val="100000"/>
              <a:buChar char="•"/>
            </a:pPr>
            <a:r>
              <a:rPr b="1" lang="en-US"/>
              <a:t>feature writing:</a:t>
            </a:r>
            <a:endParaRPr/>
          </a:p>
          <a:p>
            <a:pPr indent="-342900" lvl="0" marL="342900" rtl="0" algn="l">
              <a:spcBef>
                <a:spcPts val="518"/>
              </a:spcBef>
              <a:spcAft>
                <a:spcPts val="0"/>
              </a:spcAft>
              <a:buClr>
                <a:srgbClr val="3F3F3F"/>
              </a:buClr>
              <a:buSzPct val="100000"/>
              <a:buChar char="•"/>
            </a:pPr>
            <a:r>
              <a:rPr lang="en-US"/>
              <a:t>Storytelling is primary goal</a:t>
            </a:r>
            <a:endParaRPr/>
          </a:p>
          <a:p>
            <a:pPr indent="-342900" lvl="0" marL="342900" rtl="0" algn="l">
              <a:spcBef>
                <a:spcPts val="518"/>
              </a:spcBef>
              <a:spcAft>
                <a:spcPts val="0"/>
              </a:spcAft>
              <a:buClr>
                <a:srgbClr val="3F3F3F"/>
              </a:buClr>
              <a:buSzPct val="100000"/>
              <a:buChar char="•"/>
            </a:pPr>
            <a:r>
              <a:rPr lang="en-US"/>
              <a:t>Focus on capturing reader interest</a:t>
            </a:r>
            <a:endParaRPr/>
          </a:p>
          <a:p>
            <a:pPr indent="-342900" lvl="0" marL="342900" rtl="0" algn="l">
              <a:spcBef>
                <a:spcPts val="518"/>
              </a:spcBef>
              <a:spcAft>
                <a:spcPts val="0"/>
              </a:spcAft>
              <a:buClr>
                <a:srgbClr val="3F3F3F"/>
              </a:buClr>
              <a:buSzPct val="100000"/>
              <a:buChar char="•"/>
            </a:pPr>
            <a:r>
              <a:rPr lang="en-US"/>
              <a:t>Talk about topics, emotions, issues, slices of life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6"/>
          <p:cNvSpPr txBox="1"/>
          <p:nvPr>
            <p:ph type="title"/>
          </p:nvPr>
        </p:nvSpPr>
        <p:spPr>
          <a:xfrm>
            <a:off x="601672" y="1338521"/>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Week 6 Sports features photojournalism</a:t>
            </a:r>
            <a:endParaRPr/>
          </a:p>
        </p:txBody>
      </p:sp>
      <p:sp>
        <p:nvSpPr>
          <p:cNvPr id="181" name="Google Shape;181;p16"/>
          <p:cNvSpPr txBox="1"/>
          <p:nvPr>
            <p:ph idx="1" type="body"/>
          </p:nvPr>
        </p:nvSpPr>
        <p:spPr>
          <a:xfrm>
            <a:off x="39637" y="2207360"/>
            <a:ext cx="7128347" cy="5039265"/>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rgbClr val="3F3F3F"/>
              </a:buClr>
              <a:buSzPts val="2800"/>
              <a:buChar char="•"/>
            </a:pPr>
            <a:r>
              <a:rPr lang="en-US"/>
              <a:t>A type of photography that covers every sport and sporting event, capturing the action of a game and behind the scenes of the players. </a:t>
            </a:r>
            <a:endParaRPr/>
          </a:p>
          <a:p>
            <a:pPr indent="-342900" lvl="0" marL="342900" rtl="0" algn="l">
              <a:spcBef>
                <a:spcPts val="560"/>
              </a:spcBef>
              <a:spcAft>
                <a:spcPts val="0"/>
              </a:spcAft>
              <a:buClr>
                <a:srgbClr val="3F3F3F"/>
              </a:buClr>
              <a:buSzPts val="2800"/>
              <a:buChar char="•"/>
            </a:pPr>
            <a:r>
              <a:rPr lang="en-US"/>
              <a:t>The genre relies heavily on action photos, but not all sports photos have to be action shots. </a:t>
            </a:r>
            <a:endParaRPr/>
          </a:p>
          <a:p>
            <a:pPr indent="-342900" lvl="0" marL="342900" rtl="0" algn="l">
              <a:spcBef>
                <a:spcPts val="560"/>
              </a:spcBef>
              <a:spcAft>
                <a:spcPts val="0"/>
              </a:spcAft>
              <a:buClr>
                <a:srgbClr val="3F3F3F"/>
              </a:buClr>
              <a:buSzPts val="2800"/>
              <a:buChar char="•"/>
            </a:pPr>
            <a:r>
              <a:rPr lang="en-US"/>
              <a:t>Sports photography also includes story-telling images of the game or event as well as candid portraits, detail shots, and athlete portraits.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7"/>
          <p:cNvSpPr txBox="1"/>
          <p:nvPr>
            <p:ph idx="1" type="body"/>
          </p:nvPr>
        </p:nvSpPr>
        <p:spPr>
          <a:xfrm>
            <a:off x="26190" y="1596540"/>
            <a:ext cx="6719018" cy="5039265"/>
          </a:xfrm>
          <a:prstGeom prst="rect">
            <a:avLst/>
          </a:prstGeom>
          <a:noFill/>
          <a:ln>
            <a:noFill/>
          </a:ln>
        </p:spPr>
        <p:txBody>
          <a:bodyPr anchorCtr="0" anchor="t" bIns="45700" lIns="91425" spcFirstLastPara="1" rIns="91425" wrap="square" tIns="45700">
            <a:normAutofit/>
          </a:bodyPr>
          <a:lstStyle/>
          <a:p>
            <a:pPr indent="-266700" lvl="0" marL="342900" rtl="0" algn="l">
              <a:spcBef>
                <a:spcPts val="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266700" lvl="0" marL="342900" rtl="0" algn="l">
              <a:spcBef>
                <a:spcPts val="240"/>
              </a:spcBef>
              <a:spcAft>
                <a:spcPts val="0"/>
              </a:spcAft>
              <a:buClr>
                <a:srgbClr val="3F3F3F"/>
              </a:buClr>
              <a:buSzPts val="1200"/>
              <a:buNone/>
            </a:pPr>
            <a:r>
              <a:t/>
            </a:r>
            <a:endParaRPr sz="1200"/>
          </a:p>
          <a:p>
            <a:pPr indent="-342900" lvl="0" marL="342900" rtl="0" algn="l">
              <a:spcBef>
                <a:spcPts val="240"/>
              </a:spcBef>
              <a:spcAft>
                <a:spcPts val="0"/>
              </a:spcAft>
              <a:buClr>
                <a:srgbClr val="3F3F3F"/>
              </a:buClr>
              <a:buSzPts val="1200"/>
              <a:buChar char="•"/>
            </a:pPr>
            <a:r>
              <a:rPr lang="en-US" sz="1200"/>
              <a:t>Source: </a:t>
            </a:r>
            <a:r>
              <a:rPr lang="en-US" sz="1200" u="sng">
                <a:solidFill>
                  <a:schemeClr val="hlink"/>
                </a:solidFill>
                <a:hlinkClick r:id="rId3"/>
              </a:rPr>
              <a:t>https://www.pexels.com/photo/photo-of-a-men-holding-a-rugby-ball-3781312/</a:t>
            </a:r>
            <a:endParaRPr sz="1200"/>
          </a:p>
          <a:p>
            <a:pPr indent="-342900" lvl="0" marL="342900" rtl="0" algn="l">
              <a:spcBef>
                <a:spcPts val="240"/>
              </a:spcBef>
              <a:spcAft>
                <a:spcPts val="0"/>
              </a:spcAft>
              <a:buClr>
                <a:srgbClr val="3F3F3F"/>
              </a:buClr>
              <a:buSzPts val="1200"/>
              <a:buChar char="•"/>
            </a:pPr>
            <a:r>
              <a:rPr lang="en-US" sz="1200"/>
              <a:t>Source: </a:t>
            </a:r>
            <a:r>
              <a:rPr lang="en-US" sz="1200" u="sng">
                <a:solidFill>
                  <a:schemeClr val="hlink"/>
                </a:solidFill>
                <a:hlinkClick r:id="rId4"/>
              </a:rPr>
              <a:t>https://www.pexels.com/photo/green-and-white-soccer-field-at-night-time-41257/</a:t>
            </a:r>
            <a:endParaRPr sz="1200"/>
          </a:p>
          <a:p>
            <a:pPr indent="-266700" lvl="0" marL="342900" rtl="0" algn="l">
              <a:spcBef>
                <a:spcPts val="240"/>
              </a:spcBef>
              <a:spcAft>
                <a:spcPts val="0"/>
              </a:spcAft>
              <a:buClr>
                <a:srgbClr val="3F3F3F"/>
              </a:buClr>
              <a:buSzPts val="1200"/>
              <a:buNone/>
            </a:pPr>
            <a:r>
              <a:t/>
            </a:r>
            <a:endParaRPr sz="1200"/>
          </a:p>
        </p:txBody>
      </p:sp>
      <p:pic>
        <p:nvPicPr>
          <p:cNvPr id="187" name="Google Shape;187;p17"/>
          <p:cNvPicPr preferRelativeResize="0"/>
          <p:nvPr/>
        </p:nvPicPr>
        <p:blipFill rotWithShape="1">
          <a:blip r:embed="rId5">
            <a:alphaModFix/>
          </a:blip>
          <a:srcRect b="0" l="0" r="0" t="0"/>
          <a:stretch/>
        </p:blipFill>
        <p:spPr>
          <a:xfrm>
            <a:off x="448965" y="1240228"/>
            <a:ext cx="7177135" cy="4784757"/>
          </a:xfrm>
          <a:prstGeom prst="rect">
            <a:avLst/>
          </a:prstGeom>
          <a:noFill/>
          <a:ln>
            <a:noFill/>
          </a:ln>
        </p:spPr>
      </p:pic>
      <p:pic>
        <p:nvPicPr>
          <p:cNvPr id="188" name="Google Shape;188;p17"/>
          <p:cNvPicPr preferRelativeResize="0"/>
          <p:nvPr/>
        </p:nvPicPr>
        <p:blipFill rotWithShape="1">
          <a:blip r:embed="rId6">
            <a:alphaModFix/>
          </a:blip>
          <a:srcRect b="0" l="0" r="0" t="0"/>
          <a:stretch/>
        </p:blipFill>
        <p:spPr>
          <a:xfrm>
            <a:off x="2860451" y="1855302"/>
            <a:ext cx="3391304" cy="226086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8"/>
          <p:cNvSpPr txBox="1"/>
          <p:nvPr>
            <p:ph type="title"/>
          </p:nvPr>
        </p:nvSpPr>
        <p:spPr>
          <a:xfrm>
            <a:off x="-9150" y="1194688"/>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2800"/>
              <a:buFont typeface="Calibri"/>
              <a:buNone/>
            </a:pPr>
            <a:r>
              <a:rPr b="1" lang="en-US" sz="2800"/>
              <a:t>Week 8 The roles and responsibilities of photojournalist and editor</a:t>
            </a:r>
            <a:endParaRPr/>
          </a:p>
        </p:txBody>
      </p:sp>
      <p:sp>
        <p:nvSpPr>
          <p:cNvPr id="194" name="Google Shape;194;p18"/>
          <p:cNvSpPr txBox="1"/>
          <p:nvPr>
            <p:ph idx="1" type="body"/>
          </p:nvPr>
        </p:nvSpPr>
        <p:spPr>
          <a:xfrm>
            <a:off x="79979" y="2054655"/>
            <a:ext cx="7698826" cy="5039265"/>
          </a:xfrm>
          <a:prstGeom prst="rect">
            <a:avLst/>
          </a:prstGeom>
          <a:noFill/>
          <a:ln>
            <a:noFill/>
          </a:ln>
        </p:spPr>
        <p:txBody>
          <a:bodyPr anchorCtr="0" anchor="t" bIns="45700" lIns="91425" spcFirstLastPara="1" rIns="91425" wrap="square" tIns="45700">
            <a:normAutofit fontScale="70000" lnSpcReduction="20000"/>
          </a:bodyPr>
          <a:lstStyle/>
          <a:p>
            <a:pPr indent="-342900" lvl="0" marL="342900" rtl="0" algn="l">
              <a:spcBef>
                <a:spcPts val="0"/>
              </a:spcBef>
              <a:spcAft>
                <a:spcPts val="0"/>
              </a:spcAft>
              <a:buClr>
                <a:srgbClr val="3F3F3F"/>
              </a:buClr>
              <a:buSzPct val="100000"/>
              <a:buChar char="•"/>
            </a:pPr>
            <a:r>
              <a:rPr lang="en-US"/>
              <a:t>Capture images of events, incidents or people to create a press story.</a:t>
            </a:r>
            <a:endParaRPr/>
          </a:p>
          <a:p>
            <a:pPr indent="-342900" lvl="0" marL="342900" rtl="0" algn="l">
              <a:spcBef>
                <a:spcPts val="392"/>
              </a:spcBef>
              <a:spcAft>
                <a:spcPts val="0"/>
              </a:spcAft>
              <a:buClr>
                <a:srgbClr val="3F3F3F"/>
              </a:buClr>
              <a:buSzPct val="100000"/>
              <a:buChar char="•"/>
            </a:pPr>
            <a:r>
              <a:rPr lang="en-US"/>
              <a:t>editing and preparing pictures taken in real life situations to obtain visual materials used to support news stories.</a:t>
            </a:r>
            <a:endParaRPr/>
          </a:p>
          <a:p>
            <a:pPr indent="-342900" lvl="0" marL="342900" rtl="0" algn="l">
              <a:spcBef>
                <a:spcPts val="392"/>
              </a:spcBef>
              <a:spcAft>
                <a:spcPts val="0"/>
              </a:spcAft>
              <a:buClr>
                <a:srgbClr val="3F3F3F"/>
              </a:buClr>
              <a:buSzPct val="100000"/>
              <a:buChar char="•"/>
            </a:pPr>
            <a:r>
              <a:rPr lang="en-US"/>
              <a:t>visit several locations to obtain photographs of people, events or scenery for journalistic purposes.</a:t>
            </a:r>
            <a:endParaRPr/>
          </a:p>
          <a:p>
            <a:pPr indent="-342900" lvl="0" marL="342900" rtl="0" algn="l">
              <a:spcBef>
                <a:spcPts val="392"/>
              </a:spcBef>
              <a:spcAft>
                <a:spcPts val="0"/>
              </a:spcAft>
              <a:buClr>
                <a:srgbClr val="3F3F3F"/>
              </a:buClr>
              <a:buSzPct val="100000"/>
              <a:buChar char="•"/>
            </a:pPr>
            <a:r>
              <a:rPr lang="en-US"/>
              <a:t>They usually work for news agencies, magazines or documentary companies. Covering of important occasions such as the Olympics, national election, mass protest and other relevant events.</a:t>
            </a:r>
            <a:endParaRPr/>
          </a:p>
          <a:p>
            <a:pPr indent="-342900" lvl="0" marL="342900" rtl="0" algn="l">
              <a:spcBef>
                <a:spcPts val="392"/>
              </a:spcBef>
              <a:spcAft>
                <a:spcPts val="0"/>
              </a:spcAft>
              <a:buClr>
                <a:srgbClr val="3F3F3F"/>
              </a:buClr>
              <a:buSzPct val="100000"/>
              <a:buChar char="•"/>
            </a:pPr>
            <a:r>
              <a:rPr lang="en-US"/>
              <a:t>Operate a range of cameras and image-enhancing equipment such as artificial lighting, lenses, and filters. In order to capture clear images, which depict a situation and tell a convincing story.</a:t>
            </a:r>
            <a:endParaRPr/>
          </a:p>
          <a:p>
            <a:pPr indent="-342900" lvl="0" marL="342900" rtl="0" algn="l">
              <a:spcBef>
                <a:spcPts val="392"/>
              </a:spcBef>
              <a:spcAft>
                <a:spcPts val="0"/>
              </a:spcAft>
              <a:buClr>
                <a:srgbClr val="3F3F3F"/>
              </a:buClr>
              <a:buSzPct val="100000"/>
              <a:buChar char="•"/>
            </a:pPr>
            <a:r>
              <a:rPr lang="en-US"/>
              <a:t>Write a brief narration to describe or caption an image.</a:t>
            </a:r>
            <a:endParaRPr/>
          </a:p>
          <a:p>
            <a:pPr indent="-342900" lvl="0" marL="342900" rtl="0" algn="l">
              <a:spcBef>
                <a:spcPts val="392"/>
              </a:spcBef>
              <a:spcAft>
                <a:spcPts val="0"/>
              </a:spcAft>
              <a:buClr>
                <a:srgbClr val="3F3F3F"/>
              </a:buClr>
              <a:buSzPct val="100000"/>
              <a:buChar char="•"/>
            </a:pPr>
            <a:r>
              <a:rPr lang="en-US"/>
              <a:t>conduct research to gather useful information about a subject prior to photo shoot.</a:t>
            </a:r>
            <a:endParaRPr/>
          </a:p>
          <a:p>
            <a:pPr indent="-342900" lvl="0" marL="342900" rtl="0" algn="l">
              <a:spcBef>
                <a:spcPts val="392"/>
              </a:spcBef>
              <a:spcAft>
                <a:spcPts val="0"/>
              </a:spcAft>
              <a:buClr>
                <a:srgbClr val="3F3F3F"/>
              </a:buClr>
              <a:buSzPct val="100000"/>
              <a:buChar char="•"/>
            </a:pPr>
            <a:r>
              <a:rPr lang="en-US"/>
              <a:t>They process images by developing negatives and using specialized computer software such as Photoshop or Print Shop Pro to edit and enhance image, and so 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9"/>
          <p:cNvSpPr txBox="1"/>
          <p:nvPr>
            <p:ph type="title"/>
          </p:nvPr>
        </p:nvSpPr>
        <p:spPr>
          <a:xfrm>
            <a:off x="104831" y="1185816"/>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2800"/>
              <a:buFont typeface="Calibri"/>
              <a:buNone/>
            </a:pPr>
            <a:r>
              <a:rPr b="1" lang="en-US" sz="2800"/>
              <a:t>Week 9 Shooting the story, writing captions and editing the pictures</a:t>
            </a:r>
            <a:endParaRPr/>
          </a:p>
        </p:txBody>
      </p:sp>
      <p:sp>
        <p:nvSpPr>
          <p:cNvPr id="200" name="Google Shape;200;p19"/>
          <p:cNvSpPr txBox="1"/>
          <p:nvPr>
            <p:ph idx="1" type="body"/>
          </p:nvPr>
        </p:nvSpPr>
        <p:spPr>
          <a:xfrm>
            <a:off x="53085" y="2207360"/>
            <a:ext cx="6719018" cy="4581150"/>
          </a:xfrm>
          <a:prstGeom prst="rect">
            <a:avLst/>
          </a:prstGeom>
          <a:noFill/>
          <a:ln>
            <a:noFill/>
          </a:ln>
        </p:spPr>
        <p:txBody>
          <a:bodyPr anchorCtr="0" anchor="t" bIns="45700" lIns="91425" spcFirstLastPara="1" rIns="91425" wrap="square" tIns="45700">
            <a:normAutofit fontScale="70000" lnSpcReduction="20000"/>
          </a:bodyPr>
          <a:lstStyle/>
          <a:p>
            <a:pPr indent="-342900" lvl="0" marL="342900" rtl="0" algn="l">
              <a:spcBef>
                <a:spcPts val="0"/>
              </a:spcBef>
              <a:spcAft>
                <a:spcPts val="0"/>
              </a:spcAft>
              <a:buClr>
                <a:srgbClr val="3F3F3F"/>
              </a:buClr>
              <a:buSzPct val="100000"/>
              <a:buChar char="•"/>
            </a:pPr>
            <a:r>
              <a:rPr lang="en-US"/>
              <a:t>Captions must be accurate and answer the five basic questions of good journalism (who, what, where, when, why). </a:t>
            </a:r>
            <a:endParaRPr/>
          </a:p>
          <a:p>
            <a:pPr indent="-342900" lvl="0" marL="342900" rtl="0" algn="l">
              <a:spcBef>
                <a:spcPts val="392"/>
              </a:spcBef>
              <a:spcAft>
                <a:spcPts val="0"/>
              </a:spcAft>
              <a:buClr>
                <a:srgbClr val="3F3F3F"/>
              </a:buClr>
              <a:buSzPct val="100000"/>
              <a:buChar char="•"/>
            </a:pPr>
            <a:r>
              <a:rPr lang="en-US"/>
              <a:t>Avoid making assumptions. Do not assume anything that you can see in the photo. </a:t>
            </a:r>
            <a:endParaRPr/>
          </a:p>
          <a:p>
            <a:pPr indent="-342900" lvl="0" marL="342900" rtl="0" algn="l">
              <a:spcBef>
                <a:spcPts val="392"/>
              </a:spcBef>
              <a:spcAft>
                <a:spcPts val="0"/>
              </a:spcAft>
              <a:buClr>
                <a:srgbClr val="3F3F3F"/>
              </a:buClr>
              <a:buSzPct val="100000"/>
              <a:buChar char="•"/>
            </a:pPr>
            <a:r>
              <a:rPr lang="en-US"/>
              <a:t>Avoid the obvious. Do not use phrases such as ‘is shown, is pictured, looks on, above, etc.’ because the reader can already tell who is pictured. Also, tell the reader what they cannot see or might not know about the photo.</a:t>
            </a:r>
            <a:endParaRPr/>
          </a:p>
          <a:p>
            <a:pPr indent="-342900" lvl="0" marL="342900" rtl="0" algn="l">
              <a:spcBef>
                <a:spcPts val="392"/>
              </a:spcBef>
              <a:spcAft>
                <a:spcPts val="0"/>
              </a:spcAft>
              <a:buClr>
                <a:srgbClr val="3F3F3F"/>
              </a:buClr>
              <a:buSzPct val="100000"/>
              <a:buChar char="•"/>
            </a:pPr>
            <a:r>
              <a:rPr lang="en-US"/>
              <a:t>Start your captions as general and get more specific. Give your reader a broad idea of what the story is about and then provide them more information to get them interested in reading the story.</a:t>
            </a:r>
            <a:endParaRPr/>
          </a:p>
          <a:p>
            <a:pPr indent="-342900" lvl="0" marL="342900" rtl="0" algn="l">
              <a:spcBef>
                <a:spcPts val="392"/>
              </a:spcBef>
              <a:spcAft>
                <a:spcPts val="0"/>
              </a:spcAft>
              <a:buClr>
                <a:srgbClr val="3F3F3F"/>
              </a:buClr>
              <a:buSzPct val="100000"/>
              <a:buChar char="•"/>
            </a:pPr>
            <a:r>
              <a:rPr lang="en-US"/>
              <a:t>If you have to label multiple people in a photo, identify people from left to right and start your caption with the phrase ‘from left.’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0"/>
          <p:cNvSpPr txBox="1"/>
          <p:nvPr>
            <p:ph type="title"/>
          </p:nvPr>
        </p:nvSpPr>
        <p:spPr>
          <a:xfrm>
            <a:off x="143557" y="1291130"/>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2800"/>
              <a:buFont typeface="Calibri"/>
              <a:buNone/>
            </a:pPr>
            <a:r>
              <a:rPr b="1" lang="en-US" sz="2800"/>
              <a:t>Week 10 Designing the page and selecting photos for publication</a:t>
            </a:r>
            <a:endParaRPr/>
          </a:p>
        </p:txBody>
      </p:sp>
      <p:sp>
        <p:nvSpPr>
          <p:cNvPr id="206" name="Google Shape;206;p20"/>
          <p:cNvSpPr txBox="1"/>
          <p:nvPr>
            <p:ph idx="1" type="body"/>
          </p:nvPr>
        </p:nvSpPr>
        <p:spPr>
          <a:xfrm>
            <a:off x="0" y="2207360"/>
            <a:ext cx="7320690" cy="4428445"/>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Clr>
                <a:srgbClr val="3F3F3F"/>
              </a:buClr>
              <a:buSzPct val="100000"/>
              <a:buChar char="•"/>
            </a:pPr>
            <a:r>
              <a:rPr b="1" lang="en-US"/>
              <a:t>Publication</a:t>
            </a:r>
            <a:r>
              <a:rPr lang="en-US"/>
              <a:t>- to publish in broadcast and print media</a:t>
            </a:r>
            <a:endParaRPr/>
          </a:p>
          <a:p>
            <a:pPr indent="-342900" lvl="0" marL="342900" rtl="0" algn="l">
              <a:spcBef>
                <a:spcPts val="518"/>
              </a:spcBef>
              <a:spcAft>
                <a:spcPts val="0"/>
              </a:spcAft>
              <a:buClr>
                <a:srgbClr val="3F3F3F"/>
              </a:buClr>
              <a:buSzPct val="100000"/>
              <a:buChar char="•"/>
            </a:pPr>
            <a:r>
              <a:rPr lang="en-US"/>
              <a:t> </a:t>
            </a:r>
            <a:r>
              <a:rPr b="1" lang="en-US"/>
              <a:t>Design</a:t>
            </a:r>
            <a:r>
              <a:rPr lang="en-US"/>
              <a:t>- the creative artistic process </a:t>
            </a:r>
            <a:endParaRPr/>
          </a:p>
          <a:p>
            <a:pPr indent="-342900" lvl="0" marL="342900" rtl="0" algn="l">
              <a:spcBef>
                <a:spcPts val="518"/>
              </a:spcBef>
              <a:spcAft>
                <a:spcPts val="0"/>
              </a:spcAft>
              <a:buClr>
                <a:srgbClr val="3F3F3F"/>
              </a:buClr>
              <a:buSzPct val="100000"/>
              <a:buChar char="•"/>
            </a:pPr>
            <a:r>
              <a:rPr b="1" lang="en-US"/>
              <a:t>Page layout</a:t>
            </a:r>
            <a:r>
              <a:rPr lang="en-US"/>
              <a:t>-</a:t>
            </a:r>
            <a:r>
              <a:rPr b="1" lang="en-US"/>
              <a:t> </a:t>
            </a:r>
            <a:r>
              <a:rPr lang="en-US"/>
              <a:t>Print media </a:t>
            </a:r>
            <a:endParaRPr/>
          </a:p>
          <a:p>
            <a:pPr indent="-342900" lvl="0" marL="342900" rtl="0" algn="l">
              <a:spcBef>
                <a:spcPts val="518"/>
              </a:spcBef>
              <a:spcAft>
                <a:spcPts val="0"/>
              </a:spcAft>
              <a:buClr>
                <a:srgbClr val="3F3F3F"/>
              </a:buClr>
              <a:buSzPct val="100000"/>
              <a:buChar char="•"/>
            </a:pPr>
            <a:r>
              <a:rPr b="1" lang="en-US"/>
              <a:t>Orientation</a:t>
            </a:r>
            <a:r>
              <a:rPr lang="en-US"/>
              <a:t>- Layout in portrait or Landscape</a:t>
            </a:r>
            <a:endParaRPr/>
          </a:p>
          <a:p>
            <a:pPr indent="-342900" lvl="0" marL="342900" rtl="0" algn="l">
              <a:spcBef>
                <a:spcPts val="518"/>
              </a:spcBef>
              <a:spcAft>
                <a:spcPts val="0"/>
              </a:spcAft>
              <a:buClr>
                <a:srgbClr val="3F3F3F"/>
              </a:buClr>
              <a:buSzPct val="100000"/>
              <a:buChar char="•"/>
            </a:pPr>
            <a:r>
              <a:rPr b="1" lang="en-US"/>
              <a:t>Grid references</a:t>
            </a:r>
            <a:r>
              <a:rPr lang="en-US"/>
              <a:t>- Layout’s rows and columns</a:t>
            </a:r>
            <a:endParaRPr/>
          </a:p>
          <a:p>
            <a:pPr indent="-342900" lvl="0" marL="342900" rtl="0" algn="l">
              <a:spcBef>
                <a:spcPts val="518"/>
              </a:spcBef>
              <a:spcAft>
                <a:spcPts val="0"/>
              </a:spcAft>
              <a:buClr>
                <a:srgbClr val="3F3F3F"/>
              </a:buClr>
              <a:buSzPct val="100000"/>
              <a:buChar char="•"/>
            </a:pPr>
            <a:r>
              <a:rPr b="1" lang="en-US"/>
              <a:t>Graphics</a:t>
            </a:r>
            <a:r>
              <a:rPr lang="en-US"/>
              <a:t>- visual elements often used to point readers and viewers to particular information.</a:t>
            </a:r>
            <a:endParaRPr/>
          </a:p>
          <a:p>
            <a:pPr indent="-342900" lvl="0" marL="342900" rtl="0" algn="l">
              <a:spcBef>
                <a:spcPts val="518"/>
              </a:spcBef>
              <a:spcAft>
                <a:spcPts val="0"/>
              </a:spcAft>
              <a:buClr>
                <a:srgbClr val="3F3F3F"/>
              </a:buClr>
              <a:buSzPct val="100000"/>
              <a:buChar char="•"/>
            </a:pPr>
            <a:r>
              <a:rPr b="1" lang="en-US"/>
              <a:t>Communication- </a:t>
            </a:r>
            <a:r>
              <a:rPr lang="en-US"/>
              <a:t>process involves understanding, sharing, and meaning</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1"/>
          <p:cNvSpPr txBox="1"/>
          <p:nvPr>
            <p:ph type="title"/>
          </p:nvPr>
        </p:nvSpPr>
        <p:spPr>
          <a:xfrm>
            <a:off x="40129" y="1291130"/>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2800"/>
              <a:buFont typeface="Calibri"/>
              <a:buNone/>
            </a:pPr>
            <a:r>
              <a:rPr b="1" lang="en-US" sz="2800"/>
              <a:t>Week 11 Lighting techniques in digital photojournalism</a:t>
            </a:r>
            <a:endParaRPr/>
          </a:p>
        </p:txBody>
      </p:sp>
      <p:sp>
        <p:nvSpPr>
          <p:cNvPr id="212" name="Google Shape;212;p21"/>
          <p:cNvSpPr txBox="1"/>
          <p:nvPr>
            <p:ph idx="1" type="body"/>
          </p:nvPr>
        </p:nvSpPr>
        <p:spPr>
          <a:xfrm>
            <a:off x="-1" y="2207361"/>
            <a:ext cx="7167985" cy="4581150"/>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rtl="0" algn="l">
              <a:spcBef>
                <a:spcPts val="0"/>
              </a:spcBef>
              <a:spcAft>
                <a:spcPts val="0"/>
              </a:spcAft>
              <a:buClr>
                <a:srgbClr val="3F3F3F"/>
              </a:buClr>
              <a:buSzPct val="100000"/>
              <a:buChar char="•"/>
            </a:pPr>
            <a:r>
              <a:rPr lang="en-US"/>
              <a:t>There are two main kinds of light: </a:t>
            </a:r>
            <a:r>
              <a:rPr b="1" lang="en-US"/>
              <a:t>natural</a:t>
            </a:r>
            <a:r>
              <a:rPr lang="en-US"/>
              <a:t> and </a:t>
            </a:r>
            <a:r>
              <a:rPr b="1" lang="en-US"/>
              <a:t>artificial. </a:t>
            </a:r>
            <a:endParaRPr b="1"/>
          </a:p>
          <a:p>
            <a:pPr indent="-342900" lvl="0" marL="342900" rtl="0" algn="l">
              <a:spcBef>
                <a:spcPts val="476"/>
              </a:spcBef>
              <a:spcAft>
                <a:spcPts val="0"/>
              </a:spcAft>
              <a:buClr>
                <a:srgbClr val="3F3F3F"/>
              </a:buClr>
              <a:buSzPct val="100000"/>
              <a:buChar char="•"/>
            </a:pPr>
            <a:r>
              <a:rPr lang="en-US"/>
              <a:t>Natural light is anything that occurs without human intervention, so it can be the direct light of the sun on a bright day, the diffused light created by a cloudy or foggy day, or even the light of the moon at night. </a:t>
            </a:r>
            <a:endParaRPr/>
          </a:p>
          <a:p>
            <a:pPr indent="-342900" lvl="0" marL="342900" rtl="0" algn="l">
              <a:spcBef>
                <a:spcPts val="476"/>
              </a:spcBef>
              <a:spcAft>
                <a:spcPts val="0"/>
              </a:spcAft>
              <a:buClr>
                <a:srgbClr val="3F3F3F"/>
              </a:buClr>
              <a:buSzPct val="100000"/>
              <a:buChar char="•"/>
            </a:pPr>
            <a:r>
              <a:rPr lang="en-US"/>
              <a:t>On the other side of things, artificial light can often be moved around and adjusted to fit your situation. </a:t>
            </a:r>
            <a:endParaRPr/>
          </a:p>
          <a:p>
            <a:pPr indent="-342900" lvl="0" marL="342900" rtl="0" algn="l">
              <a:spcBef>
                <a:spcPts val="476"/>
              </a:spcBef>
              <a:spcAft>
                <a:spcPts val="0"/>
              </a:spcAft>
              <a:buClr>
                <a:srgbClr val="3F3F3F"/>
              </a:buClr>
              <a:buSzPct val="100000"/>
              <a:buChar char="•"/>
            </a:pPr>
            <a:r>
              <a:rPr lang="en-US"/>
              <a:t>It is easier to position artificial light in relation to your subject than with natural lighting, where you would have to move the subject and camera according to the lighting technique that you want to use.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2"/>
          <p:cNvSpPr txBox="1"/>
          <p:nvPr>
            <p:ph idx="1" type="body"/>
          </p:nvPr>
        </p:nvSpPr>
        <p:spPr>
          <a:xfrm>
            <a:off x="296260" y="1291130"/>
            <a:ext cx="6719018" cy="5039265"/>
          </a:xfrm>
          <a:prstGeom prst="rect">
            <a:avLst/>
          </a:prstGeom>
          <a:noFill/>
          <a:ln>
            <a:noFill/>
          </a:ln>
        </p:spPr>
        <p:txBody>
          <a:bodyPr anchorCtr="0" anchor="t" bIns="45700" lIns="91425" spcFirstLastPara="1" rIns="91425" wrap="square" tIns="45700">
            <a:normAutofit fontScale="92500" lnSpcReduction="10000"/>
          </a:bodyPr>
          <a:lstStyle/>
          <a:p>
            <a:pPr indent="-260667" lvl="0" marL="342900" rtl="0" algn="l">
              <a:spcBef>
                <a:spcPts val="0"/>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260667" lvl="0" marL="342900" rtl="0" algn="l">
              <a:spcBef>
                <a:spcPts val="259"/>
              </a:spcBef>
              <a:spcAft>
                <a:spcPts val="0"/>
              </a:spcAft>
              <a:buClr>
                <a:srgbClr val="3F3F3F"/>
              </a:buClr>
              <a:buSzPct val="100000"/>
              <a:buNone/>
            </a:pPr>
            <a:r>
              <a:t/>
            </a:r>
            <a:endParaRPr sz="1400"/>
          </a:p>
          <a:p>
            <a:pPr indent="-342900" lvl="0" marL="342900" rtl="0" algn="l">
              <a:spcBef>
                <a:spcPts val="259"/>
              </a:spcBef>
              <a:spcAft>
                <a:spcPts val="0"/>
              </a:spcAft>
              <a:buClr>
                <a:schemeClr val="dk1"/>
              </a:buClr>
              <a:buSzPct val="100000"/>
              <a:buChar char="•"/>
            </a:pPr>
            <a:r>
              <a:rPr b="1" lang="en-US" sz="1400">
                <a:solidFill>
                  <a:schemeClr val="dk1"/>
                </a:solidFill>
              </a:rPr>
              <a:t>Indoor with artificial lighting, and outdoor with natural lighting</a:t>
            </a:r>
            <a:endParaRPr/>
          </a:p>
          <a:p>
            <a:pPr indent="-342900" lvl="0" marL="342900" rtl="0" algn="l">
              <a:spcBef>
                <a:spcPts val="259"/>
              </a:spcBef>
              <a:spcAft>
                <a:spcPts val="0"/>
              </a:spcAft>
              <a:buClr>
                <a:srgbClr val="3F3F3F"/>
              </a:buClr>
              <a:buSzPct val="100000"/>
              <a:buChar char="•"/>
            </a:pPr>
            <a:r>
              <a:rPr lang="en-US" sz="1400"/>
              <a:t>Source: </a:t>
            </a:r>
            <a:r>
              <a:rPr lang="en-US" sz="1400" u="sng">
                <a:solidFill>
                  <a:schemeClr val="hlink"/>
                </a:solidFill>
                <a:hlinkClick r:id="rId3"/>
              </a:rPr>
              <a:t>https://www.pexels.com/photo/model-posing-in-a-studio-11697738/</a:t>
            </a:r>
            <a:endParaRPr sz="1400"/>
          </a:p>
          <a:p>
            <a:pPr indent="-342900" lvl="0" marL="342900" rtl="0" algn="l">
              <a:spcBef>
                <a:spcPts val="259"/>
              </a:spcBef>
              <a:spcAft>
                <a:spcPts val="0"/>
              </a:spcAft>
              <a:buClr>
                <a:srgbClr val="3F3F3F"/>
              </a:buClr>
              <a:buSzPct val="100000"/>
              <a:buChar char="•"/>
            </a:pPr>
            <a:r>
              <a:rPr lang="en-US" sz="1400"/>
              <a:t>Source: https://www.pexels.com/photo/woman-in-off-shoulder-striped-dress-kneeling-on-the-grass-13626279/</a:t>
            </a:r>
            <a:endParaRPr/>
          </a:p>
        </p:txBody>
      </p:sp>
      <p:pic>
        <p:nvPicPr>
          <p:cNvPr id="218" name="Google Shape;218;p22"/>
          <p:cNvPicPr preferRelativeResize="0"/>
          <p:nvPr/>
        </p:nvPicPr>
        <p:blipFill rotWithShape="1">
          <a:blip r:embed="rId4">
            <a:alphaModFix/>
          </a:blip>
          <a:srcRect b="0" l="0" r="0" t="0"/>
          <a:stretch/>
        </p:blipFill>
        <p:spPr>
          <a:xfrm>
            <a:off x="4372500" y="1526211"/>
            <a:ext cx="2583287" cy="3874931"/>
          </a:xfrm>
          <a:prstGeom prst="rect">
            <a:avLst/>
          </a:prstGeom>
          <a:noFill/>
          <a:ln>
            <a:noFill/>
          </a:ln>
        </p:spPr>
      </p:pic>
      <p:pic>
        <p:nvPicPr>
          <p:cNvPr id="219" name="Google Shape;219;p22"/>
          <p:cNvPicPr preferRelativeResize="0"/>
          <p:nvPr/>
        </p:nvPicPr>
        <p:blipFill rotWithShape="1">
          <a:blip r:embed="rId5">
            <a:alphaModFix/>
          </a:blip>
          <a:srcRect b="0" l="0" r="0" t="0"/>
          <a:stretch/>
        </p:blipFill>
        <p:spPr>
          <a:xfrm>
            <a:off x="601670" y="1514028"/>
            <a:ext cx="2914767" cy="388711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3"/>
          <p:cNvSpPr txBox="1"/>
          <p:nvPr>
            <p:ph type="title"/>
          </p:nvPr>
        </p:nvSpPr>
        <p:spPr>
          <a:xfrm>
            <a:off x="26190" y="1291130"/>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2800"/>
              <a:buFont typeface="Calibri"/>
              <a:buNone/>
            </a:pPr>
            <a:r>
              <a:rPr b="1" lang="en-US" sz="2800"/>
              <a:t>Week 12 Ethics and legal issues of photojournalism.</a:t>
            </a:r>
            <a:endParaRPr/>
          </a:p>
        </p:txBody>
      </p:sp>
      <p:sp>
        <p:nvSpPr>
          <p:cNvPr id="225" name="Google Shape;225;p23"/>
          <p:cNvSpPr txBox="1"/>
          <p:nvPr>
            <p:ph idx="1" type="body"/>
          </p:nvPr>
        </p:nvSpPr>
        <p:spPr>
          <a:xfrm>
            <a:off x="26189" y="2360065"/>
            <a:ext cx="7752615" cy="4497935"/>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l">
              <a:spcBef>
                <a:spcPts val="0"/>
              </a:spcBef>
              <a:spcAft>
                <a:spcPts val="0"/>
              </a:spcAft>
              <a:buClr>
                <a:srgbClr val="3F3F3F"/>
              </a:buClr>
              <a:buSzPct val="100000"/>
              <a:buChar char="•"/>
            </a:pPr>
            <a:r>
              <a:rPr lang="en-US"/>
              <a:t>A set of principles of right conduct. Among many other interpretations of ethics is the one that views it as a study of good and bad, wrong and right </a:t>
            </a:r>
            <a:endParaRPr/>
          </a:p>
          <a:p>
            <a:pPr indent="-342900" lvl="0" marL="342900" rtl="0" algn="l">
              <a:spcBef>
                <a:spcPts val="476"/>
              </a:spcBef>
              <a:spcAft>
                <a:spcPts val="0"/>
              </a:spcAft>
              <a:buClr>
                <a:srgbClr val="3F3F3F"/>
              </a:buClr>
              <a:buSzPct val="100000"/>
              <a:buChar char="•"/>
            </a:pPr>
            <a:r>
              <a:rPr lang="en-US"/>
              <a:t>posing and accuracy</a:t>
            </a:r>
            <a:endParaRPr/>
          </a:p>
          <a:p>
            <a:pPr indent="-342900" lvl="0" marL="342900" rtl="0" algn="l">
              <a:spcBef>
                <a:spcPts val="476"/>
              </a:spcBef>
              <a:spcAft>
                <a:spcPts val="0"/>
              </a:spcAft>
              <a:buClr>
                <a:srgbClr val="3F3F3F"/>
              </a:buClr>
              <a:buSzPct val="100000"/>
              <a:buChar char="•"/>
            </a:pPr>
            <a:r>
              <a:rPr lang="en-US"/>
              <a:t>staging and truthfulness</a:t>
            </a:r>
            <a:endParaRPr/>
          </a:p>
          <a:p>
            <a:pPr indent="-342900" lvl="0" marL="342900" rtl="0" algn="l">
              <a:spcBef>
                <a:spcPts val="476"/>
              </a:spcBef>
              <a:spcAft>
                <a:spcPts val="0"/>
              </a:spcAft>
              <a:buClr>
                <a:srgbClr val="3F3F3F"/>
              </a:buClr>
              <a:buSzPct val="100000"/>
              <a:buChar char="•"/>
            </a:pPr>
            <a:r>
              <a:rPr lang="en-US"/>
              <a:t>recreation, alteration and objectivity</a:t>
            </a:r>
            <a:endParaRPr/>
          </a:p>
          <a:p>
            <a:pPr indent="-342900" lvl="0" marL="342900" rtl="0" algn="l">
              <a:spcBef>
                <a:spcPts val="476"/>
              </a:spcBef>
              <a:spcAft>
                <a:spcPts val="0"/>
              </a:spcAft>
              <a:buClr>
                <a:srgbClr val="3F3F3F"/>
              </a:buClr>
              <a:buSzPct val="100000"/>
              <a:buChar char="•"/>
            </a:pPr>
            <a:r>
              <a:rPr lang="en-US"/>
              <a:t>faking reality and professional honesty</a:t>
            </a:r>
            <a:endParaRPr/>
          </a:p>
          <a:p>
            <a:pPr indent="-342900" lvl="0" marL="342900" rtl="0" algn="l">
              <a:spcBef>
                <a:spcPts val="476"/>
              </a:spcBef>
              <a:spcAft>
                <a:spcPts val="0"/>
              </a:spcAft>
              <a:buClr>
                <a:srgbClr val="3F3F3F"/>
              </a:buClr>
              <a:buSzPct val="100000"/>
              <a:buChar char="•"/>
            </a:pPr>
            <a:r>
              <a:rPr lang="en-US"/>
              <a:t>hidden camera, privacy and public interest</a:t>
            </a:r>
            <a:endParaRPr/>
          </a:p>
          <a:p>
            <a:pPr indent="-342900" lvl="0" marL="342900" rtl="0" algn="l">
              <a:spcBef>
                <a:spcPts val="476"/>
              </a:spcBef>
              <a:spcAft>
                <a:spcPts val="0"/>
              </a:spcAft>
              <a:buClr>
                <a:srgbClr val="3F3F3F"/>
              </a:buClr>
              <a:buSzPct val="100000"/>
              <a:buChar char="•"/>
            </a:pPr>
            <a:r>
              <a:rPr lang="en-US"/>
              <a:t>tragedy, grief and gruesome photos: professional Vs humanity role</a:t>
            </a:r>
            <a:endParaRPr/>
          </a:p>
          <a:p>
            <a:pPr indent="-342900" lvl="0" marL="342900" rtl="0" algn="l">
              <a:spcBef>
                <a:spcPts val="476"/>
              </a:spcBef>
              <a:spcAft>
                <a:spcPts val="0"/>
              </a:spcAft>
              <a:buClr>
                <a:srgbClr val="3F3F3F"/>
              </a:buClr>
              <a:buSzPct val="100000"/>
              <a:buChar char="•"/>
            </a:pPr>
            <a:r>
              <a:rPr lang="en-US"/>
              <a:t>indecent photos, stereotyping and the role for human dignity</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4"/>
          <p:cNvSpPr txBox="1"/>
          <p:nvPr>
            <p:ph type="title"/>
          </p:nvPr>
        </p:nvSpPr>
        <p:spPr>
          <a:xfrm>
            <a:off x="143555" y="1443835"/>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Week 13 The future of photojournalism.</a:t>
            </a:r>
            <a:endParaRPr/>
          </a:p>
        </p:txBody>
      </p:sp>
      <p:sp>
        <p:nvSpPr>
          <p:cNvPr id="231" name="Google Shape;231;p24"/>
          <p:cNvSpPr txBox="1"/>
          <p:nvPr>
            <p:ph idx="1" type="body"/>
          </p:nvPr>
        </p:nvSpPr>
        <p:spPr>
          <a:xfrm>
            <a:off x="0" y="2207360"/>
            <a:ext cx="7626100" cy="427574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rgbClr val="3F3F3F"/>
              </a:buClr>
              <a:buSzPts val="2000"/>
              <a:buChar char="•"/>
            </a:pPr>
            <a:r>
              <a:rPr lang="en-US" sz="2000"/>
              <a:t>A high degree of risk is experienced among professional photographers with a very strong correlation to the country in which they are based.</a:t>
            </a:r>
            <a:endParaRPr/>
          </a:p>
          <a:p>
            <a:pPr indent="-342900" lvl="0" marL="342900" rtl="0" algn="l">
              <a:spcBef>
                <a:spcPts val="400"/>
              </a:spcBef>
              <a:spcAft>
                <a:spcPts val="0"/>
              </a:spcAft>
              <a:buClr>
                <a:srgbClr val="3F3F3F"/>
              </a:buClr>
              <a:buSzPts val="2000"/>
              <a:buChar char="•"/>
            </a:pPr>
            <a:r>
              <a:rPr lang="en-US" sz="2000"/>
              <a:t> While the image is a central and vital component in modern communications, the place of the professional photographer has never been as potentially under threat as it is in the digital era. </a:t>
            </a:r>
            <a:endParaRPr sz="2000"/>
          </a:p>
          <a:p>
            <a:pPr indent="-342900" lvl="0" marL="342900" rtl="0" algn="l">
              <a:spcBef>
                <a:spcPts val="400"/>
              </a:spcBef>
              <a:spcAft>
                <a:spcPts val="0"/>
              </a:spcAft>
              <a:buClr>
                <a:srgbClr val="3F3F3F"/>
              </a:buClr>
              <a:buSzPts val="2000"/>
              <a:buChar char="•"/>
            </a:pPr>
            <a:r>
              <a:rPr lang="en-US" sz="2000"/>
              <a:t>The challenge to professional news photography, however, goes far beyond job security, and is both multi-faceted and complex. </a:t>
            </a:r>
            <a:endParaRPr sz="2000"/>
          </a:p>
          <a:p>
            <a:pPr indent="-342900" lvl="0" marL="342900" rtl="0" algn="l">
              <a:spcBef>
                <a:spcPts val="400"/>
              </a:spcBef>
              <a:spcAft>
                <a:spcPts val="0"/>
              </a:spcAft>
              <a:buClr>
                <a:srgbClr val="3F3F3F"/>
              </a:buClr>
              <a:buSzPts val="2000"/>
              <a:buChar char="•"/>
            </a:pPr>
            <a:r>
              <a:rPr lang="en-US" sz="2000"/>
              <a:t>The digital revolution has witnessed the transformation of the audience into producers and with technology growing in power and shrinking in cost, a new generation of amateur and citizen image-makers has emerged. </a:t>
            </a:r>
            <a:endParaRPr sz="2000"/>
          </a:p>
          <a:p>
            <a:pPr indent="-342900" lvl="0" marL="342900" rtl="0" algn="l">
              <a:spcBef>
                <a:spcPts val="400"/>
              </a:spcBef>
              <a:spcAft>
                <a:spcPts val="0"/>
              </a:spcAft>
              <a:buClr>
                <a:srgbClr val="3F3F3F"/>
              </a:buClr>
              <a:buSzPts val="2000"/>
              <a:buChar char="•"/>
            </a:pPr>
            <a:r>
              <a:rPr lang="en-US" sz="2000"/>
              <a:t>Every contemporary disaster, natural or self-inflicted, has been captured by people on the scene with cameras or mobile phones.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5"/>
          <p:cNvSpPr txBox="1"/>
          <p:nvPr>
            <p:ph type="title"/>
          </p:nvPr>
        </p:nvSpPr>
        <p:spPr>
          <a:xfrm>
            <a:off x="39638" y="1291130"/>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2800"/>
              <a:buFont typeface="Calibri"/>
              <a:buNone/>
            </a:pPr>
            <a:r>
              <a:rPr b="1" lang="en-US" sz="2800"/>
              <a:t>Differences between Photography and photojournalism</a:t>
            </a:r>
            <a:endParaRPr/>
          </a:p>
        </p:txBody>
      </p:sp>
      <p:sp>
        <p:nvSpPr>
          <p:cNvPr id="237" name="Google Shape;237;p25"/>
          <p:cNvSpPr txBox="1"/>
          <p:nvPr>
            <p:ph idx="1" type="body"/>
          </p:nvPr>
        </p:nvSpPr>
        <p:spPr>
          <a:xfrm>
            <a:off x="39638" y="2360065"/>
            <a:ext cx="6719018" cy="4538276"/>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rgbClr val="3F3F3F"/>
              </a:buClr>
              <a:buSzPts val="2800"/>
              <a:buChar char="•"/>
            </a:pPr>
            <a:r>
              <a:rPr lang="en-US"/>
              <a:t>photography serves as a way to capture and preserve memories.</a:t>
            </a:r>
            <a:endParaRPr/>
          </a:p>
          <a:p>
            <a:pPr indent="-342900" lvl="0" marL="342900" rtl="0" algn="l">
              <a:spcBef>
                <a:spcPts val="560"/>
              </a:spcBef>
              <a:spcAft>
                <a:spcPts val="0"/>
              </a:spcAft>
              <a:buClr>
                <a:srgbClr val="3F3F3F"/>
              </a:buClr>
              <a:buSzPts val="2800"/>
              <a:buChar char="•"/>
            </a:pPr>
            <a:r>
              <a:rPr lang="en-US"/>
              <a:t>for technical purposes, such as illustrating technical information.</a:t>
            </a:r>
            <a:endParaRPr/>
          </a:p>
          <a:p>
            <a:pPr indent="-342900" lvl="0" marL="342900" rtl="0" algn="l">
              <a:spcBef>
                <a:spcPts val="560"/>
              </a:spcBef>
              <a:spcAft>
                <a:spcPts val="0"/>
              </a:spcAft>
              <a:buClr>
                <a:srgbClr val="3F3F3F"/>
              </a:buClr>
              <a:buSzPts val="2800"/>
              <a:buChar char="•"/>
            </a:pPr>
            <a:r>
              <a:rPr lang="en-US"/>
              <a:t>Studio and portrait photographers offer polished views reflecting professional standards to capture our memories.</a:t>
            </a:r>
            <a:endParaRPr/>
          </a:p>
          <a:p>
            <a:pPr indent="-342900" lvl="0" marL="342900" rtl="0" algn="l">
              <a:spcBef>
                <a:spcPts val="560"/>
              </a:spcBef>
              <a:spcAft>
                <a:spcPts val="0"/>
              </a:spcAft>
              <a:buClr>
                <a:srgbClr val="3F3F3F"/>
              </a:buClr>
              <a:buSzPts val="2800"/>
              <a:buChar char="•"/>
            </a:pPr>
            <a:r>
              <a:rPr lang="en-US"/>
              <a:t>Artists use photography to communicate their vision.</a:t>
            </a:r>
            <a:endParaRPr/>
          </a:p>
          <a:p>
            <a:pPr indent="-342900" lvl="0" marL="342900" rtl="0" algn="l">
              <a:spcBef>
                <a:spcPts val="560"/>
              </a:spcBef>
              <a:spcAft>
                <a:spcPts val="0"/>
              </a:spcAft>
              <a:buClr>
                <a:srgbClr val="3F3F3F"/>
              </a:buClr>
              <a:buSzPts val="2800"/>
              <a:buChar char="•"/>
            </a:pPr>
            <a:r>
              <a:rPr lang="en-US"/>
              <a:t>Advertisers use photography to sell things.</a:t>
            </a:r>
            <a:endParaRPr/>
          </a:p>
          <a:p>
            <a:pPr indent="-165100" lvl="0" marL="342900" rtl="0" algn="l">
              <a:spcBef>
                <a:spcPts val="560"/>
              </a:spcBef>
              <a:spcAft>
                <a:spcPts val="0"/>
              </a:spcAft>
              <a:buClr>
                <a:srgbClr val="3F3F3F"/>
              </a:buClr>
              <a:buSzPts val="2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6"/>
          <p:cNvSpPr txBox="1"/>
          <p:nvPr>
            <p:ph type="title"/>
          </p:nvPr>
        </p:nvSpPr>
        <p:spPr>
          <a:xfrm>
            <a:off x="157917" y="1138425"/>
            <a:ext cx="6719018" cy="868839"/>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A40000"/>
              </a:buClr>
              <a:buSzPct val="100000"/>
              <a:buFont typeface="Calibri"/>
              <a:buNone/>
            </a:pPr>
            <a:r>
              <a:rPr b="1" lang="en-US" sz="2800"/>
              <a:t>Differences between Photography and photojournalism</a:t>
            </a:r>
            <a:endParaRPr/>
          </a:p>
        </p:txBody>
      </p:sp>
      <p:sp>
        <p:nvSpPr>
          <p:cNvPr id="243" name="Google Shape;243;p26"/>
          <p:cNvSpPr txBox="1"/>
          <p:nvPr>
            <p:ph idx="1" type="body"/>
          </p:nvPr>
        </p:nvSpPr>
        <p:spPr>
          <a:xfrm>
            <a:off x="143555" y="2207360"/>
            <a:ext cx="7787955" cy="4608469"/>
          </a:xfrm>
          <a:prstGeom prst="rect">
            <a:avLst/>
          </a:prstGeom>
          <a:noFill/>
          <a:ln>
            <a:noFill/>
          </a:ln>
        </p:spPr>
        <p:txBody>
          <a:bodyPr anchorCtr="0" anchor="t" bIns="45700" lIns="91425" spcFirstLastPara="1" rIns="91425" wrap="square" tIns="45700">
            <a:normAutofit fontScale="77500" lnSpcReduction="20000"/>
          </a:bodyPr>
          <a:lstStyle/>
          <a:p>
            <a:pPr indent="-342900" lvl="0" marL="342900" rtl="0" algn="l">
              <a:spcBef>
                <a:spcPts val="0"/>
              </a:spcBef>
              <a:spcAft>
                <a:spcPts val="0"/>
              </a:spcAft>
              <a:buClr>
                <a:srgbClr val="3F3F3F"/>
              </a:buClr>
              <a:buSzPct val="100000"/>
              <a:buChar char="•"/>
            </a:pPr>
            <a:r>
              <a:rPr lang="en-US"/>
              <a:t>Photojournalists use photography for another purpose: to tell a news story.</a:t>
            </a:r>
            <a:endParaRPr/>
          </a:p>
          <a:p>
            <a:pPr indent="-342900" lvl="0" marL="342900" rtl="0" algn="l">
              <a:spcBef>
                <a:spcPts val="434"/>
              </a:spcBef>
              <a:spcAft>
                <a:spcPts val="0"/>
              </a:spcAft>
              <a:buClr>
                <a:srgbClr val="3F3F3F"/>
              </a:buClr>
              <a:buSzPct val="100000"/>
              <a:buChar char="•"/>
            </a:pPr>
            <a:r>
              <a:rPr lang="en-US"/>
              <a:t>The approach is similar to that of journalists.</a:t>
            </a:r>
            <a:endParaRPr/>
          </a:p>
          <a:p>
            <a:pPr indent="-342900" lvl="0" marL="342900" rtl="0" algn="l">
              <a:spcBef>
                <a:spcPts val="434"/>
              </a:spcBef>
              <a:spcAft>
                <a:spcPts val="0"/>
              </a:spcAft>
              <a:buClr>
                <a:srgbClr val="3F3F3F"/>
              </a:buClr>
              <a:buSzPct val="100000"/>
              <a:buChar char="•"/>
            </a:pPr>
            <a:r>
              <a:rPr lang="en-US"/>
              <a:t>A reporter tells a story using words based on accepted news values.</a:t>
            </a:r>
            <a:endParaRPr/>
          </a:p>
          <a:p>
            <a:pPr indent="-342900" lvl="0" marL="342900" rtl="0" algn="l">
              <a:spcBef>
                <a:spcPts val="434"/>
              </a:spcBef>
              <a:spcAft>
                <a:spcPts val="0"/>
              </a:spcAft>
              <a:buClr>
                <a:srgbClr val="3F3F3F"/>
              </a:buClr>
              <a:buSzPct val="100000"/>
              <a:buChar char="•"/>
            </a:pPr>
            <a:r>
              <a:rPr lang="en-US"/>
              <a:t>A photojournalist does the same thing, based on images.</a:t>
            </a:r>
            <a:endParaRPr/>
          </a:p>
          <a:p>
            <a:pPr indent="-342900" lvl="0" marL="342900" rtl="0" algn="l">
              <a:spcBef>
                <a:spcPts val="434"/>
              </a:spcBef>
              <a:spcAft>
                <a:spcPts val="0"/>
              </a:spcAft>
              <a:buClr>
                <a:srgbClr val="3F3F3F"/>
              </a:buClr>
              <a:buSzPct val="100000"/>
              <a:buChar char="•"/>
            </a:pPr>
            <a:r>
              <a:rPr lang="en-US"/>
              <a:t>To tell a story, a sentence needs a subject, a verb and a direct object. </a:t>
            </a:r>
            <a:endParaRPr/>
          </a:p>
          <a:p>
            <a:pPr indent="-342900" lvl="0" marL="342900" rtl="0" algn="l">
              <a:spcBef>
                <a:spcPts val="434"/>
              </a:spcBef>
              <a:spcAft>
                <a:spcPts val="0"/>
              </a:spcAft>
              <a:buClr>
                <a:srgbClr val="3F3F3F"/>
              </a:buClr>
              <a:buSzPct val="100000"/>
              <a:buChar char="•"/>
            </a:pPr>
            <a:r>
              <a:rPr lang="en-US"/>
              <a:t>A photographer takes pictures of nouns (people, places and things). Photojournalists shoot action verbs ("kicks," "explodes," "cries," etc.). </a:t>
            </a:r>
            <a:endParaRPr/>
          </a:p>
          <a:p>
            <a:pPr indent="-342900" lvl="0" marL="342900" rtl="0" algn="l">
              <a:spcBef>
                <a:spcPts val="434"/>
              </a:spcBef>
              <a:spcAft>
                <a:spcPts val="0"/>
              </a:spcAft>
              <a:buClr>
                <a:srgbClr val="3F3F3F"/>
              </a:buClr>
              <a:buSzPct val="100000"/>
              <a:buChar char="•"/>
            </a:pPr>
            <a:r>
              <a:rPr lang="en-US"/>
              <a:t>Photojournalists do shoot some nouns. These nouns can be standard photos of people (portraits), places (proposed zoning areas or construction sites) and things (name it). However, the nouns we seek still must tell a story.</a:t>
            </a:r>
            <a:endParaRPr/>
          </a:p>
          <a:p>
            <a:pPr indent="-205105" lvl="0" marL="342900" rtl="0" algn="l">
              <a:spcBef>
                <a:spcPts val="434"/>
              </a:spcBef>
              <a:spcAft>
                <a:spcPts val="0"/>
              </a:spcAft>
              <a:buClr>
                <a:srgbClr val="3F3F3F"/>
              </a:buClr>
              <a:buSzPct val="100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7"/>
          <p:cNvSpPr txBox="1"/>
          <p:nvPr>
            <p:ph type="title"/>
          </p:nvPr>
        </p:nvSpPr>
        <p:spPr>
          <a:xfrm>
            <a:off x="12743" y="1033111"/>
            <a:ext cx="6719018" cy="868839"/>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A40000"/>
              </a:buClr>
              <a:buSzPts val="2800"/>
              <a:buFont typeface="Calibri"/>
              <a:buNone/>
            </a:pPr>
            <a:r>
              <a:rPr b="1" lang="en-US" sz="2800"/>
              <a:t>Historical development of Photojournalism</a:t>
            </a:r>
            <a:endParaRPr b="1" sz="2800"/>
          </a:p>
        </p:txBody>
      </p:sp>
      <p:sp>
        <p:nvSpPr>
          <p:cNvPr id="249" name="Google Shape;249;p27"/>
          <p:cNvSpPr txBox="1"/>
          <p:nvPr>
            <p:ph idx="1" type="body"/>
          </p:nvPr>
        </p:nvSpPr>
        <p:spPr>
          <a:xfrm>
            <a:off x="12742" y="2207360"/>
            <a:ext cx="7918767" cy="4650640"/>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rgbClr val="3F3F3F"/>
              </a:buClr>
              <a:buSzPct val="100000"/>
              <a:buChar char="•"/>
            </a:pPr>
            <a:r>
              <a:rPr lang="en-US"/>
              <a:t>But until the 20th century, news photos could not be printed directly.</a:t>
            </a:r>
            <a:endParaRPr/>
          </a:p>
          <a:p>
            <a:pPr indent="-342900" lvl="0" marL="342900" rtl="0" algn="l">
              <a:spcBef>
                <a:spcPts val="518"/>
              </a:spcBef>
              <a:spcAft>
                <a:spcPts val="0"/>
              </a:spcAft>
              <a:buClr>
                <a:srgbClr val="3F3F3F"/>
              </a:buClr>
              <a:buSzPct val="100000"/>
              <a:buChar char="•"/>
            </a:pPr>
            <a:r>
              <a:rPr lang="en-US"/>
              <a:t>Artists had to meticulously hand-copy them as engravings. Engravings were good, but not actual photos.</a:t>
            </a:r>
            <a:endParaRPr/>
          </a:p>
          <a:p>
            <a:pPr indent="-342900" lvl="0" marL="342900" rtl="0" algn="l">
              <a:spcBef>
                <a:spcPts val="518"/>
              </a:spcBef>
              <a:spcAft>
                <a:spcPts val="0"/>
              </a:spcAft>
              <a:buClr>
                <a:srgbClr val="3F3F3F"/>
              </a:buClr>
              <a:buSzPct val="100000"/>
              <a:buChar char="•"/>
            </a:pPr>
            <a:r>
              <a:rPr lang="en-US"/>
              <a:t>By the beginning of the 20th century it was possible to print photos directly using the halftone method. World War I in particular was heavily photographed.</a:t>
            </a:r>
            <a:endParaRPr/>
          </a:p>
          <a:p>
            <a:pPr indent="-342900" lvl="0" marL="342900" rtl="0" algn="l">
              <a:spcBef>
                <a:spcPts val="518"/>
              </a:spcBef>
              <a:spcAft>
                <a:spcPts val="0"/>
              </a:spcAft>
              <a:buClr>
                <a:srgbClr val="3F3F3F"/>
              </a:buClr>
              <a:buSzPct val="100000"/>
              <a:buChar char="•"/>
            </a:pPr>
            <a:r>
              <a:rPr lang="en-US"/>
              <a:t>But “photojournalism” as a story-telling concept didn’t exist. Photos were displayed in the style of a photo album, all the same size.</a:t>
            </a:r>
            <a:endParaRPr/>
          </a:p>
          <a:p>
            <a:pPr indent="-342900" lvl="0" marL="342900" rtl="0" algn="l">
              <a:spcBef>
                <a:spcPts val="518"/>
              </a:spcBef>
              <a:spcAft>
                <a:spcPts val="0"/>
              </a:spcAft>
              <a:buClr>
                <a:srgbClr val="3F3F3F"/>
              </a:buClr>
              <a:buSzPct val="100000"/>
              <a:buChar char="•"/>
            </a:pPr>
            <a:r>
              <a:rPr lang="en-US"/>
              <a:t>One reasons was that cameras were still cumbersome; candid photography was difficult.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28"/>
          <p:cNvSpPr txBox="1"/>
          <p:nvPr>
            <p:ph type="title"/>
          </p:nvPr>
        </p:nvSpPr>
        <p:spPr>
          <a:xfrm>
            <a:off x="143555" y="1138425"/>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Historical development of Photojournalism</a:t>
            </a:r>
            <a:endParaRPr/>
          </a:p>
        </p:txBody>
      </p:sp>
      <p:sp>
        <p:nvSpPr>
          <p:cNvPr id="255" name="Google Shape;255;p28"/>
          <p:cNvSpPr txBox="1"/>
          <p:nvPr>
            <p:ph idx="1" type="body"/>
          </p:nvPr>
        </p:nvSpPr>
        <p:spPr>
          <a:xfrm>
            <a:off x="143554" y="2054656"/>
            <a:ext cx="7787956" cy="4581150"/>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rgbClr val="3F3F3F"/>
              </a:buClr>
              <a:buSzPts val="2800"/>
              <a:buChar char="•"/>
            </a:pPr>
            <a:r>
              <a:rPr lang="en-US"/>
              <a:t>The first technological change to make photojournalism possible was the invention of a small, fast-working camera.</a:t>
            </a:r>
            <a:endParaRPr/>
          </a:p>
          <a:p>
            <a:pPr indent="-342900" lvl="0" marL="342900" rtl="0" algn="l">
              <a:spcBef>
                <a:spcPts val="560"/>
              </a:spcBef>
              <a:spcAft>
                <a:spcPts val="0"/>
              </a:spcAft>
              <a:buClr>
                <a:srgbClr val="3F3F3F"/>
              </a:buClr>
              <a:buSzPts val="2800"/>
              <a:buChar char="•"/>
            </a:pPr>
            <a:r>
              <a:rPr lang="en-US"/>
              <a:t>Instead of the large-format film of the day, the Leica used left over movie film in smaller, 35mm format.</a:t>
            </a:r>
            <a:endParaRPr/>
          </a:p>
          <a:p>
            <a:pPr indent="-342900" lvl="0" marL="342900" rtl="0" algn="l">
              <a:spcBef>
                <a:spcPts val="560"/>
              </a:spcBef>
              <a:spcAft>
                <a:spcPts val="0"/>
              </a:spcAft>
              <a:buClr>
                <a:srgbClr val="3F3F3F"/>
              </a:buClr>
              <a:buSzPts val="2800"/>
              <a:buChar char="•"/>
            </a:pPr>
            <a:r>
              <a:rPr lang="en-US"/>
              <a:t>The Leica allowed news photographers to work unobtrusively, without bulky tripods or big cameras.</a:t>
            </a:r>
            <a:endParaRPr/>
          </a:p>
          <a:p>
            <a:pPr indent="-342900" lvl="0" marL="342900" rtl="0" algn="l">
              <a:spcBef>
                <a:spcPts val="560"/>
              </a:spcBef>
              <a:spcAft>
                <a:spcPts val="0"/>
              </a:spcAft>
              <a:buClr>
                <a:srgbClr val="3F3F3F"/>
              </a:buClr>
              <a:buSzPts val="2800"/>
              <a:buChar char="•"/>
            </a:pPr>
            <a:r>
              <a:rPr lang="en-US"/>
              <a:t>They could finally shoot natural, unmanipulated photos showing how people really lived.</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9"/>
          <p:cNvSpPr txBox="1"/>
          <p:nvPr>
            <p:ph type="title"/>
          </p:nvPr>
        </p:nvSpPr>
        <p:spPr>
          <a:xfrm>
            <a:off x="296260" y="1138425"/>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Historical development of Photojournalism</a:t>
            </a:r>
            <a:endParaRPr/>
          </a:p>
        </p:txBody>
      </p:sp>
      <p:sp>
        <p:nvSpPr>
          <p:cNvPr id="261" name="Google Shape;261;p29"/>
          <p:cNvSpPr txBox="1"/>
          <p:nvPr>
            <p:ph idx="1" type="body"/>
          </p:nvPr>
        </p:nvSpPr>
        <p:spPr>
          <a:xfrm>
            <a:off x="12744" y="2054655"/>
            <a:ext cx="7918766" cy="5039265"/>
          </a:xfrm>
          <a:prstGeom prst="rect">
            <a:avLst/>
          </a:prstGeom>
          <a:noFill/>
          <a:ln>
            <a:noFill/>
          </a:ln>
        </p:spPr>
        <p:txBody>
          <a:bodyPr anchorCtr="0" anchor="t" bIns="45700" lIns="91425" spcFirstLastPara="1" rIns="91425" wrap="square" tIns="45700">
            <a:normAutofit fontScale="77500" lnSpcReduction="20000"/>
          </a:bodyPr>
          <a:lstStyle/>
          <a:p>
            <a:pPr indent="-342900" lvl="0" marL="342900" rtl="0" algn="l">
              <a:spcBef>
                <a:spcPts val="0"/>
              </a:spcBef>
              <a:spcAft>
                <a:spcPts val="0"/>
              </a:spcAft>
              <a:buClr>
                <a:srgbClr val="3F3F3F"/>
              </a:buClr>
              <a:buSzPct val="100000"/>
              <a:buChar char="•"/>
            </a:pPr>
            <a:r>
              <a:rPr lang="en-US"/>
              <a:t>The idea of combining the story-telling techniques of journalism with photography actually originated in Germany.</a:t>
            </a:r>
            <a:endParaRPr/>
          </a:p>
          <a:p>
            <a:pPr indent="-342900" lvl="0" marL="342900" rtl="0" algn="l">
              <a:spcBef>
                <a:spcPts val="434"/>
              </a:spcBef>
              <a:spcAft>
                <a:spcPts val="0"/>
              </a:spcAft>
              <a:buClr>
                <a:srgbClr val="3F3F3F"/>
              </a:buClr>
              <a:buSzPct val="100000"/>
              <a:buChar char="•"/>
            </a:pPr>
            <a:r>
              <a:rPr lang="en-US"/>
              <a:t>German publishers as early as the 1920s experimented with the photo magazine idea.</a:t>
            </a:r>
            <a:endParaRPr/>
          </a:p>
          <a:p>
            <a:pPr indent="-342900" lvl="0" marL="342900" rtl="0" algn="l">
              <a:spcBef>
                <a:spcPts val="434"/>
              </a:spcBef>
              <a:spcAft>
                <a:spcPts val="0"/>
              </a:spcAft>
              <a:buClr>
                <a:srgbClr val="3F3F3F"/>
              </a:buClr>
              <a:buSzPct val="100000"/>
              <a:buChar char="•"/>
            </a:pPr>
            <a:r>
              <a:rPr lang="en-US"/>
              <a:t>One dominant, theme-setting photo would be published larger, to help define the story.</a:t>
            </a:r>
            <a:endParaRPr/>
          </a:p>
          <a:p>
            <a:pPr indent="-342900" lvl="0" marL="342900" rtl="0" algn="l">
              <a:spcBef>
                <a:spcPts val="434"/>
              </a:spcBef>
              <a:spcAft>
                <a:spcPts val="0"/>
              </a:spcAft>
              <a:buClr>
                <a:srgbClr val="3F3F3F"/>
              </a:buClr>
              <a:buSzPct val="100000"/>
              <a:buChar char="•"/>
            </a:pPr>
            <a:r>
              <a:rPr lang="en-US"/>
              <a:t>Copy would be kept to a minimum.</a:t>
            </a:r>
            <a:endParaRPr/>
          </a:p>
          <a:p>
            <a:pPr indent="-342900" lvl="0" marL="342900" rtl="0" algn="l">
              <a:spcBef>
                <a:spcPts val="434"/>
              </a:spcBef>
              <a:spcAft>
                <a:spcPts val="0"/>
              </a:spcAft>
              <a:buClr>
                <a:srgbClr val="3F3F3F"/>
              </a:buClr>
              <a:buSzPct val="100000"/>
              <a:buChar char="•"/>
            </a:pPr>
            <a:r>
              <a:rPr lang="en-US"/>
              <a:t>This was a combination of photography and journalism. The term “photojournalism” actually was coined by a historian, Frank Luther Mott, in the 1940s.</a:t>
            </a:r>
            <a:endParaRPr/>
          </a:p>
          <a:p>
            <a:pPr indent="-342900" lvl="0" marL="342900" rtl="0" algn="l">
              <a:spcBef>
                <a:spcPts val="434"/>
              </a:spcBef>
              <a:spcAft>
                <a:spcPts val="0"/>
              </a:spcAft>
              <a:buClr>
                <a:srgbClr val="3F3F3F"/>
              </a:buClr>
              <a:buSzPct val="100000"/>
              <a:buChar char="•"/>
            </a:pPr>
            <a:r>
              <a:rPr lang="en-US"/>
              <a:t>After Hitler’s rise to power in 1933 most of these pioneering German photo editors were persecuted, their publications suppressed.</a:t>
            </a:r>
            <a:endParaRPr/>
          </a:p>
          <a:p>
            <a:pPr indent="-342900" lvl="0" marL="342900" rtl="0" algn="l">
              <a:spcBef>
                <a:spcPts val="434"/>
              </a:spcBef>
              <a:spcAft>
                <a:spcPts val="0"/>
              </a:spcAft>
              <a:buClr>
                <a:srgbClr val="3F3F3F"/>
              </a:buClr>
              <a:buSzPct val="100000"/>
              <a:buChar char="•"/>
            </a:pPr>
            <a:r>
              <a:rPr lang="en-US"/>
              <a:t>Many fled the country, often to the United States. The photojournalism idea moved by the 1930s to America.</a:t>
            </a:r>
            <a:endParaRPr/>
          </a:p>
          <a:p>
            <a:pPr indent="-205105" lvl="0" marL="342900" rtl="0" algn="l">
              <a:spcBef>
                <a:spcPts val="434"/>
              </a:spcBef>
              <a:spcAft>
                <a:spcPts val="0"/>
              </a:spcAft>
              <a:buClr>
                <a:srgbClr val="3F3F3F"/>
              </a:buClr>
              <a:buSzPct val="100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0"/>
          <p:cNvSpPr txBox="1"/>
          <p:nvPr>
            <p:ph type="title"/>
          </p:nvPr>
        </p:nvSpPr>
        <p:spPr>
          <a:xfrm>
            <a:off x="296260" y="1033111"/>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2800"/>
              <a:buFont typeface="Calibri"/>
              <a:buNone/>
            </a:pPr>
            <a:r>
              <a:rPr b="1" lang="en-US" sz="2800"/>
              <a:t>The qualities of a good photojournalist</a:t>
            </a:r>
            <a:endParaRPr b="1" sz="2800"/>
          </a:p>
        </p:txBody>
      </p:sp>
      <p:sp>
        <p:nvSpPr>
          <p:cNvPr id="267" name="Google Shape;267;p30"/>
          <p:cNvSpPr txBox="1"/>
          <p:nvPr>
            <p:ph idx="1" type="body"/>
          </p:nvPr>
        </p:nvSpPr>
        <p:spPr>
          <a:xfrm>
            <a:off x="39637" y="1818735"/>
            <a:ext cx="8044577" cy="5039265"/>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rgbClr val="3F3F3F"/>
              </a:buClr>
              <a:buSzPct val="100000"/>
              <a:buChar char="•"/>
            </a:pPr>
            <a:r>
              <a:rPr lang="en-US"/>
              <a:t>Uses the camera and other equipment to his or her best advantage. </a:t>
            </a:r>
            <a:endParaRPr/>
          </a:p>
          <a:p>
            <a:pPr indent="-342900" lvl="0" marL="342900" rtl="0" algn="l">
              <a:spcBef>
                <a:spcPts val="518"/>
              </a:spcBef>
              <a:spcAft>
                <a:spcPts val="0"/>
              </a:spcAft>
              <a:buClr>
                <a:srgbClr val="3F3F3F"/>
              </a:buClr>
              <a:buSzPct val="100000"/>
              <a:buChar char="•"/>
            </a:pPr>
            <a:r>
              <a:rPr lang="en-US"/>
              <a:t>A thinking creative person who mixes technique and judgments to capture images </a:t>
            </a:r>
            <a:endParaRPr/>
          </a:p>
          <a:p>
            <a:pPr indent="-342900" lvl="0" marL="342900" rtl="0" algn="l">
              <a:spcBef>
                <a:spcPts val="518"/>
              </a:spcBef>
              <a:spcAft>
                <a:spcPts val="0"/>
              </a:spcAft>
              <a:buClr>
                <a:srgbClr val="3F3F3F"/>
              </a:buClr>
              <a:buSzPct val="100000"/>
              <a:buChar char="•"/>
            </a:pPr>
            <a:r>
              <a:rPr lang="en-US"/>
              <a:t>Gives the viewer an image that is truthful and without manipulation.</a:t>
            </a:r>
            <a:endParaRPr/>
          </a:p>
          <a:p>
            <a:pPr indent="-342900" lvl="0" marL="342900" rtl="0" algn="l">
              <a:spcBef>
                <a:spcPts val="518"/>
              </a:spcBef>
              <a:spcAft>
                <a:spcPts val="0"/>
              </a:spcAft>
              <a:buClr>
                <a:srgbClr val="3F3F3F"/>
              </a:buClr>
              <a:buSzPct val="100000"/>
              <a:buChar char="•"/>
            </a:pPr>
            <a:r>
              <a:rPr lang="en-US"/>
              <a:t>Prepared to act fast and have his camera always at hand.</a:t>
            </a:r>
            <a:endParaRPr/>
          </a:p>
          <a:p>
            <a:pPr indent="-342900" lvl="0" marL="342900" rtl="0" algn="l">
              <a:spcBef>
                <a:spcPts val="518"/>
              </a:spcBef>
              <a:spcAft>
                <a:spcPts val="0"/>
              </a:spcAft>
              <a:buClr>
                <a:srgbClr val="3F3F3F"/>
              </a:buClr>
              <a:buSzPct val="100000"/>
              <a:buChar char="•"/>
            </a:pPr>
            <a:r>
              <a:rPr lang="en-US"/>
              <a:t>Events with prior notifications requires one to be there well before the action begins. </a:t>
            </a:r>
            <a:endParaRPr/>
          </a:p>
          <a:p>
            <a:pPr indent="-342900" lvl="0" marL="342900" rtl="0" algn="l">
              <a:spcBef>
                <a:spcPts val="518"/>
              </a:spcBef>
              <a:spcAft>
                <a:spcPts val="0"/>
              </a:spcAft>
              <a:buClr>
                <a:srgbClr val="3F3F3F"/>
              </a:buClr>
              <a:buSzPct val="100000"/>
              <a:buChar char="•"/>
            </a:pPr>
            <a:r>
              <a:rPr lang="en-US"/>
              <a:t>to act quickly while at the same time ensuring his or her own safety in dangerous areas like war, terror etc.</a:t>
            </a:r>
            <a:endParaRPr/>
          </a:p>
          <a:p>
            <a:pPr indent="-342900" lvl="0" marL="342900" rtl="0" algn="l">
              <a:spcBef>
                <a:spcPts val="518"/>
              </a:spcBef>
              <a:spcAft>
                <a:spcPts val="0"/>
              </a:spcAft>
              <a:buClr>
                <a:srgbClr val="3F3F3F"/>
              </a:buClr>
              <a:buSzPct val="100000"/>
              <a:buChar char="•"/>
            </a:pPr>
            <a:r>
              <a:rPr lang="en-US"/>
              <a:t>Should give their best as not all pictures taken by photojournalists get published.  </a:t>
            </a:r>
            <a:endParaRPr/>
          </a:p>
          <a:p>
            <a:pPr indent="-178435" lvl="0" marL="342900" rtl="0" algn="l">
              <a:spcBef>
                <a:spcPts val="518"/>
              </a:spcBef>
              <a:spcAft>
                <a:spcPts val="0"/>
              </a:spcAft>
              <a:buClr>
                <a:srgbClr val="3F3F3F"/>
              </a:buClr>
              <a:buSzPct val="100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1"/>
          <p:cNvSpPr txBox="1"/>
          <p:nvPr>
            <p:ph type="title"/>
          </p:nvPr>
        </p:nvSpPr>
        <p:spPr>
          <a:xfrm>
            <a:off x="448965" y="1085282"/>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3600"/>
              <a:buFont typeface="Calibri"/>
              <a:buNone/>
            </a:pPr>
            <a:r>
              <a:rPr lang="en-US"/>
              <a:t>SUMMARY</a:t>
            </a:r>
            <a:endParaRPr/>
          </a:p>
        </p:txBody>
      </p:sp>
      <p:sp>
        <p:nvSpPr>
          <p:cNvPr id="273" name="Google Shape;273;p31"/>
          <p:cNvSpPr txBox="1"/>
          <p:nvPr>
            <p:ph idx="1" type="body"/>
          </p:nvPr>
        </p:nvSpPr>
        <p:spPr>
          <a:xfrm>
            <a:off x="448964" y="1901950"/>
            <a:ext cx="7787955" cy="4956050"/>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Clr>
                <a:srgbClr val="3F3F3F"/>
              </a:buClr>
              <a:buSzPct val="100000"/>
              <a:buChar char="•"/>
            </a:pPr>
            <a:r>
              <a:rPr lang="en-US"/>
              <a:t>Photojournalism is going to meetings week after week, snapping pictures of a community’s new construction project, photographing farmers markets and checking out a protest with a camera in hand. It’s a rewarding and challenging field.</a:t>
            </a:r>
            <a:endParaRPr/>
          </a:p>
          <a:p>
            <a:pPr indent="-342900" lvl="0" marL="342900" rtl="0" algn="l">
              <a:spcBef>
                <a:spcPts val="518"/>
              </a:spcBef>
              <a:spcAft>
                <a:spcPts val="0"/>
              </a:spcAft>
              <a:buClr>
                <a:srgbClr val="3F3F3F"/>
              </a:buClr>
              <a:buSzPct val="100000"/>
              <a:buChar char="•"/>
            </a:pPr>
            <a:r>
              <a:rPr lang="en-US"/>
              <a:t>New photojournalists need to be aware of new ideas, new business models and new technology.</a:t>
            </a:r>
            <a:endParaRPr/>
          </a:p>
          <a:p>
            <a:pPr indent="-342900" lvl="0" marL="342900" rtl="0" algn="l">
              <a:spcBef>
                <a:spcPts val="518"/>
              </a:spcBef>
              <a:spcAft>
                <a:spcPts val="0"/>
              </a:spcAft>
              <a:buClr>
                <a:srgbClr val="3F3F3F"/>
              </a:buClr>
              <a:buSzPct val="100000"/>
              <a:buChar char="•"/>
            </a:pPr>
            <a:r>
              <a:rPr lang="en-US"/>
              <a:t>1. Photojournalism is relevant.</a:t>
            </a:r>
            <a:endParaRPr/>
          </a:p>
          <a:p>
            <a:pPr indent="-342900" lvl="0" marL="342900" rtl="0" algn="l">
              <a:spcBef>
                <a:spcPts val="518"/>
              </a:spcBef>
              <a:spcAft>
                <a:spcPts val="0"/>
              </a:spcAft>
              <a:buClr>
                <a:srgbClr val="3F3F3F"/>
              </a:buClr>
              <a:buSzPct val="100000"/>
              <a:buChar char="•"/>
            </a:pPr>
            <a:r>
              <a:rPr lang="en-US"/>
              <a:t>2. Photojournalism is timely.</a:t>
            </a:r>
            <a:endParaRPr/>
          </a:p>
          <a:p>
            <a:pPr indent="-342900" lvl="0" marL="342900" rtl="0" algn="l">
              <a:spcBef>
                <a:spcPts val="518"/>
              </a:spcBef>
              <a:spcAft>
                <a:spcPts val="0"/>
              </a:spcAft>
              <a:buClr>
                <a:srgbClr val="3F3F3F"/>
              </a:buClr>
              <a:buSzPct val="100000"/>
              <a:buChar char="•"/>
            </a:pPr>
            <a:r>
              <a:rPr lang="en-US"/>
              <a:t>3. Photojournalism is objective. </a:t>
            </a:r>
            <a:endParaRPr/>
          </a:p>
          <a:p>
            <a:pPr indent="-342900" lvl="0" marL="342900" rtl="0" algn="l">
              <a:spcBef>
                <a:spcPts val="518"/>
              </a:spcBef>
              <a:spcAft>
                <a:spcPts val="0"/>
              </a:spcAft>
              <a:buClr>
                <a:srgbClr val="3F3F3F"/>
              </a:buClr>
              <a:buSzPct val="100000"/>
              <a:buChar char="•"/>
            </a:pPr>
            <a:r>
              <a:rPr lang="en-US"/>
              <a:t>4. Photojournalism is narrative.</a:t>
            </a:r>
            <a:endParaRPr/>
          </a:p>
          <a:p>
            <a:pPr indent="-342900" lvl="0" marL="342900" rtl="0" algn="l">
              <a:spcBef>
                <a:spcPts val="518"/>
              </a:spcBef>
              <a:spcAft>
                <a:spcPts val="0"/>
              </a:spcAft>
              <a:buClr>
                <a:srgbClr val="3F3F3F"/>
              </a:buClr>
              <a:buSzPct val="100000"/>
              <a:buChar char="•"/>
            </a:pPr>
            <a:r>
              <a:rPr lang="en-US"/>
              <a:t>5. Aesthetically Interesting</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2"/>
          <p:cNvSpPr txBox="1"/>
          <p:nvPr>
            <p:ph type="title"/>
          </p:nvPr>
        </p:nvSpPr>
        <p:spPr>
          <a:xfrm>
            <a:off x="193471" y="1138425"/>
            <a:ext cx="6719018" cy="86883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A40000"/>
              </a:buClr>
              <a:buSzPts val="3600"/>
              <a:buFont typeface="Calibri"/>
              <a:buNone/>
            </a:pPr>
            <a:r>
              <a:rPr lang="en-US"/>
              <a:t>SUMMARY</a:t>
            </a:r>
            <a:endParaRPr/>
          </a:p>
        </p:txBody>
      </p:sp>
      <p:sp>
        <p:nvSpPr>
          <p:cNvPr id="279" name="Google Shape;279;p32"/>
          <p:cNvSpPr txBox="1"/>
          <p:nvPr>
            <p:ph idx="1" type="body"/>
          </p:nvPr>
        </p:nvSpPr>
        <p:spPr>
          <a:xfrm>
            <a:off x="143555" y="1818735"/>
            <a:ext cx="6719018" cy="5039265"/>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rgbClr val="3F3F3F"/>
              </a:buClr>
              <a:buSzPts val="2800"/>
              <a:buChar char="•"/>
            </a:pPr>
            <a:r>
              <a:rPr lang="en-US"/>
              <a:t>Before the first photographs as the early form of photojournalism arose, there were illustrations that depicted certain historical events. </a:t>
            </a:r>
            <a:endParaRPr/>
          </a:p>
          <a:p>
            <a:pPr indent="-342900" lvl="0" marL="342900" rtl="0" algn="l">
              <a:spcBef>
                <a:spcPts val="560"/>
              </a:spcBef>
              <a:spcAft>
                <a:spcPts val="0"/>
              </a:spcAft>
              <a:buClr>
                <a:srgbClr val="3F3F3F"/>
              </a:buClr>
              <a:buSzPts val="2800"/>
              <a:buChar char="•"/>
            </a:pPr>
            <a:r>
              <a:rPr lang="en-US"/>
              <a:t>Photojournalism isn’t the first form of journalism with the focus on pictures, but with the technological advancement of cameras, it was only logical to replace complex illustrations with photographs. </a:t>
            </a:r>
            <a:endParaRPr/>
          </a:p>
          <a:p>
            <a:pPr indent="-342900" lvl="0" marL="342900" rtl="0" algn="l">
              <a:spcBef>
                <a:spcPts val="560"/>
              </a:spcBef>
              <a:spcAft>
                <a:spcPts val="0"/>
              </a:spcAft>
              <a:buClr>
                <a:srgbClr val="3F3F3F"/>
              </a:buClr>
              <a:buSzPts val="2800"/>
              <a:buChar char="•"/>
            </a:pPr>
            <a:r>
              <a:rPr b="1" lang="en-US"/>
              <a:t>Watch this YouTube link: </a:t>
            </a:r>
            <a:r>
              <a:rPr lang="en-US"/>
              <a:t>https://www.youtube.com/watch?v=PYu-Nc7m_ok&amp;ab_channel=RaphTech.</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3"/>
          <p:cNvSpPr txBox="1"/>
          <p:nvPr>
            <p:ph type="title"/>
          </p:nvPr>
        </p:nvSpPr>
        <p:spPr>
          <a:xfrm>
            <a:off x="1517900" y="3276295"/>
            <a:ext cx="6719018" cy="86883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A40000"/>
              </a:buClr>
              <a:buSzPts val="9600"/>
              <a:buFont typeface="Calibri"/>
              <a:buNone/>
            </a:pPr>
            <a:r>
              <a:rPr lang="en-US" sz="9600"/>
              <a:t>THANK YOU</a:t>
            </a:r>
            <a:endParaRPr sz="96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2013-08-21T19:17:07Z</dcterms:created>
  <dc:creator>Julian</dc:creator>
</cp:coreProperties>
</file>