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82" r:id="rId23"/>
    <p:sldId id="279" r:id="rId24"/>
    <p:sldId id="280" r:id="rId25"/>
    <p:sldId id="281" r:id="rId26"/>
    <p:sldId id="283" r:id="rId27"/>
    <p:sldId id="285" r:id="rId28"/>
    <p:sldId id="284" r:id="rId29"/>
    <p:sldId id="286" r:id="rId30"/>
    <p:sldId id="287" r:id="rId31"/>
    <p:sldId id="288" r:id="rId32"/>
    <p:sldId id="291" r:id="rId33"/>
    <p:sldId id="292" r:id="rId34"/>
    <p:sldId id="289" r:id="rId35"/>
    <p:sldId id="290"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906" y="72"/>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10/5/2023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10/5/2023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pexels.com/photo/close-up-shot-of-camera-lens-on-white-surface-12940934/" TargetMode="External"/><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pixabay.com/photos/camera-canon-photography-lens-542784/" TargetMode="External"/><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hyperlink" Target="https://pixabay.com/photos/camera-nikon-nikon-7200-old-camera-2748859/"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pexels.com/photo/crop-anonymous-professional-videographer-recording-video-on-camera-on-street-5674663/" TargetMode="External"/><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pixabay.com/photos/flash-unit-external-flash-642669/" TargetMode="External"/><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pexels.com/photo/anonymous-woman-drawing-on-graphic-tablet-while-editing-photos-7014931/" TargetMode="External"/><Relationship Id="rId2" Type="http://schemas.openxmlformats.org/officeDocument/2006/relationships/hyperlink" Target="https://www.pexels.com/photo/person-holding-camera-lens-in-camera-bag-2994110/" TargetMode="Externa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12.pn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pexels.com/photo/set-of-retro-photo-cameras-7123333/" TargetMode="External"/><Relationship Id="rId2" Type="http://schemas.openxmlformats.org/officeDocument/2006/relationships/hyperlink" Target="https://www.istockphoto.com/photo/black-camera-with-sliding-lens-gm137064253-18865546" TargetMode="External"/><Relationship Id="rId1" Type="http://schemas.openxmlformats.org/officeDocument/2006/relationships/slideLayout" Target="../slideLayouts/slideLayout3.xml"/><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tradeinn.com/techinn/en/canon-powershot-sx70-hs-bridge-camera/137344182/p" TargetMode="Externa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hyperlink" Target="https://www.pexels.com/photo/a-close-up-shot-of-a-mirrorless-camera-7789067/" TargetMode="External"/><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2.jpeg"/><Relationship Id="rId5" Type="http://schemas.openxmlformats.org/officeDocument/2006/relationships/hyperlink" Target="https://www.pexels.com/photo/a-vintage-medium-format-camera-on-a-white-stool-7206216/" TargetMode="Externa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hyperlink" Target="https://www.pexels.com/photo/waterproof-camera-on-yellow-background-4523103/" TargetMode="External"/><Relationship Id="rId2" Type="http://schemas.openxmlformats.org/officeDocument/2006/relationships/image" Target="../media/image23.jpeg"/><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hyperlink" Target="https://pixabay.com/photos/selfie-girl-young-female-friends-4255884/" TargetMode="External"/><Relationship Id="rId4" Type="http://schemas.openxmlformats.org/officeDocument/2006/relationships/hyperlink" Target="https://www.pexels.com/photo/black-polaroid-instant-camera-on-persons-hand-3945339/"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www.pexels.com/photo/photo-of-gray-quadcopter-on-the-sky-739410/" TargetMode="External"/><Relationship Id="rId2" Type="http://schemas.openxmlformats.org/officeDocument/2006/relationships/image" Target="../media/image26.jpeg"/><Relationship Id="rId1" Type="http://schemas.openxmlformats.org/officeDocument/2006/relationships/slideLayout" Target="../slideLayouts/slideLayout3.xml"/><Relationship Id="rId5" Type="http://schemas.openxmlformats.org/officeDocument/2006/relationships/hyperlink" Target="https://www.pexels.com/photo/black-dslr-camera-on-black-tripod-stand-3738406/" TargetMode="External"/><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www.pexels.com/photo/ethnic-blogger-with-smartphone-on-urban-pavement-7243116/" TargetMode="External"/><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3" Type="http://schemas.openxmlformats.org/officeDocument/2006/relationships/hyperlink" Target="https://pixabay.com/photos/detachable-camera-flash-camera-flash-7005118/" TargetMode="External"/><Relationship Id="rId2" Type="http://schemas.openxmlformats.org/officeDocument/2006/relationships/image" Target="../media/image30.jpeg"/><Relationship Id="rId1" Type="http://schemas.openxmlformats.org/officeDocument/2006/relationships/slideLayout" Target="../slideLayouts/slideLayout3.xml"/><Relationship Id="rId5" Type="http://schemas.openxmlformats.org/officeDocument/2006/relationships/image" Target="../media/image31.jpeg"/><Relationship Id="rId4" Type="http://schemas.openxmlformats.org/officeDocument/2006/relationships/hyperlink" Target="https://www.pexels.com/photo/crop-person-using-smartphone-in-dark-room-3348724/"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pixabay.com/photos/bag-belt-box-cable-charger-camera-1867711/" TargetMode="External"/><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414165"/>
            <a:ext cx="8246070" cy="1068935"/>
          </a:xfrm>
        </p:spPr>
        <p:txBody>
          <a:bodyPr>
            <a:normAutofit/>
          </a:bodyPr>
          <a:lstStyle/>
          <a:p>
            <a:pPr algn="ctr"/>
            <a:r>
              <a:rPr lang="en-US" b="1" dirty="0" smtClean="0">
                <a:solidFill>
                  <a:schemeClr val="tx1"/>
                </a:solidFill>
              </a:rPr>
              <a:t>WEEK 2 </a:t>
            </a:r>
            <a:r>
              <a:rPr lang="en-US" b="1" cap="all" dirty="0">
                <a:solidFill>
                  <a:schemeClr val="tx1"/>
                </a:solidFill>
              </a:rPr>
              <a:t>Photojournalism </a:t>
            </a:r>
            <a:r>
              <a:rPr lang="en-US" b="1" cap="all" dirty="0" smtClean="0">
                <a:solidFill>
                  <a:schemeClr val="tx1"/>
                </a:solidFill>
              </a:rPr>
              <a:t>tools</a:t>
            </a:r>
          </a:p>
          <a:p>
            <a:pPr algn="ctr"/>
            <a:r>
              <a:rPr lang="en-US" b="1" dirty="0" smtClean="0">
                <a:solidFill>
                  <a:schemeClr val="tx1"/>
                </a:solidFill>
              </a:rPr>
              <a:t>By 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296260" y="1901950"/>
            <a:ext cx="7482545" cy="4733855"/>
          </a:xfrm>
        </p:spPr>
        <p:txBody>
          <a:bodyPr>
            <a:normAutofit/>
          </a:bodyPr>
          <a:lstStyle/>
          <a:p>
            <a:r>
              <a:rPr lang="en-US" dirty="0"/>
              <a:t>At the end of this week, you should be able to:</a:t>
            </a:r>
          </a:p>
          <a:p>
            <a:r>
              <a:rPr lang="en-US" dirty="0"/>
              <a:t>1.	Learn the different types of photojournalistic equipment</a:t>
            </a:r>
          </a:p>
          <a:p>
            <a:r>
              <a:rPr lang="en-US" dirty="0"/>
              <a:t>2.	Understand the different types of cameras</a:t>
            </a:r>
          </a:p>
          <a:p>
            <a:r>
              <a:rPr lang="en-US" dirty="0"/>
              <a:t>3.	Analyze how different tools of photojournalism work together</a:t>
            </a:r>
          </a:p>
          <a:p>
            <a:r>
              <a:rPr lang="en-US" dirty="0"/>
              <a:t>4.	Discuss the role of technology in computer and software application in photojournalism</a:t>
            </a: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976015" y="1157304"/>
            <a:ext cx="6719018" cy="868839"/>
          </a:xfrm>
        </p:spPr>
        <p:txBody>
          <a:bodyPr/>
          <a:lstStyle/>
          <a:p>
            <a:r>
              <a:rPr lang="en-US" b="1" dirty="0"/>
              <a:t>Introduction</a:t>
            </a:r>
          </a:p>
        </p:txBody>
      </p:sp>
      <p:sp>
        <p:nvSpPr>
          <p:cNvPr id="5" name="Content Placeholder 4"/>
          <p:cNvSpPr>
            <a:spLocks noGrp="1"/>
          </p:cNvSpPr>
          <p:nvPr>
            <p:ph idx="1"/>
          </p:nvPr>
        </p:nvSpPr>
        <p:spPr>
          <a:xfrm>
            <a:off x="1365195" y="2054655"/>
            <a:ext cx="6719018" cy="4733855"/>
          </a:xfrm>
        </p:spPr>
        <p:txBody>
          <a:bodyPr>
            <a:normAutofit fontScale="85000" lnSpcReduction="20000"/>
          </a:bodyPr>
          <a:lstStyle/>
          <a:p>
            <a:r>
              <a:rPr lang="en-US" dirty="0"/>
              <a:t>This lecture introduces you to photojournalism tools, </a:t>
            </a:r>
            <a:r>
              <a:rPr lang="en-US" dirty="0" smtClean="0"/>
              <a:t>the </a:t>
            </a:r>
            <a:r>
              <a:rPr lang="en-US" dirty="0"/>
              <a:t>type of photojournalism equipment you need depending largely on the assignment at hand. </a:t>
            </a:r>
            <a:endParaRPr lang="en-US" dirty="0" smtClean="0"/>
          </a:p>
          <a:p>
            <a:r>
              <a:rPr lang="en-US" dirty="0" smtClean="0"/>
              <a:t>working </a:t>
            </a:r>
            <a:r>
              <a:rPr lang="en-US" dirty="0"/>
              <a:t>on a human interest story, might need prime lenses like a 50mm or 85mm to capture compelling portraits, </a:t>
            </a:r>
            <a:endParaRPr lang="en-US" dirty="0" smtClean="0"/>
          </a:p>
          <a:p>
            <a:r>
              <a:rPr lang="en-US" dirty="0" smtClean="0"/>
              <a:t>while </a:t>
            </a:r>
            <a:r>
              <a:rPr lang="en-US" dirty="0"/>
              <a:t>one capturing a local protest, may need a camera with fast autofocusing and a high shutter </a:t>
            </a:r>
            <a:r>
              <a:rPr lang="en-US" dirty="0" smtClean="0"/>
              <a:t>speed, professional camera, </a:t>
            </a:r>
            <a:r>
              <a:rPr lang="en-US" dirty="0"/>
              <a:t>and </a:t>
            </a:r>
            <a:r>
              <a:rPr lang="en-US" dirty="0" smtClean="0"/>
              <a:t>lens. </a:t>
            </a:r>
          </a:p>
          <a:p>
            <a:r>
              <a:rPr lang="en-US" dirty="0" smtClean="0"/>
              <a:t>an </a:t>
            </a:r>
            <a:r>
              <a:rPr lang="en-US" dirty="0"/>
              <a:t>on-camera microphone for recording interviews, a tripod for capturing more scene-setting landscapes, a spare battery, filters, carrying bag, external flash, and an extra SD card or two.</a:t>
            </a:r>
            <a:endParaRPr lang="en-US" dirty="0" smtClean="0"/>
          </a:p>
        </p:txBody>
      </p:sp>
    </p:spTree>
    <p:extLst>
      <p:ext uri="{BB962C8B-B14F-4D97-AF65-F5344CB8AC3E}">
        <p14:creationId xmlns:p14="http://schemas.microsoft.com/office/powerpoint/2010/main" val="110163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185816"/>
            <a:ext cx="8551480" cy="868839"/>
          </a:xfrm>
        </p:spPr>
        <p:txBody>
          <a:bodyPr>
            <a:normAutofit/>
          </a:bodyPr>
          <a:lstStyle/>
          <a:p>
            <a:pPr algn="just"/>
            <a:r>
              <a:rPr lang="en-US" sz="2800" b="1" dirty="0"/>
              <a:t>The different types of photojournalistic equipment</a:t>
            </a:r>
          </a:p>
        </p:txBody>
      </p:sp>
      <p:sp>
        <p:nvSpPr>
          <p:cNvPr id="3" name="Content Placeholder 2"/>
          <p:cNvSpPr>
            <a:spLocks noGrp="1"/>
          </p:cNvSpPr>
          <p:nvPr>
            <p:ph idx="1"/>
          </p:nvPr>
        </p:nvSpPr>
        <p:spPr>
          <a:xfrm>
            <a:off x="143555" y="1901950"/>
            <a:ext cx="4733856" cy="5039265"/>
          </a:xfrm>
        </p:spPr>
        <p:txBody>
          <a:bodyPr>
            <a:normAutofit/>
          </a:bodyPr>
          <a:lstStyle/>
          <a:p>
            <a:r>
              <a:rPr lang="en-US" sz="2400" b="1" dirty="0"/>
              <a:t>Invest in good glass</a:t>
            </a:r>
          </a:p>
          <a:p>
            <a:r>
              <a:rPr lang="en-US" sz="2400" dirty="0"/>
              <a:t>Get the best lenses you can afford. </a:t>
            </a:r>
            <a:endParaRPr lang="en-US" sz="2400" dirty="0" smtClean="0"/>
          </a:p>
          <a:p>
            <a:r>
              <a:rPr lang="en-US" sz="2400" dirty="0" smtClean="0"/>
              <a:t>Ideally</a:t>
            </a:r>
            <a:r>
              <a:rPr lang="en-US" sz="2400" dirty="0"/>
              <a:t>, a wide-angle to normal zoom lens with a constant f/2.8 wide aperture, and a tele zoom are virtual requirements. </a:t>
            </a:r>
            <a:endParaRPr lang="en-US" sz="2400" dirty="0" smtClean="0"/>
          </a:p>
          <a:p>
            <a:r>
              <a:rPr lang="en-US" sz="2400" dirty="0" smtClean="0"/>
              <a:t>If </a:t>
            </a:r>
            <a:r>
              <a:rPr lang="en-US" sz="2400" dirty="0"/>
              <a:t>you can’t afford these, at least get a couple of fast prime lenses, and a 180 or 200mm telephoto, plus a 50mm f/1.8 or f/1.4 </a:t>
            </a:r>
            <a:r>
              <a:rPr lang="en-US" sz="1800" dirty="0"/>
              <a:t>(</a:t>
            </a:r>
            <a:r>
              <a:rPr lang="en-US" sz="1800" dirty="0" err="1"/>
              <a:t>Adorama</a:t>
            </a:r>
            <a:r>
              <a:rPr lang="en-US" sz="1800" dirty="0"/>
              <a:t>, </a:t>
            </a:r>
            <a:r>
              <a:rPr lang="en-US" sz="1800" dirty="0" smtClean="0"/>
              <a:t>2022)</a:t>
            </a:r>
          </a:p>
        </p:txBody>
      </p:sp>
      <p:pic>
        <p:nvPicPr>
          <p:cNvPr id="1026" name="Picture 2" descr="Free Close-Up Shot of Camera Lens on White Surface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704" y="2207360"/>
            <a:ext cx="4419295" cy="404372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4158" y="6480733"/>
            <a:ext cx="9088992" cy="230832"/>
          </a:xfrm>
          <a:prstGeom prst="rect">
            <a:avLst/>
          </a:prstGeom>
        </p:spPr>
        <p:txBody>
          <a:bodyPr wrap="square">
            <a:spAutoFit/>
          </a:bodyPr>
          <a:lstStyle/>
          <a:p>
            <a:pPr algn="ctr"/>
            <a:r>
              <a:rPr lang="en-US" sz="900" dirty="0"/>
              <a:t>Photo Source</a:t>
            </a:r>
            <a:r>
              <a:rPr lang="en-US" sz="900" dirty="0" smtClean="0"/>
              <a:t>: </a:t>
            </a:r>
            <a:r>
              <a:rPr lang="en-US" sz="900" dirty="0" smtClean="0">
                <a:hlinkClick r:id="rId3"/>
              </a:rPr>
              <a:t>https</a:t>
            </a:r>
            <a:r>
              <a:rPr lang="en-US" sz="900" dirty="0">
                <a:hlinkClick r:id="rId3"/>
              </a:rPr>
              <a:t>://www.pexels.com/photo/close-up-shot-of-camera-lens-on-white-surface-12940934</a:t>
            </a:r>
            <a:r>
              <a:rPr lang="en-US" sz="900" dirty="0" smtClean="0">
                <a:hlinkClick r:id="rId3"/>
              </a:rPr>
              <a:t>/</a:t>
            </a:r>
            <a:r>
              <a:rPr lang="en-US" sz="900" dirty="0" smtClean="0"/>
              <a:t> by Antony Trivet </a:t>
            </a:r>
            <a:endParaRPr lang="en-US" sz="900" dirty="0"/>
          </a:p>
        </p:txBody>
      </p:sp>
    </p:spTree>
    <p:extLst>
      <p:ext uri="{BB962C8B-B14F-4D97-AF65-F5344CB8AC3E}">
        <p14:creationId xmlns:p14="http://schemas.microsoft.com/office/powerpoint/2010/main" val="2347016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033111"/>
            <a:ext cx="8704185" cy="868839"/>
          </a:xfrm>
        </p:spPr>
        <p:txBody>
          <a:bodyPr>
            <a:normAutofit/>
          </a:bodyPr>
          <a:lstStyle/>
          <a:p>
            <a:r>
              <a:rPr lang="en-US" sz="2800" b="1" dirty="0"/>
              <a:t>The different types of photojournalistic equipment</a:t>
            </a:r>
          </a:p>
        </p:txBody>
      </p:sp>
      <p:sp>
        <p:nvSpPr>
          <p:cNvPr id="3" name="Content Placeholder 2"/>
          <p:cNvSpPr>
            <a:spLocks noGrp="1"/>
          </p:cNvSpPr>
          <p:nvPr>
            <p:ph idx="1"/>
          </p:nvPr>
        </p:nvSpPr>
        <p:spPr>
          <a:xfrm>
            <a:off x="143555" y="1749246"/>
            <a:ext cx="4886559" cy="4581150"/>
          </a:xfrm>
        </p:spPr>
        <p:txBody>
          <a:bodyPr>
            <a:normAutofit fontScale="85000" lnSpcReduction="20000"/>
          </a:bodyPr>
          <a:lstStyle/>
          <a:p>
            <a:r>
              <a:rPr lang="en-US" b="1" dirty="0" smtClean="0"/>
              <a:t>Camera Bodies</a:t>
            </a:r>
          </a:p>
          <a:p>
            <a:r>
              <a:rPr lang="en-US" dirty="0"/>
              <a:t>There are many excellent camera systems available, but the most commonly used in the photojournalism industry are either Nikon or Canon. </a:t>
            </a:r>
            <a:endParaRPr lang="en-US" dirty="0" smtClean="0"/>
          </a:p>
          <a:p>
            <a:r>
              <a:rPr lang="en-US" dirty="0" smtClean="0"/>
              <a:t>Some </a:t>
            </a:r>
            <a:r>
              <a:rPr lang="en-US" dirty="0"/>
              <a:t>older used DSLR cameras may get you started, but it is strongly advised to have a current model with HD video and external sound connection capability. </a:t>
            </a:r>
            <a:endParaRPr lang="en-US" dirty="0" smtClean="0"/>
          </a:p>
          <a:p>
            <a:r>
              <a:rPr lang="en-US" dirty="0" smtClean="0"/>
              <a:t>In </a:t>
            </a:r>
            <a:r>
              <a:rPr lang="en-US" dirty="0"/>
              <a:t>the end, this will save you time, money and frustration. </a:t>
            </a:r>
            <a:r>
              <a:rPr lang="en-US" sz="1900" dirty="0"/>
              <a:t>(</a:t>
            </a:r>
            <a:r>
              <a:rPr lang="en-US" sz="1900" dirty="0" err="1"/>
              <a:t>Adorama</a:t>
            </a:r>
            <a:r>
              <a:rPr lang="en-US" sz="1900" dirty="0"/>
              <a:t>, 2022)</a:t>
            </a:r>
          </a:p>
          <a:p>
            <a:endParaRPr lang="en-US" dirty="0"/>
          </a:p>
        </p:txBody>
      </p:sp>
      <p:pic>
        <p:nvPicPr>
          <p:cNvPr id="2050" name="Picture 2" descr="Free Camera Canon photo and pictu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24705" y="1138425"/>
            <a:ext cx="4733855" cy="320680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572000" y="6177690"/>
            <a:ext cx="4428444" cy="584775"/>
          </a:xfrm>
          <a:prstGeom prst="rect">
            <a:avLst/>
          </a:prstGeom>
        </p:spPr>
        <p:txBody>
          <a:bodyPr wrap="square">
            <a:spAutoFit/>
          </a:bodyPr>
          <a:lstStyle/>
          <a:p>
            <a:r>
              <a:rPr lang="en-US" sz="900" dirty="0" smtClean="0"/>
              <a:t>Source: </a:t>
            </a:r>
            <a:r>
              <a:rPr lang="en-US" sz="900" dirty="0" smtClean="0">
                <a:hlinkClick r:id="rId3"/>
              </a:rPr>
              <a:t>https</a:t>
            </a:r>
            <a:r>
              <a:rPr lang="en-US" sz="900" dirty="0">
                <a:hlinkClick r:id="rId3"/>
              </a:rPr>
              <a:t>://pixabay.com/photos/camera-canon-photography-lens-542784</a:t>
            </a:r>
            <a:r>
              <a:rPr lang="en-US" sz="900" dirty="0" smtClean="0">
                <a:hlinkClick r:id="rId3"/>
              </a:rPr>
              <a:t>/</a:t>
            </a:r>
            <a:r>
              <a:rPr lang="en-US" sz="900" dirty="0" smtClean="0"/>
              <a:t> PIXABAY.</a:t>
            </a:r>
          </a:p>
          <a:p>
            <a:r>
              <a:rPr lang="en-US" sz="900" dirty="0"/>
              <a:t>Source: </a:t>
            </a:r>
            <a:r>
              <a:rPr lang="en-US" sz="900" dirty="0">
                <a:hlinkClick r:id="rId4"/>
              </a:rPr>
              <a:t>https://pixabay.com/photos/camera-nikon-nikon-7200-old-camera-2748859</a:t>
            </a:r>
            <a:r>
              <a:rPr lang="en-US" sz="900" dirty="0" smtClean="0">
                <a:hlinkClick r:id="rId4"/>
              </a:rPr>
              <a:t>/</a:t>
            </a:r>
            <a:r>
              <a:rPr lang="en-US" sz="900" dirty="0" smtClean="0"/>
              <a:t> PIXABAY</a:t>
            </a:r>
            <a:r>
              <a:rPr lang="en-US" sz="1400" dirty="0" smtClean="0"/>
              <a:t>.</a:t>
            </a:r>
            <a:endParaRPr lang="en-US" sz="1400" dirty="0"/>
          </a:p>
        </p:txBody>
      </p:sp>
      <p:pic>
        <p:nvPicPr>
          <p:cNvPr id="205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13884" y="3306836"/>
            <a:ext cx="4886559" cy="31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733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0" y="1749245"/>
            <a:ext cx="4123035" cy="5039265"/>
          </a:xfrm>
        </p:spPr>
        <p:txBody>
          <a:bodyPr>
            <a:normAutofit/>
          </a:bodyPr>
          <a:lstStyle/>
          <a:p>
            <a:r>
              <a:rPr lang="en-US" sz="2400" b="1" dirty="0"/>
              <a:t>Buy a good omnidirectional microphone (if you’re going to shoot videos)</a:t>
            </a:r>
            <a:endParaRPr lang="en-US" sz="2400" dirty="0"/>
          </a:p>
          <a:p>
            <a:r>
              <a:rPr lang="en-US" sz="2400" dirty="0"/>
              <a:t>You need a good microphone to capture sound on your camera. </a:t>
            </a:r>
            <a:endParaRPr lang="en-US" sz="2400" dirty="0" smtClean="0"/>
          </a:p>
          <a:p>
            <a:r>
              <a:rPr lang="en-US" sz="2400" dirty="0" smtClean="0"/>
              <a:t>Get </a:t>
            </a:r>
            <a:r>
              <a:rPr lang="en-US" sz="2400" dirty="0"/>
              <a:t>a good, rugged handheld microphone, with a wind sock, for interviews or to capture ambient sound. (</a:t>
            </a:r>
            <a:r>
              <a:rPr lang="en-US" sz="2400" dirty="0" err="1"/>
              <a:t>Adorama</a:t>
            </a:r>
            <a:r>
              <a:rPr lang="en-US" sz="2400" dirty="0"/>
              <a:t>, 2022</a:t>
            </a:r>
            <a:r>
              <a:rPr lang="en-US" sz="2400" dirty="0" smtClean="0"/>
              <a:t>).</a:t>
            </a:r>
            <a:endParaRPr lang="en-US" sz="24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p:txBody>
      </p:sp>
      <p:pic>
        <p:nvPicPr>
          <p:cNvPr id="3074" name="Picture 2" descr="Free Crop anonymous professional videographer recording video on camera on street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1058" y="1798328"/>
            <a:ext cx="3283158" cy="44557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801057" y="6254042"/>
            <a:ext cx="3312623" cy="646331"/>
          </a:xfrm>
          <a:prstGeom prst="rect">
            <a:avLst/>
          </a:prstGeom>
        </p:spPr>
        <p:txBody>
          <a:bodyPr wrap="square">
            <a:spAutoFit/>
          </a:bodyPr>
          <a:lstStyle/>
          <a:p>
            <a:r>
              <a:rPr lang="en-US" sz="900" dirty="0" smtClean="0"/>
              <a:t>Photo</a:t>
            </a:r>
            <a:r>
              <a:rPr lang="en-US" sz="900" u="sng" dirty="0" smtClean="0"/>
              <a:t> </a:t>
            </a:r>
            <a:r>
              <a:rPr lang="en-US" sz="900" dirty="0" smtClean="0"/>
              <a:t>Source</a:t>
            </a:r>
            <a:r>
              <a:rPr lang="en-US" sz="900" u="sng" dirty="0" smtClean="0"/>
              <a:t>:  </a:t>
            </a:r>
            <a:r>
              <a:rPr lang="en-US" sz="900" dirty="0" smtClean="0">
                <a:hlinkClick r:id="rId3"/>
              </a:rPr>
              <a:t>https</a:t>
            </a:r>
            <a:r>
              <a:rPr lang="en-US" sz="900" dirty="0">
                <a:hlinkClick r:id="rId3"/>
              </a:rPr>
              <a:t>://www.pexels.com/photo/crop-anonymous-professional-videographer-recording-video-on-camera-on-street-5674663</a:t>
            </a:r>
            <a:r>
              <a:rPr lang="en-US" sz="900" dirty="0" smtClean="0">
                <a:hlinkClick r:id="rId3"/>
              </a:rPr>
              <a:t>/</a:t>
            </a:r>
            <a:r>
              <a:rPr lang="en-US" sz="900" dirty="0" smtClean="0"/>
              <a:t>  </a:t>
            </a:r>
            <a:endParaRPr lang="en-US" sz="900" dirty="0" smtClean="0"/>
          </a:p>
          <a:p>
            <a:r>
              <a:rPr lang="en-US" sz="900" dirty="0" smtClean="0"/>
              <a:t>by Ethan </a:t>
            </a:r>
            <a:r>
              <a:rPr lang="en-US" sz="900" dirty="0"/>
              <a:t>Wilkinson</a:t>
            </a:r>
          </a:p>
        </p:txBody>
      </p:sp>
      <p:sp>
        <p:nvSpPr>
          <p:cNvPr id="5" name="Rectangle 4"/>
          <p:cNvSpPr/>
          <p:nvPr/>
        </p:nvSpPr>
        <p:spPr>
          <a:xfrm>
            <a:off x="448965" y="1226025"/>
            <a:ext cx="8704185" cy="523220"/>
          </a:xfrm>
          <a:prstGeom prst="rect">
            <a:avLst/>
          </a:prstGeom>
        </p:spPr>
        <p:txBody>
          <a:bodyPr wrap="square">
            <a:spAutoFit/>
          </a:bodyPr>
          <a:lstStyle/>
          <a:p>
            <a:r>
              <a:rPr lang="en-US" sz="2800" b="1" dirty="0">
                <a:solidFill>
                  <a:srgbClr val="A40000"/>
                </a:solidFill>
                <a:ea typeface="+mj-ea"/>
                <a:cs typeface="+mj-cs"/>
              </a:rPr>
              <a:t>The different types of photojournalistic equipment</a:t>
            </a:r>
            <a:endParaRPr lang="en-US" dirty="0"/>
          </a:p>
        </p:txBody>
      </p:sp>
    </p:spTree>
    <p:extLst>
      <p:ext uri="{BB962C8B-B14F-4D97-AF65-F5344CB8AC3E}">
        <p14:creationId xmlns:p14="http://schemas.microsoft.com/office/powerpoint/2010/main" val="370102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5" y="1596540"/>
            <a:ext cx="4581150" cy="5039265"/>
          </a:xfrm>
        </p:spPr>
        <p:txBody>
          <a:bodyPr>
            <a:normAutofit fontScale="92500" lnSpcReduction="20000"/>
          </a:bodyPr>
          <a:lstStyle/>
          <a:p>
            <a:endParaRPr lang="en-US" sz="1600" dirty="0" smtClean="0"/>
          </a:p>
          <a:p>
            <a:pPr algn="just"/>
            <a:r>
              <a:rPr lang="en-US" sz="2400" b="1" dirty="0" smtClean="0"/>
              <a:t>Bring </a:t>
            </a:r>
            <a:r>
              <a:rPr lang="en-US" sz="2400" b="1" dirty="0"/>
              <a:t>a TTL strobe, either from the camera maker or an independent flash company</a:t>
            </a:r>
            <a:endParaRPr lang="en-US" sz="2400" dirty="0"/>
          </a:p>
          <a:p>
            <a:pPr algn="just"/>
            <a:r>
              <a:rPr lang="en-US" sz="2400" dirty="0"/>
              <a:t>Get the most powerful unit you can afford. Even better: Make it a wireless set-up, or at least a </a:t>
            </a:r>
            <a:r>
              <a:rPr lang="en-US" sz="2400" dirty="0" smtClean="0"/>
              <a:t>TTL (Through </a:t>
            </a:r>
            <a:r>
              <a:rPr lang="en-US" sz="2400" dirty="0"/>
              <a:t>The Lens </a:t>
            </a:r>
            <a:r>
              <a:rPr lang="en-US" sz="2400" dirty="0" smtClean="0"/>
              <a:t>metering)-</a:t>
            </a:r>
            <a:r>
              <a:rPr lang="en-US" sz="2400" dirty="0"/>
              <a:t>friendly off-camera cord, so you can move the flash off the camera.</a:t>
            </a:r>
          </a:p>
          <a:p>
            <a:pPr algn="just"/>
            <a:r>
              <a:rPr lang="en-US" sz="2400" b="1" dirty="0" smtClean="0"/>
              <a:t>Use </a:t>
            </a:r>
            <a:r>
              <a:rPr lang="en-US" sz="2400" b="1" dirty="0"/>
              <a:t>a flash modifier</a:t>
            </a:r>
            <a:endParaRPr lang="en-US" sz="2400" dirty="0"/>
          </a:p>
          <a:p>
            <a:pPr algn="just"/>
            <a:r>
              <a:rPr lang="en-US" sz="2400" dirty="0"/>
              <a:t>At the very least, get a reflector so you can bounce the flash or a diffuser to widen the flash source for more flattering lighting. This will allow you to get more natural lighting. (</a:t>
            </a:r>
            <a:r>
              <a:rPr lang="en-US" sz="2400" dirty="0" err="1"/>
              <a:t>Adorama</a:t>
            </a:r>
            <a:r>
              <a:rPr lang="en-US" sz="2400" dirty="0"/>
              <a:t>, 2022</a:t>
            </a:r>
            <a:r>
              <a:rPr lang="en-US" sz="2400" dirty="0" smtClean="0"/>
              <a:t>).</a:t>
            </a:r>
            <a:endParaRPr lang="en-US" sz="2400" dirty="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p:txBody>
      </p:sp>
      <p:sp>
        <p:nvSpPr>
          <p:cNvPr id="2" name="Rectangle 1"/>
          <p:cNvSpPr/>
          <p:nvPr/>
        </p:nvSpPr>
        <p:spPr>
          <a:xfrm>
            <a:off x="601670" y="1291130"/>
            <a:ext cx="7787955" cy="523220"/>
          </a:xfrm>
          <a:prstGeom prst="rect">
            <a:avLst/>
          </a:prstGeom>
        </p:spPr>
        <p:txBody>
          <a:bodyPr wrap="square">
            <a:spAutoFit/>
          </a:bodyPr>
          <a:lstStyle/>
          <a:p>
            <a:r>
              <a:rPr lang="en-US" sz="2800" b="1" dirty="0">
                <a:solidFill>
                  <a:srgbClr val="A40000"/>
                </a:solidFill>
                <a:ea typeface="+mj-ea"/>
                <a:cs typeface="+mj-cs"/>
              </a:rPr>
              <a:t>The different types of photojournalistic equipment</a:t>
            </a:r>
            <a:endParaRPr lang="en-US" dirty="0"/>
          </a:p>
        </p:txBody>
      </p:sp>
      <p:pic>
        <p:nvPicPr>
          <p:cNvPr id="1026" name="Picture 2" descr="Free Flash Unit External Flash photo and pictur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413" t="8439" r="37413"/>
          <a:stretch/>
        </p:blipFill>
        <p:spPr bwMode="auto">
          <a:xfrm>
            <a:off x="5182819" y="1814349"/>
            <a:ext cx="2901395" cy="438627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030115" y="6289558"/>
            <a:ext cx="3970330" cy="230832"/>
          </a:xfrm>
          <a:prstGeom prst="rect">
            <a:avLst/>
          </a:prstGeom>
        </p:spPr>
        <p:txBody>
          <a:bodyPr wrap="square">
            <a:spAutoFit/>
          </a:bodyPr>
          <a:lstStyle/>
          <a:p>
            <a:r>
              <a:rPr lang="en-US" sz="900" dirty="0" smtClean="0"/>
              <a:t>Source: </a:t>
            </a:r>
            <a:r>
              <a:rPr lang="en-US" sz="900" dirty="0" smtClean="0">
                <a:hlinkClick r:id="rId3"/>
              </a:rPr>
              <a:t>https</a:t>
            </a:r>
            <a:r>
              <a:rPr lang="en-US" sz="900" dirty="0">
                <a:hlinkClick r:id="rId3"/>
              </a:rPr>
              <a:t>://pixabay.com/photos/flash-unit-external-flash-642669</a:t>
            </a:r>
            <a:r>
              <a:rPr lang="en-US" sz="900" dirty="0" smtClean="0">
                <a:hlinkClick r:id="rId3"/>
              </a:rPr>
              <a:t>/</a:t>
            </a:r>
            <a:r>
              <a:rPr lang="en-US" sz="900" dirty="0" smtClean="0"/>
              <a:t>. PIXABAY</a:t>
            </a:r>
            <a:endParaRPr lang="en-US" sz="900" dirty="0"/>
          </a:p>
        </p:txBody>
      </p:sp>
    </p:spTree>
    <p:extLst>
      <p:ext uri="{BB962C8B-B14F-4D97-AF65-F5344CB8AC3E}">
        <p14:creationId xmlns:p14="http://schemas.microsoft.com/office/powerpoint/2010/main" val="2398039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138425"/>
            <a:ext cx="8551480" cy="868839"/>
          </a:xfrm>
        </p:spPr>
        <p:txBody>
          <a:bodyPr>
            <a:normAutofit/>
          </a:bodyPr>
          <a:lstStyle/>
          <a:p>
            <a:pPr lvl="0">
              <a:spcBef>
                <a:spcPts val="0"/>
              </a:spcBef>
            </a:pPr>
            <a:r>
              <a:rPr lang="en-US" sz="2800" b="1" dirty="0">
                <a:ea typeface="+mn-ea"/>
                <a:cs typeface="+mn-cs"/>
              </a:rPr>
              <a:t>The different types of photojournalistic equipment</a:t>
            </a:r>
            <a:endParaRPr lang="en-US" sz="1800" dirty="0">
              <a:solidFill>
                <a:prstClr val="black"/>
              </a:solidFill>
              <a:ea typeface="+mn-ea"/>
              <a:cs typeface="+mn-cs"/>
            </a:endParaRPr>
          </a:p>
        </p:txBody>
      </p:sp>
      <p:sp>
        <p:nvSpPr>
          <p:cNvPr id="3" name="Content Placeholder 2"/>
          <p:cNvSpPr>
            <a:spLocks noGrp="1"/>
          </p:cNvSpPr>
          <p:nvPr>
            <p:ph idx="1"/>
          </p:nvPr>
        </p:nvSpPr>
        <p:spPr>
          <a:xfrm>
            <a:off x="143554" y="1958059"/>
            <a:ext cx="7787955" cy="4830451"/>
          </a:xfrm>
        </p:spPr>
        <p:txBody>
          <a:bodyPr>
            <a:normAutofit fontScale="92500"/>
          </a:bodyPr>
          <a:lstStyle/>
          <a:p>
            <a:r>
              <a:rPr lang="en-US" sz="2400" b="1" dirty="0" smtClean="0"/>
              <a:t>Fully-charged </a:t>
            </a:r>
            <a:r>
              <a:rPr lang="en-US" sz="2400" b="1" dirty="0"/>
              <a:t>batteries</a:t>
            </a:r>
            <a:endParaRPr lang="en-US" sz="2400" dirty="0"/>
          </a:p>
          <a:p>
            <a:r>
              <a:rPr lang="en-US" sz="2400" dirty="0"/>
              <a:t>Bring at least two back-up batteries for each camera and </a:t>
            </a:r>
            <a:r>
              <a:rPr lang="en-US" sz="2400" dirty="0" smtClean="0"/>
              <a:t>flash.</a:t>
            </a:r>
          </a:p>
          <a:p>
            <a:r>
              <a:rPr lang="en-US" sz="2400" b="1" dirty="0" smtClean="0"/>
              <a:t>Memory </a:t>
            </a:r>
            <a:r>
              <a:rPr lang="en-US" sz="2400" b="1" dirty="0"/>
              <a:t>cards</a:t>
            </a:r>
            <a:endParaRPr lang="en-US" sz="2400" dirty="0"/>
          </a:p>
          <a:p>
            <a:r>
              <a:rPr lang="en-US" sz="2400" dirty="0"/>
              <a:t>Buy the fastest memory card you can afford, to take advantage of your camera’s burst rate and data transfer capabilities. This very well might make the difference between getting the moment and missing it</a:t>
            </a:r>
            <a:r>
              <a:rPr lang="en-US" sz="2400" dirty="0" smtClean="0"/>
              <a:t>.</a:t>
            </a:r>
          </a:p>
          <a:p>
            <a:r>
              <a:rPr lang="en-US" sz="2400" b="1" dirty="0"/>
              <a:t>data plan</a:t>
            </a:r>
            <a:endParaRPr lang="en-US" sz="2400" dirty="0"/>
          </a:p>
          <a:p>
            <a:r>
              <a:rPr lang="en-US" sz="2400" dirty="0"/>
              <a:t>Connect wirelessly via your provider’s data plan (hint: invest in a data plan!), and don’t have to rely on the availability of Wi-Fi. The ability to file pictures from the field on a tight deadline is an absolute necessity. </a:t>
            </a:r>
            <a:r>
              <a:rPr lang="en-US" sz="1700" dirty="0"/>
              <a:t>(</a:t>
            </a:r>
            <a:r>
              <a:rPr lang="en-US" sz="1700" dirty="0" err="1"/>
              <a:t>Adorama</a:t>
            </a:r>
            <a:r>
              <a:rPr lang="en-US" sz="1700" dirty="0"/>
              <a:t>, 2022)</a:t>
            </a:r>
          </a:p>
          <a:p>
            <a:endParaRPr lang="en-US" sz="2400" dirty="0"/>
          </a:p>
        </p:txBody>
      </p:sp>
    </p:spTree>
    <p:extLst>
      <p:ext uri="{BB962C8B-B14F-4D97-AF65-F5344CB8AC3E}">
        <p14:creationId xmlns:p14="http://schemas.microsoft.com/office/powerpoint/2010/main" val="2344286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4" y="1596540"/>
            <a:ext cx="7177135" cy="5261460"/>
          </a:xfrm>
        </p:spPr>
        <p:txBody>
          <a:bodyPr>
            <a:normAutofit fontScale="85000" lnSpcReduction="2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100" dirty="0" smtClean="0"/>
          </a:p>
          <a:p>
            <a:endParaRPr lang="en-US" sz="1100" dirty="0"/>
          </a:p>
          <a:p>
            <a:endParaRPr lang="en-US" sz="1100" dirty="0" smtClean="0"/>
          </a:p>
          <a:p>
            <a:endParaRPr lang="en-US" sz="1100" dirty="0"/>
          </a:p>
          <a:p>
            <a:endParaRPr lang="en-US" sz="1100" dirty="0" smtClean="0"/>
          </a:p>
          <a:p>
            <a:endParaRPr lang="en-US" sz="1100" dirty="0"/>
          </a:p>
          <a:p>
            <a:r>
              <a:rPr lang="en-US" sz="1100" dirty="0" smtClean="0"/>
              <a:t>Source</a:t>
            </a:r>
            <a:r>
              <a:rPr lang="en-US" sz="1100" dirty="0"/>
              <a:t>: https://www.istockphoto.com/photo/top-view-of-work-space-photographer-with-digital-camera-flash-cleaning-kit-memory-gm1140936741-305473220?utm_source=pixabay&amp;utm_medium=affiliate&amp;utm_campaign=SRP_photo_sponsored&amp;utm_content=https%3A%2F%2Fpixabay.com%2Fphotos%2Fsearch%2Fcamera%2520accessories%2F&amp;utm_term=camera+accessories</a:t>
            </a:r>
          </a:p>
        </p:txBody>
      </p:sp>
      <p:pic>
        <p:nvPicPr>
          <p:cNvPr id="2050" name="Picture 2" descr="https://media.istockphoto.com/id/1140936741/photo/top-view-of-work-space-photographer-with-digital-camera-flash-cleaning-kit-memory-card.jpg?b=1&amp;s=612x612&amp;w=0&amp;k=20&amp;c=tER4SIKW9BIqxjhWz3zKblkz4tQPjZ81z-qCluP03b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670" y="1749245"/>
            <a:ext cx="6851805" cy="442844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260" y="1138425"/>
            <a:ext cx="7888287"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34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2" y="1825835"/>
            <a:ext cx="7177133" cy="4657265"/>
          </a:xfrm>
        </p:spPr>
        <p:txBody>
          <a:bodyPr>
            <a:normAutofit fontScale="77500" lnSpcReduction="20000"/>
          </a:bodyPr>
          <a:lstStyle/>
          <a:p>
            <a:r>
              <a:rPr lang="en-US" b="1" dirty="0" smtClean="0"/>
              <a:t>Sensor </a:t>
            </a:r>
            <a:r>
              <a:rPr lang="en-US" b="1" dirty="0"/>
              <a:t>cleaners, microfiber cloth, </a:t>
            </a:r>
            <a:r>
              <a:rPr lang="en-US" b="1" dirty="0" err="1"/>
              <a:t>etc</a:t>
            </a:r>
            <a:endParaRPr lang="en-US" dirty="0"/>
          </a:p>
          <a:p>
            <a:r>
              <a:rPr lang="en-US" dirty="0" smtClean="0"/>
              <a:t>Be </a:t>
            </a:r>
            <a:r>
              <a:rPr lang="en-US" dirty="0"/>
              <a:t>prepared to clean the lenses and sensor </a:t>
            </a:r>
            <a:r>
              <a:rPr lang="en-US" dirty="0" smtClean="0"/>
              <a:t>often.</a:t>
            </a:r>
          </a:p>
          <a:p>
            <a:r>
              <a:rPr lang="en-US" b="1" dirty="0" smtClean="0"/>
              <a:t>Smartphone</a:t>
            </a:r>
            <a:r>
              <a:rPr lang="en-US" b="1" dirty="0"/>
              <a:t>…</a:t>
            </a:r>
            <a:endParaRPr lang="en-US" dirty="0"/>
          </a:p>
          <a:p>
            <a:r>
              <a:rPr lang="en-US" dirty="0"/>
              <a:t>Note that your phone might be pressed into service as a way to wirelessly transmit images from your camera to your editor on tight deadline. Make sure your data plan can handle it.</a:t>
            </a:r>
          </a:p>
          <a:p>
            <a:r>
              <a:rPr lang="en-US" b="1" dirty="0" smtClean="0"/>
              <a:t>A </a:t>
            </a:r>
            <a:r>
              <a:rPr lang="en-US" b="1" dirty="0"/>
              <a:t>roll of gaffer </a:t>
            </a:r>
            <a:r>
              <a:rPr lang="en-US" b="1" dirty="0" smtClean="0"/>
              <a:t>tape</a:t>
            </a:r>
            <a:endParaRPr lang="en-US" dirty="0"/>
          </a:p>
          <a:p>
            <a:r>
              <a:rPr lang="en-US" dirty="0"/>
              <a:t>I</a:t>
            </a:r>
            <a:r>
              <a:rPr lang="en-US" dirty="0" smtClean="0"/>
              <a:t>t’s </a:t>
            </a:r>
            <a:r>
              <a:rPr lang="en-US" dirty="0"/>
              <a:t>good to have gaffer tape around because eventually, you will. If room in your bag is at a premium, micro Gaffer tape is a very handy option.</a:t>
            </a:r>
          </a:p>
          <a:p>
            <a:r>
              <a:rPr lang="en-US" b="1" dirty="0" smtClean="0"/>
              <a:t>A </a:t>
            </a:r>
            <a:r>
              <a:rPr lang="en-US" b="1" dirty="0"/>
              <a:t>good bag with room to grow</a:t>
            </a:r>
            <a:endParaRPr lang="en-US" dirty="0"/>
          </a:p>
          <a:p>
            <a:r>
              <a:rPr lang="en-US" dirty="0"/>
              <a:t>Make sure the camera bag has adjustable dividers so your gear will sit snugly. Investing in appropriate equipment will put you on the right track. </a:t>
            </a:r>
            <a:r>
              <a:rPr lang="en-US" dirty="0" smtClean="0"/>
              <a:t>(</a:t>
            </a:r>
            <a:r>
              <a:rPr lang="en-US" dirty="0" err="1" smtClean="0"/>
              <a:t>Adorama</a:t>
            </a:r>
            <a:r>
              <a:rPr lang="en-US" dirty="0" smtClean="0"/>
              <a:t>, 2022) </a:t>
            </a:r>
            <a:endParaRPr lang="en-US"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60" y="1138425"/>
            <a:ext cx="7888287"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0917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1443834"/>
            <a:ext cx="7626100" cy="5414165"/>
          </a:xfrm>
        </p:spPr>
        <p:txBody>
          <a:bodyPr>
            <a:normAutofit lnSpcReduction="10000"/>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smtClean="0"/>
          </a:p>
          <a:p>
            <a:endParaRPr lang="en-US" sz="1600" dirty="0"/>
          </a:p>
          <a:p>
            <a:endParaRPr lang="en-US" sz="1600" dirty="0" smtClean="0"/>
          </a:p>
          <a:p>
            <a:r>
              <a:rPr lang="en-US" sz="1000" dirty="0" smtClean="0"/>
              <a:t>Source</a:t>
            </a:r>
            <a:r>
              <a:rPr lang="en-US" sz="1000" dirty="0"/>
              <a:t>: </a:t>
            </a:r>
            <a:r>
              <a:rPr lang="en-US" sz="1000" dirty="0">
                <a:hlinkClick r:id="rId2"/>
              </a:rPr>
              <a:t>https://www.pexels.com/photo/person-holding-camera-lens-in-camera-bag-2994110</a:t>
            </a:r>
            <a:r>
              <a:rPr lang="en-US" sz="1000" dirty="0" smtClean="0">
                <a:hlinkClick r:id="rId2"/>
              </a:rPr>
              <a:t>/</a:t>
            </a:r>
            <a:r>
              <a:rPr lang="en-US" sz="1000" dirty="0"/>
              <a:t> </a:t>
            </a:r>
            <a:r>
              <a:rPr lang="en-US" sz="1000" dirty="0" smtClean="0"/>
              <a:t> by Wendy Wei</a:t>
            </a:r>
          </a:p>
          <a:p>
            <a:r>
              <a:rPr lang="en-US" sz="1000" dirty="0">
                <a:hlinkClick r:id="rId3"/>
              </a:rPr>
              <a:t>https://www.pexels.com/photo/anonymous-woman-drawing-on-graphic-tablet-while-editing-photos-7014931</a:t>
            </a:r>
            <a:r>
              <a:rPr lang="en-US" sz="1000" dirty="0" smtClean="0">
                <a:hlinkClick r:id="rId3"/>
              </a:rPr>
              <a:t>/</a:t>
            </a:r>
            <a:r>
              <a:rPr lang="en-US" sz="1000" dirty="0"/>
              <a:t> by George Milton</a:t>
            </a:r>
            <a:endParaRPr lang="en-US" sz="1000" dirty="0" smtClean="0"/>
          </a:p>
          <a:p>
            <a:endParaRPr lang="en-US" sz="1600" dirty="0"/>
          </a:p>
        </p:txBody>
      </p:sp>
      <p:pic>
        <p:nvPicPr>
          <p:cNvPr id="3074" name="Picture 2" descr="Free Person Holding Camera Lens in Camera Bag Stock Photo"/>
          <p:cNvPicPr>
            <a:picLocks noChangeAspect="1" noChangeArrowheads="1"/>
          </p:cNvPicPr>
          <p:nvPr/>
        </p:nvPicPr>
        <p:blipFill rotWithShape="1">
          <a:blip r:embed="rId4">
            <a:extLst>
              <a:ext uri="{28A0092B-C50C-407E-A947-70E740481C1C}">
                <a14:useLocalDpi xmlns:a14="http://schemas.microsoft.com/office/drawing/2010/main" val="0"/>
              </a:ext>
            </a:extLst>
          </a:blip>
          <a:srcRect t="11556"/>
          <a:stretch/>
        </p:blipFill>
        <p:spPr bwMode="auto">
          <a:xfrm>
            <a:off x="67353" y="1749245"/>
            <a:ext cx="3222955" cy="42757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3075"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97654" y="1882963"/>
            <a:ext cx="5707475" cy="39893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6"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31734" y="1177585"/>
            <a:ext cx="7473395" cy="705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895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2" y="1901950"/>
            <a:ext cx="6719018" cy="4428445"/>
          </a:xfrm>
        </p:spPr>
        <p:txBody>
          <a:bodyPr>
            <a:normAutofit fontScale="92500" lnSpcReduction="20000"/>
          </a:bodyPr>
          <a:lstStyle/>
          <a:p>
            <a:r>
              <a:rPr lang="en-US" b="1" dirty="0"/>
              <a:t>External Hard Drive:</a:t>
            </a:r>
            <a:r>
              <a:rPr lang="en-US" dirty="0"/>
              <a:t> </a:t>
            </a:r>
            <a:r>
              <a:rPr lang="en-US" dirty="0" smtClean="0"/>
              <a:t>You will need an external hard drive with big storage capacity. Minimum 1Terabyte or TB </a:t>
            </a:r>
          </a:p>
          <a:p>
            <a:r>
              <a:rPr lang="en-US" b="1" dirty="0" smtClean="0"/>
              <a:t>Tripod and a monopod:</a:t>
            </a:r>
            <a:r>
              <a:rPr lang="en-US" dirty="0" smtClean="0"/>
              <a:t> </a:t>
            </a:r>
            <a:r>
              <a:rPr lang="en-US" dirty="0"/>
              <a:t>A good solid </a:t>
            </a:r>
            <a:r>
              <a:rPr lang="en-US" dirty="0" smtClean="0"/>
              <a:t>tripod and monopod </a:t>
            </a:r>
            <a:r>
              <a:rPr lang="en-US" dirty="0"/>
              <a:t>is needed occasionally for video and certain low-light </a:t>
            </a:r>
            <a:r>
              <a:rPr lang="en-US" dirty="0" smtClean="0"/>
              <a:t>situations.</a:t>
            </a:r>
          </a:p>
          <a:p>
            <a:r>
              <a:rPr lang="en-US" b="1" dirty="0" smtClean="0"/>
              <a:t>Personal </a:t>
            </a:r>
            <a:r>
              <a:rPr lang="en-US" b="1" dirty="0"/>
              <a:t>Computers:</a:t>
            </a:r>
            <a:r>
              <a:rPr lang="en-US" dirty="0"/>
              <a:t> A laptop is certainly a great asset. The photojournalism industry is primarily based upon the Macintosh with Creative Cloud Suite, but some students use PCs. Most of the work performed will be done using Adobe Photoshop software and other related software. </a:t>
            </a:r>
            <a:r>
              <a:rPr lang="en-US" dirty="0" smtClean="0"/>
              <a:t>(Loyalist College, 2017).</a:t>
            </a:r>
            <a:endParaRPr lang="en-US" dirty="0"/>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60" y="1138425"/>
            <a:ext cx="7888287"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67088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7080" y="6330396"/>
            <a:ext cx="6871725" cy="458114"/>
          </a:xfrm>
        </p:spPr>
        <p:txBody>
          <a:bodyPr>
            <a:normAutofit fontScale="92500"/>
          </a:bodyPr>
          <a:lstStyle/>
          <a:p>
            <a:r>
              <a:rPr lang="en-US" sz="900" dirty="0" smtClean="0"/>
              <a:t>Source: https</a:t>
            </a:r>
            <a:r>
              <a:rPr lang="en-US" sz="900" dirty="0"/>
              <a:t>://www.istockphoto.com/photo/diverse-personal-equipment-for-photographer-gm953480840-260301277?utm_campaign=adp_photos_10&amp;utm_content=https%3A%2F%2Fwww.pexels.com%2Fsearch%2Fcomputer%2520tripod%2520monopod%2520external%2520hard%2520drive%2F&amp;utm_medium=affiliate&amp;utm_source=pexels&amp;utm_term=media</a:t>
            </a:r>
          </a:p>
        </p:txBody>
      </p:sp>
      <p:pic>
        <p:nvPicPr>
          <p:cNvPr id="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60" y="1138425"/>
            <a:ext cx="7888287" cy="74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descr="https://media.istockphoto.com/id/953480840/photo/diverse-personal-equipment-for-photographer.jpg?s=612x612&amp;w=0&amp;k=20&amp;c=yW5XJsw4NfQ1Zmj7yeGfjbMWM96ylEDehHesMrhCmW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080" y="1749245"/>
            <a:ext cx="6871725" cy="4581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51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0" y="1749245"/>
            <a:ext cx="7482545" cy="4886560"/>
          </a:xfrm>
        </p:spPr>
        <p:txBody>
          <a:bodyPr>
            <a:normAutofit fontScale="92500"/>
          </a:bodyPr>
          <a:lstStyle/>
          <a:p>
            <a:pPr lvl="0"/>
            <a:r>
              <a:rPr lang="en-US" sz="2400" b="1" dirty="0" smtClean="0"/>
              <a:t>Compact </a:t>
            </a:r>
            <a:r>
              <a:rPr lang="en-US" sz="2400" b="1" dirty="0"/>
              <a:t>Digital/Point and Shoot Cameras</a:t>
            </a:r>
            <a:r>
              <a:rPr lang="en-US" sz="2400" dirty="0" smtClean="0"/>
              <a:t>:</a:t>
            </a:r>
          </a:p>
          <a:p>
            <a:pPr lvl="0"/>
            <a:r>
              <a:rPr lang="en-US" sz="2400" dirty="0" smtClean="0"/>
              <a:t> </a:t>
            </a:r>
            <a:r>
              <a:rPr lang="en-US" sz="2400" dirty="0"/>
              <a:t>literally allow anyone to capture beautiful images by simply pointing the camera at the subject and clicking the shutter. </a:t>
            </a:r>
            <a:endParaRPr lang="en-US" sz="2400" dirty="0" smtClean="0"/>
          </a:p>
          <a:p>
            <a:pPr lvl="0"/>
            <a:r>
              <a:rPr lang="en-US" sz="2400" dirty="0" smtClean="0"/>
              <a:t>Also </a:t>
            </a:r>
            <a:r>
              <a:rPr lang="en-US" sz="2400" dirty="0"/>
              <a:t>known as a point-and-shoot camera, it is the most user-friendly of all camera types. </a:t>
            </a:r>
            <a:endParaRPr lang="en-US" sz="2400" dirty="0" smtClean="0"/>
          </a:p>
          <a:p>
            <a:pPr lvl="0"/>
            <a:r>
              <a:rPr lang="en-US" sz="2400" dirty="0" smtClean="0"/>
              <a:t>It </a:t>
            </a:r>
            <a:r>
              <a:rPr lang="en-US" sz="2400" dirty="0"/>
              <a:t>is smaller and lighter, and doesn’t require film or extra lenses. It also does all the hard work of automatically adjusting its settings to deliver well-exposed photos every time. </a:t>
            </a:r>
            <a:endParaRPr lang="en-US" sz="2400" dirty="0" smtClean="0"/>
          </a:p>
          <a:p>
            <a:pPr lvl="0"/>
            <a:r>
              <a:rPr lang="en-US" sz="2400" dirty="0" smtClean="0"/>
              <a:t>Cons </a:t>
            </a:r>
            <a:r>
              <a:rPr lang="en-US" sz="2400" dirty="0"/>
              <a:t>of Compact Digital Cameras: Usually can’t customize shutter speed and aperture, Limited aperture and zoom range, Noisier photos due to small sensor, Lower resolution, and Slower </a:t>
            </a:r>
            <a:r>
              <a:rPr lang="en-US" sz="2400" dirty="0" smtClean="0"/>
              <a:t>focus.</a:t>
            </a:r>
            <a:endParaRPr lang="en-US" sz="2400" dirty="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p:txBody>
      </p:sp>
      <p:sp>
        <p:nvSpPr>
          <p:cNvPr id="2" name="Rectangle 1"/>
          <p:cNvSpPr/>
          <p:nvPr/>
        </p:nvSpPr>
        <p:spPr>
          <a:xfrm>
            <a:off x="907080" y="1291130"/>
            <a:ext cx="4723152" cy="523220"/>
          </a:xfrm>
          <a:prstGeom prst="rect">
            <a:avLst/>
          </a:prstGeom>
        </p:spPr>
        <p:txBody>
          <a:bodyPr wrap="none">
            <a:spAutoFit/>
          </a:bodyPr>
          <a:lstStyle/>
          <a:p>
            <a:r>
              <a:rPr lang="en-US" sz="2800" b="1" dirty="0">
                <a:solidFill>
                  <a:srgbClr val="C00000"/>
                </a:solidFill>
              </a:rPr>
              <a:t>The different types of cameras</a:t>
            </a:r>
          </a:p>
        </p:txBody>
      </p:sp>
    </p:spTree>
    <p:extLst>
      <p:ext uri="{BB962C8B-B14F-4D97-AF65-F5344CB8AC3E}">
        <p14:creationId xmlns:p14="http://schemas.microsoft.com/office/powerpoint/2010/main" val="4319658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21216"/>
            <a:ext cx="6719018" cy="868839"/>
          </a:xfrm>
        </p:spPr>
        <p:txBody>
          <a:bodyPr>
            <a:normAutofit/>
          </a:bodyPr>
          <a:lstStyle/>
          <a:p>
            <a:r>
              <a:rPr lang="en-US" sz="2800" b="1" dirty="0">
                <a:solidFill>
                  <a:srgbClr val="C00000"/>
                </a:solidFill>
              </a:rPr>
              <a:t>The different types of cameras</a:t>
            </a:r>
          </a:p>
        </p:txBody>
      </p:sp>
      <p:sp>
        <p:nvSpPr>
          <p:cNvPr id="5" name="Rectangle 4"/>
          <p:cNvSpPr/>
          <p:nvPr/>
        </p:nvSpPr>
        <p:spPr>
          <a:xfrm>
            <a:off x="601670" y="6488668"/>
            <a:ext cx="8246070" cy="369332"/>
          </a:xfrm>
          <a:prstGeom prst="rect">
            <a:avLst/>
          </a:prstGeom>
        </p:spPr>
        <p:txBody>
          <a:bodyPr wrap="square">
            <a:spAutoFit/>
          </a:bodyPr>
          <a:lstStyle/>
          <a:p>
            <a:r>
              <a:rPr lang="en-US" sz="900" dirty="0" smtClean="0"/>
              <a:t>Source</a:t>
            </a:r>
            <a:r>
              <a:rPr lang="en-US" sz="900" dirty="0"/>
              <a:t>: </a:t>
            </a:r>
            <a:r>
              <a:rPr lang="en-US" sz="900" dirty="0">
                <a:hlinkClick r:id="rId2"/>
              </a:rPr>
              <a:t>https://</a:t>
            </a:r>
            <a:r>
              <a:rPr lang="en-US" sz="900" dirty="0" smtClean="0">
                <a:hlinkClick r:id="rId2"/>
              </a:rPr>
              <a:t>www.istockphoto.com/photo/black-camera-with-sliding-lens-gm137064253-18865546</a:t>
            </a:r>
            <a:endParaRPr lang="en-US" sz="900" dirty="0" smtClean="0"/>
          </a:p>
          <a:p>
            <a:r>
              <a:rPr lang="en-US" sz="900" dirty="0" smtClean="0"/>
              <a:t>Source</a:t>
            </a:r>
            <a:r>
              <a:rPr lang="en-US" sz="900" dirty="0"/>
              <a:t>: </a:t>
            </a:r>
            <a:r>
              <a:rPr lang="en-US" sz="900" dirty="0">
                <a:hlinkClick r:id="rId3"/>
              </a:rPr>
              <a:t>https://www.pexels.com/photo/set-of-retro-photo-cameras-7123333</a:t>
            </a:r>
            <a:r>
              <a:rPr lang="en-US" sz="900" dirty="0" smtClean="0">
                <a:hlinkClick r:id="rId3"/>
              </a:rPr>
              <a:t>/</a:t>
            </a:r>
            <a:r>
              <a:rPr lang="en-US" sz="900" dirty="0"/>
              <a:t> by Wallace Chuck</a:t>
            </a:r>
          </a:p>
        </p:txBody>
      </p:sp>
      <p:pic>
        <p:nvPicPr>
          <p:cNvPr id="7172" name="Picture 4" descr="Free Set of retro photo cameras Stock Phot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64776" y="2207360"/>
            <a:ext cx="4581151" cy="335951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black camera with sliding len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69" y="2054655"/>
            <a:ext cx="4686283" cy="3664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737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2" y="1338521"/>
            <a:ext cx="6719018" cy="868839"/>
          </a:xfrm>
        </p:spPr>
        <p:txBody>
          <a:bodyPr>
            <a:normAutofit/>
          </a:bodyPr>
          <a:lstStyle/>
          <a:p>
            <a:r>
              <a:rPr lang="en-US" sz="2800" b="1" dirty="0">
                <a:solidFill>
                  <a:srgbClr val="C00000"/>
                </a:solidFill>
              </a:rPr>
              <a:t>The different types of cameras</a:t>
            </a:r>
            <a:endParaRPr lang="en-US" sz="2800" b="1" dirty="0"/>
          </a:p>
        </p:txBody>
      </p:sp>
      <p:sp>
        <p:nvSpPr>
          <p:cNvPr id="3" name="Content Placeholder 2"/>
          <p:cNvSpPr>
            <a:spLocks noGrp="1"/>
          </p:cNvSpPr>
          <p:nvPr>
            <p:ph idx="1"/>
          </p:nvPr>
        </p:nvSpPr>
        <p:spPr>
          <a:xfrm>
            <a:off x="39637" y="2054654"/>
            <a:ext cx="8197283" cy="4581151"/>
          </a:xfrm>
        </p:spPr>
        <p:txBody>
          <a:bodyPr>
            <a:normAutofit fontScale="92500" lnSpcReduction="20000"/>
          </a:bodyPr>
          <a:lstStyle/>
          <a:p>
            <a:pPr lvl="0"/>
            <a:r>
              <a:rPr lang="en-US" b="1" dirty="0"/>
              <a:t>Bridge </a:t>
            </a:r>
            <a:r>
              <a:rPr lang="en-US" b="1" dirty="0" smtClean="0"/>
              <a:t>Cameras</a:t>
            </a:r>
          </a:p>
          <a:p>
            <a:pPr lvl="0"/>
            <a:r>
              <a:rPr lang="en-US" dirty="0" smtClean="0"/>
              <a:t>is </a:t>
            </a:r>
            <a:r>
              <a:rPr lang="en-US" dirty="0"/>
              <a:t>“somewhere between” a point and shoot and an interchangeable lens camera. </a:t>
            </a:r>
            <a:endParaRPr lang="en-US" dirty="0" smtClean="0"/>
          </a:p>
          <a:p>
            <a:pPr lvl="0"/>
            <a:r>
              <a:rPr lang="en-US" dirty="0" smtClean="0"/>
              <a:t>has </a:t>
            </a:r>
            <a:r>
              <a:rPr lang="en-US" dirty="0"/>
              <a:t>a large zoom range, a viewfinder, and allows for some manual control of settings. </a:t>
            </a:r>
            <a:endParaRPr lang="en-US" dirty="0" smtClean="0"/>
          </a:p>
          <a:p>
            <a:pPr lvl="0"/>
            <a:r>
              <a:rPr lang="en-US" dirty="0" smtClean="0"/>
              <a:t>Ideal </a:t>
            </a:r>
            <a:r>
              <a:rPr lang="en-US" dirty="0"/>
              <a:t>for someone who has “graduated” from a point and shoot but isn’t ready yet to invest in an interchangeable lens camera (ILC) system or doesn’t want the inconvenience of carrying around and changing multiple lenses. </a:t>
            </a:r>
            <a:endParaRPr lang="en-US" dirty="0" smtClean="0"/>
          </a:p>
          <a:p>
            <a:pPr lvl="0"/>
            <a:r>
              <a:rPr lang="en-US" dirty="0" smtClean="0"/>
              <a:t>Single </a:t>
            </a:r>
            <a:r>
              <a:rPr lang="en-US" dirty="0"/>
              <a:t>lens may not be ideal for specialized needs such as ultra-wide angle or extreme shallow depth of field portrait photography</a:t>
            </a:r>
          </a:p>
        </p:txBody>
      </p:sp>
    </p:spTree>
    <p:extLst>
      <p:ext uri="{BB962C8B-B14F-4D97-AF65-F5344CB8AC3E}">
        <p14:creationId xmlns:p14="http://schemas.microsoft.com/office/powerpoint/2010/main" val="67824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7" y="2157941"/>
            <a:ext cx="6719018" cy="4477864"/>
          </a:xfrm>
        </p:spPr>
        <p:txBody>
          <a:bodyPr>
            <a:normAutofit lnSpcReduction="10000"/>
          </a:bodyPr>
          <a:lstStyle/>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200" dirty="0" smtClean="0"/>
          </a:p>
          <a:p>
            <a:endParaRPr lang="en-US" sz="1200" dirty="0"/>
          </a:p>
          <a:p>
            <a:endParaRPr lang="en-US" sz="1400" b="1" dirty="0" smtClean="0"/>
          </a:p>
          <a:p>
            <a:endParaRPr lang="en-US" sz="1400" b="1" dirty="0" smtClean="0"/>
          </a:p>
          <a:p>
            <a:r>
              <a:rPr lang="en-US" sz="1200" b="1" dirty="0" smtClean="0"/>
              <a:t>Canon </a:t>
            </a:r>
            <a:r>
              <a:rPr lang="en-US" sz="1200" b="1" dirty="0" err="1"/>
              <a:t>PowerShot</a:t>
            </a:r>
            <a:r>
              <a:rPr lang="en-US" sz="1200" b="1" dirty="0"/>
              <a:t> SX70 HS Bridge </a:t>
            </a:r>
            <a:r>
              <a:rPr lang="en-US" sz="1200" b="1" dirty="0" smtClean="0"/>
              <a:t>Camera</a:t>
            </a:r>
            <a:endParaRPr lang="en-US" sz="1200" dirty="0"/>
          </a:p>
          <a:p>
            <a:r>
              <a:rPr lang="en-US" sz="900" dirty="0" smtClean="0"/>
              <a:t>Source</a:t>
            </a:r>
            <a:r>
              <a:rPr lang="en-US" sz="900" dirty="0"/>
              <a:t>: </a:t>
            </a:r>
            <a:r>
              <a:rPr lang="en-US" sz="900" dirty="0">
                <a:hlinkClick r:id="rId2"/>
              </a:rPr>
              <a:t>https://</a:t>
            </a:r>
            <a:r>
              <a:rPr lang="en-US" sz="900" dirty="0" smtClean="0">
                <a:hlinkClick r:id="rId2"/>
              </a:rPr>
              <a:t>www.tradeinn.com/techinn/en/canon-powershot-sx70-hs-bridge-camera/137344182/p</a:t>
            </a:r>
            <a:r>
              <a:rPr lang="en-US" sz="900" dirty="0"/>
              <a:t>  by </a:t>
            </a:r>
            <a:r>
              <a:rPr lang="en-US" sz="900" dirty="0" err="1"/>
              <a:t>techinn</a:t>
            </a:r>
            <a:r>
              <a:rPr lang="en-US" sz="900" dirty="0"/>
              <a:t>. TRADEINN RETAIL SERVICES, S.L. CIF/VAT ES-B-17527524, C/ </a:t>
            </a:r>
            <a:r>
              <a:rPr lang="en-US" sz="900" dirty="0" err="1"/>
              <a:t>Pirineus</a:t>
            </a:r>
            <a:r>
              <a:rPr lang="en-US" sz="900" dirty="0"/>
              <a:t>, 9, 17460 </a:t>
            </a:r>
            <a:r>
              <a:rPr lang="en-US" sz="900" dirty="0" err="1"/>
              <a:t>Celrà</a:t>
            </a:r>
            <a:r>
              <a:rPr lang="en-US" sz="900" dirty="0"/>
              <a:t> (Girona), Spain</a:t>
            </a:r>
            <a:r>
              <a:rPr lang="en-US" sz="1200" dirty="0"/>
              <a:t>.</a:t>
            </a:r>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6261" y="1777890"/>
            <a:ext cx="3817624" cy="38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66589" y="1862861"/>
            <a:ext cx="3330863" cy="3551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01670" y="1405958"/>
            <a:ext cx="5802790" cy="523220"/>
          </a:xfrm>
          <a:prstGeom prst="rect">
            <a:avLst/>
          </a:prstGeom>
        </p:spPr>
        <p:txBody>
          <a:bodyPr wrap="square">
            <a:spAutoFit/>
          </a:bodyPr>
          <a:lstStyle/>
          <a:p>
            <a:r>
              <a:rPr lang="en-US" sz="2800" b="1" dirty="0">
                <a:solidFill>
                  <a:srgbClr val="C00000"/>
                </a:solidFill>
                <a:ea typeface="+mj-ea"/>
                <a:cs typeface="+mj-cs"/>
              </a:rPr>
              <a:t>The different types of cameras</a:t>
            </a:r>
            <a:endParaRPr lang="en-US" dirty="0"/>
          </a:p>
        </p:txBody>
      </p:sp>
    </p:spTree>
    <p:extLst>
      <p:ext uri="{BB962C8B-B14F-4D97-AF65-F5344CB8AC3E}">
        <p14:creationId xmlns:p14="http://schemas.microsoft.com/office/powerpoint/2010/main" val="128061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50" y="1194688"/>
            <a:ext cx="6719018" cy="868839"/>
          </a:xfrm>
        </p:spPr>
        <p:txBody>
          <a:bodyPr>
            <a:noAutofit/>
          </a:bodyPr>
          <a:lstStyle/>
          <a:p>
            <a:pPr algn="ctr"/>
            <a:r>
              <a:rPr lang="en-US" sz="2800" b="1" dirty="0">
                <a:solidFill>
                  <a:srgbClr val="C00000"/>
                </a:solidFill>
              </a:rPr>
              <a:t>The different types of cameras</a:t>
            </a:r>
            <a:endParaRPr lang="en-US" sz="2800" b="1" dirty="0"/>
          </a:p>
        </p:txBody>
      </p:sp>
      <p:sp>
        <p:nvSpPr>
          <p:cNvPr id="3" name="Content Placeholder 2"/>
          <p:cNvSpPr>
            <a:spLocks noGrp="1"/>
          </p:cNvSpPr>
          <p:nvPr>
            <p:ph idx="1"/>
          </p:nvPr>
        </p:nvSpPr>
        <p:spPr>
          <a:xfrm>
            <a:off x="143555" y="1901950"/>
            <a:ext cx="7698826" cy="4428446"/>
          </a:xfrm>
        </p:spPr>
        <p:txBody>
          <a:bodyPr>
            <a:normAutofit fontScale="85000" lnSpcReduction="20000"/>
          </a:bodyPr>
          <a:lstStyle/>
          <a:p>
            <a:pPr lvl="0"/>
            <a:r>
              <a:rPr lang="en-US" b="1" dirty="0"/>
              <a:t>Digital SLR </a:t>
            </a:r>
            <a:r>
              <a:rPr lang="en-US" b="1" dirty="0" smtClean="0"/>
              <a:t>Cameras</a:t>
            </a:r>
            <a:r>
              <a:rPr lang="en-US" dirty="0" smtClean="0"/>
              <a:t> </a:t>
            </a:r>
            <a:r>
              <a:rPr lang="en-US" b="1" dirty="0" smtClean="0"/>
              <a:t>(or </a:t>
            </a:r>
            <a:r>
              <a:rPr lang="en-US" b="1" dirty="0"/>
              <a:t>digital single lens reflex) </a:t>
            </a:r>
            <a:endParaRPr lang="en-US" b="1" dirty="0" smtClean="0"/>
          </a:p>
          <a:p>
            <a:pPr lvl="0"/>
            <a:r>
              <a:rPr lang="en-US" dirty="0" smtClean="0"/>
              <a:t>Today</a:t>
            </a:r>
            <a:r>
              <a:rPr lang="en-US" dirty="0"/>
              <a:t>, professional photographers and videographers from around the world mostly use DSLRs (now alternatively known as hybrid single reflex lens cameras or HDSLR) for commercial purposes</a:t>
            </a:r>
            <a:r>
              <a:rPr lang="en-US" dirty="0" smtClean="0"/>
              <a:t>.</a:t>
            </a:r>
          </a:p>
          <a:p>
            <a:pPr lvl="0"/>
            <a:r>
              <a:rPr lang="en-US" dirty="0" smtClean="0"/>
              <a:t> </a:t>
            </a:r>
            <a:r>
              <a:rPr lang="en-US" dirty="0"/>
              <a:t>Many of Canon’s and Nikon’s DSLR cameras are being used for capturing hi-res images for magazines and billboards, and even full HD 1080p videos at up to 60fps for television shows and movies. </a:t>
            </a:r>
            <a:endParaRPr lang="en-US" dirty="0" smtClean="0"/>
          </a:p>
          <a:p>
            <a:pPr lvl="0"/>
            <a:r>
              <a:rPr lang="en-US" dirty="0" smtClean="0"/>
              <a:t>Pentax </a:t>
            </a:r>
            <a:r>
              <a:rPr lang="en-US" dirty="0"/>
              <a:t>DSLRs are also well-known for being the perfect camera buddy for shooting under the most difficult weather situations. Cons of DSLRs: Bigger and bulkier, Higher cost, and Requires ample know-how</a:t>
            </a:r>
          </a:p>
        </p:txBody>
      </p:sp>
    </p:spTree>
    <p:extLst>
      <p:ext uri="{BB962C8B-B14F-4D97-AF65-F5344CB8AC3E}">
        <p14:creationId xmlns:p14="http://schemas.microsoft.com/office/powerpoint/2010/main" val="2606785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831" y="1185816"/>
            <a:ext cx="6719018" cy="868839"/>
          </a:xfrm>
        </p:spPr>
        <p:txBody>
          <a:bodyPr>
            <a:noAutofit/>
          </a:bodyPr>
          <a:lstStyle/>
          <a:p>
            <a:pPr algn="ctr"/>
            <a:r>
              <a:rPr lang="en-US" sz="2800" b="1" dirty="0"/>
              <a:t>The different types of cameras</a:t>
            </a:r>
          </a:p>
        </p:txBody>
      </p:sp>
      <p:pic>
        <p:nvPicPr>
          <p:cNvPr id="9218" name="Picture 2" descr="Free Camera Digital Camera photo and pictur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329" r="10035"/>
          <a:stretch/>
        </p:blipFill>
        <p:spPr bwMode="auto">
          <a:xfrm>
            <a:off x="218594" y="2408935"/>
            <a:ext cx="4334068" cy="376875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7888" y="6368867"/>
            <a:ext cx="4572000" cy="230832"/>
          </a:xfrm>
          <a:prstGeom prst="rect">
            <a:avLst/>
          </a:prstGeom>
        </p:spPr>
        <p:txBody>
          <a:bodyPr>
            <a:spAutoFit/>
          </a:bodyPr>
          <a:lstStyle/>
          <a:p>
            <a:r>
              <a:rPr lang="en-US" sz="900" dirty="0" smtClean="0"/>
              <a:t>Source: https</a:t>
            </a:r>
            <a:r>
              <a:rPr lang="en-US" sz="900" dirty="0"/>
              <a:t>://pixabay.com/photos/camera-digital-camera-lens-canon-4838724/</a:t>
            </a:r>
          </a:p>
        </p:txBody>
      </p:sp>
      <p:pic>
        <p:nvPicPr>
          <p:cNvPr id="9220" name="Picture 4" descr="Free Close Up Shot of a Camera Stock Photo"/>
          <p:cNvPicPr>
            <a:picLocks noChangeAspect="1" noChangeArrowheads="1"/>
          </p:cNvPicPr>
          <p:nvPr/>
        </p:nvPicPr>
        <p:blipFill rotWithShape="1">
          <a:blip r:embed="rId3">
            <a:extLst>
              <a:ext uri="{28A0092B-C50C-407E-A947-70E740481C1C}">
                <a14:useLocalDpi xmlns:a14="http://schemas.microsoft.com/office/drawing/2010/main" val="0"/>
              </a:ext>
            </a:extLst>
          </a:blip>
          <a:srcRect l="18725" t="9091" r="23699"/>
          <a:stretch/>
        </p:blipFill>
        <p:spPr bwMode="auto">
          <a:xfrm>
            <a:off x="4749889" y="2408934"/>
            <a:ext cx="4097852" cy="401855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030115" y="6330395"/>
            <a:ext cx="4113885" cy="307777"/>
          </a:xfrm>
          <a:prstGeom prst="rect">
            <a:avLst/>
          </a:prstGeom>
        </p:spPr>
        <p:txBody>
          <a:bodyPr wrap="square">
            <a:spAutoFit/>
          </a:bodyPr>
          <a:lstStyle/>
          <a:p>
            <a:r>
              <a:rPr lang="en-US" sz="1400" dirty="0" smtClean="0"/>
              <a:t> </a:t>
            </a:r>
            <a:r>
              <a:rPr lang="en-US" sz="900" dirty="0" smtClean="0"/>
              <a:t>Source: https</a:t>
            </a:r>
            <a:r>
              <a:rPr lang="en-US" sz="900" dirty="0"/>
              <a:t>://www.pexels.com/photo/close-up-shot-of-a-camera-249597/</a:t>
            </a:r>
          </a:p>
        </p:txBody>
      </p:sp>
    </p:spTree>
    <p:extLst>
      <p:ext uri="{BB962C8B-B14F-4D97-AF65-F5344CB8AC3E}">
        <p14:creationId xmlns:p14="http://schemas.microsoft.com/office/powerpoint/2010/main" val="3840568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855" y="1138425"/>
            <a:ext cx="6719018" cy="868839"/>
          </a:xfrm>
        </p:spPr>
        <p:txBody>
          <a:bodyPr>
            <a:noAutofit/>
          </a:bodyPr>
          <a:lstStyle/>
          <a:p>
            <a:pPr algn="ctr"/>
            <a:r>
              <a:rPr lang="en-US" sz="2800" b="1" dirty="0">
                <a:solidFill>
                  <a:srgbClr val="C00000"/>
                </a:solidFill>
              </a:rPr>
              <a:t>The different types of cameras</a:t>
            </a:r>
            <a:endParaRPr lang="en-US" sz="2800" b="1" dirty="0"/>
          </a:p>
        </p:txBody>
      </p:sp>
      <p:sp>
        <p:nvSpPr>
          <p:cNvPr id="3" name="Content Placeholder 2"/>
          <p:cNvSpPr>
            <a:spLocks noGrp="1"/>
          </p:cNvSpPr>
          <p:nvPr>
            <p:ph idx="1"/>
          </p:nvPr>
        </p:nvSpPr>
        <p:spPr>
          <a:xfrm>
            <a:off x="0" y="1901950"/>
            <a:ext cx="7320690" cy="4733855"/>
          </a:xfrm>
        </p:spPr>
        <p:txBody>
          <a:bodyPr>
            <a:normAutofit fontScale="92500" lnSpcReduction="20000"/>
          </a:bodyPr>
          <a:lstStyle/>
          <a:p>
            <a:pPr lvl="0"/>
            <a:r>
              <a:rPr lang="en-US" b="1" dirty="0"/>
              <a:t>Mirrorless Cameras:</a:t>
            </a:r>
            <a:r>
              <a:rPr lang="en-US" dirty="0"/>
              <a:t> the latest in professional cameras. </a:t>
            </a:r>
            <a:endParaRPr lang="en-US" dirty="0" smtClean="0"/>
          </a:p>
          <a:p>
            <a:pPr lvl="0"/>
            <a:r>
              <a:rPr lang="en-US" dirty="0" smtClean="0"/>
              <a:t>They </a:t>
            </a:r>
            <a:r>
              <a:rPr lang="en-US" dirty="0"/>
              <a:t>are basically more compact DSLRs without the internal mirror that reflects light onto the sensor. </a:t>
            </a:r>
            <a:endParaRPr lang="en-US" dirty="0" smtClean="0"/>
          </a:p>
          <a:p>
            <a:pPr lvl="0"/>
            <a:r>
              <a:rPr lang="en-US" dirty="0" smtClean="0"/>
              <a:t>Capable </a:t>
            </a:r>
            <a:r>
              <a:rPr lang="en-US" dirty="0"/>
              <a:t>of capturing incredible, high-resolution images with even faster shutter speeds and record ultra HD videos that only the most expensive, higher-end DSLRs can produce. </a:t>
            </a:r>
            <a:endParaRPr lang="en-US" dirty="0" smtClean="0"/>
          </a:p>
          <a:p>
            <a:pPr lvl="0"/>
            <a:r>
              <a:rPr lang="en-US" dirty="0" smtClean="0"/>
              <a:t>It is a </a:t>
            </a:r>
            <a:r>
              <a:rPr lang="en-US" dirty="0"/>
              <a:t>combination of two popular types of digital cameras—a point-and-shoot for its compact size and somewhat simpler controls, and a DSLR for its interchangeable lenses and impressive output.</a:t>
            </a:r>
          </a:p>
        </p:txBody>
      </p:sp>
    </p:spTree>
    <p:extLst>
      <p:ext uri="{BB962C8B-B14F-4D97-AF65-F5344CB8AC3E}">
        <p14:creationId xmlns:p14="http://schemas.microsoft.com/office/powerpoint/2010/main" val="35573252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29" y="1138425"/>
            <a:ext cx="6719018" cy="868839"/>
          </a:xfrm>
        </p:spPr>
        <p:txBody>
          <a:bodyPr>
            <a:noAutofit/>
          </a:bodyPr>
          <a:lstStyle/>
          <a:p>
            <a:pPr algn="ctr"/>
            <a:r>
              <a:rPr lang="en-US" sz="2800" b="1" dirty="0"/>
              <a:t>The different types of cameras</a:t>
            </a:r>
          </a:p>
        </p:txBody>
      </p:sp>
      <p:sp>
        <p:nvSpPr>
          <p:cNvPr id="3" name="Content Placeholder 2"/>
          <p:cNvSpPr>
            <a:spLocks noGrp="1"/>
          </p:cNvSpPr>
          <p:nvPr>
            <p:ph idx="1"/>
          </p:nvPr>
        </p:nvSpPr>
        <p:spPr>
          <a:xfrm>
            <a:off x="-2" y="1901950"/>
            <a:ext cx="7931512" cy="4886561"/>
          </a:xfrm>
        </p:spPr>
        <p:txBody>
          <a:bodyPr>
            <a:normAutofit fontScale="77500" lnSpcReduction="20000"/>
          </a:bodyPr>
          <a:lstStyle/>
          <a:p>
            <a:r>
              <a:rPr lang="en-US" b="1" dirty="0"/>
              <a:t>Medium Format Cameras:</a:t>
            </a:r>
            <a:r>
              <a:rPr lang="en-US" dirty="0"/>
              <a:t> in general, have sensor sizes that are smaller than film medium format. However, medium format sensor size is larger than a full frame sensor, which generally translates to higher quality images. </a:t>
            </a:r>
            <a:endParaRPr lang="en-US" dirty="0" smtClean="0"/>
          </a:p>
          <a:p>
            <a:r>
              <a:rPr lang="en-US" dirty="0" smtClean="0"/>
              <a:t>Medium </a:t>
            </a:r>
            <a:r>
              <a:rPr lang="en-US" dirty="0"/>
              <a:t>format cameras also produce shallower depth of field, produce smaller equivalent focal length, and have more dynamic range when compared to a full frame camera</a:t>
            </a:r>
            <a:r>
              <a:rPr lang="en-US" dirty="0" smtClean="0"/>
              <a:t>.</a:t>
            </a:r>
          </a:p>
          <a:p>
            <a:r>
              <a:rPr lang="en-US" b="1" dirty="0"/>
              <a:t>Action Cameras:</a:t>
            </a:r>
            <a:r>
              <a:rPr lang="en-US" dirty="0"/>
              <a:t> Common action cameras like the GoPro can fit in the palm of your hand, but they’re some of the most durable and versatile types of digital cameras that offer very high-resolution output. </a:t>
            </a:r>
            <a:endParaRPr lang="en-US" dirty="0" smtClean="0"/>
          </a:p>
          <a:p>
            <a:r>
              <a:rPr lang="en-US" dirty="0" smtClean="0"/>
              <a:t>A </a:t>
            </a:r>
            <a:r>
              <a:rPr lang="en-US" dirty="0"/>
              <a:t>wide range of accessories like waterproof housing and mounts allow the user to attach action cameras to helmets, bicycles, and even drones, which enable hands-free shooting in different types of situations. </a:t>
            </a:r>
          </a:p>
        </p:txBody>
      </p:sp>
    </p:spTree>
    <p:extLst>
      <p:ext uri="{BB962C8B-B14F-4D97-AF65-F5344CB8AC3E}">
        <p14:creationId xmlns:p14="http://schemas.microsoft.com/office/powerpoint/2010/main" val="2622704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0" y="1749245"/>
            <a:ext cx="3359510" cy="3206805"/>
          </a:xfrm>
        </p:spPr>
        <p:txBody>
          <a:bodyPr>
            <a:normAutofit/>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p:txBody>
      </p:sp>
      <p:pic>
        <p:nvPicPr>
          <p:cNvPr id="1024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281"/>
          <a:stretch/>
        </p:blipFill>
        <p:spPr bwMode="auto">
          <a:xfrm>
            <a:off x="0" y="1749246"/>
            <a:ext cx="3655769" cy="2910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48965" y="4659385"/>
            <a:ext cx="2443280" cy="461665"/>
          </a:xfrm>
          <a:prstGeom prst="rect">
            <a:avLst/>
          </a:prstGeom>
        </p:spPr>
        <p:txBody>
          <a:bodyPr wrap="square">
            <a:spAutoFit/>
          </a:bodyPr>
          <a:lstStyle/>
          <a:p>
            <a:r>
              <a:rPr lang="en-US" sz="800" dirty="0" err="1" smtClean="0"/>
              <a:t>Soure</a:t>
            </a:r>
            <a:r>
              <a:rPr lang="en-US" sz="800" dirty="0" smtClean="0"/>
              <a:t>: </a:t>
            </a:r>
            <a:r>
              <a:rPr lang="en-US" sz="800" dirty="0" smtClean="0">
                <a:hlinkClick r:id="rId3"/>
              </a:rPr>
              <a:t>https</a:t>
            </a:r>
            <a:r>
              <a:rPr lang="en-US" sz="800" dirty="0">
                <a:hlinkClick r:id="rId3"/>
              </a:rPr>
              <a:t>://www.pexels.com/photo/a-close-up-shot-of-a-mirrorless-camera-7789067</a:t>
            </a:r>
            <a:r>
              <a:rPr lang="en-US" sz="800" dirty="0" smtClean="0">
                <a:hlinkClick r:id="rId3"/>
              </a:rPr>
              <a:t>/</a:t>
            </a:r>
            <a:r>
              <a:rPr lang="en-US" sz="800" dirty="0" smtClean="0"/>
              <a:t> MIRRORLESS CAMERA </a:t>
            </a:r>
            <a:r>
              <a:rPr lang="en-US" sz="800" dirty="0"/>
              <a:t>by Ivan </a:t>
            </a:r>
            <a:r>
              <a:rPr lang="en-US" sz="800" dirty="0" err="1"/>
              <a:t>Babydov</a:t>
            </a:r>
            <a:endParaRPr lang="en-US" sz="800" dirty="0"/>
          </a:p>
        </p:txBody>
      </p:sp>
      <p:pic>
        <p:nvPicPr>
          <p:cNvPr id="10244" name="Picture 4" descr="Free A Vintage Medium Format Camera on a White Stool Stock Photo"/>
          <p:cNvPicPr>
            <a:picLocks noChangeAspect="1" noChangeArrowheads="1"/>
          </p:cNvPicPr>
          <p:nvPr/>
        </p:nvPicPr>
        <p:blipFill rotWithShape="1">
          <a:blip r:embed="rId4">
            <a:extLst>
              <a:ext uri="{28A0092B-C50C-407E-A947-70E740481C1C}">
                <a14:useLocalDpi xmlns:a14="http://schemas.microsoft.com/office/drawing/2010/main" val="0"/>
              </a:ext>
            </a:extLst>
          </a:blip>
          <a:srcRect l="2831" r="15965" b="13016"/>
          <a:stretch/>
        </p:blipFill>
        <p:spPr bwMode="auto">
          <a:xfrm>
            <a:off x="3655769" y="1749246"/>
            <a:ext cx="2314725" cy="371922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655769" y="5486418"/>
            <a:ext cx="2286000" cy="461665"/>
          </a:xfrm>
          <a:prstGeom prst="rect">
            <a:avLst/>
          </a:prstGeom>
        </p:spPr>
        <p:txBody>
          <a:bodyPr wrap="square">
            <a:spAutoFit/>
          </a:bodyPr>
          <a:lstStyle/>
          <a:p>
            <a:r>
              <a:rPr lang="en-US" sz="800" dirty="0" smtClean="0"/>
              <a:t> Source: </a:t>
            </a:r>
            <a:r>
              <a:rPr lang="en-US" sz="800" dirty="0" smtClean="0">
                <a:hlinkClick r:id="rId5"/>
              </a:rPr>
              <a:t>https</a:t>
            </a:r>
            <a:r>
              <a:rPr lang="en-US" sz="800" dirty="0">
                <a:hlinkClick r:id="rId5"/>
              </a:rPr>
              <a:t>://www.pexels.com/photo/a-vintage-medium-format-camera-on-a-white-stool-7206216</a:t>
            </a:r>
            <a:r>
              <a:rPr lang="en-US" sz="800" dirty="0" smtClean="0">
                <a:hlinkClick r:id="rId5"/>
              </a:rPr>
              <a:t>/</a:t>
            </a:r>
            <a:r>
              <a:rPr lang="en-US" sz="800" dirty="0"/>
              <a:t> by  </a:t>
            </a:r>
            <a:r>
              <a:rPr lang="en-US" sz="800" dirty="0" err="1"/>
              <a:t>Tima</a:t>
            </a:r>
            <a:r>
              <a:rPr lang="en-US" sz="800" dirty="0"/>
              <a:t> </a:t>
            </a:r>
            <a:r>
              <a:rPr lang="en-US" sz="800" dirty="0" err="1"/>
              <a:t>Miroshnichenko</a:t>
            </a:r>
            <a:endParaRPr lang="en-US" sz="800" dirty="0"/>
          </a:p>
        </p:txBody>
      </p:sp>
      <p:pic>
        <p:nvPicPr>
          <p:cNvPr id="10246" name="Picture 6" descr="Free Gopro Camera photo and picture"/>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35452" r="14524"/>
          <a:stretch/>
        </p:blipFill>
        <p:spPr bwMode="auto">
          <a:xfrm>
            <a:off x="5970494" y="1749245"/>
            <a:ext cx="3173506" cy="371922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6123199" y="5533726"/>
            <a:ext cx="3029951" cy="338554"/>
          </a:xfrm>
          <a:prstGeom prst="rect">
            <a:avLst/>
          </a:prstGeom>
        </p:spPr>
        <p:txBody>
          <a:bodyPr wrap="square">
            <a:spAutoFit/>
          </a:bodyPr>
          <a:lstStyle/>
          <a:p>
            <a:r>
              <a:rPr lang="en-US" sz="800" dirty="0" err="1" smtClean="0"/>
              <a:t>Source:https</a:t>
            </a:r>
            <a:r>
              <a:rPr lang="en-US" sz="800" dirty="0"/>
              <a:t>://pixabay.com/photos/gopro-camera-device-gopro-hero-6-6325014</a:t>
            </a:r>
            <a:r>
              <a:rPr lang="en-US" sz="800" dirty="0" smtClean="0"/>
              <a:t>/ Action camera, PIXABAY.</a:t>
            </a:r>
            <a:endParaRPr lang="en-US" sz="800" dirty="0"/>
          </a:p>
        </p:txBody>
      </p:sp>
      <p:sp>
        <p:nvSpPr>
          <p:cNvPr id="8" name="Rectangle 7"/>
          <p:cNvSpPr/>
          <p:nvPr/>
        </p:nvSpPr>
        <p:spPr>
          <a:xfrm>
            <a:off x="546541" y="1226025"/>
            <a:ext cx="6621444" cy="523220"/>
          </a:xfrm>
          <a:prstGeom prst="rect">
            <a:avLst/>
          </a:prstGeom>
        </p:spPr>
        <p:txBody>
          <a:bodyPr wrap="square">
            <a:spAutoFit/>
          </a:bodyPr>
          <a:lstStyle/>
          <a:p>
            <a:r>
              <a:rPr lang="en-US" sz="2800" b="1" dirty="0">
                <a:solidFill>
                  <a:srgbClr val="A40000"/>
                </a:solidFill>
                <a:ea typeface="+mj-ea"/>
                <a:cs typeface="+mj-cs"/>
              </a:rPr>
              <a:t>The different types of cameras</a:t>
            </a:r>
            <a:endParaRPr lang="en-US" dirty="0"/>
          </a:p>
        </p:txBody>
      </p:sp>
    </p:spTree>
    <p:extLst>
      <p:ext uri="{BB962C8B-B14F-4D97-AF65-F5344CB8AC3E}">
        <p14:creationId xmlns:p14="http://schemas.microsoft.com/office/powerpoint/2010/main" val="372759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90" y="1291131"/>
            <a:ext cx="6719018" cy="610820"/>
          </a:xfrm>
        </p:spPr>
        <p:txBody>
          <a:bodyPr>
            <a:noAutofit/>
          </a:bodyPr>
          <a:lstStyle/>
          <a:p>
            <a:pPr algn="ctr"/>
            <a:r>
              <a:rPr lang="en-US" sz="2800" b="1" dirty="0"/>
              <a:t>The different types of cameras</a:t>
            </a:r>
          </a:p>
        </p:txBody>
      </p:sp>
      <p:sp>
        <p:nvSpPr>
          <p:cNvPr id="3" name="Content Placeholder 2"/>
          <p:cNvSpPr>
            <a:spLocks noGrp="1"/>
          </p:cNvSpPr>
          <p:nvPr>
            <p:ph idx="1"/>
          </p:nvPr>
        </p:nvSpPr>
        <p:spPr>
          <a:xfrm>
            <a:off x="26189" y="2054655"/>
            <a:ext cx="7752615" cy="4803345"/>
          </a:xfrm>
        </p:spPr>
        <p:txBody>
          <a:bodyPr>
            <a:normAutofit fontScale="77500" lnSpcReduction="20000"/>
          </a:bodyPr>
          <a:lstStyle/>
          <a:p>
            <a:r>
              <a:rPr lang="en-US" b="1" dirty="0"/>
              <a:t>Instant Cameras:</a:t>
            </a:r>
            <a:r>
              <a:rPr lang="en-US" dirty="0"/>
              <a:t> instant film has made a strong resurgence. There are a variety of reasons why you should consider purchasing an instant camera. The biggest benefit of an instant cameras is it allows you to give a physical copy (print) of the image to anyone right after taking the picture. </a:t>
            </a:r>
            <a:endParaRPr lang="en-US" dirty="0" smtClean="0"/>
          </a:p>
          <a:p>
            <a:r>
              <a:rPr lang="en-US" b="1" dirty="0" smtClean="0"/>
              <a:t>Smartphone </a:t>
            </a:r>
            <a:r>
              <a:rPr lang="en-US" b="1" dirty="0"/>
              <a:t>Cameras:</a:t>
            </a:r>
            <a:r>
              <a:rPr lang="en-US" dirty="0"/>
              <a:t> the most significant advances in digital photography in recent years have been in smartphone cameras. </a:t>
            </a:r>
            <a:endParaRPr lang="en-US" dirty="0" smtClean="0"/>
          </a:p>
          <a:p>
            <a:r>
              <a:rPr lang="en-US" dirty="0" smtClean="0"/>
              <a:t>According </a:t>
            </a:r>
            <a:r>
              <a:rPr lang="en-US" dirty="0"/>
              <a:t>to many online sources, images taken with smartphone cameras vastly outnumbers those taken by any other format. </a:t>
            </a:r>
            <a:endParaRPr lang="en-US" dirty="0" smtClean="0"/>
          </a:p>
          <a:p>
            <a:r>
              <a:rPr lang="en-US" b="1" dirty="0" smtClean="0"/>
              <a:t>Rugged </a:t>
            </a:r>
            <a:r>
              <a:rPr lang="en-US" b="1" dirty="0"/>
              <a:t>Cameras:</a:t>
            </a:r>
            <a:r>
              <a:rPr lang="en-US" dirty="0"/>
              <a:t> Most people will likely mention a camera that is waterproof or freeze-proof or one that can survive a drop from a certain height. So, it all depends on your definition of “rugged”. </a:t>
            </a:r>
          </a:p>
        </p:txBody>
      </p:sp>
    </p:spTree>
    <p:extLst>
      <p:ext uri="{BB962C8B-B14F-4D97-AF65-F5344CB8AC3E}">
        <p14:creationId xmlns:p14="http://schemas.microsoft.com/office/powerpoint/2010/main" val="40850636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Free Selfie Girl photo and pictu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6015" y="2207360"/>
            <a:ext cx="4458595" cy="297471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43555" y="1443835"/>
            <a:ext cx="6719018" cy="868839"/>
          </a:xfrm>
        </p:spPr>
        <p:txBody>
          <a:bodyPr>
            <a:normAutofit/>
          </a:bodyPr>
          <a:lstStyle/>
          <a:p>
            <a:r>
              <a:rPr lang="en-US" sz="2800" b="1" dirty="0"/>
              <a:t>The different types of cameras</a:t>
            </a:r>
          </a:p>
        </p:txBody>
      </p:sp>
      <p:pic>
        <p:nvPicPr>
          <p:cNvPr id="12290" name="Picture 2" descr="Free Black Polaroid Instant Camera on Persons Hand Stock Photo"/>
          <p:cNvPicPr>
            <a:picLocks noChangeAspect="1" noChangeArrowheads="1"/>
          </p:cNvPicPr>
          <p:nvPr/>
        </p:nvPicPr>
        <p:blipFill rotWithShape="1">
          <a:blip r:embed="rId3">
            <a:extLst>
              <a:ext uri="{28A0092B-C50C-407E-A947-70E740481C1C}">
                <a14:useLocalDpi xmlns:a14="http://schemas.microsoft.com/office/drawing/2010/main" val="0"/>
              </a:ext>
            </a:extLst>
          </a:blip>
          <a:srcRect t="24305"/>
          <a:stretch/>
        </p:blipFill>
        <p:spPr bwMode="auto">
          <a:xfrm>
            <a:off x="-21267" y="2223247"/>
            <a:ext cx="2608102" cy="296130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48998" y="5225949"/>
            <a:ext cx="1727017" cy="707886"/>
          </a:xfrm>
          <a:prstGeom prst="rect">
            <a:avLst/>
          </a:prstGeom>
        </p:spPr>
        <p:txBody>
          <a:bodyPr wrap="square">
            <a:spAutoFit/>
          </a:bodyPr>
          <a:lstStyle/>
          <a:p>
            <a:r>
              <a:rPr lang="en-US" sz="800" dirty="0" smtClean="0"/>
              <a:t>Source: </a:t>
            </a:r>
            <a:r>
              <a:rPr lang="en-US" sz="800" dirty="0" err="1" smtClean="0"/>
              <a:t>Pexels</a:t>
            </a:r>
            <a:r>
              <a:rPr lang="en-US" sz="800" dirty="0" smtClean="0"/>
              <a:t> </a:t>
            </a:r>
            <a:r>
              <a:rPr lang="en-US" sz="800" dirty="0" smtClean="0">
                <a:hlinkClick r:id="rId4"/>
              </a:rPr>
              <a:t>https</a:t>
            </a:r>
            <a:r>
              <a:rPr lang="en-US" sz="800" dirty="0">
                <a:hlinkClick r:id="rId4"/>
              </a:rPr>
              <a:t>://www.pexels.com/photo/black-polaroid-instant-camera-on-persons-hand-3945339</a:t>
            </a:r>
            <a:r>
              <a:rPr lang="en-US" sz="800" dirty="0" smtClean="0">
                <a:hlinkClick r:id="rId4"/>
              </a:rPr>
              <a:t>/</a:t>
            </a:r>
            <a:r>
              <a:rPr lang="en-US" sz="800" dirty="0"/>
              <a:t> by </a:t>
            </a:r>
            <a:r>
              <a:rPr lang="en-US" sz="800" dirty="0" err="1"/>
              <a:t>cottonbro</a:t>
            </a:r>
            <a:r>
              <a:rPr lang="en-US" sz="800" dirty="0"/>
              <a:t> studio</a:t>
            </a:r>
          </a:p>
        </p:txBody>
      </p:sp>
      <p:sp>
        <p:nvSpPr>
          <p:cNvPr id="5" name="Rectangle 4"/>
          <p:cNvSpPr/>
          <p:nvPr/>
        </p:nvSpPr>
        <p:spPr>
          <a:xfrm>
            <a:off x="2892246" y="5261460"/>
            <a:ext cx="2748689" cy="461665"/>
          </a:xfrm>
          <a:prstGeom prst="rect">
            <a:avLst/>
          </a:prstGeom>
        </p:spPr>
        <p:txBody>
          <a:bodyPr wrap="square">
            <a:spAutoFit/>
          </a:bodyPr>
          <a:lstStyle/>
          <a:p>
            <a:r>
              <a:rPr lang="en-US" sz="800" dirty="0" smtClean="0"/>
              <a:t>Source: </a:t>
            </a:r>
            <a:r>
              <a:rPr lang="en-US" sz="800" dirty="0" err="1" smtClean="0"/>
              <a:t>Pixabay</a:t>
            </a:r>
            <a:r>
              <a:rPr lang="en-US" sz="800" dirty="0"/>
              <a:t>, Selfie, Girl, Young image</a:t>
            </a:r>
            <a:r>
              <a:rPr lang="en-US" sz="800" dirty="0" smtClean="0"/>
              <a:t>. </a:t>
            </a:r>
            <a:r>
              <a:rPr lang="en-US" sz="800" dirty="0" smtClean="0">
                <a:hlinkClick r:id="rId5"/>
              </a:rPr>
              <a:t>https</a:t>
            </a:r>
            <a:r>
              <a:rPr lang="en-US" sz="800" dirty="0">
                <a:hlinkClick r:id="rId5"/>
              </a:rPr>
              <a:t>://pixabay.com/photos/selfie-girl-young-female-friends-4255884</a:t>
            </a:r>
            <a:r>
              <a:rPr lang="en-US" sz="800" dirty="0" smtClean="0">
                <a:hlinkClick r:id="rId5"/>
              </a:rPr>
              <a:t>/</a:t>
            </a:r>
            <a:r>
              <a:rPr lang="en-US" sz="800" dirty="0" smtClean="0"/>
              <a:t> </a:t>
            </a:r>
            <a:endParaRPr lang="en-US" sz="800" dirty="0"/>
          </a:p>
        </p:txBody>
      </p:sp>
      <p:pic>
        <p:nvPicPr>
          <p:cNvPr id="12294" name="Picture 6" descr="Free Waterproof Camera on Yellow Background Stock Photo"/>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8368" r="39366" b="2619"/>
          <a:stretch/>
        </p:blipFill>
        <p:spPr bwMode="auto">
          <a:xfrm>
            <a:off x="6434610" y="3668418"/>
            <a:ext cx="2610483" cy="226985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467026" y="6024985"/>
            <a:ext cx="2434130" cy="461665"/>
          </a:xfrm>
          <a:prstGeom prst="rect">
            <a:avLst/>
          </a:prstGeom>
        </p:spPr>
        <p:txBody>
          <a:bodyPr wrap="square">
            <a:spAutoFit/>
          </a:bodyPr>
          <a:lstStyle/>
          <a:p>
            <a:r>
              <a:rPr lang="en-US" sz="800" dirty="0" smtClean="0"/>
              <a:t>Source: </a:t>
            </a:r>
            <a:r>
              <a:rPr lang="en-US" sz="800" dirty="0" err="1" smtClean="0"/>
              <a:t>Pexels</a:t>
            </a:r>
            <a:r>
              <a:rPr lang="en-US" sz="800" dirty="0" smtClean="0"/>
              <a:t> </a:t>
            </a:r>
            <a:r>
              <a:rPr lang="en-US" sz="800" dirty="0" smtClean="0">
                <a:hlinkClick r:id="rId7"/>
              </a:rPr>
              <a:t>https</a:t>
            </a:r>
            <a:r>
              <a:rPr lang="en-US" sz="800" dirty="0">
                <a:hlinkClick r:id="rId7"/>
              </a:rPr>
              <a:t>://www.pexels.com/photo/waterproof-camera-on-yellow-background-4523103</a:t>
            </a:r>
            <a:r>
              <a:rPr lang="en-US" sz="800" dirty="0" smtClean="0">
                <a:hlinkClick r:id="rId7"/>
              </a:rPr>
              <a:t>/</a:t>
            </a:r>
            <a:r>
              <a:rPr lang="en-US" sz="800" dirty="0"/>
              <a:t> by </a:t>
            </a:r>
            <a:r>
              <a:rPr lang="en-US" sz="800" dirty="0" err="1"/>
              <a:t>elif</a:t>
            </a:r>
            <a:r>
              <a:rPr lang="en-US" sz="800" dirty="0"/>
              <a:t> </a:t>
            </a:r>
            <a:r>
              <a:rPr lang="en-US" sz="800" dirty="0" err="1"/>
              <a:t>tekkaya</a:t>
            </a:r>
            <a:endParaRPr lang="en-US" sz="800" dirty="0"/>
          </a:p>
        </p:txBody>
      </p:sp>
    </p:spTree>
    <p:extLst>
      <p:ext uri="{BB962C8B-B14F-4D97-AF65-F5344CB8AC3E}">
        <p14:creationId xmlns:p14="http://schemas.microsoft.com/office/powerpoint/2010/main" val="1904775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38" y="1291131"/>
            <a:ext cx="6719018" cy="610820"/>
          </a:xfrm>
        </p:spPr>
        <p:txBody>
          <a:bodyPr>
            <a:noAutofit/>
          </a:bodyPr>
          <a:lstStyle/>
          <a:p>
            <a:pPr algn="ctr"/>
            <a:r>
              <a:rPr lang="en-US" sz="2800" b="1" dirty="0"/>
              <a:t>The different types of cameras</a:t>
            </a:r>
          </a:p>
        </p:txBody>
      </p:sp>
      <p:sp>
        <p:nvSpPr>
          <p:cNvPr id="3" name="Content Placeholder 2"/>
          <p:cNvSpPr>
            <a:spLocks noGrp="1"/>
          </p:cNvSpPr>
          <p:nvPr>
            <p:ph idx="1"/>
          </p:nvPr>
        </p:nvSpPr>
        <p:spPr>
          <a:xfrm>
            <a:off x="143555" y="1901950"/>
            <a:ext cx="7635250" cy="4956050"/>
          </a:xfrm>
        </p:spPr>
        <p:txBody>
          <a:bodyPr>
            <a:normAutofit fontScale="77500" lnSpcReduction="20000"/>
          </a:bodyPr>
          <a:lstStyle/>
          <a:p>
            <a:pPr lvl="0"/>
            <a:r>
              <a:rPr lang="en-US" b="1" dirty="0"/>
              <a:t>Digital Cinema Cameras:</a:t>
            </a:r>
            <a:r>
              <a:rPr lang="en-US" dirty="0"/>
              <a:t> specialized cameras designed specifically for professional filmmaking and video production. </a:t>
            </a:r>
            <a:endParaRPr lang="en-US" dirty="0" smtClean="0"/>
          </a:p>
          <a:p>
            <a:pPr lvl="0"/>
            <a:r>
              <a:rPr lang="en-US" dirty="0" smtClean="0"/>
              <a:t>Are </a:t>
            </a:r>
            <a:r>
              <a:rPr lang="en-US" dirty="0"/>
              <a:t>built with larger sensors, higher resolutions, and more advanced features to capture cinematic footage with exceptional quality. </a:t>
            </a:r>
            <a:endParaRPr lang="en-US" dirty="0" smtClean="0"/>
          </a:p>
          <a:p>
            <a:pPr lvl="0"/>
            <a:r>
              <a:rPr lang="en-US" dirty="0" smtClean="0"/>
              <a:t>Ability </a:t>
            </a:r>
            <a:r>
              <a:rPr lang="en-US" dirty="0"/>
              <a:t>to capture video in high resolutions such as 4K or even 8K, which allows for greater detail and clarity in the final </a:t>
            </a:r>
            <a:r>
              <a:rPr lang="en-US" dirty="0" smtClean="0"/>
              <a:t>image.</a:t>
            </a:r>
          </a:p>
          <a:p>
            <a:pPr lvl="0"/>
            <a:r>
              <a:rPr lang="en-US" dirty="0"/>
              <a:t>S</a:t>
            </a:r>
            <a:r>
              <a:rPr lang="en-US" dirty="0" smtClean="0"/>
              <a:t>upport </a:t>
            </a:r>
            <a:r>
              <a:rPr lang="en-US" dirty="0"/>
              <a:t>the RAW format, which provides the highest quality image and the most flexibility in post-production</a:t>
            </a:r>
            <a:r>
              <a:rPr lang="en-US" dirty="0" smtClean="0"/>
              <a:t>.</a:t>
            </a:r>
          </a:p>
          <a:p>
            <a:pPr lvl="0"/>
            <a:r>
              <a:rPr lang="en-US" b="1" dirty="0"/>
              <a:t>Drones:</a:t>
            </a:r>
            <a:r>
              <a:rPr lang="en-US" dirty="0"/>
              <a:t> offer a unique perspective that is impossible to achieve with traditional camera equipment, giving professionals access to stunning aerial views that would otherwise be difficult or impossible to capture. </a:t>
            </a:r>
            <a:endParaRPr lang="en-US" dirty="0" smtClean="0"/>
          </a:p>
          <a:p>
            <a:pPr lvl="0"/>
            <a:r>
              <a:rPr lang="en-US" dirty="0" smtClean="0"/>
              <a:t>cover </a:t>
            </a:r>
            <a:r>
              <a:rPr lang="en-US" dirty="0"/>
              <a:t>a large area in a short amount of time, making them an ideal tool for capturing images of large events or landscapes. </a:t>
            </a:r>
          </a:p>
          <a:p>
            <a:endParaRPr lang="en-US" dirty="0"/>
          </a:p>
        </p:txBody>
      </p:sp>
    </p:spTree>
    <p:extLst>
      <p:ext uri="{BB962C8B-B14F-4D97-AF65-F5344CB8AC3E}">
        <p14:creationId xmlns:p14="http://schemas.microsoft.com/office/powerpoint/2010/main" val="3468001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917" y="1138425"/>
            <a:ext cx="6719018" cy="868839"/>
          </a:xfrm>
        </p:spPr>
        <p:txBody>
          <a:bodyPr>
            <a:normAutofit/>
          </a:bodyPr>
          <a:lstStyle/>
          <a:p>
            <a:pPr algn="ctr"/>
            <a:r>
              <a:rPr lang="en-US" sz="2800" b="1" dirty="0"/>
              <a:t>The different types of cameras</a:t>
            </a:r>
            <a:endParaRPr lang="en-US" dirty="0"/>
          </a:p>
        </p:txBody>
      </p:sp>
      <p:pic>
        <p:nvPicPr>
          <p:cNvPr id="11266" name="Picture 2" descr="Free Photo of Gray Quadcopter on the Sky Stock Phot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9906" y="2360064"/>
            <a:ext cx="4581151" cy="332044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39010" y="5719575"/>
            <a:ext cx="4572000" cy="338554"/>
          </a:xfrm>
          <a:prstGeom prst="rect">
            <a:avLst/>
          </a:prstGeom>
        </p:spPr>
        <p:txBody>
          <a:bodyPr>
            <a:spAutoFit/>
          </a:bodyPr>
          <a:lstStyle/>
          <a:p>
            <a:r>
              <a:rPr lang="en-US" sz="800" dirty="0" smtClean="0"/>
              <a:t>Source: DRONE CAMERA</a:t>
            </a:r>
            <a:endParaRPr lang="en-US" sz="800" dirty="0">
              <a:hlinkClick r:id="rId3"/>
            </a:endParaRPr>
          </a:p>
          <a:p>
            <a:r>
              <a:rPr lang="en-US" sz="800" dirty="0" smtClean="0">
                <a:hlinkClick r:id="rId3"/>
              </a:rPr>
              <a:t>https</a:t>
            </a:r>
            <a:r>
              <a:rPr lang="en-US" sz="800" dirty="0">
                <a:hlinkClick r:id="rId3"/>
              </a:rPr>
              <a:t>://www.pexels.com/photo/photo-of-gray-quadcopter-on-the-sky-739410</a:t>
            </a:r>
            <a:r>
              <a:rPr lang="en-US" sz="800" dirty="0" smtClean="0">
                <a:hlinkClick r:id="rId3"/>
              </a:rPr>
              <a:t>/</a:t>
            </a:r>
            <a:r>
              <a:rPr lang="en-US" sz="800" dirty="0"/>
              <a:t> by Eric </a:t>
            </a:r>
            <a:r>
              <a:rPr lang="en-US" sz="800" dirty="0" err="1" smtClean="0"/>
              <a:t>Santoyo</a:t>
            </a:r>
            <a:endParaRPr lang="en-US" sz="800" dirty="0"/>
          </a:p>
        </p:txBody>
      </p:sp>
      <p:pic>
        <p:nvPicPr>
          <p:cNvPr id="11268" name="Picture 4" descr="Free Black Dslr Camera on Black Tripod Stand Stock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1010" y="1749244"/>
            <a:ext cx="3325910" cy="448942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823926" y="6266473"/>
            <a:ext cx="3565699" cy="338554"/>
          </a:xfrm>
          <a:prstGeom prst="rect">
            <a:avLst/>
          </a:prstGeom>
        </p:spPr>
        <p:txBody>
          <a:bodyPr wrap="square">
            <a:spAutoFit/>
          </a:bodyPr>
          <a:lstStyle/>
          <a:p>
            <a:r>
              <a:rPr lang="en-US" sz="800" dirty="0" smtClean="0"/>
              <a:t>Source: </a:t>
            </a:r>
            <a:r>
              <a:rPr lang="en-US" sz="800" dirty="0" err="1" smtClean="0"/>
              <a:t>Pexels</a:t>
            </a:r>
            <a:r>
              <a:rPr lang="en-US" sz="800" dirty="0" smtClean="0"/>
              <a:t>, </a:t>
            </a:r>
            <a:r>
              <a:rPr lang="en-US" sz="800" dirty="0" smtClean="0">
                <a:hlinkClick r:id="rId5"/>
              </a:rPr>
              <a:t>https</a:t>
            </a:r>
            <a:r>
              <a:rPr lang="en-US" sz="800" dirty="0">
                <a:hlinkClick r:id="rId5"/>
              </a:rPr>
              <a:t>://www.pexels.com/photo/black-dslr-camera-on-black-tripod-stand-3738406</a:t>
            </a:r>
            <a:r>
              <a:rPr lang="en-US" sz="800" dirty="0" smtClean="0">
                <a:hlinkClick r:id="rId5"/>
              </a:rPr>
              <a:t>/</a:t>
            </a:r>
            <a:r>
              <a:rPr lang="en-US" sz="800" dirty="0"/>
              <a:t> </a:t>
            </a:r>
            <a:r>
              <a:rPr lang="en-US" sz="800" dirty="0" err="1"/>
              <a:t>ByLeticia</a:t>
            </a:r>
            <a:r>
              <a:rPr lang="en-US" sz="800" dirty="0"/>
              <a:t> Ribeiro </a:t>
            </a:r>
          </a:p>
        </p:txBody>
      </p:sp>
    </p:spTree>
    <p:extLst>
      <p:ext uri="{BB962C8B-B14F-4D97-AF65-F5344CB8AC3E}">
        <p14:creationId xmlns:p14="http://schemas.microsoft.com/office/powerpoint/2010/main" val="28659702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291130"/>
            <a:ext cx="6719018" cy="610820"/>
          </a:xfrm>
        </p:spPr>
        <p:txBody>
          <a:bodyPr/>
          <a:lstStyle/>
          <a:p>
            <a:pPr algn="ctr"/>
            <a:r>
              <a:rPr lang="en-US" sz="2800" b="1" dirty="0"/>
              <a:t>Types of camera lens</a:t>
            </a:r>
            <a:endParaRPr lang="en-US" dirty="0"/>
          </a:p>
        </p:txBody>
      </p:sp>
      <p:sp>
        <p:nvSpPr>
          <p:cNvPr id="3" name="Content Placeholder 2"/>
          <p:cNvSpPr>
            <a:spLocks noGrp="1"/>
          </p:cNvSpPr>
          <p:nvPr>
            <p:ph idx="1"/>
          </p:nvPr>
        </p:nvSpPr>
        <p:spPr>
          <a:xfrm>
            <a:off x="143554" y="1901950"/>
            <a:ext cx="8398776" cy="5191970"/>
          </a:xfrm>
        </p:spPr>
        <p:txBody>
          <a:bodyPr>
            <a:normAutofit fontScale="77500" lnSpcReduction="20000"/>
          </a:bodyPr>
          <a:lstStyle/>
          <a:p>
            <a:r>
              <a:rPr lang="en-US" dirty="0" smtClean="0"/>
              <a:t>The two types of camera lenses are the </a:t>
            </a:r>
            <a:r>
              <a:rPr lang="en-US" dirty="0"/>
              <a:t>zoom lenses and prime lenses. </a:t>
            </a:r>
            <a:endParaRPr lang="en-US" dirty="0" smtClean="0"/>
          </a:p>
          <a:p>
            <a:r>
              <a:rPr lang="en-US" b="1" dirty="0" smtClean="0"/>
              <a:t>What </a:t>
            </a:r>
            <a:r>
              <a:rPr lang="en-US" b="1" dirty="0"/>
              <a:t>is a zoom lens?</a:t>
            </a:r>
            <a:endParaRPr lang="en-US" dirty="0"/>
          </a:p>
          <a:p>
            <a:r>
              <a:rPr lang="en-US" dirty="0"/>
              <a:t>Zoom lenses have variable focal lengths, so with a 70-200mm lens for example, </a:t>
            </a:r>
            <a:r>
              <a:rPr lang="en-US" dirty="0" smtClean="0"/>
              <a:t>allows </a:t>
            </a:r>
            <a:r>
              <a:rPr lang="en-US" dirty="0"/>
              <a:t>you to photograph both close up and in the distance. Zoom lenses are a versatile choice of </a:t>
            </a:r>
            <a:r>
              <a:rPr lang="en-US" dirty="0" smtClean="0"/>
              <a:t>lens. </a:t>
            </a:r>
            <a:r>
              <a:rPr lang="en-US" dirty="0"/>
              <a:t> </a:t>
            </a:r>
            <a:endParaRPr lang="en-US" dirty="0" smtClean="0"/>
          </a:p>
          <a:p>
            <a:r>
              <a:rPr lang="en-US" dirty="0" smtClean="0"/>
              <a:t>The </a:t>
            </a:r>
            <a:r>
              <a:rPr lang="en-US" dirty="0"/>
              <a:t>downsides of a Zoom Lens are that they are usually heavier than Prime Lenses, not quite as sharp as proportionally priced Prime Lenses, and the aperture setting doesn’t usually go as low, meaning low-light shots aren’t as easy to </a:t>
            </a:r>
            <a:r>
              <a:rPr lang="en-US" dirty="0" smtClean="0"/>
              <a:t>get.</a:t>
            </a:r>
          </a:p>
          <a:p>
            <a:r>
              <a:rPr lang="en-US" b="1" dirty="0" smtClean="0"/>
              <a:t>What </a:t>
            </a:r>
            <a:r>
              <a:rPr lang="en-US" b="1" dirty="0"/>
              <a:t>is a prime lens?</a:t>
            </a:r>
            <a:endParaRPr lang="en-US" dirty="0"/>
          </a:p>
          <a:p>
            <a:r>
              <a:rPr lang="en-US" dirty="0"/>
              <a:t>Prime lenses have a fixed focal range, which means that you can't zoom in or out. The main advantage of prime lenses is that they specialize in just one focal length. </a:t>
            </a:r>
            <a:endParaRPr lang="en-US" dirty="0" smtClean="0"/>
          </a:p>
          <a:p>
            <a:r>
              <a:rPr lang="en-US" dirty="0" smtClean="0"/>
              <a:t>Are finely </a:t>
            </a:r>
            <a:r>
              <a:rPr lang="en-US" dirty="0"/>
              <a:t>tuned to deliver on one specific type of photography, unlike a zoom lens which can be used in a multitude of cases.</a:t>
            </a:r>
          </a:p>
        </p:txBody>
      </p:sp>
    </p:spTree>
    <p:extLst>
      <p:ext uri="{BB962C8B-B14F-4D97-AF65-F5344CB8AC3E}">
        <p14:creationId xmlns:p14="http://schemas.microsoft.com/office/powerpoint/2010/main" val="274078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43" y="1033111"/>
            <a:ext cx="6719018" cy="868839"/>
          </a:xfrm>
        </p:spPr>
        <p:txBody>
          <a:bodyPr>
            <a:normAutofit/>
          </a:bodyPr>
          <a:lstStyle/>
          <a:p>
            <a:pPr algn="ctr"/>
            <a:r>
              <a:rPr lang="en-US" sz="2800" b="1" dirty="0" smtClean="0"/>
              <a:t>Types </a:t>
            </a:r>
            <a:r>
              <a:rPr lang="en-US" sz="2800" b="1" dirty="0"/>
              <a:t>of camera lens</a:t>
            </a:r>
          </a:p>
        </p:txBody>
      </p:sp>
      <p:graphicFrame>
        <p:nvGraphicFramePr>
          <p:cNvPr id="5" name="Table 4"/>
          <p:cNvGraphicFramePr>
            <a:graphicFrameLocks noGrp="1"/>
          </p:cNvGraphicFramePr>
          <p:nvPr/>
        </p:nvGraphicFramePr>
        <p:xfrm>
          <a:off x="457200" y="1912936"/>
          <a:ext cx="8229600" cy="3900491"/>
        </p:xfrm>
        <a:graphic>
          <a:graphicData uri="http://schemas.openxmlformats.org/drawingml/2006/table">
            <a:tbl>
              <a:tblPr firstRow="1" firstCol="1" bandRow="1">
                <a:tableStyleId>{5C22544A-7EE6-4342-B048-85BDC9FD1C3A}</a:tableStyleId>
              </a:tblPr>
              <a:tblGrid>
                <a:gridCol w="2743200"/>
                <a:gridCol w="2743200"/>
                <a:gridCol w="2743200"/>
              </a:tblGrid>
              <a:tr h="0">
                <a:tc>
                  <a:txBody>
                    <a:bodyPr/>
                    <a:lstStyle/>
                    <a:p>
                      <a:pPr>
                        <a:lnSpc>
                          <a:spcPct val="107000"/>
                        </a:lnSpc>
                        <a:spcAft>
                          <a:spcPts val="800"/>
                        </a:spcAft>
                      </a:pPr>
                      <a:r>
                        <a:rPr lang="en-US" sz="1100">
                          <a:effectLst/>
                        </a:rPr>
                        <a:t>Focal Length</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Type of Lens</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What is it used for?</a:t>
                      </a:r>
                      <a:endParaRPr lang="en-US" sz="1100">
                        <a:effectLst/>
                        <a:latin typeface="Calibri"/>
                        <a:ea typeface="Calibri"/>
                        <a:cs typeface="Times New Roman"/>
                      </a:endParaRPr>
                    </a:p>
                  </a:txBody>
                  <a:tcPr marL="142875" marR="142875" marT="142875" marB="142875" anchor="ctr"/>
                </a:tc>
              </a:tr>
              <a:tr h="0">
                <a:tc>
                  <a:txBody>
                    <a:bodyPr/>
                    <a:lstStyle/>
                    <a:p>
                      <a:pPr>
                        <a:lnSpc>
                          <a:spcPct val="107000"/>
                        </a:lnSpc>
                        <a:spcAft>
                          <a:spcPts val="800"/>
                        </a:spcAft>
                      </a:pPr>
                      <a:r>
                        <a:rPr lang="en-US" sz="1100">
                          <a:effectLst/>
                        </a:rPr>
                        <a:t>4mm - 14mm</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Fisheye</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Abstract, creative</a:t>
                      </a:r>
                      <a:endParaRPr lang="en-US" sz="1100">
                        <a:effectLst/>
                        <a:latin typeface="Calibri"/>
                        <a:ea typeface="Calibri"/>
                        <a:cs typeface="Times New Roman"/>
                      </a:endParaRPr>
                    </a:p>
                  </a:txBody>
                  <a:tcPr marL="142875" marR="142875" marT="142875" marB="142875" anchor="ctr"/>
                </a:tc>
              </a:tr>
              <a:tr h="0">
                <a:tc>
                  <a:txBody>
                    <a:bodyPr/>
                    <a:lstStyle/>
                    <a:p>
                      <a:pPr>
                        <a:lnSpc>
                          <a:spcPct val="107000"/>
                        </a:lnSpc>
                        <a:spcAft>
                          <a:spcPts val="800"/>
                        </a:spcAft>
                      </a:pPr>
                      <a:r>
                        <a:rPr lang="en-US" sz="1100">
                          <a:effectLst/>
                        </a:rPr>
                        <a:t>14mm - 35mm</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Wide angle</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Landscape, architecture</a:t>
                      </a:r>
                      <a:endParaRPr lang="en-US" sz="1100">
                        <a:effectLst/>
                        <a:latin typeface="Calibri"/>
                        <a:ea typeface="Calibri"/>
                        <a:cs typeface="Times New Roman"/>
                      </a:endParaRPr>
                    </a:p>
                  </a:txBody>
                  <a:tcPr marL="142875" marR="142875" marT="142875" marB="142875" anchor="ctr"/>
                </a:tc>
              </a:tr>
              <a:tr h="0">
                <a:tc>
                  <a:txBody>
                    <a:bodyPr/>
                    <a:lstStyle/>
                    <a:p>
                      <a:pPr>
                        <a:lnSpc>
                          <a:spcPct val="107000"/>
                        </a:lnSpc>
                        <a:spcAft>
                          <a:spcPts val="800"/>
                        </a:spcAft>
                      </a:pPr>
                      <a:r>
                        <a:rPr lang="en-US" sz="1100">
                          <a:effectLst/>
                        </a:rPr>
                        <a:t>35mm - 85mm</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Standard</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Street, travel, portrait</a:t>
                      </a:r>
                      <a:endParaRPr lang="en-US" sz="1100">
                        <a:effectLst/>
                        <a:latin typeface="Calibri"/>
                        <a:ea typeface="Calibri"/>
                        <a:cs typeface="Times New Roman"/>
                      </a:endParaRPr>
                    </a:p>
                  </a:txBody>
                  <a:tcPr marL="142875" marR="142875" marT="142875" marB="142875" anchor="ctr"/>
                </a:tc>
              </a:tr>
              <a:tr h="0">
                <a:tc>
                  <a:txBody>
                    <a:bodyPr/>
                    <a:lstStyle/>
                    <a:p>
                      <a:pPr>
                        <a:lnSpc>
                          <a:spcPct val="107000"/>
                        </a:lnSpc>
                        <a:spcAft>
                          <a:spcPts val="800"/>
                        </a:spcAft>
                      </a:pPr>
                      <a:r>
                        <a:rPr lang="en-US" sz="1100">
                          <a:effectLst/>
                        </a:rPr>
                        <a:t>85mm - 135mm</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Short telephoto</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Street photography and portraits</a:t>
                      </a:r>
                      <a:endParaRPr lang="en-US" sz="1100">
                        <a:effectLst/>
                        <a:latin typeface="Calibri"/>
                        <a:ea typeface="Calibri"/>
                        <a:cs typeface="Times New Roman"/>
                      </a:endParaRPr>
                    </a:p>
                  </a:txBody>
                  <a:tcPr marL="142875" marR="142875" marT="142875" marB="142875" anchor="ctr"/>
                </a:tc>
              </a:tr>
              <a:tr h="0">
                <a:tc>
                  <a:txBody>
                    <a:bodyPr/>
                    <a:lstStyle/>
                    <a:p>
                      <a:pPr>
                        <a:lnSpc>
                          <a:spcPct val="107000"/>
                        </a:lnSpc>
                        <a:spcAft>
                          <a:spcPts val="800"/>
                        </a:spcAft>
                      </a:pPr>
                      <a:r>
                        <a:rPr lang="en-US" sz="1100">
                          <a:effectLst/>
                        </a:rPr>
                        <a:t>135mm+</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Medium telephoto</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Sports, wildlife, action</a:t>
                      </a:r>
                      <a:endParaRPr lang="en-US" sz="1100">
                        <a:effectLst/>
                        <a:latin typeface="Calibri"/>
                        <a:ea typeface="Calibri"/>
                        <a:cs typeface="Times New Roman"/>
                      </a:endParaRPr>
                    </a:p>
                  </a:txBody>
                  <a:tcPr marL="142875" marR="142875" marT="142875" marB="142875" anchor="ctr"/>
                </a:tc>
              </a:tr>
              <a:tr h="0">
                <a:tc>
                  <a:txBody>
                    <a:bodyPr/>
                    <a:lstStyle/>
                    <a:p>
                      <a:pPr>
                        <a:lnSpc>
                          <a:spcPct val="107000"/>
                        </a:lnSpc>
                        <a:spcAft>
                          <a:spcPts val="800"/>
                        </a:spcAft>
                      </a:pPr>
                      <a:r>
                        <a:rPr lang="en-US" sz="1100">
                          <a:effectLst/>
                        </a:rPr>
                        <a:t>300mm+</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Super telephoto</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Sports from a distance, nature and astronomy</a:t>
                      </a:r>
                      <a:endParaRPr lang="en-US" sz="1100">
                        <a:effectLst/>
                        <a:latin typeface="Calibri"/>
                        <a:ea typeface="Calibri"/>
                        <a:cs typeface="Times New Roman"/>
                      </a:endParaRPr>
                    </a:p>
                  </a:txBody>
                  <a:tcPr marL="142875" marR="142875" marT="142875" marB="142875" anchor="ctr"/>
                </a:tc>
              </a:tr>
              <a:tr h="0">
                <a:tc>
                  <a:txBody>
                    <a:bodyPr/>
                    <a:lstStyle/>
                    <a:p>
                      <a:pPr>
                        <a:lnSpc>
                          <a:spcPct val="107000"/>
                        </a:lnSpc>
                        <a:spcAft>
                          <a:spcPts val="800"/>
                        </a:spcAft>
                      </a:pPr>
                      <a:r>
                        <a:rPr lang="en-US" sz="1100">
                          <a:effectLst/>
                        </a:rPr>
                        <a:t>35mm - 200mm</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a:effectLst/>
                        </a:rPr>
                        <a:t>Macro</a:t>
                      </a:r>
                      <a:endParaRPr lang="en-US" sz="1100">
                        <a:effectLst/>
                        <a:latin typeface="Calibri"/>
                        <a:ea typeface="Calibri"/>
                        <a:cs typeface="Times New Roman"/>
                      </a:endParaRPr>
                    </a:p>
                  </a:txBody>
                  <a:tcPr marL="142875" marR="142875" marT="142875" marB="142875" anchor="ctr"/>
                </a:tc>
                <a:tc>
                  <a:txBody>
                    <a:bodyPr/>
                    <a:lstStyle/>
                    <a:p>
                      <a:pPr>
                        <a:lnSpc>
                          <a:spcPct val="107000"/>
                        </a:lnSpc>
                        <a:spcAft>
                          <a:spcPts val="800"/>
                        </a:spcAft>
                      </a:pPr>
                      <a:r>
                        <a:rPr lang="en-US" sz="1100" dirty="0">
                          <a:effectLst/>
                        </a:rPr>
                        <a:t>Close-up shots</a:t>
                      </a:r>
                      <a:endParaRPr lang="en-US" sz="1100" dirty="0">
                        <a:effectLst/>
                        <a:latin typeface="Calibri"/>
                        <a:ea typeface="Calibri"/>
                        <a:cs typeface="Times New Roman"/>
                      </a:endParaRPr>
                    </a:p>
                  </a:txBody>
                  <a:tcPr marL="142875" marR="142875" marT="142875" marB="142875" anchor="ctr"/>
                </a:tc>
              </a:tr>
            </a:tbl>
          </a:graphicData>
        </a:graphic>
      </p:graphicFrame>
      <p:sp>
        <p:nvSpPr>
          <p:cNvPr id="7" name="Rectangle 6"/>
          <p:cNvSpPr/>
          <p:nvPr/>
        </p:nvSpPr>
        <p:spPr>
          <a:xfrm>
            <a:off x="448964" y="5872280"/>
            <a:ext cx="7787956" cy="215444"/>
          </a:xfrm>
          <a:prstGeom prst="rect">
            <a:avLst/>
          </a:prstGeom>
        </p:spPr>
        <p:txBody>
          <a:bodyPr wrap="square">
            <a:spAutoFit/>
          </a:bodyPr>
          <a:lstStyle/>
          <a:p>
            <a:r>
              <a:rPr lang="en-US" sz="800" dirty="0" smtClean="0"/>
              <a:t>Source: </a:t>
            </a:r>
            <a:r>
              <a:rPr lang="en-US" sz="800" dirty="0" err="1" smtClean="0"/>
              <a:t>PhotoGuard</a:t>
            </a:r>
            <a:r>
              <a:rPr lang="en-US" sz="800" dirty="0"/>
              <a:t> </a:t>
            </a:r>
            <a:r>
              <a:rPr lang="en-US" sz="800" dirty="0" smtClean="0"/>
              <a:t>( </a:t>
            </a:r>
            <a:r>
              <a:rPr lang="en-US" sz="800" dirty="0"/>
              <a:t>2023) Focal length size guide https://www.photoguard.co.uk/camera-lens-guide </a:t>
            </a:r>
          </a:p>
        </p:txBody>
      </p:sp>
    </p:spTree>
    <p:extLst>
      <p:ext uri="{BB962C8B-B14F-4D97-AF65-F5344CB8AC3E}">
        <p14:creationId xmlns:p14="http://schemas.microsoft.com/office/powerpoint/2010/main" val="747430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138426"/>
            <a:ext cx="6719018" cy="610820"/>
          </a:xfrm>
        </p:spPr>
        <p:txBody>
          <a:bodyPr/>
          <a:lstStyle/>
          <a:p>
            <a:r>
              <a:rPr lang="en-US" sz="2800" b="1" dirty="0"/>
              <a:t>Types of Lens Filters</a:t>
            </a:r>
            <a:endParaRPr lang="en-US" sz="2800" dirty="0"/>
          </a:p>
        </p:txBody>
      </p:sp>
      <p:sp>
        <p:nvSpPr>
          <p:cNvPr id="3" name="Content Placeholder 2"/>
          <p:cNvSpPr>
            <a:spLocks noGrp="1"/>
          </p:cNvSpPr>
          <p:nvPr>
            <p:ph idx="1"/>
          </p:nvPr>
        </p:nvSpPr>
        <p:spPr>
          <a:xfrm>
            <a:off x="12743" y="1749245"/>
            <a:ext cx="8376881" cy="5344675"/>
          </a:xfrm>
        </p:spPr>
        <p:txBody>
          <a:bodyPr>
            <a:normAutofit fontScale="70000" lnSpcReduction="20000"/>
          </a:bodyPr>
          <a:lstStyle/>
          <a:p>
            <a:r>
              <a:rPr lang="en-US" dirty="0"/>
              <a:t>Common filters used by photographers include:</a:t>
            </a:r>
          </a:p>
          <a:p>
            <a:pPr lvl="0"/>
            <a:r>
              <a:rPr lang="en-US" b="1" dirty="0"/>
              <a:t>Clear filters</a:t>
            </a:r>
            <a:r>
              <a:rPr lang="en-US" dirty="0"/>
              <a:t>: Used as lens protectors </a:t>
            </a:r>
          </a:p>
          <a:p>
            <a:pPr lvl="0"/>
            <a:r>
              <a:rPr lang="en-US" b="1" dirty="0"/>
              <a:t>Ultraviolet (UV) haze filters</a:t>
            </a:r>
            <a:r>
              <a:rPr lang="en-US" dirty="0"/>
              <a:t>: Reduce haze, and they're commonly left on the lens permanently as a lens protector </a:t>
            </a:r>
          </a:p>
          <a:p>
            <a:pPr lvl="0"/>
            <a:r>
              <a:rPr lang="en-US" b="1" dirty="0"/>
              <a:t>Skylight filters</a:t>
            </a:r>
            <a:r>
              <a:rPr lang="en-US" dirty="0"/>
              <a:t>: Slightly pink filters used to reduce blues, correct haze, and act as a lens protector </a:t>
            </a:r>
          </a:p>
          <a:p>
            <a:pPr lvl="0"/>
            <a:r>
              <a:rPr lang="en-US" b="1" dirty="0"/>
              <a:t>Polarizing filters: </a:t>
            </a:r>
            <a:r>
              <a:rPr lang="en-US" dirty="0"/>
              <a:t>Reduce glare, cut unwanted reflections from water, and saturate colors, making skies appear bluer and clouds whiter </a:t>
            </a:r>
          </a:p>
          <a:p>
            <a:pPr lvl="0"/>
            <a:r>
              <a:rPr lang="en-US" b="1" dirty="0"/>
              <a:t>Neutral density filters (ND): </a:t>
            </a:r>
            <a:r>
              <a:rPr lang="en-US" dirty="0"/>
              <a:t>Dark filters that reduce the amount of light the sensor receives so larger apertures and slower shutter speeds can be used to reduce the depth of field or to create motion blur </a:t>
            </a:r>
          </a:p>
          <a:p>
            <a:pPr lvl="0"/>
            <a:r>
              <a:rPr lang="en-US" b="1" dirty="0"/>
              <a:t>Graduated ND filters: </a:t>
            </a:r>
            <a:r>
              <a:rPr lang="en-US" dirty="0"/>
              <a:t>Similar to ND filters except part of the filter is darker, so it's possible to expose bright backgrounds and dark foregrounds correctly </a:t>
            </a:r>
          </a:p>
          <a:p>
            <a:pPr lvl="0"/>
            <a:r>
              <a:rPr lang="en-US" b="1" dirty="0"/>
              <a:t>Diffusion and soft focus filters: </a:t>
            </a:r>
            <a:r>
              <a:rPr lang="en-US" dirty="0"/>
              <a:t>Used to soften image details in portraits </a:t>
            </a:r>
          </a:p>
          <a:p>
            <a:pPr lvl="0"/>
            <a:r>
              <a:rPr lang="en-US" b="1" dirty="0"/>
              <a:t>Star filters: </a:t>
            </a:r>
            <a:r>
              <a:rPr lang="en-US" dirty="0"/>
              <a:t>Create starburst effects over bright lights</a:t>
            </a:r>
          </a:p>
        </p:txBody>
      </p:sp>
    </p:spTree>
    <p:extLst>
      <p:ext uri="{BB962C8B-B14F-4D97-AF65-F5344CB8AC3E}">
        <p14:creationId xmlns:p14="http://schemas.microsoft.com/office/powerpoint/2010/main" val="370588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033111"/>
            <a:ext cx="6719018" cy="868839"/>
          </a:xfrm>
        </p:spPr>
        <p:txBody>
          <a:bodyPr>
            <a:normAutofit/>
          </a:bodyPr>
          <a:lstStyle/>
          <a:p>
            <a:r>
              <a:rPr lang="en-US" sz="2800" b="1" dirty="0" smtClean="0"/>
              <a:t>Tripods and monopods</a:t>
            </a:r>
            <a:endParaRPr lang="en-US" sz="2800" b="1" dirty="0"/>
          </a:p>
        </p:txBody>
      </p:sp>
      <p:sp>
        <p:nvSpPr>
          <p:cNvPr id="3" name="Content Placeholder 2"/>
          <p:cNvSpPr>
            <a:spLocks noGrp="1"/>
          </p:cNvSpPr>
          <p:nvPr>
            <p:ph idx="1"/>
          </p:nvPr>
        </p:nvSpPr>
        <p:spPr>
          <a:xfrm>
            <a:off x="39637" y="1818735"/>
            <a:ext cx="4074248" cy="5039265"/>
          </a:xfrm>
        </p:spPr>
        <p:txBody>
          <a:bodyPr>
            <a:normAutofit fontScale="70000" lnSpcReduction="20000"/>
          </a:bodyPr>
          <a:lstStyle/>
          <a:p>
            <a:r>
              <a:rPr lang="en-US" b="1" dirty="0"/>
              <a:t>A tripod </a:t>
            </a:r>
            <a:r>
              <a:rPr lang="en-US" dirty="0"/>
              <a:t>steadies the camera to create a versatile and stable base from which to frame your composition. It doesn't matter if you're a beginner or a serious photographer—tripods are guaranteed to improve your imaging. </a:t>
            </a:r>
            <a:endParaRPr lang="en-US" dirty="0" smtClean="0"/>
          </a:p>
          <a:p>
            <a:r>
              <a:rPr lang="en-US" dirty="0" smtClean="0"/>
              <a:t>allow </a:t>
            </a:r>
            <a:r>
              <a:rPr lang="en-US" dirty="0"/>
              <a:t>for easier manual adjustment of tricky lighting situations, such as a night sky or landscape</a:t>
            </a:r>
            <a:r>
              <a:rPr lang="en-US" dirty="0" smtClean="0"/>
              <a:t>.</a:t>
            </a:r>
            <a:r>
              <a:rPr lang="en-US" i="1" dirty="0"/>
              <a:t> </a:t>
            </a:r>
            <a:endParaRPr lang="en-US" i="1" dirty="0" smtClean="0"/>
          </a:p>
          <a:p>
            <a:r>
              <a:rPr lang="en-US" b="1" dirty="0" smtClean="0"/>
              <a:t>Monopods</a:t>
            </a:r>
            <a:r>
              <a:rPr lang="en-US" dirty="0" smtClean="0"/>
              <a:t> or </a:t>
            </a:r>
            <a:r>
              <a:rPr lang="en-US" dirty="0" err="1"/>
              <a:t>unipod</a:t>
            </a:r>
            <a:r>
              <a:rPr lang="en-US" dirty="0"/>
              <a:t>, this is a one-legged support or a collapsible pole. </a:t>
            </a:r>
            <a:endParaRPr lang="en-US" dirty="0" smtClean="0"/>
          </a:p>
          <a:p>
            <a:r>
              <a:rPr lang="en-US" dirty="0" smtClean="0"/>
              <a:t>This </a:t>
            </a:r>
            <a:r>
              <a:rPr lang="en-US" dirty="0"/>
              <a:t>photography accessory steadies a mounted camera by eliminating vertical motion. </a:t>
            </a:r>
          </a:p>
        </p:txBody>
      </p:sp>
      <p:pic>
        <p:nvPicPr>
          <p:cNvPr id="14338" name="Picture 2" descr="Free Young ethnic female vlogger with curly hair leaning forward to cellphone on tripod before video record on walkway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1180" y="1901950"/>
            <a:ext cx="2901395" cy="435209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278582" y="6334780"/>
            <a:ext cx="4572000" cy="338554"/>
          </a:xfrm>
          <a:prstGeom prst="rect">
            <a:avLst/>
          </a:prstGeom>
        </p:spPr>
        <p:txBody>
          <a:bodyPr>
            <a:spAutoFit/>
          </a:bodyPr>
          <a:lstStyle/>
          <a:p>
            <a:r>
              <a:rPr lang="en-US" sz="800" dirty="0" smtClean="0"/>
              <a:t>Source:  </a:t>
            </a:r>
            <a:r>
              <a:rPr lang="en-US" sz="800" dirty="0" smtClean="0">
                <a:hlinkClick r:id="rId3"/>
              </a:rPr>
              <a:t>https</a:t>
            </a:r>
            <a:r>
              <a:rPr lang="en-US" sz="800" dirty="0">
                <a:hlinkClick r:id="rId3"/>
              </a:rPr>
              <a:t>://www.pexels.com/photo/ethnic-blogger-with-smartphone-on-urban-pavement-7243116</a:t>
            </a:r>
            <a:r>
              <a:rPr lang="en-US" sz="800" dirty="0" smtClean="0">
                <a:hlinkClick r:id="rId3"/>
              </a:rPr>
              <a:t>/</a:t>
            </a:r>
            <a:r>
              <a:rPr lang="en-US" sz="800" dirty="0" smtClean="0"/>
              <a:t>  </a:t>
            </a:r>
            <a:r>
              <a:rPr lang="en-US" sz="800" dirty="0" err="1"/>
              <a:t>byBlue</a:t>
            </a:r>
            <a:r>
              <a:rPr lang="en-US" sz="800" dirty="0"/>
              <a:t> Bird </a:t>
            </a:r>
          </a:p>
        </p:txBody>
      </p:sp>
      <p:pic>
        <p:nvPicPr>
          <p:cNvPr id="14340" name="Picture 4" descr="Free Puppy Dog photo and pictu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3640" y="3009061"/>
            <a:ext cx="3208057" cy="213787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862575" y="5146931"/>
            <a:ext cx="2290575" cy="461665"/>
          </a:xfrm>
          <a:prstGeom prst="rect">
            <a:avLst/>
          </a:prstGeom>
        </p:spPr>
        <p:txBody>
          <a:bodyPr wrap="square">
            <a:spAutoFit/>
          </a:bodyPr>
          <a:lstStyle/>
          <a:p>
            <a:r>
              <a:rPr lang="en-US" sz="800" dirty="0" smtClean="0"/>
              <a:t>Source: PIXABAY https</a:t>
            </a:r>
            <a:r>
              <a:rPr lang="en-US" sz="800" dirty="0"/>
              <a:t>://pixabay.com/photos/puppy-dog-pet-night-sch%C3%A4fer-dog-3688871/</a:t>
            </a:r>
          </a:p>
        </p:txBody>
      </p:sp>
    </p:spTree>
    <p:extLst>
      <p:ext uri="{BB962C8B-B14F-4D97-AF65-F5344CB8AC3E}">
        <p14:creationId xmlns:p14="http://schemas.microsoft.com/office/powerpoint/2010/main" val="2706400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85282"/>
            <a:ext cx="6719018" cy="868839"/>
          </a:xfrm>
        </p:spPr>
        <p:txBody>
          <a:bodyPr/>
          <a:lstStyle/>
          <a:p>
            <a:r>
              <a:rPr lang="en-US" b="1" dirty="0"/>
              <a:t>Detachable Camera Flashes</a:t>
            </a:r>
            <a:endParaRPr lang="en-US" dirty="0"/>
          </a:p>
        </p:txBody>
      </p:sp>
      <p:sp>
        <p:nvSpPr>
          <p:cNvPr id="3" name="Content Placeholder 2"/>
          <p:cNvSpPr>
            <a:spLocks noGrp="1"/>
          </p:cNvSpPr>
          <p:nvPr>
            <p:ph idx="1"/>
          </p:nvPr>
        </p:nvSpPr>
        <p:spPr>
          <a:xfrm>
            <a:off x="448964" y="1901950"/>
            <a:ext cx="4275741" cy="4956050"/>
          </a:xfrm>
        </p:spPr>
        <p:txBody>
          <a:bodyPr>
            <a:normAutofit fontScale="85000" lnSpcReduction="20000"/>
          </a:bodyPr>
          <a:lstStyle/>
          <a:p>
            <a:r>
              <a:rPr lang="en-US" dirty="0"/>
              <a:t>A flash is a piece of equipment that produces a beam of light for a very short period of time when you release the camera </a:t>
            </a:r>
            <a:r>
              <a:rPr lang="en-US" dirty="0" smtClean="0"/>
              <a:t>shutter.</a:t>
            </a:r>
          </a:p>
          <a:p>
            <a:r>
              <a:rPr lang="en-US" dirty="0" smtClean="0"/>
              <a:t>You </a:t>
            </a:r>
            <a:r>
              <a:rPr lang="en-US" dirty="0"/>
              <a:t>can use it to lighten shadows and to brighten your subject without having to decrease the shutter speed or increase the ISO </a:t>
            </a:r>
            <a:r>
              <a:rPr lang="en-US" dirty="0" smtClean="0"/>
              <a:t>settings.</a:t>
            </a:r>
          </a:p>
          <a:p>
            <a:r>
              <a:rPr lang="en-US" dirty="0" smtClean="0"/>
              <a:t>External </a:t>
            </a:r>
            <a:r>
              <a:rPr lang="en-US" dirty="0"/>
              <a:t>camera flash accessories outperform internal camera flashes because they're more powerful and thus can be used at greater distances. </a:t>
            </a:r>
          </a:p>
        </p:txBody>
      </p:sp>
      <p:pic>
        <p:nvPicPr>
          <p:cNvPr id="15362" name="Picture 2" descr="Free Detachable Camera Flash Camera Flash photo and pictu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2818" y="1749243"/>
            <a:ext cx="2290577" cy="229057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113885" y="6326845"/>
            <a:ext cx="4572000" cy="461665"/>
          </a:xfrm>
          <a:prstGeom prst="rect">
            <a:avLst/>
          </a:prstGeom>
        </p:spPr>
        <p:txBody>
          <a:bodyPr>
            <a:spAutoFit/>
          </a:bodyPr>
          <a:lstStyle/>
          <a:p>
            <a:r>
              <a:rPr lang="en-US" sz="800" dirty="0" smtClean="0"/>
              <a:t>Source: </a:t>
            </a:r>
            <a:r>
              <a:rPr lang="en-US" sz="800" dirty="0" err="1" smtClean="0"/>
              <a:t>Pixabay</a:t>
            </a:r>
            <a:r>
              <a:rPr lang="en-US" sz="800" dirty="0" smtClean="0"/>
              <a:t> </a:t>
            </a:r>
            <a:r>
              <a:rPr lang="en-US" sz="800" dirty="0" smtClean="0">
                <a:hlinkClick r:id="rId3"/>
              </a:rPr>
              <a:t>https</a:t>
            </a:r>
            <a:r>
              <a:rPr lang="en-US" sz="800" dirty="0">
                <a:hlinkClick r:id="rId3"/>
              </a:rPr>
              <a:t>://pixabay.com/photos/detachable-camera-flash-camera-flash-7005118</a:t>
            </a:r>
            <a:r>
              <a:rPr lang="en-US" sz="800" dirty="0" smtClean="0">
                <a:hlinkClick r:id="rId3"/>
              </a:rPr>
              <a:t>/</a:t>
            </a:r>
            <a:endParaRPr lang="en-US" sz="800" dirty="0" smtClean="0"/>
          </a:p>
          <a:p>
            <a:r>
              <a:rPr lang="en-US" sz="800" dirty="0"/>
              <a:t>Source: </a:t>
            </a:r>
            <a:r>
              <a:rPr lang="en-US" sz="800" dirty="0">
                <a:hlinkClick r:id="rId4"/>
              </a:rPr>
              <a:t>https://www.pexels.com/photo/crop-person-using-smartphone-in-dark-room-3348724</a:t>
            </a:r>
            <a:r>
              <a:rPr lang="en-US" sz="800" dirty="0" smtClean="0">
                <a:hlinkClick r:id="rId4"/>
              </a:rPr>
              <a:t>/</a:t>
            </a:r>
            <a:r>
              <a:rPr lang="en-US" sz="800" dirty="0"/>
              <a:t> by Gift </a:t>
            </a:r>
            <a:r>
              <a:rPr lang="en-US" sz="800" dirty="0" err="1"/>
              <a:t>Habeshaw</a:t>
            </a:r>
            <a:endParaRPr lang="en-US" sz="800" dirty="0"/>
          </a:p>
        </p:txBody>
      </p:sp>
      <p:pic>
        <p:nvPicPr>
          <p:cNvPr id="15364" name="Picture 4" descr="Free Crop anonymous person demonstrating modern mobile phone with bright flashlight in dark room Stock Photo"/>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510" r="25078"/>
          <a:stretch/>
        </p:blipFill>
        <p:spPr bwMode="auto">
          <a:xfrm>
            <a:off x="5182817" y="3959638"/>
            <a:ext cx="2290577" cy="2370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71126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7" y="1185816"/>
            <a:ext cx="6719018" cy="716134"/>
          </a:xfrm>
        </p:spPr>
        <p:txBody>
          <a:bodyPr/>
          <a:lstStyle/>
          <a:p>
            <a:r>
              <a:rPr lang="en-US" b="1" dirty="0"/>
              <a:t>Photography </a:t>
            </a:r>
            <a:r>
              <a:rPr lang="en-US" b="1" dirty="0" smtClean="0"/>
              <a:t>bags and cases</a:t>
            </a:r>
            <a:endParaRPr lang="en-US" dirty="0"/>
          </a:p>
        </p:txBody>
      </p:sp>
      <p:sp>
        <p:nvSpPr>
          <p:cNvPr id="4" name="Rectangle 3"/>
          <p:cNvSpPr/>
          <p:nvPr/>
        </p:nvSpPr>
        <p:spPr>
          <a:xfrm>
            <a:off x="152705" y="1901950"/>
            <a:ext cx="5488230" cy="4801314"/>
          </a:xfrm>
          <a:prstGeom prst="rect">
            <a:avLst/>
          </a:prstGeom>
        </p:spPr>
        <p:txBody>
          <a:bodyPr wrap="square">
            <a:spAutoFit/>
          </a:bodyPr>
          <a:lstStyle/>
          <a:p>
            <a:pPr algn="just"/>
            <a:r>
              <a:rPr lang="en-US" b="1" dirty="0" smtClean="0"/>
              <a:t>A</a:t>
            </a:r>
            <a:r>
              <a:rPr lang="en-US" b="1" dirty="0"/>
              <a:t> pouch</a:t>
            </a:r>
            <a:r>
              <a:rPr lang="en-US" dirty="0"/>
              <a:t> is a small bag designed to take up little room. Those designed for a camera generally only have space for your camera and a few small accessories, such as batteries or memory cards. </a:t>
            </a:r>
            <a:endParaRPr lang="en-US" dirty="0" smtClean="0"/>
          </a:p>
          <a:p>
            <a:pPr algn="just"/>
            <a:r>
              <a:rPr lang="en-US" b="1" dirty="0" smtClean="0"/>
              <a:t>Holsters </a:t>
            </a:r>
            <a:r>
              <a:rPr lang="en-US" b="1" dirty="0"/>
              <a:t>and </a:t>
            </a:r>
            <a:r>
              <a:rPr lang="en-US" b="1" dirty="0" smtClean="0"/>
              <a:t>Belts:</a:t>
            </a:r>
            <a:r>
              <a:rPr lang="en-US" dirty="0"/>
              <a:t> </a:t>
            </a:r>
            <a:r>
              <a:rPr lang="en-US" dirty="0" smtClean="0"/>
              <a:t>Wear </a:t>
            </a:r>
            <a:r>
              <a:rPr lang="en-US" dirty="0"/>
              <a:t>a holster or belt around your waist or over your shoulders to allow for hands-free carrying of your camera when you're on the go. </a:t>
            </a:r>
            <a:endParaRPr lang="en-US" dirty="0" smtClean="0"/>
          </a:p>
          <a:p>
            <a:pPr algn="just"/>
            <a:r>
              <a:rPr lang="en-US" b="1" dirty="0" smtClean="0"/>
              <a:t>Messenger </a:t>
            </a:r>
            <a:r>
              <a:rPr lang="en-US" b="1" dirty="0"/>
              <a:t>Bags and </a:t>
            </a:r>
            <a:r>
              <a:rPr lang="en-US" b="1" dirty="0" smtClean="0"/>
              <a:t>Backpacks:</a:t>
            </a:r>
            <a:r>
              <a:rPr lang="en-US" dirty="0"/>
              <a:t> </a:t>
            </a:r>
            <a:r>
              <a:rPr lang="en-US" dirty="0" smtClean="0"/>
              <a:t>Larger </a:t>
            </a:r>
            <a:r>
              <a:rPr lang="en-US" dirty="0"/>
              <a:t>in size, messenger bags and backpacks offer lots of room for your photography </a:t>
            </a:r>
            <a:r>
              <a:rPr lang="en-US" dirty="0" smtClean="0"/>
              <a:t>equipment, and are easy </a:t>
            </a:r>
            <a:r>
              <a:rPr lang="en-US" dirty="0"/>
              <a:t>to carry around from one location to another. </a:t>
            </a:r>
            <a:endParaRPr lang="en-US" dirty="0" smtClean="0"/>
          </a:p>
          <a:p>
            <a:pPr algn="just"/>
            <a:r>
              <a:rPr lang="en-US" b="1" dirty="0" smtClean="0"/>
              <a:t>Trunks </a:t>
            </a:r>
            <a:r>
              <a:rPr lang="en-US" b="1" dirty="0"/>
              <a:t>and Hard </a:t>
            </a:r>
            <a:r>
              <a:rPr lang="en-US" b="1" dirty="0" smtClean="0"/>
              <a:t>Cases:</a:t>
            </a:r>
            <a:r>
              <a:rPr lang="en-US" dirty="0"/>
              <a:t> </a:t>
            </a:r>
            <a:r>
              <a:rPr lang="en-US" dirty="0" smtClean="0"/>
              <a:t>Trunks </a:t>
            </a:r>
            <a:r>
              <a:rPr lang="en-US" dirty="0"/>
              <a:t>and other hard cases offer the most protection for your equipment, generally coming complete with cushioning and dividers so you can stay organized. These types of cases can range from the size of a large shoe box to the size of luggage or larger. </a:t>
            </a:r>
          </a:p>
        </p:txBody>
      </p:sp>
      <p:pic>
        <p:nvPicPr>
          <p:cNvPr id="16386" name="Picture 2" descr="Free Bag Belt photo and pictur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652" r="11993"/>
          <a:stretch/>
        </p:blipFill>
        <p:spPr bwMode="auto">
          <a:xfrm>
            <a:off x="5728328" y="2205976"/>
            <a:ext cx="3415672" cy="36663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657525" y="5991841"/>
            <a:ext cx="3342920" cy="338554"/>
          </a:xfrm>
          <a:prstGeom prst="rect">
            <a:avLst/>
          </a:prstGeom>
        </p:spPr>
        <p:txBody>
          <a:bodyPr wrap="square">
            <a:spAutoFit/>
          </a:bodyPr>
          <a:lstStyle/>
          <a:p>
            <a:r>
              <a:rPr lang="en-US" sz="800" dirty="0" smtClean="0"/>
              <a:t>Source: </a:t>
            </a:r>
            <a:r>
              <a:rPr lang="en-US" sz="800" dirty="0" err="1" smtClean="0"/>
              <a:t>Pixabay</a:t>
            </a:r>
            <a:endParaRPr lang="en-US" sz="800" dirty="0" smtClean="0"/>
          </a:p>
          <a:p>
            <a:r>
              <a:rPr lang="en-US" sz="800" dirty="0" smtClean="0">
                <a:hlinkClick r:id="rId3"/>
              </a:rPr>
              <a:t>https</a:t>
            </a:r>
            <a:r>
              <a:rPr lang="en-US" sz="800" dirty="0">
                <a:hlinkClick r:id="rId3"/>
              </a:rPr>
              <a:t>://pixabay.com/photos/bag-belt-box-cable-charger-camera-1867711</a:t>
            </a:r>
            <a:r>
              <a:rPr lang="en-US" sz="800" dirty="0" smtClean="0">
                <a:hlinkClick r:id="rId3"/>
              </a:rPr>
              <a:t>/</a:t>
            </a:r>
            <a:r>
              <a:rPr lang="en-US" sz="800" dirty="0" smtClean="0"/>
              <a:t> </a:t>
            </a:r>
            <a:endParaRPr lang="en-US" sz="800" dirty="0"/>
          </a:p>
        </p:txBody>
      </p:sp>
    </p:spTree>
    <p:extLst>
      <p:ext uri="{BB962C8B-B14F-4D97-AF65-F5344CB8AC3E}">
        <p14:creationId xmlns:p14="http://schemas.microsoft.com/office/powerpoint/2010/main" val="33843684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185816"/>
            <a:ext cx="6719018" cy="868839"/>
          </a:xfrm>
        </p:spPr>
        <p:txBody>
          <a:bodyPr>
            <a:normAutofit fontScale="90000"/>
          </a:bodyPr>
          <a:lstStyle/>
          <a:p>
            <a:r>
              <a:rPr lang="en-US" b="1" dirty="0" smtClean="0"/>
              <a:t>Computer </a:t>
            </a:r>
            <a:r>
              <a:rPr lang="en-US" b="1" dirty="0"/>
              <a:t>and software application</a:t>
            </a:r>
          </a:p>
        </p:txBody>
      </p:sp>
      <p:sp>
        <p:nvSpPr>
          <p:cNvPr id="3" name="Content Placeholder 2"/>
          <p:cNvSpPr>
            <a:spLocks noGrp="1"/>
          </p:cNvSpPr>
          <p:nvPr>
            <p:ph idx="1"/>
          </p:nvPr>
        </p:nvSpPr>
        <p:spPr>
          <a:xfrm>
            <a:off x="143555" y="1901951"/>
            <a:ext cx="5650085" cy="4886560"/>
          </a:xfrm>
        </p:spPr>
        <p:txBody>
          <a:bodyPr>
            <a:normAutofit fontScale="85000" lnSpcReduction="20000"/>
          </a:bodyPr>
          <a:lstStyle/>
          <a:p>
            <a:r>
              <a:rPr lang="en-US" b="1" dirty="0"/>
              <a:t>Desktops Edge over Laptops Disappear</a:t>
            </a:r>
            <a:endParaRPr lang="en-US" dirty="0"/>
          </a:p>
          <a:p>
            <a:r>
              <a:rPr lang="en-US" dirty="0" smtClean="0"/>
              <a:t>There were times when </a:t>
            </a:r>
            <a:r>
              <a:rPr lang="en-US" dirty="0"/>
              <a:t>desktop computers were the only option for serious craftspeople. </a:t>
            </a:r>
            <a:endParaRPr lang="en-US" dirty="0" smtClean="0"/>
          </a:p>
          <a:p>
            <a:r>
              <a:rPr lang="en-US" dirty="0" smtClean="0"/>
              <a:t>Today</a:t>
            </a:r>
            <a:r>
              <a:rPr lang="en-US" dirty="0"/>
              <a:t>, however, new laptop models boast speed and storage that rival high-end desktops, </a:t>
            </a:r>
            <a:r>
              <a:rPr lang="en-US" dirty="0" smtClean="0"/>
              <a:t>suited for editing </a:t>
            </a:r>
            <a:r>
              <a:rPr lang="en-US" dirty="0"/>
              <a:t>work </a:t>
            </a:r>
            <a:endParaRPr lang="en-US" dirty="0" smtClean="0"/>
          </a:p>
          <a:p>
            <a:r>
              <a:rPr lang="en-US" dirty="0" smtClean="0"/>
              <a:t>Built-in </a:t>
            </a:r>
            <a:r>
              <a:rPr lang="en-US" dirty="0"/>
              <a:t>high-resolution screens up to Ultra HD 4K provide stunning color, contrast and, detail that discerning photo editors require. </a:t>
            </a:r>
            <a:endParaRPr lang="en-US" dirty="0" smtClean="0"/>
          </a:p>
          <a:p>
            <a:r>
              <a:rPr lang="en-US" dirty="0" smtClean="0"/>
              <a:t>In </a:t>
            </a:r>
            <a:r>
              <a:rPr lang="en-US" dirty="0"/>
              <a:t>short, modern laptops have all the advantages of heavy-duty desktop photo editing in a lightweight package weighing only 3-4 pounds </a:t>
            </a:r>
          </a:p>
        </p:txBody>
      </p:sp>
      <p:pic>
        <p:nvPicPr>
          <p:cNvPr id="17410" name="Picture 2" descr="Free A Woman Using a Computer Stock Pho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3640" y="1901950"/>
            <a:ext cx="2943146" cy="441472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793640" y="6330395"/>
            <a:ext cx="3206803" cy="369332"/>
          </a:xfrm>
          <a:prstGeom prst="rect">
            <a:avLst/>
          </a:prstGeom>
        </p:spPr>
        <p:txBody>
          <a:bodyPr wrap="square">
            <a:spAutoFit/>
          </a:bodyPr>
          <a:lstStyle/>
          <a:p>
            <a:r>
              <a:rPr lang="en-US" sz="900" dirty="0" smtClean="0"/>
              <a:t>Source : </a:t>
            </a:r>
            <a:r>
              <a:rPr lang="en-US" sz="900" dirty="0" err="1" smtClean="0"/>
              <a:t>Pexels</a:t>
            </a:r>
            <a:r>
              <a:rPr lang="en-US" sz="900" dirty="0" smtClean="0"/>
              <a:t> https</a:t>
            </a:r>
            <a:r>
              <a:rPr lang="en-US" sz="900" dirty="0"/>
              <a:t>://www.pexels.com/photo/a-woman-using-a-computer-7971616/ By Darlene Alderson</a:t>
            </a:r>
          </a:p>
        </p:txBody>
      </p:sp>
    </p:spTree>
    <p:extLst>
      <p:ext uri="{BB962C8B-B14F-4D97-AF65-F5344CB8AC3E}">
        <p14:creationId xmlns:p14="http://schemas.microsoft.com/office/powerpoint/2010/main" val="16424843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471" y="1138425"/>
            <a:ext cx="6719018" cy="868839"/>
          </a:xfrm>
        </p:spPr>
        <p:txBody>
          <a:bodyPr/>
          <a:lstStyle/>
          <a:p>
            <a:r>
              <a:rPr lang="en-US" b="1" dirty="0" smtClean="0"/>
              <a:t>SUMMARY</a:t>
            </a:r>
            <a:endParaRPr lang="en-US" b="1" dirty="0"/>
          </a:p>
        </p:txBody>
      </p:sp>
      <p:sp>
        <p:nvSpPr>
          <p:cNvPr id="3" name="Content Placeholder 2"/>
          <p:cNvSpPr>
            <a:spLocks noGrp="1"/>
          </p:cNvSpPr>
          <p:nvPr>
            <p:ph idx="1"/>
          </p:nvPr>
        </p:nvSpPr>
        <p:spPr>
          <a:xfrm>
            <a:off x="143555" y="1818735"/>
            <a:ext cx="7635250" cy="5039265"/>
          </a:xfrm>
        </p:spPr>
        <p:txBody>
          <a:bodyPr>
            <a:normAutofit fontScale="85000" lnSpcReduction="10000"/>
          </a:bodyPr>
          <a:lstStyle/>
          <a:p>
            <a:r>
              <a:rPr lang="en-US" dirty="0"/>
              <a:t>There are different types of camera lens for almost any situation you could find yourself in as a photographer. </a:t>
            </a:r>
            <a:endParaRPr lang="en-US" dirty="0" smtClean="0"/>
          </a:p>
          <a:p>
            <a:r>
              <a:rPr lang="en-US" dirty="0" smtClean="0"/>
              <a:t>Knowing </a:t>
            </a:r>
            <a:r>
              <a:rPr lang="en-US" dirty="0"/>
              <a:t>which lens is best for what scenario will set you on your way to becoming a much-improved photographer. </a:t>
            </a:r>
            <a:endParaRPr lang="en-US" dirty="0" smtClean="0"/>
          </a:p>
          <a:p>
            <a:r>
              <a:rPr lang="en-US" dirty="0" smtClean="0"/>
              <a:t>Photojournalists </a:t>
            </a:r>
            <a:r>
              <a:rPr lang="en-US" dirty="0"/>
              <a:t>use digital cameras to capture images. </a:t>
            </a:r>
            <a:endParaRPr lang="en-US" dirty="0" smtClean="0"/>
          </a:p>
          <a:p>
            <a:r>
              <a:rPr lang="en-US" dirty="0" smtClean="0"/>
              <a:t>They </a:t>
            </a:r>
            <a:r>
              <a:rPr lang="en-US" dirty="0"/>
              <a:t>also use other equipment in their roles, and these include:</a:t>
            </a:r>
          </a:p>
          <a:p>
            <a:pPr lvl="0"/>
            <a:r>
              <a:rPr lang="en-US" dirty="0"/>
              <a:t>Different lenses, such as zoom and fixed lenses</a:t>
            </a:r>
          </a:p>
          <a:p>
            <a:pPr lvl="0"/>
            <a:r>
              <a:rPr lang="en-US" dirty="0"/>
              <a:t>Lighting equipment, such as a flash stand and umbrella</a:t>
            </a:r>
          </a:p>
          <a:p>
            <a:pPr lvl="0"/>
            <a:r>
              <a:rPr lang="en-US" dirty="0"/>
              <a:t>Batteries, chargers and memory cards</a:t>
            </a:r>
          </a:p>
          <a:p>
            <a:pPr lvl="0"/>
            <a:r>
              <a:rPr lang="en-US" dirty="0"/>
              <a:t>Tripod</a:t>
            </a:r>
          </a:p>
          <a:p>
            <a:r>
              <a:rPr lang="en-US" dirty="0"/>
              <a:t>Computer photo editing software</a:t>
            </a:r>
          </a:p>
        </p:txBody>
      </p:sp>
    </p:spTree>
    <p:extLst>
      <p:ext uri="{BB962C8B-B14F-4D97-AF65-F5344CB8AC3E}">
        <p14:creationId xmlns:p14="http://schemas.microsoft.com/office/powerpoint/2010/main" val="16974406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1286</TotalTime>
  <Words>2378</Words>
  <Application>Microsoft Office PowerPoint</Application>
  <PresentationFormat>On-screen Show (4:3)</PresentationFormat>
  <Paragraphs>321</Paragraphs>
  <Slides>35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Times New Roman</vt:lpstr>
      <vt:lpstr>Office Theme</vt:lpstr>
      <vt:lpstr>Photojournalism</vt:lpstr>
      <vt:lpstr>Objectives</vt:lpstr>
      <vt:lpstr>Introduction</vt:lpstr>
      <vt:lpstr>The different types of photojournalistic equipment</vt:lpstr>
      <vt:lpstr>The different types of photojournalistic equipment</vt:lpstr>
      <vt:lpstr>PowerPoint Presentation</vt:lpstr>
      <vt:lpstr>PowerPoint Presentation</vt:lpstr>
      <vt:lpstr>The different types of photojournalistic equipment</vt:lpstr>
      <vt:lpstr>PowerPoint Presentation</vt:lpstr>
      <vt:lpstr>PowerPoint Presentation</vt:lpstr>
      <vt:lpstr>PowerPoint Presentation</vt:lpstr>
      <vt:lpstr>PowerPoint Presentation</vt:lpstr>
      <vt:lpstr>PowerPoint Presentation</vt:lpstr>
      <vt:lpstr>PowerPoint Presentation</vt:lpstr>
      <vt:lpstr>The different types of cameras</vt:lpstr>
      <vt:lpstr>The different types of cameras</vt:lpstr>
      <vt:lpstr>PowerPoint Presentation</vt:lpstr>
      <vt:lpstr>The different types of cameras</vt:lpstr>
      <vt:lpstr>The different types of cameras</vt:lpstr>
      <vt:lpstr>The different types of cameras</vt:lpstr>
      <vt:lpstr>The different types of cameras</vt:lpstr>
      <vt:lpstr>PowerPoint Presentation</vt:lpstr>
      <vt:lpstr>The different types of cameras</vt:lpstr>
      <vt:lpstr>The different types of cameras</vt:lpstr>
      <vt:lpstr>The different types of cameras</vt:lpstr>
      <vt:lpstr>The different types of cameras</vt:lpstr>
      <vt:lpstr>Types of camera lens</vt:lpstr>
      <vt:lpstr>Types of camera lens</vt:lpstr>
      <vt:lpstr>Types of Lens Filters</vt:lpstr>
      <vt:lpstr>Tripods and monopods</vt:lpstr>
      <vt:lpstr>Detachable Camera Flashes</vt:lpstr>
      <vt:lpstr>Photography bags and cases</vt:lpstr>
      <vt:lpstr>Computer and software application</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196</cp:revision>
  <dcterms:created xsi:type="dcterms:W3CDTF">2013-08-21T19:17:07Z</dcterms:created>
  <dcterms:modified xsi:type="dcterms:W3CDTF">2023-10-05T14:17:33Z</dcterms:modified>
</cp:coreProperties>
</file>