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gg7spKd2vcwY5cwQ90g+IQovU8k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90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4063461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0301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48481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03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84781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08629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2548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6" name="Google Shape;126;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21330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5089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59209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 name="Google Shape;148;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739110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 name="Google Shape;154;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6551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57651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 name="Google Shape;166;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5778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80688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37157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4" name="Google Shape;184;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41272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471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4459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11759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60734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7701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3" name="Google Shape;223;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50642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9" name="Google Shape;229;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92785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5" name="Google Shape;235;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11294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1" name="Google Shape;241;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38028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7" name="Google Shape;247;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394444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5891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9" name="Google Shape;259;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36946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55718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61350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7" name="Google Shape;277;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69005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4" name="Google Shape;284;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06483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0" name="Google Shape;290;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64827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6" name="Google Shape;296;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19189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2" name="Google Shape;302;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5685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7"/>
          <p:cNvSpPr txBox="1">
            <a:spLocks noGrp="1"/>
          </p:cNvSpPr>
          <p:nvPr>
            <p:ph type="ctrTitle"/>
          </p:nvPr>
        </p:nvSpPr>
        <p:spPr>
          <a:xfrm>
            <a:off x="601670" y="3581705"/>
            <a:ext cx="8093365" cy="1527050"/>
          </a:xfrm>
          <a:prstGeom prst="rect">
            <a:avLst/>
          </a:prstGeom>
          <a:noFill/>
          <a:ln>
            <a:noFill/>
          </a:ln>
        </p:spPr>
        <p:txBody>
          <a:bodyPr spcFirstLastPara="1" wrap="square" lIns="91425" tIns="45700" rIns="91425" bIns="45700" anchor="ctr" anchorCtr="0">
            <a:normAutofit/>
          </a:bodyPr>
          <a:lstStyle>
            <a:lvl1pPr lvl="0" algn="r">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7"/>
          <p:cNvSpPr txBox="1">
            <a:spLocks noGrp="1"/>
          </p:cNvSpPr>
          <p:nvPr>
            <p:ph type="subTitle" idx="1"/>
          </p:nvPr>
        </p:nvSpPr>
        <p:spPr>
          <a:xfrm>
            <a:off x="601670" y="5108754"/>
            <a:ext cx="8093365" cy="1068935"/>
          </a:xfrm>
          <a:prstGeom prst="rect">
            <a:avLst/>
          </a:prstGeom>
          <a:noFill/>
          <a:ln>
            <a:noFill/>
          </a:ln>
        </p:spPr>
        <p:txBody>
          <a:bodyPr spcFirstLastPara="1" wrap="square" lIns="91425" tIns="45700" rIns="91425" bIns="45700" anchor="t" anchorCtr="0">
            <a:normAutofit/>
          </a:bodyPr>
          <a:lstStyle>
            <a:lvl1pPr lvl="0" algn="r">
              <a:spcBef>
                <a:spcPts val="560"/>
              </a:spcBef>
              <a:spcAft>
                <a:spcPts val="0"/>
              </a:spcAft>
              <a:buClr>
                <a:srgbClr val="595959"/>
              </a:buClr>
              <a:buSzPts val="2800"/>
              <a:buNone/>
              <a:defRPr sz="2800">
                <a:solidFill>
                  <a:srgbClr val="595959"/>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4" name="Google Shape;14;p3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17"/>
        <p:cNvGrpSpPr/>
        <p:nvPr/>
      </p:nvGrpSpPr>
      <p:grpSpPr>
        <a:xfrm>
          <a:off x="0" y="0"/>
          <a:ext cx="0" cy="0"/>
          <a:chOff x="0" y="0"/>
          <a:chExt cx="0" cy="0"/>
        </a:xfrm>
      </p:grpSpPr>
      <p:sp>
        <p:nvSpPr>
          <p:cNvPr id="18" name="Google Shape;18;p38"/>
          <p:cNvSpPr txBox="1">
            <a:spLocks noGrp="1"/>
          </p:cNvSpPr>
          <p:nvPr>
            <p:ph type="title"/>
          </p:nvPr>
        </p:nvSpPr>
        <p:spPr>
          <a:xfrm>
            <a:off x="1976014" y="374900"/>
            <a:ext cx="6719018" cy="868839"/>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8"/>
          <p:cNvSpPr txBox="1">
            <a:spLocks noGrp="1"/>
          </p:cNvSpPr>
          <p:nvPr>
            <p:ph type="body" idx="1"/>
          </p:nvPr>
        </p:nvSpPr>
        <p:spPr>
          <a:xfrm>
            <a:off x="1976015" y="1138425"/>
            <a:ext cx="6719018" cy="5039265"/>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rgbClr val="3F3F3F"/>
              </a:buClr>
              <a:buSzPts val="2800"/>
              <a:buChar char="•"/>
              <a:defRPr sz="2800">
                <a:solidFill>
                  <a:srgbClr val="3F3F3F"/>
                </a:solidFill>
              </a:defRPr>
            </a:lvl1pPr>
            <a:lvl2pPr marL="914400" lvl="1" indent="-406400" algn="l">
              <a:spcBef>
                <a:spcPts val="560"/>
              </a:spcBef>
              <a:spcAft>
                <a:spcPts val="0"/>
              </a:spcAft>
              <a:buClr>
                <a:srgbClr val="3F3F3F"/>
              </a:buClr>
              <a:buSzPts val="2800"/>
              <a:buChar char="–"/>
              <a:defRPr>
                <a:solidFill>
                  <a:srgbClr val="3F3F3F"/>
                </a:solidFill>
              </a:defRPr>
            </a:lvl2pPr>
            <a:lvl3pPr marL="1371600" lvl="2" indent="-381000" algn="l">
              <a:spcBef>
                <a:spcPts val="480"/>
              </a:spcBef>
              <a:spcAft>
                <a:spcPts val="0"/>
              </a:spcAft>
              <a:buClr>
                <a:srgbClr val="3F3F3F"/>
              </a:buClr>
              <a:buSzPts val="2400"/>
              <a:buChar char="•"/>
              <a:defRPr>
                <a:solidFill>
                  <a:srgbClr val="3F3F3F"/>
                </a:solidFill>
              </a:defRPr>
            </a:lvl3pPr>
            <a:lvl4pPr marL="1828800" lvl="3" indent="-355600" algn="l">
              <a:spcBef>
                <a:spcPts val="400"/>
              </a:spcBef>
              <a:spcAft>
                <a:spcPts val="0"/>
              </a:spcAft>
              <a:buClr>
                <a:srgbClr val="3F3F3F"/>
              </a:buClr>
              <a:buSzPts val="2000"/>
              <a:buChar char="–"/>
              <a:defRPr>
                <a:solidFill>
                  <a:srgbClr val="3F3F3F"/>
                </a:solidFill>
              </a:defRPr>
            </a:lvl4pPr>
            <a:lvl5pPr marL="2286000" lvl="4" indent="-355600" algn="l">
              <a:spcBef>
                <a:spcPts val="400"/>
              </a:spcBef>
              <a:spcAft>
                <a:spcPts val="0"/>
              </a:spcAft>
              <a:buClr>
                <a:srgbClr val="3F3F3F"/>
              </a:buClr>
              <a:buSzPts val="2000"/>
              <a:buChar char="»"/>
              <a:defRPr>
                <a:solidFill>
                  <a:srgbClr val="3F3F3F"/>
                </a:solidFill>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0" name="Google Shape;20;p3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3"/>
        <p:cNvGrpSpPr/>
        <p:nvPr/>
      </p:nvGrpSpPr>
      <p:grpSpPr>
        <a:xfrm>
          <a:off x="0" y="0"/>
          <a:ext cx="0" cy="0"/>
          <a:chOff x="0" y="0"/>
          <a:chExt cx="0" cy="0"/>
        </a:xfrm>
      </p:grpSpPr>
      <p:sp>
        <p:nvSpPr>
          <p:cNvPr id="24" name="Google Shape;24;p39"/>
          <p:cNvSpPr txBox="1">
            <a:spLocks noGrp="1"/>
          </p:cNvSpPr>
          <p:nvPr>
            <p:ph type="title"/>
          </p:nvPr>
        </p:nvSpPr>
        <p:spPr>
          <a:xfrm>
            <a:off x="1059785" y="1443835"/>
            <a:ext cx="7618780" cy="61082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9"/>
          <p:cNvSpPr txBox="1">
            <a:spLocks noGrp="1"/>
          </p:cNvSpPr>
          <p:nvPr>
            <p:ph type="body" idx="1"/>
          </p:nvPr>
        </p:nvSpPr>
        <p:spPr>
          <a:xfrm>
            <a:off x="1059785" y="2054655"/>
            <a:ext cx="7618780" cy="4123035"/>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rgbClr val="3F3F3F"/>
              </a:buClr>
              <a:buSzPts val="2800"/>
              <a:buChar char="•"/>
              <a:defRPr sz="2800">
                <a:solidFill>
                  <a:srgbClr val="3F3F3F"/>
                </a:solidFill>
              </a:defRPr>
            </a:lvl1pPr>
            <a:lvl2pPr marL="914400" lvl="1" indent="-406400" algn="l">
              <a:spcBef>
                <a:spcPts val="560"/>
              </a:spcBef>
              <a:spcAft>
                <a:spcPts val="0"/>
              </a:spcAft>
              <a:buClr>
                <a:srgbClr val="3F3F3F"/>
              </a:buClr>
              <a:buSzPts val="2800"/>
              <a:buChar char="–"/>
              <a:defRPr>
                <a:solidFill>
                  <a:srgbClr val="3F3F3F"/>
                </a:solidFill>
              </a:defRPr>
            </a:lvl2pPr>
            <a:lvl3pPr marL="1371600" lvl="2" indent="-381000" algn="l">
              <a:spcBef>
                <a:spcPts val="480"/>
              </a:spcBef>
              <a:spcAft>
                <a:spcPts val="0"/>
              </a:spcAft>
              <a:buClr>
                <a:srgbClr val="3F3F3F"/>
              </a:buClr>
              <a:buSzPts val="2400"/>
              <a:buChar char="•"/>
              <a:defRPr>
                <a:solidFill>
                  <a:srgbClr val="3F3F3F"/>
                </a:solidFill>
              </a:defRPr>
            </a:lvl3pPr>
            <a:lvl4pPr marL="1828800" lvl="3" indent="-355600" algn="l">
              <a:spcBef>
                <a:spcPts val="400"/>
              </a:spcBef>
              <a:spcAft>
                <a:spcPts val="0"/>
              </a:spcAft>
              <a:buClr>
                <a:srgbClr val="3F3F3F"/>
              </a:buClr>
              <a:buSzPts val="2000"/>
              <a:buChar char="–"/>
              <a:defRPr>
                <a:solidFill>
                  <a:srgbClr val="3F3F3F"/>
                </a:solidFill>
              </a:defRPr>
            </a:lvl4pPr>
            <a:lvl5pPr marL="2286000" lvl="4" indent="-355600" algn="l">
              <a:spcBef>
                <a:spcPts val="400"/>
              </a:spcBef>
              <a:spcAft>
                <a:spcPts val="0"/>
              </a:spcAft>
              <a:buClr>
                <a:srgbClr val="3F3F3F"/>
              </a:buClr>
              <a:buSzPts val="2000"/>
              <a:buChar char="»"/>
              <a:defRPr>
                <a:solidFill>
                  <a:srgbClr val="3F3F3F"/>
                </a:solidFill>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6" name="Google Shape;26;p3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9"/>
        <p:cNvGrpSpPr/>
        <p:nvPr/>
      </p:nvGrpSpPr>
      <p:grpSpPr>
        <a:xfrm>
          <a:off x="0" y="0"/>
          <a:ext cx="0" cy="0"/>
          <a:chOff x="0" y="0"/>
          <a:chExt cx="0" cy="0"/>
        </a:xfrm>
      </p:grpSpPr>
      <p:sp>
        <p:nvSpPr>
          <p:cNvPr id="30" name="Google Shape;30;p40"/>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0"/>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2" name="Google Shape;32;p4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5"/>
        <p:cNvGrpSpPr/>
        <p:nvPr/>
      </p:nvGrpSpPr>
      <p:grpSpPr>
        <a:xfrm>
          <a:off x="0" y="0"/>
          <a:ext cx="0" cy="0"/>
          <a:chOff x="0" y="0"/>
          <a:chExt cx="0" cy="0"/>
        </a:xfrm>
      </p:grpSpPr>
      <p:sp>
        <p:nvSpPr>
          <p:cNvPr id="36" name="Google Shape;36;p41"/>
          <p:cNvSpPr txBox="1">
            <a:spLocks noGrp="1"/>
          </p:cNvSpPr>
          <p:nvPr>
            <p:ph type="title"/>
          </p:nvPr>
        </p:nvSpPr>
        <p:spPr>
          <a:xfrm>
            <a:off x="457200" y="833014"/>
            <a:ext cx="8229600" cy="584623"/>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41"/>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8" name="Google Shape;38;p41"/>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9" name="Google Shape;39;p4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4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2"/>
        <p:cNvGrpSpPr/>
        <p:nvPr/>
      </p:nvGrpSpPr>
      <p:grpSpPr>
        <a:xfrm>
          <a:off x="0" y="0"/>
          <a:ext cx="0" cy="0"/>
          <a:chOff x="0" y="0"/>
          <a:chExt cx="0" cy="0"/>
        </a:xfrm>
      </p:grpSpPr>
      <p:sp>
        <p:nvSpPr>
          <p:cNvPr id="43" name="Google Shape;43;p42"/>
          <p:cNvSpPr txBox="1">
            <a:spLocks noGrp="1"/>
          </p:cNvSpPr>
          <p:nvPr>
            <p:ph type="title"/>
          </p:nvPr>
        </p:nvSpPr>
        <p:spPr>
          <a:xfrm>
            <a:off x="448965" y="1443835"/>
            <a:ext cx="8229600" cy="53218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42"/>
          <p:cNvSpPr txBox="1">
            <a:spLocks noGrp="1"/>
          </p:cNvSpPr>
          <p:nvPr>
            <p:ph type="body" idx="1"/>
          </p:nvPr>
        </p:nvSpPr>
        <p:spPr>
          <a:xfrm>
            <a:off x="448965" y="2054654"/>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rgbClr val="3F3F3F"/>
              </a:buClr>
              <a:buSzPts val="2400"/>
              <a:buNone/>
              <a:defRPr sz="2400" b="1">
                <a:solidFill>
                  <a:srgbClr val="3F3F3F"/>
                </a:solidFill>
              </a:defRPr>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42"/>
          <p:cNvSpPr txBox="1">
            <a:spLocks noGrp="1"/>
          </p:cNvSpPr>
          <p:nvPr>
            <p:ph type="body" idx="2"/>
          </p:nvPr>
        </p:nvSpPr>
        <p:spPr>
          <a:xfrm>
            <a:off x="448965" y="2684517"/>
            <a:ext cx="4040188" cy="303505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rgbClr val="3F3F3F"/>
              </a:buClr>
              <a:buSzPts val="2400"/>
              <a:buChar char="•"/>
              <a:defRPr sz="2400">
                <a:solidFill>
                  <a:srgbClr val="3F3F3F"/>
                </a:solidFill>
              </a:defRPr>
            </a:lvl1pPr>
            <a:lvl2pPr marL="914400" lvl="1" indent="-355600" algn="l">
              <a:spcBef>
                <a:spcPts val="400"/>
              </a:spcBef>
              <a:spcAft>
                <a:spcPts val="0"/>
              </a:spcAft>
              <a:buClr>
                <a:srgbClr val="3F3F3F"/>
              </a:buClr>
              <a:buSzPts val="2000"/>
              <a:buChar char="–"/>
              <a:defRPr sz="2000">
                <a:solidFill>
                  <a:srgbClr val="3F3F3F"/>
                </a:solidFill>
              </a:defRPr>
            </a:lvl2pPr>
            <a:lvl3pPr marL="1371600" lvl="2" indent="-342900" algn="l">
              <a:spcBef>
                <a:spcPts val="360"/>
              </a:spcBef>
              <a:spcAft>
                <a:spcPts val="0"/>
              </a:spcAft>
              <a:buClr>
                <a:srgbClr val="3F3F3F"/>
              </a:buClr>
              <a:buSzPts val="1800"/>
              <a:buChar char="•"/>
              <a:defRPr sz="1800">
                <a:solidFill>
                  <a:srgbClr val="3F3F3F"/>
                </a:solidFill>
              </a:defRPr>
            </a:lvl3pPr>
            <a:lvl4pPr marL="1828800" lvl="3" indent="-330200" algn="l">
              <a:spcBef>
                <a:spcPts val="320"/>
              </a:spcBef>
              <a:spcAft>
                <a:spcPts val="0"/>
              </a:spcAft>
              <a:buClr>
                <a:srgbClr val="3F3F3F"/>
              </a:buClr>
              <a:buSzPts val="1600"/>
              <a:buChar char="–"/>
              <a:defRPr sz="1600">
                <a:solidFill>
                  <a:srgbClr val="3F3F3F"/>
                </a:solidFill>
              </a:defRPr>
            </a:lvl4pPr>
            <a:lvl5pPr marL="2286000" lvl="4" indent="-330200" algn="l">
              <a:spcBef>
                <a:spcPts val="320"/>
              </a:spcBef>
              <a:spcAft>
                <a:spcPts val="0"/>
              </a:spcAft>
              <a:buClr>
                <a:srgbClr val="3F3F3F"/>
              </a:buClr>
              <a:buSzPts val="1600"/>
              <a:buChar char="»"/>
              <a:defRPr sz="1600">
                <a:solidFill>
                  <a:srgbClr val="3F3F3F"/>
                </a:solidFill>
              </a:defRPr>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42"/>
          <p:cNvSpPr txBox="1">
            <a:spLocks noGrp="1"/>
          </p:cNvSpPr>
          <p:nvPr>
            <p:ph type="body" idx="3"/>
          </p:nvPr>
        </p:nvSpPr>
        <p:spPr>
          <a:xfrm>
            <a:off x="4636790" y="2054654"/>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rgbClr val="3F3F3F"/>
              </a:buClr>
              <a:buSzPts val="2400"/>
              <a:buNone/>
              <a:defRPr sz="2400" b="1">
                <a:solidFill>
                  <a:srgbClr val="3F3F3F"/>
                </a:solidFill>
              </a:defRPr>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7" name="Google Shape;47;p42"/>
          <p:cNvSpPr txBox="1">
            <a:spLocks noGrp="1"/>
          </p:cNvSpPr>
          <p:nvPr>
            <p:ph type="body" idx="4"/>
          </p:nvPr>
        </p:nvSpPr>
        <p:spPr>
          <a:xfrm>
            <a:off x="4636790" y="2684517"/>
            <a:ext cx="4041775" cy="303505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rgbClr val="3F3F3F"/>
              </a:buClr>
              <a:buSzPts val="2400"/>
              <a:buChar char="•"/>
              <a:defRPr sz="2400">
                <a:solidFill>
                  <a:srgbClr val="3F3F3F"/>
                </a:solidFill>
              </a:defRPr>
            </a:lvl1pPr>
            <a:lvl2pPr marL="914400" lvl="1" indent="-355600" algn="l">
              <a:spcBef>
                <a:spcPts val="400"/>
              </a:spcBef>
              <a:spcAft>
                <a:spcPts val="0"/>
              </a:spcAft>
              <a:buClr>
                <a:srgbClr val="3F3F3F"/>
              </a:buClr>
              <a:buSzPts val="2000"/>
              <a:buChar char="–"/>
              <a:defRPr sz="2000">
                <a:solidFill>
                  <a:srgbClr val="3F3F3F"/>
                </a:solidFill>
              </a:defRPr>
            </a:lvl2pPr>
            <a:lvl3pPr marL="1371600" lvl="2" indent="-342900" algn="l">
              <a:spcBef>
                <a:spcPts val="360"/>
              </a:spcBef>
              <a:spcAft>
                <a:spcPts val="0"/>
              </a:spcAft>
              <a:buClr>
                <a:srgbClr val="3F3F3F"/>
              </a:buClr>
              <a:buSzPts val="1800"/>
              <a:buChar char="•"/>
              <a:defRPr sz="1800">
                <a:solidFill>
                  <a:srgbClr val="3F3F3F"/>
                </a:solidFill>
              </a:defRPr>
            </a:lvl3pPr>
            <a:lvl4pPr marL="1828800" lvl="3" indent="-330200" algn="l">
              <a:spcBef>
                <a:spcPts val="320"/>
              </a:spcBef>
              <a:spcAft>
                <a:spcPts val="0"/>
              </a:spcAft>
              <a:buClr>
                <a:srgbClr val="3F3F3F"/>
              </a:buClr>
              <a:buSzPts val="1600"/>
              <a:buChar char="–"/>
              <a:defRPr sz="1600">
                <a:solidFill>
                  <a:srgbClr val="3F3F3F"/>
                </a:solidFill>
              </a:defRPr>
            </a:lvl4pPr>
            <a:lvl5pPr marL="2286000" lvl="4" indent="-330200" algn="l">
              <a:spcBef>
                <a:spcPts val="320"/>
              </a:spcBef>
              <a:spcAft>
                <a:spcPts val="0"/>
              </a:spcAft>
              <a:buClr>
                <a:srgbClr val="3F3F3F"/>
              </a:buClr>
              <a:buSzPts val="1600"/>
              <a:buChar char="»"/>
              <a:defRPr sz="1600">
                <a:solidFill>
                  <a:srgbClr val="3F3F3F"/>
                </a:solidFill>
              </a:defRPr>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8" name="Google Shape;48;p4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4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1"/>
        <p:cNvGrpSpPr/>
        <p:nvPr/>
      </p:nvGrpSpPr>
      <p:grpSpPr>
        <a:xfrm>
          <a:off x="0" y="0"/>
          <a:ext cx="0" cy="0"/>
          <a:chOff x="0" y="0"/>
          <a:chExt cx="0" cy="0"/>
        </a:xfrm>
      </p:grpSpPr>
      <p:sp>
        <p:nvSpPr>
          <p:cNvPr id="52" name="Google Shape;52;p4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4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4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4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
        <p:cNvGrpSpPr/>
        <p:nvPr/>
      </p:nvGrpSpPr>
      <p:grpSpPr>
        <a:xfrm>
          <a:off x="0" y="0"/>
          <a:ext cx="0" cy="0"/>
          <a:chOff x="0" y="0"/>
          <a:chExt cx="0" cy="0"/>
        </a:xfrm>
      </p:grpSpPr>
      <p:sp>
        <p:nvSpPr>
          <p:cNvPr id="57" name="Google Shape;57;p4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4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0"/>
        <p:cNvGrpSpPr/>
        <p:nvPr/>
      </p:nvGrpSpPr>
      <p:grpSpPr>
        <a:xfrm>
          <a:off x="0" y="0"/>
          <a:ext cx="0" cy="0"/>
          <a:chOff x="0" y="0"/>
          <a:chExt cx="0" cy="0"/>
        </a:xfrm>
      </p:grpSpPr>
      <p:sp>
        <p:nvSpPr>
          <p:cNvPr id="61" name="Google Shape;61;p45"/>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45"/>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3" name="Google Shape;63;p45"/>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4" name="Google Shape;64;p4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4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7"/>
        <p:cNvGrpSpPr/>
        <p:nvPr/>
      </p:nvGrpSpPr>
      <p:grpSpPr>
        <a:xfrm>
          <a:off x="0" y="0"/>
          <a:ext cx="0" cy="0"/>
          <a:chOff x="0" y="0"/>
          <a:chExt cx="0" cy="0"/>
        </a:xfrm>
      </p:grpSpPr>
      <p:sp>
        <p:nvSpPr>
          <p:cNvPr id="68" name="Google Shape;68;p46"/>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46"/>
          <p:cNvSpPr>
            <a:spLocks noGrp="1"/>
          </p:cNvSpPr>
          <p:nvPr>
            <p:ph type="pic" idx="2"/>
          </p:nvPr>
        </p:nvSpPr>
        <p:spPr>
          <a:xfrm>
            <a:off x="1792288" y="612775"/>
            <a:ext cx="5486400" cy="4114800"/>
          </a:xfrm>
          <a:prstGeom prst="rect">
            <a:avLst/>
          </a:prstGeom>
          <a:noFill/>
          <a:ln>
            <a:noFill/>
          </a:ln>
        </p:spPr>
      </p:sp>
      <p:sp>
        <p:nvSpPr>
          <p:cNvPr id="70" name="Google Shape;70;p46"/>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71" name="Google Shape;71;p4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4"/>
        <p:cNvGrpSpPr/>
        <p:nvPr/>
      </p:nvGrpSpPr>
      <p:grpSpPr>
        <a:xfrm>
          <a:off x="0" y="0"/>
          <a:ext cx="0" cy="0"/>
          <a:chOff x="0" y="0"/>
          <a:chExt cx="0" cy="0"/>
        </a:xfrm>
      </p:grpSpPr>
      <p:sp>
        <p:nvSpPr>
          <p:cNvPr id="75" name="Google Shape;75;p4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7"/>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4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0"/>
        <p:cNvGrpSpPr/>
        <p:nvPr/>
      </p:nvGrpSpPr>
      <p:grpSpPr>
        <a:xfrm>
          <a:off x="0" y="0"/>
          <a:ext cx="0" cy="0"/>
          <a:chOff x="0" y="0"/>
          <a:chExt cx="0" cy="0"/>
        </a:xfrm>
      </p:grpSpPr>
      <p:sp>
        <p:nvSpPr>
          <p:cNvPr id="81" name="Google Shape;81;p48"/>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48"/>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3" name="Google Shape;83;p4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4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4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4">
            <a:alphaModFix/>
          </a:blip>
          <a:stretch>
            <a:fillRect/>
          </a:stretch>
        </a:blipFill>
        <a:effectLst/>
      </p:bgPr>
    </p:bg>
    <p:spTree>
      <p:nvGrpSpPr>
        <p:cNvPr id="1" name="Shape 5"/>
        <p:cNvGrpSpPr/>
        <p:nvPr/>
      </p:nvGrpSpPr>
      <p:grpSpPr>
        <a:xfrm>
          <a:off x="0" y="0"/>
          <a:ext cx="0" cy="0"/>
          <a:chOff x="0" y="0"/>
          <a:chExt cx="0" cy="0"/>
        </a:xfrm>
      </p:grpSpPr>
      <p:sp>
        <p:nvSpPr>
          <p:cNvPr id="6" name="Google Shape;6;p3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6"/>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3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slidingmotion.com/parts-of-camera-names-functions-diagra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9"/>
        <p:cNvGrpSpPr/>
        <p:nvPr/>
      </p:nvGrpSpPr>
      <p:grpSpPr>
        <a:xfrm>
          <a:off x="0" y="0"/>
          <a:ext cx="0" cy="0"/>
          <a:chOff x="0" y="0"/>
          <a:chExt cx="0" cy="0"/>
        </a:xfrm>
      </p:grpSpPr>
      <p:sp>
        <p:nvSpPr>
          <p:cNvPr id="90" name="Google Shape;90;p1"/>
          <p:cNvSpPr txBox="1">
            <a:spLocks noGrp="1"/>
          </p:cNvSpPr>
          <p:nvPr>
            <p:ph type="ctrTitle"/>
          </p:nvPr>
        </p:nvSpPr>
        <p:spPr>
          <a:xfrm>
            <a:off x="448965" y="69490"/>
            <a:ext cx="8246070" cy="1374345"/>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rgbClr val="A40000"/>
              </a:buClr>
              <a:buSzPct val="100000"/>
              <a:buFont typeface="Calibri"/>
              <a:buNone/>
            </a:pPr>
            <a:r>
              <a:rPr lang="en-US" sz="8800" b="1"/>
              <a:t>Photojournalism</a:t>
            </a:r>
            <a:endParaRPr b="1"/>
          </a:p>
        </p:txBody>
      </p:sp>
      <p:sp>
        <p:nvSpPr>
          <p:cNvPr id="91" name="Google Shape;91;p1"/>
          <p:cNvSpPr txBox="1">
            <a:spLocks noGrp="1"/>
          </p:cNvSpPr>
          <p:nvPr>
            <p:ph type="subTitle" idx="1"/>
          </p:nvPr>
        </p:nvSpPr>
        <p:spPr>
          <a:xfrm>
            <a:off x="296260" y="5414165"/>
            <a:ext cx="8246070" cy="1068935"/>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chemeClr val="dk1"/>
              </a:buClr>
              <a:buSzPts val="2800"/>
              <a:buNone/>
            </a:pPr>
            <a:r>
              <a:rPr lang="en-US" b="1">
                <a:solidFill>
                  <a:schemeClr val="dk1"/>
                </a:solidFill>
              </a:rPr>
              <a:t>WEEK 3 </a:t>
            </a:r>
            <a:r>
              <a:rPr lang="en-US" b="1" cap="none">
                <a:solidFill>
                  <a:schemeClr val="dk1"/>
                </a:solidFill>
              </a:rPr>
              <a:t>DIGITAL PHOTOGRAPHY EXPOSURE</a:t>
            </a:r>
            <a:endParaRPr/>
          </a:p>
          <a:p>
            <a:pPr marL="0" lvl="0" indent="0" algn="ctr" rtl="0">
              <a:spcBef>
                <a:spcPts val="560"/>
              </a:spcBef>
              <a:spcAft>
                <a:spcPts val="0"/>
              </a:spcAft>
              <a:buClr>
                <a:schemeClr val="dk1"/>
              </a:buClr>
              <a:buSzPts val="2800"/>
              <a:buNone/>
            </a:pPr>
            <a:r>
              <a:rPr lang="en-US" b="1">
                <a:solidFill>
                  <a:schemeClr val="dk1"/>
                </a:solidFill>
              </a:rPr>
              <a:t>By Dr. Raphael Ogutu</a:t>
            </a:r>
            <a:endParaRPr b="1">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title"/>
          </p:nvPr>
        </p:nvSpPr>
        <p:spPr>
          <a:xfrm>
            <a:off x="2739540" y="985720"/>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3600"/>
              <a:buFont typeface="Calibri"/>
              <a:buNone/>
            </a:pPr>
            <a:r>
              <a:rPr lang="en-US" b="1"/>
              <a:t>Objectives</a:t>
            </a:r>
            <a:endParaRPr b="1"/>
          </a:p>
        </p:txBody>
      </p:sp>
      <p:sp>
        <p:nvSpPr>
          <p:cNvPr id="97" name="Google Shape;97;p2"/>
          <p:cNvSpPr txBox="1">
            <a:spLocks noGrp="1"/>
          </p:cNvSpPr>
          <p:nvPr>
            <p:ph type="body" idx="1"/>
          </p:nvPr>
        </p:nvSpPr>
        <p:spPr>
          <a:xfrm>
            <a:off x="296261" y="1596540"/>
            <a:ext cx="6719020" cy="5039265"/>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rgbClr val="3F3F3F"/>
              </a:buClr>
              <a:buSzPts val="2800"/>
              <a:buChar char="•"/>
            </a:pPr>
            <a:r>
              <a:rPr lang="en-US"/>
              <a:t>At the end of this week, you should be able to:</a:t>
            </a:r>
            <a:endParaRPr/>
          </a:p>
          <a:p>
            <a:pPr marL="342900" lvl="0" indent="-342900" algn="l" rtl="0">
              <a:spcBef>
                <a:spcPts val="560"/>
              </a:spcBef>
              <a:spcAft>
                <a:spcPts val="0"/>
              </a:spcAft>
              <a:buClr>
                <a:srgbClr val="3F3F3F"/>
              </a:buClr>
              <a:buSzPts val="2800"/>
              <a:buChar char="•"/>
            </a:pPr>
            <a:r>
              <a:rPr lang="en-US"/>
              <a:t>Learn the operational parts of DSLR and Mirrorless cameras</a:t>
            </a:r>
            <a:endParaRPr/>
          </a:p>
          <a:p>
            <a:pPr marL="342900" lvl="0" indent="-342900" algn="l" rtl="0">
              <a:spcBef>
                <a:spcPts val="560"/>
              </a:spcBef>
              <a:spcAft>
                <a:spcPts val="0"/>
              </a:spcAft>
              <a:buClr>
                <a:srgbClr val="3F3F3F"/>
              </a:buClr>
              <a:buSzPts val="2800"/>
              <a:buChar char="•"/>
            </a:pPr>
            <a:r>
              <a:rPr lang="en-US"/>
              <a:t>Explore the lens focal systems and exposure in photography.</a:t>
            </a:r>
            <a:endParaRPr/>
          </a:p>
          <a:p>
            <a:pPr marL="342900" lvl="0" indent="-342900" algn="l" rtl="0">
              <a:spcBef>
                <a:spcPts val="560"/>
              </a:spcBef>
              <a:spcAft>
                <a:spcPts val="0"/>
              </a:spcAft>
              <a:buClr>
                <a:srgbClr val="3F3F3F"/>
              </a:buClr>
              <a:buSzPts val="2800"/>
              <a:buChar char="•"/>
            </a:pPr>
            <a:r>
              <a:rPr lang="en-US"/>
              <a:t>Analyze how exposure works in photography</a:t>
            </a:r>
            <a:endParaRPr/>
          </a:p>
          <a:p>
            <a:pPr marL="514350" lvl="0" indent="-336550" algn="l" rtl="0">
              <a:spcBef>
                <a:spcPts val="560"/>
              </a:spcBef>
              <a:spcAft>
                <a:spcPts val="0"/>
              </a:spcAft>
              <a:buClr>
                <a:srgbClr val="3F3F3F"/>
              </a:buClr>
              <a:buSzPts val="2800"/>
              <a:buFont typeface="Calibri"/>
              <a:buNone/>
            </a:pPr>
            <a:endParaRPr/>
          </a:p>
          <a:p>
            <a:pPr marL="514350" lvl="0" indent="-336550" algn="l" rtl="0">
              <a:spcBef>
                <a:spcPts val="560"/>
              </a:spcBef>
              <a:spcAft>
                <a:spcPts val="0"/>
              </a:spcAft>
              <a:buClr>
                <a:srgbClr val="3F3F3F"/>
              </a:buClr>
              <a:buSzPts val="2800"/>
              <a:buFont typeface="Calibri"/>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1"/>
        <p:cNvGrpSpPr/>
        <p:nvPr/>
      </p:nvGrpSpPr>
      <p:grpSpPr>
        <a:xfrm>
          <a:off x="0" y="0"/>
          <a:ext cx="0" cy="0"/>
          <a:chOff x="0" y="0"/>
          <a:chExt cx="0" cy="0"/>
        </a:xfrm>
      </p:grpSpPr>
      <p:sp>
        <p:nvSpPr>
          <p:cNvPr id="102" name="Google Shape;102;p3"/>
          <p:cNvSpPr txBox="1">
            <a:spLocks noGrp="1"/>
          </p:cNvSpPr>
          <p:nvPr>
            <p:ph type="title"/>
          </p:nvPr>
        </p:nvSpPr>
        <p:spPr>
          <a:xfrm>
            <a:off x="1976015" y="833015"/>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3600"/>
              <a:buFont typeface="Calibri"/>
              <a:buNone/>
            </a:pPr>
            <a:r>
              <a:rPr lang="en-US" b="1"/>
              <a:t>Introduction</a:t>
            </a:r>
            <a:endParaRPr/>
          </a:p>
        </p:txBody>
      </p:sp>
      <p:sp>
        <p:nvSpPr>
          <p:cNvPr id="103" name="Google Shape;103;p3"/>
          <p:cNvSpPr txBox="1">
            <a:spLocks noGrp="1"/>
          </p:cNvSpPr>
          <p:nvPr>
            <p:ph type="body" idx="1"/>
          </p:nvPr>
        </p:nvSpPr>
        <p:spPr>
          <a:xfrm>
            <a:off x="1365194" y="2207359"/>
            <a:ext cx="6719021" cy="4581151"/>
          </a:xfrm>
          <a:prstGeom prst="rect">
            <a:avLst/>
          </a:prstGeom>
          <a:noFill/>
          <a:ln>
            <a:noFill/>
          </a:ln>
        </p:spPr>
        <p:txBody>
          <a:bodyPr spcFirstLastPara="1" wrap="square" lIns="91425" tIns="45700" rIns="91425" bIns="45700" anchor="t" anchorCtr="0">
            <a:normAutofit fontScale="85000" lnSpcReduction="10000"/>
          </a:bodyPr>
          <a:lstStyle/>
          <a:p>
            <a:pPr marL="342900" lvl="0" indent="-342900" algn="l" rtl="0">
              <a:spcBef>
                <a:spcPts val="0"/>
              </a:spcBef>
              <a:spcAft>
                <a:spcPts val="0"/>
              </a:spcAft>
              <a:buClr>
                <a:srgbClr val="3F3F3F"/>
              </a:buClr>
              <a:buSzPct val="100000"/>
              <a:buChar char="•"/>
            </a:pPr>
            <a:r>
              <a:rPr lang="en-US"/>
              <a:t>This lecture introduces you to exposure, which is the total density of light allowed to fall on the photographic medium (photographic film or image sensor) during the process of taking a photograph. </a:t>
            </a:r>
            <a:endParaRPr/>
          </a:p>
          <a:p>
            <a:pPr marL="342900" lvl="0" indent="-342900" algn="l" rtl="0">
              <a:spcBef>
                <a:spcPts val="476"/>
              </a:spcBef>
              <a:spcAft>
                <a:spcPts val="0"/>
              </a:spcAft>
              <a:buClr>
                <a:srgbClr val="3F3F3F"/>
              </a:buClr>
              <a:buSzPct val="100000"/>
              <a:buChar char="•"/>
            </a:pPr>
            <a:r>
              <a:rPr lang="en-US"/>
              <a:t>Exposure setting in a camera’s parts such as the ISO, the aperture and the shutter speed aims to produce an appropriate looking picture.</a:t>
            </a:r>
            <a:endParaRPr/>
          </a:p>
          <a:p>
            <a:pPr marL="342900" lvl="0" indent="-342900" algn="l" rtl="0">
              <a:spcBef>
                <a:spcPts val="476"/>
              </a:spcBef>
              <a:spcAft>
                <a:spcPts val="0"/>
              </a:spcAft>
              <a:buClr>
                <a:srgbClr val="3F3F3F"/>
              </a:buClr>
              <a:buSzPct val="100000"/>
              <a:buChar char="•"/>
            </a:pPr>
            <a:r>
              <a:rPr lang="en-US"/>
              <a:t>Operational parts of a mirrorless and digital Single-lens reflex (DSLR) camera will be explored as well. </a:t>
            </a:r>
            <a:endParaRPr/>
          </a:p>
          <a:p>
            <a:pPr marL="342900" lvl="0" indent="-342900" algn="l" rtl="0">
              <a:spcBef>
                <a:spcPts val="476"/>
              </a:spcBef>
              <a:spcAft>
                <a:spcPts val="0"/>
              </a:spcAft>
              <a:buClr>
                <a:srgbClr val="3F3F3F"/>
              </a:buClr>
              <a:buSzPct val="100000"/>
              <a:buChar char="•"/>
            </a:pPr>
            <a:r>
              <a:rPr lang="en-US"/>
              <a:t>This topic will also focus on the lens as a part of exposure process in photography.</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4"/>
          <p:cNvSpPr txBox="1">
            <a:spLocks noGrp="1"/>
          </p:cNvSpPr>
          <p:nvPr>
            <p:ph type="title"/>
          </p:nvPr>
        </p:nvSpPr>
        <p:spPr>
          <a:xfrm>
            <a:off x="754375" y="1185816"/>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3600"/>
              <a:buFont typeface="Calibri"/>
              <a:buNone/>
            </a:pPr>
            <a:r>
              <a:rPr lang="en-US" b="1"/>
              <a:t>Parts of the Camera</a:t>
            </a:r>
            <a:endParaRPr/>
          </a:p>
        </p:txBody>
      </p:sp>
      <p:sp>
        <p:nvSpPr>
          <p:cNvPr id="109" name="Google Shape;109;p4"/>
          <p:cNvSpPr txBox="1">
            <a:spLocks noGrp="1"/>
          </p:cNvSpPr>
          <p:nvPr>
            <p:ph type="body" idx="1"/>
          </p:nvPr>
        </p:nvSpPr>
        <p:spPr>
          <a:xfrm>
            <a:off x="143554" y="1901950"/>
            <a:ext cx="7482545" cy="4733855"/>
          </a:xfrm>
          <a:prstGeom prst="rect">
            <a:avLst/>
          </a:prstGeom>
          <a:noFill/>
          <a:ln>
            <a:noFill/>
          </a:ln>
        </p:spPr>
        <p:txBody>
          <a:bodyPr spcFirstLastPara="1" wrap="square" lIns="91425" tIns="45700" rIns="91425" bIns="45700" anchor="t" anchorCtr="0">
            <a:normAutofit fontScale="92500"/>
          </a:bodyPr>
          <a:lstStyle/>
          <a:p>
            <a:pPr marL="342900" lvl="0" indent="-342900" algn="l" rtl="0">
              <a:spcBef>
                <a:spcPts val="0"/>
              </a:spcBef>
              <a:spcAft>
                <a:spcPts val="0"/>
              </a:spcAft>
              <a:buClr>
                <a:srgbClr val="3F3F3F"/>
              </a:buClr>
              <a:buSzPct val="100000"/>
              <a:buChar char="•"/>
            </a:pPr>
            <a:r>
              <a:rPr lang="en-US"/>
              <a:t>There are many parts of the camera, all of them have a use, and different types of cameras with different items, however there are common parts, though this topic will focus more on digital cameras and not film or analogue camera. </a:t>
            </a:r>
            <a:endParaRPr/>
          </a:p>
          <a:p>
            <a:pPr marL="342900" lvl="0" indent="-342900" algn="l" rtl="0">
              <a:spcBef>
                <a:spcPts val="518"/>
              </a:spcBef>
              <a:spcAft>
                <a:spcPts val="0"/>
              </a:spcAft>
              <a:buClr>
                <a:srgbClr val="3F3F3F"/>
              </a:buClr>
              <a:buSzPct val="100000"/>
              <a:buChar char="•"/>
            </a:pPr>
            <a:r>
              <a:rPr lang="en-US"/>
              <a:t>According to Ranjan (2017), whether you have a Digital SLRs or point and shoot, these camera parts will inevitably be found on most cameras.</a:t>
            </a:r>
            <a:endParaRPr/>
          </a:p>
          <a:p>
            <a:pPr marL="342900" lvl="0" indent="-342900" algn="l" rtl="0">
              <a:spcBef>
                <a:spcPts val="518"/>
              </a:spcBef>
              <a:spcAft>
                <a:spcPts val="0"/>
              </a:spcAft>
              <a:buClr>
                <a:srgbClr val="3F3F3F"/>
              </a:buClr>
              <a:buSzPct val="100000"/>
              <a:buChar char="•"/>
            </a:pPr>
            <a:r>
              <a:rPr lang="en-US"/>
              <a:t>He further states that proper understanding of the names and functions is the primary step towards improving your photography skills.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5"/>
          <p:cNvSpPr txBox="1">
            <a:spLocks noGrp="1"/>
          </p:cNvSpPr>
          <p:nvPr>
            <p:ph type="title"/>
          </p:nvPr>
        </p:nvSpPr>
        <p:spPr>
          <a:xfrm>
            <a:off x="296260" y="1138425"/>
            <a:ext cx="8704185"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a:t>Parts of the Camera</a:t>
            </a:r>
            <a:endParaRPr sz="2800" b="1"/>
          </a:p>
        </p:txBody>
      </p:sp>
      <p:sp>
        <p:nvSpPr>
          <p:cNvPr id="115" name="Google Shape;115;p5"/>
          <p:cNvSpPr txBox="1">
            <a:spLocks noGrp="1"/>
          </p:cNvSpPr>
          <p:nvPr>
            <p:ph type="body" idx="1"/>
          </p:nvPr>
        </p:nvSpPr>
        <p:spPr>
          <a:xfrm>
            <a:off x="143555" y="1749245"/>
            <a:ext cx="7482543" cy="5039265"/>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rgbClr val="3F3F3F"/>
              </a:buClr>
              <a:buSzPct val="100000"/>
              <a:buChar char="•"/>
            </a:pPr>
            <a:r>
              <a:rPr lang="en-US" b="1"/>
              <a:t>Camera Lens</a:t>
            </a:r>
            <a:endParaRPr/>
          </a:p>
          <a:p>
            <a:pPr marL="342900" lvl="0" indent="-342900" algn="l" rtl="0">
              <a:spcBef>
                <a:spcPts val="392"/>
              </a:spcBef>
              <a:spcAft>
                <a:spcPts val="0"/>
              </a:spcAft>
              <a:buClr>
                <a:srgbClr val="3F3F3F"/>
              </a:buClr>
              <a:buSzPct val="100000"/>
              <a:buChar char="•"/>
            </a:pPr>
            <a:r>
              <a:rPr lang="en-US"/>
              <a:t>A lens is a tool used to bring light to a fixed focal point.</a:t>
            </a:r>
            <a:endParaRPr/>
          </a:p>
          <a:p>
            <a:pPr marL="342900" lvl="0" indent="-342900" algn="l" rtl="0">
              <a:spcBef>
                <a:spcPts val="392"/>
              </a:spcBef>
              <a:spcAft>
                <a:spcPts val="0"/>
              </a:spcAft>
              <a:buClr>
                <a:srgbClr val="3F3F3F"/>
              </a:buClr>
              <a:buSzPct val="100000"/>
              <a:buChar char="•"/>
            </a:pPr>
            <a:r>
              <a:rPr lang="en-US"/>
              <a:t>Camera lenses are made up of a series of glass plates that are convex (curved outward) or concave (curved inward). </a:t>
            </a:r>
            <a:endParaRPr/>
          </a:p>
          <a:p>
            <a:pPr marL="342900" lvl="0" indent="-342900" algn="l" rtl="0">
              <a:spcBef>
                <a:spcPts val="392"/>
              </a:spcBef>
              <a:spcAft>
                <a:spcPts val="0"/>
              </a:spcAft>
              <a:buClr>
                <a:srgbClr val="3F3F3F"/>
              </a:buClr>
              <a:buSzPct val="100000"/>
              <a:buChar char="•"/>
            </a:pPr>
            <a:r>
              <a:rPr lang="en-US" b="1"/>
              <a:t>Focal length</a:t>
            </a:r>
            <a:r>
              <a:rPr lang="en-US"/>
              <a:t> is the measurement of distance (in millimeters) between the point of convergence of your lens and the sensor recording the image. The focal length range of a lens is expressed by a number, and that number tells you how much of the scene your camera will be able to capture. Smaller numbers have a wider angle of view and show more of the scene; larger numbers have a narrower angle of view and show less.</a:t>
            </a:r>
            <a:endParaRPr/>
          </a:p>
          <a:p>
            <a:pPr marL="342900" lvl="0" indent="-342900" algn="l" rtl="0">
              <a:spcBef>
                <a:spcPts val="392"/>
              </a:spcBef>
              <a:spcAft>
                <a:spcPts val="0"/>
              </a:spcAft>
              <a:buClr>
                <a:srgbClr val="3F3F3F"/>
              </a:buClr>
              <a:buSzPct val="100000"/>
              <a:buChar char="•"/>
            </a:pPr>
            <a:r>
              <a:rPr lang="en-US" b="1"/>
              <a:t>Aperture</a:t>
            </a:r>
            <a:r>
              <a:rPr lang="en-US"/>
              <a:t> is how big the opening is that lets light in, expressed in f-stops. F-stops are counterintuitive, because the larger the number, the smaller the opening. For example, f/2.8 allows twice as much light into the camera as f4, and 16 times as much light as f11. Aperture affects the depth of field: larger openings create a shallower depth of field, while smaller openings make more of the image in focus.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6" descr="undefined"/>
          <p:cNvPicPr preferRelativeResize="0"/>
          <p:nvPr/>
        </p:nvPicPr>
        <p:blipFill rotWithShape="1">
          <a:blip r:embed="rId3">
            <a:alphaModFix/>
          </a:blip>
          <a:srcRect/>
          <a:stretch/>
        </p:blipFill>
        <p:spPr>
          <a:xfrm>
            <a:off x="429658" y="1586430"/>
            <a:ext cx="8112672" cy="41710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1" name="Google Shape;121;p6"/>
          <p:cNvSpPr/>
          <p:nvPr/>
        </p:nvSpPr>
        <p:spPr>
          <a:xfrm>
            <a:off x="296260" y="5794397"/>
            <a:ext cx="7900289" cy="73862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b="0" i="0" u="none" strike="noStrike" cap="none" dirty="0">
                <a:solidFill>
                  <a:schemeClr val="dk1"/>
                </a:solidFill>
                <a:latin typeface="Calibri"/>
                <a:ea typeface="Calibri"/>
                <a:cs typeface="Calibri"/>
                <a:sym typeface="Calibri"/>
              </a:rPr>
              <a:t>Photo lenses with a focal length and angle. 1: ultra wide 2: wide angle 3: normal 4: short telephoto (70-85mm) / medium telephoto (100-200mm) 5: super telephoto (300-400mm) / ultra telephoto (500-1200mm)</a:t>
            </a:r>
            <a:endParaRPr dirty="0"/>
          </a:p>
        </p:txBody>
      </p:sp>
      <p:sp>
        <p:nvSpPr>
          <p:cNvPr id="122" name="Google Shape;122;p6"/>
          <p:cNvSpPr/>
          <p:nvPr/>
        </p:nvSpPr>
        <p:spPr>
          <a:xfrm>
            <a:off x="1059785" y="6265290"/>
            <a:ext cx="7482545" cy="2307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https://en.wikipedia.org/wiki/Coverage_%28lens%29#/media/File:Photo_lenses_with_a_focal_length_and_angle.svg</a:t>
            </a:r>
            <a:endParaRPr sz="900" dirty="0"/>
          </a:p>
        </p:txBody>
      </p:sp>
      <p:sp>
        <p:nvSpPr>
          <p:cNvPr id="123" name="Google Shape;123;p6"/>
          <p:cNvSpPr/>
          <p:nvPr/>
        </p:nvSpPr>
        <p:spPr>
          <a:xfrm>
            <a:off x="296260" y="1173804"/>
            <a:ext cx="313213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A40000"/>
                </a:solidFill>
                <a:latin typeface="Calibri"/>
                <a:ea typeface="Calibri"/>
                <a:cs typeface="Calibri"/>
                <a:sym typeface="Calibri"/>
              </a:rPr>
              <a:t>Parts of the Camera</a:t>
            </a:r>
            <a:endParaRPr sz="18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pic>
        <p:nvPicPr>
          <p:cNvPr id="128" name="Google Shape;128;p7" descr="Related image"/>
          <p:cNvPicPr preferRelativeResize="0"/>
          <p:nvPr/>
        </p:nvPicPr>
        <p:blipFill rotWithShape="1">
          <a:blip r:embed="rId3">
            <a:alphaModFix/>
          </a:blip>
          <a:srcRect/>
          <a:stretch/>
        </p:blipFill>
        <p:spPr>
          <a:xfrm>
            <a:off x="143555" y="1694031"/>
            <a:ext cx="4707267" cy="2345789"/>
          </a:xfrm>
          <a:prstGeom prst="rect">
            <a:avLst/>
          </a:prstGeom>
          <a:noFill/>
          <a:ln>
            <a:noFill/>
          </a:ln>
        </p:spPr>
      </p:pic>
      <p:pic>
        <p:nvPicPr>
          <p:cNvPr id="129" name="Google Shape;129;p7" descr="camera_lens_aperture-02"/>
          <p:cNvPicPr preferRelativeResize="0"/>
          <p:nvPr/>
        </p:nvPicPr>
        <p:blipFill rotWithShape="1">
          <a:blip r:embed="rId4">
            <a:alphaModFix/>
          </a:blip>
          <a:srcRect/>
          <a:stretch/>
        </p:blipFill>
        <p:spPr>
          <a:xfrm>
            <a:off x="143555" y="4099623"/>
            <a:ext cx="4566075" cy="1925362"/>
          </a:xfrm>
          <a:prstGeom prst="rect">
            <a:avLst/>
          </a:prstGeom>
          <a:noFill/>
          <a:ln>
            <a:noFill/>
          </a:ln>
        </p:spPr>
      </p:pic>
      <p:sp>
        <p:nvSpPr>
          <p:cNvPr id="130" name="Google Shape;130;p7"/>
          <p:cNvSpPr/>
          <p:nvPr/>
        </p:nvSpPr>
        <p:spPr>
          <a:xfrm>
            <a:off x="175416" y="6322444"/>
            <a:ext cx="6544235" cy="2307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dirty="0" err="1">
                <a:solidFill>
                  <a:schemeClr val="dk1"/>
                </a:solidFill>
                <a:latin typeface="Calibri"/>
                <a:ea typeface="Calibri"/>
                <a:cs typeface="Calibri"/>
                <a:sym typeface="Calibri"/>
              </a:rPr>
              <a:t>subratachak</a:t>
            </a:r>
            <a:r>
              <a:rPr lang="en-US" sz="900" dirty="0">
                <a:solidFill>
                  <a:schemeClr val="dk1"/>
                </a:solidFill>
                <a:latin typeface="Calibri"/>
                <a:ea typeface="Calibri"/>
                <a:cs typeface="Calibri"/>
                <a:sym typeface="Calibri"/>
              </a:rPr>
              <a:t>, Blog at WordPress.com. https://subratachak.wordpress.com/tag/camera/</a:t>
            </a:r>
            <a:endParaRPr sz="900" dirty="0"/>
          </a:p>
        </p:txBody>
      </p:sp>
      <p:sp>
        <p:nvSpPr>
          <p:cNvPr id="131" name="Google Shape;131;p7"/>
          <p:cNvSpPr/>
          <p:nvPr/>
        </p:nvSpPr>
        <p:spPr>
          <a:xfrm>
            <a:off x="4850822" y="1624963"/>
            <a:ext cx="3996918"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chemeClr val="dk1"/>
                </a:solidFill>
                <a:latin typeface="Calibri"/>
                <a:ea typeface="Calibri"/>
                <a:cs typeface="Calibri"/>
                <a:sym typeface="Calibri"/>
              </a:rPr>
              <a:t>• </a:t>
            </a:r>
            <a:r>
              <a:rPr lang="en-US" sz="1800" b="1">
                <a:solidFill>
                  <a:schemeClr val="dk1"/>
                </a:solidFill>
                <a:latin typeface="Calibri"/>
                <a:ea typeface="Calibri"/>
                <a:cs typeface="Calibri"/>
                <a:sym typeface="Calibri"/>
              </a:rPr>
              <a:t>Maximum Aperture</a:t>
            </a:r>
            <a:r>
              <a:rPr lang="en-US" sz="1800">
                <a:solidFill>
                  <a:schemeClr val="dk1"/>
                </a:solidFill>
                <a:latin typeface="Calibri"/>
                <a:ea typeface="Calibri"/>
                <a:cs typeface="Calibri"/>
                <a:sym typeface="Calibri"/>
              </a:rPr>
              <a:t>. Lenses will list a maximum aperture on the barrel, indicating the maximum width a lens aperture can open. Typically, lenses with a wider maximum aperture cost a bit more like f 1.4. A lens with a wide maximum aperture is great for low light situations.</a:t>
            </a: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US" sz="1800">
                <a:solidFill>
                  <a:schemeClr val="dk1"/>
                </a:solidFill>
                <a:latin typeface="Calibri"/>
                <a:ea typeface="Calibri"/>
                <a:cs typeface="Calibri"/>
                <a:sym typeface="Calibri"/>
              </a:rPr>
              <a:t>• </a:t>
            </a:r>
            <a:r>
              <a:rPr lang="en-US" sz="1800" b="1">
                <a:solidFill>
                  <a:schemeClr val="dk1"/>
                </a:solidFill>
                <a:latin typeface="Calibri"/>
                <a:ea typeface="Calibri"/>
                <a:cs typeface="Calibri"/>
                <a:sym typeface="Calibri"/>
              </a:rPr>
              <a:t>Depth of Field. </a:t>
            </a:r>
            <a:r>
              <a:rPr lang="en-US" sz="1800">
                <a:solidFill>
                  <a:schemeClr val="dk1"/>
                </a:solidFill>
                <a:latin typeface="Calibri"/>
                <a:ea typeface="Calibri"/>
                <a:cs typeface="Calibri"/>
                <a:sym typeface="Calibri"/>
              </a:rPr>
              <a:t>Controlling the amount of the photo that is in focus is one of the photographer’s best tools to help draw the viewer’s eye where you want it. For example, landscapes are typically shot so that everything is in focus, so photographers will shoot at small apertures (e.g. f11 or f16). </a:t>
            </a:r>
            <a:endParaRPr/>
          </a:p>
        </p:txBody>
      </p:sp>
      <p:sp>
        <p:nvSpPr>
          <p:cNvPr id="132" name="Google Shape;132;p7"/>
          <p:cNvSpPr/>
          <p:nvPr/>
        </p:nvSpPr>
        <p:spPr>
          <a:xfrm>
            <a:off x="370926" y="1226025"/>
            <a:ext cx="313213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A40000"/>
                </a:solidFill>
                <a:latin typeface="Calibri"/>
                <a:ea typeface="Calibri"/>
                <a:cs typeface="Calibri"/>
                <a:sym typeface="Calibri"/>
              </a:rPr>
              <a:t>Parts of the Camera</a:t>
            </a:r>
            <a:endParaRPr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8"/>
          <p:cNvSpPr txBox="1">
            <a:spLocks noGrp="1"/>
          </p:cNvSpPr>
          <p:nvPr>
            <p:ph type="title"/>
          </p:nvPr>
        </p:nvSpPr>
        <p:spPr>
          <a:xfrm>
            <a:off x="448965" y="1033111"/>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a:t>Parts of the Camera</a:t>
            </a:r>
            <a:endParaRPr sz="2800" b="1"/>
          </a:p>
        </p:txBody>
      </p:sp>
      <p:sp>
        <p:nvSpPr>
          <p:cNvPr id="138" name="Google Shape;138;p8"/>
          <p:cNvSpPr txBox="1">
            <a:spLocks noGrp="1"/>
          </p:cNvSpPr>
          <p:nvPr>
            <p:ph type="body" idx="1"/>
          </p:nvPr>
        </p:nvSpPr>
        <p:spPr>
          <a:xfrm>
            <a:off x="136754" y="1722095"/>
            <a:ext cx="7940700" cy="5039400"/>
          </a:xfrm>
          <a:prstGeom prst="rect">
            <a:avLst/>
          </a:prstGeom>
          <a:noFill/>
          <a:ln>
            <a:noFill/>
          </a:ln>
        </p:spPr>
        <p:txBody>
          <a:bodyPr spcFirstLastPara="1" wrap="square" lIns="91425" tIns="45700" rIns="91425" bIns="45700" anchor="t" anchorCtr="0">
            <a:normAutofit fontScale="85000" lnSpcReduction="10000"/>
          </a:bodyPr>
          <a:lstStyle/>
          <a:p>
            <a:pPr marL="342900" lvl="0" indent="-342900" algn="l" rtl="0">
              <a:spcBef>
                <a:spcPts val="0"/>
              </a:spcBef>
              <a:spcAft>
                <a:spcPts val="0"/>
              </a:spcAft>
              <a:buClr>
                <a:srgbClr val="3F3F3F"/>
              </a:buClr>
              <a:buSzPct val="100000"/>
              <a:buChar char="•"/>
            </a:pPr>
            <a:r>
              <a:rPr lang="en-US" sz="2400" b="1"/>
              <a:t>Viewfinder</a:t>
            </a:r>
            <a:endParaRPr sz="2400" b="1"/>
          </a:p>
          <a:p>
            <a:pPr marL="342900" lvl="0" indent="-342900" algn="l" rtl="0">
              <a:spcBef>
                <a:spcPts val="408"/>
              </a:spcBef>
              <a:spcAft>
                <a:spcPts val="0"/>
              </a:spcAft>
              <a:buClr>
                <a:srgbClr val="3F3F3F"/>
              </a:buClr>
              <a:buSzPct val="100000"/>
              <a:buChar char="•"/>
            </a:pPr>
            <a:r>
              <a:rPr lang="en-US" sz="2400"/>
              <a:t>The viewfinder is the area on the camera that you look through in order to compose your shot. For some cameras, an LCD screen is used as a viewfinder, or your camera may have the option to use either one.</a:t>
            </a:r>
            <a:endParaRPr/>
          </a:p>
          <a:p>
            <a:pPr marL="342900" lvl="0" indent="-342900" algn="l" rtl="0">
              <a:spcBef>
                <a:spcPts val="408"/>
              </a:spcBef>
              <a:spcAft>
                <a:spcPts val="0"/>
              </a:spcAft>
              <a:buClr>
                <a:srgbClr val="3F3F3F"/>
              </a:buClr>
              <a:buSzPct val="100000"/>
              <a:buChar char="•"/>
            </a:pPr>
            <a:r>
              <a:rPr lang="en-US" sz="2400" b="1"/>
              <a:t>The mode dial </a:t>
            </a:r>
            <a:r>
              <a:rPr lang="en-US" sz="2400"/>
              <a:t>allows you to select different options, such as automatic mode, program mode, sport mode or macro mode. Older cameras may not have a mode dial, because all of the settings are manual. </a:t>
            </a:r>
            <a:endParaRPr sz="2400"/>
          </a:p>
          <a:p>
            <a:pPr marL="342900" lvl="0" indent="-342900" algn="l" rtl="0">
              <a:spcBef>
                <a:spcPts val="408"/>
              </a:spcBef>
              <a:spcAft>
                <a:spcPts val="0"/>
              </a:spcAft>
              <a:buClr>
                <a:srgbClr val="3F3F3F"/>
              </a:buClr>
              <a:buSzPct val="100000"/>
              <a:buChar char="•"/>
            </a:pPr>
            <a:r>
              <a:rPr lang="en-US" sz="2400" b="1"/>
              <a:t>The camera body </a:t>
            </a:r>
            <a:r>
              <a:rPr lang="en-US" sz="2400"/>
              <a:t>is the main portion of the camera, and bodies can be a number of different shapes and sizes. DSLRs tend to be larger bodied and a bit heavier, while there are other consumer cameras that are a conveniently smaller size and even able to fit into a pocket </a:t>
            </a:r>
            <a:endParaRPr sz="2400"/>
          </a:p>
          <a:p>
            <a:pPr marL="342900" lvl="0" indent="-342900" algn="l" rtl="0">
              <a:spcBef>
                <a:spcPts val="408"/>
              </a:spcBef>
              <a:spcAft>
                <a:spcPts val="0"/>
              </a:spcAft>
              <a:buClr>
                <a:srgbClr val="3F3F3F"/>
              </a:buClr>
              <a:buSzPct val="100000"/>
              <a:buChar char="•"/>
            </a:pPr>
            <a:r>
              <a:rPr lang="en-US" sz="2400" b="1"/>
              <a:t>Shutter release button. </a:t>
            </a:r>
            <a:r>
              <a:rPr lang="en-US" sz="2400"/>
              <a:t>This is simply the button on the camera that is used to snap the picture. It opens and closes the shutter, allowing the necessary light and information to enter the camera. The amount of time the shutter stays open depends on what you have your shutter speed set to. </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9"/>
          <p:cNvSpPr txBox="1">
            <a:spLocks noGrp="1"/>
          </p:cNvSpPr>
          <p:nvPr>
            <p:ph type="body" idx="1"/>
          </p:nvPr>
        </p:nvSpPr>
        <p:spPr>
          <a:xfrm>
            <a:off x="143554" y="1596540"/>
            <a:ext cx="7177135" cy="5261460"/>
          </a:xfrm>
          <a:prstGeom prst="rect">
            <a:avLst/>
          </a:prstGeom>
          <a:noFill/>
          <a:ln>
            <a:noFill/>
          </a:ln>
        </p:spPr>
        <p:txBody>
          <a:bodyPr spcFirstLastPara="1" wrap="square" lIns="91425" tIns="45700" rIns="91425" bIns="45700" anchor="t" anchorCtr="0">
            <a:normAutofit lnSpcReduction="10000"/>
          </a:bodyPr>
          <a:lstStyle/>
          <a:p>
            <a:pPr marL="342900" lvl="0" indent="-248920" algn="l" rtl="0">
              <a:spcBef>
                <a:spcPts val="0"/>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248920" algn="l" rtl="0">
              <a:spcBef>
                <a:spcPts val="296"/>
              </a:spcBef>
              <a:spcAft>
                <a:spcPts val="0"/>
              </a:spcAft>
              <a:buClr>
                <a:srgbClr val="3F3F3F"/>
              </a:buClr>
              <a:buSzPct val="100000"/>
              <a:buNone/>
            </a:pPr>
            <a:endParaRPr sz="1600" dirty="0"/>
          </a:p>
          <a:p>
            <a:pPr marL="342900" lvl="0" indent="-342900" algn="l" rtl="0">
              <a:spcBef>
                <a:spcPts val="296"/>
              </a:spcBef>
              <a:spcAft>
                <a:spcPts val="0"/>
              </a:spcAft>
              <a:buClr>
                <a:srgbClr val="3F3F3F"/>
              </a:buClr>
              <a:buSzPct val="100000"/>
              <a:buChar char="•"/>
            </a:pPr>
            <a:endParaRPr lang="en-US" sz="1000" dirty="0" smtClean="0"/>
          </a:p>
          <a:p>
            <a:pPr marL="342900" lvl="0" indent="-342900" algn="l" rtl="0">
              <a:spcBef>
                <a:spcPts val="296"/>
              </a:spcBef>
              <a:spcAft>
                <a:spcPts val="0"/>
              </a:spcAft>
              <a:buClr>
                <a:srgbClr val="3F3F3F"/>
              </a:buClr>
              <a:buSzPct val="100000"/>
              <a:buChar char="•"/>
            </a:pPr>
            <a:r>
              <a:rPr lang="en-US" sz="1000" dirty="0" smtClean="0"/>
              <a:t>Source</a:t>
            </a:r>
            <a:r>
              <a:rPr lang="en-US" sz="1000" dirty="0"/>
              <a:t>: Google Sites, Parts of the Camera https://sites.google.com/a/psdschools.org/lcbeginning-photography/parts-of-the-camera</a:t>
            </a:r>
            <a:endParaRPr sz="1000" dirty="0"/>
          </a:p>
        </p:txBody>
      </p:sp>
      <p:pic>
        <p:nvPicPr>
          <p:cNvPr id="144" name="Google Shape;144;p9"/>
          <p:cNvPicPr preferRelativeResize="0"/>
          <p:nvPr/>
        </p:nvPicPr>
        <p:blipFill rotWithShape="1">
          <a:blip r:embed="rId3">
            <a:alphaModFix/>
          </a:blip>
          <a:srcRect/>
          <a:stretch/>
        </p:blipFill>
        <p:spPr>
          <a:xfrm>
            <a:off x="1517899" y="1547324"/>
            <a:ext cx="5632047" cy="4776357"/>
          </a:xfrm>
          <a:prstGeom prst="rect">
            <a:avLst/>
          </a:prstGeom>
          <a:noFill/>
          <a:ln>
            <a:noFill/>
          </a:ln>
        </p:spPr>
      </p:pic>
      <p:sp>
        <p:nvSpPr>
          <p:cNvPr id="145" name="Google Shape;145;p9"/>
          <p:cNvSpPr/>
          <p:nvPr/>
        </p:nvSpPr>
        <p:spPr>
          <a:xfrm>
            <a:off x="296260" y="1285718"/>
            <a:ext cx="313213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A40000"/>
                </a:solidFill>
                <a:latin typeface="Calibri"/>
                <a:ea typeface="Calibri"/>
                <a:cs typeface="Calibri"/>
                <a:sym typeface="Calibri"/>
              </a:rPr>
              <a:t>Parts of the Camera</a:t>
            </a:r>
            <a:endParaRPr sz="18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10"/>
          <p:cNvSpPr txBox="1">
            <a:spLocks noGrp="1"/>
          </p:cNvSpPr>
          <p:nvPr>
            <p:ph type="title"/>
          </p:nvPr>
        </p:nvSpPr>
        <p:spPr>
          <a:xfrm>
            <a:off x="601670" y="1033111"/>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dirty="0"/>
              <a:t>Parts of the Camera</a:t>
            </a:r>
            <a:endParaRPr sz="2800" dirty="0"/>
          </a:p>
        </p:txBody>
      </p:sp>
      <p:sp>
        <p:nvSpPr>
          <p:cNvPr id="151" name="Google Shape;151;p10"/>
          <p:cNvSpPr txBox="1">
            <a:spLocks noGrp="1"/>
          </p:cNvSpPr>
          <p:nvPr>
            <p:ph type="body" idx="1"/>
          </p:nvPr>
        </p:nvSpPr>
        <p:spPr>
          <a:xfrm>
            <a:off x="143555" y="1749245"/>
            <a:ext cx="7177133" cy="5039265"/>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rgbClr val="3F3F3F"/>
              </a:buClr>
              <a:buSzPct val="100000"/>
              <a:buChar char="•"/>
            </a:pPr>
            <a:r>
              <a:rPr lang="en-US" b="1"/>
              <a:t>The image sensor </a:t>
            </a:r>
            <a:r>
              <a:rPr lang="en-US"/>
              <a:t>converts the optical image to an electronic signal, which is then sent to your memory card. There are two main types of image sensors that are used in most digital cameras: CMOS and CCD. </a:t>
            </a:r>
            <a:endParaRPr/>
          </a:p>
          <a:p>
            <a:pPr marL="342900" lvl="0" indent="-342900" algn="l" rtl="0">
              <a:spcBef>
                <a:spcPts val="392"/>
              </a:spcBef>
              <a:spcAft>
                <a:spcPts val="0"/>
              </a:spcAft>
              <a:buClr>
                <a:srgbClr val="3F3F3F"/>
              </a:buClr>
              <a:buSzPct val="100000"/>
              <a:buChar char="•"/>
            </a:pPr>
            <a:r>
              <a:rPr lang="en-US"/>
              <a:t>Both forms of the sensor accomplish the same task, but each has a different method of performance </a:t>
            </a:r>
            <a:endParaRPr/>
          </a:p>
          <a:p>
            <a:pPr marL="342900" lvl="0" indent="-342900" algn="l" rtl="0">
              <a:spcBef>
                <a:spcPts val="392"/>
              </a:spcBef>
              <a:spcAft>
                <a:spcPts val="0"/>
              </a:spcAft>
              <a:buClr>
                <a:srgbClr val="3F3F3F"/>
              </a:buClr>
              <a:buSzPct val="100000"/>
              <a:buChar char="•"/>
            </a:pPr>
            <a:r>
              <a:rPr lang="en-US" b="1"/>
              <a:t>The LCD screen </a:t>
            </a:r>
            <a:r>
              <a:rPr lang="en-US"/>
              <a:t>is found on the back of the body and can vary in size. On digital compact cameras, the LCD has typically begun to replace the viewfinder completely. </a:t>
            </a:r>
            <a:endParaRPr/>
          </a:p>
          <a:p>
            <a:pPr marL="342900" lvl="0" indent="-342900" algn="l" rtl="0">
              <a:spcBef>
                <a:spcPts val="392"/>
              </a:spcBef>
              <a:spcAft>
                <a:spcPts val="0"/>
              </a:spcAft>
              <a:buClr>
                <a:srgbClr val="3F3F3F"/>
              </a:buClr>
              <a:buSzPct val="100000"/>
              <a:buChar char="•"/>
            </a:pPr>
            <a:r>
              <a:rPr lang="en-US"/>
              <a:t>On DSLRs, the LCD is mainly for viewing photos after shooting, but some cameras do have a “live mode” as well </a:t>
            </a:r>
            <a:endParaRPr/>
          </a:p>
          <a:p>
            <a:pPr marL="342900" lvl="0" indent="-342900" algn="l" rtl="0">
              <a:spcBef>
                <a:spcPts val="392"/>
              </a:spcBef>
              <a:spcAft>
                <a:spcPts val="0"/>
              </a:spcAft>
              <a:buClr>
                <a:srgbClr val="3F3F3F"/>
              </a:buClr>
              <a:buSzPct val="100000"/>
              <a:buChar char="•"/>
            </a:pPr>
            <a:r>
              <a:rPr lang="en-US" b="1"/>
              <a:t>The on-board flash </a:t>
            </a:r>
            <a:r>
              <a:rPr lang="en-US"/>
              <a:t>will be available on all cameras except some professional grade DSLRs. It can sometimes be useful to provide a bit of extra light during dim, low light situations.</a:t>
            </a:r>
            <a:endParaRPr/>
          </a:p>
          <a:p>
            <a:pPr marL="342900" lvl="0" indent="-342900" algn="l" rtl="0">
              <a:spcBef>
                <a:spcPts val="392"/>
              </a:spcBef>
              <a:spcAft>
                <a:spcPts val="0"/>
              </a:spcAft>
              <a:buClr>
                <a:srgbClr val="3F3F3F"/>
              </a:buClr>
              <a:buSzPct val="100000"/>
              <a:buChar char="•"/>
            </a:pPr>
            <a:r>
              <a:rPr lang="en-US" b="1"/>
              <a:t>A focus ring. </a:t>
            </a:r>
            <a:r>
              <a:rPr lang="en-US"/>
              <a:t>This is a ring typically found on the lens that allows manual control of the camera’s focus. You can decide if you want the whole image in focus, or just a part of it. Many cameras have an auto-focus feature in addition to the focus ring.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1"/>
          <p:cNvSpPr txBox="1">
            <a:spLocks noGrp="1"/>
          </p:cNvSpPr>
          <p:nvPr>
            <p:ph type="body" idx="1"/>
          </p:nvPr>
        </p:nvSpPr>
        <p:spPr>
          <a:xfrm>
            <a:off x="143555" y="1596540"/>
            <a:ext cx="7626100" cy="5261460"/>
          </a:xfrm>
          <a:prstGeom prst="rect">
            <a:avLst/>
          </a:prstGeom>
          <a:noFill/>
          <a:ln>
            <a:noFill/>
          </a:ln>
        </p:spPr>
        <p:txBody>
          <a:bodyPr spcFirstLastPara="1" wrap="square" lIns="91425" tIns="45700" rIns="91425" bIns="45700" anchor="t" anchorCtr="0">
            <a:normAutofit/>
          </a:bodyPr>
          <a:lstStyle/>
          <a:p>
            <a:pPr marL="342900" lvl="0" indent="-241300" algn="l" rtl="0">
              <a:spcBef>
                <a:spcPts val="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241300" algn="l" rtl="0">
              <a:spcBef>
                <a:spcPts val="320"/>
              </a:spcBef>
              <a:spcAft>
                <a:spcPts val="0"/>
              </a:spcAft>
              <a:buClr>
                <a:srgbClr val="3F3F3F"/>
              </a:buClr>
              <a:buSzPts val="1600"/>
              <a:buNone/>
            </a:pPr>
            <a:endParaRPr sz="1600" dirty="0"/>
          </a:p>
          <a:p>
            <a:pPr marL="342900" lvl="0" indent="-342900" algn="l" rtl="0">
              <a:spcBef>
                <a:spcPts val="320"/>
              </a:spcBef>
              <a:spcAft>
                <a:spcPts val="0"/>
              </a:spcAft>
              <a:buClr>
                <a:srgbClr val="3F3F3F"/>
              </a:buClr>
              <a:buSzPts val="1600"/>
              <a:buChar char="•"/>
            </a:pPr>
            <a:endParaRPr lang="en-US" sz="900" dirty="0" smtClean="0"/>
          </a:p>
          <a:p>
            <a:pPr marL="342900" lvl="0" indent="-342900" algn="l" rtl="0">
              <a:spcBef>
                <a:spcPts val="320"/>
              </a:spcBef>
              <a:spcAft>
                <a:spcPts val="0"/>
              </a:spcAft>
              <a:buClr>
                <a:srgbClr val="3F3F3F"/>
              </a:buClr>
              <a:buSzPts val="1600"/>
              <a:buChar char="•"/>
            </a:pPr>
            <a:endParaRPr lang="en-US" sz="900" dirty="0"/>
          </a:p>
          <a:p>
            <a:pPr marL="342900" lvl="0" indent="-342900" algn="l" rtl="0">
              <a:spcBef>
                <a:spcPts val="320"/>
              </a:spcBef>
              <a:spcAft>
                <a:spcPts val="0"/>
              </a:spcAft>
              <a:buClr>
                <a:srgbClr val="3F3F3F"/>
              </a:buClr>
              <a:buSzPts val="1600"/>
              <a:buChar char="•"/>
            </a:pPr>
            <a:endParaRPr lang="en-US" sz="900" dirty="0" smtClean="0"/>
          </a:p>
          <a:p>
            <a:pPr marL="342900" lvl="0" indent="-342900" algn="l" rtl="0">
              <a:spcBef>
                <a:spcPts val="320"/>
              </a:spcBef>
              <a:spcAft>
                <a:spcPts val="0"/>
              </a:spcAft>
              <a:buClr>
                <a:srgbClr val="3F3F3F"/>
              </a:buClr>
              <a:buSzPts val="1600"/>
              <a:buChar char="•"/>
            </a:pPr>
            <a:r>
              <a:rPr lang="en-US" sz="900" dirty="0" smtClean="0"/>
              <a:t>Source</a:t>
            </a:r>
            <a:r>
              <a:rPr lang="en-US" sz="900" dirty="0"/>
              <a:t>: Swap, </a:t>
            </a:r>
            <a:r>
              <a:rPr lang="en-US" sz="900" i="1" dirty="0"/>
              <a:t>Complete Guide of 30 Parts of Camera: Names, Functions &amp; Diagram </a:t>
            </a:r>
            <a:r>
              <a:rPr lang="en-US" sz="900" u="sng" dirty="0">
                <a:solidFill>
                  <a:schemeClr val="hlink"/>
                </a:solidFill>
                <a:hlinkClick r:id="rId3"/>
              </a:rPr>
              <a:t>https://slidingmotion.com/parts-of-camera-names-functions-diagram/</a:t>
            </a:r>
            <a:r>
              <a:rPr lang="en-US" sz="900" dirty="0"/>
              <a:t> </a:t>
            </a:r>
            <a:endParaRPr sz="900" dirty="0"/>
          </a:p>
        </p:txBody>
      </p:sp>
      <p:pic>
        <p:nvPicPr>
          <p:cNvPr id="157" name="Google Shape;157;p11" descr="Parts of Camera, Names, Functions &amp; Diagram"/>
          <p:cNvPicPr preferRelativeResize="0"/>
          <p:nvPr/>
        </p:nvPicPr>
        <p:blipFill rotWithShape="1">
          <a:blip r:embed="rId4">
            <a:alphaModFix/>
          </a:blip>
          <a:srcRect l="5357" t="8056"/>
          <a:stretch/>
        </p:blipFill>
        <p:spPr>
          <a:xfrm>
            <a:off x="352540" y="1596540"/>
            <a:ext cx="8284684" cy="4661041"/>
          </a:xfrm>
          <a:prstGeom prst="rect">
            <a:avLst/>
          </a:prstGeom>
          <a:noFill/>
          <a:ln>
            <a:noFill/>
          </a:ln>
        </p:spPr>
      </p:pic>
      <p:sp>
        <p:nvSpPr>
          <p:cNvPr id="2" name="Rectangle 1"/>
          <p:cNvSpPr/>
          <p:nvPr/>
        </p:nvSpPr>
        <p:spPr>
          <a:xfrm>
            <a:off x="2636593" y="1073325"/>
            <a:ext cx="3147015" cy="523220"/>
          </a:xfrm>
          <a:prstGeom prst="rect">
            <a:avLst/>
          </a:prstGeom>
        </p:spPr>
        <p:txBody>
          <a:bodyPr wrap="none">
            <a:spAutoFit/>
          </a:bodyPr>
          <a:lstStyle/>
          <a:p>
            <a:r>
              <a:rPr lang="en-US" sz="2800" b="1" dirty="0">
                <a:solidFill>
                  <a:srgbClr val="A40000"/>
                </a:solidFill>
                <a:latin typeface="Calibri"/>
                <a:cs typeface="Calibri"/>
                <a:sym typeface="Calibri"/>
              </a:rPr>
              <a:t>Parts of the Camera</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2"/>
          <p:cNvSpPr txBox="1">
            <a:spLocks noGrp="1"/>
          </p:cNvSpPr>
          <p:nvPr>
            <p:ph type="title"/>
          </p:nvPr>
        </p:nvSpPr>
        <p:spPr>
          <a:xfrm>
            <a:off x="143556" y="1185818"/>
            <a:ext cx="7787954" cy="563428"/>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A40000"/>
              </a:buClr>
              <a:buSzPts val="2800"/>
              <a:buFont typeface="Calibri"/>
              <a:buNone/>
            </a:pPr>
            <a:r>
              <a:rPr lang="en-US" sz="2800" b="1"/>
              <a:t>Parts of the Camera</a:t>
            </a:r>
            <a:endParaRPr sz="2800" b="1"/>
          </a:p>
        </p:txBody>
      </p:sp>
      <p:sp>
        <p:nvSpPr>
          <p:cNvPr id="163" name="Google Shape;163;p12"/>
          <p:cNvSpPr txBox="1">
            <a:spLocks noGrp="1"/>
          </p:cNvSpPr>
          <p:nvPr>
            <p:ph type="body" idx="1"/>
          </p:nvPr>
        </p:nvSpPr>
        <p:spPr>
          <a:xfrm>
            <a:off x="0" y="1596540"/>
            <a:ext cx="7626100" cy="5344675"/>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rgbClr val="3F3F3F"/>
              </a:buClr>
              <a:buSzPct val="100000"/>
              <a:buChar char="•"/>
            </a:pPr>
            <a:r>
              <a:rPr lang="en-US" b="1"/>
              <a:t>Flash button</a:t>
            </a:r>
            <a:endParaRPr b="1"/>
          </a:p>
          <a:p>
            <a:pPr marL="342900" lvl="0" indent="-342900" algn="l" rtl="0">
              <a:spcBef>
                <a:spcPts val="392"/>
              </a:spcBef>
              <a:spcAft>
                <a:spcPts val="0"/>
              </a:spcAft>
              <a:buClr>
                <a:srgbClr val="3F3F3F"/>
              </a:buClr>
              <a:buSzPct val="100000"/>
              <a:buChar char="•"/>
            </a:pPr>
            <a:r>
              <a:rPr lang="en-US"/>
              <a:t>In any of the “advanced” exposure modes (P, S, A, or M), this button will trigger the pop-up flash. Its location may vary from camera to camera, but the “lightning bolt” symbol is universal. The icon next to it is the flash symbol, plus the exposure compensation symbol </a:t>
            </a:r>
            <a:endParaRPr/>
          </a:p>
          <a:p>
            <a:pPr marL="342900" lvl="0" indent="-342900" algn="l" rtl="0">
              <a:spcBef>
                <a:spcPts val="392"/>
              </a:spcBef>
              <a:spcAft>
                <a:spcPts val="0"/>
              </a:spcAft>
              <a:buClr>
                <a:srgbClr val="3F3F3F"/>
              </a:buClr>
              <a:buSzPct val="100000"/>
              <a:buChar char="•"/>
            </a:pPr>
            <a:r>
              <a:rPr lang="en-US" b="1"/>
              <a:t>Lens Retract Button</a:t>
            </a:r>
            <a:endParaRPr b="1"/>
          </a:p>
          <a:p>
            <a:pPr marL="342900" lvl="0" indent="-342900" algn="l" rtl="0">
              <a:spcBef>
                <a:spcPts val="392"/>
              </a:spcBef>
              <a:spcAft>
                <a:spcPts val="0"/>
              </a:spcAft>
              <a:buClr>
                <a:srgbClr val="3F3F3F"/>
              </a:buClr>
              <a:buSzPct val="100000"/>
              <a:buChar char="•"/>
            </a:pPr>
            <a:r>
              <a:rPr lang="en-US"/>
              <a:t>Retractable lenses are becoming increasingly popular as they are more compact than non-retractable models. You must press this button to initially “zoom” the lens into its operational position, and again to retract it when you’re done shooting.</a:t>
            </a:r>
            <a:endParaRPr/>
          </a:p>
          <a:p>
            <a:pPr marL="342900" lvl="0" indent="-342900" algn="l" rtl="0">
              <a:spcBef>
                <a:spcPts val="392"/>
              </a:spcBef>
              <a:spcAft>
                <a:spcPts val="0"/>
              </a:spcAft>
              <a:buClr>
                <a:srgbClr val="3F3F3F"/>
              </a:buClr>
              <a:buSzPct val="100000"/>
              <a:buChar char="•"/>
            </a:pPr>
            <a:r>
              <a:rPr lang="en-US" b="1"/>
              <a:t>Lens Release Button</a:t>
            </a:r>
            <a:endParaRPr/>
          </a:p>
          <a:p>
            <a:pPr marL="342900" lvl="0" indent="-342900" algn="l" rtl="0">
              <a:spcBef>
                <a:spcPts val="392"/>
              </a:spcBef>
              <a:spcAft>
                <a:spcPts val="0"/>
              </a:spcAft>
              <a:buClr>
                <a:srgbClr val="3F3F3F"/>
              </a:buClr>
              <a:buSzPct val="100000"/>
              <a:buChar char="•"/>
            </a:pPr>
            <a:r>
              <a:rPr lang="en-US"/>
              <a:t>Press this button to unlock the lens mount and detach the lens by rotating it. You don’t need to press it when mounting a lens.</a:t>
            </a:r>
            <a:endParaRPr/>
          </a:p>
          <a:p>
            <a:pPr marL="342900" lvl="0" indent="-342900" algn="l" rtl="0">
              <a:spcBef>
                <a:spcPts val="392"/>
              </a:spcBef>
              <a:spcAft>
                <a:spcPts val="0"/>
              </a:spcAft>
              <a:buClr>
                <a:srgbClr val="3F3F3F"/>
              </a:buClr>
              <a:buSzPct val="100000"/>
              <a:buChar char="•"/>
            </a:pPr>
            <a:r>
              <a:rPr lang="en-US" b="1"/>
              <a:t>Autofocus-Auto exposure Lock (AE/AF LOCK)</a:t>
            </a:r>
            <a:endParaRPr b="1"/>
          </a:p>
          <a:p>
            <a:pPr marL="342900" lvl="0" indent="-342900" algn="l" rtl="0">
              <a:spcBef>
                <a:spcPts val="392"/>
              </a:spcBef>
              <a:spcAft>
                <a:spcPts val="0"/>
              </a:spcAft>
              <a:buClr>
                <a:srgbClr val="3F3F3F"/>
              </a:buClr>
              <a:buSzPct val="100000"/>
              <a:buChar char="•"/>
            </a:pPr>
            <a:r>
              <a:rPr lang="en-US"/>
              <a:t>When using autofocus and auto exposure, holding this button down will lock those settings, even if you move the camera. </a:t>
            </a:r>
            <a:endParaRPr/>
          </a:p>
          <a:p>
            <a:pPr marL="342900" lvl="0" indent="-342900" algn="l" rtl="0">
              <a:spcBef>
                <a:spcPts val="392"/>
              </a:spcBef>
              <a:spcAft>
                <a:spcPts val="0"/>
              </a:spcAft>
              <a:buClr>
                <a:srgbClr val="3F3F3F"/>
              </a:buClr>
              <a:buSzPct val="100000"/>
              <a:buChar char="•"/>
            </a:pPr>
            <a:r>
              <a:rPr lang="en-US"/>
              <a:t>It is beneficial for more advanced shooters who can use it to take several shots with different framings while ensuring all remain focused on the same point and exposed identically.</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13"/>
          <p:cNvSpPr txBox="1">
            <a:spLocks noGrp="1"/>
          </p:cNvSpPr>
          <p:nvPr>
            <p:ph type="title"/>
          </p:nvPr>
        </p:nvSpPr>
        <p:spPr>
          <a:xfrm>
            <a:off x="143555" y="1185816"/>
            <a:ext cx="6719018" cy="56342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A40000"/>
              </a:buClr>
              <a:buSzPts val="2800"/>
              <a:buFont typeface="Calibri"/>
              <a:buNone/>
            </a:pPr>
            <a:r>
              <a:rPr lang="en-US" sz="2800" b="1"/>
              <a:t>Parts of the Camera</a:t>
            </a:r>
            <a:endParaRPr sz="2800" b="1"/>
          </a:p>
        </p:txBody>
      </p:sp>
      <p:sp>
        <p:nvSpPr>
          <p:cNvPr id="169" name="Google Shape;169;p13"/>
          <p:cNvSpPr txBox="1">
            <a:spLocks noGrp="1"/>
          </p:cNvSpPr>
          <p:nvPr>
            <p:ph type="body" idx="1"/>
          </p:nvPr>
        </p:nvSpPr>
        <p:spPr>
          <a:xfrm>
            <a:off x="39638" y="1749245"/>
            <a:ext cx="7281052" cy="4886560"/>
          </a:xfrm>
          <a:prstGeom prst="rect">
            <a:avLst/>
          </a:prstGeom>
          <a:noFill/>
          <a:ln>
            <a:noFill/>
          </a:ln>
        </p:spPr>
        <p:txBody>
          <a:bodyPr spcFirstLastPara="1" wrap="square" lIns="91425" tIns="45700" rIns="91425" bIns="45700" anchor="t" anchorCtr="0">
            <a:normAutofit fontScale="85000" lnSpcReduction="10000"/>
          </a:bodyPr>
          <a:lstStyle/>
          <a:p>
            <a:pPr marL="342900" lvl="0" indent="-342900" algn="l" rtl="0">
              <a:spcBef>
                <a:spcPts val="0"/>
              </a:spcBef>
              <a:spcAft>
                <a:spcPts val="0"/>
              </a:spcAft>
              <a:buClr>
                <a:srgbClr val="3F3F3F"/>
              </a:buClr>
              <a:buSzPct val="100000"/>
              <a:buChar char="•"/>
            </a:pPr>
            <a:r>
              <a:rPr lang="en-US" sz="2000" b="1"/>
              <a:t>Pentaprism (single-lens reflex or SLR cameras)</a:t>
            </a:r>
            <a:endParaRPr sz="2000" b="1"/>
          </a:p>
          <a:p>
            <a:pPr marL="342900" lvl="0" indent="-342900" algn="l" rtl="0">
              <a:spcBef>
                <a:spcPts val="340"/>
              </a:spcBef>
              <a:spcAft>
                <a:spcPts val="0"/>
              </a:spcAft>
              <a:buClr>
                <a:srgbClr val="3F3F3F"/>
              </a:buClr>
              <a:buSzPct val="100000"/>
              <a:buChar char="•"/>
            </a:pPr>
            <a:r>
              <a:rPr lang="en-US" sz="2000"/>
              <a:t>The pentaprism is a mirror placed at a 45-degree angle behind the camera lens. The mirror projects the light captured from the lens to the prism then to viewfinder. Before pentaprisms, photographers always had to look downwards when taking photos. This is not ideal for some subjects and would only allow you to take photos at hip-level. </a:t>
            </a:r>
            <a:endParaRPr sz="2000"/>
          </a:p>
          <a:p>
            <a:pPr marL="342900" lvl="0" indent="-342900" algn="l" rtl="0">
              <a:spcBef>
                <a:spcPts val="340"/>
              </a:spcBef>
              <a:spcAft>
                <a:spcPts val="0"/>
              </a:spcAft>
              <a:buClr>
                <a:srgbClr val="3F3F3F"/>
              </a:buClr>
              <a:buSzPct val="100000"/>
              <a:buChar char="•"/>
            </a:pPr>
            <a:r>
              <a:rPr lang="en-US" sz="2000" b="1"/>
              <a:t>Memory Card Slot</a:t>
            </a:r>
            <a:endParaRPr sz="2000"/>
          </a:p>
          <a:p>
            <a:pPr marL="342900" lvl="0" indent="-342900" algn="l" rtl="0">
              <a:spcBef>
                <a:spcPts val="340"/>
              </a:spcBef>
              <a:spcAft>
                <a:spcPts val="0"/>
              </a:spcAft>
              <a:buClr>
                <a:srgbClr val="3F3F3F"/>
              </a:buClr>
              <a:buSzPct val="100000"/>
              <a:buChar char="•"/>
            </a:pPr>
            <a:r>
              <a:rPr lang="en-US" sz="2000"/>
              <a:t>The memory card slot is where the camera’s memory card is inserted. The memory card stores all the photographs taken by the camera. </a:t>
            </a:r>
            <a:endParaRPr sz="2000"/>
          </a:p>
          <a:p>
            <a:pPr marL="342900" lvl="0" indent="-342900" algn="l" rtl="0">
              <a:spcBef>
                <a:spcPts val="340"/>
              </a:spcBef>
              <a:spcAft>
                <a:spcPts val="0"/>
              </a:spcAft>
              <a:buClr>
                <a:srgbClr val="3F3F3F"/>
              </a:buClr>
              <a:buSzPct val="100000"/>
              <a:buChar char="•"/>
            </a:pPr>
            <a:r>
              <a:rPr lang="en-US" sz="2000" b="1"/>
              <a:t>Tripod Mount</a:t>
            </a:r>
            <a:endParaRPr sz="2000"/>
          </a:p>
          <a:p>
            <a:pPr marL="342900" lvl="0" indent="-342900" algn="l" rtl="0">
              <a:spcBef>
                <a:spcPts val="340"/>
              </a:spcBef>
              <a:spcAft>
                <a:spcPts val="0"/>
              </a:spcAft>
              <a:buClr>
                <a:srgbClr val="3F3F3F"/>
              </a:buClr>
              <a:buSzPct val="100000"/>
              <a:buChar char="•"/>
            </a:pPr>
            <a:r>
              <a:rPr lang="en-US" sz="2000"/>
              <a:t>The tripod mount is a 1/4-inch threaded hole at the bottom of the camera that allows it to be attached to a tripod, tripod head, or monopod. </a:t>
            </a:r>
            <a:endParaRPr/>
          </a:p>
          <a:p>
            <a:pPr marL="342900" lvl="0" indent="-342900" algn="l" rtl="0">
              <a:spcBef>
                <a:spcPts val="340"/>
              </a:spcBef>
              <a:spcAft>
                <a:spcPts val="0"/>
              </a:spcAft>
              <a:buClr>
                <a:srgbClr val="3F3F3F"/>
              </a:buClr>
              <a:buSzPct val="100000"/>
              <a:buChar char="•"/>
            </a:pPr>
            <a:r>
              <a:rPr lang="en-US" sz="2000" b="1"/>
              <a:t>Zoom Elements</a:t>
            </a:r>
            <a:endParaRPr sz="2000"/>
          </a:p>
          <a:p>
            <a:pPr marL="342900" lvl="0" indent="-342900" algn="l" rtl="0">
              <a:spcBef>
                <a:spcPts val="340"/>
              </a:spcBef>
              <a:spcAft>
                <a:spcPts val="0"/>
              </a:spcAft>
              <a:buClr>
                <a:srgbClr val="3F3F3F"/>
              </a:buClr>
              <a:buSzPct val="100000"/>
              <a:buChar char="•"/>
            </a:pPr>
            <a:r>
              <a:rPr lang="en-US" sz="2000"/>
              <a:t>Zoom lenses allow you to shift between focal lengths, from wide to telephoto, depending on your lens’ focal range, by turning the lens rings.</a:t>
            </a:r>
            <a:endParaRPr/>
          </a:p>
          <a:p>
            <a:pPr marL="342900" lvl="0" indent="-342900" algn="l" rtl="0">
              <a:spcBef>
                <a:spcPts val="340"/>
              </a:spcBef>
              <a:spcAft>
                <a:spcPts val="0"/>
              </a:spcAft>
              <a:buClr>
                <a:srgbClr val="3F3F3F"/>
              </a:buClr>
              <a:buSzPct val="100000"/>
              <a:buChar char="•"/>
            </a:pPr>
            <a:r>
              <a:rPr lang="en-US" sz="2000" b="1"/>
              <a:t>Batteries</a:t>
            </a:r>
            <a:endParaRPr sz="2000"/>
          </a:p>
          <a:p>
            <a:pPr marL="342900" lvl="0" indent="-342900" algn="l" rtl="0">
              <a:spcBef>
                <a:spcPts val="340"/>
              </a:spcBef>
              <a:spcAft>
                <a:spcPts val="0"/>
              </a:spcAft>
              <a:buClr>
                <a:srgbClr val="3F3F3F"/>
              </a:buClr>
              <a:buSzPct val="100000"/>
              <a:buChar char="•"/>
            </a:pPr>
            <a:r>
              <a:rPr lang="en-US" sz="2000"/>
              <a:t>Most of its components will not work if not powered by one. Having a long-lasting battery lets you shoot more photos and shoot for extended periods, allowing you to find the perfect shot.</a:t>
            </a:r>
            <a:endParaRPr/>
          </a:p>
          <a:p>
            <a:pPr marL="342900" lvl="0" indent="-234950" algn="l" rtl="0">
              <a:spcBef>
                <a:spcPts val="340"/>
              </a:spcBef>
              <a:spcAft>
                <a:spcPts val="0"/>
              </a:spcAft>
              <a:buClr>
                <a:srgbClr val="3F3F3F"/>
              </a:buClr>
              <a:buSzPct val="100000"/>
              <a:buNone/>
            </a:pPr>
            <a:endParaRPr sz="2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4"/>
          <p:cNvSpPr txBox="1">
            <a:spLocks noGrp="1"/>
          </p:cNvSpPr>
          <p:nvPr>
            <p:ph type="body" idx="1"/>
          </p:nvPr>
        </p:nvSpPr>
        <p:spPr>
          <a:xfrm>
            <a:off x="-1" y="1596540"/>
            <a:ext cx="7778806" cy="5296099"/>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rgbClr val="3F3F3F"/>
              </a:buClr>
              <a:buSzPts val="1800"/>
              <a:buChar char="•"/>
            </a:pPr>
            <a:r>
              <a:rPr lang="en-US" sz="1800" b="1"/>
              <a:t>Grip</a:t>
            </a:r>
            <a:endParaRPr sz="1800"/>
          </a:p>
          <a:p>
            <a:pPr marL="342900" lvl="0" indent="-342900" algn="l" rtl="0">
              <a:spcBef>
                <a:spcPts val="360"/>
              </a:spcBef>
              <a:spcAft>
                <a:spcPts val="0"/>
              </a:spcAft>
              <a:buClr>
                <a:srgbClr val="3F3F3F"/>
              </a:buClr>
              <a:buSzPts val="1800"/>
              <a:buChar char="•"/>
            </a:pPr>
            <a:r>
              <a:rPr lang="en-US" sz="1800"/>
              <a:t>The grip is the right side of a camera, which has a special curved design to allow you to comfortably handhold the camera. It usually provides space to place your fingers and securely hold the camera. </a:t>
            </a:r>
            <a:endParaRPr/>
          </a:p>
          <a:p>
            <a:pPr marL="342900" lvl="0" indent="-342900" algn="l" rtl="0">
              <a:spcBef>
                <a:spcPts val="360"/>
              </a:spcBef>
              <a:spcAft>
                <a:spcPts val="0"/>
              </a:spcAft>
              <a:buClr>
                <a:srgbClr val="3F3F3F"/>
              </a:buClr>
              <a:buSzPts val="1800"/>
              <a:buChar char="•"/>
            </a:pPr>
            <a:r>
              <a:rPr lang="en-US" sz="1800" b="1"/>
              <a:t>Display</a:t>
            </a:r>
            <a:endParaRPr sz="1800"/>
          </a:p>
          <a:p>
            <a:pPr marL="342900" lvl="0" indent="-342900" algn="l" rtl="0">
              <a:spcBef>
                <a:spcPts val="360"/>
              </a:spcBef>
              <a:spcAft>
                <a:spcPts val="0"/>
              </a:spcAft>
              <a:buClr>
                <a:srgbClr val="3F3F3F"/>
              </a:buClr>
              <a:buSzPts val="1800"/>
              <a:buChar char="•"/>
            </a:pPr>
            <a:r>
              <a:rPr lang="en-US" sz="1800"/>
              <a:t>The camera display shows the user helpful information about the photos and the camera. Here you will see the different camera settings you can tweak to alter your exposure, ISO, shutter speed, and more. You can also access other menus using this display to change the settings on your camera. Most camera displays nowadays let you see how your image will appear before you press the shutter release button. </a:t>
            </a:r>
            <a:endParaRPr sz="1800"/>
          </a:p>
          <a:p>
            <a:pPr marL="342900" lvl="0" indent="-342900" algn="l" rtl="0">
              <a:spcBef>
                <a:spcPts val="360"/>
              </a:spcBef>
              <a:spcAft>
                <a:spcPts val="0"/>
              </a:spcAft>
              <a:buClr>
                <a:srgbClr val="3F3F3F"/>
              </a:buClr>
              <a:buSzPts val="1800"/>
              <a:buChar char="•"/>
            </a:pPr>
            <a:r>
              <a:rPr lang="en-US" sz="1800" b="1"/>
              <a:t>Electronics</a:t>
            </a:r>
            <a:endParaRPr sz="1800"/>
          </a:p>
          <a:p>
            <a:pPr marL="342900" lvl="0" indent="-342900" algn="l" rtl="0">
              <a:spcBef>
                <a:spcPts val="360"/>
              </a:spcBef>
              <a:spcAft>
                <a:spcPts val="0"/>
              </a:spcAft>
              <a:buClr>
                <a:srgbClr val="3F3F3F"/>
              </a:buClr>
              <a:buSzPts val="1800"/>
              <a:buChar char="•"/>
            </a:pPr>
            <a:r>
              <a:rPr lang="en-US" sz="1800"/>
              <a:t>Your camera’s electronic components are divided into three separate categories: photo capture components, camera controller, and user interface components. The controller elements control all the electronic components of the camera. Its photo capture elements are responsible for the recording of images. Meanwhile, the user interface elements are responsible for letting the user interact with and control the camera.</a:t>
            </a:r>
            <a:endParaRPr/>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a:p>
            <a:pPr marL="342900" lvl="0" indent="-254000" algn="l" rtl="0">
              <a:spcBef>
                <a:spcPts val="280"/>
              </a:spcBef>
              <a:spcAft>
                <a:spcPts val="0"/>
              </a:spcAft>
              <a:buClr>
                <a:srgbClr val="3F3F3F"/>
              </a:buClr>
              <a:buSzPts val="1400"/>
              <a:buNone/>
            </a:pPr>
            <a:endParaRPr sz="1400"/>
          </a:p>
        </p:txBody>
      </p:sp>
      <p:sp>
        <p:nvSpPr>
          <p:cNvPr id="175" name="Google Shape;175;p14"/>
          <p:cNvSpPr txBox="1">
            <a:spLocks noGrp="1"/>
          </p:cNvSpPr>
          <p:nvPr>
            <p:ph type="title"/>
          </p:nvPr>
        </p:nvSpPr>
        <p:spPr>
          <a:xfrm>
            <a:off x="143555" y="1185816"/>
            <a:ext cx="6719018" cy="56342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A40000"/>
              </a:buClr>
              <a:buSzPts val="2800"/>
              <a:buFont typeface="Calibri"/>
              <a:buNone/>
            </a:pPr>
            <a:r>
              <a:rPr lang="en-US" sz="2800" b="1"/>
              <a:t>Parts of the Camera</a:t>
            </a:r>
            <a:endParaRPr sz="2800" b="1"/>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5"/>
          <p:cNvSpPr txBox="1">
            <a:spLocks noGrp="1"/>
          </p:cNvSpPr>
          <p:nvPr>
            <p:ph type="title"/>
          </p:nvPr>
        </p:nvSpPr>
        <p:spPr>
          <a:xfrm>
            <a:off x="448965" y="1021216"/>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a:t>Parts of the Camera</a:t>
            </a:r>
            <a:endParaRPr sz="2800" b="1"/>
          </a:p>
        </p:txBody>
      </p:sp>
      <p:sp>
        <p:nvSpPr>
          <p:cNvPr id="181" name="Google Shape;181;p15"/>
          <p:cNvSpPr txBox="1">
            <a:spLocks noGrp="1"/>
          </p:cNvSpPr>
          <p:nvPr>
            <p:ph type="body" idx="1"/>
          </p:nvPr>
        </p:nvSpPr>
        <p:spPr>
          <a:xfrm>
            <a:off x="12744" y="1832460"/>
            <a:ext cx="7613356" cy="5261460"/>
          </a:xfrm>
          <a:prstGeom prst="rect">
            <a:avLst/>
          </a:prstGeom>
          <a:noFill/>
          <a:ln>
            <a:noFill/>
          </a:ln>
        </p:spPr>
        <p:txBody>
          <a:bodyPr spcFirstLastPara="1" wrap="square" lIns="91425" tIns="45700" rIns="91425" bIns="45700" anchor="t" anchorCtr="0">
            <a:normAutofit fontScale="62500" lnSpcReduction="20000"/>
          </a:bodyPr>
          <a:lstStyle/>
          <a:p>
            <a:pPr marL="342900" lvl="0" indent="-342900" algn="l" rtl="0">
              <a:spcBef>
                <a:spcPts val="0"/>
              </a:spcBef>
              <a:spcAft>
                <a:spcPts val="0"/>
              </a:spcAft>
              <a:buClr>
                <a:srgbClr val="3F3F3F"/>
              </a:buClr>
              <a:buSzPct val="100000"/>
              <a:buChar char="•"/>
            </a:pPr>
            <a:r>
              <a:rPr lang="en-US" b="1"/>
              <a:t>Function Buttons</a:t>
            </a:r>
            <a:endParaRPr/>
          </a:p>
          <a:p>
            <a:pPr marL="342900" lvl="0" indent="-342900" algn="l" rtl="0">
              <a:spcBef>
                <a:spcPts val="350"/>
              </a:spcBef>
              <a:spcAft>
                <a:spcPts val="0"/>
              </a:spcAft>
              <a:buClr>
                <a:srgbClr val="3F3F3F"/>
              </a:buClr>
              <a:buSzPct val="100000"/>
              <a:buChar char="•"/>
            </a:pPr>
            <a:r>
              <a:rPr lang="en-US"/>
              <a:t>Function buttons, often labeled as “Fn” on cameras, are customizable buttons that can be programmed to perform specific tasks for quicker access. This can include adjusting ISO, white balance, autofocus mode, and more. The number and placement of these buttons vary among camera models and manufacturers.</a:t>
            </a:r>
            <a:endParaRPr/>
          </a:p>
          <a:p>
            <a:pPr marL="342900" lvl="0" indent="-342900" algn="l" rtl="0">
              <a:spcBef>
                <a:spcPts val="350"/>
              </a:spcBef>
              <a:spcAft>
                <a:spcPts val="0"/>
              </a:spcAft>
              <a:buClr>
                <a:srgbClr val="3F3F3F"/>
              </a:buClr>
              <a:buSzPct val="100000"/>
              <a:buChar char="•"/>
            </a:pPr>
            <a:r>
              <a:rPr lang="en-US" b="1"/>
              <a:t>ISO</a:t>
            </a:r>
            <a:endParaRPr/>
          </a:p>
          <a:p>
            <a:pPr marL="342900" lvl="0" indent="-342900" algn="l" rtl="0">
              <a:spcBef>
                <a:spcPts val="350"/>
              </a:spcBef>
              <a:spcAft>
                <a:spcPts val="0"/>
              </a:spcAft>
              <a:buClr>
                <a:srgbClr val="3F3F3F"/>
              </a:buClr>
              <a:buSzPct val="100000"/>
              <a:buChar char="•"/>
            </a:pPr>
            <a:r>
              <a:rPr lang="en-US"/>
              <a:t>ISO refers to the camera sensor’s sensitivity to light. Higher ISO values increase sensitivity, improving low-light performance and increasing image noise. Conversely, lower ISO values provide cleaner images but require more light.</a:t>
            </a:r>
            <a:endParaRPr/>
          </a:p>
          <a:p>
            <a:pPr marL="342900" lvl="0" indent="-342900" algn="l" rtl="0">
              <a:spcBef>
                <a:spcPts val="350"/>
              </a:spcBef>
              <a:spcAft>
                <a:spcPts val="0"/>
              </a:spcAft>
              <a:buClr>
                <a:srgbClr val="3F3F3F"/>
              </a:buClr>
              <a:buSzPct val="100000"/>
              <a:buChar char="•"/>
            </a:pPr>
            <a:r>
              <a:rPr lang="en-US" b="1"/>
              <a:t>Red-eye Reduction</a:t>
            </a:r>
            <a:endParaRPr/>
          </a:p>
          <a:p>
            <a:pPr marL="342900" lvl="0" indent="-342900" algn="l" rtl="0">
              <a:spcBef>
                <a:spcPts val="350"/>
              </a:spcBef>
              <a:spcAft>
                <a:spcPts val="0"/>
              </a:spcAft>
              <a:buClr>
                <a:srgbClr val="3F3F3F"/>
              </a:buClr>
              <a:buSzPct val="100000"/>
              <a:buChar char="•"/>
            </a:pPr>
            <a:r>
              <a:rPr lang="en-US"/>
              <a:t>Red-eye reduction is a feature found in many cameras that helps minimize the appearance of red eyes in portraits caused by the camera flash reflecting off the subject’s retinas. </a:t>
            </a:r>
            <a:endParaRPr/>
          </a:p>
          <a:p>
            <a:pPr marL="342900" lvl="0" indent="-342900" algn="l" rtl="0">
              <a:spcBef>
                <a:spcPts val="350"/>
              </a:spcBef>
              <a:spcAft>
                <a:spcPts val="0"/>
              </a:spcAft>
              <a:buClr>
                <a:srgbClr val="3F3F3F"/>
              </a:buClr>
              <a:buSzPct val="100000"/>
              <a:buChar char="•"/>
            </a:pPr>
            <a:r>
              <a:rPr lang="en-US" b="1"/>
              <a:t>Main Dial</a:t>
            </a:r>
            <a:endParaRPr/>
          </a:p>
          <a:p>
            <a:pPr marL="342900" lvl="0" indent="-342900" algn="l" rtl="0">
              <a:spcBef>
                <a:spcPts val="350"/>
              </a:spcBef>
              <a:spcAft>
                <a:spcPts val="0"/>
              </a:spcAft>
              <a:buClr>
                <a:srgbClr val="3F3F3F"/>
              </a:buClr>
              <a:buSzPct val="100000"/>
              <a:buChar char="•"/>
            </a:pPr>
            <a:r>
              <a:rPr lang="en-US"/>
              <a:t>located on the top or back of the camera. It allows you to quickly adjust settings like aperture, shutter speed, and ISO without needing to dive into menus, aiding in shooting efficiency and speed. Here, you will also find automatic preset modes such as “Portrait,” “Landscape,” and “Night.”</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16"/>
          <p:cNvSpPr txBox="1">
            <a:spLocks noGrp="1"/>
          </p:cNvSpPr>
          <p:nvPr>
            <p:ph type="title"/>
          </p:nvPr>
        </p:nvSpPr>
        <p:spPr>
          <a:xfrm>
            <a:off x="601672" y="1291130"/>
            <a:ext cx="6719018" cy="410724"/>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A40000"/>
              </a:buClr>
              <a:buSzPct val="100000"/>
              <a:buFont typeface="Calibri"/>
              <a:buNone/>
            </a:pPr>
            <a:r>
              <a:rPr lang="en-US" sz="2800" b="1"/>
              <a:t>Parts of the Camera</a:t>
            </a:r>
            <a:endParaRPr sz="2800" b="1"/>
          </a:p>
        </p:txBody>
      </p:sp>
      <p:sp>
        <p:nvSpPr>
          <p:cNvPr id="187" name="Google Shape;187;p16"/>
          <p:cNvSpPr txBox="1">
            <a:spLocks noGrp="1"/>
          </p:cNvSpPr>
          <p:nvPr>
            <p:ph type="body" idx="1"/>
          </p:nvPr>
        </p:nvSpPr>
        <p:spPr>
          <a:xfrm>
            <a:off x="39637" y="1749246"/>
            <a:ext cx="7586463" cy="5108754"/>
          </a:xfrm>
          <a:prstGeom prst="rect">
            <a:avLst/>
          </a:prstGeom>
          <a:noFill/>
          <a:ln>
            <a:noFill/>
          </a:ln>
        </p:spPr>
        <p:txBody>
          <a:bodyPr spcFirstLastPara="1" wrap="square" lIns="91425" tIns="45700" rIns="91425" bIns="45700" anchor="t" anchorCtr="0">
            <a:normAutofit fontScale="55000" lnSpcReduction="20000"/>
          </a:bodyPr>
          <a:lstStyle/>
          <a:p>
            <a:pPr marL="342900" lvl="0" indent="-342900" algn="l" rtl="0">
              <a:spcBef>
                <a:spcPts val="0"/>
              </a:spcBef>
              <a:spcAft>
                <a:spcPts val="0"/>
              </a:spcAft>
              <a:buClr>
                <a:srgbClr val="3F3F3F"/>
              </a:buClr>
              <a:buSzPct val="100000"/>
              <a:buChar char="•"/>
            </a:pPr>
            <a:r>
              <a:rPr lang="en-US" b="1"/>
              <a:t>Communication Ports</a:t>
            </a:r>
            <a:endParaRPr/>
          </a:p>
          <a:p>
            <a:pPr marL="342900" lvl="0" indent="-342900" algn="l" rtl="0">
              <a:spcBef>
                <a:spcPts val="308"/>
              </a:spcBef>
              <a:spcAft>
                <a:spcPts val="0"/>
              </a:spcAft>
              <a:buClr>
                <a:srgbClr val="3F3F3F"/>
              </a:buClr>
              <a:buSzPct val="100000"/>
              <a:buChar char="•"/>
            </a:pPr>
            <a:r>
              <a:rPr lang="en-US"/>
              <a:t>Communication ports are the various inputs and outputs found on the camera. These may include a Micro USB port for transferring photos to a computer, a micro or full-size HDMI port for external monitors, and a mini microphone jack for recording higher-quality audio using an external mic.</a:t>
            </a:r>
            <a:endParaRPr/>
          </a:p>
          <a:p>
            <a:pPr marL="342900" lvl="0" indent="-342900" algn="l" rtl="0">
              <a:spcBef>
                <a:spcPts val="308"/>
              </a:spcBef>
              <a:spcAft>
                <a:spcPts val="0"/>
              </a:spcAft>
              <a:buClr>
                <a:srgbClr val="3F3F3F"/>
              </a:buClr>
              <a:buSzPct val="100000"/>
              <a:buChar char="•"/>
            </a:pPr>
            <a:r>
              <a:rPr lang="en-US" b="1"/>
              <a:t>Hot Shoe</a:t>
            </a:r>
            <a:endParaRPr/>
          </a:p>
          <a:p>
            <a:pPr marL="342900" lvl="0" indent="-342900" algn="l" rtl="0">
              <a:spcBef>
                <a:spcPts val="308"/>
              </a:spcBef>
              <a:spcAft>
                <a:spcPts val="0"/>
              </a:spcAft>
              <a:buClr>
                <a:srgbClr val="3F3F3F"/>
              </a:buClr>
              <a:buSzPct val="100000"/>
              <a:buChar char="•"/>
            </a:pPr>
            <a:r>
              <a:rPr lang="en-US"/>
              <a:t>The hot shoe, a U-shaped metal bracket situated on top of the camera, is among the basic parts of a camera. It is a mechanical fitting that allows you to connect an external flash unit and other accessories such as radio triggers, external microphones, and light meters.</a:t>
            </a:r>
            <a:endParaRPr/>
          </a:p>
          <a:p>
            <a:pPr marL="342900" lvl="0" indent="-342900" algn="l" rtl="0">
              <a:spcBef>
                <a:spcPts val="308"/>
              </a:spcBef>
              <a:spcAft>
                <a:spcPts val="0"/>
              </a:spcAft>
              <a:buClr>
                <a:srgbClr val="3F3F3F"/>
              </a:buClr>
              <a:buSzPct val="100000"/>
              <a:buChar char="•"/>
            </a:pPr>
            <a:r>
              <a:rPr lang="en-US" b="1"/>
              <a:t>Contacts</a:t>
            </a:r>
            <a:endParaRPr/>
          </a:p>
          <a:p>
            <a:pPr marL="342900" lvl="0" indent="-342900" algn="l" rtl="0">
              <a:spcBef>
                <a:spcPts val="308"/>
              </a:spcBef>
              <a:spcAft>
                <a:spcPts val="0"/>
              </a:spcAft>
              <a:buClr>
                <a:srgbClr val="3F3F3F"/>
              </a:buClr>
              <a:buSzPct val="100000"/>
              <a:buChar char="•"/>
            </a:pPr>
            <a:r>
              <a:rPr lang="en-US"/>
              <a:t>The contacts are small metal pins on the back of the lens, aligning with the camera body once the lens is mounted. They facilitate communication between the lens and the camera, conveying automatic information such as aperture, focal length, and focus adjustments.</a:t>
            </a:r>
            <a:endParaRPr/>
          </a:p>
          <a:p>
            <a:pPr marL="342900" lvl="0" indent="-342900" algn="l" rtl="0">
              <a:spcBef>
                <a:spcPts val="308"/>
              </a:spcBef>
              <a:spcAft>
                <a:spcPts val="0"/>
              </a:spcAft>
              <a:buClr>
                <a:srgbClr val="3F3F3F"/>
              </a:buClr>
              <a:buSzPct val="100000"/>
              <a:buChar char="•"/>
            </a:pPr>
            <a:r>
              <a:rPr lang="en-US" b="1"/>
              <a:t>Processing Engine</a:t>
            </a:r>
            <a:endParaRPr/>
          </a:p>
          <a:p>
            <a:pPr marL="342900" lvl="0" indent="-342900" algn="l" rtl="0">
              <a:spcBef>
                <a:spcPts val="308"/>
              </a:spcBef>
              <a:spcAft>
                <a:spcPts val="0"/>
              </a:spcAft>
              <a:buClr>
                <a:srgbClr val="3F3F3F"/>
              </a:buClr>
              <a:buSzPct val="100000"/>
              <a:buChar char="•"/>
            </a:pPr>
            <a:r>
              <a:rPr lang="en-US"/>
              <a:t>The processing engine, also known as an image processor, turns the raw data captured by the camera’s sensor into a viewable image. This includes tasks like noise reduction and color correction.</a:t>
            </a:r>
            <a:endParaRPr/>
          </a:p>
          <a:p>
            <a:pPr marL="342900" lvl="0" indent="-342900" algn="l" rtl="0">
              <a:spcBef>
                <a:spcPts val="308"/>
              </a:spcBef>
              <a:spcAft>
                <a:spcPts val="0"/>
              </a:spcAft>
              <a:buClr>
                <a:srgbClr val="3F3F3F"/>
              </a:buClr>
              <a:buSzPct val="100000"/>
              <a:buChar char="•"/>
            </a:pPr>
            <a:r>
              <a:rPr lang="en-US" b="1"/>
              <a:t>Buffer</a:t>
            </a:r>
            <a:endParaRPr/>
          </a:p>
          <a:p>
            <a:pPr marL="342900" lvl="0" indent="-342900" algn="l" rtl="0">
              <a:spcBef>
                <a:spcPts val="308"/>
              </a:spcBef>
              <a:spcAft>
                <a:spcPts val="0"/>
              </a:spcAft>
              <a:buClr>
                <a:srgbClr val="3F3F3F"/>
              </a:buClr>
              <a:buSzPct val="100000"/>
              <a:buChar char="•"/>
            </a:pPr>
            <a:r>
              <a:rPr lang="en-US"/>
              <a:t>The buffer in a camera is temporary storage used when taking multiple photos quickly, such as in burst mode. Images are stored in the buffer before being written to the memory card. The size and speed of the buffer can affect the number of images that can be captured in quick succession.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17"/>
          <p:cNvSpPr txBox="1">
            <a:spLocks noGrp="1"/>
          </p:cNvSpPr>
          <p:nvPr>
            <p:ph type="body" idx="1"/>
          </p:nvPr>
        </p:nvSpPr>
        <p:spPr>
          <a:xfrm>
            <a:off x="26190" y="1596540"/>
            <a:ext cx="6719018" cy="5039265"/>
          </a:xfrm>
          <a:prstGeom prst="rect">
            <a:avLst/>
          </a:prstGeom>
          <a:noFill/>
          <a:ln>
            <a:noFill/>
          </a:ln>
        </p:spPr>
        <p:txBody>
          <a:bodyPr spcFirstLastPara="1" wrap="square" lIns="91425" tIns="45700" rIns="91425" bIns="45700" anchor="t" anchorCtr="0">
            <a:normAutofit lnSpcReduction="10000"/>
          </a:bodyPr>
          <a:lstStyle/>
          <a:p>
            <a:pPr marL="342900" lvl="0" indent="-266700" algn="l" rtl="0">
              <a:spcBef>
                <a:spcPts val="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266700" algn="l" rtl="0">
              <a:spcBef>
                <a:spcPts val="240"/>
              </a:spcBef>
              <a:spcAft>
                <a:spcPts val="0"/>
              </a:spcAft>
              <a:buClr>
                <a:srgbClr val="3F3F3F"/>
              </a:buClr>
              <a:buSzPts val="1200"/>
              <a:buNone/>
            </a:pPr>
            <a:endParaRPr sz="1200" dirty="0"/>
          </a:p>
          <a:p>
            <a:pPr marL="342900" lvl="0" indent="-342900" algn="l" rtl="0">
              <a:spcBef>
                <a:spcPts val="240"/>
              </a:spcBef>
              <a:spcAft>
                <a:spcPts val="0"/>
              </a:spcAft>
              <a:buClr>
                <a:srgbClr val="3F3F3F"/>
              </a:buClr>
              <a:buSzPts val="1200"/>
              <a:buChar char="•"/>
            </a:pPr>
            <a:endParaRPr lang="en-US" sz="1200" dirty="0" smtClean="0"/>
          </a:p>
          <a:p>
            <a:pPr marL="342900" lvl="0" indent="-342900" algn="l" rtl="0">
              <a:spcBef>
                <a:spcPts val="240"/>
              </a:spcBef>
              <a:spcAft>
                <a:spcPts val="0"/>
              </a:spcAft>
              <a:buClr>
                <a:srgbClr val="3F3F3F"/>
              </a:buClr>
              <a:buSzPts val="1200"/>
              <a:buChar char="•"/>
            </a:pPr>
            <a:endParaRPr lang="en-US" sz="900" dirty="0"/>
          </a:p>
          <a:p>
            <a:pPr marL="342900" lvl="0" indent="-342900" algn="l" rtl="0">
              <a:spcBef>
                <a:spcPts val="240"/>
              </a:spcBef>
              <a:spcAft>
                <a:spcPts val="0"/>
              </a:spcAft>
              <a:buClr>
                <a:srgbClr val="3F3F3F"/>
              </a:buClr>
              <a:buSzPts val="1200"/>
              <a:buChar char="•"/>
            </a:pPr>
            <a:endParaRPr lang="en-US" sz="900" dirty="0" smtClean="0"/>
          </a:p>
          <a:p>
            <a:pPr marL="342900" lvl="0" indent="-342900" algn="l" rtl="0">
              <a:spcBef>
                <a:spcPts val="240"/>
              </a:spcBef>
              <a:spcAft>
                <a:spcPts val="0"/>
              </a:spcAft>
              <a:buClr>
                <a:srgbClr val="3F3F3F"/>
              </a:buClr>
              <a:buSzPts val="1200"/>
              <a:buChar char="•"/>
            </a:pPr>
            <a:r>
              <a:rPr lang="en-US" sz="900" dirty="0" smtClean="0"/>
              <a:t>Source</a:t>
            </a:r>
            <a:r>
              <a:rPr lang="en-US" sz="900" dirty="0"/>
              <a:t>: </a:t>
            </a:r>
            <a:r>
              <a:rPr lang="en-US" sz="900" dirty="0" err="1"/>
              <a:t>ePHOTOzine</a:t>
            </a:r>
            <a:r>
              <a:rPr lang="en-US" sz="900" dirty="0"/>
              <a:t> (2017). This Cutaway Diagram Shows The Inside Of A DSLR https://www.ephotozine.com/article/this-cutaway-diagram-shows-the-inside-of-a-dslr-30546</a:t>
            </a:r>
            <a:endParaRPr sz="900" dirty="0"/>
          </a:p>
        </p:txBody>
      </p:sp>
      <p:pic>
        <p:nvPicPr>
          <p:cNvPr id="193" name="Google Shape;193;p17"/>
          <p:cNvPicPr preferRelativeResize="0"/>
          <p:nvPr/>
        </p:nvPicPr>
        <p:blipFill rotWithShape="1">
          <a:blip r:embed="rId3">
            <a:alphaModFix/>
          </a:blip>
          <a:srcRect/>
          <a:stretch/>
        </p:blipFill>
        <p:spPr>
          <a:xfrm>
            <a:off x="429437" y="1487277"/>
            <a:ext cx="8196770" cy="4770304"/>
          </a:xfrm>
          <a:prstGeom prst="rect">
            <a:avLst/>
          </a:prstGeom>
          <a:noFill/>
          <a:ln>
            <a:noFill/>
          </a:ln>
        </p:spPr>
      </p:pic>
      <p:sp>
        <p:nvSpPr>
          <p:cNvPr id="194" name="Google Shape;194;p17"/>
          <p:cNvSpPr/>
          <p:nvPr/>
        </p:nvSpPr>
        <p:spPr>
          <a:xfrm>
            <a:off x="3005930" y="1058239"/>
            <a:ext cx="313213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A40000"/>
                </a:solidFill>
                <a:latin typeface="Calibri"/>
                <a:ea typeface="Calibri"/>
                <a:cs typeface="Calibri"/>
                <a:sym typeface="Calibri"/>
              </a:rPr>
              <a:t>Parts of the Camera</a:t>
            </a:r>
            <a:endParaRPr sz="1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3349763" y="1017241"/>
            <a:ext cx="5375596" cy="60224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dirty="0"/>
              <a:t>Parts of the Camera</a:t>
            </a:r>
            <a:endParaRPr sz="2800" dirty="0"/>
          </a:p>
        </p:txBody>
      </p:sp>
      <p:sp>
        <p:nvSpPr>
          <p:cNvPr id="200" name="Google Shape;200;p18" descr="This Cutaway Diagram Shows The Inside Of A DSLR: DSLR labels "/>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1" name="Google Shape;201;p18"/>
          <p:cNvPicPr preferRelativeResize="0"/>
          <p:nvPr/>
        </p:nvPicPr>
        <p:blipFill rotWithShape="1">
          <a:blip r:embed="rId3">
            <a:alphaModFix/>
          </a:blip>
          <a:srcRect/>
          <a:stretch/>
        </p:blipFill>
        <p:spPr>
          <a:xfrm>
            <a:off x="601670" y="1619480"/>
            <a:ext cx="7804199" cy="4823545"/>
          </a:xfrm>
          <a:prstGeom prst="rect">
            <a:avLst/>
          </a:prstGeom>
          <a:noFill/>
          <a:ln>
            <a:noFill/>
          </a:ln>
        </p:spPr>
      </p:pic>
      <p:sp>
        <p:nvSpPr>
          <p:cNvPr id="202" name="Google Shape;202;p18"/>
          <p:cNvSpPr/>
          <p:nvPr/>
        </p:nvSpPr>
        <p:spPr>
          <a:xfrm>
            <a:off x="601670" y="6443026"/>
            <a:ext cx="7635249" cy="369291"/>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rgbClr val="3F3F3F"/>
              </a:buClr>
              <a:buSzPts val="1200"/>
              <a:buFont typeface="Arial"/>
              <a:buChar char="•"/>
            </a:pPr>
            <a:r>
              <a:rPr lang="en-US" sz="900" dirty="0">
                <a:solidFill>
                  <a:srgbClr val="3F3F3F"/>
                </a:solidFill>
                <a:latin typeface="Calibri"/>
                <a:ea typeface="Calibri"/>
                <a:cs typeface="Calibri"/>
                <a:sym typeface="Calibri"/>
              </a:rPr>
              <a:t>Source: </a:t>
            </a:r>
            <a:r>
              <a:rPr lang="en-US" sz="900" dirty="0" err="1">
                <a:solidFill>
                  <a:srgbClr val="3F3F3F"/>
                </a:solidFill>
                <a:latin typeface="Calibri"/>
                <a:ea typeface="Calibri"/>
                <a:cs typeface="Calibri"/>
                <a:sym typeface="Calibri"/>
              </a:rPr>
              <a:t>ePHOTOzine</a:t>
            </a:r>
            <a:r>
              <a:rPr lang="en-US" sz="900" dirty="0">
                <a:solidFill>
                  <a:srgbClr val="3F3F3F"/>
                </a:solidFill>
                <a:latin typeface="Calibri"/>
                <a:ea typeface="Calibri"/>
                <a:cs typeface="Calibri"/>
                <a:sym typeface="Calibri"/>
              </a:rPr>
              <a:t> (2017). This Cutaway Diagram Shows The Inside Of A DSLR https://www.ephotozine.com/article/this-cutaway-diagram-shows-the-inside-of-a-dslr-30546</a:t>
            </a:r>
            <a:endParaRPr sz="900" dirty="0">
              <a:solidFill>
                <a:srgbClr val="3F3F3F"/>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9150" y="1194689"/>
            <a:ext cx="6719018" cy="70726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800"/>
              <a:buFont typeface="Calibri"/>
              <a:buNone/>
            </a:pPr>
            <a:r>
              <a:rPr lang="en-US" sz="2800" b="1"/>
              <a:t>Mirrorless Cameras</a:t>
            </a:r>
            <a:endParaRPr sz="2800"/>
          </a:p>
        </p:txBody>
      </p:sp>
      <p:sp>
        <p:nvSpPr>
          <p:cNvPr id="208" name="Google Shape;208;p19"/>
          <p:cNvSpPr txBox="1">
            <a:spLocks noGrp="1"/>
          </p:cNvSpPr>
          <p:nvPr>
            <p:ph type="body" idx="1"/>
          </p:nvPr>
        </p:nvSpPr>
        <p:spPr>
          <a:xfrm>
            <a:off x="385389" y="1901950"/>
            <a:ext cx="7698826" cy="5039265"/>
          </a:xfrm>
          <a:prstGeom prst="rect">
            <a:avLst/>
          </a:prstGeom>
          <a:noFill/>
          <a:ln>
            <a:noFill/>
          </a:ln>
        </p:spPr>
        <p:txBody>
          <a:bodyPr spcFirstLastPara="1" wrap="square" lIns="91425" tIns="45700" rIns="91425" bIns="45700" anchor="t" anchorCtr="0">
            <a:normAutofit fontScale="92500" lnSpcReduction="20000"/>
          </a:bodyPr>
          <a:lstStyle/>
          <a:p>
            <a:pPr marL="342900" lvl="0" indent="-342900" algn="l" rtl="0">
              <a:spcBef>
                <a:spcPts val="0"/>
              </a:spcBef>
              <a:spcAft>
                <a:spcPts val="0"/>
              </a:spcAft>
              <a:buClr>
                <a:srgbClr val="3F3F3F"/>
              </a:buClr>
              <a:buSzPct val="100000"/>
              <a:buChar char="•"/>
            </a:pPr>
            <a:r>
              <a:rPr lang="en-US"/>
              <a:t>A mirrorless camera, as the name suggests, lacks this mirror mechanism. </a:t>
            </a:r>
            <a:endParaRPr/>
          </a:p>
          <a:p>
            <a:pPr marL="342900" lvl="0" indent="-342900" algn="l" rtl="0">
              <a:spcBef>
                <a:spcPts val="518"/>
              </a:spcBef>
              <a:spcAft>
                <a:spcPts val="0"/>
              </a:spcAft>
              <a:buClr>
                <a:srgbClr val="3F3F3F"/>
              </a:buClr>
              <a:buSzPct val="100000"/>
              <a:buChar char="•"/>
            </a:pPr>
            <a:r>
              <a:rPr lang="en-US"/>
              <a:t>Instead, the light goes directly onto the image sensor, and the image is previewed digitally on the screen or electronic viewfinder. </a:t>
            </a:r>
            <a:endParaRPr/>
          </a:p>
          <a:p>
            <a:pPr marL="342900" lvl="0" indent="-342900" algn="l" rtl="0">
              <a:spcBef>
                <a:spcPts val="518"/>
              </a:spcBef>
              <a:spcAft>
                <a:spcPts val="0"/>
              </a:spcAft>
              <a:buClr>
                <a:srgbClr val="3F3F3F"/>
              </a:buClr>
              <a:buSzPct val="100000"/>
              <a:buChar char="•"/>
            </a:pPr>
            <a:r>
              <a:rPr lang="en-US"/>
              <a:t>Mirrorless cameras are often more compact, while DSLRs may offer a more traditional handling experience and optical viewfinder</a:t>
            </a:r>
            <a:endParaRPr/>
          </a:p>
          <a:p>
            <a:pPr marL="342900" lvl="0" indent="-342900" algn="l" rtl="0">
              <a:spcBef>
                <a:spcPts val="518"/>
              </a:spcBef>
              <a:spcAft>
                <a:spcPts val="0"/>
              </a:spcAft>
              <a:buClr>
                <a:srgbClr val="3F3F3F"/>
              </a:buClr>
              <a:buSzPct val="100000"/>
              <a:buChar char="•"/>
            </a:pPr>
            <a:r>
              <a:rPr lang="en-US"/>
              <a:t>The components of a mirrorless camera include:</a:t>
            </a:r>
            <a:endParaRPr/>
          </a:p>
          <a:p>
            <a:pPr marL="342900" lvl="0" indent="-342900" algn="l" rtl="0">
              <a:spcBef>
                <a:spcPts val="518"/>
              </a:spcBef>
              <a:spcAft>
                <a:spcPts val="0"/>
              </a:spcAft>
              <a:buClr>
                <a:srgbClr val="3F3F3F"/>
              </a:buClr>
              <a:buSzPct val="100000"/>
              <a:buChar char="•"/>
            </a:pPr>
            <a:r>
              <a:rPr lang="en-US"/>
              <a:t>The lens</a:t>
            </a:r>
            <a:endParaRPr/>
          </a:p>
          <a:p>
            <a:pPr marL="342900" lvl="0" indent="-342900" algn="l" rtl="0">
              <a:spcBef>
                <a:spcPts val="518"/>
              </a:spcBef>
              <a:spcAft>
                <a:spcPts val="0"/>
              </a:spcAft>
              <a:buClr>
                <a:srgbClr val="3F3F3F"/>
              </a:buClr>
              <a:buSzPct val="100000"/>
              <a:buChar char="•"/>
            </a:pPr>
            <a:r>
              <a:rPr lang="en-US"/>
              <a:t>The shutter</a:t>
            </a:r>
            <a:endParaRPr/>
          </a:p>
          <a:p>
            <a:pPr marL="342900" lvl="0" indent="-342900" algn="l" rtl="0">
              <a:spcBef>
                <a:spcPts val="518"/>
              </a:spcBef>
              <a:spcAft>
                <a:spcPts val="0"/>
              </a:spcAft>
              <a:buClr>
                <a:srgbClr val="3F3F3F"/>
              </a:buClr>
              <a:buSzPct val="100000"/>
              <a:buChar char="•"/>
            </a:pPr>
            <a:r>
              <a:rPr lang="en-US"/>
              <a:t>The image sensor</a:t>
            </a:r>
            <a:endParaRPr/>
          </a:p>
          <a:p>
            <a:pPr marL="342900" lvl="0" indent="-342900" algn="l" rtl="0">
              <a:spcBef>
                <a:spcPts val="518"/>
              </a:spcBef>
              <a:spcAft>
                <a:spcPts val="0"/>
              </a:spcAft>
              <a:buClr>
                <a:srgbClr val="3F3F3F"/>
              </a:buClr>
              <a:buSzPct val="100000"/>
              <a:buChar char="•"/>
            </a:pPr>
            <a:r>
              <a:rPr lang="en-US"/>
              <a:t>The digital display</a:t>
            </a:r>
            <a:endParaRPr/>
          </a:p>
          <a:p>
            <a:pPr marL="342900" lvl="0" indent="-178435" algn="l" rtl="0">
              <a:spcBef>
                <a:spcPts val="518"/>
              </a:spcBef>
              <a:spcAft>
                <a:spcPts val="0"/>
              </a:spcAft>
              <a:buClr>
                <a:srgbClr val="3F3F3F"/>
              </a:buClr>
              <a:buSzPct val="100000"/>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20" descr="https://cdn-aecka.nitrocdn.com/bhXKCVPIfUQfZWCluuUAwnKgBLZWXdzi/assets/images/optimized/rev-0e0812a/www.culturedkiwi.com/wp-content/uploads/2018/10/2018-10-15-ben-kepka-cultured-kiwi-mirrorlessVsDSLR-.jpg"/>
          <p:cNvPicPr preferRelativeResize="0"/>
          <p:nvPr/>
        </p:nvPicPr>
        <p:blipFill rotWithShape="1">
          <a:blip r:embed="rId3">
            <a:alphaModFix/>
          </a:blip>
          <a:srcRect t="57772"/>
          <a:stretch/>
        </p:blipFill>
        <p:spPr>
          <a:xfrm>
            <a:off x="907080" y="1421176"/>
            <a:ext cx="6911198" cy="5053436"/>
          </a:xfrm>
          <a:prstGeom prst="rect">
            <a:avLst/>
          </a:prstGeom>
          <a:noFill/>
          <a:ln>
            <a:noFill/>
          </a:ln>
        </p:spPr>
      </p:pic>
      <p:sp>
        <p:nvSpPr>
          <p:cNvPr id="214" name="Google Shape;214;p20"/>
          <p:cNvSpPr/>
          <p:nvPr/>
        </p:nvSpPr>
        <p:spPr>
          <a:xfrm>
            <a:off x="793848" y="6474613"/>
            <a:ext cx="7024430"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Cultured Kiwi  The 10 Best </a:t>
            </a:r>
            <a:r>
              <a:rPr lang="en-US" sz="900" dirty="0" err="1">
                <a:solidFill>
                  <a:schemeClr val="dk1"/>
                </a:solidFill>
                <a:latin typeface="Calibri"/>
                <a:ea typeface="Calibri"/>
                <a:cs typeface="Calibri"/>
                <a:sym typeface="Calibri"/>
              </a:rPr>
              <a:t>Mirrorless</a:t>
            </a:r>
            <a:r>
              <a:rPr lang="en-US" sz="900" dirty="0">
                <a:solidFill>
                  <a:schemeClr val="dk1"/>
                </a:solidFill>
                <a:latin typeface="Calibri"/>
                <a:ea typeface="Calibri"/>
                <a:cs typeface="Calibri"/>
                <a:sym typeface="Calibri"/>
              </a:rPr>
              <a:t> Cameras for Travel in 2023 – Buyers Guide https://www.culturedkiwi.com/best-mirrorless-camera-for-travel/</a:t>
            </a:r>
            <a:endParaRPr sz="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1"/>
          <p:cNvSpPr txBox="1">
            <a:spLocks noGrp="1"/>
          </p:cNvSpPr>
          <p:nvPr>
            <p:ph type="title"/>
          </p:nvPr>
        </p:nvSpPr>
        <p:spPr>
          <a:xfrm>
            <a:off x="143556" y="1291130"/>
            <a:ext cx="6871723"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800"/>
              <a:buFont typeface="Calibri"/>
              <a:buNone/>
            </a:pPr>
            <a:r>
              <a:rPr lang="en-US" sz="2800" b="1"/>
              <a:t>Similarities Between Mirrorless and DSLR Cameras</a:t>
            </a:r>
            <a:endParaRPr sz="2800" b="1"/>
          </a:p>
        </p:txBody>
      </p:sp>
      <p:sp>
        <p:nvSpPr>
          <p:cNvPr id="220" name="Google Shape;220;p21"/>
          <p:cNvSpPr txBox="1">
            <a:spLocks noGrp="1"/>
          </p:cNvSpPr>
          <p:nvPr>
            <p:ph type="body" idx="1"/>
          </p:nvPr>
        </p:nvSpPr>
        <p:spPr>
          <a:xfrm>
            <a:off x="0" y="2207360"/>
            <a:ext cx="7320690" cy="4428445"/>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rgbClr val="3F3F3F"/>
              </a:buClr>
              <a:buSzPts val="2800"/>
              <a:buChar char="•"/>
            </a:pPr>
            <a:r>
              <a:rPr lang="en-US"/>
              <a:t>Mirrorless and DSLR cameras offer image quality and customization options that are superior to smaller point-and-shoot cameras.</a:t>
            </a:r>
            <a:endParaRPr/>
          </a:p>
          <a:p>
            <a:pPr marL="342900" lvl="0" indent="-342900" algn="l" rtl="0">
              <a:spcBef>
                <a:spcPts val="560"/>
              </a:spcBef>
              <a:spcAft>
                <a:spcPts val="0"/>
              </a:spcAft>
              <a:buClr>
                <a:srgbClr val="3F3F3F"/>
              </a:buClr>
              <a:buSzPts val="2800"/>
              <a:buChar char="•"/>
            </a:pPr>
            <a:r>
              <a:rPr lang="en-US"/>
              <a:t>Both mirrorless and DSLR cameras are interchangeable-lens cameras, which means that their lenses can be removed and changed to suit a photographer’s needs. </a:t>
            </a:r>
            <a:endParaRPr/>
          </a:p>
          <a:p>
            <a:pPr marL="342900" lvl="0" indent="-342900" algn="l" rtl="0">
              <a:spcBef>
                <a:spcPts val="560"/>
              </a:spcBef>
              <a:spcAft>
                <a:spcPts val="0"/>
              </a:spcAft>
              <a:buClr>
                <a:srgbClr val="3F3F3F"/>
              </a:buClr>
              <a:buSzPts val="2800"/>
              <a:buChar char="•"/>
            </a:pPr>
            <a:r>
              <a:rPr lang="en-US"/>
              <a:t>Mirrorless and DSLR lenses come in a variety of focal lengths that allow a photographer flexibility in capturing shots both near and far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22"/>
          <p:cNvSpPr txBox="1">
            <a:spLocks noGrp="1"/>
          </p:cNvSpPr>
          <p:nvPr>
            <p:ph type="title"/>
          </p:nvPr>
        </p:nvSpPr>
        <p:spPr>
          <a:xfrm>
            <a:off x="40129" y="1291130"/>
            <a:ext cx="6719018"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800"/>
              <a:buFont typeface="Calibri"/>
              <a:buNone/>
            </a:pPr>
            <a:r>
              <a:rPr lang="en-US" sz="2800" b="1"/>
              <a:t>The Differences Between Mirrorless vs. DSLR Cameras</a:t>
            </a:r>
            <a:endParaRPr sz="2800" b="1"/>
          </a:p>
        </p:txBody>
      </p:sp>
      <p:sp>
        <p:nvSpPr>
          <p:cNvPr id="226" name="Google Shape;226;p22"/>
          <p:cNvSpPr txBox="1">
            <a:spLocks noGrp="1"/>
          </p:cNvSpPr>
          <p:nvPr>
            <p:ph type="body" idx="1"/>
          </p:nvPr>
        </p:nvSpPr>
        <p:spPr>
          <a:xfrm>
            <a:off x="-1" y="2207361"/>
            <a:ext cx="7167985" cy="4581150"/>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l" rtl="0">
              <a:spcBef>
                <a:spcPts val="0"/>
              </a:spcBef>
              <a:spcAft>
                <a:spcPts val="0"/>
              </a:spcAft>
              <a:buClr>
                <a:srgbClr val="3F3F3F"/>
              </a:buClr>
              <a:buSzPct val="100000"/>
              <a:buChar char="•"/>
            </a:pPr>
            <a:r>
              <a:rPr lang="en-US" b="1"/>
              <a:t>Mirrorless vs. DSLR Cameras: Cost</a:t>
            </a:r>
            <a:endParaRPr/>
          </a:p>
          <a:p>
            <a:pPr marL="342900" lvl="0" indent="-342900" algn="l" rtl="0">
              <a:spcBef>
                <a:spcPts val="434"/>
              </a:spcBef>
              <a:spcAft>
                <a:spcPts val="0"/>
              </a:spcAft>
              <a:buClr>
                <a:srgbClr val="3F3F3F"/>
              </a:buClr>
              <a:buSzPct val="100000"/>
              <a:buChar char="•"/>
            </a:pPr>
            <a:r>
              <a:rPr lang="en-US"/>
              <a:t>DSLR camera technology is well established, with wide support by third-party vendors, resulting in more choices and lower prices. DSLR costs range from as low as $150 for the cheapest models, to well into the thousands for the most expensive.</a:t>
            </a:r>
            <a:endParaRPr/>
          </a:p>
          <a:p>
            <a:pPr marL="342900" lvl="0" indent="-342900" algn="l" rtl="0">
              <a:spcBef>
                <a:spcPts val="434"/>
              </a:spcBef>
              <a:spcAft>
                <a:spcPts val="0"/>
              </a:spcAft>
              <a:buClr>
                <a:srgbClr val="3F3F3F"/>
              </a:buClr>
              <a:buSzPct val="100000"/>
              <a:buChar char="•"/>
            </a:pPr>
            <a:r>
              <a:rPr lang="en-US"/>
              <a:t>By contrast, mirrorless cameras are a newer and less common technology, with fewer choices of lenses and accessories. Mirrorless cameras start as low as $300.</a:t>
            </a:r>
            <a:r>
              <a:rPr lang="en-US" b="1"/>
              <a:t> Mirrorless vs. DSLR Cameras: Size</a:t>
            </a:r>
            <a:endParaRPr/>
          </a:p>
          <a:p>
            <a:pPr marL="342900" lvl="0" indent="-342900" algn="l" rtl="0">
              <a:spcBef>
                <a:spcPts val="434"/>
              </a:spcBef>
              <a:spcAft>
                <a:spcPts val="0"/>
              </a:spcAft>
              <a:buClr>
                <a:srgbClr val="3F3F3F"/>
              </a:buClr>
              <a:buSzPct val="100000"/>
              <a:buChar char="•"/>
            </a:pPr>
            <a:r>
              <a:rPr lang="en-US"/>
              <a:t>Due to their mirror system, DSLRs are quite large and heavy, ranging from about 1 ½ to 2 ½ pounds. Mirrorless cameras, on the other hand, are lighter and more compact cameras, with many weighing under one pound.</a:t>
            </a:r>
            <a:endParaRPr/>
          </a:p>
          <a:p>
            <a:pPr marL="342900" lvl="0" indent="-205105" algn="l" rtl="0">
              <a:spcBef>
                <a:spcPts val="434"/>
              </a:spcBef>
              <a:spcAft>
                <a:spcPts val="0"/>
              </a:spcAft>
              <a:buClr>
                <a:srgbClr val="3F3F3F"/>
              </a:buClr>
              <a:buSzPct val="100000"/>
              <a:buNone/>
            </a:pPr>
            <a:endParaRPr/>
          </a:p>
          <a:p>
            <a:pPr marL="342900" lvl="0" indent="-205105" algn="l" rtl="0">
              <a:spcBef>
                <a:spcPts val="434"/>
              </a:spcBef>
              <a:spcAft>
                <a:spcPts val="0"/>
              </a:spcAft>
              <a:buClr>
                <a:srgbClr val="3F3F3F"/>
              </a:buClr>
              <a:buSzPct val="100000"/>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23"/>
          <p:cNvSpPr txBox="1">
            <a:spLocks noGrp="1"/>
          </p:cNvSpPr>
          <p:nvPr>
            <p:ph type="body" idx="1"/>
          </p:nvPr>
        </p:nvSpPr>
        <p:spPr>
          <a:xfrm>
            <a:off x="754375" y="2054655"/>
            <a:ext cx="6719018" cy="5039265"/>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l" rtl="0">
              <a:spcBef>
                <a:spcPts val="0"/>
              </a:spcBef>
              <a:spcAft>
                <a:spcPts val="0"/>
              </a:spcAft>
              <a:buClr>
                <a:srgbClr val="3F3F3F"/>
              </a:buClr>
              <a:buSzPct val="100000"/>
              <a:buChar char="•"/>
            </a:pPr>
            <a:r>
              <a:rPr lang="en-US" b="1"/>
              <a:t>Mirrorless vs. DSLR Cameras: Image quality</a:t>
            </a:r>
            <a:endParaRPr/>
          </a:p>
          <a:p>
            <a:pPr marL="342900" lvl="0" indent="-342900" algn="l" rtl="0">
              <a:spcBef>
                <a:spcPts val="434"/>
              </a:spcBef>
              <a:spcAft>
                <a:spcPts val="0"/>
              </a:spcAft>
              <a:buClr>
                <a:srgbClr val="3F3F3F"/>
              </a:buClr>
              <a:buSzPct val="100000"/>
              <a:buChar char="•"/>
            </a:pPr>
            <a:r>
              <a:rPr lang="en-US"/>
              <a:t>DSLR image quality depends on sensor size, with larger sensors offering higher resolution and image quality. The more common formats for DSLR sensor size include:</a:t>
            </a:r>
            <a:endParaRPr/>
          </a:p>
          <a:p>
            <a:pPr marL="342900" lvl="0" indent="-342900" algn="l" rtl="0">
              <a:spcBef>
                <a:spcPts val="434"/>
              </a:spcBef>
              <a:spcAft>
                <a:spcPts val="0"/>
              </a:spcAft>
              <a:buClr>
                <a:srgbClr val="3F3F3F"/>
              </a:buClr>
              <a:buSzPct val="100000"/>
              <a:buChar char="•"/>
            </a:pPr>
            <a:r>
              <a:rPr lang="en-US" b="1"/>
              <a:t>Full-frame</a:t>
            </a:r>
            <a:r>
              <a:rPr lang="en-US"/>
              <a:t>: This is the standard 35mm film format. Canon EOS and Nikon D-series are full-frame cameras.</a:t>
            </a:r>
            <a:endParaRPr/>
          </a:p>
          <a:p>
            <a:pPr marL="342900" lvl="0" indent="-342900" algn="l" rtl="0">
              <a:spcBef>
                <a:spcPts val="434"/>
              </a:spcBef>
              <a:spcAft>
                <a:spcPts val="0"/>
              </a:spcAft>
              <a:buClr>
                <a:srgbClr val="3F3F3F"/>
              </a:buClr>
              <a:buSzPct val="100000"/>
              <a:buChar char="•"/>
            </a:pPr>
            <a:r>
              <a:rPr lang="en-US" b="1"/>
              <a:t>APS-C</a:t>
            </a:r>
            <a:r>
              <a:rPr lang="en-US"/>
              <a:t>: A sensor that renders at about 40% of the full frame. Sony, Pentax, and Samsung all offer APS-C sensor cameras.</a:t>
            </a:r>
            <a:endParaRPr/>
          </a:p>
          <a:p>
            <a:pPr marL="342900" lvl="0" indent="-342900" algn="l" rtl="0">
              <a:spcBef>
                <a:spcPts val="434"/>
              </a:spcBef>
              <a:spcAft>
                <a:spcPts val="0"/>
              </a:spcAft>
              <a:buClr>
                <a:srgbClr val="3F3F3F"/>
              </a:buClr>
              <a:buSzPct val="100000"/>
              <a:buChar char="•"/>
            </a:pPr>
            <a:r>
              <a:rPr lang="en-US" b="1"/>
              <a:t>Four-thirds system</a:t>
            </a:r>
            <a:r>
              <a:rPr lang="en-US"/>
              <a:t>: Created by Olympus and Eastman Kodak, this is a smaller DSLR sensor that displays 26% of the full frame. (Even smaller? Micro four thirds.)</a:t>
            </a:r>
            <a:endParaRPr/>
          </a:p>
          <a:p>
            <a:pPr marL="342900" lvl="0" indent="-342900" algn="l" rtl="0">
              <a:spcBef>
                <a:spcPts val="434"/>
              </a:spcBef>
              <a:spcAft>
                <a:spcPts val="0"/>
              </a:spcAft>
              <a:buClr>
                <a:srgbClr val="3F3F3F"/>
              </a:buClr>
              <a:buSzPct val="100000"/>
              <a:buChar char="•"/>
            </a:pPr>
            <a:r>
              <a:rPr lang="en-US"/>
              <a:t>Both full-frame and compact sensors are also available in mirrorless cameras, but full frame mirrorless cameras typically cost more. </a:t>
            </a:r>
            <a:endParaRPr/>
          </a:p>
        </p:txBody>
      </p:sp>
      <p:sp>
        <p:nvSpPr>
          <p:cNvPr id="232" name="Google Shape;232;p23"/>
          <p:cNvSpPr/>
          <p:nvPr/>
        </p:nvSpPr>
        <p:spPr>
          <a:xfrm>
            <a:off x="754375" y="1223658"/>
            <a:ext cx="6719020"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a:solidFill>
                  <a:srgbClr val="A40000"/>
                </a:solidFill>
                <a:latin typeface="Calibri"/>
                <a:ea typeface="Calibri"/>
                <a:cs typeface="Calibri"/>
                <a:sym typeface="Calibri"/>
              </a:rPr>
              <a:t>The Differences Between Mirrorless vs. DSLR Cameras</a:t>
            </a:r>
            <a:endParaRPr sz="24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24"/>
          <p:cNvSpPr txBox="1">
            <a:spLocks noGrp="1"/>
          </p:cNvSpPr>
          <p:nvPr>
            <p:ph type="title"/>
          </p:nvPr>
        </p:nvSpPr>
        <p:spPr>
          <a:xfrm>
            <a:off x="26190" y="1291130"/>
            <a:ext cx="6719018"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800"/>
              <a:buFont typeface="Calibri"/>
              <a:buNone/>
            </a:pPr>
            <a:r>
              <a:rPr lang="en-US" sz="2800" b="1"/>
              <a:t>The Differences Between Mirrorless vs. DSLR Cameras</a:t>
            </a:r>
            <a:endParaRPr sz="2800" b="1"/>
          </a:p>
        </p:txBody>
      </p:sp>
      <p:sp>
        <p:nvSpPr>
          <p:cNvPr id="238" name="Google Shape;238;p24"/>
          <p:cNvSpPr txBox="1">
            <a:spLocks noGrp="1"/>
          </p:cNvSpPr>
          <p:nvPr>
            <p:ph type="body" idx="1"/>
          </p:nvPr>
        </p:nvSpPr>
        <p:spPr>
          <a:xfrm>
            <a:off x="178895" y="2290575"/>
            <a:ext cx="7752615" cy="4497935"/>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l" rtl="0">
              <a:spcBef>
                <a:spcPts val="0"/>
              </a:spcBef>
              <a:spcAft>
                <a:spcPts val="0"/>
              </a:spcAft>
              <a:buClr>
                <a:srgbClr val="3F3F3F"/>
              </a:buClr>
              <a:buSzPct val="100000"/>
              <a:buChar char="•"/>
            </a:pPr>
            <a:r>
              <a:rPr lang="en-US" b="1"/>
              <a:t>Mirrorless vs. DSLR Cameras: Autofocus</a:t>
            </a:r>
            <a:endParaRPr/>
          </a:p>
          <a:p>
            <a:pPr marL="342900" lvl="0" indent="-342900" algn="l" rtl="0">
              <a:spcBef>
                <a:spcPts val="434"/>
              </a:spcBef>
              <a:spcAft>
                <a:spcPts val="0"/>
              </a:spcAft>
              <a:buClr>
                <a:srgbClr val="3F3F3F"/>
              </a:buClr>
              <a:buSzPct val="100000"/>
              <a:buChar char="•"/>
            </a:pPr>
            <a:r>
              <a:rPr lang="en-US"/>
              <a:t>DSLR cameras use a technology called phase detection, which measures the convergence of two light beams, to drive their autofocus systems. Phase detection enables blazing fast autofocus functionality, which is essential for capturing sporting events and other fast-moving subjects.</a:t>
            </a:r>
            <a:endParaRPr/>
          </a:p>
          <a:p>
            <a:pPr marL="342900" lvl="0" indent="-342900" algn="l" rtl="0">
              <a:spcBef>
                <a:spcPts val="434"/>
              </a:spcBef>
              <a:spcAft>
                <a:spcPts val="0"/>
              </a:spcAft>
              <a:buClr>
                <a:srgbClr val="3F3F3F"/>
              </a:buClr>
              <a:buSzPct val="100000"/>
              <a:buChar char="•"/>
            </a:pPr>
            <a:r>
              <a:rPr lang="en-US"/>
              <a:t>Mirrorless cameras, meanwhile, tend to rely on slower contrast detection autofocus technology—but they’re beginning to catch up.</a:t>
            </a:r>
            <a:r>
              <a:rPr lang="en-US" b="1"/>
              <a:t> </a:t>
            </a:r>
            <a:endParaRPr b="1"/>
          </a:p>
          <a:p>
            <a:pPr marL="342900" lvl="0" indent="-342900" algn="l" rtl="0">
              <a:spcBef>
                <a:spcPts val="434"/>
              </a:spcBef>
              <a:spcAft>
                <a:spcPts val="0"/>
              </a:spcAft>
              <a:buClr>
                <a:srgbClr val="3F3F3F"/>
              </a:buClr>
              <a:buSzPct val="100000"/>
              <a:buChar char="•"/>
            </a:pPr>
            <a:r>
              <a:rPr lang="en-US" b="1"/>
              <a:t>Mirrorless vs. DSLR Cameras: Shooting speed</a:t>
            </a:r>
            <a:endParaRPr/>
          </a:p>
          <a:p>
            <a:pPr marL="342900" lvl="0" indent="-342900" algn="l" rtl="0">
              <a:spcBef>
                <a:spcPts val="434"/>
              </a:spcBef>
              <a:spcAft>
                <a:spcPts val="0"/>
              </a:spcAft>
              <a:buClr>
                <a:srgbClr val="3F3F3F"/>
              </a:buClr>
              <a:buSzPct val="100000"/>
              <a:buChar char="•"/>
            </a:pPr>
            <a:r>
              <a:rPr lang="en-US"/>
              <a:t>While both DSLRs and mirrorless cameras can take photos at very fast shutter speeds, a mirrorless camera’s simpler internal mechanics enable it to take shoot faster than most DSLRs, particularly when it comes to a series or burst of images.</a:t>
            </a:r>
            <a:endParaRPr/>
          </a:p>
          <a:p>
            <a:pPr marL="342900" lvl="0" indent="-205105" algn="l" rtl="0">
              <a:spcBef>
                <a:spcPts val="434"/>
              </a:spcBef>
              <a:spcAft>
                <a:spcPts val="0"/>
              </a:spcAft>
              <a:buClr>
                <a:srgbClr val="3F3F3F"/>
              </a:buClr>
              <a:buSzPct val="100000"/>
              <a:buNone/>
            </a:pP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25"/>
          <p:cNvSpPr txBox="1">
            <a:spLocks noGrp="1"/>
          </p:cNvSpPr>
          <p:nvPr>
            <p:ph type="title"/>
          </p:nvPr>
        </p:nvSpPr>
        <p:spPr>
          <a:xfrm>
            <a:off x="143555" y="1185816"/>
            <a:ext cx="6719018" cy="868839"/>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rgbClr val="A40000"/>
              </a:buClr>
              <a:buSzPct val="100000"/>
              <a:buFont typeface="Calibri"/>
              <a:buNone/>
            </a:pPr>
            <a:r>
              <a:rPr lang="en-US" sz="2800" b="1"/>
              <a:t>The Differences Between Mirrorless vs. DSLR Cameras</a:t>
            </a:r>
            <a:endParaRPr sz="2800" b="1"/>
          </a:p>
        </p:txBody>
      </p:sp>
      <p:sp>
        <p:nvSpPr>
          <p:cNvPr id="244" name="Google Shape;244;p25"/>
          <p:cNvSpPr txBox="1">
            <a:spLocks noGrp="1"/>
          </p:cNvSpPr>
          <p:nvPr>
            <p:ph type="body" idx="1"/>
          </p:nvPr>
        </p:nvSpPr>
        <p:spPr>
          <a:xfrm>
            <a:off x="152705" y="2054655"/>
            <a:ext cx="6709870" cy="4275740"/>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rgbClr val="3F3F3F"/>
              </a:buClr>
              <a:buSzPts val="2400"/>
              <a:buChar char="•"/>
            </a:pPr>
            <a:r>
              <a:rPr lang="en-US" sz="2400" b="1"/>
              <a:t>Mirrorless vs. DSLR Cameras: Viewfinder</a:t>
            </a:r>
            <a:endParaRPr sz="2400"/>
          </a:p>
          <a:p>
            <a:pPr marL="342900" lvl="0" indent="-342900" algn="l" rtl="0">
              <a:spcBef>
                <a:spcPts val="480"/>
              </a:spcBef>
              <a:spcAft>
                <a:spcPts val="0"/>
              </a:spcAft>
              <a:buClr>
                <a:srgbClr val="3F3F3F"/>
              </a:buClr>
              <a:buSzPts val="2400"/>
              <a:buChar char="•"/>
            </a:pPr>
            <a:r>
              <a:rPr lang="en-US" sz="2400"/>
              <a:t>DSLRs have an optical viewfinder, which enables the photographer to literally see through the camera lens in real time. However, this also means that a DSLR camera user must take a photo and then examine it to make sure their exposure is correct.</a:t>
            </a:r>
            <a:endParaRPr/>
          </a:p>
          <a:p>
            <a:pPr marL="342900" lvl="0" indent="-342900" algn="l" rtl="0">
              <a:spcBef>
                <a:spcPts val="480"/>
              </a:spcBef>
              <a:spcAft>
                <a:spcPts val="0"/>
              </a:spcAft>
              <a:buClr>
                <a:srgbClr val="3F3F3F"/>
              </a:buClr>
              <a:buSzPts val="2400"/>
              <a:buChar char="•"/>
            </a:pPr>
            <a:r>
              <a:rPr lang="en-US" sz="2400"/>
              <a:t>A mirrorless camera’s electronic viewfinder, or EVF, adds the convenience of seeing what your photo will look like on an LCD screen before you press the shutter button. However, EVF preview quality tends to decrease in low-light situations.</a:t>
            </a:r>
            <a:endParaRPr/>
          </a:p>
          <a:p>
            <a:pPr marL="342900" lvl="0" indent="-215900" algn="l" rtl="0">
              <a:spcBef>
                <a:spcPts val="400"/>
              </a:spcBef>
              <a:spcAft>
                <a:spcPts val="0"/>
              </a:spcAft>
              <a:buClr>
                <a:srgbClr val="3F3F3F"/>
              </a:buClr>
              <a:buSzPts val="2000"/>
              <a:buNone/>
            </a:pPr>
            <a:endParaRPr sz="20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26"/>
          <p:cNvSpPr txBox="1">
            <a:spLocks noGrp="1"/>
          </p:cNvSpPr>
          <p:nvPr>
            <p:ph type="title"/>
          </p:nvPr>
        </p:nvSpPr>
        <p:spPr>
          <a:xfrm>
            <a:off x="39638" y="1185816"/>
            <a:ext cx="6719018"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2400"/>
              <a:buFont typeface="Calibri"/>
              <a:buNone/>
            </a:pPr>
            <a:r>
              <a:rPr lang="en-US" sz="2400" b="1"/>
              <a:t>The Differences Between Mirrorless vs. DSLR Cameras</a:t>
            </a:r>
            <a:endParaRPr sz="2400" b="1"/>
          </a:p>
        </p:txBody>
      </p:sp>
      <p:sp>
        <p:nvSpPr>
          <p:cNvPr id="250" name="Google Shape;250;p26"/>
          <p:cNvSpPr txBox="1">
            <a:spLocks noGrp="1"/>
          </p:cNvSpPr>
          <p:nvPr>
            <p:ph type="body" idx="1"/>
          </p:nvPr>
        </p:nvSpPr>
        <p:spPr>
          <a:xfrm>
            <a:off x="143557" y="2054655"/>
            <a:ext cx="7329838" cy="4733855"/>
          </a:xfrm>
          <a:prstGeom prst="rect">
            <a:avLst/>
          </a:prstGeom>
          <a:noFill/>
          <a:ln>
            <a:noFill/>
          </a:ln>
        </p:spPr>
        <p:txBody>
          <a:bodyPr spcFirstLastPara="1" wrap="square" lIns="91425" tIns="45700" rIns="91425" bIns="45700" anchor="t" anchorCtr="0">
            <a:normAutofit fontScale="85000" lnSpcReduction="10000"/>
          </a:bodyPr>
          <a:lstStyle/>
          <a:p>
            <a:pPr marL="342900" lvl="0" indent="-342900" algn="l" rtl="0">
              <a:spcBef>
                <a:spcPts val="0"/>
              </a:spcBef>
              <a:spcAft>
                <a:spcPts val="0"/>
              </a:spcAft>
              <a:buClr>
                <a:srgbClr val="3F3F3F"/>
              </a:buClr>
              <a:buSzPct val="100000"/>
              <a:buChar char="•"/>
            </a:pPr>
            <a:r>
              <a:rPr lang="en-US" b="1"/>
              <a:t>Mirrorless vs. DSLR Cameras: Video</a:t>
            </a:r>
            <a:endParaRPr/>
          </a:p>
          <a:p>
            <a:pPr marL="342900" lvl="0" indent="-342900" algn="l" rtl="0">
              <a:spcBef>
                <a:spcPts val="476"/>
              </a:spcBef>
              <a:spcAft>
                <a:spcPts val="0"/>
              </a:spcAft>
              <a:buClr>
                <a:srgbClr val="3F3F3F"/>
              </a:buClr>
              <a:buSzPct val="100000"/>
              <a:buChar char="•"/>
            </a:pPr>
            <a:r>
              <a:rPr lang="en-US"/>
              <a:t>Video clarity once made DSLRs a top choice for videography. However, the lack of an LCD screen and real-time display feedback for many DSLRs have led this option to fall out of favor in recent years.</a:t>
            </a:r>
            <a:endParaRPr/>
          </a:p>
          <a:p>
            <a:pPr marL="342900" lvl="0" indent="-342900" algn="l" rtl="0">
              <a:spcBef>
                <a:spcPts val="476"/>
              </a:spcBef>
              <a:spcAft>
                <a:spcPts val="0"/>
              </a:spcAft>
              <a:buClr>
                <a:srgbClr val="3F3F3F"/>
              </a:buClr>
              <a:buSzPct val="100000"/>
              <a:buChar char="•"/>
            </a:pPr>
            <a:r>
              <a:rPr lang="en-US"/>
              <a:t>By contrast, a responsive LCD screen with 4K technology, paired with the light camera body, make mirrorless cameras a great option for videographers.</a:t>
            </a:r>
            <a:endParaRPr/>
          </a:p>
          <a:p>
            <a:pPr marL="342900" lvl="0" indent="-342900" algn="l" rtl="0">
              <a:spcBef>
                <a:spcPts val="476"/>
              </a:spcBef>
              <a:spcAft>
                <a:spcPts val="0"/>
              </a:spcAft>
              <a:buClr>
                <a:srgbClr val="3F3F3F"/>
              </a:buClr>
              <a:buSzPct val="100000"/>
              <a:buChar char="•"/>
            </a:pPr>
            <a:r>
              <a:rPr lang="en-US" b="1"/>
              <a:t>Mirrorless vs. DSLR Cameras: Battery Life</a:t>
            </a:r>
            <a:endParaRPr/>
          </a:p>
          <a:p>
            <a:pPr marL="342900" lvl="0" indent="-342900" algn="l" rtl="0">
              <a:spcBef>
                <a:spcPts val="476"/>
              </a:spcBef>
              <a:spcAft>
                <a:spcPts val="0"/>
              </a:spcAft>
              <a:buClr>
                <a:srgbClr val="3F3F3F"/>
              </a:buClr>
              <a:buSzPct val="100000"/>
              <a:buChar char="•"/>
            </a:pPr>
            <a:r>
              <a:rPr lang="en-US"/>
              <a:t>Due to their electronic viewfinders and lighter camera body, mirrorless cameras tend to have shorter battery life than DSLR cameras, which can shoot without an electronic screen or viewfinder.</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7"/>
          <p:cNvSpPr txBox="1">
            <a:spLocks noGrp="1"/>
          </p:cNvSpPr>
          <p:nvPr>
            <p:ph type="title"/>
          </p:nvPr>
        </p:nvSpPr>
        <p:spPr>
          <a:xfrm>
            <a:off x="296262" y="1138425"/>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a:t>Exposure In Photography</a:t>
            </a:r>
            <a:endParaRPr/>
          </a:p>
        </p:txBody>
      </p:sp>
      <p:sp>
        <p:nvSpPr>
          <p:cNvPr id="256" name="Google Shape;256;p27"/>
          <p:cNvSpPr txBox="1">
            <a:spLocks noGrp="1"/>
          </p:cNvSpPr>
          <p:nvPr>
            <p:ph type="body" idx="1"/>
          </p:nvPr>
        </p:nvSpPr>
        <p:spPr>
          <a:xfrm>
            <a:off x="143555" y="1901950"/>
            <a:ext cx="7787955" cy="4913879"/>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l" rtl="0">
              <a:spcBef>
                <a:spcPts val="0"/>
              </a:spcBef>
              <a:spcAft>
                <a:spcPts val="0"/>
              </a:spcAft>
              <a:buClr>
                <a:srgbClr val="3F3F3F"/>
              </a:buClr>
              <a:buSzPct val="100000"/>
              <a:buChar char="•"/>
            </a:pPr>
            <a:r>
              <a:rPr lang="en-US"/>
              <a:t>understanding exposure and mastering its usage can help you improve your photography skills in many different settings. </a:t>
            </a:r>
            <a:endParaRPr/>
          </a:p>
          <a:p>
            <a:pPr marL="342900" lvl="0" indent="-342900" algn="l" rtl="0">
              <a:spcBef>
                <a:spcPts val="476"/>
              </a:spcBef>
              <a:spcAft>
                <a:spcPts val="0"/>
              </a:spcAft>
              <a:buClr>
                <a:srgbClr val="3F3F3F"/>
              </a:buClr>
              <a:buSzPct val="100000"/>
              <a:buChar char="•"/>
            </a:pPr>
            <a:r>
              <a:rPr lang="en-US"/>
              <a:t>Over time, no lighting situation will be too bright or too dark for you to manipulate to your own ends using the right angle, additional lighting equipment or the features on your camera. </a:t>
            </a:r>
            <a:endParaRPr/>
          </a:p>
          <a:p>
            <a:pPr marL="342900" lvl="0" indent="-342900" algn="l" rtl="0">
              <a:spcBef>
                <a:spcPts val="476"/>
              </a:spcBef>
              <a:spcAft>
                <a:spcPts val="0"/>
              </a:spcAft>
              <a:buClr>
                <a:srgbClr val="3F3F3F"/>
              </a:buClr>
              <a:buSzPct val="100000"/>
              <a:buChar char="•"/>
            </a:pPr>
            <a:r>
              <a:rPr lang="en-US"/>
              <a:t>An overexposed photo tends to look too bright, which can make the colours look faded or distorted. </a:t>
            </a:r>
            <a:endParaRPr/>
          </a:p>
          <a:p>
            <a:pPr marL="342900" lvl="0" indent="-342900" algn="l" rtl="0">
              <a:spcBef>
                <a:spcPts val="476"/>
              </a:spcBef>
              <a:spcAft>
                <a:spcPts val="0"/>
              </a:spcAft>
              <a:buClr>
                <a:srgbClr val="3F3F3F"/>
              </a:buClr>
              <a:buSzPct val="100000"/>
              <a:buChar char="•"/>
            </a:pPr>
            <a:r>
              <a:rPr lang="en-US"/>
              <a:t>An underexposed photo is the opposite, the colours look too dark. </a:t>
            </a:r>
            <a:endParaRPr/>
          </a:p>
          <a:p>
            <a:pPr marL="342900" lvl="0" indent="-342900" algn="l" rtl="0">
              <a:spcBef>
                <a:spcPts val="476"/>
              </a:spcBef>
              <a:spcAft>
                <a:spcPts val="0"/>
              </a:spcAft>
              <a:buClr>
                <a:srgbClr val="3F3F3F"/>
              </a:buClr>
              <a:buSzPct val="100000"/>
              <a:buChar char="•"/>
            </a:pPr>
            <a:r>
              <a:rPr lang="en-US"/>
              <a:t>Note that sometimes people use too much or too little exposure on purpose to create artistic effects, but you must learn the rules before you can break them.</a:t>
            </a:r>
            <a:endParaRPr/>
          </a:p>
          <a:p>
            <a:pPr marL="342900" lvl="0" indent="-191770" algn="l" rtl="0">
              <a:spcBef>
                <a:spcPts val="476"/>
              </a:spcBef>
              <a:spcAft>
                <a:spcPts val="0"/>
              </a:spcAft>
              <a:buClr>
                <a:srgbClr val="3F3F3F"/>
              </a:buClr>
              <a:buSzPct val="100000"/>
              <a:buNone/>
            </a:pP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28"/>
          <p:cNvSpPr txBox="1">
            <a:spLocks noGrp="1"/>
          </p:cNvSpPr>
          <p:nvPr>
            <p:ph type="title"/>
          </p:nvPr>
        </p:nvSpPr>
        <p:spPr>
          <a:xfrm>
            <a:off x="296262" y="1033111"/>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a:t>The Exposure Triangle</a:t>
            </a:r>
            <a:endParaRPr sz="2800" b="1"/>
          </a:p>
        </p:txBody>
      </p:sp>
      <p:sp>
        <p:nvSpPr>
          <p:cNvPr id="262" name="Google Shape;262;p28"/>
          <p:cNvSpPr txBox="1">
            <a:spLocks noGrp="1"/>
          </p:cNvSpPr>
          <p:nvPr>
            <p:ph type="body" idx="1"/>
          </p:nvPr>
        </p:nvSpPr>
        <p:spPr>
          <a:xfrm>
            <a:off x="12742" y="1749245"/>
            <a:ext cx="8071473" cy="5108755"/>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rgbClr val="3F3F3F"/>
              </a:buClr>
              <a:buSzPct val="100000"/>
              <a:buChar char="•"/>
            </a:pPr>
            <a:r>
              <a:rPr lang="en-US" b="1"/>
              <a:t>The exposure triangle </a:t>
            </a:r>
            <a:r>
              <a:rPr lang="en-US"/>
              <a:t>is a fundamental concept in photography that describes the relationship between three critical factors that determine the exposure, or the amount of light that reaches the camera's image sensor or film.</a:t>
            </a:r>
            <a:r>
              <a:rPr lang="en-US" b="1"/>
              <a:t/>
            </a:r>
            <a:br>
              <a:rPr lang="en-US" b="1"/>
            </a:br>
            <a:r>
              <a:rPr lang="en-US" b="1"/>
              <a:t>Aperture</a:t>
            </a:r>
            <a:r>
              <a:rPr lang="en-US"/>
              <a:t>:</a:t>
            </a:r>
            <a:endParaRPr/>
          </a:p>
          <a:p>
            <a:pPr marL="342900" lvl="0" indent="-342900" algn="l" rtl="0">
              <a:spcBef>
                <a:spcPts val="392"/>
              </a:spcBef>
              <a:spcAft>
                <a:spcPts val="0"/>
              </a:spcAft>
              <a:buClr>
                <a:srgbClr val="3F3F3F"/>
              </a:buClr>
              <a:buSzPct val="100000"/>
              <a:buChar char="•"/>
            </a:pPr>
            <a:r>
              <a:rPr lang="en-US" b="1"/>
              <a:t>Definition</a:t>
            </a:r>
            <a:r>
              <a:rPr lang="en-US"/>
              <a:t>: Aperture refers to the size of the opening in the lens through which light enters the camera. It is represented by an f-number or f-stop, such as f/2.8, f/4, f/8, etc. Smaller f-numbers indicate larger apertures, while larger f-numbers represent smaller apertures.</a:t>
            </a:r>
            <a:endParaRPr/>
          </a:p>
          <a:p>
            <a:pPr marL="342900" lvl="0" indent="-342900" algn="l" rtl="0">
              <a:spcBef>
                <a:spcPts val="392"/>
              </a:spcBef>
              <a:spcAft>
                <a:spcPts val="0"/>
              </a:spcAft>
              <a:buClr>
                <a:srgbClr val="3F3F3F"/>
              </a:buClr>
              <a:buSzPct val="100000"/>
              <a:buChar char="•"/>
            </a:pPr>
            <a:r>
              <a:rPr lang="en-US" b="1"/>
              <a:t>Effect on Exposure</a:t>
            </a:r>
            <a:r>
              <a:rPr lang="en-US"/>
              <a:t>: Aperture controls the amount of light that passes through the lens to the sensor. A wider (larger) aperture (e.g., f/2.8) allows more light to enter, resulting in a brighter exposure. Conversely, a narrower (smaller) aperture (e.g., f/16) restricts the amount of light, leading to a darker exposure.</a:t>
            </a:r>
            <a:endParaRPr/>
          </a:p>
          <a:p>
            <a:pPr marL="342900" lvl="0" indent="-342900" algn="l" rtl="0">
              <a:spcBef>
                <a:spcPts val="392"/>
              </a:spcBef>
              <a:spcAft>
                <a:spcPts val="0"/>
              </a:spcAft>
              <a:buClr>
                <a:srgbClr val="3F3F3F"/>
              </a:buClr>
              <a:buSzPct val="100000"/>
              <a:buChar char="•"/>
            </a:pPr>
            <a:r>
              <a:rPr lang="en-US" b="1"/>
              <a:t>Depth of Field</a:t>
            </a:r>
            <a:r>
              <a:rPr lang="en-US"/>
              <a:t>: Aperture also affects the depth of field (DOF) in an image. A wide aperture (e.g., f/2.8) creates a shallow DOF, where only a small portion of the image is in focus, while the background is blurred. A narrow aperture (e.g., f/16) produces a deep DOF, with most of the scene in focus.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29"/>
          <p:cNvSpPr txBox="1">
            <a:spLocks noGrp="1"/>
          </p:cNvSpPr>
          <p:nvPr>
            <p:ph type="title"/>
          </p:nvPr>
        </p:nvSpPr>
        <p:spPr>
          <a:xfrm>
            <a:off x="143555" y="1138425"/>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a:t>The Exposure Triangle</a:t>
            </a:r>
            <a:endParaRPr/>
          </a:p>
        </p:txBody>
      </p:sp>
      <p:sp>
        <p:nvSpPr>
          <p:cNvPr id="268" name="Google Shape;268;p29"/>
          <p:cNvSpPr txBox="1">
            <a:spLocks noGrp="1"/>
          </p:cNvSpPr>
          <p:nvPr>
            <p:ph type="body" idx="1"/>
          </p:nvPr>
        </p:nvSpPr>
        <p:spPr>
          <a:xfrm>
            <a:off x="143554" y="2054656"/>
            <a:ext cx="7787956" cy="4581150"/>
          </a:xfrm>
          <a:prstGeom prst="rect">
            <a:avLst/>
          </a:prstGeom>
          <a:noFill/>
          <a:ln>
            <a:noFill/>
          </a:ln>
        </p:spPr>
        <p:txBody>
          <a:bodyPr spcFirstLastPara="1" wrap="square" lIns="91425" tIns="45700" rIns="91425" bIns="45700" anchor="t" anchorCtr="0">
            <a:normAutofit fontScale="62500" lnSpcReduction="20000"/>
          </a:bodyPr>
          <a:lstStyle/>
          <a:p>
            <a:pPr marL="342900" lvl="0" indent="-231775" algn="l" rtl="0">
              <a:spcBef>
                <a:spcPts val="0"/>
              </a:spcBef>
              <a:spcAft>
                <a:spcPts val="0"/>
              </a:spcAft>
              <a:buClr>
                <a:srgbClr val="3F3F3F"/>
              </a:buClr>
              <a:buSzPct val="100000"/>
              <a:buNone/>
            </a:pPr>
            <a:endParaRPr/>
          </a:p>
          <a:p>
            <a:pPr marL="742950" lvl="1" indent="-285750" algn="l" rtl="0">
              <a:spcBef>
                <a:spcPts val="350"/>
              </a:spcBef>
              <a:spcAft>
                <a:spcPts val="0"/>
              </a:spcAft>
              <a:buClr>
                <a:srgbClr val="3F3F3F"/>
              </a:buClr>
              <a:buSzPct val="100000"/>
              <a:buChar char="–"/>
            </a:pPr>
            <a:r>
              <a:rPr lang="en-US" b="1"/>
              <a:t>Effect on Exposure</a:t>
            </a:r>
            <a:r>
              <a:rPr lang="en-US"/>
              <a:t>: Shutter speed controls the amount of time the sensor is exposed to light. A faster shutter speed (e.g., 1/1000s) lets in less light, resulting in a darker exposure. Slower shutter speeds (e.g., 1/30s) allow more light, resulting in a brighter exposure.</a:t>
            </a:r>
            <a:endParaRPr/>
          </a:p>
          <a:p>
            <a:pPr marL="742950" lvl="1" indent="-285750" algn="l" rtl="0">
              <a:spcBef>
                <a:spcPts val="350"/>
              </a:spcBef>
              <a:spcAft>
                <a:spcPts val="0"/>
              </a:spcAft>
              <a:buClr>
                <a:srgbClr val="3F3F3F"/>
              </a:buClr>
              <a:buSzPct val="100000"/>
              <a:buChar char="–"/>
            </a:pPr>
            <a:r>
              <a:rPr lang="en-US" b="1"/>
              <a:t>Motion Control</a:t>
            </a:r>
            <a:r>
              <a:rPr lang="en-US"/>
              <a:t>: Shutter speed also determines how motion is captured in a photograph. Fast shutter speeds freeze fast-moving subjects (e.g., sports), while slow shutter speeds can create motion blur, capturing the movement of subjects (e.g., flowing water or a moving car).</a:t>
            </a:r>
            <a:endParaRPr/>
          </a:p>
          <a:p>
            <a:pPr marL="342900" lvl="0" indent="-342900" algn="l" rtl="0">
              <a:spcBef>
                <a:spcPts val="350"/>
              </a:spcBef>
              <a:spcAft>
                <a:spcPts val="0"/>
              </a:spcAft>
              <a:buClr>
                <a:srgbClr val="3F3F3F"/>
              </a:buClr>
              <a:buSzPct val="100000"/>
              <a:buChar char="•"/>
            </a:pPr>
            <a:r>
              <a:rPr lang="en-US" b="1"/>
              <a:t>ISO</a:t>
            </a:r>
            <a:r>
              <a:rPr lang="en-US"/>
              <a:t>:</a:t>
            </a:r>
            <a:endParaRPr/>
          </a:p>
          <a:p>
            <a:pPr marL="742950" lvl="1" indent="-285750" algn="l" rtl="0">
              <a:spcBef>
                <a:spcPts val="350"/>
              </a:spcBef>
              <a:spcAft>
                <a:spcPts val="0"/>
              </a:spcAft>
              <a:buClr>
                <a:srgbClr val="3F3F3F"/>
              </a:buClr>
              <a:buSzPct val="100000"/>
              <a:buChar char="–"/>
            </a:pPr>
            <a:r>
              <a:rPr lang="en-US" b="1"/>
              <a:t>Effect on Exposure</a:t>
            </a:r>
            <a:r>
              <a:rPr lang="en-US"/>
              <a:t>: Increasing the ISO value makes the sensor more sensitive to light, resulting in a brighter exposure. Lowering the ISO reduces sensitivity, leading to a darker exposure.</a:t>
            </a:r>
            <a:endParaRPr/>
          </a:p>
          <a:p>
            <a:pPr marL="742950" lvl="1" indent="-285750" algn="l" rtl="0">
              <a:spcBef>
                <a:spcPts val="350"/>
              </a:spcBef>
              <a:spcAft>
                <a:spcPts val="0"/>
              </a:spcAft>
              <a:buClr>
                <a:srgbClr val="3F3F3F"/>
              </a:buClr>
              <a:buSzPct val="100000"/>
              <a:buChar char="–"/>
            </a:pPr>
            <a:r>
              <a:rPr lang="en-US" b="1"/>
              <a:t>Noise</a:t>
            </a:r>
            <a:r>
              <a:rPr lang="en-US"/>
              <a:t>: Higher ISO settings may introduce digital noise or graininess into the image. Modern cameras are capable of handling higher ISO settings with minimal noise, but photographers should strike a balance between sensitivity and image quality.</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30"/>
          <p:cNvSpPr txBox="1">
            <a:spLocks noGrp="1"/>
          </p:cNvSpPr>
          <p:nvPr>
            <p:ph type="title"/>
          </p:nvPr>
        </p:nvSpPr>
        <p:spPr>
          <a:xfrm>
            <a:off x="296260" y="1138426"/>
            <a:ext cx="6719018" cy="61082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a:t>The Exposure Triangle</a:t>
            </a:r>
            <a:endParaRPr/>
          </a:p>
        </p:txBody>
      </p:sp>
      <p:sp>
        <p:nvSpPr>
          <p:cNvPr id="274" name="Google Shape;274;p30"/>
          <p:cNvSpPr txBox="1">
            <a:spLocks noGrp="1"/>
          </p:cNvSpPr>
          <p:nvPr>
            <p:ph type="body" idx="1"/>
          </p:nvPr>
        </p:nvSpPr>
        <p:spPr>
          <a:xfrm>
            <a:off x="12744" y="1749245"/>
            <a:ext cx="8529586" cy="5344675"/>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rgbClr val="3F3F3F"/>
              </a:buClr>
              <a:buSzPct val="100000"/>
              <a:buChar char="•"/>
            </a:pPr>
            <a:r>
              <a:rPr lang="en-US"/>
              <a:t>The exposure triangle represents the interplay between these three factors. To achieve a properly exposed photograph, you must balance these elements based on the lighting conditions and the creative effect you desire. Changing one factor necessitates adjustments to one or both of the others to maintain the desired exposure.</a:t>
            </a:r>
            <a:endParaRPr/>
          </a:p>
          <a:p>
            <a:pPr marL="342900" lvl="0" indent="-342900" algn="l" rtl="0">
              <a:spcBef>
                <a:spcPts val="392"/>
              </a:spcBef>
              <a:spcAft>
                <a:spcPts val="0"/>
              </a:spcAft>
              <a:buClr>
                <a:srgbClr val="3F3F3F"/>
              </a:buClr>
              <a:buSzPct val="100000"/>
              <a:buChar char="•"/>
            </a:pPr>
            <a:r>
              <a:rPr lang="en-US"/>
              <a:t>For example, if you want to achieve a brighter exposure (increase exposure), you can:</a:t>
            </a:r>
            <a:endParaRPr/>
          </a:p>
          <a:p>
            <a:pPr marL="342900" lvl="0" indent="-342900" algn="l" rtl="0">
              <a:spcBef>
                <a:spcPts val="392"/>
              </a:spcBef>
              <a:spcAft>
                <a:spcPts val="0"/>
              </a:spcAft>
              <a:buClr>
                <a:srgbClr val="3F3F3F"/>
              </a:buClr>
              <a:buSzPct val="100000"/>
              <a:buChar char="•"/>
            </a:pPr>
            <a:r>
              <a:rPr lang="en-US"/>
              <a:t>Open the aperture wider (smaller f-number).</a:t>
            </a:r>
            <a:endParaRPr/>
          </a:p>
          <a:p>
            <a:pPr marL="342900" lvl="0" indent="-342900" algn="l" rtl="0">
              <a:spcBef>
                <a:spcPts val="392"/>
              </a:spcBef>
              <a:spcAft>
                <a:spcPts val="0"/>
              </a:spcAft>
              <a:buClr>
                <a:srgbClr val="3F3F3F"/>
              </a:buClr>
              <a:buSzPct val="100000"/>
              <a:buChar char="•"/>
            </a:pPr>
            <a:r>
              <a:rPr lang="en-US"/>
              <a:t>Use a slower shutter speed.</a:t>
            </a:r>
            <a:endParaRPr/>
          </a:p>
          <a:p>
            <a:pPr marL="342900" lvl="0" indent="-342900" algn="l" rtl="0">
              <a:spcBef>
                <a:spcPts val="392"/>
              </a:spcBef>
              <a:spcAft>
                <a:spcPts val="0"/>
              </a:spcAft>
              <a:buClr>
                <a:srgbClr val="3F3F3F"/>
              </a:buClr>
              <a:buSzPct val="100000"/>
              <a:buChar char="•"/>
            </a:pPr>
            <a:r>
              <a:rPr lang="en-US"/>
              <a:t>Increase the ISO sensitivity.</a:t>
            </a:r>
            <a:endParaRPr/>
          </a:p>
          <a:p>
            <a:pPr marL="342900" lvl="0" indent="-342900" algn="l" rtl="0">
              <a:spcBef>
                <a:spcPts val="392"/>
              </a:spcBef>
              <a:spcAft>
                <a:spcPts val="0"/>
              </a:spcAft>
              <a:buClr>
                <a:srgbClr val="3F3F3F"/>
              </a:buClr>
              <a:buSzPct val="100000"/>
              <a:buChar char="•"/>
            </a:pPr>
            <a:r>
              <a:rPr lang="en-US"/>
              <a:t>Conversely, if you want a darker exposure (decrease exposure), you can:</a:t>
            </a:r>
            <a:endParaRPr/>
          </a:p>
          <a:p>
            <a:pPr marL="342900" lvl="0" indent="-342900" algn="l" rtl="0">
              <a:spcBef>
                <a:spcPts val="392"/>
              </a:spcBef>
              <a:spcAft>
                <a:spcPts val="0"/>
              </a:spcAft>
              <a:buClr>
                <a:srgbClr val="3F3F3F"/>
              </a:buClr>
              <a:buSzPct val="100000"/>
              <a:buChar char="•"/>
            </a:pPr>
            <a:r>
              <a:rPr lang="en-US"/>
              <a:t>Use a narrower aperture (larger f-number).</a:t>
            </a:r>
            <a:endParaRPr/>
          </a:p>
          <a:p>
            <a:pPr marL="342900" lvl="0" indent="-342900" algn="l" rtl="0">
              <a:spcBef>
                <a:spcPts val="392"/>
              </a:spcBef>
              <a:spcAft>
                <a:spcPts val="0"/>
              </a:spcAft>
              <a:buClr>
                <a:srgbClr val="3F3F3F"/>
              </a:buClr>
              <a:buSzPct val="100000"/>
              <a:buChar char="•"/>
            </a:pPr>
            <a:r>
              <a:rPr lang="en-US"/>
              <a:t>Use a faster shutter speed.</a:t>
            </a:r>
            <a:endParaRPr/>
          </a:p>
          <a:p>
            <a:pPr marL="342900" lvl="0" indent="-342900" algn="l" rtl="0">
              <a:spcBef>
                <a:spcPts val="392"/>
              </a:spcBef>
              <a:spcAft>
                <a:spcPts val="0"/>
              </a:spcAft>
              <a:buClr>
                <a:srgbClr val="3F3F3F"/>
              </a:buClr>
              <a:buSzPct val="100000"/>
              <a:buChar char="•"/>
            </a:pPr>
            <a:r>
              <a:rPr lang="en-US"/>
              <a:t>Decrease the ISO sensitivity.</a:t>
            </a:r>
            <a:endParaRPr/>
          </a:p>
          <a:p>
            <a:pPr marL="342900" lvl="0" indent="-342900" algn="l" rtl="0">
              <a:spcBef>
                <a:spcPts val="392"/>
              </a:spcBef>
              <a:spcAft>
                <a:spcPts val="0"/>
              </a:spcAft>
              <a:buClr>
                <a:srgbClr val="3F3F3F"/>
              </a:buClr>
              <a:buSzPct val="100000"/>
              <a:buChar char="•"/>
            </a:pPr>
            <a:r>
              <a:rPr lang="en-US"/>
              <a:t>Understanding the exposure triangle and how these factors interact is essential for photographers to have creative control over their images and adapt to various shooting conditions.</a:t>
            </a:r>
            <a:endParaRPr/>
          </a:p>
          <a:p>
            <a:pPr marL="342900" lvl="0" indent="-342900" algn="l" rtl="0">
              <a:spcBef>
                <a:spcPts val="392"/>
              </a:spcBef>
              <a:spcAft>
                <a:spcPts val="0"/>
              </a:spcAft>
              <a:buClr>
                <a:srgbClr val="3F3F3F"/>
              </a:buClr>
              <a:buSzPct val="100000"/>
              <a:buChar char="•"/>
            </a:pPr>
            <a:r>
              <a:rPr lang="en-US"/>
              <a:t/>
            </a:r>
            <a:br>
              <a:rPr lang="en-US"/>
            </a:b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31"/>
          <p:cNvSpPr txBox="1">
            <a:spLocks noGrp="1"/>
          </p:cNvSpPr>
          <p:nvPr>
            <p:ph type="title"/>
          </p:nvPr>
        </p:nvSpPr>
        <p:spPr>
          <a:xfrm>
            <a:off x="2978253" y="967009"/>
            <a:ext cx="5869486" cy="473362"/>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A40000"/>
              </a:buClr>
              <a:buSzPts val="2800"/>
              <a:buFont typeface="Calibri"/>
              <a:buNone/>
            </a:pPr>
            <a:r>
              <a:rPr lang="en-US" sz="2800" b="1" dirty="0"/>
              <a:t>The Exposure Triangle</a:t>
            </a:r>
            <a:endParaRPr sz="2800" b="1" dirty="0"/>
          </a:p>
        </p:txBody>
      </p:sp>
      <p:pic>
        <p:nvPicPr>
          <p:cNvPr id="280" name="Google Shape;280;p31"/>
          <p:cNvPicPr preferRelativeResize="0">
            <a:picLocks noGrp="1"/>
          </p:cNvPicPr>
          <p:nvPr>
            <p:ph type="body" idx="1"/>
          </p:nvPr>
        </p:nvPicPr>
        <p:blipFill rotWithShape="1">
          <a:blip r:embed="rId3">
            <a:alphaModFix/>
          </a:blip>
          <a:srcRect/>
          <a:stretch/>
        </p:blipFill>
        <p:spPr>
          <a:xfrm>
            <a:off x="907081" y="1388125"/>
            <a:ext cx="6661508" cy="5094975"/>
          </a:xfrm>
          <a:prstGeom prst="rect">
            <a:avLst/>
          </a:prstGeom>
          <a:noFill/>
          <a:ln>
            <a:noFill/>
          </a:ln>
        </p:spPr>
      </p:pic>
      <p:sp>
        <p:nvSpPr>
          <p:cNvPr id="281" name="Google Shape;281;p31"/>
          <p:cNvSpPr/>
          <p:nvPr/>
        </p:nvSpPr>
        <p:spPr>
          <a:xfrm>
            <a:off x="907080" y="6480733"/>
            <a:ext cx="7940659" cy="2307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00" dirty="0">
                <a:solidFill>
                  <a:schemeClr val="dk1"/>
                </a:solidFill>
                <a:latin typeface="Calibri"/>
                <a:ea typeface="Calibri"/>
                <a:cs typeface="Calibri"/>
                <a:sym typeface="Calibri"/>
              </a:rPr>
              <a:t>Source: </a:t>
            </a:r>
            <a:r>
              <a:rPr lang="en-US" sz="900" dirty="0" err="1">
                <a:solidFill>
                  <a:schemeClr val="dk1"/>
                </a:solidFill>
                <a:latin typeface="Calibri"/>
                <a:ea typeface="Calibri"/>
                <a:cs typeface="Calibri"/>
                <a:sym typeface="Calibri"/>
              </a:rPr>
              <a:t>subratachak</a:t>
            </a:r>
            <a:r>
              <a:rPr lang="en-US" sz="900" dirty="0">
                <a:solidFill>
                  <a:schemeClr val="dk1"/>
                </a:solidFill>
                <a:latin typeface="Calibri"/>
                <a:ea typeface="Calibri"/>
                <a:cs typeface="Calibri"/>
                <a:sym typeface="Calibri"/>
              </a:rPr>
              <a:t>, Blog at WordPress.com. https://subratachak.wordpress.com/tag/camera/</a:t>
            </a:r>
            <a:endParaRPr sz="900" dirty="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32"/>
          <p:cNvSpPr txBox="1">
            <a:spLocks noGrp="1"/>
          </p:cNvSpPr>
          <p:nvPr>
            <p:ph type="title"/>
          </p:nvPr>
        </p:nvSpPr>
        <p:spPr>
          <a:xfrm>
            <a:off x="448965" y="1085282"/>
            <a:ext cx="6719018" cy="868839"/>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A40000"/>
              </a:buClr>
              <a:buSzPts val="2800"/>
              <a:buFont typeface="Calibri"/>
              <a:buNone/>
            </a:pPr>
            <a:r>
              <a:rPr lang="en-US" sz="2800" b="1"/>
              <a:t>Exposure In Photography</a:t>
            </a:r>
            <a:endParaRPr sz="2800"/>
          </a:p>
        </p:txBody>
      </p:sp>
      <p:sp>
        <p:nvSpPr>
          <p:cNvPr id="287" name="Google Shape;287;p32"/>
          <p:cNvSpPr txBox="1">
            <a:spLocks noGrp="1"/>
          </p:cNvSpPr>
          <p:nvPr>
            <p:ph type="body" idx="1"/>
          </p:nvPr>
        </p:nvSpPr>
        <p:spPr>
          <a:xfrm>
            <a:off x="143556" y="1901950"/>
            <a:ext cx="8093364" cy="4956050"/>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just" rtl="0">
              <a:spcBef>
                <a:spcPts val="0"/>
              </a:spcBef>
              <a:spcAft>
                <a:spcPts val="0"/>
              </a:spcAft>
              <a:buClr>
                <a:srgbClr val="3F3F3F"/>
              </a:buClr>
              <a:buSzPct val="100000"/>
              <a:buChar char="•"/>
            </a:pPr>
            <a:r>
              <a:rPr lang="en-US" b="1"/>
              <a:t>What Is a Long Exposure in Photography?</a:t>
            </a:r>
            <a:endParaRPr/>
          </a:p>
          <a:p>
            <a:pPr marL="342900" lvl="0" indent="-342900" algn="just" rtl="0">
              <a:spcBef>
                <a:spcPts val="434"/>
              </a:spcBef>
              <a:spcAft>
                <a:spcPts val="0"/>
              </a:spcAft>
              <a:buClr>
                <a:srgbClr val="3F3F3F"/>
              </a:buClr>
              <a:buSzPct val="100000"/>
              <a:buChar char="•"/>
            </a:pPr>
            <a:r>
              <a:rPr lang="en-US"/>
              <a:t>Have you ever seen photos of waterfalls where the water appears unbelievably smooth and beautifully blurred? use a long exposure.</a:t>
            </a:r>
            <a:endParaRPr/>
          </a:p>
          <a:p>
            <a:pPr marL="342900" lvl="0" indent="-342900" algn="just" rtl="0">
              <a:spcBef>
                <a:spcPts val="434"/>
              </a:spcBef>
              <a:spcAft>
                <a:spcPts val="0"/>
              </a:spcAft>
              <a:buClr>
                <a:srgbClr val="3F3F3F"/>
              </a:buClr>
              <a:buSzPct val="100000"/>
              <a:buChar char="•"/>
            </a:pPr>
            <a:r>
              <a:rPr lang="en-US"/>
              <a:t>This creates what is known as a motion blur. It works even with people. If you took a long exposure photo and someone walked through it, you would see a ghostly blur in human form.</a:t>
            </a:r>
            <a:endParaRPr/>
          </a:p>
          <a:p>
            <a:pPr marL="342900" lvl="0" indent="-342900" algn="just" rtl="0">
              <a:spcBef>
                <a:spcPts val="434"/>
              </a:spcBef>
              <a:spcAft>
                <a:spcPts val="0"/>
              </a:spcAft>
              <a:buClr>
                <a:srgbClr val="3F3F3F"/>
              </a:buClr>
              <a:buSzPct val="100000"/>
              <a:buChar char="•"/>
            </a:pPr>
            <a:r>
              <a:rPr lang="en-US"/>
              <a:t>slow down the shutter speed. How much you need to slow your shutter speed is debatable. Use speeds below one second. </a:t>
            </a:r>
            <a:endParaRPr/>
          </a:p>
          <a:p>
            <a:pPr marL="342900" lvl="0" indent="-205105" algn="just" rtl="0">
              <a:spcBef>
                <a:spcPts val="434"/>
              </a:spcBef>
              <a:spcAft>
                <a:spcPts val="0"/>
              </a:spcAft>
              <a:buClr>
                <a:srgbClr val="3F3F3F"/>
              </a:buClr>
              <a:buSzPct val="100000"/>
              <a:buNone/>
            </a:pPr>
            <a:endParaRPr/>
          </a:p>
          <a:p>
            <a:pPr marL="342900" lvl="0" indent="-342900" algn="just" rtl="0">
              <a:spcBef>
                <a:spcPts val="434"/>
              </a:spcBef>
              <a:spcAft>
                <a:spcPts val="0"/>
              </a:spcAft>
              <a:buClr>
                <a:srgbClr val="3F3F3F"/>
              </a:buClr>
              <a:buSzPct val="100000"/>
              <a:buChar char="•"/>
            </a:pPr>
            <a:r>
              <a:rPr lang="en-US" b="1"/>
              <a:t>What Is Double and Multi Exposure In Photography?</a:t>
            </a:r>
            <a:endParaRPr/>
          </a:p>
          <a:p>
            <a:pPr marL="342900" lvl="0" indent="-342900" algn="just" rtl="0">
              <a:spcBef>
                <a:spcPts val="434"/>
              </a:spcBef>
              <a:spcAft>
                <a:spcPts val="0"/>
              </a:spcAft>
              <a:buClr>
                <a:srgbClr val="3F3F3F"/>
              </a:buClr>
              <a:buSzPct val="100000"/>
              <a:buChar char="•"/>
            </a:pPr>
            <a:r>
              <a:rPr lang="en-US"/>
              <a:t>Photographers can do this prior to the editing process and overlay two photos to create one artistic effect. When the final product involves more than two photos, then this is known as multi exposure and follows the same premise.</a:t>
            </a:r>
            <a:endParaRPr/>
          </a:p>
          <a:p>
            <a:pPr marL="342900" lvl="0" indent="-342900" algn="just" rtl="0">
              <a:spcBef>
                <a:spcPts val="434"/>
              </a:spcBef>
              <a:spcAft>
                <a:spcPts val="0"/>
              </a:spcAft>
              <a:buClr>
                <a:srgbClr val="3F3F3F"/>
              </a:buClr>
              <a:buSzPct val="100000"/>
              <a:buChar char="•"/>
            </a:pPr>
            <a:r>
              <a:rPr lang="en-US"/>
              <a:t>Using this method might allow you to create photos that are unique and carry symbolic meaning. (Kennedy, 2023).</a:t>
            </a:r>
            <a:endParaRPr/>
          </a:p>
          <a:p>
            <a:pPr marL="342900" lvl="0" indent="-205105" algn="l" rtl="0">
              <a:spcBef>
                <a:spcPts val="434"/>
              </a:spcBef>
              <a:spcAft>
                <a:spcPts val="0"/>
              </a:spcAft>
              <a:buClr>
                <a:srgbClr val="3F3F3F"/>
              </a:buClr>
              <a:buSzPct val="100000"/>
              <a:buNone/>
            </a:pP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3"/>
          <p:cNvSpPr txBox="1">
            <a:spLocks noGrp="1"/>
          </p:cNvSpPr>
          <p:nvPr>
            <p:ph type="title"/>
          </p:nvPr>
        </p:nvSpPr>
        <p:spPr>
          <a:xfrm>
            <a:off x="193471" y="1138425"/>
            <a:ext cx="6719018" cy="86883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A40000"/>
              </a:buClr>
              <a:buSzPts val="3600"/>
              <a:buFont typeface="Calibri"/>
              <a:buNone/>
            </a:pPr>
            <a:r>
              <a:rPr lang="en-US"/>
              <a:t>SUMMARY</a:t>
            </a:r>
            <a:endParaRPr/>
          </a:p>
        </p:txBody>
      </p:sp>
      <p:sp>
        <p:nvSpPr>
          <p:cNvPr id="293" name="Google Shape;293;p33"/>
          <p:cNvSpPr txBox="1">
            <a:spLocks noGrp="1"/>
          </p:cNvSpPr>
          <p:nvPr>
            <p:ph type="body" idx="1"/>
          </p:nvPr>
        </p:nvSpPr>
        <p:spPr>
          <a:xfrm>
            <a:off x="143554" y="1818735"/>
            <a:ext cx="7482545" cy="5039265"/>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just" rtl="0">
              <a:spcBef>
                <a:spcPts val="0"/>
              </a:spcBef>
              <a:spcAft>
                <a:spcPts val="0"/>
              </a:spcAft>
              <a:buClr>
                <a:srgbClr val="3F3F3F"/>
              </a:buClr>
              <a:buSzPct val="100000"/>
              <a:buChar char="•"/>
            </a:pPr>
            <a:r>
              <a:rPr lang="en-US"/>
              <a:t>Information about the parts of a camera help to use every function to make your photography more impressive.</a:t>
            </a:r>
            <a:endParaRPr/>
          </a:p>
          <a:p>
            <a:pPr marL="342900" lvl="0" indent="-342900" algn="just" rtl="0">
              <a:spcBef>
                <a:spcPts val="434"/>
              </a:spcBef>
              <a:spcAft>
                <a:spcPts val="0"/>
              </a:spcAft>
              <a:buClr>
                <a:srgbClr val="3F3F3F"/>
              </a:buClr>
              <a:buSzPct val="100000"/>
              <a:buChar char="•"/>
            </a:pPr>
            <a:r>
              <a:rPr lang="en-US"/>
              <a:t>Mirrorless cameras are the new wave of digital photography.</a:t>
            </a:r>
            <a:endParaRPr/>
          </a:p>
          <a:p>
            <a:pPr marL="342900" lvl="0" indent="-342900" algn="just" rtl="0">
              <a:spcBef>
                <a:spcPts val="434"/>
              </a:spcBef>
              <a:spcAft>
                <a:spcPts val="0"/>
              </a:spcAft>
              <a:buClr>
                <a:srgbClr val="3F3F3F"/>
              </a:buClr>
              <a:buSzPct val="100000"/>
              <a:buChar char="•"/>
            </a:pPr>
            <a:r>
              <a:rPr lang="en-US"/>
              <a:t>They’re small, light, and offer conveniences over another common camera type: DSLR cameras. </a:t>
            </a:r>
            <a:endParaRPr/>
          </a:p>
          <a:p>
            <a:pPr marL="342900" lvl="0" indent="-342900" algn="just" rtl="0">
              <a:spcBef>
                <a:spcPts val="434"/>
              </a:spcBef>
              <a:spcAft>
                <a:spcPts val="0"/>
              </a:spcAft>
              <a:buClr>
                <a:srgbClr val="3F3F3F"/>
              </a:buClr>
              <a:buSzPct val="100000"/>
              <a:buChar char="•"/>
            </a:pPr>
            <a:r>
              <a:rPr lang="en-US"/>
              <a:t>Professional photographers have long opted for DSLRs, but entry-level mirrorless cameras are making it easier than ever for both the veteran and novice photographer to capture interesting shots. Aperture size the various sizes of an aperture are called f-stops or f- numbers. </a:t>
            </a:r>
            <a:endParaRPr/>
          </a:p>
          <a:p>
            <a:pPr marL="342900" lvl="0" indent="-342900" algn="just" rtl="0">
              <a:spcBef>
                <a:spcPts val="434"/>
              </a:spcBef>
              <a:spcAft>
                <a:spcPts val="0"/>
              </a:spcAft>
              <a:buClr>
                <a:srgbClr val="3F3F3F"/>
              </a:buClr>
              <a:buSzPct val="100000"/>
              <a:buChar char="•"/>
            </a:pPr>
            <a:r>
              <a:rPr lang="en-US"/>
              <a:t>On adjustable cameras, the f-stops generally include 2, 2.8, 4, 5.6, 8, 11, 16 and 22. The smaller the f-stop numbers the larger the size of the aperture.  </a:t>
            </a:r>
            <a:endParaRPr/>
          </a:p>
          <a:p>
            <a:pPr marL="342900" lvl="0" indent="-342900" algn="just" rtl="0">
              <a:spcBef>
                <a:spcPts val="434"/>
              </a:spcBef>
              <a:spcAft>
                <a:spcPts val="0"/>
              </a:spcAft>
              <a:buClr>
                <a:srgbClr val="3F3F3F"/>
              </a:buClr>
              <a:buSzPct val="100000"/>
              <a:buChar char="•"/>
            </a:pPr>
            <a:r>
              <a:rPr lang="en-US"/>
              <a:t>The larger the f-stop numbers the smaller the size of the aperture. Like shutter speeds each f- stops let in either twice as much light as the preceding setting or half as much light as the next higher setting.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4"/>
          <p:cNvSpPr txBox="1">
            <a:spLocks noGrp="1"/>
          </p:cNvSpPr>
          <p:nvPr>
            <p:ph type="title"/>
          </p:nvPr>
        </p:nvSpPr>
        <p:spPr>
          <a:xfrm>
            <a:off x="143555" y="985720"/>
            <a:ext cx="6719018" cy="86883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A40000"/>
              </a:buClr>
              <a:buSzPts val="3600"/>
              <a:buFont typeface="Calibri"/>
              <a:buNone/>
            </a:pPr>
            <a:r>
              <a:rPr lang="en-US"/>
              <a:t>SUMMARY</a:t>
            </a:r>
            <a:endParaRPr/>
          </a:p>
        </p:txBody>
      </p:sp>
      <p:sp>
        <p:nvSpPr>
          <p:cNvPr id="299" name="Google Shape;299;p34"/>
          <p:cNvSpPr txBox="1">
            <a:spLocks noGrp="1"/>
          </p:cNvSpPr>
          <p:nvPr>
            <p:ph type="body" idx="1"/>
          </p:nvPr>
        </p:nvSpPr>
        <p:spPr>
          <a:xfrm>
            <a:off x="143555" y="1749246"/>
            <a:ext cx="7940659" cy="5039264"/>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rgbClr val="3F3F3F"/>
              </a:buClr>
              <a:buSzPct val="100000"/>
              <a:buChar char="•"/>
            </a:pPr>
            <a:r>
              <a:rPr lang="en-US"/>
              <a:t>Changes in the size of aperture affect the overall sharpness of the picture. </a:t>
            </a:r>
            <a:endParaRPr/>
          </a:p>
          <a:p>
            <a:pPr marL="342900" lvl="0" indent="-342900" algn="l" rtl="0">
              <a:spcBef>
                <a:spcPts val="392"/>
              </a:spcBef>
              <a:spcAft>
                <a:spcPts val="0"/>
              </a:spcAft>
              <a:buClr>
                <a:srgbClr val="3F3F3F"/>
              </a:buClr>
              <a:buSzPct val="100000"/>
              <a:buChar char="•"/>
            </a:pPr>
            <a:r>
              <a:rPr lang="en-US"/>
              <a:t>Shutter speed is the amount of time the shutter remains open to let light expose the film. A slow shutter speed lets in large amount of light and a fast shutter speed admits only a little.</a:t>
            </a:r>
            <a:endParaRPr/>
          </a:p>
          <a:p>
            <a:pPr marL="342900" lvl="0" indent="-342900" algn="l" rtl="0">
              <a:spcBef>
                <a:spcPts val="392"/>
              </a:spcBef>
              <a:spcAft>
                <a:spcPts val="0"/>
              </a:spcAft>
              <a:buClr>
                <a:srgbClr val="3F3F3F"/>
              </a:buClr>
              <a:buSzPct val="100000"/>
              <a:buChar char="•"/>
            </a:pPr>
            <a:r>
              <a:rPr lang="en-US"/>
              <a:t>Exposure is the total density of light allowed to fall on the photographic medium (photographic film or image sensor) during the process of taking a photograph. </a:t>
            </a:r>
            <a:endParaRPr/>
          </a:p>
          <a:p>
            <a:pPr marL="342900" lvl="0" indent="-342900" algn="l" rtl="0">
              <a:spcBef>
                <a:spcPts val="392"/>
              </a:spcBef>
              <a:spcAft>
                <a:spcPts val="0"/>
              </a:spcAft>
              <a:buClr>
                <a:srgbClr val="3F3F3F"/>
              </a:buClr>
              <a:buSzPct val="100000"/>
              <a:buChar char="•"/>
            </a:pPr>
            <a:r>
              <a:rPr lang="en-US"/>
              <a:t>Changes in the size of aperture affect the overall sharpness of the picture. As the aperture becomes smaller, the area of sharpness in front of and behind the subject becomes larger. This area of sharpness is called the depth of field. </a:t>
            </a:r>
            <a:endParaRPr/>
          </a:p>
          <a:p>
            <a:pPr marL="342900" lvl="0" indent="-342900" algn="l" rtl="0">
              <a:spcBef>
                <a:spcPts val="392"/>
              </a:spcBef>
              <a:spcAft>
                <a:spcPts val="0"/>
              </a:spcAft>
              <a:buClr>
                <a:srgbClr val="3F3F3F"/>
              </a:buClr>
              <a:buSzPct val="100000"/>
              <a:buChar char="•"/>
            </a:pPr>
            <a:r>
              <a:rPr lang="en-US"/>
              <a:t>It extends from the nearest part of the subject in focus to the furthest part in focus. A small aperture, such as f/11 or f/16, creates great depth of field. </a:t>
            </a:r>
            <a:endParaRPr/>
          </a:p>
          <a:p>
            <a:pPr marL="342900" lvl="0" indent="-342900" algn="l" rtl="0">
              <a:spcBef>
                <a:spcPts val="392"/>
              </a:spcBef>
              <a:spcAft>
                <a:spcPts val="0"/>
              </a:spcAft>
              <a:buClr>
                <a:srgbClr val="3F3F3F"/>
              </a:buClr>
              <a:buSzPct val="100000"/>
              <a:buChar char="•"/>
            </a:pPr>
            <a:r>
              <a:rPr lang="en-US"/>
              <a:t>As one opens up the aperture, the area in focus becomes shallower. At f/2 or f/4, the subject will be in focus, but the objects in the foreground and background may be blurry.</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35"/>
          <p:cNvSpPr txBox="1">
            <a:spLocks noGrp="1"/>
          </p:cNvSpPr>
          <p:nvPr>
            <p:ph type="title"/>
          </p:nvPr>
        </p:nvSpPr>
        <p:spPr>
          <a:xfrm>
            <a:off x="1517900" y="3276295"/>
            <a:ext cx="6719018" cy="868839"/>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40000"/>
              </a:buClr>
              <a:buSzPts val="9600"/>
              <a:buFont typeface="Calibri"/>
              <a:buNone/>
            </a:pPr>
            <a:r>
              <a:rPr lang="en-US" sz="9600"/>
              <a:t>THANK YOU</a:t>
            </a:r>
            <a:endParaRPr sz="960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3814</Words>
  <Application>Microsoft Office PowerPoint</Application>
  <PresentationFormat>On-screen Show (4:3)</PresentationFormat>
  <Paragraphs>274</Paragraphs>
  <Slides>35</Slides>
  <Notes>35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35</vt:i4>
      </vt:variant>
    </vt:vector>
  </HeadingPairs>
  <TitlesOfParts>
    <vt:vector size="38" baseType="lpstr">
      <vt:lpstr>Arial</vt:lpstr>
      <vt:lpstr>Calibri</vt:lpstr>
      <vt:lpstr>Office Theme</vt:lpstr>
      <vt:lpstr>Photojournalism</vt:lpstr>
      <vt:lpstr>Objectives</vt:lpstr>
      <vt:lpstr>Introduction</vt:lpstr>
      <vt:lpstr>Parts of the Camera</vt:lpstr>
      <vt:lpstr>Parts of the Camera</vt:lpstr>
      <vt:lpstr>PowerPoint Presentation</vt:lpstr>
      <vt:lpstr>PowerPoint Presentation</vt:lpstr>
      <vt:lpstr>Parts of the Camera</vt:lpstr>
      <vt:lpstr>PowerPoint Presentation</vt:lpstr>
      <vt:lpstr>Parts of the Camera</vt:lpstr>
      <vt:lpstr>PowerPoint Presentation</vt:lpstr>
      <vt:lpstr>Parts of the Camera</vt:lpstr>
      <vt:lpstr>Parts of the Camera</vt:lpstr>
      <vt:lpstr>Parts of the Camera</vt:lpstr>
      <vt:lpstr>Parts of the Camera</vt:lpstr>
      <vt:lpstr>Parts of the Camera</vt:lpstr>
      <vt:lpstr>PowerPoint Presentation</vt:lpstr>
      <vt:lpstr>Parts of the Camera</vt:lpstr>
      <vt:lpstr>Mirrorless Cameras</vt:lpstr>
      <vt:lpstr>PowerPoint Presentation</vt:lpstr>
      <vt:lpstr>Similarities Between Mirrorless and DSLR Cameras</vt:lpstr>
      <vt:lpstr>The Differences Between Mirrorless vs. DSLR Cameras</vt:lpstr>
      <vt:lpstr>PowerPoint Presentation</vt:lpstr>
      <vt:lpstr>The Differences Between Mirrorless vs. DSLR Cameras</vt:lpstr>
      <vt:lpstr>The Differences Between Mirrorless vs. DSLR Cameras</vt:lpstr>
      <vt:lpstr>The Differences Between Mirrorless vs. DSLR Cameras</vt:lpstr>
      <vt:lpstr>Exposure In Photography</vt:lpstr>
      <vt:lpstr>The Exposure Triangle</vt:lpstr>
      <vt:lpstr>The Exposure Triangle</vt:lpstr>
      <vt:lpstr>The Exposure Triangle</vt:lpstr>
      <vt:lpstr>The Exposure Triangle</vt:lpstr>
      <vt:lpstr>Exposure In Photography</vt:lpstr>
      <vt:lpstr>SUMMARY</vt:lpstr>
      <vt:lpstr>SUMMARY</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Photojournalism</dc:title>
  <dc:creator>Julian</dc:creator>
  <cp:lastModifiedBy>user</cp:lastModifiedBy>
  <cp:revision>6</cp:revision>
  <dcterms:created xsi:type="dcterms:W3CDTF">2013-08-21T19:17:07Z</dcterms:created>
  <dcterms:modified xsi:type="dcterms:W3CDTF">2023-10-05T13:46:37Z</dcterms:modified>
</cp:coreProperties>
</file>