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0" roundtripDataSignature="AMtx7miDMrj/Zlgn6PW/U0SjIWdvIFqgy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9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64155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7605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1413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5575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87818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382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9610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1132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6" name="Google Shape;136;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3185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255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 name="Google Shape;149;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2976509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2328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52549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8852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7" name="Google Shape;17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97457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 name="Google Shape;183;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6657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44167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02863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29517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3" name="Google Shape;213;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54145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2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07418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6" name="Google Shape;226;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5986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2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5" name="Google Shape;235;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20889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2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1995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24636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11688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2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3985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2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0" name="Google Shape;270;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60894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56023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2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02748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3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67377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3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9" name="Google Shape;299;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8286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3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8" name="Google Shape;308;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48313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4554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3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0" name="Google Shape;320;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5973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6"/>
          <p:cNvSpPr txBox="1">
            <a:spLocks noGrp="1"/>
          </p:cNvSpPr>
          <p:nvPr>
            <p:ph type="ctrTitle"/>
          </p:nvPr>
        </p:nvSpPr>
        <p:spPr>
          <a:xfrm>
            <a:off x="601670" y="3581705"/>
            <a:ext cx="8093365" cy="1527050"/>
          </a:xfrm>
          <a:prstGeom prst="rect">
            <a:avLst/>
          </a:prstGeom>
          <a:noFill/>
          <a:ln>
            <a:noFill/>
          </a:ln>
        </p:spPr>
        <p:txBody>
          <a:bodyPr spcFirstLastPara="1" wrap="square" lIns="91425" tIns="45700" rIns="91425" bIns="45700" anchor="ctr" anchorCtr="0">
            <a:normAutofit/>
          </a:bodyPr>
          <a:lstStyle>
            <a:lvl1pPr lvl="0" algn="r">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6"/>
          <p:cNvSpPr txBox="1">
            <a:spLocks noGrp="1"/>
          </p:cNvSpPr>
          <p:nvPr>
            <p:ph type="subTitle" idx="1"/>
          </p:nvPr>
        </p:nvSpPr>
        <p:spPr>
          <a:xfrm>
            <a:off x="601670" y="5108754"/>
            <a:ext cx="8093365" cy="1068935"/>
          </a:xfrm>
          <a:prstGeom prst="rect">
            <a:avLst/>
          </a:prstGeom>
          <a:noFill/>
          <a:ln>
            <a:noFill/>
          </a:ln>
        </p:spPr>
        <p:txBody>
          <a:bodyPr spcFirstLastPara="1" wrap="square" lIns="91425" tIns="45700" rIns="91425" bIns="45700" anchor="t" anchorCtr="0">
            <a:normAutofit/>
          </a:bodyPr>
          <a:lstStyle>
            <a:lvl1pPr lvl="0" algn="r">
              <a:spcBef>
                <a:spcPts val="560"/>
              </a:spcBef>
              <a:spcAft>
                <a:spcPts val="0"/>
              </a:spcAft>
              <a:buClr>
                <a:srgbClr val="595959"/>
              </a:buClr>
              <a:buSzPts val="2800"/>
              <a:buNone/>
              <a:defRPr sz="2800">
                <a:solidFill>
                  <a:srgbClr val="595959"/>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21"/>
        <p:cNvGrpSpPr/>
        <p:nvPr/>
      </p:nvGrpSpPr>
      <p:grpSpPr>
        <a:xfrm>
          <a:off x="0" y="0"/>
          <a:ext cx="0" cy="0"/>
          <a:chOff x="0" y="0"/>
          <a:chExt cx="0" cy="0"/>
        </a:xfrm>
      </p:grpSpPr>
      <p:sp>
        <p:nvSpPr>
          <p:cNvPr id="22" name="Google Shape;22;p37"/>
          <p:cNvSpPr txBox="1">
            <a:spLocks noGrp="1"/>
          </p:cNvSpPr>
          <p:nvPr>
            <p:ph type="title"/>
          </p:nvPr>
        </p:nvSpPr>
        <p:spPr>
          <a:xfrm>
            <a:off x="1976014" y="374900"/>
            <a:ext cx="6719018" cy="868839"/>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7"/>
          <p:cNvSpPr txBox="1">
            <a:spLocks noGrp="1"/>
          </p:cNvSpPr>
          <p:nvPr>
            <p:ph type="body" idx="1"/>
          </p:nvPr>
        </p:nvSpPr>
        <p:spPr>
          <a:xfrm>
            <a:off x="1976015" y="1138425"/>
            <a:ext cx="6719018" cy="5039265"/>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rgbClr val="3F3F3F"/>
              </a:buClr>
              <a:buSzPts val="2800"/>
              <a:buChar char="•"/>
              <a:defRPr sz="2800">
                <a:solidFill>
                  <a:srgbClr val="3F3F3F"/>
                </a:solidFill>
              </a:defRPr>
            </a:lvl1pPr>
            <a:lvl2pPr marL="914400" lvl="1" indent="-406400" algn="l">
              <a:spcBef>
                <a:spcPts val="560"/>
              </a:spcBef>
              <a:spcAft>
                <a:spcPts val="0"/>
              </a:spcAft>
              <a:buClr>
                <a:srgbClr val="3F3F3F"/>
              </a:buClr>
              <a:buSzPts val="2800"/>
              <a:buChar char="–"/>
              <a:defRPr>
                <a:solidFill>
                  <a:srgbClr val="3F3F3F"/>
                </a:solidFill>
              </a:defRPr>
            </a:lvl2pPr>
            <a:lvl3pPr marL="1371600" lvl="2" indent="-381000" algn="l">
              <a:spcBef>
                <a:spcPts val="480"/>
              </a:spcBef>
              <a:spcAft>
                <a:spcPts val="0"/>
              </a:spcAft>
              <a:buClr>
                <a:srgbClr val="3F3F3F"/>
              </a:buClr>
              <a:buSzPts val="2400"/>
              <a:buChar char="•"/>
              <a:defRPr>
                <a:solidFill>
                  <a:srgbClr val="3F3F3F"/>
                </a:solidFill>
              </a:defRPr>
            </a:lvl3pPr>
            <a:lvl4pPr marL="1828800" lvl="3" indent="-355600" algn="l">
              <a:spcBef>
                <a:spcPts val="400"/>
              </a:spcBef>
              <a:spcAft>
                <a:spcPts val="0"/>
              </a:spcAft>
              <a:buClr>
                <a:srgbClr val="3F3F3F"/>
              </a:buClr>
              <a:buSzPts val="2000"/>
              <a:buChar char="–"/>
              <a:defRPr>
                <a:solidFill>
                  <a:srgbClr val="3F3F3F"/>
                </a:solidFill>
              </a:defRPr>
            </a:lvl4pPr>
            <a:lvl5pPr marL="2286000" lvl="4" indent="-355600" algn="l">
              <a:spcBef>
                <a:spcPts val="400"/>
              </a:spcBef>
              <a:spcAft>
                <a:spcPts val="0"/>
              </a:spcAft>
              <a:buClr>
                <a:srgbClr val="3F3F3F"/>
              </a:buClr>
              <a:buSzPts val="2000"/>
              <a:buChar char="»"/>
              <a:defRPr>
                <a:solidFill>
                  <a:srgbClr val="3F3F3F"/>
                </a:solidFill>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3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7"/>
        <p:cNvGrpSpPr/>
        <p:nvPr/>
      </p:nvGrpSpPr>
      <p:grpSpPr>
        <a:xfrm>
          <a:off x="0" y="0"/>
          <a:ext cx="0" cy="0"/>
          <a:chOff x="0" y="0"/>
          <a:chExt cx="0" cy="0"/>
        </a:xfrm>
      </p:grpSpPr>
      <p:sp>
        <p:nvSpPr>
          <p:cNvPr id="28" name="Google Shape;28;p38"/>
          <p:cNvSpPr txBox="1">
            <a:spLocks noGrp="1"/>
          </p:cNvSpPr>
          <p:nvPr>
            <p:ph type="title"/>
          </p:nvPr>
        </p:nvSpPr>
        <p:spPr>
          <a:xfrm>
            <a:off x="1059785" y="1443835"/>
            <a:ext cx="7618780" cy="61082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8"/>
          <p:cNvSpPr txBox="1">
            <a:spLocks noGrp="1"/>
          </p:cNvSpPr>
          <p:nvPr>
            <p:ph type="body" idx="1"/>
          </p:nvPr>
        </p:nvSpPr>
        <p:spPr>
          <a:xfrm>
            <a:off x="1059785" y="2054655"/>
            <a:ext cx="7618780" cy="4123035"/>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rgbClr val="3F3F3F"/>
              </a:buClr>
              <a:buSzPts val="2800"/>
              <a:buChar char="•"/>
              <a:defRPr sz="2800">
                <a:solidFill>
                  <a:srgbClr val="3F3F3F"/>
                </a:solidFill>
              </a:defRPr>
            </a:lvl1pPr>
            <a:lvl2pPr marL="914400" lvl="1" indent="-406400" algn="l">
              <a:spcBef>
                <a:spcPts val="560"/>
              </a:spcBef>
              <a:spcAft>
                <a:spcPts val="0"/>
              </a:spcAft>
              <a:buClr>
                <a:srgbClr val="3F3F3F"/>
              </a:buClr>
              <a:buSzPts val="2800"/>
              <a:buChar char="–"/>
              <a:defRPr>
                <a:solidFill>
                  <a:srgbClr val="3F3F3F"/>
                </a:solidFill>
              </a:defRPr>
            </a:lvl2pPr>
            <a:lvl3pPr marL="1371600" lvl="2" indent="-381000" algn="l">
              <a:spcBef>
                <a:spcPts val="480"/>
              </a:spcBef>
              <a:spcAft>
                <a:spcPts val="0"/>
              </a:spcAft>
              <a:buClr>
                <a:srgbClr val="3F3F3F"/>
              </a:buClr>
              <a:buSzPts val="2400"/>
              <a:buChar char="•"/>
              <a:defRPr>
                <a:solidFill>
                  <a:srgbClr val="3F3F3F"/>
                </a:solidFill>
              </a:defRPr>
            </a:lvl3pPr>
            <a:lvl4pPr marL="1828800" lvl="3" indent="-355600" algn="l">
              <a:spcBef>
                <a:spcPts val="400"/>
              </a:spcBef>
              <a:spcAft>
                <a:spcPts val="0"/>
              </a:spcAft>
              <a:buClr>
                <a:srgbClr val="3F3F3F"/>
              </a:buClr>
              <a:buSzPts val="2000"/>
              <a:buChar char="–"/>
              <a:defRPr>
                <a:solidFill>
                  <a:srgbClr val="3F3F3F"/>
                </a:solidFill>
              </a:defRPr>
            </a:lvl4pPr>
            <a:lvl5pPr marL="2286000" lvl="4" indent="-355600" algn="l">
              <a:spcBef>
                <a:spcPts val="400"/>
              </a:spcBef>
              <a:spcAft>
                <a:spcPts val="0"/>
              </a:spcAft>
              <a:buClr>
                <a:srgbClr val="3F3F3F"/>
              </a:buClr>
              <a:buSzPts val="2000"/>
              <a:buChar char="»"/>
              <a:defRPr>
                <a:solidFill>
                  <a:srgbClr val="3F3F3F"/>
                </a:solidFill>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30" name="Google Shape;30;p3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39"/>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9"/>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6" name="Google Shape;36;p3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3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40"/>
          <p:cNvSpPr txBox="1">
            <a:spLocks noGrp="1"/>
          </p:cNvSpPr>
          <p:nvPr>
            <p:ph type="title"/>
          </p:nvPr>
        </p:nvSpPr>
        <p:spPr>
          <a:xfrm>
            <a:off x="457200" y="833014"/>
            <a:ext cx="8229600" cy="584623"/>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4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2" name="Google Shape;42;p4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3" name="Google Shape;43;p4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4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41"/>
          <p:cNvSpPr txBox="1">
            <a:spLocks noGrp="1"/>
          </p:cNvSpPr>
          <p:nvPr>
            <p:ph type="title"/>
          </p:nvPr>
        </p:nvSpPr>
        <p:spPr>
          <a:xfrm>
            <a:off x="448965" y="1443835"/>
            <a:ext cx="8229600" cy="53218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41"/>
          <p:cNvSpPr txBox="1">
            <a:spLocks noGrp="1"/>
          </p:cNvSpPr>
          <p:nvPr>
            <p:ph type="body" idx="1"/>
          </p:nvPr>
        </p:nvSpPr>
        <p:spPr>
          <a:xfrm>
            <a:off x="448965" y="2054654"/>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rgbClr val="3F3F3F"/>
              </a:buClr>
              <a:buSzPts val="2400"/>
              <a:buNone/>
              <a:defRPr sz="2400" b="1">
                <a:solidFill>
                  <a:srgbClr val="3F3F3F"/>
                </a:solidFill>
              </a:defRPr>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9" name="Google Shape;49;p41"/>
          <p:cNvSpPr txBox="1">
            <a:spLocks noGrp="1"/>
          </p:cNvSpPr>
          <p:nvPr>
            <p:ph type="body" idx="2"/>
          </p:nvPr>
        </p:nvSpPr>
        <p:spPr>
          <a:xfrm>
            <a:off x="448965" y="2684517"/>
            <a:ext cx="4040188" cy="303505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rgbClr val="3F3F3F"/>
              </a:buClr>
              <a:buSzPts val="2400"/>
              <a:buChar char="•"/>
              <a:defRPr sz="2400">
                <a:solidFill>
                  <a:srgbClr val="3F3F3F"/>
                </a:solidFill>
              </a:defRPr>
            </a:lvl1pPr>
            <a:lvl2pPr marL="914400" lvl="1" indent="-355600" algn="l">
              <a:spcBef>
                <a:spcPts val="400"/>
              </a:spcBef>
              <a:spcAft>
                <a:spcPts val="0"/>
              </a:spcAft>
              <a:buClr>
                <a:srgbClr val="3F3F3F"/>
              </a:buClr>
              <a:buSzPts val="2000"/>
              <a:buChar char="–"/>
              <a:defRPr sz="2000">
                <a:solidFill>
                  <a:srgbClr val="3F3F3F"/>
                </a:solidFill>
              </a:defRPr>
            </a:lvl2pPr>
            <a:lvl3pPr marL="1371600" lvl="2" indent="-342900" algn="l">
              <a:spcBef>
                <a:spcPts val="360"/>
              </a:spcBef>
              <a:spcAft>
                <a:spcPts val="0"/>
              </a:spcAft>
              <a:buClr>
                <a:srgbClr val="3F3F3F"/>
              </a:buClr>
              <a:buSzPts val="1800"/>
              <a:buChar char="•"/>
              <a:defRPr sz="1800">
                <a:solidFill>
                  <a:srgbClr val="3F3F3F"/>
                </a:solidFill>
              </a:defRPr>
            </a:lvl3pPr>
            <a:lvl4pPr marL="1828800" lvl="3" indent="-330200" algn="l">
              <a:spcBef>
                <a:spcPts val="320"/>
              </a:spcBef>
              <a:spcAft>
                <a:spcPts val="0"/>
              </a:spcAft>
              <a:buClr>
                <a:srgbClr val="3F3F3F"/>
              </a:buClr>
              <a:buSzPts val="1600"/>
              <a:buChar char="–"/>
              <a:defRPr sz="1600">
                <a:solidFill>
                  <a:srgbClr val="3F3F3F"/>
                </a:solidFill>
              </a:defRPr>
            </a:lvl4pPr>
            <a:lvl5pPr marL="2286000" lvl="4" indent="-330200" algn="l">
              <a:spcBef>
                <a:spcPts val="320"/>
              </a:spcBef>
              <a:spcAft>
                <a:spcPts val="0"/>
              </a:spcAft>
              <a:buClr>
                <a:srgbClr val="3F3F3F"/>
              </a:buClr>
              <a:buSzPts val="1600"/>
              <a:buChar char="»"/>
              <a:defRPr sz="1600">
                <a:solidFill>
                  <a:srgbClr val="3F3F3F"/>
                </a:solidFill>
              </a:defRPr>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0" name="Google Shape;50;p41"/>
          <p:cNvSpPr txBox="1">
            <a:spLocks noGrp="1"/>
          </p:cNvSpPr>
          <p:nvPr>
            <p:ph type="body" idx="3"/>
          </p:nvPr>
        </p:nvSpPr>
        <p:spPr>
          <a:xfrm>
            <a:off x="4636790" y="2054654"/>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rgbClr val="3F3F3F"/>
              </a:buClr>
              <a:buSzPts val="2400"/>
              <a:buNone/>
              <a:defRPr sz="2400" b="1">
                <a:solidFill>
                  <a:srgbClr val="3F3F3F"/>
                </a:solidFill>
              </a:defRPr>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51" name="Google Shape;51;p41"/>
          <p:cNvSpPr txBox="1">
            <a:spLocks noGrp="1"/>
          </p:cNvSpPr>
          <p:nvPr>
            <p:ph type="body" idx="4"/>
          </p:nvPr>
        </p:nvSpPr>
        <p:spPr>
          <a:xfrm>
            <a:off x="4636790" y="2684517"/>
            <a:ext cx="4041775" cy="303505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rgbClr val="3F3F3F"/>
              </a:buClr>
              <a:buSzPts val="2400"/>
              <a:buChar char="•"/>
              <a:defRPr sz="2400">
                <a:solidFill>
                  <a:srgbClr val="3F3F3F"/>
                </a:solidFill>
              </a:defRPr>
            </a:lvl1pPr>
            <a:lvl2pPr marL="914400" lvl="1" indent="-355600" algn="l">
              <a:spcBef>
                <a:spcPts val="400"/>
              </a:spcBef>
              <a:spcAft>
                <a:spcPts val="0"/>
              </a:spcAft>
              <a:buClr>
                <a:srgbClr val="3F3F3F"/>
              </a:buClr>
              <a:buSzPts val="2000"/>
              <a:buChar char="–"/>
              <a:defRPr sz="2000">
                <a:solidFill>
                  <a:srgbClr val="3F3F3F"/>
                </a:solidFill>
              </a:defRPr>
            </a:lvl2pPr>
            <a:lvl3pPr marL="1371600" lvl="2" indent="-342900" algn="l">
              <a:spcBef>
                <a:spcPts val="360"/>
              </a:spcBef>
              <a:spcAft>
                <a:spcPts val="0"/>
              </a:spcAft>
              <a:buClr>
                <a:srgbClr val="3F3F3F"/>
              </a:buClr>
              <a:buSzPts val="1800"/>
              <a:buChar char="•"/>
              <a:defRPr sz="1800">
                <a:solidFill>
                  <a:srgbClr val="3F3F3F"/>
                </a:solidFill>
              </a:defRPr>
            </a:lvl3pPr>
            <a:lvl4pPr marL="1828800" lvl="3" indent="-330200" algn="l">
              <a:spcBef>
                <a:spcPts val="320"/>
              </a:spcBef>
              <a:spcAft>
                <a:spcPts val="0"/>
              </a:spcAft>
              <a:buClr>
                <a:srgbClr val="3F3F3F"/>
              </a:buClr>
              <a:buSzPts val="1600"/>
              <a:buChar char="–"/>
              <a:defRPr sz="1600">
                <a:solidFill>
                  <a:srgbClr val="3F3F3F"/>
                </a:solidFill>
              </a:defRPr>
            </a:lvl4pPr>
            <a:lvl5pPr marL="2286000" lvl="4" indent="-330200" algn="l">
              <a:spcBef>
                <a:spcPts val="320"/>
              </a:spcBef>
              <a:spcAft>
                <a:spcPts val="0"/>
              </a:spcAft>
              <a:buClr>
                <a:srgbClr val="3F3F3F"/>
              </a:buClr>
              <a:buSzPts val="1600"/>
              <a:buChar char="»"/>
              <a:defRPr sz="1600">
                <a:solidFill>
                  <a:srgbClr val="3F3F3F"/>
                </a:solidFill>
              </a:defRPr>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2" name="Google Shape;52;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4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4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4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7" name="Google Shape;67;p4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8" name="Google Shape;68;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45"/>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45"/>
          <p:cNvSpPr>
            <a:spLocks noGrp="1"/>
          </p:cNvSpPr>
          <p:nvPr>
            <p:ph type="pic" idx="2"/>
          </p:nvPr>
        </p:nvSpPr>
        <p:spPr>
          <a:xfrm>
            <a:off x="1792288" y="612775"/>
            <a:ext cx="5486400" cy="4114800"/>
          </a:xfrm>
          <a:prstGeom prst="rect">
            <a:avLst/>
          </a:prstGeom>
          <a:noFill/>
          <a:ln>
            <a:noFill/>
          </a:ln>
        </p:spPr>
      </p:sp>
      <p:sp>
        <p:nvSpPr>
          <p:cNvPr id="74" name="Google Shape;74;p45"/>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75" name="Google Shape;75;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4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6"/>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47"/>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47"/>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7" name="Google Shape;87;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4">
            <a:alphaModFix/>
          </a:blip>
          <a:stretch>
            <a:fillRect/>
          </a:stretch>
        </a:blipFill>
        <a:effectLst/>
      </p:bgPr>
    </p:bg>
    <p:spTree>
      <p:nvGrpSpPr>
        <p:cNvPr id="1" name="Shape 9"/>
        <p:cNvGrpSpPr/>
        <p:nvPr/>
      </p:nvGrpSpPr>
      <p:grpSpPr>
        <a:xfrm>
          <a:off x="0" y="0"/>
          <a:ext cx="0" cy="0"/>
          <a:chOff x="0" y="0"/>
          <a:chExt cx="0" cy="0"/>
        </a:xfrm>
      </p:grpSpPr>
      <p:sp>
        <p:nvSpPr>
          <p:cNvPr id="10" name="Google Shape;10;p3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3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pexels.com/photo/another-day-in-the-city-13880578/" TargetMode="External"/><Relationship Id="rId5" Type="http://schemas.openxmlformats.org/officeDocument/2006/relationships/image" Target="../media/image8.jpg"/><Relationship Id="rId4" Type="http://schemas.openxmlformats.org/officeDocument/2006/relationships/hyperlink" Target="https://www.pexels.com/photo/light-city-traffic-night-14988729/"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www.pexels.com/photo/creative-3d-painting-3441746/" TargetMode="External"/><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pexels.com/photo/portrait-of-man-on-city-street-307847/" TargetMode="External"/><Relationship Id="rId5" Type="http://schemas.openxmlformats.org/officeDocument/2006/relationships/image" Target="../media/image12.jpg"/><Relationship Id="rId4" Type="http://schemas.openxmlformats.org/officeDocument/2006/relationships/hyperlink" Target="https://pixabay.com/photos/view-forest-mountains-window-1302515/"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petapixel.com/rule-of-third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s://www.pexels.com/photo/portrait-of-woman-laughing-and-throwing-her-head-back-11744655/" TargetMode="External"/><Relationship Id="rId5" Type="http://schemas.openxmlformats.org/officeDocument/2006/relationships/image" Target="../media/image15.png"/><Relationship Id="rId4" Type="http://schemas.openxmlformats.org/officeDocument/2006/relationships/hyperlink" Target="https://www.pexels.com/photo/low-angle-photo-of-staircase-3425882/"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freepik.com/free-photo/cafe-glockenspiel-into-light_12685757.htm#query=Golden%20ratio&amp;position=46&amp;from_view=search&amp;track=ais" TargetMode="External"/><Relationship Id="rId5" Type="http://schemas.openxmlformats.org/officeDocument/2006/relationships/hyperlink" Target="https://www.bloglovin.com/blogs/digital-photography-school-567509/6-advanced-composition-techniques-to-improve-4725881020" TargetMode="Externa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pixabay.com/photos/apple-tree-cordon-oblique-fruit-1708511/" TargetMode="External"/><Relationship Id="rId5" Type="http://schemas.openxmlformats.org/officeDocument/2006/relationships/image" Target="../media/image19.jpg"/><Relationship Id="rId4" Type="http://schemas.openxmlformats.org/officeDocument/2006/relationships/hyperlink" Target="https://pixabay.com/photos/travel-hotel-eilat-architecture-7562041/"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www.pexels.com/photo/woman-holding-pendant-10661630/" TargetMode="External"/><Relationship Id="rId5" Type="http://schemas.openxmlformats.org/officeDocument/2006/relationships/image" Target="../media/image21.jpg"/><Relationship Id="rId4" Type="http://schemas.openxmlformats.org/officeDocument/2006/relationships/hyperlink" Target="https://www.pexels.com/photo/attractive-woman-with-long-curly-hair-sitting-thoughtful-on-ground-among-cabbages-10553855/"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3"/>
        <p:cNvGrpSpPr/>
        <p:nvPr/>
      </p:nvGrpSpPr>
      <p:grpSpPr>
        <a:xfrm>
          <a:off x="0" y="0"/>
          <a:ext cx="0" cy="0"/>
          <a:chOff x="0" y="0"/>
          <a:chExt cx="0" cy="0"/>
        </a:xfrm>
      </p:grpSpPr>
      <p:sp>
        <p:nvSpPr>
          <p:cNvPr id="94" name="Google Shape;94;p1"/>
          <p:cNvSpPr txBox="1">
            <a:spLocks noGrp="1"/>
          </p:cNvSpPr>
          <p:nvPr>
            <p:ph type="ctrTitle"/>
          </p:nvPr>
        </p:nvSpPr>
        <p:spPr>
          <a:xfrm>
            <a:off x="448965" y="69490"/>
            <a:ext cx="8246070" cy="1374345"/>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A40000"/>
              </a:buClr>
              <a:buSzPct val="100000"/>
              <a:buFont typeface="Calibri"/>
              <a:buNone/>
            </a:pPr>
            <a:r>
              <a:rPr lang="en-US" sz="8800" b="1"/>
              <a:t>Photojournalism</a:t>
            </a:r>
            <a:endParaRPr b="1"/>
          </a:p>
        </p:txBody>
      </p:sp>
      <p:sp>
        <p:nvSpPr>
          <p:cNvPr id="95" name="Google Shape;95;p1"/>
          <p:cNvSpPr txBox="1">
            <a:spLocks noGrp="1"/>
          </p:cNvSpPr>
          <p:nvPr>
            <p:ph type="subTitle" idx="1"/>
          </p:nvPr>
        </p:nvSpPr>
        <p:spPr>
          <a:xfrm>
            <a:off x="296260" y="5414165"/>
            <a:ext cx="8246070" cy="1068935"/>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dk1"/>
              </a:buClr>
              <a:buSzPts val="2800"/>
              <a:buNone/>
            </a:pPr>
            <a:r>
              <a:rPr lang="en-US" b="1">
                <a:solidFill>
                  <a:schemeClr val="dk1"/>
                </a:solidFill>
              </a:rPr>
              <a:t>WEEK 4 </a:t>
            </a:r>
            <a:r>
              <a:rPr lang="en-US" b="1" cap="none">
                <a:solidFill>
                  <a:schemeClr val="dk1"/>
                </a:solidFill>
              </a:rPr>
              <a:t>ARRANGING THE IMAGE TO COMMUNICATE</a:t>
            </a:r>
            <a:endParaRPr b="1" cap="none">
              <a:solidFill>
                <a:schemeClr val="dk1"/>
              </a:solidFill>
            </a:endParaRPr>
          </a:p>
          <a:p>
            <a:pPr marL="0" lvl="0" indent="0" algn="ctr" rtl="0">
              <a:spcBef>
                <a:spcPts val="560"/>
              </a:spcBef>
              <a:spcAft>
                <a:spcPts val="0"/>
              </a:spcAft>
              <a:buClr>
                <a:schemeClr val="dk1"/>
              </a:buClr>
              <a:buSzPts val="2800"/>
              <a:buNone/>
            </a:pPr>
            <a:r>
              <a:rPr lang="en-US" b="1">
                <a:solidFill>
                  <a:schemeClr val="dk1"/>
                </a:solidFill>
              </a:rPr>
              <a:t>By Dr. Raphael Ogutu</a:t>
            </a:r>
            <a:endParaRPr b="1">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
          <p:cNvSpPr txBox="1">
            <a:spLocks noGrp="1"/>
          </p:cNvSpPr>
          <p:nvPr>
            <p:ph type="title"/>
          </p:nvPr>
        </p:nvSpPr>
        <p:spPr>
          <a:xfrm>
            <a:off x="2739540" y="985720"/>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Objectives</a:t>
            </a:r>
            <a:endParaRPr b="1"/>
          </a:p>
        </p:txBody>
      </p:sp>
      <p:sp>
        <p:nvSpPr>
          <p:cNvPr id="101" name="Google Shape;101;p2"/>
          <p:cNvSpPr txBox="1">
            <a:spLocks noGrp="1"/>
          </p:cNvSpPr>
          <p:nvPr>
            <p:ph type="body" idx="1"/>
          </p:nvPr>
        </p:nvSpPr>
        <p:spPr>
          <a:xfrm>
            <a:off x="296260" y="1596540"/>
            <a:ext cx="7482545" cy="503926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rgbClr val="3F3F3F"/>
              </a:buClr>
              <a:buSzPts val="2800"/>
              <a:buChar char="•"/>
            </a:pPr>
            <a:r>
              <a:rPr lang="en-US"/>
              <a:t>At the end of this Lecture, you should be able to:</a:t>
            </a:r>
            <a:endParaRPr/>
          </a:p>
          <a:p>
            <a:pPr marL="514350" lvl="0" indent="-514350" algn="l" rtl="0">
              <a:spcBef>
                <a:spcPts val="560"/>
              </a:spcBef>
              <a:spcAft>
                <a:spcPts val="0"/>
              </a:spcAft>
              <a:buClr>
                <a:srgbClr val="3F3F3F"/>
              </a:buClr>
              <a:buSzPts val="2800"/>
              <a:buFont typeface="Calibri"/>
              <a:buAutoNum type="arabicPeriod"/>
            </a:pPr>
            <a:r>
              <a:rPr lang="en-US"/>
              <a:t>Explain photo composition</a:t>
            </a:r>
            <a:endParaRPr/>
          </a:p>
          <a:p>
            <a:pPr marL="514350" lvl="0" indent="-514350" algn="l" rtl="0">
              <a:spcBef>
                <a:spcPts val="560"/>
              </a:spcBef>
              <a:spcAft>
                <a:spcPts val="0"/>
              </a:spcAft>
              <a:buClr>
                <a:srgbClr val="3F3F3F"/>
              </a:buClr>
              <a:buSzPts val="2800"/>
              <a:buFont typeface="Calibri"/>
              <a:buAutoNum type="arabicPeriod"/>
            </a:pPr>
            <a:r>
              <a:rPr lang="en-US"/>
              <a:t>Explore the Rules of composition</a:t>
            </a:r>
            <a:endParaRPr/>
          </a:p>
          <a:p>
            <a:pPr marL="514350" lvl="0" indent="-514350" algn="l" rtl="0">
              <a:spcBef>
                <a:spcPts val="560"/>
              </a:spcBef>
              <a:spcAft>
                <a:spcPts val="0"/>
              </a:spcAft>
              <a:buClr>
                <a:srgbClr val="3F3F3F"/>
              </a:buClr>
              <a:buSzPts val="2800"/>
              <a:buFont typeface="Calibri"/>
              <a:buAutoNum type="arabicPeriod"/>
            </a:pPr>
            <a:r>
              <a:rPr lang="en-US"/>
              <a:t>Apply photo composition correctly</a:t>
            </a:r>
            <a:endParaRPr/>
          </a:p>
          <a:p>
            <a:pPr marL="514350" lvl="0" indent="-336550" algn="l" rtl="0">
              <a:spcBef>
                <a:spcPts val="560"/>
              </a:spcBef>
              <a:spcAft>
                <a:spcPts val="0"/>
              </a:spcAft>
              <a:buClr>
                <a:srgbClr val="3F3F3F"/>
              </a:buClr>
              <a:buSzPts val="2800"/>
              <a:buFont typeface="Calibri"/>
              <a:buNone/>
            </a:pPr>
            <a:endParaRPr/>
          </a:p>
          <a:p>
            <a:pPr marL="514350" lvl="0" indent="-336550" algn="l" rtl="0">
              <a:spcBef>
                <a:spcPts val="560"/>
              </a:spcBef>
              <a:spcAft>
                <a:spcPts val="0"/>
              </a:spcAft>
              <a:buClr>
                <a:srgbClr val="3F3F3F"/>
              </a:buClr>
              <a:buSzPts val="2800"/>
              <a:buFont typeface="Calibri"/>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5"/>
        <p:cNvGrpSpPr/>
        <p:nvPr/>
      </p:nvGrpSpPr>
      <p:grpSpPr>
        <a:xfrm>
          <a:off x="0" y="0"/>
          <a:ext cx="0" cy="0"/>
          <a:chOff x="0" y="0"/>
          <a:chExt cx="0" cy="0"/>
        </a:xfrm>
      </p:grpSpPr>
      <p:sp>
        <p:nvSpPr>
          <p:cNvPr id="106" name="Google Shape;106;p3"/>
          <p:cNvSpPr txBox="1">
            <a:spLocks noGrp="1"/>
          </p:cNvSpPr>
          <p:nvPr>
            <p:ph type="title"/>
          </p:nvPr>
        </p:nvSpPr>
        <p:spPr>
          <a:xfrm>
            <a:off x="1976015" y="1157304"/>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Introduction</a:t>
            </a:r>
            <a:endParaRPr b="1"/>
          </a:p>
        </p:txBody>
      </p:sp>
      <p:sp>
        <p:nvSpPr>
          <p:cNvPr id="107" name="Google Shape;107;p3"/>
          <p:cNvSpPr txBox="1">
            <a:spLocks noGrp="1"/>
          </p:cNvSpPr>
          <p:nvPr>
            <p:ph type="body" idx="1"/>
          </p:nvPr>
        </p:nvSpPr>
        <p:spPr>
          <a:xfrm>
            <a:off x="1365195" y="1901950"/>
            <a:ext cx="6719018" cy="4733855"/>
          </a:xfrm>
          <a:prstGeom prst="rect">
            <a:avLst/>
          </a:prstGeom>
          <a:noFill/>
          <a:ln>
            <a:noFill/>
          </a:ln>
        </p:spPr>
        <p:txBody>
          <a:bodyPr spcFirstLastPara="1" wrap="square" lIns="91425" tIns="45700" rIns="91425" bIns="45700" anchor="t" anchorCtr="0">
            <a:normAutofit fontScale="85000" lnSpcReduction="10000"/>
          </a:bodyPr>
          <a:lstStyle/>
          <a:p>
            <a:pPr marL="342900" lvl="0" indent="-342900" algn="l" rtl="0">
              <a:spcBef>
                <a:spcPts val="0"/>
              </a:spcBef>
              <a:spcAft>
                <a:spcPts val="0"/>
              </a:spcAft>
              <a:buClr>
                <a:srgbClr val="3F3F3F"/>
              </a:buClr>
              <a:buSzPct val="100000"/>
              <a:buChar char="•"/>
            </a:pPr>
            <a:r>
              <a:rPr lang="en-US"/>
              <a:t>This lecture introduces you to composition that is how the elements of a photo are arranged. </a:t>
            </a:r>
            <a:endParaRPr/>
          </a:p>
          <a:p>
            <a:pPr marL="342900" lvl="0" indent="-342900" algn="l" rtl="0">
              <a:spcBef>
                <a:spcPts val="476"/>
              </a:spcBef>
              <a:spcAft>
                <a:spcPts val="0"/>
              </a:spcAft>
              <a:buClr>
                <a:srgbClr val="3F3F3F"/>
              </a:buClr>
              <a:buSzPct val="100000"/>
              <a:buChar char="•"/>
            </a:pPr>
            <a:r>
              <a:rPr lang="en-US"/>
              <a:t>Can be made up of many different elements, or only a few. </a:t>
            </a:r>
            <a:endParaRPr/>
          </a:p>
          <a:p>
            <a:pPr marL="342900" lvl="0" indent="-342900" algn="l" rtl="0">
              <a:spcBef>
                <a:spcPts val="476"/>
              </a:spcBef>
              <a:spcAft>
                <a:spcPts val="0"/>
              </a:spcAft>
              <a:buClr>
                <a:srgbClr val="3F3F3F"/>
              </a:buClr>
              <a:buSzPct val="100000"/>
              <a:buChar char="•"/>
            </a:pPr>
            <a:r>
              <a:rPr lang="en-US"/>
              <a:t>How the artist puts those things within a frame that help a photograph become more or less interesting to the viewer.</a:t>
            </a:r>
            <a:endParaRPr/>
          </a:p>
          <a:p>
            <a:pPr marL="342900" lvl="0" indent="-342900" algn="l" rtl="0">
              <a:spcBef>
                <a:spcPts val="476"/>
              </a:spcBef>
              <a:spcAft>
                <a:spcPts val="0"/>
              </a:spcAft>
              <a:buClr>
                <a:srgbClr val="3F3F3F"/>
              </a:buClr>
              <a:buSzPct val="100000"/>
              <a:buChar char="•"/>
            </a:pPr>
            <a:r>
              <a:rPr lang="en-US"/>
              <a:t>The art of organizing various elements in a scene to convey a specific message or evoke certain emotions in the viewer. </a:t>
            </a:r>
            <a:endParaRPr/>
          </a:p>
          <a:p>
            <a:pPr marL="342900" lvl="0" indent="-342900" algn="l" rtl="0">
              <a:spcBef>
                <a:spcPts val="476"/>
              </a:spcBef>
              <a:spcAft>
                <a:spcPts val="0"/>
              </a:spcAft>
              <a:buClr>
                <a:srgbClr val="3F3F3F"/>
              </a:buClr>
              <a:buSzPct val="100000"/>
              <a:buChar char="•"/>
            </a:pPr>
            <a:r>
              <a:rPr lang="en-US"/>
              <a:t>An essential aspect of photography, as it can greatly impact how the audience perceives and interprets a photograph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4"/>
          <p:cNvSpPr txBox="1">
            <a:spLocks noGrp="1"/>
          </p:cNvSpPr>
          <p:nvPr>
            <p:ph type="title"/>
          </p:nvPr>
        </p:nvSpPr>
        <p:spPr>
          <a:xfrm>
            <a:off x="754375" y="1033111"/>
            <a:ext cx="6719018" cy="868839"/>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A40000"/>
              </a:buClr>
              <a:buSzPct val="100000"/>
              <a:buFont typeface="Calibri"/>
              <a:buNone/>
            </a:pPr>
            <a:r>
              <a:rPr lang="en-US" b="1"/>
              <a:t>The Importance of Photocomposition </a:t>
            </a:r>
            <a:endParaRPr b="1"/>
          </a:p>
        </p:txBody>
      </p:sp>
      <p:sp>
        <p:nvSpPr>
          <p:cNvPr id="113" name="Google Shape;113;p4"/>
          <p:cNvSpPr txBox="1">
            <a:spLocks noGrp="1"/>
          </p:cNvSpPr>
          <p:nvPr>
            <p:ph type="body" idx="1"/>
          </p:nvPr>
        </p:nvSpPr>
        <p:spPr>
          <a:xfrm>
            <a:off x="143554" y="1901950"/>
            <a:ext cx="7482545" cy="5039265"/>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rgbClr val="3F3F3F"/>
              </a:buClr>
              <a:buSzPts val="2800"/>
              <a:buChar char="•"/>
            </a:pPr>
            <a:r>
              <a:rPr lang="en-US"/>
              <a:t>basic points that will help you understand the importance of building an interesting composition:</a:t>
            </a:r>
            <a:endParaRPr/>
          </a:p>
          <a:p>
            <a:pPr marL="342900" lvl="0" indent="-342900" algn="l" rtl="0">
              <a:spcBef>
                <a:spcPts val="560"/>
              </a:spcBef>
              <a:spcAft>
                <a:spcPts val="0"/>
              </a:spcAft>
              <a:buClr>
                <a:srgbClr val="3F3F3F"/>
              </a:buClr>
              <a:buSzPts val="2800"/>
              <a:buChar char="•"/>
            </a:pPr>
            <a:r>
              <a:rPr lang="en-US"/>
              <a:t>Effective composition can make an image visually appealing, engaging, and memorable.</a:t>
            </a:r>
            <a:endParaRPr/>
          </a:p>
          <a:p>
            <a:pPr marL="342900" lvl="0" indent="-342900" algn="l" rtl="0">
              <a:spcBef>
                <a:spcPts val="560"/>
              </a:spcBef>
              <a:spcAft>
                <a:spcPts val="0"/>
              </a:spcAft>
              <a:buClr>
                <a:srgbClr val="3F3F3F"/>
              </a:buClr>
              <a:buSzPts val="2800"/>
              <a:buChar char="•"/>
            </a:pPr>
            <a:r>
              <a:rPr lang="en-US"/>
              <a:t>It helps draw the viewer's attention to the central object or focal point, creating a strong visual impression.</a:t>
            </a:r>
            <a:endParaRPr/>
          </a:p>
          <a:p>
            <a:pPr marL="342900" lvl="0" indent="-342900" algn="l" rtl="0">
              <a:spcBef>
                <a:spcPts val="560"/>
              </a:spcBef>
              <a:spcAft>
                <a:spcPts val="0"/>
              </a:spcAft>
              <a:buClr>
                <a:srgbClr val="3F3F3F"/>
              </a:buClr>
              <a:buSzPts val="2800"/>
              <a:buChar char="•"/>
            </a:pPr>
            <a:r>
              <a:rPr lang="en-US"/>
              <a:t>It is a powerful tool for storytelling in photography, allowing the photographer to convey a narrative or evoke specific emotions in the viewer.</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5"/>
          <p:cNvSpPr txBox="1">
            <a:spLocks noGrp="1"/>
          </p:cNvSpPr>
          <p:nvPr>
            <p:ph type="title"/>
          </p:nvPr>
        </p:nvSpPr>
        <p:spPr>
          <a:xfrm>
            <a:off x="296260" y="1033111"/>
            <a:ext cx="8704185"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The Importance of Photocomposition </a:t>
            </a:r>
            <a:endParaRPr sz="2800" b="1"/>
          </a:p>
        </p:txBody>
      </p:sp>
      <p:sp>
        <p:nvSpPr>
          <p:cNvPr id="119" name="Google Shape;119;p5"/>
          <p:cNvSpPr txBox="1">
            <a:spLocks noGrp="1"/>
          </p:cNvSpPr>
          <p:nvPr>
            <p:ph type="body" idx="1"/>
          </p:nvPr>
        </p:nvSpPr>
        <p:spPr>
          <a:xfrm>
            <a:off x="143555" y="1749245"/>
            <a:ext cx="7482543" cy="503926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rgbClr val="3F3F3F"/>
              </a:buClr>
              <a:buSzPts val="2800"/>
              <a:buChar char="•"/>
            </a:pPr>
            <a:r>
              <a:rPr lang="en-US"/>
              <a:t>A well-balanced composition creates a sense of order and cohesiveness that enhances the overall impact of the image.</a:t>
            </a:r>
            <a:endParaRPr/>
          </a:p>
          <a:p>
            <a:pPr marL="342900" lvl="0" indent="-342900" algn="l" rtl="0">
              <a:spcBef>
                <a:spcPts val="560"/>
              </a:spcBef>
              <a:spcAft>
                <a:spcPts val="0"/>
              </a:spcAft>
              <a:buClr>
                <a:srgbClr val="3F3F3F"/>
              </a:buClr>
              <a:buSzPts val="2800"/>
              <a:buChar char="•"/>
            </a:pPr>
            <a:r>
              <a:rPr lang="en-US"/>
              <a:t>Through composition, photographers can emphasize the main subject or point of interest in the image.</a:t>
            </a:r>
            <a:endParaRPr/>
          </a:p>
          <a:p>
            <a:pPr marL="342900" lvl="0" indent="-342900" algn="l" rtl="0">
              <a:spcBef>
                <a:spcPts val="560"/>
              </a:spcBef>
              <a:spcAft>
                <a:spcPts val="0"/>
              </a:spcAft>
              <a:buClr>
                <a:srgbClr val="3F3F3F"/>
              </a:buClr>
              <a:buSzPts val="2800"/>
              <a:buChar char="•"/>
            </a:pPr>
            <a:r>
              <a:rPr lang="en-US"/>
              <a:t>It allows photographers to add their personal style and interpretation to photos, making them more distinctive and appealing.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6" descr="Free Grayscale Photo of Airplane Stock Photo"/>
          <p:cNvPicPr preferRelativeResize="0"/>
          <p:nvPr/>
        </p:nvPicPr>
        <p:blipFill rotWithShape="1">
          <a:blip r:embed="rId3">
            <a:alphaModFix/>
          </a:blip>
          <a:srcRect t="12939" b="17743"/>
          <a:stretch/>
        </p:blipFill>
        <p:spPr>
          <a:xfrm>
            <a:off x="1498294" y="1553379"/>
            <a:ext cx="5578360" cy="4913522"/>
          </a:xfrm>
          <a:prstGeom prst="rect">
            <a:avLst/>
          </a:prstGeom>
          <a:noFill/>
          <a:ln>
            <a:noFill/>
          </a:ln>
        </p:spPr>
      </p:pic>
      <p:sp>
        <p:nvSpPr>
          <p:cNvPr id="125" name="Google Shape;125;p6"/>
          <p:cNvSpPr/>
          <p:nvPr/>
        </p:nvSpPr>
        <p:spPr>
          <a:xfrm>
            <a:off x="2434130" y="1138425"/>
            <a:ext cx="39403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C00000"/>
                </a:solidFill>
                <a:latin typeface="Calibri"/>
                <a:ea typeface="Calibri"/>
                <a:cs typeface="Calibri"/>
                <a:sym typeface="Calibri"/>
              </a:rPr>
              <a:t>The Rules of composition</a:t>
            </a:r>
            <a:endParaRPr/>
          </a:p>
        </p:txBody>
      </p:sp>
      <p:sp>
        <p:nvSpPr>
          <p:cNvPr id="126" name="Google Shape;126;p6"/>
          <p:cNvSpPr/>
          <p:nvPr/>
        </p:nvSpPr>
        <p:spPr>
          <a:xfrm>
            <a:off x="1797773" y="6356400"/>
            <a:ext cx="591706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Pexels</a:t>
            </a:r>
            <a:r>
              <a:rPr lang="en-US" sz="900" dirty="0">
                <a:solidFill>
                  <a:schemeClr val="dk1"/>
                </a:solidFill>
                <a:latin typeface="Calibri"/>
                <a:ea typeface="Calibri"/>
                <a:cs typeface="Calibri"/>
                <a:sym typeface="Calibri"/>
              </a:rPr>
              <a:t>, https://www.pexels.com/search/composition</a:t>
            </a:r>
            <a:r>
              <a:rPr lang="en-US" sz="1800" dirty="0">
                <a:solidFill>
                  <a:schemeClr val="dk1"/>
                </a:solidFill>
                <a:latin typeface="Calibri"/>
                <a:ea typeface="Calibri"/>
                <a:cs typeface="Calibri"/>
                <a:sym typeface="Calibri"/>
              </a:rPr>
              <a:t>/</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body" idx="1"/>
          </p:nvPr>
        </p:nvSpPr>
        <p:spPr>
          <a:xfrm>
            <a:off x="448965" y="1596540"/>
            <a:ext cx="8551480" cy="5261460"/>
          </a:xfrm>
          <a:prstGeom prst="rect">
            <a:avLst/>
          </a:prstGeom>
          <a:noFill/>
          <a:ln>
            <a:noFill/>
          </a:ln>
        </p:spPr>
        <p:txBody>
          <a:bodyPr spcFirstLastPara="1" wrap="square" lIns="91425" tIns="45700" rIns="91425" bIns="45700" anchor="t" anchorCtr="0">
            <a:normAutofit fontScale="92500" lnSpcReduction="10000"/>
          </a:bodyPr>
          <a:lstStyle/>
          <a:p>
            <a:pPr marL="342900" lvl="0" indent="-248920" algn="l" rtl="0">
              <a:spcBef>
                <a:spcPts val="0"/>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342900" algn="l" rtl="0">
              <a:spcBef>
                <a:spcPts val="296"/>
              </a:spcBef>
              <a:spcAft>
                <a:spcPts val="0"/>
              </a:spcAft>
              <a:buClr>
                <a:srgbClr val="3F3F3F"/>
              </a:buClr>
              <a:buSzPct val="100000"/>
              <a:buChar char="•"/>
            </a:pPr>
            <a:r>
              <a:rPr lang="en-US" sz="1100" dirty="0"/>
              <a:t>Source: </a:t>
            </a:r>
            <a:r>
              <a:rPr lang="en-US" sz="1100" dirty="0" err="1"/>
              <a:t>Pixabay</a:t>
            </a:r>
            <a:r>
              <a:rPr lang="en-US" sz="1100" dirty="0"/>
              <a:t>, Lens, Camera, Composition image. https://pixabay.com/photos/lens-camera-composition-photo-4192777/</a:t>
            </a:r>
            <a:endParaRPr sz="1100" dirty="0"/>
          </a:p>
        </p:txBody>
      </p:sp>
      <p:pic>
        <p:nvPicPr>
          <p:cNvPr id="132" name="Google Shape;132;p7" descr="Free Lens Camera photo and picture"/>
          <p:cNvPicPr preferRelativeResize="0"/>
          <p:nvPr/>
        </p:nvPicPr>
        <p:blipFill rotWithShape="1">
          <a:blip r:embed="rId3">
            <a:alphaModFix/>
          </a:blip>
          <a:srcRect/>
          <a:stretch/>
        </p:blipFill>
        <p:spPr>
          <a:xfrm>
            <a:off x="771399" y="1483024"/>
            <a:ext cx="7447183" cy="4939809"/>
          </a:xfrm>
          <a:prstGeom prst="rect">
            <a:avLst/>
          </a:prstGeom>
          <a:noFill/>
          <a:ln>
            <a:noFill/>
          </a:ln>
        </p:spPr>
      </p:pic>
      <p:sp>
        <p:nvSpPr>
          <p:cNvPr id="133" name="Google Shape;133;p7"/>
          <p:cNvSpPr/>
          <p:nvPr/>
        </p:nvSpPr>
        <p:spPr>
          <a:xfrm>
            <a:off x="2892245" y="1075109"/>
            <a:ext cx="39403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C00000"/>
                </a:solidFill>
                <a:latin typeface="Calibri"/>
                <a:ea typeface="Calibri"/>
                <a:cs typeface="Calibri"/>
                <a:sym typeface="Calibri"/>
              </a:rPr>
              <a:t>The Rules of composition</a:t>
            </a:r>
            <a:endParaRPr sz="2800" b="1">
              <a:solidFill>
                <a:srgbClr val="C0000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a:spLocks noGrp="1"/>
          </p:cNvSpPr>
          <p:nvPr>
            <p:ph type="title"/>
          </p:nvPr>
        </p:nvSpPr>
        <p:spPr>
          <a:xfrm>
            <a:off x="448965" y="1185816"/>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C00000"/>
              </a:buClr>
              <a:buSzPts val="2800"/>
              <a:buFont typeface="Calibri"/>
              <a:buNone/>
            </a:pPr>
            <a:r>
              <a:rPr lang="en-US" sz="2800" b="1">
                <a:solidFill>
                  <a:srgbClr val="C00000"/>
                </a:solidFill>
              </a:rPr>
              <a:t>The Rules of composition</a:t>
            </a:r>
            <a:endParaRPr sz="2800" b="1">
              <a:solidFill>
                <a:srgbClr val="C00000"/>
              </a:solidFill>
            </a:endParaRPr>
          </a:p>
        </p:txBody>
      </p:sp>
      <p:sp>
        <p:nvSpPr>
          <p:cNvPr id="139" name="Google Shape;139;p8"/>
          <p:cNvSpPr txBox="1">
            <a:spLocks noGrp="1"/>
          </p:cNvSpPr>
          <p:nvPr>
            <p:ph type="body" idx="1"/>
          </p:nvPr>
        </p:nvSpPr>
        <p:spPr>
          <a:xfrm>
            <a:off x="143555" y="1958059"/>
            <a:ext cx="7177135" cy="4830451"/>
          </a:xfrm>
          <a:prstGeom prst="rect">
            <a:avLst/>
          </a:prstGeom>
          <a:noFill/>
          <a:ln>
            <a:noFill/>
          </a:ln>
        </p:spPr>
        <p:txBody>
          <a:bodyPr spcFirstLastPara="1" wrap="square" lIns="91425" tIns="45700" rIns="91425" bIns="45700" anchor="t" anchorCtr="0">
            <a:normAutofit fontScale="92500" lnSpcReduction="10000"/>
          </a:bodyPr>
          <a:lstStyle/>
          <a:p>
            <a:pPr marL="342900" lvl="0" indent="-342900" algn="l" rtl="0">
              <a:spcBef>
                <a:spcPts val="0"/>
              </a:spcBef>
              <a:spcAft>
                <a:spcPts val="0"/>
              </a:spcAft>
              <a:buClr>
                <a:srgbClr val="3F3F3F"/>
              </a:buClr>
              <a:buSzPct val="100000"/>
              <a:buChar char="•"/>
            </a:pPr>
            <a:r>
              <a:rPr lang="en-US" sz="2400"/>
              <a:t>The elements of photo composition are the fundamental building blocks that photographers use to create visually appealing and effective images. </a:t>
            </a:r>
            <a:endParaRPr sz="2400"/>
          </a:p>
          <a:p>
            <a:pPr marL="342900" lvl="0" indent="-342900" algn="l" rtl="0">
              <a:spcBef>
                <a:spcPts val="444"/>
              </a:spcBef>
              <a:spcAft>
                <a:spcPts val="0"/>
              </a:spcAft>
              <a:buClr>
                <a:srgbClr val="3F3F3F"/>
              </a:buClr>
              <a:buSzPct val="100000"/>
              <a:buChar char="•"/>
            </a:pPr>
            <a:r>
              <a:rPr lang="en-US" sz="2400"/>
              <a:t>These elements work together to form a cohesive and engaging photograph. </a:t>
            </a:r>
            <a:endParaRPr sz="2400"/>
          </a:p>
          <a:p>
            <a:pPr marL="342900" lvl="0" indent="-342900" algn="l" rtl="0">
              <a:spcBef>
                <a:spcPts val="444"/>
              </a:spcBef>
              <a:spcAft>
                <a:spcPts val="0"/>
              </a:spcAft>
              <a:buClr>
                <a:srgbClr val="3F3F3F"/>
              </a:buClr>
              <a:buSzPct val="100000"/>
              <a:buChar char="•"/>
            </a:pPr>
            <a:r>
              <a:rPr lang="en-US" sz="2400"/>
              <a:t>Elements of composition are: </a:t>
            </a:r>
            <a:endParaRPr sz="2400"/>
          </a:p>
          <a:p>
            <a:pPr marL="342900" lvl="0" indent="-342900" algn="l" rtl="0">
              <a:spcBef>
                <a:spcPts val="444"/>
              </a:spcBef>
              <a:spcAft>
                <a:spcPts val="0"/>
              </a:spcAft>
              <a:buClr>
                <a:srgbClr val="3F3F3F"/>
              </a:buClr>
              <a:buSzPct val="100000"/>
              <a:buChar char="•"/>
            </a:pPr>
            <a:r>
              <a:rPr lang="en-US" sz="2400"/>
              <a:t>patterns, texture, symmetry, asymmetry, depth of field, lines, curves, frames, contrast, color, viewpoint, depth, negative space, filled space, foreground, background, visual tension, shapes </a:t>
            </a:r>
            <a:endParaRPr sz="2400"/>
          </a:p>
          <a:p>
            <a:pPr marL="342900" lvl="0" indent="-342900" algn="l" rtl="0">
              <a:spcBef>
                <a:spcPts val="444"/>
              </a:spcBef>
              <a:spcAft>
                <a:spcPts val="0"/>
              </a:spcAft>
              <a:buClr>
                <a:srgbClr val="3F3F3F"/>
              </a:buClr>
              <a:buSzPct val="100000"/>
              <a:buChar char="•"/>
            </a:pPr>
            <a:r>
              <a:rPr lang="en-US" sz="2400"/>
              <a:t>principles are not strict rules but rather guidelines to help photographers create more compelling and engaging images using the elements. The best compositions often result from a blend of creativity, intuition, and a good understanding of these principles.</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9"/>
          <p:cNvSpPr/>
          <p:nvPr/>
        </p:nvSpPr>
        <p:spPr>
          <a:xfrm>
            <a:off x="2739540" y="1138425"/>
            <a:ext cx="39403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C00000"/>
                </a:solidFill>
                <a:latin typeface="Calibri"/>
                <a:ea typeface="Calibri"/>
                <a:cs typeface="Calibri"/>
                <a:sym typeface="Calibri"/>
              </a:rPr>
              <a:t>The Rules of composition</a:t>
            </a:r>
            <a:endParaRPr sz="1800">
              <a:solidFill>
                <a:schemeClr val="dk1"/>
              </a:solidFill>
              <a:latin typeface="Calibri"/>
              <a:ea typeface="Calibri"/>
              <a:cs typeface="Calibri"/>
              <a:sym typeface="Calibri"/>
            </a:endParaRPr>
          </a:p>
        </p:txBody>
      </p:sp>
      <p:sp>
        <p:nvSpPr>
          <p:cNvPr id="145" name="Google Shape;145;p9"/>
          <p:cNvSpPr/>
          <p:nvPr/>
        </p:nvSpPr>
        <p:spPr>
          <a:xfrm>
            <a:off x="448966" y="1901950"/>
            <a:ext cx="7177134" cy="4401205"/>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2000"/>
              <a:buFont typeface="Arial"/>
              <a:buChar char="•"/>
            </a:pPr>
            <a:r>
              <a:rPr lang="en-US" sz="2000" b="1">
                <a:solidFill>
                  <a:schemeClr val="dk1"/>
                </a:solidFill>
                <a:latin typeface="Arial"/>
                <a:ea typeface="Arial"/>
                <a:cs typeface="Arial"/>
                <a:sym typeface="Arial"/>
              </a:rPr>
              <a:t>Subject:</a:t>
            </a:r>
            <a:r>
              <a:rPr lang="en-US" sz="2000">
                <a:solidFill>
                  <a:schemeClr val="dk1"/>
                </a:solidFill>
                <a:latin typeface="Arial"/>
                <a:ea typeface="Arial"/>
                <a:cs typeface="Arial"/>
                <a:sym typeface="Arial"/>
              </a:rPr>
              <a:t> The subject is the main focal point of the photograph, the primary element that draws the viewer's attention.</a:t>
            </a:r>
            <a:endParaRPr/>
          </a:p>
          <a:p>
            <a:pPr marL="285750" marR="0" lvl="0" indent="-285750" algn="just" rtl="0">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 It's what the photo is primarily about.</a:t>
            </a:r>
            <a:endParaRPr sz="2000">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2000"/>
              <a:buFont typeface="Arial"/>
              <a:buChar char="•"/>
            </a:pPr>
            <a:r>
              <a:rPr lang="en-US" sz="2000" b="1">
                <a:solidFill>
                  <a:schemeClr val="dk1"/>
                </a:solidFill>
                <a:latin typeface="Arial"/>
                <a:ea typeface="Arial"/>
                <a:cs typeface="Arial"/>
                <a:sym typeface="Arial"/>
              </a:rPr>
              <a:t>Foreground:</a:t>
            </a:r>
            <a:r>
              <a:rPr lang="en-US" sz="2000">
                <a:solidFill>
                  <a:schemeClr val="dk1"/>
                </a:solidFill>
                <a:latin typeface="Arial"/>
                <a:ea typeface="Arial"/>
                <a:cs typeface="Arial"/>
                <a:sym typeface="Arial"/>
              </a:rPr>
              <a:t> The foreground is the part of the image that appears closest to the viewer, often located at the bottom of the frame. </a:t>
            </a:r>
            <a:endParaRPr sz="2000">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It can be used to provide context, depth, and a sense of scale to the photograph the foreground is the part of the image that is closest to the camera. </a:t>
            </a:r>
            <a:endParaRPr sz="2000">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The background is the part of the image that is further away from the camera. </a:t>
            </a:r>
            <a:endParaRPr sz="2000">
              <a:solidFill>
                <a:schemeClr val="dk1"/>
              </a:solidFill>
              <a:latin typeface="Arial"/>
              <a:ea typeface="Arial"/>
              <a:cs typeface="Arial"/>
              <a:sym typeface="Arial"/>
            </a:endParaRPr>
          </a:p>
          <a:p>
            <a:pPr marL="285750" marR="0" lvl="0" indent="-285750" algn="just" rtl="0">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So by default, the middle ground is that what is in the middle of the foreground and the background.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0"/>
          <p:cNvSpPr txBox="1">
            <a:spLocks noGrp="1"/>
          </p:cNvSpPr>
          <p:nvPr>
            <p:ph type="title"/>
          </p:nvPr>
        </p:nvSpPr>
        <p:spPr>
          <a:xfrm>
            <a:off x="2739540" y="985720"/>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C00000"/>
              </a:buClr>
              <a:buSzPts val="2800"/>
              <a:buFont typeface="Calibri"/>
              <a:buNone/>
            </a:pPr>
            <a:r>
              <a:rPr lang="en-US" sz="2800" b="1">
                <a:solidFill>
                  <a:srgbClr val="C00000"/>
                </a:solidFill>
              </a:rPr>
              <a:t>The Rules of composition</a:t>
            </a:r>
            <a:endParaRPr sz="2800"/>
          </a:p>
        </p:txBody>
      </p:sp>
      <p:pic>
        <p:nvPicPr>
          <p:cNvPr id="152" name="Google Shape;152;p10"/>
          <p:cNvPicPr preferRelativeResize="0">
            <a:picLocks noGrp="1"/>
          </p:cNvPicPr>
          <p:nvPr>
            <p:ph type="body" idx="1"/>
          </p:nvPr>
        </p:nvPicPr>
        <p:blipFill rotWithShape="1">
          <a:blip r:embed="rId3">
            <a:alphaModFix/>
          </a:blip>
          <a:srcRect/>
          <a:stretch/>
        </p:blipFill>
        <p:spPr>
          <a:xfrm>
            <a:off x="907080" y="1641514"/>
            <a:ext cx="7091166" cy="4627084"/>
          </a:xfrm>
          <a:prstGeom prst="rect">
            <a:avLst/>
          </a:prstGeom>
          <a:noFill/>
          <a:ln>
            <a:noFill/>
          </a:ln>
        </p:spPr>
      </p:pic>
      <p:sp>
        <p:nvSpPr>
          <p:cNvPr id="153" name="Google Shape;153;p10"/>
          <p:cNvSpPr/>
          <p:nvPr/>
        </p:nvSpPr>
        <p:spPr>
          <a:xfrm>
            <a:off x="907080" y="6248391"/>
            <a:ext cx="7091166" cy="538569"/>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400"/>
              <a:buFont typeface="Arial"/>
              <a:buChar char="•"/>
            </a:pPr>
            <a:r>
              <a:rPr lang="en-US" sz="1000" dirty="0">
                <a:solidFill>
                  <a:schemeClr val="dk1"/>
                </a:solidFill>
                <a:sym typeface="Arial"/>
              </a:rPr>
              <a:t>The foreground is the part of the image that appears closest to the viewer are the flowers, often located at the bottom of the frame, the subject is in the middle ground, and with a blurred background. </a:t>
            </a:r>
            <a:endParaRPr sz="1000" dirty="0"/>
          </a:p>
          <a:p>
            <a:pPr marL="285750" marR="0" lvl="0" indent="-285750" algn="just" rtl="0">
              <a:spcBef>
                <a:spcPts val="0"/>
              </a:spcBef>
              <a:spcAft>
                <a:spcPts val="0"/>
              </a:spcAft>
              <a:buClr>
                <a:schemeClr val="dk1"/>
              </a:buClr>
              <a:buSzPts val="1400"/>
              <a:buFont typeface="Arial"/>
              <a:buChar char="•"/>
            </a:pPr>
            <a:r>
              <a:rPr lang="en-US" sz="900" dirty="0">
                <a:solidFill>
                  <a:schemeClr val="dk1"/>
                </a:solidFill>
                <a:latin typeface="Arial"/>
                <a:ea typeface="Arial"/>
                <a:cs typeface="Arial"/>
                <a:sym typeface="Arial"/>
              </a:rPr>
              <a:t>Source: </a:t>
            </a:r>
            <a:r>
              <a:rPr lang="en-US" sz="900" dirty="0" err="1">
                <a:solidFill>
                  <a:schemeClr val="dk1"/>
                </a:solidFill>
                <a:latin typeface="Arial"/>
                <a:ea typeface="Arial"/>
                <a:cs typeface="Arial"/>
                <a:sym typeface="Arial"/>
              </a:rPr>
              <a:t>Pexels</a:t>
            </a:r>
            <a:r>
              <a:rPr lang="en-US" sz="900" dirty="0">
                <a:solidFill>
                  <a:schemeClr val="dk1"/>
                </a:solidFill>
                <a:latin typeface="Arial"/>
                <a:ea typeface="Arial"/>
                <a:cs typeface="Arial"/>
                <a:sym typeface="Arial"/>
              </a:rPr>
              <a:t>, https://www.pexels.com/photo/a-girl-giving-a-flying-kiss-8507046/ by </a:t>
            </a:r>
            <a:r>
              <a:rPr lang="en-US" sz="900" dirty="0" err="1">
                <a:solidFill>
                  <a:schemeClr val="dk1"/>
                </a:solidFill>
                <a:latin typeface="Arial"/>
                <a:ea typeface="Arial"/>
                <a:cs typeface="Arial"/>
                <a:sym typeface="Arial"/>
              </a:rPr>
              <a:t>Nguyễn</a:t>
            </a:r>
            <a:r>
              <a:rPr lang="en-US" sz="900" dirty="0">
                <a:solidFill>
                  <a:schemeClr val="dk1"/>
                </a:solidFill>
                <a:latin typeface="Arial"/>
                <a:ea typeface="Arial"/>
                <a:cs typeface="Arial"/>
                <a:sym typeface="Arial"/>
              </a:rPr>
              <a:t> </a:t>
            </a:r>
            <a:r>
              <a:rPr lang="en-US" sz="900" dirty="0" err="1">
                <a:solidFill>
                  <a:schemeClr val="dk1"/>
                </a:solidFill>
                <a:latin typeface="Arial"/>
                <a:ea typeface="Arial"/>
                <a:cs typeface="Arial"/>
                <a:sym typeface="Arial"/>
              </a:rPr>
              <a:t>Văn</a:t>
            </a:r>
            <a:r>
              <a:rPr lang="en-US" sz="900" dirty="0">
                <a:solidFill>
                  <a:schemeClr val="dk1"/>
                </a:solidFill>
                <a:latin typeface="Arial"/>
                <a:ea typeface="Arial"/>
                <a:cs typeface="Arial"/>
                <a:sym typeface="Arial"/>
              </a:rPr>
              <a:t> Minh </a:t>
            </a:r>
            <a:r>
              <a:rPr lang="en-US" sz="900" dirty="0" err="1">
                <a:solidFill>
                  <a:schemeClr val="dk1"/>
                </a:solidFill>
                <a:latin typeface="Arial"/>
                <a:ea typeface="Arial"/>
                <a:cs typeface="Arial"/>
                <a:sym typeface="Arial"/>
              </a:rPr>
              <a:t>Vương</a:t>
            </a:r>
            <a:r>
              <a:rPr lang="en-US" sz="900" dirty="0">
                <a:solidFill>
                  <a:schemeClr val="dk1"/>
                </a:solidFill>
                <a:latin typeface="Arial"/>
                <a:ea typeface="Arial"/>
                <a:cs typeface="Arial"/>
                <a:sym typeface="Arial"/>
              </a:rPr>
              <a:t>, </a:t>
            </a:r>
            <a:endParaRPr sz="900" dirty="0">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1"/>
          <p:cNvSpPr txBox="1">
            <a:spLocks noGrp="1"/>
          </p:cNvSpPr>
          <p:nvPr>
            <p:ph type="title"/>
          </p:nvPr>
        </p:nvSpPr>
        <p:spPr>
          <a:xfrm>
            <a:off x="601670" y="1138425"/>
            <a:ext cx="6719018" cy="76352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C00000"/>
              </a:buClr>
              <a:buSzPts val="2800"/>
              <a:buFont typeface="Calibri"/>
              <a:buNone/>
            </a:pPr>
            <a:r>
              <a:rPr lang="en-US" sz="2800" b="1">
                <a:solidFill>
                  <a:srgbClr val="C00000"/>
                </a:solidFill>
              </a:rPr>
              <a:t>The Rules of composition</a:t>
            </a:r>
            <a:endParaRPr sz="2800" b="1"/>
          </a:p>
        </p:txBody>
      </p:sp>
      <p:sp>
        <p:nvSpPr>
          <p:cNvPr id="159" name="Google Shape;159;p11"/>
          <p:cNvSpPr txBox="1">
            <a:spLocks noGrp="1"/>
          </p:cNvSpPr>
          <p:nvPr>
            <p:ph type="body" idx="1"/>
          </p:nvPr>
        </p:nvSpPr>
        <p:spPr>
          <a:xfrm>
            <a:off x="143555" y="1978540"/>
            <a:ext cx="7635250" cy="465726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rgbClr val="3F3F3F"/>
              </a:buClr>
              <a:buSzPct val="100000"/>
              <a:buChar char="•"/>
            </a:pPr>
            <a:r>
              <a:rPr lang="en-US" b="1"/>
              <a:t>Background:</a:t>
            </a:r>
            <a:r>
              <a:rPr lang="en-US"/>
              <a:t> The background is the area behind the main subject. A well-chosen background can complement the subject, create contrast, or add to the overall story of the photo. </a:t>
            </a:r>
            <a:endParaRPr/>
          </a:p>
          <a:p>
            <a:pPr marL="342900" lvl="0" indent="-342900" algn="l" rtl="0">
              <a:spcBef>
                <a:spcPts val="434"/>
              </a:spcBef>
              <a:spcAft>
                <a:spcPts val="0"/>
              </a:spcAft>
              <a:buClr>
                <a:srgbClr val="3F3F3F"/>
              </a:buClr>
              <a:buSzPct val="100000"/>
              <a:buChar char="•"/>
            </a:pPr>
            <a:r>
              <a:rPr lang="en-US"/>
              <a:t>It is the part of a scene or picture that is farthest from the viewer.</a:t>
            </a:r>
            <a:endParaRPr/>
          </a:p>
          <a:p>
            <a:pPr marL="342900" lvl="0" indent="-342900" algn="l" rtl="0">
              <a:spcBef>
                <a:spcPts val="434"/>
              </a:spcBef>
              <a:spcAft>
                <a:spcPts val="0"/>
              </a:spcAft>
              <a:buClr>
                <a:srgbClr val="3F3F3F"/>
              </a:buClr>
              <a:buSzPct val="100000"/>
              <a:buChar char="•"/>
            </a:pPr>
            <a:r>
              <a:rPr lang="en-US"/>
              <a:t>Objects in the foreground are drawn larger than those in the </a:t>
            </a:r>
            <a:r>
              <a:rPr lang="en-US" i="1"/>
              <a:t>background</a:t>
            </a:r>
            <a:r>
              <a:rPr lang="en-US"/>
              <a:t>.</a:t>
            </a:r>
            <a:endParaRPr/>
          </a:p>
          <a:p>
            <a:pPr marL="342900" lvl="0" indent="-342900" algn="l" rtl="0">
              <a:spcBef>
                <a:spcPts val="434"/>
              </a:spcBef>
              <a:spcAft>
                <a:spcPts val="0"/>
              </a:spcAft>
              <a:buClr>
                <a:srgbClr val="3F3F3F"/>
              </a:buClr>
              <a:buSzPct val="100000"/>
              <a:buChar char="•"/>
            </a:pPr>
            <a:r>
              <a:rPr lang="en-US"/>
              <a:t>a photograph of a house with mountains in the </a:t>
            </a:r>
            <a:r>
              <a:rPr lang="en-US" i="1"/>
              <a:t>background</a:t>
            </a:r>
            <a:endParaRPr/>
          </a:p>
          <a:p>
            <a:pPr marL="342900" lvl="0" indent="-342900" algn="l" rtl="0">
              <a:spcBef>
                <a:spcPts val="434"/>
              </a:spcBef>
              <a:spcAft>
                <a:spcPts val="0"/>
              </a:spcAft>
              <a:buClr>
                <a:srgbClr val="3F3F3F"/>
              </a:buClr>
              <a:buSzPct val="100000"/>
              <a:buChar char="•"/>
            </a:pPr>
            <a:r>
              <a:rPr lang="en-US"/>
              <a:t>The mountains provided a perfect </a:t>
            </a:r>
            <a:r>
              <a:rPr lang="en-US" i="1"/>
              <a:t>background</a:t>
            </a:r>
            <a:r>
              <a:rPr lang="en-US"/>
              <a:t> [=</a:t>
            </a:r>
            <a:r>
              <a:rPr lang="en-US" i="1"/>
              <a:t>backdrop</a:t>
            </a:r>
            <a:r>
              <a:rPr lang="en-US"/>
              <a:t>] for the wedding photos.</a:t>
            </a:r>
            <a:endParaRPr/>
          </a:p>
          <a:p>
            <a:pPr marL="342900" lvl="0" indent="-342900" algn="l" rtl="0">
              <a:spcBef>
                <a:spcPts val="434"/>
              </a:spcBef>
              <a:spcAft>
                <a:spcPts val="0"/>
              </a:spcAft>
              <a:buClr>
                <a:srgbClr val="3F3F3F"/>
              </a:buClr>
              <a:buSzPct val="100000"/>
              <a:buChar char="•"/>
            </a:pPr>
            <a:r>
              <a:rPr lang="en-US" b="1"/>
              <a:t>Lines:</a:t>
            </a:r>
            <a:r>
              <a:rPr lang="en-US"/>
              <a:t> Lines within a photograph can be actual (like roads or fences) or implied (like the gaze of a person or a row of trees). Lines can be used to guide the viewer's eye, create a sense of movement, or lead to the main subject.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12"/>
          <p:cNvPicPr preferRelativeResize="0"/>
          <p:nvPr/>
        </p:nvPicPr>
        <p:blipFill rotWithShape="1">
          <a:blip r:embed="rId3">
            <a:alphaModFix/>
          </a:blip>
          <a:srcRect/>
          <a:stretch/>
        </p:blipFill>
        <p:spPr>
          <a:xfrm>
            <a:off x="601670" y="1596540"/>
            <a:ext cx="3364402" cy="4804550"/>
          </a:xfrm>
          <a:prstGeom prst="rect">
            <a:avLst/>
          </a:prstGeom>
          <a:noFill/>
          <a:ln>
            <a:noFill/>
          </a:ln>
        </p:spPr>
      </p:pic>
      <p:sp>
        <p:nvSpPr>
          <p:cNvPr id="165" name="Google Shape;165;p12"/>
          <p:cNvSpPr/>
          <p:nvPr/>
        </p:nvSpPr>
        <p:spPr>
          <a:xfrm>
            <a:off x="448965" y="6401090"/>
            <a:ext cx="3359510"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Pexel</a:t>
            </a:r>
            <a:r>
              <a:rPr lang="en-US" sz="900" dirty="0">
                <a:solidFill>
                  <a:schemeClr val="dk1"/>
                </a:solidFill>
                <a:latin typeface="Calibri"/>
                <a:ea typeface="Calibri"/>
                <a:cs typeface="Calibri"/>
                <a:sym typeface="Calibri"/>
              </a:rPr>
              <a:t>, </a:t>
            </a:r>
            <a:r>
              <a:rPr lang="en-US" sz="9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https://www.pexels.com/photo/light-city-traffic-night-14988729/</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selcuk</a:t>
            </a:r>
            <a:r>
              <a:rPr lang="en-US" sz="900" dirty="0">
                <a:solidFill>
                  <a:schemeClr val="dk1"/>
                </a:solidFill>
                <a:latin typeface="Calibri"/>
                <a:ea typeface="Calibri"/>
                <a:cs typeface="Calibri"/>
                <a:sym typeface="Calibri"/>
              </a:rPr>
              <a:t> </a:t>
            </a:r>
            <a:r>
              <a:rPr lang="en-US" sz="900" dirty="0" err="1">
                <a:solidFill>
                  <a:schemeClr val="dk1"/>
                </a:solidFill>
                <a:latin typeface="Calibri"/>
                <a:ea typeface="Calibri"/>
                <a:cs typeface="Calibri"/>
                <a:sym typeface="Calibri"/>
              </a:rPr>
              <a:t>sarikoz</a:t>
            </a:r>
            <a:endParaRPr sz="900" dirty="0">
              <a:solidFill>
                <a:schemeClr val="dk1"/>
              </a:solidFill>
              <a:latin typeface="Calibri"/>
              <a:ea typeface="Calibri"/>
              <a:cs typeface="Calibri"/>
              <a:sym typeface="Calibri"/>
            </a:endParaRPr>
          </a:p>
        </p:txBody>
      </p:sp>
      <p:pic>
        <p:nvPicPr>
          <p:cNvPr id="166" name="Google Shape;166;p12" descr="Free Another day in the city Stock Photo"/>
          <p:cNvPicPr preferRelativeResize="0"/>
          <p:nvPr/>
        </p:nvPicPr>
        <p:blipFill rotWithShape="1">
          <a:blip r:embed="rId5">
            <a:alphaModFix/>
          </a:blip>
          <a:srcRect/>
          <a:stretch/>
        </p:blipFill>
        <p:spPr>
          <a:xfrm>
            <a:off x="4113885" y="1596539"/>
            <a:ext cx="3752159" cy="4727143"/>
          </a:xfrm>
          <a:prstGeom prst="rect">
            <a:avLst/>
          </a:prstGeom>
          <a:noFill/>
          <a:ln>
            <a:noFill/>
          </a:ln>
        </p:spPr>
      </p:pic>
      <p:sp>
        <p:nvSpPr>
          <p:cNvPr id="167" name="Google Shape;167;p12"/>
          <p:cNvSpPr/>
          <p:nvPr/>
        </p:nvSpPr>
        <p:spPr>
          <a:xfrm>
            <a:off x="4113886" y="6401090"/>
            <a:ext cx="3752158"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https://www.pexels.com/photo/another-day-in-the-city-13880578/</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wired_optics</a:t>
            </a:r>
            <a:r>
              <a:rPr lang="en-US" sz="900" dirty="0">
                <a:solidFill>
                  <a:schemeClr val="dk1"/>
                </a:solidFill>
                <a:latin typeface="Calibri"/>
                <a:ea typeface="Calibri"/>
                <a:cs typeface="Calibri"/>
                <a:sym typeface="Calibri"/>
              </a:rPr>
              <a:t>.</a:t>
            </a:r>
            <a:endParaRPr sz="900" dirty="0">
              <a:solidFill>
                <a:schemeClr val="dk1"/>
              </a:solidFill>
              <a:latin typeface="Calibri"/>
              <a:ea typeface="Calibri"/>
              <a:cs typeface="Calibri"/>
              <a:sym typeface="Calibri"/>
            </a:endParaRPr>
          </a:p>
        </p:txBody>
      </p:sp>
      <p:sp>
        <p:nvSpPr>
          <p:cNvPr id="168" name="Google Shape;168;p12"/>
          <p:cNvSpPr/>
          <p:nvPr/>
        </p:nvSpPr>
        <p:spPr>
          <a:xfrm>
            <a:off x="2636757" y="1073319"/>
            <a:ext cx="39403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C00000"/>
                </a:solidFill>
                <a:latin typeface="Calibri"/>
                <a:ea typeface="Calibri"/>
                <a:cs typeface="Calibri"/>
                <a:sym typeface="Calibri"/>
              </a:rPr>
              <a:t>The Rules of composition</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3"/>
          <p:cNvSpPr txBox="1">
            <a:spLocks noGrp="1"/>
          </p:cNvSpPr>
          <p:nvPr>
            <p:ph type="title"/>
          </p:nvPr>
        </p:nvSpPr>
        <p:spPr>
          <a:xfrm>
            <a:off x="448966" y="1185816"/>
            <a:ext cx="7787954" cy="716134"/>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C00000"/>
              </a:buClr>
              <a:buSzPts val="2800"/>
              <a:buFont typeface="Calibri"/>
              <a:buNone/>
            </a:pPr>
            <a:r>
              <a:rPr lang="en-US" sz="2800" b="1">
                <a:solidFill>
                  <a:srgbClr val="C00000"/>
                </a:solidFill>
              </a:rPr>
              <a:t>The Rules of composition</a:t>
            </a:r>
            <a:endParaRPr sz="2800" b="1"/>
          </a:p>
        </p:txBody>
      </p:sp>
      <p:sp>
        <p:nvSpPr>
          <p:cNvPr id="174" name="Google Shape;174;p13"/>
          <p:cNvSpPr txBox="1">
            <a:spLocks noGrp="1"/>
          </p:cNvSpPr>
          <p:nvPr>
            <p:ph type="body" idx="1"/>
          </p:nvPr>
        </p:nvSpPr>
        <p:spPr>
          <a:xfrm>
            <a:off x="152705" y="1749245"/>
            <a:ext cx="7015280" cy="5039265"/>
          </a:xfrm>
          <a:prstGeom prst="rect">
            <a:avLst/>
          </a:prstGeom>
          <a:noFill/>
          <a:ln>
            <a:noFill/>
          </a:ln>
        </p:spPr>
        <p:txBody>
          <a:bodyPr spcFirstLastPara="1" wrap="square" lIns="91425" tIns="45700" rIns="91425" bIns="45700" anchor="t" anchorCtr="0">
            <a:normAutofit fontScale="92500"/>
          </a:bodyPr>
          <a:lstStyle/>
          <a:p>
            <a:pPr marL="342900" lvl="0" indent="-342900" algn="l" rtl="0">
              <a:spcBef>
                <a:spcPts val="0"/>
              </a:spcBef>
              <a:spcAft>
                <a:spcPts val="0"/>
              </a:spcAft>
              <a:buClr>
                <a:srgbClr val="3F3F3F"/>
              </a:buClr>
              <a:buSzPct val="100000"/>
              <a:buChar char="•"/>
            </a:pPr>
            <a:r>
              <a:rPr lang="en-US" b="1"/>
              <a:t>Shapes</a:t>
            </a:r>
            <a:r>
              <a:rPr lang="en-US"/>
              <a:t> are created by the arrangement of objects within the frame. Recognizable shapes, such as circles, triangles, and rectangles, can add structure and visual interest to a photograph. </a:t>
            </a:r>
            <a:endParaRPr/>
          </a:p>
          <a:p>
            <a:pPr marL="342900" lvl="0" indent="-342900" algn="l" rtl="0">
              <a:spcBef>
                <a:spcPts val="518"/>
              </a:spcBef>
              <a:spcAft>
                <a:spcPts val="0"/>
              </a:spcAft>
              <a:buClr>
                <a:srgbClr val="3F3F3F"/>
              </a:buClr>
              <a:buSzPct val="100000"/>
              <a:buChar char="•"/>
            </a:pPr>
            <a:r>
              <a:rPr lang="en-US"/>
              <a:t>There are two basic types of shapes: geometric (or regular) and organic. </a:t>
            </a:r>
            <a:endParaRPr/>
          </a:p>
          <a:p>
            <a:pPr marL="342900" lvl="0" indent="-342900" algn="l" rtl="0">
              <a:spcBef>
                <a:spcPts val="518"/>
              </a:spcBef>
              <a:spcAft>
                <a:spcPts val="0"/>
              </a:spcAft>
              <a:buClr>
                <a:srgbClr val="3F3F3F"/>
              </a:buClr>
              <a:buSzPct val="100000"/>
              <a:buChar char="•"/>
            </a:pPr>
            <a:r>
              <a:rPr lang="en-US"/>
              <a:t>Colour has three properties: hue, value, and saturation. </a:t>
            </a:r>
            <a:r>
              <a:rPr lang="en-US" b="1"/>
              <a:t>Hue</a:t>
            </a:r>
            <a:r>
              <a:rPr lang="en-US"/>
              <a:t> is simply the description of the color (e.g., blue, red, yellow, etc.). </a:t>
            </a:r>
            <a:r>
              <a:rPr lang="en-US" b="1"/>
              <a:t>Value </a:t>
            </a:r>
            <a:r>
              <a:rPr lang="en-US"/>
              <a:t>is the relative brightness or darkness of a colour. </a:t>
            </a:r>
            <a:r>
              <a:rPr lang="en-US" b="1"/>
              <a:t>Saturation</a:t>
            </a:r>
            <a:r>
              <a:rPr lang="en-US"/>
              <a:t> is the intensity or purity of a colour.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4"/>
          <p:cNvSpPr txBox="1">
            <a:spLocks noGrp="1"/>
          </p:cNvSpPr>
          <p:nvPr>
            <p:ph type="title"/>
          </p:nvPr>
        </p:nvSpPr>
        <p:spPr>
          <a:xfrm>
            <a:off x="448967" y="1185817"/>
            <a:ext cx="6719018" cy="716134"/>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C00000"/>
              </a:buClr>
              <a:buSzPts val="2800"/>
              <a:buFont typeface="Calibri"/>
              <a:buNone/>
            </a:pPr>
            <a:r>
              <a:rPr lang="en-US" sz="2800" b="1">
                <a:solidFill>
                  <a:srgbClr val="C00000"/>
                </a:solidFill>
              </a:rPr>
              <a:t>The Rules of composition</a:t>
            </a:r>
            <a:endParaRPr sz="2800" b="1"/>
          </a:p>
        </p:txBody>
      </p:sp>
      <p:sp>
        <p:nvSpPr>
          <p:cNvPr id="180" name="Google Shape;180;p14"/>
          <p:cNvSpPr txBox="1">
            <a:spLocks noGrp="1"/>
          </p:cNvSpPr>
          <p:nvPr>
            <p:ph type="body" idx="1"/>
          </p:nvPr>
        </p:nvSpPr>
        <p:spPr>
          <a:xfrm>
            <a:off x="192343" y="1749245"/>
            <a:ext cx="7281052" cy="4886560"/>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rgbClr val="3F3F3F"/>
              </a:buClr>
              <a:buSzPts val="2000"/>
              <a:buChar char="•"/>
            </a:pPr>
            <a:r>
              <a:rPr lang="en-US" sz="2000" b="1"/>
              <a:t>Texture</a:t>
            </a:r>
            <a:r>
              <a:rPr lang="en-US" sz="2000"/>
              <a:t> refers to the surface quality of objects within the frame. Highlighting textures, whether they are smooth, rough, soft, or gritty, can add depth and tactile appeal to a photo.</a:t>
            </a:r>
            <a:endParaRPr/>
          </a:p>
          <a:p>
            <a:pPr marL="342900" lvl="0" indent="-342900" algn="l" rtl="0">
              <a:spcBef>
                <a:spcPts val="400"/>
              </a:spcBef>
              <a:spcAft>
                <a:spcPts val="0"/>
              </a:spcAft>
              <a:buClr>
                <a:srgbClr val="3F3F3F"/>
              </a:buClr>
              <a:buSzPts val="2000"/>
              <a:buChar char="•"/>
            </a:pPr>
            <a:r>
              <a:rPr lang="en-US" sz="2000"/>
              <a:t> The physical print has its own texture—glossy versus matte, or even canvas-textured printing papers, for example—which may or may not be aligned with the texture of the objects in the photograph. </a:t>
            </a:r>
            <a:endParaRPr sz="2000"/>
          </a:p>
          <a:p>
            <a:pPr marL="342900" lvl="0" indent="-342900" algn="l" rtl="0">
              <a:spcBef>
                <a:spcPts val="400"/>
              </a:spcBef>
              <a:spcAft>
                <a:spcPts val="0"/>
              </a:spcAft>
              <a:buClr>
                <a:srgbClr val="3F3F3F"/>
              </a:buClr>
              <a:buSzPts val="2000"/>
              <a:buChar char="•"/>
            </a:pPr>
            <a:r>
              <a:rPr lang="en-US" sz="2000" b="1"/>
              <a:t>Contrast</a:t>
            </a:r>
            <a:r>
              <a:rPr lang="en-US" sz="2000"/>
              <a:t> refers to the difference in brightness and color between elements in a photograph. It can be used to draw attention to the subject and create visual interest. </a:t>
            </a:r>
            <a:r>
              <a:rPr lang="en-US" sz="2000" b="1"/>
              <a:t>Lighting</a:t>
            </a:r>
            <a:r>
              <a:rPr lang="en-US" sz="2000"/>
              <a:t> is a critical element in photography. The way light falls on the subject and creates shadows can dramatically affect the composition, mood, and storytelling in a photograph. </a:t>
            </a:r>
            <a:endParaRPr/>
          </a:p>
          <a:p>
            <a:pPr marL="342900" lvl="0" indent="-342900" algn="l" rtl="0">
              <a:spcBef>
                <a:spcPts val="400"/>
              </a:spcBef>
              <a:spcAft>
                <a:spcPts val="0"/>
              </a:spcAft>
              <a:buClr>
                <a:srgbClr val="3F3F3F"/>
              </a:buClr>
              <a:buSzPts val="2000"/>
              <a:buChar char="•"/>
            </a:pPr>
            <a:r>
              <a:rPr lang="en-US" sz="2000" b="1"/>
              <a:t>Pattern and Repetition </a:t>
            </a:r>
            <a:r>
              <a:rPr lang="en-US" sz="2000"/>
              <a:t>elements in a photo can create rhythm and harmony. Photographers often use patterns to add visual interest and structure to their compositions. </a:t>
            </a:r>
            <a:endParaRPr sz="2000"/>
          </a:p>
          <a:p>
            <a:pPr marL="342900" lvl="0" indent="-215900" algn="l" rtl="0">
              <a:spcBef>
                <a:spcPts val="400"/>
              </a:spcBef>
              <a:spcAft>
                <a:spcPts val="0"/>
              </a:spcAft>
              <a:buClr>
                <a:srgbClr val="3F3F3F"/>
              </a:buClr>
              <a:buSzPts val="2000"/>
              <a:buNone/>
            </a:pP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5"/>
          <p:cNvSpPr/>
          <p:nvPr/>
        </p:nvSpPr>
        <p:spPr>
          <a:xfrm>
            <a:off x="2739540" y="1073320"/>
            <a:ext cx="39403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C00000"/>
                </a:solidFill>
                <a:latin typeface="Calibri"/>
                <a:ea typeface="Calibri"/>
                <a:cs typeface="Calibri"/>
                <a:sym typeface="Calibri"/>
              </a:rPr>
              <a:t>The Rules of composition</a:t>
            </a:r>
            <a:endParaRPr sz="1800">
              <a:solidFill>
                <a:schemeClr val="dk1"/>
              </a:solidFill>
              <a:latin typeface="Calibri"/>
              <a:ea typeface="Calibri"/>
              <a:cs typeface="Calibri"/>
              <a:sym typeface="Calibri"/>
            </a:endParaRPr>
          </a:p>
        </p:txBody>
      </p:sp>
      <p:pic>
        <p:nvPicPr>
          <p:cNvPr id="186" name="Google Shape;186;p15"/>
          <p:cNvPicPr preferRelativeResize="0"/>
          <p:nvPr/>
        </p:nvPicPr>
        <p:blipFill rotWithShape="1">
          <a:blip r:embed="rId3">
            <a:alphaModFix/>
          </a:blip>
          <a:srcRect/>
          <a:stretch/>
        </p:blipFill>
        <p:spPr>
          <a:xfrm>
            <a:off x="296260" y="1957886"/>
            <a:ext cx="5421945" cy="4002239"/>
          </a:xfrm>
          <a:prstGeom prst="rect">
            <a:avLst/>
          </a:prstGeom>
          <a:noFill/>
          <a:ln>
            <a:noFill/>
          </a:ln>
        </p:spPr>
      </p:pic>
      <p:pic>
        <p:nvPicPr>
          <p:cNvPr id="187" name="Google Shape;187;p15" descr="Free Creative 3D Painting Stock Photo"/>
          <p:cNvPicPr preferRelativeResize="0"/>
          <p:nvPr/>
        </p:nvPicPr>
        <p:blipFill rotWithShape="1">
          <a:blip r:embed="rId4">
            <a:alphaModFix/>
          </a:blip>
          <a:srcRect/>
          <a:stretch/>
        </p:blipFill>
        <p:spPr>
          <a:xfrm>
            <a:off x="5793640" y="1957885"/>
            <a:ext cx="3096972" cy="4002239"/>
          </a:xfrm>
          <a:prstGeom prst="rect">
            <a:avLst/>
          </a:prstGeom>
          <a:noFill/>
          <a:ln>
            <a:noFill/>
          </a:ln>
        </p:spPr>
      </p:pic>
      <p:sp>
        <p:nvSpPr>
          <p:cNvPr id="188" name="Google Shape;188;p15"/>
          <p:cNvSpPr/>
          <p:nvPr/>
        </p:nvSpPr>
        <p:spPr>
          <a:xfrm>
            <a:off x="5858784" y="6305533"/>
            <a:ext cx="3175047"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https://www.pexels.com/photo/creative-3d-painting-3441746/</a:t>
            </a:r>
            <a:r>
              <a:rPr lang="en-US" sz="900" dirty="0">
                <a:solidFill>
                  <a:schemeClr val="dk1"/>
                </a:solidFill>
                <a:latin typeface="Calibri"/>
                <a:ea typeface="Calibri"/>
                <a:cs typeface="Calibri"/>
                <a:sym typeface="Calibri"/>
              </a:rPr>
              <a:t> By Lukas Rodriguez</a:t>
            </a:r>
            <a:endParaRPr sz="900" dirty="0"/>
          </a:p>
        </p:txBody>
      </p:sp>
      <p:sp>
        <p:nvSpPr>
          <p:cNvPr id="189" name="Google Shape;189;p15"/>
          <p:cNvSpPr/>
          <p:nvPr/>
        </p:nvSpPr>
        <p:spPr>
          <a:xfrm>
            <a:off x="491257" y="6305533"/>
            <a:ext cx="5264665" cy="2307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Pixabay</a:t>
            </a:r>
            <a:r>
              <a:rPr lang="en-US" sz="900" dirty="0">
                <a:solidFill>
                  <a:schemeClr val="dk1"/>
                </a:solidFill>
                <a:latin typeface="Calibri"/>
                <a:ea typeface="Calibri"/>
                <a:cs typeface="Calibri"/>
                <a:sym typeface="Calibri"/>
              </a:rPr>
              <a:t>, https://pixabay.com/photos/lago-di-limides-dolomites-alps-3025780/</a:t>
            </a:r>
            <a:endParaRPr sz="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6"/>
          <p:cNvSpPr txBox="1">
            <a:spLocks noGrp="1"/>
          </p:cNvSpPr>
          <p:nvPr>
            <p:ph type="title"/>
          </p:nvPr>
        </p:nvSpPr>
        <p:spPr>
          <a:xfrm>
            <a:off x="448965" y="1138425"/>
            <a:ext cx="6719018" cy="75163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C00000"/>
              </a:buClr>
              <a:buSzPts val="2800"/>
              <a:buFont typeface="Calibri"/>
              <a:buNone/>
            </a:pPr>
            <a:r>
              <a:rPr lang="en-US" sz="2800" b="1">
                <a:solidFill>
                  <a:srgbClr val="C00000"/>
                </a:solidFill>
              </a:rPr>
              <a:t>The Rules of composition</a:t>
            </a:r>
            <a:endParaRPr sz="2800"/>
          </a:p>
        </p:txBody>
      </p:sp>
      <p:sp>
        <p:nvSpPr>
          <p:cNvPr id="195" name="Google Shape;195;p16"/>
          <p:cNvSpPr txBox="1">
            <a:spLocks noGrp="1"/>
          </p:cNvSpPr>
          <p:nvPr>
            <p:ph type="body" idx="1"/>
          </p:nvPr>
        </p:nvSpPr>
        <p:spPr>
          <a:xfrm>
            <a:off x="318154" y="1818735"/>
            <a:ext cx="7307946" cy="5039265"/>
          </a:xfrm>
          <a:prstGeom prst="rect">
            <a:avLst/>
          </a:prstGeom>
          <a:noFill/>
          <a:ln>
            <a:noFill/>
          </a:ln>
        </p:spPr>
        <p:txBody>
          <a:bodyPr spcFirstLastPara="1" wrap="square" lIns="91425" tIns="45700" rIns="91425" bIns="45700" anchor="t" anchorCtr="0">
            <a:normAutofit fontScale="92500" lnSpcReduction="20000"/>
          </a:bodyPr>
          <a:lstStyle/>
          <a:p>
            <a:pPr marL="342900" lvl="0" indent="-342900" algn="l" rtl="0">
              <a:spcBef>
                <a:spcPts val="0"/>
              </a:spcBef>
              <a:spcAft>
                <a:spcPts val="0"/>
              </a:spcAft>
              <a:buClr>
                <a:srgbClr val="3F3F3F"/>
              </a:buClr>
              <a:buSzPct val="100000"/>
              <a:buChar char="•"/>
            </a:pPr>
            <a:r>
              <a:rPr lang="en-US" b="1"/>
              <a:t>Symmetry and Balance:</a:t>
            </a:r>
            <a:r>
              <a:rPr lang="en-US"/>
              <a:t> Symmetry involves creating a sense of equilibrium by arranging elements in a photograph to be mirror images of each other.</a:t>
            </a:r>
            <a:endParaRPr/>
          </a:p>
          <a:p>
            <a:pPr marL="342900" lvl="0" indent="-342900" algn="l" rtl="0">
              <a:spcBef>
                <a:spcPts val="476"/>
              </a:spcBef>
              <a:spcAft>
                <a:spcPts val="0"/>
              </a:spcAft>
              <a:buClr>
                <a:srgbClr val="3F3F3F"/>
              </a:buClr>
              <a:buSzPct val="100000"/>
              <a:buChar char="•"/>
            </a:pPr>
            <a:r>
              <a:rPr lang="en-US"/>
              <a:t>Balance refers to distributing visual weight evenly within the frame to achieve stability or tension, depending on the desired effect. </a:t>
            </a:r>
            <a:endParaRPr/>
          </a:p>
          <a:p>
            <a:pPr marL="342900" lvl="0" indent="-342900" algn="l" rtl="0">
              <a:spcBef>
                <a:spcPts val="476"/>
              </a:spcBef>
              <a:spcAft>
                <a:spcPts val="0"/>
              </a:spcAft>
              <a:buClr>
                <a:srgbClr val="3F3F3F"/>
              </a:buClr>
              <a:buSzPct val="100000"/>
              <a:buChar char="•"/>
            </a:pPr>
            <a:r>
              <a:rPr lang="en-US"/>
              <a:t>Asymmetrical compositions, on the other hand, use different elements with varying visual weight to create balance </a:t>
            </a:r>
            <a:endParaRPr/>
          </a:p>
          <a:p>
            <a:pPr marL="342900" lvl="0" indent="-342900" algn="l" rtl="0">
              <a:spcBef>
                <a:spcPts val="476"/>
              </a:spcBef>
              <a:spcAft>
                <a:spcPts val="0"/>
              </a:spcAft>
              <a:buClr>
                <a:srgbClr val="3F3F3F"/>
              </a:buClr>
              <a:buSzPct val="100000"/>
              <a:buChar char="•"/>
            </a:pPr>
            <a:r>
              <a:rPr lang="en-US" b="1"/>
              <a:t>Depth:</a:t>
            </a:r>
            <a:r>
              <a:rPr lang="en-US"/>
              <a:t> Creating a sense of depth in a photograph can be achieved by including elements in the foreground, middle ground, and background. This can be done by adding depth to a photo through lighting and perspective.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17"/>
          <p:cNvSpPr txBox="1">
            <a:spLocks noGrp="1"/>
          </p:cNvSpPr>
          <p:nvPr>
            <p:ph type="body" idx="1"/>
          </p:nvPr>
        </p:nvSpPr>
        <p:spPr>
          <a:xfrm>
            <a:off x="39637" y="1749246"/>
            <a:ext cx="7128347" cy="5039264"/>
          </a:xfrm>
          <a:prstGeom prst="rect">
            <a:avLst/>
          </a:prstGeom>
          <a:noFill/>
          <a:ln>
            <a:noFill/>
          </a:ln>
        </p:spPr>
        <p:txBody>
          <a:bodyPr spcFirstLastPara="1" wrap="square" lIns="91425" tIns="45700" rIns="91425" bIns="45700" anchor="t" anchorCtr="0">
            <a:normAutofit fontScale="92500" lnSpcReduction="10000"/>
          </a:bodyPr>
          <a:lstStyle/>
          <a:p>
            <a:pPr marL="342900" lvl="0" indent="-342900" algn="l" rtl="0">
              <a:spcBef>
                <a:spcPts val="0"/>
              </a:spcBef>
              <a:spcAft>
                <a:spcPts val="0"/>
              </a:spcAft>
              <a:buClr>
                <a:srgbClr val="3F3F3F"/>
              </a:buClr>
              <a:buSzPct val="100000"/>
              <a:buChar char="•"/>
            </a:pPr>
            <a:r>
              <a:rPr lang="en-US" sz="2400" b="1"/>
              <a:t>Point of View (POV):</a:t>
            </a:r>
            <a:r>
              <a:rPr lang="en-US" sz="2400"/>
              <a:t> The angle and perspective from which the photo is taken can drastically affect the composition.</a:t>
            </a:r>
            <a:endParaRPr/>
          </a:p>
          <a:p>
            <a:pPr marL="342900" lvl="0" indent="-342900" algn="l" rtl="0">
              <a:spcBef>
                <a:spcPts val="444"/>
              </a:spcBef>
              <a:spcAft>
                <a:spcPts val="0"/>
              </a:spcAft>
              <a:buClr>
                <a:srgbClr val="3F3F3F"/>
              </a:buClr>
              <a:buSzPct val="100000"/>
              <a:buChar char="•"/>
            </a:pPr>
            <a:r>
              <a:rPr lang="en-US" sz="2400"/>
              <a:t>Different points of view can convey different emotions and messages. </a:t>
            </a:r>
            <a:endParaRPr sz="2400"/>
          </a:p>
          <a:p>
            <a:pPr marL="342900" lvl="0" indent="-342900" algn="l" rtl="0">
              <a:spcBef>
                <a:spcPts val="444"/>
              </a:spcBef>
              <a:spcAft>
                <a:spcPts val="0"/>
              </a:spcAft>
              <a:buClr>
                <a:srgbClr val="3F3F3F"/>
              </a:buClr>
              <a:buSzPct val="100000"/>
              <a:buChar char="•"/>
            </a:pPr>
            <a:r>
              <a:rPr lang="en-US" sz="2400" b="1"/>
              <a:t>Negative Space:</a:t>
            </a:r>
            <a:r>
              <a:rPr lang="en-US" sz="2400"/>
              <a:t> Negative space is the empty or unoccupied areas in a photograph. It can be used to highlight the subject, create a sense of isolation, or add simplicity to the composition. </a:t>
            </a:r>
            <a:endParaRPr sz="2400"/>
          </a:p>
          <a:p>
            <a:pPr marL="342900" lvl="0" indent="-342900" algn="l" rtl="0">
              <a:spcBef>
                <a:spcPts val="444"/>
              </a:spcBef>
              <a:spcAft>
                <a:spcPts val="0"/>
              </a:spcAft>
              <a:buClr>
                <a:srgbClr val="3F3F3F"/>
              </a:buClr>
              <a:buSzPct val="100000"/>
              <a:buChar char="•"/>
            </a:pPr>
            <a:r>
              <a:rPr lang="en-US" sz="2400" b="1"/>
              <a:t>Frame within a Frame:</a:t>
            </a:r>
            <a:r>
              <a:rPr lang="en-US" sz="2400"/>
              <a:t> This technique involves using elements within the scene, such as arches, windows, or natural frames, to enclose or highlight the subject. A frame within a frame is the use of visual elements in a scene to border a subject, further drawing the focus to them. </a:t>
            </a:r>
            <a:endParaRPr sz="2400"/>
          </a:p>
        </p:txBody>
      </p:sp>
      <p:sp>
        <p:nvSpPr>
          <p:cNvPr id="201" name="Google Shape;201;p17"/>
          <p:cNvSpPr txBox="1"/>
          <p:nvPr/>
        </p:nvSpPr>
        <p:spPr>
          <a:xfrm>
            <a:off x="448965" y="1138425"/>
            <a:ext cx="6719018" cy="751630"/>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rgbClr val="C00000"/>
              </a:buClr>
              <a:buSzPts val="2800"/>
              <a:buFont typeface="Calibri"/>
              <a:buNone/>
            </a:pPr>
            <a:r>
              <a:rPr lang="en-US" sz="2800" b="1">
                <a:solidFill>
                  <a:srgbClr val="C00000"/>
                </a:solidFill>
                <a:latin typeface="Calibri"/>
                <a:ea typeface="Calibri"/>
                <a:cs typeface="Calibri"/>
                <a:sym typeface="Calibri"/>
              </a:rPr>
              <a:t>The Rules of composition</a:t>
            </a:r>
            <a:endParaRPr sz="2800">
              <a:solidFill>
                <a:srgbClr val="A4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18" descr="Free View Forest photo and picture"/>
          <p:cNvPicPr preferRelativeResize="0"/>
          <p:nvPr/>
        </p:nvPicPr>
        <p:blipFill rotWithShape="1">
          <a:blip r:embed="rId3">
            <a:alphaModFix/>
          </a:blip>
          <a:srcRect/>
          <a:stretch/>
        </p:blipFill>
        <p:spPr>
          <a:xfrm>
            <a:off x="99150" y="1749245"/>
            <a:ext cx="3647576" cy="4428445"/>
          </a:xfrm>
          <a:prstGeom prst="rect">
            <a:avLst/>
          </a:prstGeom>
          <a:noFill/>
          <a:ln>
            <a:noFill/>
          </a:ln>
        </p:spPr>
      </p:pic>
      <p:sp>
        <p:nvSpPr>
          <p:cNvPr id="207" name="Google Shape;207;p18"/>
          <p:cNvSpPr/>
          <p:nvPr/>
        </p:nvSpPr>
        <p:spPr>
          <a:xfrm>
            <a:off x="535562" y="6265290"/>
            <a:ext cx="3731028"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https://pixabay.com/photos/view-forest-mountains-window-1302515/</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JerzyGorecki</a:t>
            </a:r>
            <a:endParaRPr sz="900" dirty="0">
              <a:solidFill>
                <a:schemeClr val="dk1"/>
              </a:solidFill>
              <a:latin typeface="Calibri"/>
              <a:ea typeface="Calibri"/>
              <a:cs typeface="Calibri"/>
              <a:sym typeface="Calibri"/>
            </a:endParaRPr>
          </a:p>
        </p:txBody>
      </p:sp>
      <p:pic>
        <p:nvPicPr>
          <p:cNvPr id="208" name="Google Shape;208;p18" descr="Free Portrait of Man on City Street Stock Photo"/>
          <p:cNvPicPr preferRelativeResize="0"/>
          <p:nvPr/>
        </p:nvPicPr>
        <p:blipFill rotWithShape="1">
          <a:blip r:embed="rId5">
            <a:alphaModFix/>
          </a:blip>
          <a:srcRect/>
          <a:stretch/>
        </p:blipFill>
        <p:spPr>
          <a:xfrm>
            <a:off x="3588221" y="1850835"/>
            <a:ext cx="5476793" cy="4164376"/>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209" name="Google Shape;209;p18"/>
          <p:cNvSpPr/>
          <p:nvPr/>
        </p:nvSpPr>
        <p:spPr>
          <a:xfrm>
            <a:off x="4419296" y="6273807"/>
            <a:ext cx="4581150"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https://www.pexels.com/photo/portrait-of-man-on-city-street-307847/</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Kaique</a:t>
            </a:r>
            <a:r>
              <a:rPr lang="en-US" sz="900" dirty="0">
                <a:solidFill>
                  <a:schemeClr val="dk1"/>
                </a:solidFill>
                <a:latin typeface="Calibri"/>
                <a:ea typeface="Calibri"/>
                <a:cs typeface="Calibri"/>
                <a:sym typeface="Calibri"/>
              </a:rPr>
              <a:t> Rocha</a:t>
            </a:r>
            <a:endParaRPr sz="900" dirty="0"/>
          </a:p>
        </p:txBody>
      </p:sp>
      <p:sp>
        <p:nvSpPr>
          <p:cNvPr id="210" name="Google Shape;210;p18"/>
          <p:cNvSpPr/>
          <p:nvPr/>
        </p:nvSpPr>
        <p:spPr>
          <a:xfrm>
            <a:off x="3044950" y="1138425"/>
            <a:ext cx="39403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C00000"/>
                </a:solidFill>
                <a:latin typeface="Calibri"/>
                <a:ea typeface="Calibri"/>
                <a:cs typeface="Calibri"/>
                <a:sym typeface="Calibri"/>
              </a:rPr>
              <a:t>The Rules of composition</a:t>
            </a:r>
            <a:endParaRPr sz="2800">
              <a:solidFill>
                <a:srgbClr val="000000"/>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9"/>
          <p:cNvSpPr txBox="1">
            <a:spLocks noGrp="1"/>
          </p:cNvSpPr>
          <p:nvPr>
            <p:ph type="title"/>
          </p:nvPr>
        </p:nvSpPr>
        <p:spPr>
          <a:xfrm>
            <a:off x="-9151" y="1291129"/>
            <a:ext cx="8093365" cy="610821"/>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Application of photocomposition Techniques</a:t>
            </a:r>
            <a:endParaRPr sz="2800" b="1"/>
          </a:p>
        </p:txBody>
      </p:sp>
      <p:sp>
        <p:nvSpPr>
          <p:cNvPr id="216" name="Google Shape;216;p19"/>
          <p:cNvSpPr txBox="1">
            <a:spLocks noGrp="1"/>
          </p:cNvSpPr>
          <p:nvPr>
            <p:ph type="body" idx="1"/>
          </p:nvPr>
        </p:nvSpPr>
        <p:spPr>
          <a:xfrm>
            <a:off x="79979" y="2054655"/>
            <a:ext cx="7698826" cy="4733855"/>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rgbClr val="3F3F3F"/>
              </a:buClr>
              <a:buSzPct val="100000"/>
              <a:buChar char="•"/>
            </a:pPr>
            <a:r>
              <a:rPr lang="en-US" b="1"/>
              <a:t>Rule of Thirds:</a:t>
            </a:r>
            <a:r>
              <a:rPr lang="en-US"/>
              <a:t> One of the most well-known and widely used composition techniques. The image is divided into nine equal parts by two equally spaced horizontal and two equally spaced vertical lines. Important elements of the photo are then placed along these lines or at their intersections. </a:t>
            </a:r>
            <a:endParaRPr/>
          </a:p>
          <a:p>
            <a:pPr marL="342900" lvl="0" indent="-342900" algn="l" rtl="0">
              <a:spcBef>
                <a:spcPts val="476"/>
              </a:spcBef>
              <a:spcAft>
                <a:spcPts val="0"/>
              </a:spcAft>
              <a:buClr>
                <a:srgbClr val="3F3F3F"/>
              </a:buClr>
              <a:buSzPct val="100000"/>
              <a:buChar char="•"/>
            </a:pPr>
            <a:r>
              <a:rPr lang="en-US" b="1"/>
              <a:t>Repetition:</a:t>
            </a:r>
            <a:r>
              <a:rPr lang="en-US"/>
              <a:t> Incorporating patterns or repetitive elements in the photo can add visual interest and create a sense of unity. Repetition in photography refers to the technique of integrating recurring elements, patterns, or themes in a composition to produce a sense of rhythm and balance in an image.</a:t>
            </a:r>
            <a:endParaRPr/>
          </a:p>
          <a:p>
            <a:pPr marL="342900" lvl="0" indent="-342900" algn="l" rtl="0">
              <a:spcBef>
                <a:spcPts val="476"/>
              </a:spcBef>
              <a:spcAft>
                <a:spcPts val="0"/>
              </a:spcAft>
              <a:buClr>
                <a:srgbClr val="3F3F3F"/>
              </a:buClr>
              <a:buSzPct val="100000"/>
              <a:buChar char="•"/>
            </a:pPr>
            <a:r>
              <a:rPr lang="en-US" b="1"/>
              <a:t>Simplicity:</a:t>
            </a:r>
            <a:r>
              <a:rPr lang="en-US"/>
              <a:t> Striving for simplicity in the composition can often lead to more powerful and impactful images.</a:t>
            </a:r>
            <a:endParaRPr/>
          </a:p>
          <a:p>
            <a:pPr marL="342900" lvl="0" indent="-342900" algn="l" rtl="0">
              <a:spcBef>
                <a:spcPts val="476"/>
              </a:spcBef>
              <a:spcAft>
                <a:spcPts val="0"/>
              </a:spcAft>
              <a:buClr>
                <a:srgbClr val="3F3F3F"/>
              </a:buClr>
              <a:buSzPct val="100000"/>
              <a:buChar char="•"/>
            </a:pPr>
            <a:r>
              <a:rPr lang="en-US"/>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0"/>
          <p:cNvSpPr txBox="1">
            <a:spLocks noGrp="1"/>
          </p:cNvSpPr>
          <p:nvPr>
            <p:ph type="title"/>
          </p:nvPr>
        </p:nvSpPr>
        <p:spPr>
          <a:xfrm>
            <a:off x="296260" y="1138425"/>
            <a:ext cx="732983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Application of photocomposition Techniques</a:t>
            </a:r>
            <a:endParaRPr sz="2800" b="1"/>
          </a:p>
        </p:txBody>
      </p:sp>
      <p:pic>
        <p:nvPicPr>
          <p:cNvPr id="222" name="Google Shape;222;p20" descr="https://petapixel.com/assets/uploads/2022/06/IMAGE-3-Boat-800x578.jpg"/>
          <p:cNvPicPr preferRelativeResize="0"/>
          <p:nvPr/>
        </p:nvPicPr>
        <p:blipFill rotWithShape="1">
          <a:blip r:embed="rId3">
            <a:alphaModFix/>
          </a:blip>
          <a:srcRect/>
          <a:stretch/>
        </p:blipFill>
        <p:spPr>
          <a:xfrm>
            <a:off x="1059784" y="1795749"/>
            <a:ext cx="6685074" cy="4668383"/>
          </a:xfrm>
          <a:prstGeom prst="rect">
            <a:avLst/>
          </a:prstGeom>
          <a:noFill/>
          <a:ln>
            <a:noFill/>
          </a:ln>
        </p:spPr>
      </p:pic>
      <p:sp>
        <p:nvSpPr>
          <p:cNvPr id="223" name="Google Shape;223;p20"/>
          <p:cNvSpPr/>
          <p:nvPr/>
        </p:nvSpPr>
        <p:spPr>
          <a:xfrm>
            <a:off x="1117935" y="6464132"/>
            <a:ext cx="641360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dirty="0">
                <a:solidFill>
                  <a:schemeClr val="dk1"/>
                </a:solidFill>
                <a:latin typeface="Calibri"/>
                <a:ea typeface="Calibri"/>
                <a:cs typeface="Calibri"/>
                <a:sym typeface="Calibri"/>
              </a:rPr>
              <a:t>Source: The rule of thirds works with both horizontal and vertical compositions. Photo by John Tunney. </a:t>
            </a:r>
            <a:r>
              <a:rPr lang="en-US" sz="8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https://petapixel.com/rule-of-thirds/</a:t>
            </a:r>
            <a:r>
              <a:rPr lang="en-US" sz="800" dirty="0">
                <a:solidFill>
                  <a:schemeClr val="dk1"/>
                </a:solidFill>
                <a:latin typeface="Calibri"/>
                <a:ea typeface="Calibri"/>
                <a:cs typeface="Calibri"/>
                <a:sym typeface="Calibri"/>
              </a:rPr>
              <a:t>  </a:t>
            </a:r>
            <a:r>
              <a:rPr lang="en-US" sz="800" dirty="0" err="1">
                <a:solidFill>
                  <a:schemeClr val="dk1"/>
                </a:solidFill>
                <a:latin typeface="Calibri"/>
                <a:ea typeface="Calibri"/>
                <a:cs typeface="Calibri"/>
                <a:sym typeface="Calibri"/>
              </a:rPr>
              <a:t>PetaPixel</a:t>
            </a:r>
            <a:r>
              <a:rPr lang="en-US" sz="800" dirty="0">
                <a:solidFill>
                  <a:schemeClr val="dk1"/>
                </a:solidFill>
                <a:latin typeface="Calibri"/>
                <a:ea typeface="Calibri"/>
                <a:cs typeface="Calibri"/>
                <a:sym typeface="Calibri"/>
              </a:rPr>
              <a:t>.</a:t>
            </a:r>
            <a:endParaRPr sz="800" dirty="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21"/>
          <p:cNvSpPr txBox="1">
            <a:spLocks noGrp="1"/>
          </p:cNvSpPr>
          <p:nvPr>
            <p:ph type="title"/>
          </p:nvPr>
        </p:nvSpPr>
        <p:spPr>
          <a:xfrm>
            <a:off x="143556" y="1138425"/>
            <a:ext cx="8093363" cy="61081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Application of photocomposition Techniques</a:t>
            </a:r>
            <a:endParaRPr sz="2800" b="1"/>
          </a:p>
        </p:txBody>
      </p:sp>
      <p:pic>
        <p:nvPicPr>
          <p:cNvPr id="229" name="Google Shape;229;p21" descr="Free Low Angle Photo of Staircase Stock Photo"/>
          <p:cNvPicPr preferRelativeResize="0"/>
          <p:nvPr/>
        </p:nvPicPr>
        <p:blipFill rotWithShape="1">
          <a:blip r:embed="rId3">
            <a:alphaModFix/>
          </a:blip>
          <a:srcRect/>
          <a:stretch/>
        </p:blipFill>
        <p:spPr>
          <a:xfrm>
            <a:off x="484743" y="1698524"/>
            <a:ext cx="3476438" cy="4592107"/>
          </a:xfrm>
          <a:prstGeom prst="rect">
            <a:avLst/>
          </a:prstGeom>
          <a:noFill/>
          <a:ln>
            <a:noFill/>
          </a:ln>
        </p:spPr>
      </p:pic>
      <p:sp>
        <p:nvSpPr>
          <p:cNvPr id="230" name="Google Shape;230;p21"/>
          <p:cNvSpPr/>
          <p:nvPr/>
        </p:nvSpPr>
        <p:spPr>
          <a:xfrm>
            <a:off x="601670" y="6466227"/>
            <a:ext cx="3664920"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https://www.pexels.com/photo/low-angle-photo-of-staircase-3425882/</a:t>
            </a:r>
            <a:r>
              <a:rPr lang="en-US" sz="900" dirty="0">
                <a:solidFill>
                  <a:schemeClr val="dk1"/>
                </a:solidFill>
                <a:latin typeface="Calibri"/>
                <a:ea typeface="Calibri"/>
                <a:cs typeface="Calibri"/>
                <a:sym typeface="Calibri"/>
              </a:rPr>
              <a:t> by David </a:t>
            </a:r>
            <a:r>
              <a:rPr lang="en-US" sz="900" dirty="0" err="1">
                <a:solidFill>
                  <a:schemeClr val="dk1"/>
                </a:solidFill>
                <a:latin typeface="Calibri"/>
                <a:ea typeface="Calibri"/>
                <a:cs typeface="Calibri"/>
                <a:sym typeface="Calibri"/>
              </a:rPr>
              <a:t>Underland</a:t>
            </a:r>
            <a:endParaRPr sz="900" dirty="0">
              <a:solidFill>
                <a:schemeClr val="dk1"/>
              </a:solidFill>
              <a:latin typeface="Calibri"/>
              <a:ea typeface="Calibri"/>
              <a:cs typeface="Calibri"/>
              <a:sym typeface="Calibri"/>
            </a:endParaRPr>
          </a:p>
        </p:txBody>
      </p:sp>
      <p:pic>
        <p:nvPicPr>
          <p:cNvPr id="231" name="Google Shape;231;p21"/>
          <p:cNvPicPr preferRelativeResize="0"/>
          <p:nvPr/>
        </p:nvPicPr>
        <p:blipFill rotWithShape="1">
          <a:blip r:embed="rId5">
            <a:alphaModFix/>
          </a:blip>
          <a:srcRect t="8949" b="8659"/>
          <a:stretch/>
        </p:blipFill>
        <p:spPr>
          <a:xfrm>
            <a:off x="4088515" y="1698524"/>
            <a:ext cx="3359510" cy="4749711"/>
          </a:xfrm>
          <a:prstGeom prst="rect">
            <a:avLst/>
          </a:prstGeom>
          <a:noFill/>
          <a:ln>
            <a:noFill/>
          </a:ln>
        </p:spPr>
      </p:pic>
      <p:sp>
        <p:nvSpPr>
          <p:cNvPr id="232" name="Google Shape;232;p21"/>
          <p:cNvSpPr/>
          <p:nvPr/>
        </p:nvSpPr>
        <p:spPr>
          <a:xfrm>
            <a:off x="4088514" y="6477922"/>
            <a:ext cx="3486845"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 Source: </a:t>
            </a:r>
            <a:r>
              <a:rPr lang="en-US" sz="900" u="sng" dirty="0">
                <a:solidFill>
                  <a:schemeClr val="dk1"/>
                </a:solidFill>
                <a:latin typeface="Calibri"/>
                <a:ea typeface="Calibri"/>
                <a:cs typeface="Calibri"/>
                <a:sym typeface="Calibri"/>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https://www.pexels.com/photo/portrait-of-woman-laughing-and-throwing-her-head-back-11744655/</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Anastasiia</a:t>
            </a:r>
            <a:r>
              <a:rPr lang="en-US" sz="900" dirty="0">
                <a:solidFill>
                  <a:schemeClr val="dk1"/>
                </a:solidFill>
                <a:latin typeface="Calibri"/>
                <a:ea typeface="Calibri"/>
                <a:cs typeface="Calibri"/>
                <a:sym typeface="Calibri"/>
              </a:rPr>
              <a:t> </a:t>
            </a:r>
            <a:r>
              <a:rPr lang="en-US" sz="900" dirty="0" err="1">
                <a:solidFill>
                  <a:schemeClr val="dk1"/>
                </a:solidFill>
                <a:latin typeface="Calibri"/>
                <a:ea typeface="Calibri"/>
                <a:cs typeface="Calibri"/>
                <a:sym typeface="Calibri"/>
              </a:rPr>
              <a:t>Chaikovska</a:t>
            </a:r>
            <a:endParaRPr sz="900" dirty="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2"/>
          <p:cNvSpPr txBox="1">
            <a:spLocks noGrp="1"/>
          </p:cNvSpPr>
          <p:nvPr>
            <p:ph type="title"/>
          </p:nvPr>
        </p:nvSpPr>
        <p:spPr>
          <a:xfrm>
            <a:off x="40128" y="1291130"/>
            <a:ext cx="7280561"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Application of photocomposition Techniques</a:t>
            </a:r>
            <a:endParaRPr sz="2800" b="1"/>
          </a:p>
        </p:txBody>
      </p:sp>
      <p:sp>
        <p:nvSpPr>
          <p:cNvPr id="238" name="Google Shape;238;p22"/>
          <p:cNvSpPr txBox="1">
            <a:spLocks noGrp="1"/>
          </p:cNvSpPr>
          <p:nvPr>
            <p:ph type="body" idx="1"/>
          </p:nvPr>
        </p:nvSpPr>
        <p:spPr>
          <a:xfrm>
            <a:off x="-1" y="2207361"/>
            <a:ext cx="7167985" cy="4581150"/>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rgbClr val="3F3F3F"/>
              </a:buClr>
              <a:buSzPct val="100000"/>
              <a:buChar char="•"/>
            </a:pPr>
            <a:r>
              <a:rPr lang="en-US" b="1"/>
              <a:t>The Golden Ratio: </a:t>
            </a:r>
            <a:r>
              <a:rPr lang="en-US"/>
              <a:t>The Golden Ratio differentiates from the rule of thirds by the balance of the photograph. Here, the focus of the photograph is more towards the center (with more details). </a:t>
            </a:r>
            <a:endParaRPr/>
          </a:p>
          <a:p>
            <a:pPr marL="342900" lvl="0" indent="-342900" algn="l" rtl="0">
              <a:spcBef>
                <a:spcPts val="434"/>
              </a:spcBef>
              <a:spcAft>
                <a:spcPts val="0"/>
              </a:spcAft>
              <a:buClr>
                <a:srgbClr val="3F3F3F"/>
              </a:buClr>
              <a:buSzPct val="100000"/>
              <a:buChar char="•"/>
            </a:pPr>
            <a:r>
              <a:rPr lang="en-US"/>
              <a:t>The roots of this rule go back centuries and can be found in notable works of art. In essence, it is the perfect balance with a ratio of 1 to 1.618, and you can search for this to understand the proportions in photography, architecture, and art. </a:t>
            </a:r>
            <a:endParaRPr/>
          </a:p>
          <a:p>
            <a:pPr marL="342900" lvl="0" indent="-342900" algn="l" rtl="0">
              <a:spcBef>
                <a:spcPts val="434"/>
              </a:spcBef>
              <a:spcAft>
                <a:spcPts val="0"/>
              </a:spcAft>
              <a:buClr>
                <a:srgbClr val="3F3F3F"/>
              </a:buClr>
              <a:buSzPct val="100000"/>
              <a:buChar char="•"/>
            </a:pPr>
            <a:r>
              <a:rPr lang="en-US"/>
              <a:t>Instead of nine equal rectangles, the frame is divided into a sequence of squares that form a Golden Spiral, also known as the Fibonacci Spiral, which resembles a shell. </a:t>
            </a:r>
            <a:endParaRPr/>
          </a:p>
          <a:p>
            <a:pPr marL="342900" lvl="0" indent="-342900" algn="l" rtl="0">
              <a:spcBef>
                <a:spcPts val="434"/>
              </a:spcBef>
              <a:spcAft>
                <a:spcPts val="0"/>
              </a:spcAft>
              <a:buClr>
                <a:srgbClr val="3F3F3F"/>
              </a:buClr>
              <a:buSzPct val="100000"/>
              <a:buChar char="•"/>
            </a:pPr>
            <a:r>
              <a:rPr lang="en-US"/>
              <a:t>The spiral guides the viewer’s eye around the frame and shows how the scene should develop.</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23" descr="Free photo cafe glockenspiel - into the light"/>
          <p:cNvPicPr preferRelativeResize="0"/>
          <p:nvPr/>
        </p:nvPicPr>
        <p:blipFill rotWithShape="1">
          <a:blip r:embed="rId3">
            <a:alphaModFix/>
          </a:blip>
          <a:srcRect/>
          <a:stretch/>
        </p:blipFill>
        <p:spPr>
          <a:xfrm>
            <a:off x="165254" y="1526211"/>
            <a:ext cx="3948632" cy="4411881"/>
          </a:xfrm>
          <a:prstGeom prst="rect">
            <a:avLst/>
          </a:prstGeom>
          <a:noFill/>
          <a:ln>
            <a:noFill/>
          </a:ln>
        </p:spPr>
      </p:pic>
      <p:pic>
        <p:nvPicPr>
          <p:cNvPr id="244" name="Google Shape;244;p23"/>
          <p:cNvPicPr preferRelativeResize="0"/>
          <p:nvPr/>
        </p:nvPicPr>
        <p:blipFill rotWithShape="1">
          <a:blip r:embed="rId4">
            <a:alphaModFix/>
          </a:blip>
          <a:srcRect/>
          <a:stretch/>
        </p:blipFill>
        <p:spPr>
          <a:xfrm>
            <a:off x="4219817" y="1526210"/>
            <a:ext cx="4877410" cy="4411882"/>
          </a:xfrm>
          <a:prstGeom prst="rect">
            <a:avLst/>
          </a:prstGeom>
          <a:noFill/>
          <a:ln>
            <a:noFill/>
          </a:ln>
        </p:spPr>
      </p:pic>
      <p:sp>
        <p:nvSpPr>
          <p:cNvPr id="245" name="Google Shape;245;p23"/>
          <p:cNvSpPr/>
          <p:nvPr/>
        </p:nvSpPr>
        <p:spPr>
          <a:xfrm>
            <a:off x="4341004" y="6087726"/>
            <a:ext cx="4572000" cy="5077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Bloglovin</a:t>
            </a:r>
            <a:r>
              <a:rPr lang="en-US" sz="900" dirty="0">
                <a:solidFill>
                  <a:schemeClr val="dk1"/>
                </a:solidFill>
                <a:latin typeface="Calibri"/>
                <a:ea typeface="Calibri"/>
                <a:cs typeface="Calibri"/>
                <a:sym typeface="Calibri"/>
              </a:rPr>
              <a:t> Use the Golden Ratio to enhance your composition </a:t>
            </a:r>
            <a:r>
              <a:rPr lang="en-US" sz="900" u="sng" dirty="0">
                <a:solidFill>
                  <a:schemeClr val="dk1"/>
                </a:solidFill>
                <a:latin typeface="Calibri"/>
                <a:ea typeface="Calibri"/>
                <a:cs typeface="Calibri"/>
                <a:sym typeface="Calibri"/>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https://www.bloglovin.com/blogs/digital-photography-school-567509/6-advanced-composition-techniques-to-improve-4725881020</a:t>
            </a:r>
            <a:r>
              <a:rPr lang="en-US" sz="900" dirty="0">
                <a:solidFill>
                  <a:schemeClr val="dk1"/>
                </a:solidFill>
                <a:latin typeface="Calibri"/>
                <a:ea typeface="Calibri"/>
                <a:cs typeface="Calibri"/>
                <a:sym typeface="Calibri"/>
              </a:rPr>
              <a:t> </a:t>
            </a:r>
            <a:endParaRPr sz="900" dirty="0">
              <a:solidFill>
                <a:schemeClr val="dk1"/>
              </a:solidFill>
              <a:latin typeface="Calibri"/>
              <a:ea typeface="Calibri"/>
              <a:cs typeface="Calibri"/>
              <a:sym typeface="Calibri"/>
            </a:endParaRPr>
          </a:p>
        </p:txBody>
      </p:sp>
      <p:sp>
        <p:nvSpPr>
          <p:cNvPr id="246" name="Google Shape;246;p23"/>
          <p:cNvSpPr/>
          <p:nvPr/>
        </p:nvSpPr>
        <p:spPr>
          <a:xfrm>
            <a:off x="296260" y="6054332"/>
            <a:ext cx="3664920" cy="5077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https://www.freepik.com/free-photo/cafe-glockenspiel-into-light_12685757.htm#query=Golden%20ratio&amp;position=46&amp;from_view=search&amp;track=ais</a:t>
            </a:r>
            <a:r>
              <a:rPr lang="en-US" sz="900" dirty="0">
                <a:solidFill>
                  <a:schemeClr val="dk1"/>
                </a:solidFill>
                <a:latin typeface="Calibri"/>
                <a:ea typeface="Calibri"/>
                <a:cs typeface="Calibri"/>
                <a:sym typeface="Calibri"/>
              </a:rPr>
              <a:t> By @ jplenio1</a:t>
            </a:r>
            <a:endParaRPr sz="900" dirty="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4"/>
          <p:cNvSpPr txBox="1">
            <a:spLocks noGrp="1"/>
          </p:cNvSpPr>
          <p:nvPr>
            <p:ph type="title"/>
          </p:nvPr>
        </p:nvSpPr>
        <p:spPr>
          <a:xfrm>
            <a:off x="26190" y="1291130"/>
            <a:ext cx="8210730"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Application of photocomposition Techniques</a:t>
            </a:r>
            <a:endParaRPr sz="2800" b="1"/>
          </a:p>
        </p:txBody>
      </p:sp>
      <p:sp>
        <p:nvSpPr>
          <p:cNvPr id="252" name="Google Shape;252;p24"/>
          <p:cNvSpPr txBox="1">
            <a:spLocks noGrp="1"/>
          </p:cNvSpPr>
          <p:nvPr>
            <p:ph type="body" idx="1"/>
          </p:nvPr>
        </p:nvSpPr>
        <p:spPr>
          <a:xfrm>
            <a:off x="178895" y="2054655"/>
            <a:ext cx="7752615" cy="4497935"/>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rgbClr val="3F3F3F"/>
              </a:buClr>
              <a:buSzPts val="2800"/>
              <a:buChar char="•"/>
            </a:pPr>
            <a:r>
              <a:rPr lang="en-US" b="1"/>
              <a:t>Diagonals: </a:t>
            </a:r>
            <a:endParaRPr b="1"/>
          </a:p>
          <a:p>
            <a:pPr marL="342900" lvl="0" indent="-342900" algn="l" rtl="0">
              <a:spcBef>
                <a:spcPts val="560"/>
              </a:spcBef>
              <a:spcAft>
                <a:spcPts val="0"/>
              </a:spcAft>
              <a:buClr>
                <a:srgbClr val="3F3F3F"/>
              </a:buClr>
              <a:buSzPts val="2800"/>
              <a:buChar char="•"/>
            </a:pPr>
            <a:r>
              <a:rPr lang="en-US"/>
              <a:t>One thing about diagonal lines that differentiates it from other composition techniques is that the lines help create movement in the photograph, even when your subjects are still. </a:t>
            </a:r>
            <a:endParaRPr/>
          </a:p>
          <a:p>
            <a:pPr marL="342900" lvl="0" indent="-342900" algn="l" rtl="0">
              <a:spcBef>
                <a:spcPts val="560"/>
              </a:spcBef>
              <a:spcAft>
                <a:spcPts val="0"/>
              </a:spcAft>
              <a:buClr>
                <a:srgbClr val="3F3F3F"/>
              </a:buClr>
              <a:buSzPts val="2800"/>
              <a:buChar char="•"/>
            </a:pPr>
            <a:r>
              <a:rPr lang="en-US"/>
              <a:t>This is a great tip for photographers that want to step outside of perfect compositions, yet still create appealing photography compositions with the help of diagonal lines composition in photography is simply the arrangement of visual elements within a frame.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5"/>
          <p:cNvSpPr txBox="1">
            <a:spLocks noGrp="1"/>
          </p:cNvSpPr>
          <p:nvPr>
            <p:ph type="title"/>
          </p:nvPr>
        </p:nvSpPr>
        <p:spPr>
          <a:xfrm>
            <a:off x="754377" y="1138425"/>
            <a:ext cx="6719018" cy="868839"/>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A40000"/>
              </a:buClr>
              <a:buSzPct val="100000"/>
              <a:buFont typeface="Calibri"/>
              <a:buNone/>
            </a:pPr>
            <a:r>
              <a:rPr lang="en-US" sz="2800" b="1" dirty="0"/>
              <a:t>Application of photocomposition Techniques</a:t>
            </a:r>
            <a:endParaRPr sz="2800" b="1" dirty="0"/>
          </a:p>
        </p:txBody>
      </p:sp>
      <p:pic>
        <p:nvPicPr>
          <p:cNvPr id="258" name="Google Shape;258;p25" descr="Free Travel Hotel photo and picture"/>
          <p:cNvPicPr preferRelativeResize="0"/>
          <p:nvPr/>
        </p:nvPicPr>
        <p:blipFill rotWithShape="1">
          <a:blip r:embed="rId3">
            <a:alphaModFix/>
          </a:blip>
          <a:srcRect/>
          <a:stretch/>
        </p:blipFill>
        <p:spPr>
          <a:xfrm>
            <a:off x="296260" y="1897467"/>
            <a:ext cx="3977920" cy="3974813"/>
          </a:xfrm>
          <a:prstGeom prst="rect">
            <a:avLst/>
          </a:prstGeom>
          <a:noFill/>
          <a:ln>
            <a:noFill/>
          </a:ln>
        </p:spPr>
      </p:pic>
      <p:sp>
        <p:nvSpPr>
          <p:cNvPr id="259" name="Google Shape;259;p25"/>
          <p:cNvSpPr/>
          <p:nvPr/>
        </p:nvSpPr>
        <p:spPr>
          <a:xfrm>
            <a:off x="243997" y="5872280"/>
            <a:ext cx="402259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Pixabay</a:t>
            </a:r>
            <a:r>
              <a:rPr lang="en-US" sz="900" dirty="0">
                <a:solidFill>
                  <a:schemeClr val="dk1"/>
                </a:solidFill>
                <a:latin typeface="Calibri"/>
                <a:ea typeface="Calibri"/>
                <a:cs typeface="Calibri"/>
                <a:sym typeface="Calibri"/>
              </a:rPr>
              <a:t>. </a:t>
            </a:r>
            <a:r>
              <a:rPr lang="en-US" sz="9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https://pixabay.com/photos/travel-hotel-eilat-architecture-7562041/</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TranThangNhat</a:t>
            </a:r>
            <a:endParaRPr sz="900" dirty="0">
              <a:solidFill>
                <a:schemeClr val="dk1"/>
              </a:solidFill>
              <a:latin typeface="Calibri"/>
              <a:ea typeface="Calibri"/>
              <a:cs typeface="Calibri"/>
              <a:sym typeface="Calibri"/>
            </a:endParaRPr>
          </a:p>
        </p:txBody>
      </p:sp>
      <p:pic>
        <p:nvPicPr>
          <p:cNvPr id="260" name="Google Shape;260;p25" descr="Free Apple Tree photo and picture"/>
          <p:cNvPicPr preferRelativeResize="0"/>
          <p:nvPr/>
        </p:nvPicPr>
        <p:blipFill rotWithShape="1">
          <a:blip r:embed="rId5">
            <a:alphaModFix/>
          </a:blip>
          <a:srcRect l="22032"/>
          <a:stretch/>
        </p:blipFill>
        <p:spPr>
          <a:xfrm>
            <a:off x="4419295" y="1897467"/>
            <a:ext cx="4625553" cy="3974813"/>
          </a:xfrm>
          <a:prstGeom prst="rect">
            <a:avLst/>
          </a:prstGeom>
          <a:noFill/>
          <a:ln>
            <a:noFill/>
          </a:ln>
        </p:spPr>
      </p:pic>
      <p:sp>
        <p:nvSpPr>
          <p:cNvPr id="261" name="Google Shape;261;p25"/>
          <p:cNvSpPr/>
          <p:nvPr/>
        </p:nvSpPr>
        <p:spPr>
          <a:xfrm>
            <a:off x="4357065" y="5985512"/>
            <a:ext cx="4572000"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Pixabay</a:t>
            </a:r>
            <a:r>
              <a:rPr lang="en-US" sz="900" dirty="0">
                <a:solidFill>
                  <a:schemeClr val="dk1"/>
                </a:solidFill>
                <a:latin typeface="Calibri"/>
                <a:ea typeface="Calibri"/>
                <a:cs typeface="Calibri"/>
                <a:sym typeface="Calibri"/>
              </a:rPr>
              <a:t> </a:t>
            </a:r>
            <a:r>
              <a:rPr lang="en-US" sz="900" u="sng" dirty="0">
                <a:solidFill>
                  <a:schemeClr val="dk1"/>
                </a:solidFill>
                <a:latin typeface="Calibri"/>
                <a:ea typeface="Calibri"/>
                <a:cs typeface="Calibri"/>
                <a:sym typeface="Calibri"/>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https://pixabay.com/photos/apple-tree-cordon-oblique-fruit-1708511/</a:t>
            </a:r>
            <a:r>
              <a:rPr lang="en-US" sz="900" dirty="0">
                <a:solidFill>
                  <a:schemeClr val="dk1"/>
                </a:solidFill>
                <a:latin typeface="Calibri"/>
                <a:ea typeface="Calibri"/>
                <a:cs typeface="Calibri"/>
                <a:sym typeface="Calibri"/>
              </a:rPr>
              <a:t>  by </a:t>
            </a:r>
            <a:r>
              <a:rPr lang="en-US" sz="900" dirty="0" err="1">
                <a:solidFill>
                  <a:schemeClr val="dk1"/>
                </a:solidFill>
                <a:latin typeface="Calibri"/>
                <a:ea typeface="Calibri"/>
                <a:cs typeface="Calibri"/>
                <a:sym typeface="Calibri"/>
              </a:rPr>
              <a:t>aitoff</a:t>
            </a:r>
            <a:endParaRPr sz="900" dirty="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26"/>
          <p:cNvSpPr txBox="1">
            <a:spLocks noGrp="1"/>
          </p:cNvSpPr>
          <p:nvPr>
            <p:ph type="title"/>
          </p:nvPr>
        </p:nvSpPr>
        <p:spPr>
          <a:xfrm>
            <a:off x="39638" y="1033111"/>
            <a:ext cx="671901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500"/>
              <a:buFont typeface="Calibri"/>
              <a:buNone/>
            </a:pPr>
            <a:r>
              <a:rPr lang="en-US" sz="2500" b="1"/>
              <a:t>Application of photocomposition Techniques</a:t>
            </a:r>
            <a:endParaRPr sz="2800" b="1"/>
          </a:p>
        </p:txBody>
      </p:sp>
      <p:sp>
        <p:nvSpPr>
          <p:cNvPr id="267" name="Google Shape;267;p26"/>
          <p:cNvSpPr txBox="1">
            <a:spLocks noGrp="1"/>
          </p:cNvSpPr>
          <p:nvPr>
            <p:ph type="body" idx="1"/>
          </p:nvPr>
        </p:nvSpPr>
        <p:spPr>
          <a:xfrm>
            <a:off x="192343" y="1749245"/>
            <a:ext cx="7281052" cy="5149096"/>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rgbClr val="3F3F3F"/>
              </a:buClr>
              <a:buSzPct val="100000"/>
              <a:buChar char="•"/>
            </a:pPr>
            <a:r>
              <a:rPr lang="en-US" b="1"/>
              <a:t>Figure to ground</a:t>
            </a:r>
            <a:endParaRPr/>
          </a:p>
          <a:p>
            <a:pPr marL="342900" lvl="0" indent="-342900" algn="l" rtl="0">
              <a:spcBef>
                <a:spcPts val="434"/>
              </a:spcBef>
              <a:spcAft>
                <a:spcPts val="0"/>
              </a:spcAft>
              <a:buClr>
                <a:srgbClr val="3F3F3F"/>
              </a:buClr>
              <a:buSzPct val="100000"/>
              <a:buChar char="•"/>
            </a:pPr>
            <a:r>
              <a:rPr lang="en-US"/>
              <a:t>Focus on your subjects and make them stand out by narrowing in on the contrast between the subject and the background. </a:t>
            </a:r>
            <a:endParaRPr/>
          </a:p>
          <a:p>
            <a:pPr marL="342900" lvl="0" indent="-342900" algn="l" rtl="0">
              <a:spcBef>
                <a:spcPts val="434"/>
              </a:spcBef>
              <a:spcAft>
                <a:spcPts val="0"/>
              </a:spcAft>
              <a:buClr>
                <a:srgbClr val="3F3F3F"/>
              </a:buClr>
              <a:buSzPct val="100000"/>
              <a:buChar char="•"/>
            </a:pPr>
            <a:r>
              <a:rPr lang="en-US"/>
              <a:t>The more contrast, the more dramatic your shots, and the more prominent your subject. </a:t>
            </a:r>
            <a:endParaRPr/>
          </a:p>
          <a:p>
            <a:pPr marL="342900" lvl="0" indent="-342900" algn="l" rtl="0">
              <a:spcBef>
                <a:spcPts val="434"/>
              </a:spcBef>
              <a:spcAft>
                <a:spcPts val="0"/>
              </a:spcAft>
              <a:buClr>
                <a:srgbClr val="3F3F3F"/>
              </a:buClr>
              <a:buSzPct val="100000"/>
              <a:buChar char="•"/>
            </a:pPr>
            <a:r>
              <a:rPr lang="en-US"/>
              <a:t>A winning photo composition is one in which your main subject is isolated due to the contrast solution. </a:t>
            </a:r>
            <a:endParaRPr/>
          </a:p>
          <a:p>
            <a:pPr marL="342900" lvl="0" indent="-342900" algn="l" rtl="0">
              <a:spcBef>
                <a:spcPts val="434"/>
              </a:spcBef>
              <a:spcAft>
                <a:spcPts val="0"/>
              </a:spcAft>
              <a:buClr>
                <a:srgbClr val="3F3F3F"/>
              </a:buClr>
              <a:buSzPct val="100000"/>
              <a:buChar char="•"/>
            </a:pPr>
            <a:r>
              <a:rPr lang="en-US"/>
              <a:t>The pictures on the next slide area perfect example of the figure to ground photographic composition. </a:t>
            </a:r>
            <a:endParaRPr/>
          </a:p>
          <a:p>
            <a:pPr marL="342900" lvl="0" indent="-342900" algn="l" rtl="0">
              <a:spcBef>
                <a:spcPts val="434"/>
              </a:spcBef>
              <a:spcAft>
                <a:spcPts val="0"/>
              </a:spcAft>
              <a:buClr>
                <a:srgbClr val="3F3F3F"/>
              </a:buClr>
              <a:buSzPct val="100000"/>
              <a:buChar char="•"/>
            </a:pPr>
            <a:r>
              <a:rPr lang="en-US"/>
              <a:t>This effect can also be achieved with a contrast light difference, where more light falls on the subject than on the backdrop.</a:t>
            </a:r>
            <a:endParaRPr/>
          </a:p>
          <a:p>
            <a:pPr marL="342900" lvl="0" indent="-342900" algn="l" rtl="0">
              <a:spcBef>
                <a:spcPts val="434"/>
              </a:spcBef>
              <a:spcAft>
                <a:spcPts val="0"/>
              </a:spcAft>
              <a:buClr>
                <a:srgbClr val="3F3F3F"/>
              </a:buClr>
              <a:buSzPct val="100000"/>
              <a:buChar char="•"/>
            </a:pPr>
            <a:r>
              <a:rPr lang="en-US"/>
              <a:t> Alternatively, you can find a subject that is lighter than your background and place it in the same light.</a:t>
            </a:r>
            <a:endParaRPr/>
          </a:p>
          <a:p>
            <a:pPr marL="342900" lvl="0" indent="-342900" algn="l" rtl="0">
              <a:spcBef>
                <a:spcPts val="434"/>
              </a:spcBef>
              <a:spcAft>
                <a:spcPts val="0"/>
              </a:spcAft>
              <a:buClr>
                <a:srgbClr val="3F3F3F"/>
              </a:buClr>
              <a:buSzPct val="100000"/>
              <a:buChar char="•"/>
            </a:pPr>
            <a:r>
              <a:rPr lang="en-US"/>
              <a:t>.</a:t>
            </a:r>
            <a:endParaRPr/>
          </a:p>
          <a:p>
            <a:pPr marL="342900" lvl="0" indent="-205105" algn="l" rtl="0">
              <a:spcBef>
                <a:spcPts val="434"/>
              </a:spcBef>
              <a:spcAft>
                <a:spcPts val="0"/>
              </a:spcAft>
              <a:buClr>
                <a:srgbClr val="3F3F3F"/>
              </a:buClr>
              <a:buSzPct val="100000"/>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27" descr="Free Attractive Woman with Long Curly Hair Sitting Thoughtful on Ground Among Cabbages Stock Photo"/>
          <p:cNvPicPr preferRelativeResize="0"/>
          <p:nvPr/>
        </p:nvPicPr>
        <p:blipFill rotWithShape="1">
          <a:blip r:embed="rId3">
            <a:alphaModFix/>
          </a:blip>
          <a:srcRect t="11247" b="20108"/>
          <a:stretch/>
        </p:blipFill>
        <p:spPr>
          <a:xfrm>
            <a:off x="261677" y="1443834"/>
            <a:ext cx="4615734" cy="4853855"/>
          </a:xfrm>
          <a:prstGeom prst="rect">
            <a:avLst/>
          </a:prstGeom>
          <a:noFill/>
          <a:ln>
            <a:noFill/>
          </a:ln>
        </p:spPr>
      </p:pic>
      <p:sp>
        <p:nvSpPr>
          <p:cNvPr id="273" name="Google Shape;273;p27"/>
          <p:cNvSpPr/>
          <p:nvPr/>
        </p:nvSpPr>
        <p:spPr>
          <a:xfrm>
            <a:off x="261676" y="6297690"/>
            <a:ext cx="4572000"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https://www.pexels.com/photo/attractive-woman-with-long-curly-hair-sitting-thoughtful-on-ground-among-cabbages-10553855/</a:t>
            </a:r>
            <a:r>
              <a:rPr lang="en-US" sz="900" dirty="0">
                <a:solidFill>
                  <a:schemeClr val="dk1"/>
                </a:solidFill>
                <a:latin typeface="Calibri"/>
                <a:ea typeface="Calibri"/>
                <a:cs typeface="Calibri"/>
                <a:sym typeface="Calibri"/>
              </a:rPr>
              <a:t>  by Ron </a:t>
            </a:r>
            <a:r>
              <a:rPr lang="en-US" sz="900" dirty="0" err="1">
                <a:solidFill>
                  <a:schemeClr val="dk1"/>
                </a:solidFill>
                <a:latin typeface="Calibri"/>
                <a:ea typeface="Calibri"/>
                <a:cs typeface="Calibri"/>
                <a:sym typeface="Calibri"/>
              </a:rPr>
              <a:t>Lach</a:t>
            </a:r>
            <a:endParaRPr sz="900" dirty="0">
              <a:solidFill>
                <a:schemeClr val="dk1"/>
              </a:solidFill>
              <a:latin typeface="Calibri"/>
              <a:ea typeface="Calibri"/>
              <a:cs typeface="Calibri"/>
              <a:sym typeface="Calibri"/>
            </a:endParaRPr>
          </a:p>
        </p:txBody>
      </p:sp>
      <p:pic>
        <p:nvPicPr>
          <p:cNvPr id="274" name="Google Shape;274;p27" descr="Free Woman Holding Pendant Stock Photo"/>
          <p:cNvPicPr preferRelativeResize="0"/>
          <p:nvPr/>
        </p:nvPicPr>
        <p:blipFill rotWithShape="1">
          <a:blip r:embed="rId5">
            <a:alphaModFix/>
          </a:blip>
          <a:srcRect/>
          <a:stretch/>
        </p:blipFill>
        <p:spPr>
          <a:xfrm>
            <a:off x="5067758" y="1443834"/>
            <a:ext cx="3613533" cy="4853854"/>
          </a:xfrm>
          <a:prstGeom prst="rect">
            <a:avLst/>
          </a:prstGeom>
          <a:noFill/>
          <a:ln>
            <a:noFill/>
          </a:ln>
        </p:spPr>
      </p:pic>
      <p:sp>
        <p:nvSpPr>
          <p:cNvPr id="275" name="Google Shape;275;p27"/>
          <p:cNvSpPr/>
          <p:nvPr/>
        </p:nvSpPr>
        <p:spPr>
          <a:xfrm>
            <a:off x="5335525" y="6308707"/>
            <a:ext cx="3206805"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rgbClr val="000000"/>
                </a:solidFill>
                <a:latin typeface="Calibri"/>
                <a:ea typeface="Calibri"/>
                <a:cs typeface="Calibri"/>
                <a:sym typeface="Calibri"/>
              </a:rPr>
              <a:t>Source:  </a:t>
            </a:r>
            <a:r>
              <a:rPr lang="en-US" sz="900" u="sng" dirty="0">
                <a:solidFill>
                  <a:srgbClr val="000000"/>
                </a:solidFill>
                <a:latin typeface="Calibri"/>
                <a:ea typeface="Calibri"/>
                <a:cs typeface="Calibri"/>
                <a:sym typeface="Calibri"/>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https://www.pexels.com/photo/woman-holding-pendant-10661630/</a:t>
            </a:r>
            <a:r>
              <a:rPr lang="en-US" sz="900" dirty="0">
                <a:solidFill>
                  <a:srgbClr val="000000"/>
                </a:solidFill>
                <a:latin typeface="Calibri"/>
                <a:ea typeface="Calibri"/>
                <a:cs typeface="Calibri"/>
                <a:sym typeface="Calibri"/>
              </a:rPr>
              <a:t> by Ron </a:t>
            </a:r>
            <a:r>
              <a:rPr lang="en-US" sz="900" dirty="0" err="1">
                <a:solidFill>
                  <a:srgbClr val="000000"/>
                </a:solidFill>
                <a:latin typeface="Calibri"/>
                <a:ea typeface="Calibri"/>
                <a:cs typeface="Calibri"/>
                <a:sym typeface="Calibri"/>
              </a:rPr>
              <a:t>Lach</a:t>
            </a:r>
            <a:endParaRPr sz="900" dirty="0">
              <a:solidFill>
                <a:srgbClr val="000000"/>
              </a:solidFill>
              <a:latin typeface="Calibri"/>
              <a:ea typeface="Calibri"/>
              <a:cs typeface="Calibri"/>
              <a:sym typeface="Calibri"/>
            </a:endParaRPr>
          </a:p>
        </p:txBody>
      </p:sp>
      <p:sp>
        <p:nvSpPr>
          <p:cNvPr id="2" name="Rectangle 1"/>
          <p:cNvSpPr/>
          <p:nvPr/>
        </p:nvSpPr>
        <p:spPr>
          <a:xfrm>
            <a:off x="2696403" y="971150"/>
            <a:ext cx="6596324" cy="461665"/>
          </a:xfrm>
          <a:prstGeom prst="rect">
            <a:avLst/>
          </a:prstGeom>
        </p:spPr>
        <p:txBody>
          <a:bodyPr wrap="square">
            <a:spAutoFit/>
          </a:bodyPr>
          <a:lstStyle/>
          <a:p>
            <a:r>
              <a:rPr lang="en-US" sz="2400" b="1" dirty="0">
                <a:solidFill>
                  <a:srgbClr val="A40000"/>
                </a:solidFill>
                <a:latin typeface="Calibri"/>
                <a:cs typeface="Calibri"/>
                <a:sym typeface="Calibri"/>
              </a:rPr>
              <a:t>Application of photocomposition Techniques</a:t>
            </a:r>
            <a:endParaRPr lang="en-US"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8"/>
          <p:cNvSpPr txBox="1">
            <a:spLocks noGrp="1"/>
          </p:cNvSpPr>
          <p:nvPr>
            <p:ph type="title"/>
          </p:nvPr>
        </p:nvSpPr>
        <p:spPr>
          <a:xfrm>
            <a:off x="12743" y="1033111"/>
            <a:ext cx="6719018" cy="868839"/>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A40000"/>
              </a:buClr>
              <a:buSzPct val="100000"/>
              <a:buFont typeface="Calibri"/>
              <a:buNone/>
            </a:pPr>
            <a:r>
              <a:rPr lang="en-US" sz="2800" b="1"/>
              <a:t>Application of photocomposition Techniques </a:t>
            </a:r>
            <a:endParaRPr sz="2800" b="1"/>
          </a:p>
        </p:txBody>
      </p:sp>
      <p:sp>
        <p:nvSpPr>
          <p:cNvPr id="281" name="Google Shape;281;p28"/>
          <p:cNvSpPr txBox="1">
            <a:spLocks noGrp="1"/>
          </p:cNvSpPr>
          <p:nvPr>
            <p:ph type="body" idx="1"/>
          </p:nvPr>
        </p:nvSpPr>
        <p:spPr>
          <a:xfrm>
            <a:off x="165448" y="1901950"/>
            <a:ext cx="7918767" cy="4650640"/>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rgbClr val="3F3F3F"/>
              </a:buClr>
              <a:buSzPct val="100000"/>
              <a:buChar char="•"/>
            </a:pPr>
            <a:r>
              <a:rPr lang="en-US" b="1"/>
              <a:t>Center dominant eye</a:t>
            </a:r>
            <a:endParaRPr/>
          </a:p>
          <a:p>
            <a:pPr marL="342900" lvl="0" indent="-342900" algn="l" rtl="0">
              <a:spcBef>
                <a:spcPts val="476"/>
              </a:spcBef>
              <a:spcAft>
                <a:spcPts val="0"/>
              </a:spcAft>
              <a:buClr>
                <a:srgbClr val="3F3F3F"/>
              </a:buClr>
              <a:buSzPct val="100000"/>
              <a:buChar char="•"/>
            </a:pPr>
            <a:r>
              <a:rPr lang="en-US"/>
              <a:t>When photographing people, place their dominant eye in the center of the photograph. </a:t>
            </a:r>
            <a:endParaRPr/>
          </a:p>
          <a:p>
            <a:pPr marL="342900" lvl="0" indent="-342900" algn="l" rtl="0">
              <a:spcBef>
                <a:spcPts val="476"/>
              </a:spcBef>
              <a:spcAft>
                <a:spcPts val="0"/>
              </a:spcAft>
              <a:buClr>
                <a:srgbClr val="3F3F3F"/>
              </a:buClr>
              <a:buSzPct val="100000"/>
              <a:buChar char="•"/>
            </a:pPr>
            <a:r>
              <a:rPr lang="en-US"/>
              <a:t>This makes the picture more luring as it appears that the subject’s eyes are following the viewer. </a:t>
            </a:r>
            <a:endParaRPr/>
          </a:p>
          <a:p>
            <a:pPr marL="342900" lvl="0" indent="-342900" algn="l" rtl="0">
              <a:spcBef>
                <a:spcPts val="476"/>
              </a:spcBef>
              <a:spcAft>
                <a:spcPts val="0"/>
              </a:spcAft>
              <a:buClr>
                <a:srgbClr val="3F3F3F"/>
              </a:buClr>
              <a:buSzPct val="100000"/>
              <a:buChar char="•"/>
            </a:pPr>
            <a:r>
              <a:rPr lang="en-US"/>
              <a:t>You’ll notice that the subject’s eyes are always following your movement </a:t>
            </a:r>
            <a:endParaRPr/>
          </a:p>
          <a:p>
            <a:pPr marL="342900" lvl="0" indent="-342900" algn="l" rtl="0">
              <a:spcBef>
                <a:spcPts val="476"/>
              </a:spcBef>
              <a:spcAft>
                <a:spcPts val="0"/>
              </a:spcAft>
              <a:buClr>
                <a:srgbClr val="3F3F3F"/>
              </a:buClr>
              <a:buSzPct val="100000"/>
              <a:buChar char="•"/>
            </a:pPr>
            <a:r>
              <a:rPr lang="en-US"/>
              <a:t>A compositional technique where the main subject or point of interest in an image is placed near the center of the frame but slightly shifted toward the dominant eye of the subject or viewer. </a:t>
            </a:r>
            <a:endParaRPr/>
          </a:p>
          <a:p>
            <a:pPr marL="342900" lvl="0" indent="-342900" algn="l" rtl="0">
              <a:spcBef>
                <a:spcPts val="476"/>
              </a:spcBef>
              <a:spcAft>
                <a:spcPts val="0"/>
              </a:spcAft>
              <a:buClr>
                <a:srgbClr val="3F3F3F"/>
              </a:buClr>
              <a:buSzPct val="100000"/>
              <a:buChar char="•"/>
            </a:pPr>
            <a:r>
              <a:rPr lang="en-US"/>
              <a:t>This technique is used to create a stronger connection between the subject and the viewer, making the composition more engaging and visually appealing.</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9"/>
          <p:cNvSpPr txBox="1">
            <a:spLocks noGrp="1"/>
          </p:cNvSpPr>
          <p:nvPr>
            <p:ph type="title"/>
          </p:nvPr>
        </p:nvSpPr>
        <p:spPr>
          <a:xfrm>
            <a:off x="237958" y="1151085"/>
            <a:ext cx="6719018" cy="868839"/>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A40000"/>
              </a:buClr>
              <a:buSzPct val="100000"/>
              <a:buFont typeface="Calibri"/>
              <a:buNone/>
            </a:pPr>
            <a:r>
              <a:rPr lang="en-US" sz="2800" b="1"/>
              <a:t>Application of photocomposition Techniques   </a:t>
            </a:r>
            <a:endParaRPr/>
          </a:p>
        </p:txBody>
      </p:sp>
      <p:pic>
        <p:nvPicPr>
          <p:cNvPr id="287" name="Google Shape;287;p29"/>
          <p:cNvPicPr preferRelativeResize="0"/>
          <p:nvPr/>
        </p:nvPicPr>
        <p:blipFill rotWithShape="1">
          <a:blip r:embed="rId3">
            <a:alphaModFix/>
          </a:blip>
          <a:srcRect/>
          <a:stretch/>
        </p:blipFill>
        <p:spPr>
          <a:xfrm>
            <a:off x="88135" y="1901949"/>
            <a:ext cx="5310129" cy="4127937"/>
          </a:xfrm>
          <a:prstGeom prst="rect">
            <a:avLst/>
          </a:prstGeom>
          <a:noFill/>
          <a:ln>
            <a:noFill/>
          </a:ln>
        </p:spPr>
      </p:pic>
      <p:pic>
        <p:nvPicPr>
          <p:cNvPr id="288" name="Google Shape;288;p29" descr="mona lisa composition 2"/>
          <p:cNvPicPr preferRelativeResize="0"/>
          <p:nvPr/>
        </p:nvPicPr>
        <p:blipFill rotWithShape="1">
          <a:blip r:embed="rId4">
            <a:alphaModFix/>
          </a:blip>
          <a:srcRect/>
          <a:stretch/>
        </p:blipFill>
        <p:spPr>
          <a:xfrm>
            <a:off x="5500780" y="1901950"/>
            <a:ext cx="3345767" cy="4366939"/>
          </a:xfrm>
          <a:prstGeom prst="rect">
            <a:avLst/>
          </a:prstGeom>
          <a:noFill/>
          <a:ln>
            <a:noFill/>
          </a:ln>
        </p:spPr>
      </p:pic>
      <p:sp>
        <p:nvSpPr>
          <p:cNvPr id="289" name="Google Shape;289;p29"/>
          <p:cNvSpPr/>
          <p:nvPr/>
        </p:nvSpPr>
        <p:spPr>
          <a:xfrm>
            <a:off x="5500780" y="6268889"/>
            <a:ext cx="3659014" cy="5077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ERIC KIM, the famous Mona Lisa has a centered eye composition</a:t>
            </a:r>
            <a:endParaRPr sz="900" dirty="0"/>
          </a:p>
          <a:p>
            <a:pPr marL="0" marR="0" lvl="0" indent="0" algn="l" rtl="0">
              <a:spcBef>
                <a:spcPts val="0"/>
              </a:spcBef>
              <a:spcAft>
                <a:spcPts val="0"/>
              </a:spcAft>
              <a:buNone/>
            </a:pPr>
            <a:r>
              <a:rPr lang="en-US" sz="900" dirty="0">
                <a:solidFill>
                  <a:schemeClr val="dk1"/>
                </a:solidFill>
                <a:latin typeface="Calibri"/>
                <a:ea typeface="Calibri"/>
                <a:cs typeface="Calibri"/>
                <a:sym typeface="Calibri"/>
              </a:rPr>
              <a:t>https://erickimphotography.com/blog/2017/03/06/how-to-make-a-better-portrait-center-your-subjects-eye/</a:t>
            </a:r>
            <a:endParaRPr sz="900" dirty="0">
              <a:solidFill>
                <a:schemeClr val="dk1"/>
              </a:solidFill>
              <a:latin typeface="Calibri"/>
              <a:ea typeface="Calibri"/>
              <a:cs typeface="Calibri"/>
              <a:sym typeface="Calibri"/>
            </a:endParaRPr>
          </a:p>
        </p:txBody>
      </p:sp>
      <p:sp>
        <p:nvSpPr>
          <p:cNvPr id="290" name="Google Shape;290;p29"/>
          <p:cNvSpPr/>
          <p:nvPr/>
        </p:nvSpPr>
        <p:spPr>
          <a:xfrm>
            <a:off x="418360" y="6029887"/>
            <a:ext cx="4122900" cy="7847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ERIC KIM A technique we can apply in our photography, with centering one eye in composition for photography / </a:t>
            </a:r>
            <a:r>
              <a:rPr lang="en-US" sz="900" dirty="0" err="1">
                <a:solidFill>
                  <a:schemeClr val="dk1"/>
                </a:solidFill>
                <a:latin typeface="Calibri"/>
                <a:ea typeface="Calibri"/>
                <a:cs typeface="Calibri"/>
                <a:sym typeface="Calibri"/>
              </a:rPr>
              <a:t>Sharbat</a:t>
            </a:r>
            <a:r>
              <a:rPr lang="en-US" sz="900" dirty="0">
                <a:solidFill>
                  <a:schemeClr val="dk1"/>
                </a:solidFill>
                <a:latin typeface="Calibri"/>
                <a:ea typeface="Calibri"/>
                <a:cs typeface="Calibri"/>
                <a:sym typeface="Calibri"/>
              </a:rPr>
              <a:t> </a:t>
            </a:r>
            <a:r>
              <a:rPr lang="en-US" sz="900" dirty="0" err="1">
                <a:solidFill>
                  <a:schemeClr val="dk1"/>
                </a:solidFill>
                <a:latin typeface="Calibri"/>
                <a:ea typeface="Calibri"/>
                <a:cs typeface="Calibri"/>
                <a:sym typeface="Calibri"/>
              </a:rPr>
              <a:t>Gula</a:t>
            </a:r>
            <a:r>
              <a:rPr lang="en-US" sz="900" dirty="0">
                <a:solidFill>
                  <a:schemeClr val="dk1"/>
                </a:solidFill>
                <a:latin typeface="Calibri"/>
                <a:ea typeface="Calibri"/>
                <a:cs typeface="Calibri"/>
                <a:sym typeface="Calibri"/>
              </a:rPr>
              <a:t>, Afghan Girl, at Nasir </a:t>
            </a:r>
            <a:r>
              <a:rPr lang="en-US" sz="900" dirty="0" err="1">
                <a:solidFill>
                  <a:schemeClr val="dk1"/>
                </a:solidFill>
                <a:latin typeface="Calibri"/>
                <a:ea typeface="Calibri"/>
                <a:cs typeface="Calibri"/>
                <a:sym typeface="Calibri"/>
              </a:rPr>
              <a:t>Bagh</a:t>
            </a:r>
            <a:r>
              <a:rPr lang="en-US" sz="900" dirty="0">
                <a:solidFill>
                  <a:schemeClr val="dk1"/>
                </a:solidFill>
                <a:latin typeface="Calibri"/>
                <a:ea typeface="Calibri"/>
                <a:cs typeface="Calibri"/>
                <a:sym typeface="Calibri"/>
              </a:rPr>
              <a:t> Refugee Camp near </a:t>
            </a:r>
            <a:r>
              <a:rPr lang="en-US" sz="900" dirty="0" err="1">
                <a:solidFill>
                  <a:schemeClr val="dk1"/>
                </a:solidFill>
                <a:latin typeface="Calibri"/>
                <a:ea typeface="Calibri"/>
                <a:cs typeface="Calibri"/>
                <a:sym typeface="Calibri"/>
              </a:rPr>
              <a:t>Peshwar</a:t>
            </a:r>
            <a:r>
              <a:rPr lang="en-US" sz="900" dirty="0">
                <a:solidFill>
                  <a:schemeClr val="dk1"/>
                </a:solidFill>
                <a:latin typeface="Calibri"/>
                <a:ea typeface="Calibri"/>
                <a:cs typeface="Calibri"/>
                <a:sym typeface="Calibri"/>
              </a:rPr>
              <a:t>, Pakistan. © Steve McCurry https://erickimphotography.com/blog/2017/03/06/how-to-make-a-better-portrait-center-your-subjects-eye/the famous </a:t>
            </a:r>
            <a:endParaRPr sz="9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30"/>
          <p:cNvSpPr txBox="1">
            <a:spLocks noGrp="1"/>
          </p:cNvSpPr>
          <p:nvPr>
            <p:ph type="title"/>
          </p:nvPr>
        </p:nvSpPr>
        <p:spPr>
          <a:xfrm>
            <a:off x="296260" y="985720"/>
            <a:ext cx="6719018" cy="868839"/>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A40000"/>
              </a:buClr>
              <a:buSzPct val="100000"/>
              <a:buFont typeface="Calibri"/>
              <a:buNone/>
            </a:pPr>
            <a:r>
              <a:rPr lang="en-US" sz="2800" b="1"/>
              <a:t>Application of photocomposition Techniques </a:t>
            </a:r>
            <a:endParaRPr/>
          </a:p>
        </p:txBody>
      </p:sp>
      <p:sp>
        <p:nvSpPr>
          <p:cNvPr id="296" name="Google Shape;296;p30"/>
          <p:cNvSpPr txBox="1">
            <a:spLocks noGrp="1"/>
          </p:cNvSpPr>
          <p:nvPr>
            <p:ph type="body" idx="1"/>
          </p:nvPr>
        </p:nvSpPr>
        <p:spPr>
          <a:xfrm>
            <a:off x="12744" y="1749245"/>
            <a:ext cx="7918766" cy="503926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rgbClr val="3F3F3F"/>
              </a:buClr>
              <a:buSzPts val="2800"/>
              <a:buChar char="•"/>
            </a:pPr>
            <a:r>
              <a:rPr lang="en-US" b="1"/>
              <a:t>Fill the frame</a:t>
            </a:r>
            <a:r>
              <a:rPr lang="en-US"/>
              <a:t>, your subject should occupy a significant portion of your image, leaving no or little space around it. </a:t>
            </a:r>
            <a:endParaRPr/>
          </a:p>
          <a:p>
            <a:pPr marL="342900" lvl="0" indent="-342900" algn="l" rtl="0">
              <a:spcBef>
                <a:spcPts val="560"/>
              </a:spcBef>
              <a:spcAft>
                <a:spcPts val="0"/>
              </a:spcAft>
              <a:buClr>
                <a:srgbClr val="3F3F3F"/>
              </a:buClr>
              <a:buSzPts val="2800"/>
              <a:buChar char="•"/>
            </a:pPr>
            <a:r>
              <a:rPr lang="en-US"/>
              <a:t>This way, the photographer removes all distractions, allowing the viewer to focus on the main subject and explore every detail. </a:t>
            </a:r>
            <a:endParaRPr/>
          </a:p>
          <a:p>
            <a:pPr marL="342900" lvl="0" indent="-342900" algn="l" rtl="0">
              <a:spcBef>
                <a:spcPts val="560"/>
              </a:spcBef>
              <a:spcAft>
                <a:spcPts val="0"/>
              </a:spcAft>
              <a:buClr>
                <a:srgbClr val="3F3F3F"/>
              </a:buClr>
              <a:buSzPts val="2800"/>
              <a:buChar char="•"/>
            </a:pPr>
            <a:r>
              <a:rPr lang="en-US"/>
              <a:t>Get up close and personal with your subjects. </a:t>
            </a:r>
            <a:endParaRPr/>
          </a:p>
          <a:p>
            <a:pPr marL="342900" lvl="0" indent="-342900" algn="l" rtl="0">
              <a:spcBef>
                <a:spcPts val="560"/>
              </a:spcBef>
              <a:spcAft>
                <a:spcPts val="0"/>
              </a:spcAft>
              <a:buClr>
                <a:srgbClr val="3F3F3F"/>
              </a:buClr>
              <a:buSzPts val="2800"/>
              <a:buChar char="•"/>
            </a:pPr>
            <a:r>
              <a:rPr lang="en-US"/>
              <a:t>Have them fill in the frame so that they are the focus and the dominant feature of the photograph. Note how in this photo composition example on the next slide, fill in the frame.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1"/>
          <p:cNvSpPr txBox="1">
            <a:spLocks noGrp="1"/>
          </p:cNvSpPr>
          <p:nvPr>
            <p:ph type="title"/>
          </p:nvPr>
        </p:nvSpPr>
        <p:spPr>
          <a:xfrm>
            <a:off x="754374" y="1138425"/>
            <a:ext cx="7177135" cy="868839"/>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A40000"/>
              </a:buClr>
              <a:buSzPts val="2800"/>
              <a:buFont typeface="Calibri"/>
              <a:buNone/>
            </a:pPr>
            <a:r>
              <a:rPr lang="en-US" sz="2800" b="1"/>
              <a:t>Application of photocomposition Techniques </a:t>
            </a:r>
            <a:endParaRPr sz="2800"/>
          </a:p>
        </p:txBody>
      </p:sp>
      <p:pic>
        <p:nvPicPr>
          <p:cNvPr id="302" name="Google Shape;302;p31"/>
          <p:cNvPicPr preferRelativeResize="0"/>
          <p:nvPr/>
        </p:nvPicPr>
        <p:blipFill rotWithShape="1">
          <a:blip r:embed="rId3">
            <a:alphaModFix/>
          </a:blip>
          <a:srcRect/>
          <a:stretch/>
        </p:blipFill>
        <p:spPr>
          <a:xfrm>
            <a:off x="488437" y="1901950"/>
            <a:ext cx="3167334" cy="4333888"/>
          </a:xfrm>
          <a:prstGeom prst="rect">
            <a:avLst/>
          </a:prstGeom>
          <a:noFill/>
          <a:ln>
            <a:noFill/>
          </a:ln>
        </p:spPr>
      </p:pic>
      <p:sp>
        <p:nvSpPr>
          <p:cNvPr id="303" name="Google Shape;303;p31"/>
          <p:cNvSpPr/>
          <p:nvPr/>
        </p:nvSpPr>
        <p:spPr>
          <a:xfrm>
            <a:off x="488436" y="6235838"/>
            <a:ext cx="2901395" cy="5077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Daisy </a:t>
            </a:r>
            <a:r>
              <a:rPr lang="en-US" sz="900" dirty="0" err="1">
                <a:solidFill>
                  <a:schemeClr val="dk1"/>
                </a:solidFill>
                <a:latin typeface="Calibri"/>
                <a:ea typeface="Calibri"/>
                <a:cs typeface="Calibri"/>
                <a:sym typeface="Calibri"/>
              </a:rPr>
              <a:t>Laparra</a:t>
            </a:r>
            <a:r>
              <a:rPr lang="en-US" sz="900" dirty="0">
                <a:solidFill>
                  <a:schemeClr val="dk1"/>
                </a:solidFill>
                <a:latin typeface="Calibri"/>
                <a:ea typeface="Calibri"/>
                <a:cs typeface="Calibri"/>
                <a:sym typeface="Calibri"/>
              </a:rPr>
              <a:t> https://www.pexels.com/photo/baby-sleeping-while-covered-white-coat-826734/</a:t>
            </a:r>
            <a:endParaRPr sz="900" dirty="0"/>
          </a:p>
        </p:txBody>
      </p:sp>
      <p:pic>
        <p:nvPicPr>
          <p:cNvPr id="304" name="Google Shape;304;p31" descr="Free Close-up Portrait of Cat Stock Photo"/>
          <p:cNvPicPr preferRelativeResize="0"/>
          <p:nvPr/>
        </p:nvPicPr>
        <p:blipFill rotWithShape="1">
          <a:blip r:embed="rId4">
            <a:alphaModFix/>
          </a:blip>
          <a:srcRect b="29312"/>
          <a:stretch/>
        </p:blipFill>
        <p:spPr>
          <a:xfrm>
            <a:off x="3961179" y="1901949"/>
            <a:ext cx="4488757" cy="4377959"/>
          </a:xfrm>
          <a:prstGeom prst="rect">
            <a:avLst/>
          </a:prstGeom>
          <a:noFill/>
          <a:ln>
            <a:noFill/>
          </a:ln>
        </p:spPr>
      </p:pic>
      <p:sp>
        <p:nvSpPr>
          <p:cNvPr id="305" name="Google Shape;305;p31"/>
          <p:cNvSpPr/>
          <p:nvPr/>
        </p:nvSpPr>
        <p:spPr>
          <a:xfrm>
            <a:off x="4113885" y="6279909"/>
            <a:ext cx="3322501"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rgbClr val="000000"/>
                </a:solidFill>
                <a:latin typeface="Calibri"/>
                <a:ea typeface="Calibri"/>
                <a:cs typeface="Calibri"/>
                <a:sym typeface="Calibri"/>
              </a:rPr>
              <a:t>Source: John-Mark Smith https://www.pexels.com/photo/close-up-portrait-of-cat-250575/</a:t>
            </a:r>
            <a:endParaRPr sz="900" dirty="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32"/>
          <p:cNvSpPr txBox="1">
            <a:spLocks noGrp="1"/>
          </p:cNvSpPr>
          <p:nvPr>
            <p:ph type="title"/>
          </p:nvPr>
        </p:nvSpPr>
        <p:spPr>
          <a:xfrm>
            <a:off x="3044950" y="985720"/>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SUMMARY</a:t>
            </a:r>
            <a:endParaRPr b="1"/>
          </a:p>
        </p:txBody>
      </p:sp>
      <p:sp>
        <p:nvSpPr>
          <p:cNvPr id="311" name="Google Shape;311;p32"/>
          <p:cNvSpPr txBox="1">
            <a:spLocks noGrp="1"/>
          </p:cNvSpPr>
          <p:nvPr>
            <p:ph type="body" idx="1"/>
          </p:nvPr>
        </p:nvSpPr>
        <p:spPr>
          <a:xfrm>
            <a:off x="143554" y="1818735"/>
            <a:ext cx="7329841" cy="5039265"/>
          </a:xfrm>
          <a:prstGeom prst="rect">
            <a:avLst/>
          </a:prstGeom>
          <a:noFill/>
          <a:ln>
            <a:noFill/>
          </a:ln>
        </p:spPr>
        <p:txBody>
          <a:bodyPr spcFirstLastPara="1" wrap="square" lIns="91425" tIns="45700" rIns="91425" bIns="45700" anchor="t" anchorCtr="0">
            <a:normAutofit fontScale="92500" lnSpcReduction="20000"/>
          </a:bodyPr>
          <a:lstStyle/>
          <a:p>
            <a:pPr marL="342900" lvl="0" indent="-342900" algn="l" rtl="0">
              <a:spcBef>
                <a:spcPts val="0"/>
              </a:spcBef>
              <a:spcAft>
                <a:spcPts val="0"/>
              </a:spcAft>
              <a:buClr>
                <a:srgbClr val="3F3F3F"/>
              </a:buClr>
              <a:buSzPct val="100000"/>
              <a:buChar char="•"/>
            </a:pPr>
            <a:r>
              <a:rPr lang="en-US"/>
              <a:t>Composition in photography is simply the arrangement of visual elements within a frame. </a:t>
            </a:r>
            <a:endParaRPr/>
          </a:p>
          <a:p>
            <a:pPr marL="342900" lvl="0" indent="-342900" algn="l" rtl="0">
              <a:spcBef>
                <a:spcPts val="518"/>
              </a:spcBef>
              <a:spcAft>
                <a:spcPts val="0"/>
              </a:spcAft>
              <a:buClr>
                <a:srgbClr val="3F3F3F"/>
              </a:buClr>
              <a:buSzPct val="100000"/>
              <a:buChar char="•"/>
            </a:pPr>
            <a:r>
              <a:rPr lang="en-US"/>
              <a:t>When you look at other photos, try to find these elements and principles of composition within them. </a:t>
            </a:r>
            <a:endParaRPr/>
          </a:p>
          <a:p>
            <a:pPr marL="342900" lvl="0" indent="-342900" algn="l" rtl="0">
              <a:spcBef>
                <a:spcPts val="518"/>
              </a:spcBef>
              <a:spcAft>
                <a:spcPts val="0"/>
              </a:spcAft>
              <a:buClr>
                <a:srgbClr val="3F3F3F"/>
              </a:buClr>
              <a:buSzPct val="100000"/>
              <a:buChar char="•"/>
            </a:pPr>
            <a:r>
              <a:rPr lang="en-US"/>
              <a:t>See how other photographers utilize them. Successful compositions often contain many of the strategies listed above, used in a harmonious and aesthetically pleasing way. </a:t>
            </a:r>
            <a:endParaRPr/>
          </a:p>
          <a:p>
            <a:pPr marL="342900" lvl="0" indent="-342900" algn="l" rtl="0">
              <a:spcBef>
                <a:spcPts val="518"/>
              </a:spcBef>
              <a:spcAft>
                <a:spcPts val="0"/>
              </a:spcAft>
              <a:buClr>
                <a:srgbClr val="3F3F3F"/>
              </a:buClr>
              <a:buSzPct val="100000"/>
              <a:buChar char="•"/>
            </a:pPr>
            <a:r>
              <a:rPr lang="en-US"/>
              <a:t>Photography is all about creativity, inspiration, and sharing your unique artistic vision.</a:t>
            </a:r>
            <a:endParaRPr/>
          </a:p>
          <a:p>
            <a:pPr marL="342900" lvl="0" indent="-342900" algn="l" rtl="0">
              <a:spcBef>
                <a:spcPts val="518"/>
              </a:spcBef>
              <a:spcAft>
                <a:spcPts val="0"/>
              </a:spcAft>
              <a:buClr>
                <a:srgbClr val="3F3F3F"/>
              </a:buClr>
              <a:buSzPct val="100000"/>
              <a:buChar char="•"/>
            </a:pPr>
            <a:r>
              <a:rPr lang="en-US"/>
              <a:t>Photography composition rules should always be kept in mind because they are fundamental in excelling as a photographer.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33"/>
          <p:cNvSpPr txBox="1">
            <a:spLocks noGrp="1"/>
          </p:cNvSpPr>
          <p:nvPr>
            <p:ph type="title"/>
          </p:nvPr>
        </p:nvSpPr>
        <p:spPr>
          <a:xfrm>
            <a:off x="2892245" y="985720"/>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SUMMARY</a:t>
            </a:r>
            <a:endParaRPr/>
          </a:p>
        </p:txBody>
      </p:sp>
      <p:sp>
        <p:nvSpPr>
          <p:cNvPr id="317" name="Google Shape;317;p33"/>
          <p:cNvSpPr txBox="1">
            <a:spLocks noGrp="1"/>
          </p:cNvSpPr>
          <p:nvPr>
            <p:ph type="body" idx="1"/>
          </p:nvPr>
        </p:nvSpPr>
        <p:spPr>
          <a:xfrm>
            <a:off x="601670" y="1901950"/>
            <a:ext cx="6719018" cy="5039265"/>
          </a:xfrm>
          <a:prstGeom prst="rect">
            <a:avLst/>
          </a:prstGeom>
          <a:noFill/>
          <a:ln>
            <a:noFill/>
          </a:ln>
        </p:spPr>
        <p:txBody>
          <a:bodyPr spcFirstLastPara="1" wrap="square" lIns="91425" tIns="45700" rIns="91425" bIns="45700" anchor="t" anchorCtr="0">
            <a:normAutofit fontScale="92500" lnSpcReduction="20000"/>
          </a:bodyPr>
          <a:lstStyle/>
          <a:p>
            <a:pPr marL="342900" lvl="0" indent="-342900" algn="l" rtl="0">
              <a:spcBef>
                <a:spcPts val="0"/>
              </a:spcBef>
              <a:spcAft>
                <a:spcPts val="0"/>
              </a:spcAft>
              <a:buClr>
                <a:srgbClr val="3F3F3F"/>
              </a:buClr>
              <a:buSzPct val="100000"/>
              <a:buChar char="•"/>
            </a:pPr>
            <a:r>
              <a:rPr lang="en-US"/>
              <a:t>Your basic knowledge of photography composition rules will give you the tools to experiment as you work on improving and establishing your style. </a:t>
            </a:r>
            <a:endParaRPr/>
          </a:p>
          <a:p>
            <a:pPr marL="342900" lvl="0" indent="-342900" algn="l" rtl="0">
              <a:spcBef>
                <a:spcPts val="518"/>
              </a:spcBef>
              <a:spcAft>
                <a:spcPts val="0"/>
              </a:spcAft>
              <a:buClr>
                <a:srgbClr val="3F3F3F"/>
              </a:buClr>
              <a:buSzPct val="100000"/>
              <a:buChar char="•"/>
            </a:pPr>
            <a:r>
              <a:rPr lang="en-US"/>
              <a:t>Remember, while these guidelines can be incredibly helpful, they’re not hard and fast rules. </a:t>
            </a:r>
            <a:endParaRPr/>
          </a:p>
          <a:p>
            <a:pPr marL="342900" lvl="0" indent="-342900" algn="l" rtl="0">
              <a:spcBef>
                <a:spcPts val="518"/>
              </a:spcBef>
              <a:spcAft>
                <a:spcPts val="0"/>
              </a:spcAft>
              <a:buClr>
                <a:srgbClr val="3F3F3F"/>
              </a:buClr>
              <a:buSzPct val="100000"/>
              <a:buChar char="•"/>
            </a:pPr>
            <a:r>
              <a:rPr lang="en-US"/>
              <a:t>Experiment, be creative, and don’t be afraid to break the rules once you’ve learned them.</a:t>
            </a:r>
            <a:endParaRPr/>
          </a:p>
          <a:p>
            <a:pPr marL="342900" lvl="0" indent="-342900" algn="l" rtl="0">
              <a:spcBef>
                <a:spcPts val="518"/>
              </a:spcBef>
              <a:spcAft>
                <a:spcPts val="0"/>
              </a:spcAft>
              <a:buClr>
                <a:srgbClr val="3F3F3F"/>
              </a:buClr>
              <a:buSzPct val="100000"/>
              <a:buChar char="•"/>
            </a:pPr>
            <a:r>
              <a:rPr lang="en-US"/>
              <a:t>After all, photography is an art form, and you are the artist. </a:t>
            </a:r>
            <a:endParaRPr/>
          </a:p>
          <a:p>
            <a:pPr marL="342900" lvl="0" indent="-342900" algn="l" rtl="0">
              <a:spcBef>
                <a:spcPts val="518"/>
              </a:spcBef>
              <a:spcAft>
                <a:spcPts val="0"/>
              </a:spcAft>
              <a:buClr>
                <a:srgbClr val="3F3F3F"/>
              </a:buClr>
              <a:buSzPct val="100000"/>
              <a:buChar char="•"/>
            </a:pPr>
            <a:r>
              <a:rPr lang="en-US"/>
              <a:t>Harness the power of principles and elements of photocomposition and let your unique vision shine through your work.</a:t>
            </a:r>
            <a:endParaRPr/>
          </a:p>
          <a:p>
            <a:pPr marL="342900" lvl="0" indent="-178435" algn="l" rtl="0">
              <a:spcBef>
                <a:spcPts val="518"/>
              </a:spcBef>
              <a:spcAft>
                <a:spcPts val="0"/>
              </a:spcAft>
              <a:buClr>
                <a:srgbClr val="3F3F3F"/>
              </a:buClr>
              <a:buSzPct val="100000"/>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34"/>
          <p:cNvSpPr txBox="1">
            <a:spLocks noGrp="1"/>
          </p:cNvSpPr>
          <p:nvPr>
            <p:ph type="title"/>
          </p:nvPr>
        </p:nvSpPr>
        <p:spPr>
          <a:xfrm>
            <a:off x="1517900" y="3276295"/>
            <a:ext cx="671901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9600"/>
              <a:buFont typeface="Calibri"/>
              <a:buNone/>
            </a:pPr>
            <a:r>
              <a:rPr lang="en-US" sz="9600"/>
              <a:t>THANK YOU</a:t>
            </a:r>
            <a:endParaRPr sz="960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2187</Words>
  <Application>Microsoft Office PowerPoint</Application>
  <PresentationFormat>On-screen Show (4:3)</PresentationFormat>
  <Paragraphs>167</Paragraphs>
  <Slides>34</Slides>
  <Notes>34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Calibri</vt:lpstr>
      <vt:lpstr>Office Theme</vt:lpstr>
      <vt:lpstr>Photojournalism</vt:lpstr>
      <vt:lpstr>Objectives</vt:lpstr>
      <vt:lpstr>Introduction</vt:lpstr>
      <vt:lpstr>The Importance of Photocomposition </vt:lpstr>
      <vt:lpstr>The Importance of Photocomposition </vt:lpstr>
      <vt:lpstr>PowerPoint Presentation</vt:lpstr>
      <vt:lpstr>PowerPoint Presentation</vt:lpstr>
      <vt:lpstr>The Rules of composition</vt:lpstr>
      <vt:lpstr>PowerPoint Presentation</vt:lpstr>
      <vt:lpstr>The Rules of composition</vt:lpstr>
      <vt:lpstr>The Rules of composition</vt:lpstr>
      <vt:lpstr>PowerPoint Presentation</vt:lpstr>
      <vt:lpstr>The Rules of composition</vt:lpstr>
      <vt:lpstr>The Rules of composition</vt:lpstr>
      <vt:lpstr>PowerPoint Presentation</vt:lpstr>
      <vt:lpstr>The Rules of composition</vt:lpstr>
      <vt:lpstr>PowerPoint Presentation</vt:lpstr>
      <vt:lpstr>PowerPoint Presentation</vt:lpstr>
      <vt:lpstr>Application of photocomposition Techniques</vt:lpstr>
      <vt:lpstr>Application of photocomposition Techniques</vt:lpstr>
      <vt:lpstr>Application of photocomposition Techniques</vt:lpstr>
      <vt:lpstr>Application of photocomposition Techniques</vt:lpstr>
      <vt:lpstr>PowerPoint Presentation</vt:lpstr>
      <vt:lpstr>Application of photocomposition Techniques</vt:lpstr>
      <vt:lpstr>Application of photocomposition Techniques</vt:lpstr>
      <vt:lpstr>Application of photocomposition Techniques</vt:lpstr>
      <vt:lpstr>PowerPoint Presentation</vt:lpstr>
      <vt:lpstr>Application of photocomposition Techniques </vt:lpstr>
      <vt:lpstr>Application of photocomposition Techniques   </vt:lpstr>
      <vt:lpstr>Application of photocomposition Techniques </vt:lpstr>
      <vt:lpstr>Application of photocomposition Techniques </vt:lpstr>
      <vt:lpstr>SUMMARY</vt:lpstr>
      <vt:lpstr>SUMMARY</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Photojournalism</dc:title>
  <dc:creator>Julian</dc:creator>
  <cp:lastModifiedBy>user</cp:lastModifiedBy>
  <cp:revision>12</cp:revision>
  <dcterms:created xsi:type="dcterms:W3CDTF">2013-08-21T19:17:07Z</dcterms:created>
  <dcterms:modified xsi:type="dcterms:W3CDTF">2023-10-05T13:28:36Z</dcterms:modified>
</cp:coreProperties>
</file>