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91" r:id="rId23"/>
    <p:sldId id="279" r:id="rId24"/>
    <p:sldId id="280" r:id="rId25"/>
    <p:sldId id="281" r:id="rId26"/>
    <p:sldId id="283" r:id="rId27"/>
    <p:sldId id="284" r:id="rId28"/>
    <p:sldId id="285" r:id="rId29"/>
    <p:sldId id="286" r:id="rId30"/>
    <p:sldId id="287" r:id="rId31"/>
    <p:sldId id="288" r:id="rId32"/>
    <p:sldId id="289" r:id="rId33"/>
    <p:sldId id="290"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906" y="60"/>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10/5/2023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pexels.com/photo/man-holding-microphone-while-talking-to-another-man-2872418/"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exels.com/photo/people-watching-soccer-game-1884574/"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exels.com/photo/a-woman-refugee-carrying-a-tray-7385966/" TargetMode="Externa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pexels.com/photo/man-lifting-his-arms-2019331/" TargetMode="External"/><Relationship Id="rId1" Type="http://schemas.openxmlformats.org/officeDocument/2006/relationships/slideLayout" Target="../slideLayouts/slideLayout3.xml"/><Relationship Id="rId5" Type="http://schemas.openxmlformats.org/officeDocument/2006/relationships/hyperlink" Target="https://www.pexels.com/photo/fashion-people-woman-girl-18255287/" TargetMode="Externa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pexels.com/photo/woman-in-red-and-black-sweater-holding-black-camera-10464476/"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414165"/>
            <a:ext cx="8246070" cy="1068935"/>
          </a:xfrm>
        </p:spPr>
        <p:txBody>
          <a:bodyPr>
            <a:normAutofit/>
          </a:bodyPr>
          <a:lstStyle/>
          <a:p>
            <a:pPr algn="ctr"/>
            <a:r>
              <a:rPr lang="en-US" b="1" dirty="0" smtClean="0">
                <a:solidFill>
                  <a:schemeClr val="tx1"/>
                </a:solidFill>
              </a:rPr>
              <a:t>WEEK </a:t>
            </a:r>
            <a:r>
              <a:rPr lang="en-US" b="1" dirty="0">
                <a:solidFill>
                  <a:schemeClr val="tx1"/>
                </a:solidFill>
              </a:rPr>
              <a:t>5</a:t>
            </a:r>
            <a:r>
              <a:rPr lang="en-US" b="1" dirty="0" smtClean="0">
                <a:solidFill>
                  <a:schemeClr val="tx1"/>
                </a:solidFill>
              </a:rPr>
              <a:t> </a:t>
            </a:r>
            <a:r>
              <a:rPr lang="en-US" b="1" cap="all" dirty="0">
                <a:solidFill>
                  <a:schemeClr val="tx1"/>
                </a:solidFill>
              </a:rPr>
              <a:t>News and features</a:t>
            </a:r>
            <a:endParaRPr lang="en-US" b="1" cap="all" dirty="0" smtClean="0">
              <a:solidFill>
                <a:schemeClr val="tx1"/>
              </a:solidFill>
            </a:endParaRPr>
          </a:p>
          <a:p>
            <a:pPr algn="ctr"/>
            <a:r>
              <a:rPr lang="en-US" b="1" dirty="0" smtClean="0">
                <a:solidFill>
                  <a:schemeClr val="tx1"/>
                </a:solidFill>
              </a:rPr>
              <a:t>By 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1596540"/>
            <a:ext cx="7482545" cy="5039265"/>
          </a:xfrm>
        </p:spPr>
        <p:txBody>
          <a:bodyPr>
            <a:normAutofit/>
          </a:bodyPr>
          <a:lstStyle/>
          <a:p>
            <a:r>
              <a:rPr lang="en-US" dirty="0"/>
              <a:t>At the end of this </a:t>
            </a:r>
            <a:r>
              <a:rPr lang="en-US" dirty="0" smtClean="0"/>
              <a:t>Lecture, </a:t>
            </a:r>
            <a:r>
              <a:rPr lang="en-US" dirty="0"/>
              <a:t>you should be </a:t>
            </a:r>
            <a:r>
              <a:rPr lang="en-US" dirty="0" smtClean="0"/>
              <a:t>able to:</a:t>
            </a:r>
          </a:p>
          <a:p>
            <a:pPr lvl="0"/>
            <a:r>
              <a:rPr lang="en-US" dirty="0"/>
              <a:t>Explain news and features in journalism</a:t>
            </a:r>
          </a:p>
          <a:p>
            <a:pPr lvl="0"/>
            <a:r>
              <a:rPr lang="en-US" dirty="0"/>
              <a:t>Explore news and features in Photojournalism</a:t>
            </a:r>
          </a:p>
          <a:p>
            <a:pPr lvl="0"/>
            <a:r>
              <a:rPr lang="en-US" dirty="0"/>
              <a:t>Discuss types of Photojournalism</a:t>
            </a:r>
          </a:p>
          <a:p>
            <a:pPr lvl="0"/>
            <a:r>
              <a:rPr lang="en-US" dirty="0"/>
              <a:t>Apply news and features in Photojournalism</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976015" y="1157304"/>
            <a:ext cx="6719018" cy="868839"/>
          </a:xfrm>
        </p:spPr>
        <p:txBody>
          <a:bodyPr>
            <a:normAutofit fontScale="90000"/>
          </a:bodyPr>
          <a:lstStyle/>
          <a:p>
            <a:r>
              <a:rPr lang="en-US" b="1" dirty="0"/>
              <a:t> </a:t>
            </a:r>
            <a:r>
              <a:rPr lang="en-US" dirty="0"/>
              <a:t/>
            </a:r>
            <a:br>
              <a:rPr lang="en-US" dirty="0"/>
            </a:br>
            <a:r>
              <a:rPr lang="en-US" b="1" dirty="0"/>
              <a:t>Introduction</a:t>
            </a:r>
            <a:endParaRPr lang="en-US" dirty="0"/>
          </a:p>
        </p:txBody>
      </p:sp>
      <p:sp>
        <p:nvSpPr>
          <p:cNvPr id="5" name="Content Placeholder 4"/>
          <p:cNvSpPr>
            <a:spLocks noGrp="1"/>
          </p:cNvSpPr>
          <p:nvPr>
            <p:ph idx="1"/>
          </p:nvPr>
        </p:nvSpPr>
        <p:spPr>
          <a:xfrm>
            <a:off x="1365195" y="2054655"/>
            <a:ext cx="6719018" cy="5039265"/>
          </a:xfrm>
        </p:spPr>
        <p:txBody>
          <a:bodyPr>
            <a:normAutofit fontScale="85000" lnSpcReduction="20000"/>
          </a:bodyPr>
          <a:lstStyle/>
          <a:p>
            <a:r>
              <a:rPr lang="en-US" dirty="0"/>
              <a:t>This lecture introduces you to news and features in Photojournalism. </a:t>
            </a:r>
            <a:endParaRPr lang="en-US" dirty="0" smtClean="0"/>
          </a:p>
          <a:p>
            <a:r>
              <a:rPr lang="en-US" dirty="0" smtClean="0"/>
              <a:t>In </a:t>
            </a:r>
            <a:r>
              <a:rPr lang="en-US" dirty="0"/>
              <a:t>photojournalism, "news" refers to the practice of capturing and presenting visual images that report on current events, developments, or issues of public interest. </a:t>
            </a:r>
            <a:endParaRPr lang="en-US" dirty="0" smtClean="0"/>
          </a:p>
          <a:p>
            <a:r>
              <a:rPr lang="en-US" dirty="0" smtClean="0"/>
              <a:t>In </a:t>
            </a:r>
            <a:r>
              <a:rPr lang="en-US" dirty="0"/>
              <a:t>photojournalism, "features" refer to a specific type of photographic storytelling that goes beyond the immediate news cycle. </a:t>
            </a:r>
            <a:endParaRPr lang="en-US" dirty="0" smtClean="0"/>
          </a:p>
          <a:p>
            <a:r>
              <a:rPr lang="en-US" dirty="0" smtClean="0"/>
              <a:t>Unlike </a:t>
            </a:r>
            <a:r>
              <a:rPr lang="en-US" dirty="0"/>
              <a:t>breaking news or hard news, which focus on timely events and developments, features delve into the broader human experience, providing in-depth narratives, insights, and perspectives on various </a:t>
            </a:r>
            <a:r>
              <a:rPr lang="en-US" dirty="0" err="1"/>
              <a:t>subjects</a:t>
            </a:r>
            <a:r>
              <a:rPr lang="en-US" dirty="0" err="1" smtClean="0"/>
              <a:t>This</a:t>
            </a:r>
            <a:r>
              <a:rPr lang="en-US" dirty="0" smtClean="0"/>
              <a:t> </a:t>
            </a:r>
            <a:r>
              <a:rPr lang="en-US" dirty="0"/>
              <a:t>course is more practical than theoretical</a:t>
            </a:r>
            <a:r>
              <a:rPr lang="en-US" dirty="0" smtClean="0"/>
              <a:t>.</a:t>
            </a:r>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1138425"/>
            <a:ext cx="6719018" cy="610820"/>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43554" y="1901950"/>
            <a:ext cx="7482545" cy="5039265"/>
          </a:xfrm>
        </p:spPr>
        <p:txBody>
          <a:bodyPr>
            <a:normAutofit fontScale="85000" lnSpcReduction="20000"/>
          </a:bodyPr>
          <a:lstStyle/>
          <a:p>
            <a:r>
              <a:rPr lang="en-US" dirty="0"/>
              <a:t>In journalism, </a:t>
            </a:r>
            <a:r>
              <a:rPr lang="en-US" i="1" dirty="0"/>
              <a:t>news </a:t>
            </a:r>
            <a:r>
              <a:rPr lang="en-US" dirty="0"/>
              <a:t>and  </a:t>
            </a:r>
            <a:r>
              <a:rPr lang="en-US" i="1" dirty="0"/>
              <a:t>features </a:t>
            </a:r>
            <a:r>
              <a:rPr lang="en-US" dirty="0"/>
              <a:t>are two distinct types of content, each serving a different purpose and style of reporting. </a:t>
            </a:r>
            <a:r>
              <a:rPr lang="en-US" dirty="0" smtClean="0"/>
              <a:t>Below is </a:t>
            </a:r>
            <a:r>
              <a:rPr lang="en-US" dirty="0"/>
              <a:t>an explanation of both:</a:t>
            </a:r>
            <a:endParaRPr lang="en-US" sz="2400" dirty="0"/>
          </a:p>
          <a:p>
            <a:pPr lvl="0"/>
            <a:r>
              <a:rPr lang="en-US" b="1" dirty="0"/>
              <a:t>News</a:t>
            </a:r>
            <a:r>
              <a:rPr lang="en-US" dirty="0"/>
              <a:t>:</a:t>
            </a:r>
            <a:endParaRPr lang="en-US" sz="2400" dirty="0"/>
          </a:p>
          <a:p>
            <a:pPr lvl="1"/>
            <a:r>
              <a:rPr lang="en-US" b="1" dirty="0"/>
              <a:t>Timeliness</a:t>
            </a:r>
            <a:r>
              <a:rPr lang="en-US" dirty="0"/>
              <a:t>: News articles focus on recent events and developments. They aim to provide the most up-to-date information to the public</a:t>
            </a:r>
            <a:r>
              <a:rPr lang="en-US" dirty="0" smtClean="0"/>
              <a:t>.</a:t>
            </a:r>
          </a:p>
          <a:p>
            <a:pPr lvl="1"/>
            <a:r>
              <a:rPr lang="en-US" dirty="0" smtClean="0"/>
              <a:t> </a:t>
            </a:r>
            <a:r>
              <a:rPr lang="en-US" dirty="0"/>
              <a:t>This often means reporting on events as they happen or shortly after they </a:t>
            </a:r>
            <a:r>
              <a:rPr lang="en-US" dirty="0" smtClean="0"/>
              <a:t>occur. </a:t>
            </a:r>
            <a:endParaRPr lang="en-US" sz="2400" dirty="0"/>
          </a:p>
          <a:p>
            <a:pPr lvl="1"/>
            <a:r>
              <a:rPr lang="en-US" b="1" dirty="0"/>
              <a:t>Objectivity</a:t>
            </a:r>
            <a:r>
              <a:rPr lang="en-US" dirty="0"/>
              <a:t>: News reporting strives for objectivity and impartiality. </a:t>
            </a:r>
            <a:endParaRPr lang="en-US" dirty="0" smtClean="0"/>
          </a:p>
          <a:p>
            <a:pPr lvl="1"/>
            <a:r>
              <a:rPr lang="en-US" dirty="0" smtClean="0"/>
              <a:t>Journalists </a:t>
            </a:r>
            <a:r>
              <a:rPr lang="en-US" dirty="0"/>
              <a:t>aim to present facts and information in a balanced and neutral manner, allowing readers to form their own opinions. </a:t>
            </a:r>
            <a:endParaRPr lang="en-US" sz="2400" dirty="0"/>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985720"/>
            <a:ext cx="8704185" cy="868839"/>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43555" y="1901950"/>
            <a:ext cx="7940660" cy="5191970"/>
          </a:xfrm>
        </p:spPr>
        <p:txBody>
          <a:bodyPr>
            <a:normAutofit fontScale="77500" lnSpcReduction="20000"/>
          </a:bodyPr>
          <a:lstStyle/>
          <a:p>
            <a:pPr lvl="1">
              <a:buFont typeface="Arial" panose="020B0604020202020204" pitchFamily="34" charset="0"/>
              <a:buChar char="•"/>
            </a:pPr>
            <a:r>
              <a:rPr lang="en-US" b="1" dirty="0" smtClean="0"/>
              <a:t>Inverted </a:t>
            </a:r>
            <a:r>
              <a:rPr lang="en-US" b="1" dirty="0"/>
              <a:t>Pyramid</a:t>
            </a:r>
            <a:r>
              <a:rPr lang="en-US" dirty="0"/>
              <a:t>: </a:t>
            </a:r>
            <a:r>
              <a:rPr lang="en-US" dirty="0" smtClean="0"/>
              <a:t>is where </a:t>
            </a:r>
            <a:r>
              <a:rPr lang="en-US" dirty="0"/>
              <a:t>the most important information is presented at the beginning (the lead) and less crucial details follow in descending order of importance. </a:t>
            </a:r>
            <a:endParaRPr lang="en-US" dirty="0" smtClean="0"/>
          </a:p>
          <a:p>
            <a:pPr lvl="1">
              <a:buFont typeface="Arial" panose="020B0604020202020204" pitchFamily="34" charset="0"/>
              <a:buChar char="•"/>
            </a:pPr>
            <a:r>
              <a:rPr lang="en-US" dirty="0" smtClean="0"/>
              <a:t>This </a:t>
            </a:r>
            <a:r>
              <a:rPr lang="en-US" dirty="0"/>
              <a:t>structure allows readers to get the main points quickly.</a:t>
            </a:r>
            <a:r>
              <a:rPr lang="en-US" sz="3600" dirty="0"/>
              <a:t> </a:t>
            </a:r>
            <a:r>
              <a:rPr lang="en-US" dirty="0"/>
              <a:t>Essential information generally refers to the oft-cited “Five </a:t>
            </a:r>
            <a:r>
              <a:rPr lang="en-US" dirty="0" err="1"/>
              <a:t>Ws</a:t>
            </a:r>
            <a:r>
              <a:rPr lang="en-US" dirty="0"/>
              <a:t>” of journalism: Who, What, When, Where, and Why. A successful lead paragraph communicates, on a basic level, the essential facts of who did what, when, where, and </a:t>
            </a:r>
            <a:r>
              <a:rPr lang="en-US" dirty="0" smtClean="0"/>
              <a:t>why.</a:t>
            </a:r>
          </a:p>
          <a:p>
            <a:pPr lvl="1">
              <a:buFont typeface="Arial" panose="020B0604020202020204" pitchFamily="34" charset="0"/>
              <a:buChar char="•"/>
            </a:pPr>
            <a:r>
              <a:rPr lang="en-US" b="1" dirty="0" smtClean="0"/>
              <a:t>Sources</a:t>
            </a:r>
            <a:r>
              <a:rPr lang="en-US" dirty="0"/>
              <a:t>: News stories rely heavily on sources such as official statements, interviews with key individuals, eyewitness accounts, and data. </a:t>
            </a:r>
            <a:endParaRPr lang="en-US" dirty="0" smtClean="0"/>
          </a:p>
          <a:p>
            <a:pPr lvl="1">
              <a:buFont typeface="Arial" panose="020B0604020202020204" pitchFamily="34" charset="0"/>
              <a:buChar char="•"/>
            </a:pPr>
            <a:r>
              <a:rPr lang="en-US" dirty="0" smtClean="0"/>
              <a:t>Verification </a:t>
            </a:r>
            <a:r>
              <a:rPr lang="en-US" dirty="0"/>
              <a:t>and accuracy are paramount in news </a:t>
            </a:r>
            <a:r>
              <a:rPr lang="en-US" dirty="0" smtClean="0"/>
              <a:t>reporting.</a:t>
            </a:r>
          </a:p>
          <a:p>
            <a:pPr lvl="1">
              <a:buFont typeface="Arial" panose="020B0604020202020204" pitchFamily="34" charset="0"/>
              <a:buChar char="•"/>
            </a:pPr>
            <a:r>
              <a:rPr lang="en-US" dirty="0" smtClean="0"/>
              <a:t>According </a:t>
            </a:r>
            <a:r>
              <a:rPr lang="en-US" dirty="0"/>
              <a:t>to Riordan (2014) the reality is that all journalists and media organizations have more complex editorial responsibilities in the hybrid social age. </a:t>
            </a:r>
            <a:endParaRPr lang="en-US" sz="2400" dirty="0"/>
          </a:p>
        </p:txBody>
      </p:sp>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749245"/>
            <a:ext cx="7473393"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900" dirty="0" smtClean="0"/>
          </a:p>
          <a:p>
            <a:endParaRPr lang="en-US" sz="900" dirty="0"/>
          </a:p>
          <a:p>
            <a:r>
              <a:rPr lang="en-US" sz="900" dirty="0" smtClean="0"/>
              <a:t>Source</a:t>
            </a:r>
            <a:r>
              <a:rPr lang="en-US" sz="900" dirty="0"/>
              <a:t>: </a:t>
            </a:r>
            <a:r>
              <a:rPr lang="en-US" sz="900" dirty="0">
                <a:hlinkClick r:id="rId2"/>
              </a:rPr>
              <a:t>https://www.pexels.com/photo/man-holding-microphone-while-talking-to-another-man-2872418</a:t>
            </a:r>
            <a:r>
              <a:rPr lang="en-US" sz="900" dirty="0" smtClean="0">
                <a:hlinkClick r:id="rId2"/>
              </a:rPr>
              <a:t>/</a:t>
            </a:r>
            <a:r>
              <a:rPr lang="en-US" sz="900" dirty="0"/>
              <a:t> by </a:t>
            </a:r>
            <a:r>
              <a:rPr lang="en-US" sz="900" dirty="0" err="1"/>
              <a:t>Redrec</a:t>
            </a:r>
            <a:r>
              <a:rPr lang="en-US" sz="900" dirty="0"/>
              <a:t> </a:t>
            </a:r>
            <a:r>
              <a:rPr lang="en-US" sz="900" dirty="0" smtClean="0"/>
              <a:t>©</a:t>
            </a:r>
            <a:endParaRPr lang="en-US" sz="900" dirty="0"/>
          </a:p>
        </p:txBody>
      </p:sp>
      <p:pic>
        <p:nvPicPr>
          <p:cNvPr id="2050" name="Picture 2" descr="Free Man Holding Microphone While Talking to Another Man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76" y="1443835"/>
            <a:ext cx="7482544" cy="4988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901950"/>
            <a:ext cx="6719018"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r>
              <a:rPr lang="en-US" sz="900" dirty="0" smtClean="0"/>
              <a:t>Source</a:t>
            </a:r>
            <a:r>
              <a:rPr lang="en-US" sz="900" dirty="0"/>
              <a:t>: </a:t>
            </a:r>
            <a:r>
              <a:rPr lang="en-US" sz="900" dirty="0">
                <a:hlinkClick r:id="rId2"/>
              </a:rPr>
              <a:t>https://www.pexels.com/photo/people-watching-soccer-game-1884574</a:t>
            </a:r>
            <a:r>
              <a:rPr lang="en-US" sz="900" dirty="0" smtClean="0">
                <a:hlinkClick r:id="rId2"/>
              </a:rPr>
              <a:t>/</a:t>
            </a:r>
            <a:r>
              <a:rPr lang="en-US" sz="900" dirty="0"/>
              <a:t> by </a:t>
            </a:r>
            <a:r>
              <a:rPr lang="en-US" sz="900" dirty="0" err="1"/>
              <a:t>Tembela</a:t>
            </a:r>
            <a:r>
              <a:rPr lang="en-US" sz="900" dirty="0"/>
              <a:t> </a:t>
            </a:r>
            <a:r>
              <a:rPr lang="en-US" sz="900" dirty="0" err="1"/>
              <a:t>Bohle</a:t>
            </a:r>
            <a:endParaRPr lang="en-US" sz="900"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670" y="1291130"/>
            <a:ext cx="7890581" cy="5260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43554" y="1443835"/>
            <a:ext cx="8093366" cy="5497379"/>
          </a:xfrm>
        </p:spPr>
        <p:txBody>
          <a:bodyPr>
            <a:normAutofit fontScale="92500" lnSpcReduction="10000"/>
          </a:bodyPr>
          <a:lstStyle/>
          <a:p>
            <a:r>
              <a:rPr lang="en-US" sz="2400" b="1" dirty="0"/>
              <a:t>Headlines</a:t>
            </a:r>
            <a:r>
              <a:rPr lang="en-US" sz="2400" dirty="0"/>
              <a:t>: News articles often have concise, informative headlines that summarize the main point of the story. Headlines are the marquees of news stories. </a:t>
            </a:r>
            <a:endParaRPr lang="en-US" sz="2400" dirty="0" smtClean="0"/>
          </a:p>
          <a:p>
            <a:r>
              <a:rPr lang="en-US" sz="2400" dirty="0" smtClean="0"/>
              <a:t>These </a:t>
            </a:r>
            <a:r>
              <a:rPr lang="en-US" sz="2400" dirty="0"/>
              <a:t>short statements located at the beginning of an article frame the information that is to follow. </a:t>
            </a:r>
            <a:endParaRPr lang="en-US" sz="2400" dirty="0" smtClean="0"/>
          </a:p>
          <a:p>
            <a:r>
              <a:rPr lang="en-US" sz="2400" dirty="0" smtClean="0"/>
              <a:t>They </a:t>
            </a:r>
            <a:r>
              <a:rPr lang="en-US" sz="2400" dirty="0"/>
              <a:t>encapsulate a portion of the story, presenting a </a:t>
            </a:r>
            <a:r>
              <a:rPr lang="en-US" sz="2400" dirty="0" smtClean="0"/>
              <a:t>snapshot </a:t>
            </a:r>
            <a:r>
              <a:rPr lang="en-US" sz="2400" dirty="0"/>
              <a:t>of reality</a:t>
            </a:r>
            <a:r>
              <a:rPr lang="en-US" sz="2400" dirty="0" smtClean="0"/>
              <a:t>.</a:t>
            </a:r>
          </a:p>
          <a:p>
            <a:r>
              <a:rPr lang="en-US" sz="2400" b="1" dirty="0"/>
              <a:t>Examples</a:t>
            </a:r>
            <a:r>
              <a:rPr lang="en-US" sz="2400" dirty="0"/>
              <a:t>: Breaking news reports, political updates, crime stories, and coverage of major events like elections or disasters are all examples of news journalism.</a:t>
            </a:r>
            <a:r>
              <a:rPr lang="en-US" sz="2400" b="1" dirty="0"/>
              <a:t> </a:t>
            </a:r>
            <a:endParaRPr lang="en-US" sz="2400" b="1" dirty="0" smtClean="0"/>
          </a:p>
          <a:p>
            <a:r>
              <a:rPr lang="en-US" sz="2400" i="1" dirty="0"/>
              <a:t>hard news</a:t>
            </a:r>
            <a:r>
              <a:rPr lang="en-US" sz="2400" dirty="0"/>
              <a:t>, journalistic style and genre that focuses on events or incidents that are considered to be timely and consequential to people locally, regionally, nationally, or internationally. </a:t>
            </a:r>
            <a:endParaRPr lang="en-US" sz="2400" dirty="0" smtClean="0"/>
          </a:p>
          <a:p>
            <a:r>
              <a:rPr lang="en-US" sz="2400" dirty="0" smtClean="0"/>
              <a:t>The </a:t>
            </a:r>
            <a:r>
              <a:rPr lang="en-US" sz="2400" dirty="0"/>
              <a:t>term </a:t>
            </a:r>
            <a:r>
              <a:rPr lang="en-US" sz="2400" i="1" dirty="0"/>
              <a:t>soft news </a:t>
            </a:r>
            <a:r>
              <a:rPr lang="en-US" sz="2400" dirty="0"/>
              <a:t>originally referred to feature articles, but it has since been applied to a wider range of news, usually including human-interest stories. </a:t>
            </a:r>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4" y="1596540"/>
            <a:ext cx="7177135" cy="5261460"/>
          </a:xfrm>
        </p:spPr>
        <p:txBody>
          <a:bodyPr>
            <a:normAutofit fontScale="92500" lnSpcReduction="1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900" dirty="0" smtClean="0"/>
          </a:p>
          <a:p>
            <a:endParaRPr lang="en-US" sz="900" dirty="0"/>
          </a:p>
          <a:p>
            <a:endParaRPr lang="en-US" sz="900" dirty="0" smtClean="0"/>
          </a:p>
          <a:p>
            <a:endParaRPr lang="en-US" sz="900" dirty="0"/>
          </a:p>
          <a:p>
            <a:endParaRPr lang="en-US" sz="900" dirty="0" smtClean="0"/>
          </a:p>
          <a:p>
            <a:endParaRPr lang="en-US" sz="900" dirty="0" smtClean="0"/>
          </a:p>
          <a:p>
            <a:endParaRPr lang="en-US" sz="900" dirty="0"/>
          </a:p>
          <a:p>
            <a:r>
              <a:rPr lang="en-US" sz="900" dirty="0" smtClean="0"/>
              <a:t>Source</a:t>
            </a:r>
            <a:r>
              <a:rPr lang="en-US" sz="900" dirty="0"/>
              <a:t>: https://www.pexels.com/photo/people-usa-military-patriotism-40546/</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4375" y="1371569"/>
            <a:ext cx="7177135" cy="51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985720"/>
            <a:ext cx="6719018" cy="868839"/>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43555" y="1596540"/>
            <a:ext cx="7482545" cy="5039266"/>
          </a:xfrm>
        </p:spPr>
        <p:txBody>
          <a:bodyPr>
            <a:normAutofit fontScale="77500" lnSpcReduction="20000"/>
          </a:bodyPr>
          <a:lstStyle/>
          <a:p>
            <a:pPr lvl="0"/>
            <a:r>
              <a:rPr lang="en-US" b="1" dirty="0"/>
              <a:t>Features</a:t>
            </a:r>
            <a:r>
              <a:rPr lang="en-US" dirty="0"/>
              <a:t>:</a:t>
            </a:r>
            <a:endParaRPr lang="en-US" sz="2400" dirty="0"/>
          </a:p>
          <a:p>
            <a:pPr lvl="1"/>
            <a:r>
              <a:rPr lang="en-US" b="1" dirty="0"/>
              <a:t>Depth and Analysis</a:t>
            </a:r>
            <a:r>
              <a:rPr lang="en-US" dirty="0"/>
              <a:t>: Feature articles provide in-depth analysis, context, and background information on a particular topic or issue. </a:t>
            </a:r>
            <a:endParaRPr lang="en-US" dirty="0" smtClean="0"/>
          </a:p>
          <a:p>
            <a:pPr lvl="1"/>
            <a:r>
              <a:rPr lang="en-US" dirty="0" smtClean="0"/>
              <a:t>They </a:t>
            </a:r>
            <a:r>
              <a:rPr lang="en-US" dirty="0"/>
              <a:t>go beyond the "who, what, where, when" of news to explore the "why" and "how." </a:t>
            </a:r>
            <a:r>
              <a:rPr lang="en-US" dirty="0" smtClean="0"/>
              <a:t>Rather </a:t>
            </a:r>
            <a:r>
              <a:rPr lang="en-US" dirty="0"/>
              <a:t>than simply summarizing the subject, a feature article highlights one aspect or significance of the story. </a:t>
            </a:r>
            <a:endParaRPr lang="en-US" dirty="0" smtClean="0"/>
          </a:p>
          <a:p>
            <a:pPr lvl="1"/>
            <a:r>
              <a:rPr lang="en-US" dirty="0" smtClean="0"/>
              <a:t>Its </a:t>
            </a:r>
            <a:r>
              <a:rPr lang="en-US" dirty="0"/>
              <a:t>less formal style may take an odd twist or heartwarming angle.</a:t>
            </a:r>
            <a:endParaRPr lang="en-US" sz="2400" dirty="0"/>
          </a:p>
          <a:p>
            <a:pPr lvl="1"/>
            <a:r>
              <a:rPr lang="en-US" b="1" dirty="0"/>
              <a:t>Human Interest</a:t>
            </a:r>
            <a:r>
              <a:rPr lang="en-US" dirty="0"/>
              <a:t>: Features often focus on the human aspect of a story. </a:t>
            </a:r>
            <a:endParaRPr lang="en-US" dirty="0" smtClean="0"/>
          </a:p>
          <a:p>
            <a:pPr lvl="1"/>
            <a:r>
              <a:rPr lang="en-US" dirty="0" smtClean="0"/>
              <a:t>They </a:t>
            </a:r>
            <a:r>
              <a:rPr lang="en-US" dirty="0"/>
              <a:t>may include personal narratives, profiles of individuals, or stories that evoke emotions and </a:t>
            </a:r>
            <a:r>
              <a:rPr lang="en-US" dirty="0" smtClean="0"/>
              <a:t>empathy.</a:t>
            </a:r>
            <a:endParaRPr lang="en-US" sz="2400" dirty="0"/>
          </a:p>
          <a:p>
            <a:pPr lvl="1"/>
            <a:r>
              <a:rPr lang="en-US" dirty="0" smtClean="0"/>
              <a:t>Emotional </a:t>
            </a:r>
            <a:r>
              <a:rPr lang="en-US" dirty="0"/>
              <a:t>storytelling is characterized by the frequent use of dramatic and personalized </a:t>
            </a:r>
            <a:r>
              <a:rPr lang="en-US" dirty="0" smtClean="0"/>
              <a:t>narratives.</a:t>
            </a:r>
            <a:endParaRPr lang="en-US" sz="2400" dirty="0"/>
          </a:p>
        </p:txBody>
      </p:sp>
    </p:spTree>
    <p:extLst>
      <p:ext uri="{BB962C8B-B14F-4D97-AF65-F5344CB8AC3E}">
        <p14:creationId xmlns:p14="http://schemas.microsoft.com/office/powerpoint/2010/main" val="92091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1596540"/>
            <a:ext cx="5344675"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900" dirty="0" smtClean="0"/>
              <a:t>Source</a:t>
            </a:r>
            <a:r>
              <a:rPr lang="en-US" sz="900" dirty="0"/>
              <a:t>: </a:t>
            </a:r>
            <a:r>
              <a:rPr lang="en-US" sz="900" dirty="0">
                <a:hlinkClick r:id="rId2"/>
              </a:rPr>
              <a:t>https://www.pexels.com/photo/a-woman-refugee-carrying-a-tray-7385966</a:t>
            </a:r>
            <a:r>
              <a:rPr lang="en-US" sz="900" dirty="0" smtClean="0">
                <a:hlinkClick r:id="rId2"/>
              </a:rPr>
              <a:t>/</a:t>
            </a:r>
            <a:r>
              <a:rPr lang="en-US" sz="900" dirty="0"/>
              <a:t> by </a:t>
            </a:r>
            <a:r>
              <a:rPr lang="en-US" sz="900" dirty="0" smtClean="0"/>
              <a:t> Ahmed </a:t>
            </a:r>
            <a:r>
              <a:rPr lang="en-US" sz="900" dirty="0" err="1"/>
              <a:t>akacha</a:t>
            </a:r>
            <a:endParaRPr lang="en-US" sz="900"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555" y="1342032"/>
            <a:ext cx="6566315" cy="4377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descr="Free Two Asian Girls Carrying a Bucket Stock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5115" y="1291130"/>
            <a:ext cx="3003199" cy="45047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6099049" y="6024985"/>
            <a:ext cx="2901395" cy="369332"/>
          </a:xfrm>
          <a:prstGeom prst="rect">
            <a:avLst/>
          </a:prstGeom>
        </p:spPr>
        <p:txBody>
          <a:bodyPr wrap="square">
            <a:spAutoFit/>
          </a:bodyPr>
          <a:lstStyle/>
          <a:p>
            <a:r>
              <a:rPr lang="en-US" sz="900" dirty="0" smtClean="0"/>
              <a:t>Source: https</a:t>
            </a:r>
            <a:r>
              <a:rPr lang="en-US" sz="900" dirty="0"/>
              <a:t>://www.pexels.com/photo/two-asian-girls-carrying-a-bucket-3464432</a:t>
            </a:r>
            <a:r>
              <a:rPr lang="en-US" sz="900" dirty="0" smtClean="0"/>
              <a:t>/ </a:t>
            </a:r>
            <a:r>
              <a:rPr lang="en-US" sz="900" dirty="0"/>
              <a:t>by </a:t>
            </a:r>
            <a:r>
              <a:rPr lang="en-US" sz="900" dirty="0" err="1"/>
              <a:t>Himesh</a:t>
            </a:r>
            <a:r>
              <a:rPr lang="en-US" sz="900" dirty="0"/>
              <a:t> Mehta</a:t>
            </a:r>
          </a:p>
        </p:txBody>
      </p:sp>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985720"/>
            <a:ext cx="7787954" cy="868839"/>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43554" y="1832460"/>
            <a:ext cx="7482546" cy="5261460"/>
          </a:xfrm>
        </p:spPr>
        <p:txBody>
          <a:bodyPr>
            <a:normAutofit fontScale="77500" lnSpcReduction="20000"/>
          </a:bodyPr>
          <a:lstStyle/>
          <a:p>
            <a:r>
              <a:rPr lang="en-US" b="1" dirty="0"/>
              <a:t>Narrative Structure</a:t>
            </a:r>
            <a:r>
              <a:rPr lang="en-US" dirty="0"/>
              <a:t>: Unlike the inverted pyramid of news, feature stories often use a more narrative structure, with a lead that may draw readers in with a compelling anecdote or description. </a:t>
            </a:r>
            <a:endParaRPr lang="en-US" dirty="0" smtClean="0"/>
          </a:p>
          <a:p>
            <a:r>
              <a:rPr lang="en-US" i="1" dirty="0" smtClean="0"/>
              <a:t>Introduction </a:t>
            </a:r>
            <a:r>
              <a:rPr lang="en-US" i="1" dirty="0"/>
              <a:t>or Lead</a:t>
            </a:r>
            <a:r>
              <a:rPr lang="en-US" dirty="0"/>
              <a:t>: The lead must attract immediate attention and pull the reader into the story. </a:t>
            </a:r>
            <a:endParaRPr lang="en-US" dirty="0" smtClean="0"/>
          </a:p>
          <a:p>
            <a:r>
              <a:rPr lang="en-US" i="1" dirty="0" smtClean="0"/>
              <a:t>Transition</a:t>
            </a:r>
            <a:r>
              <a:rPr lang="en-US" i="1" dirty="0"/>
              <a:t>:</a:t>
            </a:r>
            <a:r>
              <a:rPr lang="en-US" dirty="0"/>
              <a:t> No matter how good the lead is, you need a solid transition into the body of the feature</a:t>
            </a:r>
            <a:r>
              <a:rPr lang="en-US" dirty="0" smtClean="0"/>
              <a:t>.</a:t>
            </a:r>
          </a:p>
          <a:p>
            <a:r>
              <a:rPr lang="en-US" i="1" dirty="0" smtClean="0"/>
              <a:t>Body</a:t>
            </a:r>
            <a:r>
              <a:rPr lang="en-US" dirty="0"/>
              <a:t>: Sound knowledge of the subject, coupled with good writing skills, will let you take the reader through a variety of experiences. You should use the standard writing devices of crisp dialogue, documental but vivid fact and detail, careful observation, suspense and if appropriate, plot. </a:t>
            </a:r>
            <a:endParaRPr lang="en-US" dirty="0" smtClean="0"/>
          </a:p>
          <a:p>
            <a:r>
              <a:rPr lang="en-US" i="1" dirty="0" smtClean="0"/>
              <a:t>Conclusion</a:t>
            </a:r>
            <a:r>
              <a:rPr lang="en-US" i="1" dirty="0"/>
              <a:t>:</a:t>
            </a:r>
            <a:r>
              <a:rPr lang="en-US" dirty="0"/>
              <a:t> </a:t>
            </a:r>
            <a:r>
              <a:rPr lang="en-US" dirty="0" smtClean="0"/>
              <a:t>should </a:t>
            </a:r>
            <a:r>
              <a:rPr lang="en-US" dirty="0"/>
              <a:t>give the reader a sense of satisfaction. You need to tie the conclusion to the lead so that the story has unity. </a:t>
            </a:r>
          </a:p>
        </p:txBody>
      </p:sp>
    </p:spTree>
    <p:extLst>
      <p:ext uri="{BB962C8B-B14F-4D97-AF65-F5344CB8AC3E}">
        <p14:creationId xmlns:p14="http://schemas.microsoft.com/office/powerpoint/2010/main" val="3706708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985720"/>
            <a:ext cx="6719018" cy="868839"/>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92343" y="1749245"/>
            <a:ext cx="8197282" cy="5039265"/>
          </a:xfrm>
        </p:spPr>
        <p:txBody>
          <a:bodyPr>
            <a:normAutofit/>
          </a:bodyPr>
          <a:lstStyle/>
          <a:p>
            <a:r>
              <a:rPr lang="en-US" sz="2000" b="1" dirty="0">
                <a:latin typeface="Arial" panose="020B0604020202020204" pitchFamily="34" charset="0"/>
                <a:cs typeface="Arial" panose="020B0604020202020204" pitchFamily="34" charset="0"/>
              </a:rPr>
              <a:t>Creativity</a:t>
            </a:r>
            <a:r>
              <a:rPr lang="en-US" sz="2000" dirty="0">
                <a:latin typeface="Arial" panose="020B0604020202020204" pitchFamily="34" charset="0"/>
                <a:cs typeface="Arial" panose="020B0604020202020204" pitchFamily="34" charset="0"/>
              </a:rPr>
              <a:t>: Feature writers have more flexibility to use descriptive language, storytelling techniques, and creative writing to engage readers. </a:t>
            </a:r>
            <a:endParaRPr lang="en-US" sz="2000" dirty="0" smtClean="0">
              <a:latin typeface="Arial" panose="020B0604020202020204" pitchFamily="34" charset="0"/>
              <a:cs typeface="Arial" panose="020B0604020202020204" pitchFamily="34" charset="0"/>
            </a:endParaRPr>
          </a:p>
          <a:p>
            <a:r>
              <a:rPr lang="en-US" sz="2000" dirty="0" smtClean="0">
                <a:latin typeface="Arial" panose="020B0604020202020204" pitchFamily="34" charset="0"/>
                <a:cs typeface="Arial" panose="020B0604020202020204" pitchFamily="34" charset="0"/>
              </a:rPr>
              <a:t>News </a:t>
            </a:r>
            <a:r>
              <a:rPr lang="en-US" sz="2000" dirty="0">
                <a:latin typeface="Arial" panose="020B0604020202020204" pitchFamily="34" charset="0"/>
                <a:cs typeface="Arial" panose="020B0604020202020204" pitchFamily="34" charset="0"/>
              </a:rPr>
              <a:t>is immediate and current whereas a feature can be evergreen, although many are also topical. </a:t>
            </a: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topics are not always lighthearted however—some features shine a light on societal issues or expose suffering. </a:t>
            </a:r>
            <a:endParaRPr lang="en-US" sz="2000" dirty="0" smtClean="0">
              <a:latin typeface="Arial" panose="020B0604020202020204" pitchFamily="34" charset="0"/>
              <a:cs typeface="Arial" panose="020B0604020202020204" pitchFamily="34" charset="0"/>
            </a:endParaRPr>
          </a:p>
          <a:p>
            <a:r>
              <a:rPr lang="en-US" sz="2000" dirty="0" smtClean="0">
                <a:latin typeface="Arial" panose="020B0604020202020204" pitchFamily="34" charset="0"/>
                <a:cs typeface="Arial" panose="020B0604020202020204" pitchFamily="34" charset="0"/>
              </a:rPr>
              <a:t>more </a:t>
            </a:r>
            <a:r>
              <a:rPr lang="en-US" sz="2000" dirty="0">
                <a:latin typeface="Arial" panose="020B0604020202020204" pitchFamily="34" charset="0"/>
                <a:cs typeface="Arial" panose="020B0604020202020204" pitchFamily="34" charset="0"/>
              </a:rPr>
              <a:t>flexible, adopting various styles. The lead or opening paragraph for instance can be anecdotal and </a:t>
            </a:r>
            <a:r>
              <a:rPr lang="en-US" sz="2000" dirty="0" smtClean="0">
                <a:latin typeface="Arial" panose="020B0604020202020204" pitchFamily="34" charset="0"/>
                <a:cs typeface="Arial" panose="020B0604020202020204" pitchFamily="34" charset="0"/>
              </a:rPr>
              <a:t>descriptive.</a:t>
            </a:r>
          </a:p>
          <a:p>
            <a:r>
              <a:rPr lang="en-US" sz="2000" dirty="0" smtClean="0">
                <a:latin typeface="Arial" panose="020B0604020202020204" pitchFamily="34" charset="0"/>
                <a:cs typeface="Arial" panose="020B0604020202020204" pitchFamily="34" charset="0"/>
              </a:rPr>
              <a:t>creative </a:t>
            </a:r>
            <a:r>
              <a:rPr lang="en-US" sz="2000" dirty="0">
                <a:latin typeface="Arial" panose="020B0604020202020204" pitchFamily="34" charset="0"/>
                <a:cs typeface="Arial" panose="020B0604020202020204" pitchFamily="34" charset="0"/>
              </a:rPr>
              <a:t>freedom and an opportunity to practice their narrative writing skills and employ storytelling techniques like the ample use of descriptions, plot, and character development. </a:t>
            </a:r>
            <a:endParaRPr lang="en-US" sz="2000" dirty="0" smtClean="0">
              <a:latin typeface="Arial" panose="020B0604020202020204" pitchFamily="34" charset="0"/>
              <a:cs typeface="Arial" panose="020B0604020202020204" pitchFamily="34" charset="0"/>
            </a:endParaRPr>
          </a:p>
          <a:p>
            <a:r>
              <a:rPr lang="en-US" sz="2000" dirty="0" smtClean="0">
                <a:latin typeface="Arial" panose="020B0604020202020204" pitchFamily="34" charset="0"/>
                <a:cs typeface="Arial" panose="020B0604020202020204" pitchFamily="34" charset="0"/>
              </a:rPr>
              <a:t>can </a:t>
            </a:r>
            <a:r>
              <a:rPr lang="en-US" sz="2000" dirty="0">
                <a:latin typeface="Arial" panose="020B0604020202020204" pitchFamily="34" charset="0"/>
                <a:cs typeface="Arial" panose="020B0604020202020204" pitchFamily="34" charset="0"/>
              </a:rPr>
              <a:t>be entertaining—profiling an artist or singer, it can be informative—shining a light on an obscure problem, or it can raise awareness about a current issue. </a:t>
            </a:r>
          </a:p>
        </p:txBody>
      </p:sp>
    </p:spTree>
    <p:extLst>
      <p:ext uri="{BB962C8B-B14F-4D97-AF65-F5344CB8AC3E}">
        <p14:creationId xmlns:p14="http://schemas.microsoft.com/office/powerpoint/2010/main" val="279151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53374"/>
            <a:ext cx="3961180" cy="5039265"/>
          </a:xfrm>
        </p:spPr>
        <p:txBody>
          <a:bodyPr>
            <a:normAutofit/>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r>
              <a:rPr lang="en-US" sz="900" dirty="0" smtClean="0"/>
              <a:t>Source</a:t>
            </a:r>
            <a:r>
              <a:rPr lang="en-US" sz="900" dirty="0"/>
              <a:t>: </a:t>
            </a:r>
            <a:r>
              <a:rPr lang="en-US" sz="900" dirty="0">
                <a:hlinkClick r:id="rId2"/>
              </a:rPr>
              <a:t>https://</a:t>
            </a:r>
            <a:r>
              <a:rPr lang="en-US" sz="900" dirty="0" smtClean="0">
                <a:hlinkClick r:id="rId2"/>
              </a:rPr>
              <a:t>www.pexels.com/photo/man-lifting-his-arms-2019331/</a:t>
            </a:r>
            <a:r>
              <a:rPr lang="en-US" sz="900" dirty="0"/>
              <a:t> by Luis Quintero</a:t>
            </a:r>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556" y="1610265"/>
            <a:ext cx="6413610" cy="4414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descr="Free stock photo of female doctor, graduation, happiness Stock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9050" y="1610265"/>
            <a:ext cx="2943147" cy="441472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793640" y="6006758"/>
            <a:ext cx="3344954" cy="535531"/>
          </a:xfrm>
          <a:prstGeom prst="rect">
            <a:avLst/>
          </a:prstGeom>
        </p:spPr>
        <p:txBody>
          <a:bodyPr wrap="square">
            <a:spAutoFit/>
          </a:bodyPr>
          <a:lstStyle/>
          <a:p>
            <a:pPr marL="342900" lvl="0" indent="-342900">
              <a:spcBef>
                <a:spcPct val="20000"/>
              </a:spcBef>
              <a:buFont typeface="Arial" pitchFamily="34" charset="0"/>
              <a:buChar char="•"/>
            </a:pPr>
            <a:r>
              <a:rPr lang="en-US" sz="900" dirty="0">
                <a:solidFill>
                  <a:prstClr val="black">
                    <a:lumMod val="75000"/>
                    <a:lumOff val="25000"/>
                  </a:prstClr>
                </a:solidFill>
              </a:rPr>
              <a:t>Source: </a:t>
            </a:r>
            <a:r>
              <a:rPr lang="en-US" sz="900" dirty="0" smtClean="0">
                <a:solidFill>
                  <a:prstClr val="black">
                    <a:lumMod val="75000"/>
                    <a:lumOff val="25000"/>
                  </a:prstClr>
                </a:solidFill>
              </a:rPr>
              <a:t> </a:t>
            </a:r>
            <a:r>
              <a:rPr lang="en-US" sz="900" dirty="0">
                <a:solidFill>
                  <a:prstClr val="black">
                    <a:lumMod val="75000"/>
                    <a:lumOff val="25000"/>
                  </a:prstClr>
                </a:solidFill>
              </a:rPr>
              <a:t>Luis Quintero</a:t>
            </a:r>
          </a:p>
          <a:p>
            <a:pPr marL="342900" lvl="0" indent="-342900">
              <a:spcBef>
                <a:spcPct val="20000"/>
              </a:spcBef>
              <a:buFont typeface="Arial" pitchFamily="34" charset="0"/>
              <a:buChar char="•"/>
            </a:pPr>
            <a:r>
              <a:rPr lang="en-US" sz="900" dirty="0" smtClean="0">
                <a:solidFill>
                  <a:prstClr val="black">
                    <a:lumMod val="75000"/>
                    <a:lumOff val="25000"/>
                  </a:prstClr>
                </a:solidFill>
                <a:hlinkClick r:id="rId5"/>
              </a:rPr>
              <a:t>https</a:t>
            </a:r>
            <a:r>
              <a:rPr lang="en-US" sz="900" dirty="0">
                <a:solidFill>
                  <a:prstClr val="black">
                    <a:lumMod val="75000"/>
                    <a:lumOff val="25000"/>
                  </a:prstClr>
                </a:solidFill>
                <a:hlinkClick r:id="rId5"/>
              </a:rPr>
              <a:t>://www.pexels.com/photo/fashion-people-woman-girl-18255287</a:t>
            </a:r>
            <a:r>
              <a:rPr lang="en-US" sz="900" dirty="0" smtClean="0">
                <a:solidFill>
                  <a:prstClr val="black">
                    <a:lumMod val="75000"/>
                    <a:lumOff val="25000"/>
                  </a:prstClr>
                </a:solidFill>
                <a:hlinkClick r:id="rId5"/>
              </a:rPr>
              <a:t>/</a:t>
            </a:r>
            <a:endParaRPr lang="en-US" sz="900" dirty="0">
              <a:solidFill>
                <a:prstClr val="black">
                  <a:lumMod val="75000"/>
                  <a:lumOff val="25000"/>
                </a:prstClr>
              </a:solidFill>
            </a:endParaRPr>
          </a:p>
        </p:txBody>
      </p:sp>
    </p:spTree>
    <p:extLst>
      <p:ext uri="{BB962C8B-B14F-4D97-AF65-F5344CB8AC3E}">
        <p14:creationId xmlns:p14="http://schemas.microsoft.com/office/powerpoint/2010/main" val="431965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4950" y="833015"/>
            <a:ext cx="6719018" cy="868839"/>
          </a:xfrm>
        </p:spPr>
        <p:txBody>
          <a:bodyPr>
            <a:normAutofit/>
          </a:bodyPr>
          <a:lstStyle/>
          <a:p>
            <a:r>
              <a:rPr lang="en-US" sz="2800" b="1" dirty="0"/>
              <a:t>News and features in journalism</a:t>
            </a:r>
          </a:p>
        </p:txBody>
      </p:sp>
      <p:sp>
        <p:nvSpPr>
          <p:cNvPr id="3" name="Content Placeholder 2"/>
          <p:cNvSpPr>
            <a:spLocks noGrp="1"/>
          </p:cNvSpPr>
          <p:nvPr>
            <p:ph idx="1"/>
          </p:nvPr>
        </p:nvSpPr>
        <p:spPr>
          <a:xfrm>
            <a:off x="143555" y="1596540"/>
            <a:ext cx="7002536" cy="5039265"/>
          </a:xfrm>
        </p:spPr>
        <p:txBody>
          <a:bodyPr>
            <a:normAutofit fontScale="92500" lnSpcReduction="20000"/>
          </a:bodyPr>
          <a:lstStyle/>
          <a:p>
            <a:r>
              <a:rPr lang="en-US" b="1" dirty="0"/>
              <a:t>Longer Format</a:t>
            </a:r>
            <a:r>
              <a:rPr lang="en-US" dirty="0"/>
              <a:t>: Features are typically longer and may cover multiple angles or perspectives on a topic. </a:t>
            </a:r>
            <a:endParaRPr lang="en-US" dirty="0" smtClean="0"/>
          </a:p>
          <a:p>
            <a:r>
              <a:rPr lang="en-US" dirty="0" smtClean="0"/>
              <a:t>They </a:t>
            </a:r>
            <a:r>
              <a:rPr lang="en-US" dirty="0"/>
              <a:t>may also include interviews with experts, witnesses, or those directly involved. </a:t>
            </a:r>
            <a:endParaRPr lang="en-US" dirty="0" smtClean="0"/>
          </a:p>
          <a:p>
            <a:r>
              <a:rPr lang="en-US" dirty="0" smtClean="0"/>
              <a:t>A </a:t>
            </a:r>
            <a:r>
              <a:rPr lang="en-US" dirty="0"/>
              <a:t>news story can end anywhere after you’ve described the most important facts, whereas a feature story ends with readers feeling satisfied that they gained some value from reading the story</a:t>
            </a:r>
            <a:r>
              <a:rPr lang="en-US" dirty="0" smtClean="0"/>
              <a:t>.</a:t>
            </a:r>
          </a:p>
          <a:p>
            <a:r>
              <a:rPr lang="en-US" b="1" dirty="0"/>
              <a:t>Examples</a:t>
            </a:r>
            <a:r>
              <a:rPr lang="en-US" dirty="0"/>
              <a:t>: Magazine profiles, in-depth investigative reports, travel pieces, opinion pieces, and human interest stories are all examples of feature journalism. </a:t>
            </a:r>
          </a:p>
        </p:txBody>
      </p:sp>
    </p:spTree>
    <p:extLst>
      <p:ext uri="{BB962C8B-B14F-4D97-AF65-F5344CB8AC3E}">
        <p14:creationId xmlns:p14="http://schemas.microsoft.com/office/powerpoint/2010/main" val="189737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7655" y="985721"/>
            <a:ext cx="6719018" cy="610820"/>
          </a:xfrm>
        </p:spPr>
        <p:txBody>
          <a:bodyPr>
            <a:normAutofit/>
          </a:bodyPr>
          <a:lstStyle/>
          <a:p>
            <a:r>
              <a:rPr lang="en-US" sz="2800" b="1" dirty="0"/>
              <a:t>News and Features in photojournalism</a:t>
            </a:r>
          </a:p>
        </p:txBody>
      </p:sp>
      <p:sp>
        <p:nvSpPr>
          <p:cNvPr id="3" name="Content Placeholder 2"/>
          <p:cNvSpPr>
            <a:spLocks noGrp="1"/>
          </p:cNvSpPr>
          <p:nvPr>
            <p:ph idx="1"/>
          </p:nvPr>
        </p:nvSpPr>
        <p:spPr>
          <a:xfrm>
            <a:off x="39637" y="1596540"/>
            <a:ext cx="7739168" cy="5344675"/>
          </a:xfrm>
        </p:spPr>
        <p:txBody>
          <a:bodyPr>
            <a:normAutofit fontScale="85000" lnSpcReduction="20000"/>
          </a:bodyPr>
          <a:lstStyle/>
          <a:p>
            <a:pPr lvl="0"/>
            <a:r>
              <a:rPr lang="en-US" b="1" dirty="0"/>
              <a:t>Timeliness</a:t>
            </a:r>
            <a:r>
              <a:rPr lang="en-US" dirty="0"/>
              <a:t>: Like written news reporting, news in photojournalism is time-sensitive. Photographers aim to capture images that document events as they unfold or shortly after they </a:t>
            </a:r>
            <a:r>
              <a:rPr lang="en-US" dirty="0" smtClean="0"/>
              <a:t>occur like breaking </a:t>
            </a:r>
            <a:r>
              <a:rPr lang="en-US" dirty="0"/>
              <a:t>news stories.</a:t>
            </a:r>
          </a:p>
          <a:p>
            <a:pPr lvl="0"/>
            <a:r>
              <a:rPr lang="en-US" b="1" dirty="0"/>
              <a:t>Visual Storytelling or narratives</a:t>
            </a:r>
            <a:r>
              <a:rPr lang="en-US" dirty="0"/>
              <a:t>: Photojournalists tell stories through their images. They use the power of visual composition, lighting, and framing to convey the essence of an event or situation, sometimes in a single </a:t>
            </a:r>
            <a:r>
              <a:rPr lang="en-US" dirty="0" smtClean="0"/>
              <a:t>frame.</a:t>
            </a:r>
          </a:p>
          <a:p>
            <a:pPr lvl="0"/>
            <a:r>
              <a:rPr lang="en-US" b="1" dirty="0" smtClean="0"/>
              <a:t>Objectivity </a:t>
            </a:r>
            <a:r>
              <a:rPr lang="en-US" b="1" dirty="0"/>
              <a:t>or truthfulness</a:t>
            </a:r>
            <a:r>
              <a:rPr lang="en-US" dirty="0"/>
              <a:t>: </a:t>
            </a:r>
            <a:r>
              <a:rPr lang="en-US" dirty="0" smtClean="0"/>
              <a:t>strive </a:t>
            </a:r>
            <a:r>
              <a:rPr lang="en-US" dirty="0"/>
              <a:t>to present a fair and balanced representation of events, avoiding any manipulation or alteration of images that could mislead viewers.</a:t>
            </a:r>
          </a:p>
          <a:p>
            <a:pPr lvl="0"/>
            <a:r>
              <a:rPr lang="en-US" b="1" dirty="0"/>
              <a:t>Accuracy</a:t>
            </a:r>
            <a:r>
              <a:rPr lang="en-US" dirty="0"/>
              <a:t>: </a:t>
            </a:r>
            <a:r>
              <a:rPr lang="en-US" dirty="0" smtClean="0"/>
              <a:t>Images </a:t>
            </a:r>
            <a:r>
              <a:rPr lang="en-US" dirty="0"/>
              <a:t>must accurately represent the scene or subject being documented. Misleading or staged or manipulated photos can damage the credibility of both the photographer and the news organization.</a:t>
            </a:r>
          </a:p>
        </p:txBody>
      </p:sp>
    </p:spTree>
    <p:extLst>
      <p:ext uri="{BB962C8B-B14F-4D97-AF65-F5344CB8AC3E}">
        <p14:creationId xmlns:p14="http://schemas.microsoft.com/office/powerpoint/2010/main" val="67824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190" y="1901950"/>
            <a:ext cx="6719018" cy="5039265"/>
          </a:xfrm>
        </p:spPr>
        <p:txBody>
          <a:bodyPr>
            <a:normAutofit/>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smtClean="0"/>
          </a:p>
          <a:p>
            <a:endParaRPr lang="en-US" sz="1200" dirty="0"/>
          </a:p>
          <a:p>
            <a:r>
              <a:rPr lang="en-US" sz="900" dirty="0" smtClean="0"/>
              <a:t>Source</a:t>
            </a:r>
            <a:r>
              <a:rPr lang="en-US" sz="900" dirty="0"/>
              <a:t>: </a:t>
            </a:r>
            <a:r>
              <a:rPr lang="en-US" sz="900" dirty="0">
                <a:hlinkClick r:id="rId2"/>
              </a:rPr>
              <a:t>https://www.pexels.com/photo/woman-in-red-and-black-sweater-holding-black-camera-10464476</a:t>
            </a:r>
            <a:r>
              <a:rPr lang="en-US" sz="900" dirty="0" smtClean="0">
                <a:hlinkClick r:id="rId2"/>
              </a:rPr>
              <a:t>/</a:t>
            </a:r>
            <a:r>
              <a:rPr lang="en-US" sz="900" dirty="0"/>
              <a:t> by </a:t>
            </a:r>
            <a:r>
              <a:rPr lang="en-US" sz="900" dirty="0" err="1"/>
              <a:t>cottonbro</a:t>
            </a:r>
            <a:r>
              <a:rPr lang="en-US" sz="900" dirty="0"/>
              <a:t> studio</a:t>
            </a:r>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8965" y="1443834"/>
            <a:ext cx="7482545" cy="498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061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1"/>
            <a:ext cx="6719018" cy="610820"/>
          </a:xfrm>
        </p:spPr>
        <p:txBody>
          <a:bodyPr>
            <a:noAutofit/>
          </a:bodyPr>
          <a:lstStyle/>
          <a:p>
            <a:pPr algn="ctr"/>
            <a:r>
              <a:rPr lang="en-US" sz="2800" b="1" dirty="0"/>
              <a:t>News and Features in photojournalism</a:t>
            </a:r>
          </a:p>
        </p:txBody>
      </p:sp>
      <p:sp>
        <p:nvSpPr>
          <p:cNvPr id="3" name="Content Placeholder 2"/>
          <p:cNvSpPr>
            <a:spLocks noGrp="1"/>
          </p:cNvSpPr>
          <p:nvPr>
            <p:ph idx="1"/>
          </p:nvPr>
        </p:nvSpPr>
        <p:spPr>
          <a:xfrm>
            <a:off x="232684" y="1596540"/>
            <a:ext cx="7698826" cy="5497380"/>
          </a:xfrm>
        </p:spPr>
        <p:txBody>
          <a:bodyPr>
            <a:normAutofit fontScale="85000" lnSpcReduction="20000"/>
          </a:bodyPr>
          <a:lstStyle/>
          <a:p>
            <a:pPr lvl="0"/>
            <a:r>
              <a:rPr lang="en-US" b="1" dirty="0"/>
              <a:t>Ethical Considerations</a:t>
            </a:r>
            <a:r>
              <a:rPr lang="en-US" dirty="0"/>
              <a:t>: Photojournalists adhere to ethical guidelines that govern their work. These guidelines include respecting the privacy and dignity of individuals photographed, obtaining appropriate permissions when necessary, and avoiding any interference in the events they are covering.</a:t>
            </a:r>
          </a:p>
          <a:p>
            <a:pPr lvl="0"/>
            <a:r>
              <a:rPr lang="en-US" b="1" dirty="0"/>
              <a:t>Candid Moments</a:t>
            </a:r>
            <a:r>
              <a:rPr lang="en-US" dirty="0"/>
              <a:t>: News photographers often capture candid moments that provide an unfiltered and authentic view of events. These moments can convey raw emotions and the true nature of a situation. Though some are risky to capture for example a riot or in a war zone.</a:t>
            </a:r>
          </a:p>
          <a:p>
            <a:pPr lvl="0"/>
            <a:r>
              <a:rPr lang="en-US" b="1" dirty="0"/>
              <a:t>Composition</a:t>
            </a:r>
            <a:r>
              <a:rPr lang="en-US" dirty="0"/>
              <a:t>: Composition in news photography is of essence. Photojournalists use techniques such as the rule of thirds, leading lines, fill the frame, perspective, framing and others to create visually compelling and informative images. The principles and elements of composition are well documented in our lecture four.</a:t>
            </a:r>
          </a:p>
        </p:txBody>
      </p:sp>
    </p:spTree>
    <p:extLst>
      <p:ext uri="{BB962C8B-B14F-4D97-AF65-F5344CB8AC3E}">
        <p14:creationId xmlns:p14="http://schemas.microsoft.com/office/powerpoint/2010/main" val="2606785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833015"/>
            <a:ext cx="6719018" cy="763525"/>
          </a:xfrm>
        </p:spPr>
        <p:txBody>
          <a:bodyPr>
            <a:noAutofit/>
          </a:bodyPr>
          <a:lstStyle/>
          <a:p>
            <a:pPr algn="ctr"/>
            <a:r>
              <a:rPr lang="en-US" sz="2800" b="1" dirty="0"/>
              <a:t>News and Features in photojournalism</a:t>
            </a:r>
          </a:p>
        </p:txBody>
      </p:sp>
      <p:sp>
        <p:nvSpPr>
          <p:cNvPr id="3" name="Content Placeholder 2"/>
          <p:cNvSpPr>
            <a:spLocks noGrp="1"/>
          </p:cNvSpPr>
          <p:nvPr>
            <p:ph idx="1"/>
          </p:nvPr>
        </p:nvSpPr>
        <p:spPr>
          <a:xfrm>
            <a:off x="53084" y="1596540"/>
            <a:ext cx="7573015" cy="5039265"/>
          </a:xfrm>
        </p:spPr>
        <p:txBody>
          <a:bodyPr>
            <a:normAutofit fontScale="77500" lnSpcReduction="20000"/>
          </a:bodyPr>
          <a:lstStyle/>
          <a:p>
            <a:pPr lvl="0"/>
            <a:r>
              <a:rPr lang="en-US" b="1" dirty="0"/>
              <a:t>Captioning</a:t>
            </a:r>
            <a:r>
              <a:rPr lang="en-US" dirty="0"/>
              <a:t>: Each news photo is typically accompanied by a caption that provides essential information about the image, including the </a:t>
            </a:r>
            <a:r>
              <a:rPr lang="en-US" i="1" dirty="0"/>
              <a:t>who, what, when, where</a:t>
            </a:r>
            <a:r>
              <a:rPr lang="en-US" dirty="0"/>
              <a:t>, and </a:t>
            </a:r>
            <a:r>
              <a:rPr lang="en-US" i="1" dirty="0"/>
              <a:t>why</a:t>
            </a:r>
            <a:r>
              <a:rPr lang="en-US" dirty="0"/>
              <a:t> of the event. </a:t>
            </a:r>
            <a:endParaRPr lang="en-US" dirty="0" smtClean="0"/>
          </a:p>
          <a:p>
            <a:pPr lvl="0"/>
            <a:r>
              <a:rPr lang="en-US" dirty="0" smtClean="0"/>
              <a:t>Accurate </a:t>
            </a:r>
            <a:r>
              <a:rPr lang="en-US" dirty="0"/>
              <a:t>and informative captions help viewers understand the context of the photo. </a:t>
            </a:r>
            <a:endParaRPr lang="en-US" dirty="0" smtClean="0"/>
          </a:p>
          <a:p>
            <a:pPr lvl="0"/>
            <a:r>
              <a:rPr lang="en-US" dirty="0" smtClean="0"/>
              <a:t>should </a:t>
            </a:r>
            <a:r>
              <a:rPr lang="en-US" dirty="0"/>
              <a:t>be fact-checked and typo-checked. </a:t>
            </a:r>
            <a:endParaRPr lang="en-US" dirty="0" smtClean="0"/>
          </a:p>
          <a:p>
            <a:pPr lvl="0"/>
            <a:r>
              <a:rPr lang="en-US" dirty="0" smtClean="0"/>
              <a:t>They </a:t>
            </a:r>
            <a:r>
              <a:rPr lang="en-US" dirty="0"/>
              <a:t>should be complete sentences that present the who, what, where, when and (sometimes) why without necessarily stating the obvious (i.e., he sits, she waves, they clap). </a:t>
            </a:r>
            <a:endParaRPr lang="en-US" dirty="0" smtClean="0"/>
          </a:p>
          <a:p>
            <a:pPr lvl="0"/>
            <a:r>
              <a:rPr lang="en-US" dirty="0" smtClean="0"/>
              <a:t>Captions </a:t>
            </a:r>
            <a:r>
              <a:rPr lang="en-US" dirty="0"/>
              <a:t>give photos context, telling viewers what’s going on in a photo so they don’t have to guess or jump to </a:t>
            </a:r>
            <a:r>
              <a:rPr lang="en-US" dirty="0" smtClean="0"/>
              <a:t>conclusions.</a:t>
            </a:r>
          </a:p>
          <a:p>
            <a:pPr lvl="0"/>
            <a:r>
              <a:rPr lang="en-US" dirty="0" smtClean="0"/>
              <a:t>You </a:t>
            </a:r>
            <a:r>
              <a:rPr lang="en-US" dirty="0"/>
              <a:t>do not need to summarize the entire story in the caption; it should supplement or complement the story. </a:t>
            </a:r>
            <a:endParaRPr lang="en-US" dirty="0" smtClean="0"/>
          </a:p>
          <a:p>
            <a:pPr lvl="0"/>
            <a:r>
              <a:rPr lang="en-US" dirty="0" smtClean="0"/>
              <a:t>If </a:t>
            </a:r>
            <a:r>
              <a:rPr lang="en-US" dirty="0"/>
              <a:t>the caption is as deep as the photo, it’s too long! Please keep captions to a couple lines.</a:t>
            </a:r>
          </a:p>
        </p:txBody>
      </p:sp>
    </p:spTree>
    <p:extLst>
      <p:ext uri="{BB962C8B-B14F-4D97-AF65-F5344CB8AC3E}">
        <p14:creationId xmlns:p14="http://schemas.microsoft.com/office/powerpoint/2010/main" val="3840568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0734" y="985720"/>
            <a:ext cx="6719018" cy="763525"/>
          </a:xfrm>
        </p:spPr>
        <p:txBody>
          <a:bodyPr>
            <a:noAutofit/>
          </a:bodyPr>
          <a:lstStyle/>
          <a:p>
            <a:pPr algn="ctr"/>
            <a:r>
              <a:rPr lang="en-US" sz="2800" b="1" dirty="0"/>
              <a:t>News and Features in photojournalism</a:t>
            </a:r>
          </a:p>
        </p:txBody>
      </p:sp>
      <p:sp>
        <p:nvSpPr>
          <p:cNvPr id="3" name="Content Placeholder 2"/>
          <p:cNvSpPr>
            <a:spLocks noGrp="1"/>
          </p:cNvSpPr>
          <p:nvPr>
            <p:ph idx="1"/>
          </p:nvPr>
        </p:nvSpPr>
        <p:spPr>
          <a:xfrm>
            <a:off x="296259" y="1901950"/>
            <a:ext cx="7482545" cy="4886560"/>
          </a:xfrm>
        </p:spPr>
        <p:txBody>
          <a:bodyPr>
            <a:normAutofit fontScale="85000" lnSpcReduction="20000"/>
          </a:bodyPr>
          <a:lstStyle/>
          <a:p>
            <a:pPr lvl="0"/>
            <a:r>
              <a:rPr lang="en-US" b="1" dirty="0"/>
              <a:t>Deadline Pressure</a:t>
            </a:r>
            <a:r>
              <a:rPr lang="en-US" dirty="0"/>
              <a:t>: </a:t>
            </a:r>
            <a:r>
              <a:rPr lang="en-US" dirty="0" smtClean="0"/>
              <a:t>News </a:t>
            </a:r>
            <a:r>
              <a:rPr lang="en-US" dirty="0"/>
              <a:t>must be presented at the right time. They must capture, select, and transmit their images quickly to ensure they can be included in news stories published or broadcasted in a timely manner. </a:t>
            </a:r>
            <a:endParaRPr lang="en-US" dirty="0" smtClean="0"/>
          </a:p>
          <a:p>
            <a:pPr lvl="0"/>
            <a:r>
              <a:rPr lang="en-US" dirty="0" smtClean="0"/>
              <a:t>They </a:t>
            </a:r>
            <a:r>
              <a:rPr lang="en-US" dirty="0"/>
              <a:t>also work under editors who most of the times are very strict.</a:t>
            </a:r>
          </a:p>
          <a:p>
            <a:pPr lvl="0"/>
            <a:r>
              <a:rPr lang="en-US" b="1" dirty="0"/>
              <a:t>Diverse Subjects</a:t>
            </a:r>
            <a:r>
              <a:rPr lang="en-US" dirty="0"/>
              <a:t>: News photography covers a wide range of subjects, including politics, conflicts, disasters, sports, human interest stories, and more. </a:t>
            </a:r>
            <a:endParaRPr lang="en-US" dirty="0" smtClean="0"/>
          </a:p>
          <a:p>
            <a:pPr lvl="0"/>
            <a:r>
              <a:rPr lang="en-US" dirty="0" smtClean="0"/>
              <a:t>Photographers </a:t>
            </a:r>
            <a:r>
              <a:rPr lang="en-US" dirty="0"/>
              <a:t>must adapt their skills to capture various types of events. </a:t>
            </a:r>
            <a:endParaRPr lang="en-US" dirty="0" smtClean="0"/>
          </a:p>
          <a:p>
            <a:pPr lvl="0"/>
            <a:r>
              <a:rPr lang="en-US" b="1" dirty="0" smtClean="0"/>
              <a:t>Impact</a:t>
            </a:r>
            <a:r>
              <a:rPr lang="en-US" dirty="0"/>
              <a:t>: Powerful news photos can have a profound impact on public opinion and policy decisions. </a:t>
            </a:r>
            <a:r>
              <a:rPr lang="en-US" dirty="0" smtClean="0"/>
              <a:t>I</a:t>
            </a:r>
          </a:p>
          <a:p>
            <a:pPr lvl="0"/>
            <a:r>
              <a:rPr lang="en-US" dirty="0" smtClean="0"/>
              <a:t>conic </a:t>
            </a:r>
            <a:r>
              <a:rPr lang="en-US" dirty="0"/>
              <a:t>images can become symbols of historical moments or social issues. </a:t>
            </a:r>
          </a:p>
        </p:txBody>
      </p:sp>
    </p:spTree>
    <p:extLst>
      <p:ext uri="{BB962C8B-B14F-4D97-AF65-F5344CB8AC3E}">
        <p14:creationId xmlns:p14="http://schemas.microsoft.com/office/powerpoint/2010/main" val="3557325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8720" y="1138425"/>
            <a:ext cx="6719018" cy="868839"/>
          </a:xfrm>
        </p:spPr>
        <p:txBody>
          <a:bodyPr>
            <a:noAutofit/>
          </a:bodyPr>
          <a:lstStyle/>
          <a:p>
            <a:pPr algn="ctr"/>
            <a:r>
              <a:rPr lang="en-US" sz="2400" b="1" dirty="0"/>
              <a:t>Compare and contrast news and feature stories in photojournalism</a:t>
            </a:r>
          </a:p>
        </p:txBody>
      </p:sp>
      <p:sp>
        <p:nvSpPr>
          <p:cNvPr id="3" name="Content Placeholder 2"/>
          <p:cNvSpPr>
            <a:spLocks noGrp="1"/>
          </p:cNvSpPr>
          <p:nvPr>
            <p:ph idx="1"/>
          </p:nvPr>
        </p:nvSpPr>
        <p:spPr>
          <a:xfrm>
            <a:off x="-1" y="1749245"/>
            <a:ext cx="8389626" cy="5191970"/>
          </a:xfrm>
        </p:spPr>
        <p:txBody>
          <a:bodyPr>
            <a:normAutofit fontScale="62500" lnSpcReduction="20000"/>
          </a:bodyPr>
          <a:lstStyle/>
          <a:p>
            <a:pPr lvl="0"/>
            <a:r>
              <a:rPr lang="en-US" b="1" dirty="0"/>
              <a:t>Purpose:</a:t>
            </a:r>
          </a:p>
          <a:p>
            <a:pPr lvl="0"/>
            <a:r>
              <a:rPr lang="en-US" b="1" dirty="0" smtClean="0"/>
              <a:t>News </a:t>
            </a:r>
            <a:r>
              <a:rPr lang="en-US" b="1" dirty="0"/>
              <a:t>Stories in Photojournalism</a:t>
            </a:r>
            <a:r>
              <a:rPr lang="en-US" dirty="0"/>
              <a:t>:</a:t>
            </a:r>
            <a:endParaRPr lang="en-US" sz="2400" dirty="0"/>
          </a:p>
          <a:p>
            <a:pPr lvl="1"/>
            <a:r>
              <a:rPr lang="en-US" b="1" dirty="0"/>
              <a:t>Purpose</a:t>
            </a:r>
            <a:r>
              <a:rPr lang="en-US" dirty="0"/>
              <a:t>: The primary purpose of news stories in photojournalism is to provide a visual representation of current events or developments. These events are typically of immediate public interest and often require quick and objective documentation.</a:t>
            </a:r>
            <a:endParaRPr lang="en-US" sz="2400" dirty="0"/>
          </a:p>
          <a:p>
            <a:pPr lvl="1"/>
            <a:r>
              <a:rPr lang="en-US" b="1" dirty="0"/>
              <a:t>Timing</a:t>
            </a:r>
            <a:r>
              <a:rPr lang="en-US" dirty="0"/>
              <a:t>: News photos are time-sensitive, capturing the most recent and breaking events.</a:t>
            </a:r>
            <a:endParaRPr lang="en-US" sz="2400" dirty="0"/>
          </a:p>
          <a:p>
            <a:pPr lvl="1"/>
            <a:r>
              <a:rPr lang="en-US" b="1" dirty="0"/>
              <a:t>Objective</a:t>
            </a:r>
            <a:r>
              <a:rPr lang="en-US" dirty="0"/>
              <a:t>: News photos aim to provide an objective and factual account of the event, allowing viewers to understand the "who," "what," "when," "where," and "why" quickly.</a:t>
            </a:r>
            <a:endParaRPr lang="en-US" sz="2400" dirty="0"/>
          </a:p>
          <a:p>
            <a:pPr lvl="0"/>
            <a:r>
              <a:rPr lang="en-US" b="1" dirty="0"/>
              <a:t>Feature Stories in Photojournalism</a:t>
            </a:r>
            <a:r>
              <a:rPr lang="en-US" dirty="0"/>
              <a:t>:</a:t>
            </a:r>
            <a:endParaRPr lang="en-US" sz="2400" dirty="0"/>
          </a:p>
          <a:p>
            <a:pPr lvl="1"/>
            <a:r>
              <a:rPr lang="en-US" b="1" dirty="0"/>
              <a:t>Purpose</a:t>
            </a:r>
            <a:r>
              <a:rPr lang="en-US" dirty="0"/>
              <a:t>: Feature stories in photojournalism aim to provide a more in-depth and nuanced visual narrative. They go beyond the immediate news cycle to explore broader themes, emotions, and human experiences.</a:t>
            </a:r>
            <a:endParaRPr lang="en-US" sz="2400" dirty="0"/>
          </a:p>
          <a:p>
            <a:pPr lvl="1"/>
            <a:r>
              <a:rPr lang="en-US" b="1" dirty="0"/>
              <a:t>Timing</a:t>
            </a:r>
            <a:r>
              <a:rPr lang="en-US" dirty="0"/>
              <a:t>: Feature photos are often not tied to immediate events and can be published at any time. They have a more timeless quality.</a:t>
            </a:r>
            <a:endParaRPr lang="en-US" sz="2400" dirty="0"/>
          </a:p>
          <a:p>
            <a:pPr lvl="1"/>
            <a:r>
              <a:rPr lang="en-US" b="1" dirty="0"/>
              <a:t>Objective</a:t>
            </a:r>
            <a:r>
              <a:rPr lang="en-US" dirty="0"/>
              <a:t>: While they aim for objectivity, feature photos often allow for a more subjective and personal approach to storytelling. They may include the photographer's perspective and interpretation.</a:t>
            </a:r>
            <a:endParaRPr lang="en-US" sz="2400" dirty="0"/>
          </a:p>
        </p:txBody>
      </p:sp>
    </p:spTree>
    <p:extLst>
      <p:ext uri="{BB962C8B-B14F-4D97-AF65-F5344CB8AC3E}">
        <p14:creationId xmlns:p14="http://schemas.microsoft.com/office/powerpoint/2010/main" val="2622704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985720"/>
            <a:ext cx="6719018" cy="868839"/>
          </a:xfrm>
        </p:spPr>
        <p:txBody>
          <a:bodyPr/>
          <a:lstStyle/>
          <a:p>
            <a:pPr algn="ctr"/>
            <a:r>
              <a:rPr lang="en-US" sz="2400" b="1" dirty="0"/>
              <a:t>Compare and contrast news and feature stories in photojournalism</a:t>
            </a:r>
            <a:endParaRPr lang="en-US" dirty="0"/>
          </a:p>
        </p:txBody>
      </p:sp>
      <p:sp>
        <p:nvSpPr>
          <p:cNvPr id="3" name="Content Placeholder 2"/>
          <p:cNvSpPr>
            <a:spLocks noGrp="1"/>
          </p:cNvSpPr>
          <p:nvPr>
            <p:ph idx="1"/>
          </p:nvPr>
        </p:nvSpPr>
        <p:spPr>
          <a:xfrm>
            <a:off x="143555" y="1901950"/>
            <a:ext cx="8246070" cy="5039265"/>
          </a:xfrm>
        </p:spPr>
        <p:txBody>
          <a:bodyPr>
            <a:normAutofit fontScale="70000" lnSpcReduction="20000"/>
          </a:bodyPr>
          <a:lstStyle/>
          <a:p>
            <a:r>
              <a:rPr lang="en-US" b="1" dirty="0"/>
              <a:t>Content</a:t>
            </a:r>
            <a:r>
              <a:rPr lang="en-US" dirty="0"/>
              <a:t>:</a:t>
            </a:r>
            <a:endParaRPr lang="en-US" sz="2400" dirty="0"/>
          </a:p>
          <a:p>
            <a:pPr lvl="0"/>
            <a:r>
              <a:rPr lang="en-US" b="1" dirty="0"/>
              <a:t>News Stories in Photojournalism</a:t>
            </a:r>
            <a:r>
              <a:rPr lang="en-US" dirty="0"/>
              <a:t>:</a:t>
            </a:r>
            <a:endParaRPr lang="en-US" sz="2400" dirty="0"/>
          </a:p>
          <a:p>
            <a:pPr lvl="1"/>
            <a:r>
              <a:rPr lang="en-US" b="1" dirty="0"/>
              <a:t>Content</a:t>
            </a:r>
            <a:r>
              <a:rPr lang="en-US" dirty="0"/>
              <a:t>: News photos primarily focus on capturing key moments and essential details that convey the essence of the news event.</a:t>
            </a:r>
            <a:endParaRPr lang="en-US" sz="2400" dirty="0"/>
          </a:p>
          <a:p>
            <a:pPr lvl="1"/>
            <a:r>
              <a:rPr lang="en-US" b="1" dirty="0"/>
              <a:t>Emphasis</a:t>
            </a:r>
            <a:r>
              <a:rPr lang="en-US" dirty="0"/>
              <a:t>: The emphasis is on clarity and accuracy. News photos aim to provide a clear and factual representation of the event.</a:t>
            </a:r>
            <a:endParaRPr lang="en-US" sz="2400" dirty="0"/>
          </a:p>
          <a:p>
            <a:pPr lvl="1"/>
            <a:r>
              <a:rPr lang="en-US" b="1" dirty="0"/>
              <a:t>Subjects</a:t>
            </a:r>
            <a:r>
              <a:rPr lang="en-US" dirty="0"/>
              <a:t>: The subjects of news photos are often people involved in the immediate event, officials, protestors, or those directly impacted.</a:t>
            </a:r>
            <a:endParaRPr lang="en-US" sz="2400" dirty="0"/>
          </a:p>
          <a:p>
            <a:pPr lvl="0"/>
            <a:r>
              <a:rPr lang="en-US" b="1" dirty="0"/>
              <a:t>Feature Stories in Photojournalism</a:t>
            </a:r>
            <a:r>
              <a:rPr lang="en-US" dirty="0"/>
              <a:t>:</a:t>
            </a:r>
            <a:endParaRPr lang="en-US" sz="2400" dirty="0"/>
          </a:p>
          <a:p>
            <a:pPr lvl="1"/>
            <a:r>
              <a:rPr lang="en-US" b="1" dirty="0"/>
              <a:t>Content</a:t>
            </a:r>
            <a:r>
              <a:rPr lang="en-US" dirty="0"/>
              <a:t>: Feature photos in photojournalism often focus on the human aspect of a story. They delve into individual experiences, emotions, and the broader context surrounding the subject.</a:t>
            </a:r>
            <a:endParaRPr lang="en-US" sz="2400" dirty="0"/>
          </a:p>
          <a:p>
            <a:pPr lvl="1"/>
            <a:r>
              <a:rPr lang="en-US" b="1" dirty="0"/>
              <a:t>Emphasis</a:t>
            </a:r>
            <a:r>
              <a:rPr lang="en-US" dirty="0"/>
              <a:t>: Feature photos aim to evoke emotions, empathy, and connection with viewers. They prioritize storytelling and often capture candid, unscripted moments.</a:t>
            </a:r>
            <a:endParaRPr lang="en-US" sz="2400" dirty="0"/>
          </a:p>
          <a:p>
            <a:pPr lvl="1"/>
            <a:r>
              <a:rPr lang="en-US" b="1" dirty="0"/>
              <a:t>Subjects</a:t>
            </a:r>
            <a:r>
              <a:rPr lang="en-US" dirty="0"/>
              <a:t>: The subjects of feature photos can be individuals, communities, or environments that are part of a larger narrative or theme.</a:t>
            </a:r>
            <a:endParaRPr lang="en-US" sz="2400" dirty="0"/>
          </a:p>
          <a:p>
            <a:endParaRPr lang="en-US" dirty="0"/>
          </a:p>
        </p:txBody>
      </p:sp>
    </p:spTree>
    <p:extLst>
      <p:ext uri="{BB962C8B-B14F-4D97-AF65-F5344CB8AC3E}">
        <p14:creationId xmlns:p14="http://schemas.microsoft.com/office/powerpoint/2010/main" val="21355722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1138425"/>
            <a:ext cx="6719018" cy="868839"/>
          </a:xfrm>
        </p:spPr>
        <p:txBody>
          <a:bodyPr>
            <a:noAutofit/>
          </a:bodyPr>
          <a:lstStyle/>
          <a:p>
            <a:pPr algn="ctr"/>
            <a:r>
              <a:rPr lang="en-US" sz="2400" b="1" dirty="0"/>
              <a:t>Compare and contrast news and feature stories in photojournalism</a:t>
            </a:r>
            <a:endParaRPr lang="en-US" sz="2800" b="1" dirty="0"/>
          </a:p>
        </p:txBody>
      </p:sp>
      <p:sp>
        <p:nvSpPr>
          <p:cNvPr id="3" name="Content Placeholder 2"/>
          <p:cNvSpPr>
            <a:spLocks noGrp="1"/>
          </p:cNvSpPr>
          <p:nvPr>
            <p:ph idx="1"/>
          </p:nvPr>
        </p:nvSpPr>
        <p:spPr>
          <a:xfrm>
            <a:off x="26189" y="1901950"/>
            <a:ext cx="8363436" cy="5261460"/>
          </a:xfrm>
        </p:spPr>
        <p:txBody>
          <a:bodyPr>
            <a:normAutofit fontScale="77500" lnSpcReduction="20000"/>
          </a:bodyPr>
          <a:lstStyle/>
          <a:p>
            <a:r>
              <a:rPr lang="en-US" b="1" dirty="0"/>
              <a:t>Style</a:t>
            </a:r>
            <a:r>
              <a:rPr lang="en-US" dirty="0"/>
              <a:t>:</a:t>
            </a:r>
            <a:endParaRPr lang="en-US" sz="2400" dirty="0"/>
          </a:p>
          <a:p>
            <a:pPr lvl="0"/>
            <a:r>
              <a:rPr lang="en-US" b="1" dirty="0"/>
              <a:t>News Stories in Photojournalism</a:t>
            </a:r>
            <a:r>
              <a:rPr lang="en-US" dirty="0"/>
              <a:t>:</a:t>
            </a:r>
            <a:endParaRPr lang="en-US" sz="2400" dirty="0"/>
          </a:p>
          <a:p>
            <a:pPr lvl="1"/>
            <a:r>
              <a:rPr lang="en-US" b="1" dirty="0"/>
              <a:t>Style</a:t>
            </a:r>
            <a:r>
              <a:rPr lang="en-US" dirty="0"/>
              <a:t>: News photos are typically straightforward and focused on capturing the moment with accuracy.</a:t>
            </a:r>
            <a:endParaRPr lang="en-US" sz="2400" dirty="0"/>
          </a:p>
          <a:p>
            <a:pPr lvl="1"/>
            <a:r>
              <a:rPr lang="en-US" b="1" dirty="0"/>
              <a:t>Composition</a:t>
            </a:r>
            <a:r>
              <a:rPr lang="en-US" dirty="0"/>
              <a:t>: Composition is important, but the emphasis is on clarity and conveying the event's facts.</a:t>
            </a:r>
            <a:endParaRPr lang="en-US" sz="2400" dirty="0"/>
          </a:p>
          <a:p>
            <a:pPr lvl="1"/>
            <a:r>
              <a:rPr lang="en-US" b="1" dirty="0"/>
              <a:t>Caption</a:t>
            </a:r>
            <a:r>
              <a:rPr lang="en-US" dirty="0"/>
              <a:t>: Captions for news photos provide essential information about the event and its context.</a:t>
            </a:r>
            <a:endParaRPr lang="en-US" sz="2400" dirty="0"/>
          </a:p>
          <a:p>
            <a:pPr lvl="0"/>
            <a:r>
              <a:rPr lang="en-US" b="1" dirty="0"/>
              <a:t>Feature Stories in Photojournalism</a:t>
            </a:r>
            <a:r>
              <a:rPr lang="en-US" dirty="0"/>
              <a:t>:</a:t>
            </a:r>
            <a:endParaRPr lang="en-US" sz="2400" dirty="0"/>
          </a:p>
          <a:p>
            <a:pPr lvl="1"/>
            <a:r>
              <a:rPr lang="en-US" b="1" dirty="0"/>
              <a:t>Style</a:t>
            </a:r>
            <a:r>
              <a:rPr lang="en-US" dirty="0"/>
              <a:t>: Feature photos often have a more creative and narrative style, allowing for experimentation with composition, lighting, and visual storytelling techniques.</a:t>
            </a:r>
            <a:endParaRPr lang="en-US" sz="2400" dirty="0"/>
          </a:p>
          <a:p>
            <a:pPr lvl="1"/>
            <a:r>
              <a:rPr lang="en-US" b="1" dirty="0"/>
              <a:t>Composition</a:t>
            </a:r>
            <a:r>
              <a:rPr lang="en-US" dirty="0"/>
              <a:t>: Creative composition, framing, and visual storytelling play a significant role in feature photos.</a:t>
            </a:r>
            <a:endParaRPr lang="en-US" sz="2400" dirty="0"/>
          </a:p>
          <a:p>
            <a:pPr lvl="1"/>
            <a:r>
              <a:rPr lang="en-US" b="1" dirty="0"/>
              <a:t>Caption</a:t>
            </a:r>
            <a:r>
              <a:rPr lang="en-US" dirty="0"/>
              <a:t>: Captions for feature photos may be longer and more descriptive, providing context and depth to the story.</a:t>
            </a:r>
            <a:endParaRPr lang="en-US" sz="2400" dirty="0"/>
          </a:p>
        </p:txBody>
      </p:sp>
    </p:spTree>
    <p:extLst>
      <p:ext uri="{BB962C8B-B14F-4D97-AF65-F5344CB8AC3E}">
        <p14:creationId xmlns:p14="http://schemas.microsoft.com/office/powerpoint/2010/main" val="4085063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982" y="1138425"/>
            <a:ext cx="6719018" cy="868839"/>
          </a:xfrm>
        </p:spPr>
        <p:txBody>
          <a:bodyPr>
            <a:normAutofit/>
          </a:bodyPr>
          <a:lstStyle/>
          <a:p>
            <a:pPr algn="ctr"/>
            <a:r>
              <a:rPr lang="en-US" sz="2400" b="1" dirty="0"/>
              <a:t>Compare and contrast news and feature stories in photojournalism</a:t>
            </a:r>
            <a:endParaRPr lang="en-US" sz="2800" b="1" dirty="0"/>
          </a:p>
        </p:txBody>
      </p:sp>
      <p:sp>
        <p:nvSpPr>
          <p:cNvPr id="3" name="Content Placeholder 2"/>
          <p:cNvSpPr>
            <a:spLocks noGrp="1"/>
          </p:cNvSpPr>
          <p:nvPr>
            <p:ph idx="1"/>
          </p:nvPr>
        </p:nvSpPr>
        <p:spPr>
          <a:xfrm>
            <a:off x="-1" y="1901950"/>
            <a:ext cx="8389626" cy="5191970"/>
          </a:xfrm>
        </p:spPr>
        <p:txBody>
          <a:bodyPr>
            <a:noAutofit/>
          </a:bodyPr>
          <a:lstStyle/>
          <a:p>
            <a:r>
              <a:rPr lang="en-US" sz="2000" b="1" dirty="0"/>
              <a:t>Examples</a:t>
            </a:r>
            <a:r>
              <a:rPr lang="en-US" sz="2000" dirty="0"/>
              <a:t>:</a:t>
            </a:r>
          </a:p>
          <a:p>
            <a:pPr lvl="0"/>
            <a:r>
              <a:rPr lang="en-US" sz="2000" b="1" dirty="0"/>
              <a:t>News Stories in Photojournalism</a:t>
            </a:r>
            <a:r>
              <a:rPr lang="en-US" sz="2000" dirty="0"/>
              <a:t>: Images of protests, natural disasters, political rallies, and sporting events that capture the immediate action and impact.</a:t>
            </a:r>
          </a:p>
          <a:p>
            <a:pPr lvl="0"/>
            <a:r>
              <a:rPr lang="en-US" sz="2000" b="1" dirty="0"/>
              <a:t>Feature Stories in Photojournalism</a:t>
            </a:r>
            <a:r>
              <a:rPr lang="en-US" sz="2000" dirty="0"/>
              <a:t>: Photo essays that explore the daily life of a community, personal narratives of individuals facing challenges, environmental photo stories, or in-depth explorations of cultural traditions.</a:t>
            </a:r>
          </a:p>
          <a:p>
            <a:r>
              <a:rPr lang="en-US" sz="2000" dirty="0"/>
              <a:t>In summary, news stories in photojournalism focus on capturing immediate events objectively and accurately, while feature stories aim to provide a deeper, more emotional, and narrative-driven perspective on broader themes and human experiences. Both forms of photojournalism are essential in conveying a comprehensive understanding of the world's events and stories.</a:t>
            </a:r>
          </a:p>
        </p:txBody>
      </p:sp>
    </p:spTree>
    <p:extLst>
      <p:ext uri="{BB962C8B-B14F-4D97-AF65-F5344CB8AC3E}">
        <p14:creationId xmlns:p14="http://schemas.microsoft.com/office/powerpoint/2010/main" val="1904775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5195" y="833015"/>
            <a:ext cx="6719018" cy="868839"/>
          </a:xfrm>
        </p:spPr>
        <p:txBody>
          <a:bodyPr>
            <a:noAutofit/>
          </a:bodyPr>
          <a:lstStyle/>
          <a:p>
            <a:pPr algn="ctr"/>
            <a:r>
              <a:rPr lang="en-US" sz="2800" b="1" dirty="0"/>
              <a:t>Types of Photojournalism</a:t>
            </a:r>
          </a:p>
        </p:txBody>
      </p:sp>
      <p:sp>
        <p:nvSpPr>
          <p:cNvPr id="3" name="Content Placeholder 2"/>
          <p:cNvSpPr>
            <a:spLocks noGrp="1"/>
          </p:cNvSpPr>
          <p:nvPr>
            <p:ph idx="1"/>
          </p:nvPr>
        </p:nvSpPr>
        <p:spPr>
          <a:xfrm>
            <a:off x="39638" y="1596540"/>
            <a:ext cx="7891872" cy="5301801"/>
          </a:xfrm>
        </p:spPr>
        <p:txBody>
          <a:bodyPr>
            <a:normAutofit fontScale="70000" lnSpcReduction="20000"/>
          </a:bodyPr>
          <a:lstStyle/>
          <a:p>
            <a:r>
              <a:rPr lang="en-US" b="1" dirty="0"/>
              <a:t>Spot news photojournalism: </a:t>
            </a:r>
            <a:r>
              <a:rPr lang="en-US" dirty="0"/>
              <a:t>It is the coverage of unplanned and often unpleasant occurrences like air crashes, road accidents, etc.</a:t>
            </a:r>
          </a:p>
          <a:p>
            <a:r>
              <a:rPr lang="en-US" b="1" dirty="0"/>
              <a:t>General news photojournalism: </a:t>
            </a:r>
            <a:r>
              <a:rPr lang="en-US" dirty="0"/>
              <a:t>Just as the name suggests it deals with coverage of planned events like press conferences and other official events. </a:t>
            </a:r>
          </a:p>
          <a:p>
            <a:r>
              <a:rPr lang="en-US" b="1" dirty="0"/>
              <a:t>Feature photojournalism: </a:t>
            </a:r>
            <a:r>
              <a:rPr lang="en-US" dirty="0"/>
              <a:t>It includes coverage of any non-news-related events or occurrences. It mainly focuses on pictures that are meant to entertain people.</a:t>
            </a:r>
          </a:p>
          <a:p>
            <a:r>
              <a:rPr lang="en-US" b="1" dirty="0"/>
              <a:t>Sports action photojournalism: </a:t>
            </a:r>
            <a:r>
              <a:rPr lang="en-US" dirty="0"/>
              <a:t>It deals with covering important events occurring in the world of sports. </a:t>
            </a:r>
          </a:p>
          <a:p>
            <a:r>
              <a:rPr lang="en-US" b="1" dirty="0"/>
              <a:t>Portrait/personality photojournalism: </a:t>
            </a:r>
            <a:r>
              <a:rPr lang="en-US" dirty="0"/>
              <a:t>Portrait or personality photojournalism deals with conveying the emotions of the person being photographed.</a:t>
            </a:r>
          </a:p>
          <a:p>
            <a:r>
              <a:rPr lang="en-US" b="1" dirty="0"/>
              <a:t>Pictorial photojournalism: </a:t>
            </a:r>
            <a:r>
              <a:rPr lang="en-US" dirty="0"/>
              <a:t>It deals with producing outstanding images that are meant to showcase the artistic side of photojournalism.</a:t>
            </a:r>
          </a:p>
          <a:p>
            <a:r>
              <a:rPr lang="en-US" b="1" dirty="0"/>
              <a:t>Illustration photojournalism: </a:t>
            </a:r>
            <a:r>
              <a:rPr lang="en-US" dirty="0"/>
              <a:t>It deals with manipulating two different images to create a new image which helps in conveying a message which may or may not is related to what is being photographed in the images</a:t>
            </a:r>
            <a:r>
              <a:rPr lang="en-US" dirty="0" smtClean="0"/>
              <a:t>.</a:t>
            </a:r>
            <a:endParaRPr lang="en-US" dirty="0"/>
          </a:p>
        </p:txBody>
      </p:sp>
    </p:spTree>
    <p:extLst>
      <p:ext uri="{BB962C8B-B14F-4D97-AF65-F5344CB8AC3E}">
        <p14:creationId xmlns:p14="http://schemas.microsoft.com/office/powerpoint/2010/main" val="3468001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917" y="1138425"/>
            <a:ext cx="7620888" cy="868839"/>
          </a:xfrm>
        </p:spPr>
        <p:txBody>
          <a:bodyPr>
            <a:normAutofit fontScale="90000"/>
          </a:bodyPr>
          <a:lstStyle/>
          <a:p>
            <a:pPr algn="ctr"/>
            <a:r>
              <a:rPr lang="en-US" sz="2800" b="1" dirty="0" smtClean="0"/>
              <a:t>Application of </a:t>
            </a:r>
            <a:r>
              <a:rPr lang="en-US" sz="2800" b="1" dirty="0"/>
              <a:t>news and features in Photojournalism</a:t>
            </a:r>
            <a:endParaRPr lang="en-US" dirty="0"/>
          </a:p>
        </p:txBody>
      </p:sp>
      <p:sp>
        <p:nvSpPr>
          <p:cNvPr id="3" name="Content Placeholder 2"/>
          <p:cNvSpPr>
            <a:spLocks noGrp="1"/>
          </p:cNvSpPr>
          <p:nvPr>
            <p:ph idx="1"/>
          </p:nvPr>
        </p:nvSpPr>
        <p:spPr>
          <a:xfrm>
            <a:off x="143555" y="1749245"/>
            <a:ext cx="8246070" cy="5108755"/>
          </a:xfrm>
        </p:spPr>
        <p:txBody>
          <a:bodyPr>
            <a:normAutofit fontScale="85000" lnSpcReduction="20000"/>
          </a:bodyPr>
          <a:lstStyle/>
          <a:p>
            <a:r>
              <a:rPr lang="en-US" b="1" dirty="0" smtClean="0"/>
              <a:t>Diversify </a:t>
            </a:r>
            <a:r>
              <a:rPr lang="en-US" b="1" dirty="0"/>
              <a:t>Your Assignments:</a:t>
            </a:r>
            <a:endParaRPr lang="en-US" dirty="0"/>
          </a:p>
          <a:p>
            <a:pPr lvl="0"/>
            <a:r>
              <a:rPr lang="en-US" dirty="0"/>
              <a:t>Seek a variety of assignments that cover a wide range of topics and events. This will give you opportunities to practice both news and feature photography. </a:t>
            </a:r>
            <a:endParaRPr lang="en-US" dirty="0" smtClean="0"/>
          </a:p>
          <a:p>
            <a:pPr lvl="0"/>
            <a:r>
              <a:rPr lang="en-US" dirty="0" smtClean="0"/>
              <a:t>According </a:t>
            </a:r>
            <a:r>
              <a:rPr lang="en-US" dirty="0"/>
              <a:t>to O’Neil, (2023), a photojournalism project begins with an idea, a theme, a topic. </a:t>
            </a:r>
            <a:endParaRPr lang="en-US" dirty="0" smtClean="0"/>
          </a:p>
          <a:p>
            <a:pPr lvl="0"/>
            <a:r>
              <a:rPr lang="en-US" dirty="0" smtClean="0"/>
              <a:t>Beginner </a:t>
            </a:r>
            <a:r>
              <a:rPr lang="en-US" dirty="0"/>
              <a:t>photojournalists may have to find this on their own, by following their passion or relying on their network of contacts. </a:t>
            </a:r>
            <a:endParaRPr lang="en-US" dirty="0" smtClean="0"/>
          </a:p>
          <a:p>
            <a:pPr lvl="0"/>
            <a:r>
              <a:rPr lang="en-US" dirty="0" smtClean="0"/>
              <a:t>More </a:t>
            </a:r>
            <a:r>
              <a:rPr lang="en-US" dirty="0"/>
              <a:t>experienced photojournalists can develop relationships with news outlets and work on assignment. Either way, photojournalists can work as freelancers or as staff photographers. </a:t>
            </a:r>
            <a:endParaRPr lang="en-US" dirty="0" smtClean="0"/>
          </a:p>
          <a:p>
            <a:pPr lvl="0"/>
            <a:r>
              <a:rPr lang="en-US" dirty="0" smtClean="0"/>
              <a:t>The </a:t>
            </a:r>
            <a:r>
              <a:rPr lang="en-US" dirty="0"/>
              <a:t>only way to get started is to get out in the world and start shooting photos that tell true stories.</a:t>
            </a:r>
          </a:p>
          <a:p>
            <a:endParaRPr lang="en-US" dirty="0"/>
          </a:p>
        </p:txBody>
      </p:sp>
    </p:spTree>
    <p:extLst>
      <p:ext uri="{BB962C8B-B14F-4D97-AF65-F5344CB8AC3E}">
        <p14:creationId xmlns:p14="http://schemas.microsoft.com/office/powerpoint/2010/main" val="2865970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42" y="1033111"/>
            <a:ext cx="8224177" cy="868839"/>
          </a:xfrm>
        </p:spPr>
        <p:txBody>
          <a:bodyPr>
            <a:normAutofit/>
          </a:bodyPr>
          <a:lstStyle/>
          <a:p>
            <a:pPr algn="ctr"/>
            <a:r>
              <a:rPr lang="en-US" sz="2800" b="1" dirty="0"/>
              <a:t>Application of news and features in Photojournalism</a:t>
            </a:r>
          </a:p>
        </p:txBody>
      </p:sp>
      <p:sp>
        <p:nvSpPr>
          <p:cNvPr id="3" name="Content Placeholder 2"/>
          <p:cNvSpPr>
            <a:spLocks noGrp="1"/>
          </p:cNvSpPr>
          <p:nvPr>
            <p:ph idx="1"/>
          </p:nvPr>
        </p:nvSpPr>
        <p:spPr>
          <a:xfrm>
            <a:off x="12742" y="1749245"/>
            <a:ext cx="7918767" cy="4650640"/>
          </a:xfrm>
        </p:spPr>
        <p:txBody>
          <a:bodyPr>
            <a:normAutofit fontScale="92500" lnSpcReduction="20000"/>
          </a:bodyPr>
          <a:lstStyle/>
          <a:p>
            <a:r>
              <a:rPr lang="en-US" b="1" dirty="0" smtClean="0"/>
              <a:t>1. Understand </a:t>
            </a:r>
            <a:r>
              <a:rPr lang="en-US" b="1" dirty="0"/>
              <a:t>the Assignment:</a:t>
            </a:r>
            <a:endParaRPr lang="en-US" dirty="0"/>
          </a:p>
          <a:p>
            <a:pPr lvl="0"/>
            <a:r>
              <a:rPr lang="en-US" dirty="0"/>
              <a:t>When you receive an assignment, clarify whether it's primarily a news story or a feature story. </a:t>
            </a:r>
            <a:endParaRPr lang="en-US" dirty="0" smtClean="0"/>
          </a:p>
          <a:p>
            <a:pPr lvl="0"/>
            <a:r>
              <a:rPr lang="en-US" dirty="0" smtClean="0"/>
              <a:t>Understanding </a:t>
            </a:r>
            <a:r>
              <a:rPr lang="en-US" dirty="0"/>
              <a:t>the purpose and expectations will help you tailor your approach. </a:t>
            </a:r>
            <a:endParaRPr lang="en-US" dirty="0" smtClean="0"/>
          </a:p>
          <a:p>
            <a:pPr lvl="0"/>
            <a:r>
              <a:rPr lang="en-US" dirty="0" smtClean="0"/>
              <a:t>After </a:t>
            </a:r>
            <a:r>
              <a:rPr lang="en-US" dirty="0"/>
              <a:t>choosing a suitable subject, or receiving an assignment, the photojournalist will often make a list of shots they’d like to incorporate in their story. </a:t>
            </a:r>
            <a:endParaRPr lang="en-US" dirty="0" smtClean="0"/>
          </a:p>
          <a:p>
            <a:pPr lvl="0"/>
            <a:r>
              <a:rPr lang="en-US" dirty="0" smtClean="0"/>
              <a:t>Even </a:t>
            </a:r>
            <a:r>
              <a:rPr lang="en-US" dirty="0"/>
              <a:t>if sent spontaneously to cover a press conference or sporting event, a seasoned photojournalist will have a few necessary shots in mind, like some portraits, some wide-angle all-encompassing shots, and some storytelling feature shots (O’Neil, 2023).</a:t>
            </a:r>
          </a:p>
        </p:txBody>
      </p:sp>
    </p:spTree>
    <p:extLst>
      <p:ext uri="{BB962C8B-B14F-4D97-AF65-F5344CB8AC3E}">
        <p14:creationId xmlns:p14="http://schemas.microsoft.com/office/powerpoint/2010/main" val="747430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8720" y="985720"/>
            <a:ext cx="8398775" cy="868839"/>
          </a:xfrm>
        </p:spPr>
        <p:txBody>
          <a:bodyPr>
            <a:normAutofit/>
          </a:bodyPr>
          <a:lstStyle/>
          <a:p>
            <a:r>
              <a:rPr lang="en-US" sz="2400" b="1" dirty="0"/>
              <a:t>Application of news and features in Photojournalism</a:t>
            </a:r>
            <a:endParaRPr lang="en-US" sz="2400" dirty="0"/>
          </a:p>
        </p:txBody>
      </p:sp>
      <p:sp>
        <p:nvSpPr>
          <p:cNvPr id="3" name="Content Placeholder 2"/>
          <p:cNvSpPr>
            <a:spLocks noGrp="1"/>
          </p:cNvSpPr>
          <p:nvPr>
            <p:ph idx="1"/>
          </p:nvPr>
        </p:nvSpPr>
        <p:spPr>
          <a:xfrm>
            <a:off x="143554" y="1596540"/>
            <a:ext cx="8704186" cy="5039266"/>
          </a:xfrm>
        </p:spPr>
        <p:txBody>
          <a:bodyPr>
            <a:normAutofit fontScale="62500" lnSpcReduction="20000"/>
          </a:bodyPr>
          <a:lstStyle/>
          <a:p>
            <a:r>
              <a:rPr lang="en-US" b="1" dirty="0" smtClean="0"/>
              <a:t>2. News </a:t>
            </a:r>
            <a:r>
              <a:rPr lang="en-US" b="1" dirty="0"/>
              <a:t>Photography:</a:t>
            </a:r>
            <a:endParaRPr lang="en-US" dirty="0"/>
          </a:p>
          <a:p>
            <a:pPr lvl="0"/>
            <a:r>
              <a:rPr lang="en-US" dirty="0"/>
              <a:t>For news assignments, focus on capturing key moments and essential details that convey the who, what, when, where, and why of the event.</a:t>
            </a:r>
          </a:p>
          <a:p>
            <a:pPr lvl="0"/>
            <a:r>
              <a:rPr lang="en-US" dirty="0"/>
              <a:t>Be ready to work quickly and under pressure to capture timely images.</a:t>
            </a:r>
          </a:p>
          <a:p>
            <a:pPr lvl="0"/>
            <a:r>
              <a:rPr lang="en-US" dirty="0"/>
              <a:t>Prioritize accuracy and objectivity. Avoid staging or altering scenes.</a:t>
            </a:r>
          </a:p>
          <a:p>
            <a:pPr lvl="0"/>
            <a:r>
              <a:rPr lang="en-US" dirty="0"/>
              <a:t>Pay attention to composition and framing to create clear and impactful images.</a:t>
            </a:r>
          </a:p>
          <a:p>
            <a:pPr lvl="0"/>
            <a:r>
              <a:rPr lang="en-US" dirty="0"/>
              <a:t>Capture reactions and emotions, as they can add depth to the news story.</a:t>
            </a:r>
          </a:p>
          <a:p>
            <a:r>
              <a:rPr lang="en-US" b="1" dirty="0" smtClean="0"/>
              <a:t> 3. Feature </a:t>
            </a:r>
            <a:r>
              <a:rPr lang="en-US" b="1" dirty="0"/>
              <a:t>Photography:</a:t>
            </a:r>
            <a:endParaRPr lang="en-US" dirty="0"/>
          </a:p>
          <a:p>
            <a:pPr lvl="0"/>
            <a:r>
              <a:rPr lang="en-US" dirty="0"/>
              <a:t>For feature assignments, take a more storytelling approach. Look for unique angles, perspectives, and characters that can add depth and interest to your images.</a:t>
            </a:r>
          </a:p>
          <a:p>
            <a:pPr lvl="0"/>
            <a:r>
              <a:rPr lang="en-US" dirty="0"/>
              <a:t>Spend time getting to know your subjects and understanding their stories. Build rapport to capture intimate and candid moments.</a:t>
            </a:r>
          </a:p>
          <a:p>
            <a:pPr lvl="0"/>
            <a:r>
              <a:rPr lang="en-US" dirty="0"/>
              <a:t>Be patient and allow events to unfold naturally, capturing the emotions and interactions of people involved.</a:t>
            </a:r>
          </a:p>
          <a:p>
            <a:pPr lvl="0"/>
            <a:r>
              <a:rPr lang="en-US" dirty="0"/>
              <a:t>Experiment with creative composition, lighting, and framing to create visually striking images.</a:t>
            </a:r>
          </a:p>
          <a:p>
            <a:pPr lvl="0"/>
            <a:r>
              <a:rPr lang="en-US" dirty="0"/>
              <a:t>Use longer captions or accompany your images with written narratives to provide context and depth.</a:t>
            </a:r>
          </a:p>
        </p:txBody>
      </p:sp>
    </p:spTree>
    <p:extLst>
      <p:ext uri="{BB962C8B-B14F-4D97-AF65-F5344CB8AC3E}">
        <p14:creationId xmlns:p14="http://schemas.microsoft.com/office/powerpoint/2010/main" val="274078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59" y="985720"/>
            <a:ext cx="8398775" cy="868839"/>
          </a:xfrm>
        </p:spPr>
        <p:txBody>
          <a:bodyPr/>
          <a:lstStyle/>
          <a:p>
            <a:r>
              <a:rPr lang="en-US" sz="2400" b="1" dirty="0"/>
              <a:t>Application of news and features in Photojournalism</a:t>
            </a:r>
            <a:endParaRPr lang="en-US" dirty="0"/>
          </a:p>
        </p:txBody>
      </p:sp>
      <p:sp>
        <p:nvSpPr>
          <p:cNvPr id="3" name="Content Placeholder 2"/>
          <p:cNvSpPr>
            <a:spLocks noGrp="1"/>
          </p:cNvSpPr>
          <p:nvPr>
            <p:ph idx="1"/>
          </p:nvPr>
        </p:nvSpPr>
        <p:spPr>
          <a:xfrm>
            <a:off x="12744" y="1749245"/>
            <a:ext cx="7918766" cy="4886561"/>
          </a:xfrm>
        </p:spPr>
        <p:txBody>
          <a:bodyPr>
            <a:normAutofit fontScale="77500" lnSpcReduction="20000"/>
          </a:bodyPr>
          <a:lstStyle/>
          <a:p>
            <a:r>
              <a:rPr lang="en-US" b="1" dirty="0" smtClean="0"/>
              <a:t>5. Develop </a:t>
            </a:r>
            <a:r>
              <a:rPr lang="en-US" b="1" dirty="0"/>
              <a:t>a Narrative Eye:</a:t>
            </a:r>
            <a:endParaRPr lang="en-US" dirty="0"/>
          </a:p>
          <a:p>
            <a:r>
              <a:rPr lang="en-US" dirty="0"/>
              <a:t>Learn to recognize stories within events. Whether it's a news event or a feature story, every situation has its unique narratives waiting to be captured. Variety is important in visual storytelling. </a:t>
            </a:r>
            <a:endParaRPr lang="en-US" dirty="0" smtClean="0"/>
          </a:p>
          <a:p>
            <a:r>
              <a:rPr lang="en-US" b="1" dirty="0" smtClean="0"/>
              <a:t>6. Adapt </a:t>
            </a:r>
            <a:r>
              <a:rPr lang="en-US" b="1" dirty="0"/>
              <a:t>to the Situation:</a:t>
            </a:r>
            <a:endParaRPr lang="en-US" dirty="0"/>
          </a:p>
          <a:p>
            <a:pPr lvl="0"/>
            <a:r>
              <a:rPr lang="en-US" dirty="0"/>
              <a:t>Be flexible and adaptable. Sometimes, news can evolve into feature stories, and vice versa. Be prepared to adjust your approach as the situation develops.</a:t>
            </a:r>
          </a:p>
          <a:p>
            <a:r>
              <a:rPr lang="en-US" b="1" dirty="0"/>
              <a:t>7. Ethical Considerations:</a:t>
            </a:r>
            <a:endParaRPr lang="en-US" dirty="0"/>
          </a:p>
          <a:p>
            <a:pPr lvl="0"/>
            <a:r>
              <a:rPr lang="en-US" dirty="0"/>
              <a:t>Always maintain high ethical standards, regardless of the type of assignment. Respect the privacy and dignity of the people you photograph.</a:t>
            </a:r>
          </a:p>
          <a:p>
            <a:pPr lvl="0"/>
            <a:r>
              <a:rPr lang="en-US" dirty="0"/>
              <a:t>Clearly communicate your intentions to your subjects, especially in sensitive situations.</a:t>
            </a:r>
          </a:p>
          <a:p>
            <a:endParaRPr lang="en-US" dirty="0"/>
          </a:p>
        </p:txBody>
      </p:sp>
    </p:spTree>
    <p:extLst>
      <p:ext uri="{BB962C8B-B14F-4D97-AF65-F5344CB8AC3E}">
        <p14:creationId xmlns:p14="http://schemas.microsoft.com/office/powerpoint/2010/main" val="370588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033111"/>
            <a:ext cx="8551480" cy="868839"/>
          </a:xfrm>
        </p:spPr>
        <p:txBody>
          <a:bodyPr>
            <a:normAutofit/>
          </a:bodyPr>
          <a:lstStyle/>
          <a:p>
            <a:r>
              <a:rPr lang="en-US" sz="2800" b="1" dirty="0"/>
              <a:t>Application of news and features in Photojournalism</a:t>
            </a:r>
          </a:p>
        </p:txBody>
      </p:sp>
      <p:sp>
        <p:nvSpPr>
          <p:cNvPr id="3" name="Content Placeholder 2"/>
          <p:cNvSpPr>
            <a:spLocks noGrp="1"/>
          </p:cNvSpPr>
          <p:nvPr>
            <p:ph idx="1"/>
          </p:nvPr>
        </p:nvSpPr>
        <p:spPr>
          <a:xfrm>
            <a:off x="39637" y="1818735"/>
            <a:ext cx="8044577" cy="5039265"/>
          </a:xfrm>
        </p:spPr>
        <p:txBody>
          <a:bodyPr>
            <a:normAutofit fontScale="85000" lnSpcReduction="20000"/>
          </a:bodyPr>
          <a:lstStyle/>
          <a:p>
            <a:r>
              <a:rPr lang="en-US" b="1" dirty="0"/>
              <a:t>8. Study and Learn:</a:t>
            </a:r>
            <a:endParaRPr lang="en-US" dirty="0"/>
          </a:p>
          <a:p>
            <a:pPr lvl="0"/>
            <a:r>
              <a:rPr lang="en-US" dirty="0"/>
              <a:t>Study the work of renowned photojournalists who excel in both news and feature photography. Analyze their techniques and storytelling approaches.</a:t>
            </a:r>
          </a:p>
          <a:p>
            <a:pPr lvl="0"/>
            <a:r>
              <a:rPr lang="en-US" dirty="0"/>
              <a:t>Continuously seek feedback from mentors, peers, and editors to improve your skills in both styles.</a:t>
            </a:r>
          </a:p>
          <a:p>
            <a:r>
              <a:rPr lang="en-US" b="1" dirty="0"/>
              <a:t>9. Build a Portfolio:</a:t>
            </a:r>
            <a:endParaRPr lang="en-US" dirty="0"/>
          </a:p>
          <a:p>
            <a:pPr lvl="0"/>
            <a:r>
              <a:rPr lang="en-US" dirty="0"/>
              <a:t>Create a portfolio that showcases your ability to excel in both news and feature photography. Having a diverse range of work will make you more marketable as a photojournalist.</a:t>
            </a:r>
          </a:p>
          <a:p>
            <a:r>
              <a:rPr lang="en-US" b="1" dirty="0"/>
              <a:t>10. Stay Informed:</a:t>
            </a:r>
            <a:endParaRPr lang="en-US" dirty="0"/>
          </a:p>
          <a:p>
            <a:pPr lvl="0"/>
            <a:r>
              <a:rPr lang="en-US" dirty="0"/>
              <a:t>Stay informed about current events and issues. Having a solid understanding of the news landscape will help you identify potential stories and opportunities for both news and feature coverage.</a:t>
            </a:r>
          </a:p>
          <a:p>
            <a:endParaRPr lang="en-US" dirty="0"/>
          </a:p>
        </p:txBody>
      </p:sp>
    </p:spTree>
    <p:extLst>
      <p:ext uri="{BB962C8B-B14F-4D97-AF65-F5344CB8AC3E}">
        <p14:creationId xmlns:p14="http://schemas.microsoft.com/office/powerpoint/2010/main" val="2706400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85282"/>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448964" y="1901950"/>
            <a:ext cx="7787955" cy="4956050"/>
          </a:xfrm>
        </p:spPr>
        <p:txBody>
          <a:bodyPr>
            <a:normAutofit fontScale="77500" lnSpcReduction="20000"/>
          </a:bodyPr>
          <a:lstStyle/>
          <a:p>
            <a:r>
              <a:rPr lang="en-US" dirty="0" smtClean="0"/>
              <a:t>News </a:t>
            </a:r>
            <a:r>
              <a:rPr lang="en-US" dirty="0"/>
              <a:t>journalism focuses on delivering timely, objective, and concise information about current events, while feature journalism offers in-depth analysis, context, and often a more narrative and creative approach to storytelling. </a:t>
            </a:r>
            <a:endParaRPr lang="en-US" dirty="0" smtClean="0"/>
          </a:p>
          <a:p>
            <a:r>
              <a:rPr lang="en-US" dirty="0" smtClean="0"/>
              <a:t>Both </a:t>
            </a:r>
            <a:r>
              <a:rPr lang="en-US" dirty="0"/>
              <a:t>forms of journalism play crucial roles in informing and engaging the public, but they serve different purposes and cater to different reader expectations</a:t>
            </a:r>
            <a:r>
              <a:rPr lang="en-US" dirty="0" smtClean="0"/>
              <a:t>.</a:t>
            </a:r>
            <a:endParaRPr lang="en-US" dirty="0"/>
          </a:p>
          <a:p>
            <a:r>
              <a:rPr lang="en-US" dirty="0"/>
              <a:t>In essence, news in photojournalism involves using photography to report on current events accurately, objectively, and ethically. </a:t>
            </a:r>
            <a:endParaRPr lang="en-US" dirty="0" smtClean="0"/>
          </a:p>
          <a:p>
            <a:r>
              <a:rPr lang="en-US" dirty="0" smtClean="0"/>
              <a:t>Photojournalists </a:t>
            </a:r>
            <a:r>
              <a:rPr lang="en-US" dirty="0"/>
              <a:t>play a crucial role in conveying information, documenting history, and evoking emotions through their visual storytelling. </a:t>
            </a:r>
            <a:endParaRPr lang="en-US" dirty="0" smtClean="0"/>
          </a:p>
          <a:p>
            <a:r>
              <a:rPr lang="en-US" dirty="0" smtClean="0"/>
              <a:t>Their </a:t>
            </a:r>
            <a:r>
              <a:rPr lang="en-US" dirty="0"/>
              <a:t>work helps the public better understand and connect with the world's most important stories.</a:t>
            </a:r>
          </a:p>
        </p:txBody>
      </p:sp>
    </p:spTree>
    <p:extLst>
      <p:ext uri="{BB962C8B-B14F-4D97-AF65-F5344CB8AC3E}">
        <p14:creationId xmlns:p14="http://schemas.microsoft.com/office/powerpoint/2010/main" val="363711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471" y="1138425"/>
            <a:ext cx="6719018" cy="868839"/>
          </a:xfrm>
        </p:spPr>
        <p:txBody>
          <a:bodyPr/>
          <a:lstStyle/>
          <a:p>
            <a:r>
              <a:rPr lang="en-US" dirty="0" smtClean="0"/>
              <a:t>SUMMARY</a:t>
            </a:r>
            <a:endParaRPr lang="en-US" dirty="0"/>
          </a:p>
        </p:txBody>
      </p:sp>
      <p:sp>
        <p:nvSpPr>
          <p:cNvPr id="3" name="Content Placeholder 2"/>
          <p:cNvSpPr>
            <a:spLocks noGrp="1"/>
          </p:cNvSpPr>
          <p:nvPr>
            <p:ph idx="1"/>
          </p:nvPr>
        </p:nvSpPr>
        <p:spPr>
          <a:xfrm>
            <a:off x="143554" y="1818735"/>
            <a:ext cx="7787955" cy="5039265"/>
          </a:xfrm>
        </p:spPr>
        <p:txBody>
          <a:bodyPr>
            <a:normAutofit fontScale="70000" lnSpcReduction="20000"/>
          </a:bodyPr>
          <a:lstStyle/>
          <a:p>
            <a:r>
              <a:rPr lang="en-US" dirty="0"/>
              <a:t>This century offers visual outlets like never before. Opportunities abound for rising photojournalists, thanks in large part to the </a:t>
            </a:r>
            <a:r>
              <a:rPr lang="en-US" dirty="0" smtClean="0"/>
              <a:t>internet.</a:t>
            </a:r>
          </a:p>
          <a:p>
            <a:r>
              <a:rPr lang="en-US" dirty="0" smtClean="0"/>
              <a:t>A </a:t>
            </a:r>
            <a:r>
              <a:rPr lang="en-US" dirty="0"/>
              <a:t>highly connected world also offers more subjects for photojournalists to cover. </a:t>
            </a:r>
            <a:endParaRPr lang="en-US" dirty="0" smtClean="0"/>
          </a:p>
          <a:p>
            <a:r>
              <a:rPr lang="en-US" dirty="0" smtClean="0"/>
              <a:t>Finding </a:t>
            </a:r>
            <a:r>
              <a:rPr lang="en-US" dirty="0"/>
              <a:t>news and communicating with others takes far less effort today than it did in the 1930s, the “golden years” of photojournalism. </a:t>
            </a:r>
            <a:endParaRPr lang="en-US" dirty="0" smtClean="0"/>
          </a:p>
          <a:p>
            <a:r>
              <a:rPr lang="en-US" dirty="0" smtClean="0"/>
              <a:t>Camera </a:t>
            </a:r>
            <a:r>
              <a:rPr lang="en-US" dirty="0"/>
              <a:t>equipment has also advanced enormously, allowing a budding photojournalist to acquire a kit without spending a fortune. </a:t>
            </a:r>
            <a:endParaRPr lang="en-US" dirty="0" smtClean="0"/>
          </a:p>
          <a:p>
            <a:r>
              <a:rPr lang="en-US" dirty="0" smtClean="0"/>
              <a:t>Well-executed </a:t>
            </a:r>
            <a:r>
              <a:rPr lang="en-US" dirty="0"/>
              <a:t>photography, artistic and creative flair, ethically responsible practice, and a powerful story arc, all contribute to successful photojournalism</a:t>
            </a:r>
            <a:r>
              <a:rPr lang="en-US" dirty="0" smtClean="0"/>
              <a:t>.</a:t>
            </a:r>
          </a:p>
          <a:p>
            <a:r>
              <a:rPr lang="en-US" dirty="0" smtClean="0"/>
              <a:t>Both </a:t>
            </a:r>
            <a:r>
              <a:rPr lang="en-US" dirty="0"/>
              <a:t>news and feature photography require practice, experience, and a deep understanding of storytelling. </a:t>
            </a:r>
            <a:endParaRPr lang="en-US" dirty="0" smtClean="0"/>
          </a:p>
          <a:p>
            <a:r>
              <a:rPr lang="en-US" dirty="0" smtClean="0"/>
              <a:t>By </a:t>
            </a:r>
            <a:r>
              <a:rPr lang="en-US" dirty="0"/>
              <a:t>mastering both approaches, you'll be better equipped to capture and convey the complexities of the world around you through your lens</a:t>
            </a:r>
            <a:r>
              <a:rPr lang="en-US" dirty="0" smtClean="0"/>
              <a:t>.</a:t>
            </a:r>
            <a:endParaRPr lang="en-US" dirty="0"/>
          </a:p>
        </p:txBody>
      </p:sp>
    </p:spTree>
    <p:extLst>
      <p:ext uri="{BB962C8B-B14F-4D97-AF65-F5344CB8AC3E}">
        <p14:creationId xmlns:p14="http://schemas.microsoft.com/office/powerpoint/2010/main" val="1697440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1006</TotalTime>
  <Words>3348</Words>
  <Application>Microsoft Office PowerPoint</Application>
  <PresentationFormat>On-screen Show (4:3)</PresentationFormat>
  <Paragraphs>302</Paragraphs>
  <Slides>33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Calibri</vt:lpstr>
      <vt:lpstr>Office Theme</vt:lpstr>
      <vt:lpstr>Photojournalism</vt:lpstr>
      <vt:lpstr>Objectives</vt:lpstr>
      <vt:lpstr>  Introduction</vt:lpstr>
      <vt:lpstr>News and features in journalism</vt:lpstr>
      <vt:lpstr>News and features in journalism</vt:lpstr>
      <vt:lpstr>PowerPoint Presentation</vt:lpstr>
      <vt:lpstr>PowerPoint Presentation</vt:lpstr>
      <vt:lpstr>News and features in journalism</vt:lpstr>
      <vt:lpstr>PowerPoint Presentation</vt:lpstr>
      <vt:lpstr>News and features in journalism</vt:lpstr>
      <vt:lpstr>PowerPoint Presentation</vt:lpstr>
      <vt:lpstr>News and features in journalism</vt:lpstr>
      <vt:lpstr>News and features in journalism</vt:lpstr>
      <vt:lpstr>PowerPoint Presentation</vt:lpstr>
      <vt:lpstr>News and features in journalism</vt:lpstr>
      <vt:lpstr>News and Features in photojournalism</vt:lpstr>
      <vt:lpstr>PowerPoint Presentation</vt:lpstr>
      <vt:lpstr>News and Features in photojournalism</vt:lpstr>
      <vt:lpstr>News and Features in photojournalism</vt:lpstr>
      <vt:lpstr>News and Features in photojournalism</vt:lpstr>
      <vt:lpstr>Compare and contrast news and feature stories in photojournalism</vt:lpstr>
      <vt:lpstr>Compare and contrast news and feature stories in photojournalism</vt:lpstr>
      <vt:lpstr>Compare and contrast news and feature stories in photojournalism</vt:lpstr>
      <vt:lpstr>Compare and contrast news and feature stories in photojournalism</vt:lpstr>
      <vt:lpstr>Types of Photojournalism</vt:lpstr>
      <vt:lpstr>Application of news and features in Photojournalism</vt:lpstr>
      <vt:lpstr>Application of news and features in Photojournalism</vt:lpstr>
      <vt:lpstr>Application of news and features in Photojournalism</vt:lpstr>
      <vt:lpstr>Application of news and features in Photojournalism</vt:lpstr>
      <vt:lpstr>Application of news and features in Photojournalism</vt:lpstr>
      <vt:lpstr>SUMMARY</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165</cp:revision>
  <dcterms:created xsi:type="dcterms:W3CDTF">2013-08-21T19:17:07Z</dcterms:created>
  <dcterms:modified xsi:type="dcterms:W3CDTF">2023-10-05T12:47:13Z</dcterms:modified>
</cp:coreProperties>
</file>