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59" r:id="rId4"/>
    <p:sldId id="261" r:id="rId5"/>
    <p:sldId id="262" r:id="rId6"/>
    <p:sldId id="264" r:id="rId7"/>
    <p:sldId id="265" r:id="rId8"/>
    <p:sldId id="263" r:id="rId9"/>
    <p:sldId id="266" r:id="rId10"/>
    <p:sldId id="267" r:id="rId11"/>
    <p:sldId id="268" r:id="rId12"/>
    <p:sldId id="269" r:id="rId13"/>
    <p:sldId id="270" r:id="rId14"/>
    <p:sldId id="271" r:id="rId15"/>
    <p:sldId id="272" r:id="rId16"/>
    <p:sldId id="273" r:id="rId17"/>
    <p:sldId id="291" r:id="rId18"/>
    <p:sldId id="274" r:id="rId19"/>
    <p:sldId id="275" r:id="rId20"/>
    <p:sldId id="276" r:id="rId21"/>
    <p:sldId id="277" r:id="rId22"/>
    <p:sldId id="278" r:id="rId23"/>
    <p:sldId id="292" r:id="rId24"/>
    <p:sldId id="282" r:id="rId25"/>
    <p:sldId id="279" r:id="rId26"/>
    <p:sldId id="280" r:id="rId27"/>
    <p:sldId id="281" r:id="rId28"/>
    <p:sldId id="283" r:id="rId29"/>
    <p:sldId id="284" r:id="rId30"/>
    <p:sldId id="285" r:id="rId31"/>
    <p:sldId id="286" r:id="rId32"/>
    <p:sldId id="287" r:id="rId33"/>
    <p:sldId id="293" r:id="rId34"/>
    <p:sldId id="288" r:id="rId35"/>
    <p:sldId id="289" r:id="rId36"/>
    <p:sldId id="290"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40000"/>
    <a:srgbClr val="FF9E1D"/>
    <a:srgbClr val="D68B1C"/>
    <a:srgbClr val="609600"/>
    <a:srgbClr val="6CA800"/>
    <a:srgbClr val="EE7D00"/>
    <a:srgbClr val="253600"/>
    <a:srgbClr val="552579"/>
    <a:srgbClr val="2597FF"/>
    <a:srgbClr val="D096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1" d="100"/>
          <a:sy n="71" d="100"/>
        </p:scale>
        <p:origin x="798" y="78"/>
      </p:cViewPr>
      <p:guideLst>
        <p:guide orient="horz" pos="2160"/>
        <p:guide pos="2880"/>
      </p:guideLst>
    </p:cSldViewPr>
  </p:slideViewPr>
  <p:notesTextViewPr>
    <p:cViewPr>
      <p:scale>
        <a:sx n="1" d="1"/>
        <a:sy n="1" d="1"/>
      </p:scale>
      <p:origin x="0" y="0"/>
    </p:cViewPr>
  </p:notesText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01670" y="3581705"/>
            <a:ext cx="8093365" cy="1527050"/>
          </a:xfrm>
          <a:effectLst/>
        </p:spPr>
        <p:txBody>
          <a:bodyPr>
            <a:normAutofit/>
          </a:bodyPr>
          <a:lstStyle>
            <a:lvl1pPr algn="r">
              <a:defRPr sz="3600">
                <a:solidFill>
                  <a:srgbClr val="A40000"/>
                </a:solidFill>
              </a:defRPr>
            </a:lvl1pPr>
          </a:lstStyle>
          <a:p>
            <a:r>
              <a:rPr lang="en-US" dirty="0" smtClean="0"/>
              <a:t>Click to edit </a:t>
            </a:r>
            <a:br>
              <a:rPr lang="en-US" dirty="0" smtClean="0"/>
            </a:br>
            <a:r>
              <a:rPr lang="en-US" dirty="0" smtClean="0"/>
              <a:t>Master title style</a:t>
            </a:r>
            <a:endParaRPr lang="en-US" dirty="0"/>
          </a:p>
        </p:txBody>
      </p:sp>
      <p:sp>
        <p:nvSpPr>
          <p:cNvPr id="3" name="Subtitle 2"/>
          <p:cNvSpPr>
            <a:spLocks noGrp="1"/>
          </p:cNvSpPr>
          <p:nvPr>
            <p:ph type="subTitle" idx="1"/>
          </p:nvPr>
        </p:nvSpPr>
        <p:spPr>
          <a:xfrm>
            <a:off x="601670" y="5108754"/>
            <a:ext cx="8093365" cy="1068935"/>
          </a:xfrm>
        </p:spPr>
        <p:txBody>
          <a:bodyPr>
            <a:normAutofit/>
          </a:bodyPr>
          <a:lstStyle>
            <a:lvl1pPr marL="0" indent="0" algn="r">
              <a:buNone/>
              <a:defRPr sz="280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a:t>
            </a:r>
          </a:p>
          <a:p>
            <a:r>
              <a:rPr lang="en-US" dirty="0" smtClean="0"/>
              <a:t>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dirty="0"/>
          </a:p>
        </p:txBody>
      </p:sp>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59785" y="1443835"/>
            <a:ext cx="7618780" cy="61082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059785" y="2054655"/>
            <a:ext cx="7618780" cy="412303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76014" y="374900"/>
            <a:ext cx="6719018" cy="868839"/>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976015" y="1138425"/>
            <a:ext cx="6719018" cy="5039265"/>
          </a:xfrm>
        </p:spPr>
        <p:txBody>
          <a:bodyPr/>
          <a:lstStyle>
            <a:lvl1pPr>
              <a:defRPr sz="28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3014"/>
            <a:ext cx="8229600" cy="584623"/>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pPr/>
              <a:t>10/5/2023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1443835"/>
            <a:ext cx="8229600" cy="532180"/>
          </a:xfrm>
        </p:spPr>
        <p:txBody>
          <a:bodyPr>
            <a:normAutofit/>
          </a:bodyPr>
          <a:lstStyle>
            <a:lvl1pPr algn="l">
              <a:defRPr sz="3600">
                <a:solidFill>
                  <a:srgbClr val="A40000"/>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48965" y="2054654"/>
            <a:ext cx="4040188"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48965" y="2684517"/>
            <a:ext cx="4040188"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36790" y="2054654"/>
            <a:ext cx="4041775" cy="639762"/>
          </a:xfrm>
        </p:spPr>
        <p:txBody>
          <a:bodyPr anchor="b"/>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36790" y="2684517"/>
            <a:ext cx="4041775" cy="3035058"/>
          </a:xfrm>
        </p:spPr>
        <p:txBody>
          <a:bodyPr/>
          <a:lstStyle>
            <a:lvl1pPr>
              <a:defRPr sz="2400">
                <a:solidFill>
                  <a:schemeClr val="tx1">
                    <a:lumMod val="75000"/>
                    <a:lumOff val="25000"/>
                  </a:schemeClr>
                </a:solidFill>
              </a:defRPr>
            </a:lvl1pPr>
            <a:lvl2pPr>
              <a:defRPr sz="2000">
                <a:solidFill>
                  <a:schemeClr val="tx1">
                    <a:lumMod val="75000"/>
                    <a:lumOff val="25000"/>
                  </a:schemeClr>
                </a:solidFill>
              </a:defRPr>
            </a:lvl2pPr>
            <a:lvl3pPr>
              <a:defRPr sz="18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10/5/2023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pPr/>
              <a:t>10/5/2023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10/5/2023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10/5/2023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10/5/2023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10/5/2023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pexels.com/photo/woman-in-protective-helmet-and-sunglasses-riding-a-racing-bicycle-on-a-road-18424637/"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pixabay.com/photos/action-athletes-competition-hurdles-1834465/"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hyperlink" Target="https://pixabay.com/photos/lacrosse-lax-sport-stick-equipment-1511208/" TargetMode="External"/><Relationship Id="rId7" Type="http://schemas.openxmlformats.org/officeDocument/2006/relationships/hyperlink" Target="https://pixabay.com/photos/horse-flag-competition-sport-3286259/" TargetMode="External"/><Relationship Id="rId2" Type="http://schemas.openxmlformats.org/officeDocument/2006/relationships/image" Target="../media/image8.png"/><Relationship Id="rId1" Type="http://schemas.openxmlformats.org/officeDocument/2006/relationships/slideLayout" Target="../slideLayouts/slideLayout3.xml"/><Relationship Id="rId6" Type="http://schemas.openxmlformats.org/officeDocument/2006/relationships/image" Target="../media/image10.jpeg"/><Relationship Id="rId5" Type="http://schemas.openxmlformats.org/officeDocument/2006/relationships/hyperlink" Target="https://pixabay.com/photos/soccer-brazil-football-sport-fan-4137687/" TargetMode="Externa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3.xml"/><Relationship Id="rId5" Type="http://schemas.openxmlformats.org/officeDocument/2006/relationships/hyperlink" Target="https://www.pexels.com/photo/man-in-black-and-red-boxing-gloves-7005111/" TargetMode="External"/><Relationship Id="rId4" Type="http://schemas.openxmlformats.org/officeDocument/2006/relationships/hyperlink" Target="https://www.pexels.com/photo/two-men-on-track-field-2567040/"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48965" y="69490"/>
            <a:ext cx="8246070" cy="1374345"/>
          </a:xfrm>
        </p:spPr>
        <p:txBody>
          <a:bodyPr>
            <a:normAutofit fontScale="90000"/>
          </a:bodyPr>
          <a:lstStyle/>
          <a:p>
            <a:pPr algn="ctr"/>
            <a:r>
              <a:rPr lang="en-US" sz="8800" b="1" dirty="0" smtClean="0"/>
              <a:t>Photojournalism</a:t>
            </a:r>
            <a:endParaRPr lang="en-US" b="1" dirty="0"/>
          </a:p>
        </p:txBody>
      </p:sp>
      <p:sp>
        <p:nvSpPr>
          <p:cNvPr id="3" name="Subtitle 2"/>
          <p:cNvSpPr>
            <a:spLocks noGrp="1"/>
          </p:cNvSpPr>
          <p:nvPr>
            <p:ph type="subTitle" idx="1"/>
          </p:nvPr>
        </p:nvSpPr>
        <p:spPr>
          <a:xfrm>
            <a:off x="296260" y="5414165"/>
            <a:ext cx="8246070" cy="1068935"/>
          </a:xfrm>
        </p:spPr>
        <p:txBody>
          <a:bodyPr>
            <a:normAutofit/>
          </a:bodyPr>
          <a:lstStyle/>
          <a:p>
            <a:pPr algn="ctr"/>
            <a:r>
              <a:rPr lang="en-US" b="1" dirty="0" smtClean="0">
                <a:solidFill>
                  <a:schemeClr val="tx1"/>
                </a:solidFill>
              </a:rPr>
              <a:t>WEEK 6 </a:t>
            </a:r>
            <a:r>
              <a:rPr lang="en-US" b="1" cap="all" dirty="0">
                <a:solidFill>
                  <a:schemeClr val="tx1"/>
                </a:solidFill>
              </a:rPr>
              <a:t>Sports features photojournalism</a:t>
            </a:r>
            <a:endParaRPr lang="en-US" b="1" cap="all" dirty="0" smtClean="0">
              <a:solidFill>
                <a:schemeClr val="tx1"/>
              </a:solidFill>
            </a:endParaRPr>
          </a:p>
          <a:p>
            <a:pPr algn="ctr"/>
            <a:r>
              <a:rPr lang="en-US" b="1" dirty="0" smtClean="0">
                <a:solidFill>
                  <a:schemeClr val="tx1"/>
                </a:solidFill>
              </a:rPr>
              <a:t>By Dr. Raphael Ogutu</a:t>
            </a:r>
            <a:endParaRPr lang="en-US" b="1" dirty="0">
              <a:solidFill>
                <a:schemeClr val="tx1"/>
              </a:solidFill>
            </a:endParaRPr>
          </a:p>
        </p:txBody>
      </p:sp>
    </p:spTree>
    <p:extLst>
      <p:ext uri="{BB962C8B-B14F-4D97-AF65-F5344CB8AC3E}">
        <p14:creationId xmlns:p14="http://schemas.microsoft.com/office/powerpoint/2010/main" val="3639203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0" y="985720"/>
            <a:ext cx="6719018" cy="868839"/>
          </a:xfrm>
        </p:spPr>
        <p:txBody>
          <a:bodyPr/>
          <a:lstStyle/>
          <a:p>
            <a:r>
              <a:rPr lang="en-US" b="1" dirty="0" smtClean="0"/>
              <a:t>Objectives</a:t>
            </a:r>
            <a:endParaRPr lang="en-US" b="1" dirty="0"/>
          </a:p>
        </p:txBody>
      </p:sp>
      <p:sp>
        <p:nvSpPr>
          <p:cNvPr id="3" name="Content Placeholder 2"/>
          <p:cNvSpPr>
            <a:spLocks noGrp="1"/>
          </p:cNvSpPr>
          <p:nvPr>
            <p:ph idx="1"/>
          </p:nvPr>
        </p:nvSpPr>
        <p:spPr>
          <a:xfrm>
            <a:off x="296260" y="1749245"/>
            <a:ext cx="7482545" cy="5039265"/>
          </a:xfrm>
        </p:spPr>
        <p:txBody>
          <a:bodyPr>
            <a:normAutofit/>
          </a:bodyPr>
          <a:lstStyle/>
          <a:p>
            <a:pPr algn="just"/>
            <a:r>
              <a:rPr lang="en-US" sz="2400" dirty="0"/>
              <a:t>At the end of this </a:t>
            </a:r>
            <a:r>
              <a:rPr lang="en-US" sz="2400" dirty="0" smtClean="0"/>
              <a:t>Lecture, </a:t>
            </a:r>
            <a:r>
              <a:rPr lang="en-US" sz="2400" dirty="0"/>
              <a:t>you should be </a:t>
            </a:r>
            <a:r>
              <a:rPr lang="en-US" sz="2400" dirty="0" smtClean="0"/>
              <a:t>able to:</a:t>
            </a:r>
          </a:p>
          <a:p>
            <a:pPr marL="0" indent="0" algn="just">
              <a:buNone/>
            </a:pPr>
            <a:endParaRPr lang="en-US" sz="2400" dirty="0"/>
          </a:p>
          <a:p>
            <a:pPr algn="just"/>
            <a:r>
              <a:rPr lang="en-US" sz="2400" dirty="0"/>
              <a:t>1. Understand sport photography and sports feature photojournalism </a:t>
            </a:r>
          </a:p>
          <a:p>
            <a:pPr algn="just"/>
            <a:r>
              <a:rPr lang="en-US" sz="2400" dirty="0"/>
              <a:t>2. Explore the tools for sports features photojournalism </a:t>
            </a:r>
          </a:p>
          <a:p>
            <a:pPr algn="just"/>
            <a:r>
              <a:rPr lang="en-US" sz="2400" dirty="0"/>
              <a:t>3. Apply photojournalistic techniques in sports coverage </a:t>
            </a:r>
          </a:p>
          <a:p>
            <a:pPr marL="514350" indent="-514350">
              <a:buFont typeface="+mj-lt"/>
              <a:buAutoNum type="arabicPeriod"/>
            </a:pPr>
            <a:endParaRPr lang="en-US" dirty="0" smtClean="0"/>
          </a:p>
          <a:p>
            <a:pPr marL="514350" indent="-514350">
              <a:buFont typeface="+mj-lt"/>
              <a:buAutoNum type="arabicPeriod"/>
            </a:pPr>
            <a:endParaRPr lang="en-US" dirty="0"/>
          </a:p>
        </p:txBody>
      </p:sp>
    </p:spTree>
    <p:extLst>
      <p:ext uri="{BB962C8B-B14F-4D97-AF65-F5344CB8AC3E}">
        <p14:creationId xmlns:p14="http://schemas.microsoft.com/office/powerpoint/2010/main" val="32537073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1976015" y="833015"/>
            <a:ext cx="6719018" cy="868839"/>
          </a:xfrm>
        </p:spPr>
        <p:txBody>
          <a:bodyPr>
            <a:normAutofit fontScale="90000"/>
          </a:bodyPr>
          <a:lstStyle/>
          <a:p>
            <a:r>
              <a:rPr lang="en-US" dirty="0"/>
              <a:t/>
            </a:r>
            <a:br>
              <a:rPr lang="en-US" dirty="0"/>
            </a:br>
            <a:r>
              <a:rPr lang="en-US" dirty="0"/>
              <a:t> </a:t>
            </a:r>
            <a:r>
              <a:rPr lang="en-US" b="1" dirty="0"/>
              <a:t>Introduction </a:t>
            </a:r>
          </a:p>
        </p:txBody>
      </p:sp>
      <p:sp>
        <p:nvSpPr>
          <p:cNvPr id="5" name="Content Placeholder 4"/>
          <p:cNvSpPr>
            <a:spLocks noGrp="1"/>
          </p:cNvSpPr>
          <p:nvPr>
            <p:ph idx="1"/>
          </p:nvPr>
        </p:nvSpPr>
        <p:spPr>
          <a:xfrm>
            <a:off x="1365195" y="1901950"/>
            <a:ext cx="6719018" cy="4733855"/>
          </a:xfrm>
        </p:spPr>
        <p:txBody>
          <a:bodyPr>
            <a:normAutofit fontScale="85000" lnSpcReduction="20000"/>
          </a:bodyPr>
          <a:lstStyle/>
          <a:p>
            <a:endParaRPr lang="en-US" dirty="0"/>
          </a:p>
          <a:p>
            <a:pPr algn="just"/>
            <a:r>
              <a:rPr lang="en-US" dirty="0"/>
              <a:t> This lecture introduces you to sports features photojournalism is a specialized form of photojournalism that goes beyond capturing the action on the field or court. </a:t>
            </a:r>
            <a:endParaRPr lang="en-US" dirty="0" smtClean="0"/>
          </a:p>
          <a:p>
            <a:pPr algn="just"/>
            <a:r>
              <a:rPr lang="en-US" dirty="0" smtClean="0"/>
              <a:t>It </a:t>
            </a:r>
            <a:r>
              <a:rPr lang="en-US" dirty="0"/>
              <a:t>focuses on telling the human, emotional, and narrative stories associated with sports, athletes, and sporting events. </a:t>
            </a:r>
            <a:endParaRPr lang="en-US" dirty="0" smtClean="0"/>
          </a:p>
          <a:p>
            <a:pPr algn="just"/>
            <a:r>
              <a:rPr lang="en-US" dirty="0" smtClean="0"/>
              <a:t>Unlike </a:t>
            </a:r>
            <a:r>
              <a:rPr lang="en-US" dirty="0"/>
              <a:t>traditional sports photography, which primarily emphasizes capturing key moments of the game, sports features photojournalism delves into the deeper aspects of the sports world, including the lives of athletes, their struggles, triumphs, and the impact of sports on society. </a:t>
            </a:r>
            <a:endParaRPr lang="en-US" dirty="0" smtClean="0"/>
          </a:p>
        </p:txBody>
      </p:sp>
    </p:spTree>
    <p:extLst>
      <p:ext uri="{BB962C8B-B14F-4D97-AF65-F5344CB8AC3E}">
        <p14:creationId xmlns:p14="http://schemas.microsoft.com/office/powerpoint/2010/main" val="11016338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375" y="1033111"/>
            <a:ext cx="6719018" cy="868839"/>
          </a:xfrm>
        </p:spPr>
        <p:txBody>
          <a:bodyPr>
            <a:normAutofit/>
          </a:bodyPr>
          <a:lstStyle/>
          <a:p>
            <a:r>
              <a:rPr lang="en-US" sz="2800" b="1" dirty="0"/>
              <a:t>What is sport feature photojournalism?</a:t>
            </a:r>
          </a:p>
        </p:txBody>
      </p:sp>
      <p:sp>
        <p:nvSpPr>
          <p:cNvPr id="3" name="Content Placeholder 2"/>
          <p:cNvSpPr>
            <a:spLocks noGrp="1"/>
          </p:cNvSpPr>
          <p:nvPr>
            <p:ph idx="1"/>
          </p:nvPr>
        </p:nvSpPr>
        <p:spPr>
          <a:xfrm>
            <a:off x="143554" y="1443835"/>
            <a:ext cx="7482545" cy="5039265"/>
          </a:xfrm>
        </p:spPr>
        <p:txBody>
          <a:bodyPr>
            <a:normAutofit fontScale="85000" lnSpcReduction="20000"/>
          </a:bodyPr>
          <a:lstStyle/>
          <a:p>
            <a:endParaRPr lang="en-US" dirty="0"/>
          </a:p>
          <a:p>
            <a:r>
              <a:rPr lang="en-US" dirty="0"/>
              <a:t> It focuses on telling the human, emotional, and narrative stories associated with sports, athletes, and sporting events. </a:t>
            </a:r>
            <a:endParaRPr lang="en-US" dirty="0" smtClean="0"/>
          </a:p>
          <a:p>
            <a:r>
              <a:rPr lang="en-US" dirty="0" smtClean="0"/>
              <a:t>Unlike </a:t>
            </a:r>
            <a:r>
              <a:rPr lang="en-US" dirty="0"/>
              <a:t>traditional sports photography, which primarily emphasizes capturing key moments of the game, sports features photojournalism delves into the deeper aspects of the sports world, including the lives of athletes, their struggles, triumphs, and the impact of sports on society. </a:t>
            </a:r>
            <a:endParaRPr lang="en-US" dirty="0" smtClean="0"/>
          </a:p>
          <a:p>
            <a:r>
              <a:rPr lang="en-US" dirty="0" smtClean="0"/>
              <a:t>According </a:t>
            </a:r>
            <a:r>
              <a:rPr lang="en-US" dirty="0"/>
              <a:t>to </a:t>
            </a:r>
            <a:r>
              <a:rPr lang="en-US" dirty="0" err="1"/>
              <a:t>Wagenknecht</a:t>
            </a:r>
            <a:r>
              <a:rPr lang="en-US" dirty="0"/>
              <a:t> (2019), every game brings a different challenge. Whether it's trying new angles or photography techniques, there always is something new you can do to make your images stand out from the rest. </a:t>
            </a:r>
          </a:p>
        </p:txBody>
      </p:sp>
    </p:spTree>
    <p:extLst>
      <p:ext uri="{BB962C8B-B14F-4D97-AF65-F5344CB8AC3E}">
        <p14:creationId xmlns:p14="http://schemas.microsoft.com/office/powerpoint/2010/main" val="23470164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033111"/>
            <a:ext cx="8704185" cy="868839"/>
          </a:xfrm>
        </p:spPr>
        <p:txBody>
          <a:bodyPr>
            <a:normAutofit/>
          </a:bodyPr>
          <a:lstStyle/>
          <a:p>
            <a:r>
              <a:rPr lang="en-US" sz="2800" b="1" dirty="0"/>
              <a:t>What is sport feature photojournalism?</a:t>
            </a:r>
          </a:p>
        </p:txBody>
      </p:sp>
      <p:sp>
        <p:nvSpPr>
          <p:cNvPr id="3" name="Content Placeholder 2"/>
          <p:cNvSpPr>
            <a:spLocks noGrp="1"/>
          </p:cNvSpPr>
          <p:nvPr>
            <p:ph idx="1"/>
          </p:nvPr>
        </p:nvSpPr>
        <p:spPr>
          <a:xfrm>
            <a:off x="143555" y="1749245"/>
            <a:ext cx="7482543" cy="5039265"/>
          </a:xfrm>
        </p:spPr>
        <p:txBody>
          <a:bodyPr>
            <a:normAutofit fontScale="85000" lnSpcReduction="20000"/>
          </a:bodyPr>
          <a:lstStyle/>
          <a:p>
            <a:endParaRPr lang="en-US" dirty="0"/>
          </a:p>
          <a:p>
            <a:pPr algn="just"/>
            <a:r>
              <a:rPr lang="en-US" dirty="0" smtClean="0"/>
              <a:t>The </a:t>
            </a:r>
            <a:r>
              <a:rPr lang="en-US" dirty="0"/>
              <a:t>following are some key aspects of </a:t>
            </a:r>
            <a:r>
              <a:rPr lang="en-US" b="1" dirty="0"/>
              <a:t>sport feature </a:t>
            </a:r>
            <a:r>
              <a:rPr lang="en-US" b="1" dirty="0" smtClean="0"/>
              <a:t>photojournalism</a:t>
            </a:r>
            <a:r>
              <a:rPr lang="en-US" dirty="0" smtClean="0"/>
              <a:t>: </a:t>
            </a:r>
            <a:endParaRPr lang="en-US" dirty="0"/>
          </a:p>
          <a:p>
            <a:pPr algn="just"/>
            <a:r>
              <a:rPr lang="en-US" b="1" dirty="0"/>
              <a:t>Human Stories</a:t>
            </a:r>
            <a:r>
              <a:rPr lang="en-US" dirty="0"/>
              <a:t>: Sports features photojournalism often revolves around the human stories within the world of sports</a:t>
            </a:r>
            <a:r>
              <a:rPr lang="en-US" dirty="0" smtClean="0"/>
              <a:t>.</a:t>
            </a:r>
          </a:p>
          <a:p>
            <a:pPr algn="just"/>
            <a:r>
              <a:rPr lang="en-US" dirty="0" smtClean="0"/>
              <a:t> </a:t>
            </a:r>
            <a:r>
              <a:rPr lang="en-US" dirty="0"/>
              <a:t>It explores the lives, challenges, and personal journeys of athletes, coaches, fans, and other individuals connected to the sport. </a:t>
            </a:r>
          </a:p>
          <a:p>
            <a:pPr algn="just"/>
            <a:r>
              <a:rPr lang="en-US" dirty="0"/>
              <a:t>Game coverage consists of a game story that recaps the key plays and moments of each contest; sidebars, which are shorter stories focusing on a specific play or player; and columns in which the writer voices his or her opinion and attempts to put the game into a larger </a:t>
            </a:r>
            <a:r>
              <a:rPr lang="en-US" dirty="0" smtClean="0"/>
              <a:t>context.</a:t>
            </a:r>
            <a:endParaRPr lang="en-US" dirty="0"/>
          </a:p>
        </p:txBody>
      </p:sp>
    </p:spTree>
    <p:extLst>
      <p:ext uri="{BB962C8B-B14F-4D97-AF65-F5344CB8AC3E}">
        <p14:creationId xmlns:p14="http://schemas.microsoft.com/office/powerpoint/2010/main" val="10773379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749245"/>
            <a:ext cx="7473393"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900" dirty="0" smtClean="0"/>
          </a:p>
          <a:p>
            <a:endParaRPr lang="en-US" sz="900" dirty="0" smtClean="0"/>
          </a:p>
          <a:p>
            <a:endParaRPr lang="en-US" sz="900" dirty="0" smtClean="0"/>
          </a:p>
          <a:p>
            <a:endParaRPr lang="en-US" sz="900" dirty="0"/>
          </a:p>
          <a:p>
            <a:r>
              <a:rPr lang="en-US" sz="900" dirty="0" smtClean="0"/>
              <a:t>Source</a:t>
            </a:r>
            <a:r>
              <a:rPr lang="en-US" sz="900" dirty="0"/>
              <a:t>: </a:t>
            </a:r>
            <a:r>
              <a:rPr lang="en-US" sz="900" dirty="0">
                <a:hlinkClick r:id="rId2"/>
              </a:rPr>
              <a:t>https://</a:t>
            </a:r>
            <a:r>
              <a:rPr lang="en-US" sz="900" dirty="0" smtClean="0">
                <a:hlinkClick r:id="rId2"/>
              </a:rPr>
              <a:t>www.pexels.com/photo/woman-in-protective-helmet-and-sunglasses-riding-a-racing-bicycle-on-a-road-18424637/</a:t>
            </a:r>
            <a:r>
              <a:rPr lang="en-US" sz="900" dirty="0"/>
              <a:t> By RUN 4 FFWPU</a:t>
            </a: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8964" y="1596540"/>
            <a:ext cx="7329839" cy="4886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2739540" y="985720"/>
            <a:ext cx="6404460" cy="523220"/>
          </a:xfrm>
          <a:prstGeom prst="rect">
            <a:avLst/>
          </a:prstGeom>
        </p:spPr>
        <p:txBody>
          <a:bodyPr wrap="square">
            <a:spAutoFit/>
          </a:bodyPr>
          <a:lstStyle/>
          <a:p>
            <a:r>
              <a:rPr lang="en-US" sz="2800" b="1" dirty="0">
                <a:solidFill>
                  <a:srgbClr val="A40000"/>
                </a:solidFill>
                <a:ea typeface="+mj-ea"/>
                <a:cs typeface="+mj-cs"/>
              </a:rPr>
              <a:t>What is sport feature photojournalism?</a:t>
            </a:r>
            <a:endParaRPr lang="en-US" dirty="0"/>
          </a:p>
        </p:txBody>
      </p:sp>
    </p:spTree>
    <p:extLst>
      <p:ext uri="{BB962C8B-B14F-4D97-AF65-F5344CB8AC3E}">
        <p14:creationId xmlns:p14="http://schemas.microsoft.com/office/powerpoint/2010/main" val="37010262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964" y="1138425"/>
            <a:ext cx="7482545" cy="5039265"/>
          </a:xfrm>
        </p:spPr>
        <p:txBody>
          <a:bodyPr>
            <a:noAutofit/>
          </a:bodyPr>
          <a:lstStyle/>
          <a:p>
            <a:endParaRPr lang="en-US" sz="2000" dirty="0"/>
          </a:p>
          <a:p>
            <a:pPr algn="just"/>
            <a:r>
              <a:rPr lang="en-US" sz="2000" b="1" dirty="0"/>
              <a:t>Emotion and Character</a:t>
            </a:r>
            <a:r>
              <a:rPr lang="en-US" sz="2000" dirty="0"/>
              <a:t>: It places a strong emphasis on capturing the emotions and character of the people involved in sports. This can include moments of joy, determination, heartbreak, and resilience. </a:t>
            </a:r>
          </a:p>
          <a:p>
            <a:pPr algn="just"/>
            <a:r>
              <a:rPr lang="en-US" sz="2000" b="1" dirty="0" smtClean="0"/>
              <a:t>Narrative-driven</a:t>
            </a:r>
            <a:r>
              <a:rPr lang="en-US" sz="2000" dirty="0"/>
              <a:t>: Sports feature stories are narrative-driven, focusing on storytelling through images. A series of photographs is used to convey a complete story, often accompanied by written narratives. </a:t>
            </a:r>
          </a:p>
          <a:p>
            <a:pPr algn="just"/>
            <a:r>
              <a:rPr lang="en-US" sz="2000" b="1" dirty="0" smtClean="0"/>
              <a:t>Contextual </a:t>
            </a:r>
            <a:r>
              <a:rPr lang="en-US" sz="2000" b="1" dirty="0"/>
              <a:t>Storytelling</a:t>
            </a:r>
            <a:r>
              <a:rPr lang="en-US" sz="2000" dirty="0"/>
              <a:t>: It provides context to sports events, exploring the cultural, social, and historical aspects of sports. This can include documenting the impact of sports on local communities, traditions, and identity. </a:t>
            </a:r>
          </a:p>
          <a:p>
            <a:pPr algn="just"/>
            <a:r>
              <a:rPr lang="en-US" sz="2000" b="1" dirty="0" smtClean="0"/>
              <a:t>Behind-the-Scenes</a:t>
            </a:r>
            <a:r>
              <a:rPr lang="en-US" sz="2000" dirty="0"/>
              <a:t>: Sports features often take viewers behind the scenes, showing the day-to-day lives of athletes, the training regimens, the preparation for competitions, and the challenges they face </a:t>
            </a:r>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a:p>
            <a:endParaRPr lang="en-US" sz="2000" dirty="0" smtClean="0"/>
          </a:p>
          <a:p>
            <a:endParaRPr lang="en-US" sz="2000" dirty="0"/>
          </a:p>
        </p:txBody>
      </p:sp>
      <p:sp>
        <p:nvSpPr>
          <p:cNvPr id="2" name="Rectangle 1"/>
          <p:cNvSpPr/>
          <p:nvPr/>
        </p:nvSpPr>
        <p:spPr>
          <a:xfrm>
            <a:off x="2586835" y="1073320"/>
            <a:ext cx="7177134" cy="523220"/>
          </a:xfrm>
          <a:prstGeom prst="rect">
            <a:avLst/>
          </a:prstGeom>
        </p:spPr>
        <p:txBody>
          <a:bodyPr wrap="square">
            <a:spAutoFit/>
          </a:bodyPr>
          <a:lstStyle/>
          <a:p>
            <a:r>
              <a:rPr lang="en-US" sz="2800" b="1" dirty="0">
                <a:solidFill>
                  <a:srgbClr val="A40000"/>
                </a:solidFill>
                <a:ea typeface="+mj-ea"/>
                <a:cs typeface="+mj-cs"/>
              </a:rPr>
              <a:t>What is sport feature photojournalism?</a:t>
            </a:r>
            <a:endParaRPr lang="en-US" sz="2800" dirty="0"/>
          </a:p>
        </p:txBody>
      </p:sp>
    </p:spTree>
    <p:extLst>
      <p:ext uri="{BB962C8B-B14F-4D97-AF65-F5344CB8AC3E}">
        <p14:creationId xmlns:p14="http://schemas.microsoft.com/office/powerpoint/2010/main" val="23980397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985720"/>
            <a:ext cx="8246070" cy="868839"/>
          </a:xfrm>
        </p:spPr>
        <p:txBody>
          <a:bodyPr>
            <a:normAutofit/>
          </a:bodyPr>
          <a:lstStyle/>
          <a:p>
            <a:r>
              <a:rPr lang="en-US" sz="2800" b="1" dirty="0"/>
              <a:t>What is sport feature photojournalism?</a:t>
            </a:r>
            <a:endParaRPr lang="en-US" sz="2800" dirty="0"/>
          </a:p>
        </p:txBody>
      </p:sp>
      <p:sp>
        <p:nvSpPr>
          <p:cNvPr id="3" name="Content Placeholder 2"/>
          <p:cNvSpPr>
            <a:spLocks noGrp="1"/>
          </p:cNvSpPr>
          <p:nvPr>
            <p:ph idx="1"/>
          </p:nvPr>
        </p:nvSpPr>
        <p:spPr>
          <a:xfrm>
            <a:off x="143554" y="1443835"/>
            <a:ext cx="7787955" cy="5414165"/>
          </a:xfrm>
        </p:spPr>
        <p:txBody>
          <a:bodyPr>
            <a:normAutofit fontScale="92500" lnSpcReduction="10000"/>
          </a:bodyPr>
          <a:lstStyle/>
          <a:p>
            <a:endParaRPr lang="en-US" sz="2400" dirty="0"/>
          </a:p>
          <a:p>
            <a:pPr algn="just"/>
            <a:r>
              <a:rPr lang="en-US" sz="2400" b="1" dirty="0"/>
              <a:t>Cultural Exploration</a:t>
            </a:r>
            <a:r>
              <a:rPr lang="en-US" sz="2400" dirty="0"/>
              <a:t>: Sports features can delve into the cultural significance of sports, highlighting the role of sports in shaping societies, fostering unity, or reflecting societal values</a:t>
            </a:r>
            <a:r>
              <a:rPr lang="en-US" sz="2400" dirty="0" smtClean="0"/>
              <a:t>.</a:t>
            </a:r>
          </a:p>
          <a:p>
            <a:pPr algn="just"/>
            <a:r>
              <a:rPr lang="en-US" sz="2400" dirty="0" smtClean="0"/>
              <a:t>in </a:t>
            </a:r>
            <a:r>
              <a:rPr lang="en-US" sz="2400" dirty="0"/>
              <a:t>sports, as elsewhere in society, there is a tendency to explain differences in performance in terms of some alleged physical differences between races. </a:t>
            </a:r>
            <a:endParaRPr lang="en-US" sz="2400" dirty="0" smtClean="0"/>
          </a:p>
          <a:p>
            <a:pPr algn="just"/>
            <a:r>
              <a:rPr lang="en-US" sz="2400" dirty="0" smtClean="0"/>
              <a:t>When </a:t>
            </a:r>
            <a:r>
              <a:rPr lang="en-US" sz="2400" dirty="0"/>
              <a:t>Austrians do well at skiing and Swedes excel at tennis, cultural explanations have been sought through the analysis of social structures and environmental conditions. </a:t>
            </a:r>
            <a:endParaRPr lang="en-US" sz="2400" dirty="0" smtClean="0"/>
          </a:p>
          <a:p>
            <a:pPr algn="just"/>
            <a:r>
              <a:rPr lang="en-US" sz="2400" dirty="0" smtClean="0"/>
              <a:t>On </a:t>
            </a:r>
            <a:r>
              <a:rPr lang="en-US" sz="2400" dirty="0"/>
              <a:t>the other hand, when Kenyans prove exceptionally good at middle-distance running, there has been a tendency to look for a physiological explanation. </a:t>
            </a:r>
            <a:endParaRPr lang="en-US" sz="2400" dirty="0" smtClean="0"/>
          </a:p>
          <a:p>
            <a:pPr algn="just"/>
            <a:r>
              <a:rPr lang="en-US" sz="2400" dirty="0" smtClean="0"/>
              <a:t>The </a:t>
            </a:r>
            <a:r>
              <a:rPr lang="en-US" sz="2400" dirty="0"/>
              <a:t>tendency is misguided. As a result of the mapping of human DNA, the concept of "race" has become highly problematic. </a:t>
            </a:r>
            <a:r>
              <a:rPr lang="en-US" sz="1300" dirty="0"/>
              <a:t>Guttmann, A., Rowe, . David Charles, Maguire,. Joseph Anthony and </a:t>
            </a:r>
            <a:r>
              <a:rPr lang="en-US" sz="1300" dirty="0" err="1"/>
              <a:t>Luebering</a:t>
            </a:r>
            <a:r>
              <a:rPr lang="en-US" sz="1300" dirty="0"/>
              <a:t>, . J.E. (2023), </a:t>
            </a:r>
          </a:p>
        </p:txBody>
      </p:sp>
    </p:spTree>
    <p:extLst>
      <p:ext uri="{BB962C8B-B14F-4D97-AF65-F5344CB8AC3E}">
        <p14:creationId xmlns:p14="http://schemas.microsoft.com/office/powerpoint/2010/main" val="234428670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54" y="2054655"/>
            <a:ext cx="7177135"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900" dirty="0"/>
          </a:p>
          <a:p>
            <a:r>
              <a:rPr lang="en-US" sz="900" dirty="0" smtClean="0"/>
              <a:t>Source</a:t>
            </a:r>
            <a:r>
              <a:rPr lang="en-US" sz="900" dirty="0"/>
              <a:t>: </a:t>
            </a:r>
            <a:r>
              <a:rPr lang="en-US" sz="900" dirty="0">
                <a:hlinkClick r:id="rId2"/>
              </a:rPr>
              <a:t>https://pixabay.com/photos/action-athletes-competition-hurdles-1834465</a:t>
            </a:r>
            <a:r>
              <a:rPr lang="en-US" sz="900" dirty="0" smtClean="0">
                <a:hlinkClick r:id="rId2"/>
              </a:rPr>
              <a:t>/</a:t>
            </a:r>
            <a:r>
              <a:rPr lang="en-US" sz="900" dirty="0"/>
              <a:t> by </a:t>
            </a:r>
            <a:r>
              <a:rPr lang="en-US" sz="900" dirty="0" err="1"/>
              <a:t>Pexels</a:t>
            </a:r>
            <a:endParaRPr lang="en-US" sz="9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103" y="1596541"/>
            <a:ext cx="7120702" cy="4745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63425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1670" y="985720"/>
            <a:ext cx="7940660" cy="868839"/>
          </a:xfrm>
        </p:spPr>
        <p:txBody>
          <a:bodyPr>
            <a:normAutofit/>
          </a:bodyPr>
          <a:lstStyle/>
          <a:p>
            <a:r>
              <a:rPr lang="en-US" sz="2800" b="1" dirty="0"/>
              <a:t>What is sport feature photojournalism?</a:t>
            </a:r>
          </a:p>
        </p:txBody>
      </p:sp>
      <p:sp>
        <p:nvSpPr>
          <p:cNvPr id="3" name="Content Placeholder 2"/>
          <p:cNvSpPr>
            <a:spLocks noGrp="1"/>
          </p:cNvSpPr>
          <p:nvPr>
            <p:ph idx="1"/>
          </p:nvPr>
        </p:nvSpPr>
        <p:spPr>
          <a:xfrm>
            <a:off x="143555" y="1749246"/>
            <a:ext cx="8246070" cy="5344674"/>
          </a:xfrm>
        </p:spPr>
        <p:txBody>
          <a:bodyPr>
            <a:normAutofit fontScale="77500" lnSpcReduction="20000"/>
          </a:bodyPr>
          <a:lstStyle/>
          <a:p>
            <a:pPr algn="just"/>
            <a:endParaRPr lang="en-US" dirty="0"/>
          </a:p>
          <a:p>
            <a:pPr algn="just"/>
            <a:r>
              <a:rPr lang="en-US" b="1" dirty="0"/>
              <a:t>In-depth Profiles</a:t>
            </a:r>
            <a:r>
              <a:rPr lang="en-US" dirty="0"/>
              <a:t>: They involve in-depth profiles of athletes, coaches, and other sports figures. These profiles often reveal the personal and human aspects of these individuals, going beyond their public personas. </a:t>
            </a:r>
          </a:p>
          <a:p>
            <a:pPr algn="just"/>
            <a:r>
              <a:rPr lang="en-US" b="1" dirty="0" smtClean="0"/>
              <a:t>Visual </a:t>
            </a:r>
            <a:r>
              <a:rPr lang="en-US" b="1" dirty="0"/>
              <a:t>Creativity</a:t>
            </a:r>
            <a:r>
              <a:rPr lang="en-US" dirty="0"/>
              <a:t>: Sports features photojournalists have creative freedom to experiment with composition, lighting, and visual style. They aim to create images that are not only informative but also artistically engaging. </a:t>
            </a:r>
          </a:p>
          <a:p>
            <a:pPr algn="just"/>
            <a:r>
              <a:rPr lang="en-US" b="1" dirty="0" smtClean="0"/>
              <a:t>Long-form </a:t>
            </a:r>
            <a:r>
              <a:rPr lang="en-US" b="1" dirty="0"/>
              <a:t>Storytelling</a:t>
            </a:r>
            <a:r>
              <a:rPr lang="en-US" dirty="0"/>
              <a:t>: Sports features often require longer and more in-depth coverage compared to traditional sports reporting. They may include multiple photographs and extended written narratives. </a:t>
            </a:r>
          </a:p>
          <a:p>
            <a:pPr algn="just"/>
            <a:r>
              <a:rPr lang="en-US" b="1" dirty="0" smtClean="0"/>
              <a:t>Social </a:t>
            </a:r>
            <a:r>
              <a:rPr lang="en-US" b="1" dirty="0"/>
              <a:t>Commentary</a:t>
            </a:r>
            <a:r>
              <a:rPr lang="en-US" dirty="0"/>
              <a:t>: Some sports features serve as a form of social commentary, shedding light on societal issues, challenges, or triumphs related to sports. They may provoke thought and discussion on broader topics. </a:t>
            </a:r>
          </a:p>
        </p:txBody>
      </p:sp>
    </p:spTree>
    <p:extLst>
      <p:ext uri="{BB962C8B-B14F-4D97-AF65-F5344CB8AC3E}">
        <p14:creationId xmlns:p14="http://schemas.microsoft.com/office/powerpoint/2010/main" val="9209174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55" y="2054655"/>
            <a:ext cx="7626100" cy="5039265"/>
          </a:xfrm>
        </p:spPr>
        <p:txBody>
          <a:bodyPr>
            <a:normAutofit/>
          </a:bodyPr>
          <a:lstStyle/>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endParaRPr lang="en-US" sz="1600" dirty="0"/>
          </a:p>
          <a:p>
            <a:endParaRPr lang="en-US" sz="1600" dirty="0" smtClean="0"/>
          </a:p>
          <a:p>
            <a:r>
              <a:rPr lang="en-US" sz="1000" dirty="0" smtClean="0"/>
              <a:t>Source</a:t>
            </a:r>
            <a:r>
              <a:rPr lang="en-US" sz="1000" dirty="0"/>
              <a:t>: https://wallpapersafari.com/w/3qNcvy</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670" y="1443834"/>
            <a:ext cx="6719019" cy="5039265"/>
          </a:xfrm>
          <a:prstGeom prst="rect">
            <a:avLst/>
          </a:prstGeom>
        </p:spPr>
      </p:pic>
      <p:sp>
        <p:nvSpPr>
          <p:cNvPr id="5" name="Rectangle 4"/>
          <p:cNvSpPr/>
          <p:nvPr/>
        </p:nvSpPr>
        <p:spPr>
          <a:xfrm>
            <a:off x="2739540" y="920614"/>
            <a:ext cx="6256330" cy="461665"/>
          </a:xfrm>
          <a:prstGeom prst="rect">
            <a:avLst/>
          </a:prstGeom>
        </p:spPr>
        <p:txBody>
          <a:bodyPr wrap="square">
            <a:spAutoFit/>
          </a:bodyPr>
          <a:lstStyle/>
          <a:p>
            <a:r>
              <a:rPr lang="en-US" sz="2400" b="1" dirty="0">
                <a:solidFill>
                  <a:srgbClr val="A40000"/>
                </a:solidFill>
                <a:ea typeface="+mj-ea"/>
                <a:cs typeface="+mj-cs"/>
              </a:rPr>
              <a:t>What is sport feature photojournalism?</a:t>
            </a:r>
            <a:endParaRPr lang="en-US" sz="2400" dirty="0"/>
          </a:p>
        </p:txBody>
      </p:sp>
    </p:spTree>
    <p:extLst>
      <p:ext uri="{BB962C8B-B14F-4D97-AF65-F5344CB8AC3E}">
        <p14:creationId xmlns:p14="http://schemas.microsoft.com/office/powerpoint/2010/main" val="9989531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4131" y="985720"/>
            <a:ext cx="7787954" cy="868839"/>
          </a:xfrm>
        </p:spPr>
        <p:txBody>
          <a:bodyPr>
            <a:normAutofit/>
          </a:bodyPr>
          <a:lstStyle/>
          <a:p>
            <a:r>
              <a:rPr lang="en-US" sz="2800" b="1" dirty="0"/>
              <a:t>What is sport feature photojournalism?</a:t>
            </a:r>
            <a:endParaRPr lang="en-US" sz="2800" dirty="0"/>
          </a:p>
        </p:txBody>
      </p:sp>
      <p:sp>
        <p:nvSpPr>
          <p:cNvPr id="3" name="Content Placeholder 2"/>
          <p:cNvSpPr>
            <a:spLocks noGrp="1"/>
          </p:cNvSpPr>
          <p:nvPr>
            <p:ph idx="1"/>
          </p:nvPr>
        </p:nvSpPr>
        <p:spPr>
          <a:xfrm>
            <a:off x="-1" y="1596541"/>
            <a:ext cx="8695035" cy="5497380"/>
          </a:xfrm>
        </p:spPr>
        <p:txBody>
          <a:bodyPr>
            <a:normAutofit fontScale="85000" lnSpcReduction="20000"/>
          </a:bodyPr>
          <a:lstStyle/>
          <a:p>
            <a:pPr algn="just"/>
            <a:r>
              <a:rPr lang="en-US" b="1" dirty="0" smtClean="0"/>
              <a:t>Publication</a:t>
            </a:r>
            <a:r>
              <a:rPr lang="en-US" dirty="0"/>
              <a:t>: Sports features are often published in magazines, newspapers, online platforms, and documentaries. </a:t>
            </a:r>
            <a:endParaRPr lang="en-US" dirty="0" smtClean="0"/>
          </a:p>
          <a:p>
            <a:pPr algn="just"/>
            <a:r>
              <a:rPr lang="en-US" dirty="0" smtClean="0"/>
              <a:t>They </a:t>
            </a:r>
            <a:r>
              <a:rPr lang="en-US" dirty="0"/>
              <a:t>engage readers and viewers by providing a deeper understanding of the sports world. </a:t>
            </a:r>
          </a:p>
          <a:p>
            <a:pPr algn="just"/>
            <a:r>
              <a:rPr lang="en-US" b="1" dirty="0" smtClean="0"/>
              <a:t>Empathy </a:t>
            </a:r>
            <a:r>
              <a:rPr lang="en-US" b="1" dirty="0"/>
              <a:t>and Connection</a:t>
            </a:r>
            <a:r>
              <a:rPr lang="en-US" dirty="0"/>
              <a:t>: Sports features aim to evoke empathy and connection with viewers. </a:t>
            </a:r>
            <a:endParaRPr lang="en-US" dirty="0" smtClean="0"/>
          </a:p>
          <a:p>
            <a:pPr algn="just"/>
            <a:r>
              <a:rPr lang="en-US" dirty="0" smtClean="0"/>
              <a:t>They </a:t>
            </a:r>
            <a:r>
              <a:rPr lang="en-US" dirty="0"/>
              <a:t>use the power of storytelling to make audiences care about the people and stories within the sports world. </a:t>
            </a:r>
            <a:endParaRPr lang="en-US" dirty="0" smtClean="0"/>
          </a:p>
          <a:p>
            <a:pPr algn="just"/>
            <a:r>
              <a:rPr lang="en-US" dirty="0" smtClean="0"/>
              <a:t>Empathetic </a:t>
            </a:r>
            <a:r>
              <a:rPr lang="en-US" dirty="0"/>
              <a:t>differences have been generally observed between sexes (higher empathy in women), age (less cognitive empathy but lack of difference in emotional empathy with aging), cultures (more empathy with collective vs. individualistic societies) and interpersonal relationships (greater empathy for individuals within a group). </a:t>
            </a:r>
            <a:endParaRPr lang="en-US" dirty="0" smtClean="0"/>
          </a:p>
          <a:p>
            <a:pPr algn="just"/>
            <a:r>
              <a:rPr lang="en-US" dirty="0" smtClean="0"/>
              <a:t>These </a:t>
            </a:r>
            <a:r>
              <a:rPr lang="en-US" dirty="0"/>
              <a:t>factors could influence the choice of an individual to choose team or individual sports. </a:t>
            </a:r>
            <a:r>
              <a:rPr lang="en-US" sz="1600" dirty="0"/>
              <a:t>(</a:t>
            </a:r>
            <a:r>
              <a:rPr lang="en-US" sz="1600" dirty="0" err="1"/>
              <a:t>Behm</a:t>
            </a:r>
            <a:r>
              <a:rPr lang="en-US" sz="1600" dirty="0"/>
              <a:t> and Carter, 2021</a:t>
            </a:r>
            <a:r>
              <a:rPr lang="en-US" sz="1600" dirty="0" smtClean="0"/>
              <a:t>).</a:t>
            </a:r>
            <a:endParaRPr lang="en-US" sz="1600" dirty="0"/>
          </a:p>
        </p:txBody>
      </p:sp>
    </p:spTree>
    <p:extLst>
      <p:ext uri="{BB962C8B-B14F-4D97-AF65-F5344CB8AC3E}">
        <p14:creationId xmlns:p14="http://schemas.microsoft.com/office/powerpoint/2010/main" val="37067088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5" y="1185816"/>
            <a:ext cx="7940660" cy="868839"/>
          </a:xfrm>
        </p:spPr>
        <p:txBody>
          <a:bodyPr>
            <a:normAutofit fontScale="90000"/>
          </a:bodyPr>
          <a:lstStyle/>
          <a:p>
            <a:pPr algn="ctr"/>
            <a:r>
              <a:rPr lang="en-US" sz="2800" b="1" dirty="0" smtClean="0"/>
              <a:t>Differences </a:t>
            </a:r>
            <a:r>
              <a:rPr lang="en-US" sz="2800" b="1" dirty="0"/>
              <a:t>between sports photography and sports photojournalism?</a:t>
            </a:r>
          </a:p>
        </p:txBody>
      </p:sp>
      <p:sp>
        <p:nvSpPr>
          <p:cNvPr id="3" name="Content Placeholder 2"/>
          <p:cNvSpPr>
            <a:spLocks noGrp="1"/>
          </p:cNvSpPr>
          <p:nvPr>
            <p:ph idx="1"/>
          </p:nvPr>
        </p:nvSpPr>
        <p:spPr>
          <a:xfrm>
            <a:off x="39638" y="2054655"/>
            <a:ext cx="7891872" cy="4581150"/>
          </a:xfrm>
        </p:spPr>
        <p:txBody>
          <a:bodyPr>
            <a:normAutofit/>
          </a:bodyPr>
          <a:lstStyle/>
          <a:p>
            <a:pPr algn="just"/>
            <a:r>
              <a:rPr lang="en-US" sz="2000" dirty="0"/>
              <a:t>There are differences between sports photography and sports photojournalism, although they share some common elements, just like photojournalism focuses more on verbs, while photography focuses more on nouns. </a:t>
            </a:r>
            <a:endParaRPr lang="en-US" sz="2000" dirty="0" smtClean="0"/>
          </a:p>
          <a:p>
            <a:pPr algn="just"/>
            <a:r>
              <a:rPr lang="en-US" sz="2000" dirty="0" smtClean="0"/>
              <a:t>Sports </a:t>
            </a:r>
            <a:r>
              <a:rPr lang="en-US" sz="2000" dirty="0"/>
              <a:t>photography includes all types of photography that cover every sport and sporting event. </a:t>
            </a:r>
            <a:endParaRPr lang="en-US" sz="2000" dirty="0" smtClean="0"/>
          </a:p>
          <a:p>
            <a:pPr algn="just"/>
            <a:r>
              <a:rPr lang="en-US" sz="2000" dirty="0" smtClean="0"/>
              <a:t>This </a:t>
            </a:r>
            <a:r>
              <a:rPr lang="en-US" sz="2000" dirty="0"/>
              <a:t>ranges from local and regional sports, high school athletics, all the way to the national and international sport, as well as a professional sport. </a:t>
            </a:r>
            <a:endParaRPr lang="en-US" sz="2000" dirty="0" smtClean="0"/>
          </a:p>
          <a:p>
            <a:pPr algn="just"/>
            <a:r>
              <a:rPr lang="en-US" sz="2000" dirty="0" smtClean="0"/>
              <a:t>Sports </a:t>
            </a:r>
            <a:r>
              <a:rPr lang="en-US" sz="2000" dirty="0"/>
              <a:t>features emphasize the environment, the ambience. They include warm-up pictures, victory/defeat pictures, fans and coaches. </a:t>
            </a:r>
            <a:endParaRPr lang="en-US" sz="2000" dirty="0" smtClean="0"/>
          </a:p>
          <a:p>
            <a:pPr algn="just"/>
            <a:r>
              <a:rPr lang="en-US" sz="2000" dirty="0" smtClean="0"/>
              <a:t>Most </a:t>
            </a:r>
            <a:r>
              <a:rPr lang="en-US" sz="2000" dirty="0"/>
              <a:t>sports photographers try to hang around a little while after the game, if possible, to capture these.</a:t>
            </a:r>
          </a:p>
        </p:txBody>
      </p:sp>
    </p:spTree>
    <p:extLst>
      <p:ext uri="{BB962C8B-B14F-4D97-AF65-F5344CB8AC3E}">
        <p14:creationId xmlns:p14="http://schemas.microsoft.com/office/powerpoint/2010/main" val="27915162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853374"/>
            <a:ext cx="6719018" cy="5039265"/>
          </a:xfrm>
        </p:spPr>
        <p:txBody>
          <a:bodyPr>
            <a:normAutofit/>
          </a:bodyPr>
          <a:lstStyle/>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endParaRPr lang="en-US" sz="1400" dirty="0" smtClean="0"/>
          </a:p>
          <a:p>
            <a:endParaRPr lang="en-US" sz="1400" dirty="0"/>
          </a:p>
          <a:p>
            <a:r>
              <a:rPr lang="en-US" sz="1000" dirty="0" smtClean="0"/>
              <a:t>Source</a:t>
            </a:r>
            <a:r>
              <a:rPr lang="en-US" sz="1000" dirty="0"/>
              <a:t>: https://pixabay.com/photos/stadium-sports-fans-arena-soccer-931975/</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260" y="1749244"/>
            <a:ext cx="7940660" cy="447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319658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normAutofit/>
          </a:bodyPr>
          <a:lstStyle/>
          <a:p>
            <a:r>
              <a:rPr lang="en-US" sz="2800" b="1" dirty="0"/>
              <a:t>Sport photojournalism </a:t>
            </a:r>
          </a:p>
        </p:txBody>
      </p:sp>
      <p:sp>
        <p:nvSpPr>
          <p:cNvPr id="3" name="Content Placeholder 2"/>
          <p:cNvSpPr>
            <a:spLocks noGrp="1"/>
          </p:cNvSpPr>
          <p:nvPr>
            <p:ph idx="1"/>
          </p:nvPr>
        </p:nvSpPr>
        <p:spPr>
          <a:xfrm>
            <a:off x="12744" y="1291130"/>
            <a:ext cx="7918766" cy="5566871"/>
          </a:xfrm>
        </p:spPr>
        <p:txBody>
          <a:bodyPr>
            <a:normAutofit fontScale="77500" lnSpcReduction="20000"/>
          </a:bodyPr>
          <a:lstStyle/>
          <a:p>
            <a:endParaRPr lang="en-US" dirty="0"/>
          </a:p>
          <a:p>
            <a:r>
              <a:rPr lang="en-US" b="1" dirty="0"/>
              <a:t>Coverage of Sporting Events</a:t>
            </a:r>
            <a:r>
              <a:rPr lang="en-US" dirty="0"/>
              <a:t>: Sport photojournalists cover a wide range of sporting events, from local competitions to international tournaments. These events can include team sports like football, basketball, and soccer, as well as individual sports like tennis, golf, and athletics. </a:t>
            </a:r>
          </a:p>
          <a:p>
            <a:r>
              <a:rPr lang="en-US" b="1" dirty="0" smtClean="0"/>
              <a:t>Action </a:t>
            </a:r>
            <a:r>
              <a:rPr lang="en-US" b="1" dirty="0"/>
              <a:t>Photography</a:t>
            </a:r>
            <a:r>
              <a:rPr lang="en-US" dirty="0"/>
              <a:t>: A significant part of sport photojournalism involves capturing the action as it unfolds on the field or in the arena. This includes crucial moments such as goals, touchdowns, slam dunks, and record-breaking performances. </a:t>
            </a:r>
          </a:p>
          <a:p>
            <a:r>
              <a:rPr lang="en-US" b="1" dirty="0" smtClean="0"/>
              <a:t>Emotion </a:t>
            </a:r>
            <a:r>
              <a:rPr lang="en-US" b="1" dirty="0"/>
              <a:t>and Drama</a:t>
            </a:r>
            <a:r>
              <a:rPr lang="en-US" dirty="0"/>
              <a:t>: Sport photographers aim to capture the emotions and drama of sports. This includes the elation of victory, the agony of defeat, the determination of athletes, and the reactions of fans. </a:t>
            </a:r>
          </a:p>
          <a:p>
            <a:r>
              <a:rPr lang="en-US" b="1" dirty="0"/>
              <a:t>Ethics</a:t>
            </a:r>
            <a:r>
              <a:rPr lang="en-US" dirty="0"/>
              <a:t>: Ethical considerations are essential in sports photojournalism. Photographers must respect athletes' privacy and adhere to ethical guidelines while capturing images during events. </a:t>
            </a:r>
          </a:p>
          <a:p>
            <a:endParaRPr lang="en-US" dirty="0"/>
          </a:p>
        </p:txBody>
      </p:sp>
    </p:spTree>
    <p:extLst>
      <p:ext uri="{BB962C8B-B14F-4D97-AF65-F5344CB8AC3E}">
        <p14:creationId xmlns:p14="http://schemas.microsoft.com/office/powerpoint/2010/main" val="18973706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9540" y="985720"/>
            <a:ext cx="6719018" cy="868839"/>
          </a:xfrm>
        </p:spPr>
        <p:txBody>
          <a:bodyPr>
            <a:normAutofit/>
          </a:bodyPr>
          <a:lstStyle/>
          <a:p>
            <a:r>
              <a:rPr lang="en-US" sz="2800" b="1" dirty="0"/>
              <a:t>Sport photojournalism </a:t>
            </a:r>
          </a:p>
        </p:txBody>
      </p:sp>
      <p:sp>
        <p:nvSpPr>
          <p:cNvPr id="3" name="Content Placeholder 2"/>
          <p:cNvSpPr>
            <a:spLocks noGrp="1"/>
          </p:cNvSpPr>
          <p:nvPr>
            <p:ph idx="1"/>
          </p:nvPr>
        </p:nvSpPr>
        <p:spPr>
          <a:xfrm>
            <a:off x="143555" y="1443835"/>
            <a:ext cx="7787955" cy="5414165"/>
          </a:xfrm>
        </p:spPr>
        <p:txBody>
          <a:bodyPr>
            <a:normAutofit fontScale="92500" lnSpcReduction="20000"/>
          </a:bodyPr>
          <a:lstStyle/>
          <a:p>
            <a:endParaRPr lang="en-US" dirty="0"/>
          </a:p>
          <a:p>
            <a:r>
              <a:rPr lang="en-US" b="1" dirty="0" smtClean="0"/>
              <a:t>Access</a:t>
            </a:r>
            <a:r>
              <a:rPr lang="en-US" dirty="0"/>
              <a:t>: Sports photojournalists often have unique access to sporting events and athletes. </a:t>
            </a:r>
            <a:endParaRPr lang="en-US" dirty="0" smtClean="0"/>
          </a:p>
          <a:p>
            <a:r>
              <a:rPr lang="en-US" dirty="0" smtClean="0"/>
              <a:t>This </a:t>
            </a:r>
            <a:r>
              <a:rPr lang="en-US" dirty="0"/>
              <a:t>access allows them to capture behind-the-scenes moments, locker room scenes, and candid interactions that add depth to their coverage. </a:t>
            </a:r>
          </a:p>
          <a:p>
            <a:r>
              <a:rPr lang="en-US" b="1" dirty="0" smtClean="0"/>
              <a:t>Deadlines</a:t>
            </a:r>
            <a:r>
              <a:rPr lang="en-US" dirty="0"/>
              <a:t>: Just like news journalists, sports photojournalists work under tight deadlines. </a:t>
            </a:r>
            <a:endParaRPr lang="en-US" dirty="0" smtClean="0"/>
          </a:p>
          <a:p>
            <a:r>
              <a:rPr lang="en-US" dirty="0" smtClean="0"/>
              <a:t>They </a:t>
            </a:r>
            <a:r>
              <a:rPr lang="en-US" dirty="0"/>
              <a:t>must quickly process and deliver images to meet publication or broadcasting requirements, especially for live sports events. </a:t>
            </a:r>
          </a:p>
          <a:p>
            <a:r>
              <a:rPr lang="en-US" b="1" dirty="0" smtClean="0"/>
              <a:t>Visual </a:t>
            </a:r>
            <a:r>
              <a:rPr lang="en-US" b="1" dirty="0"/>
              <a:t>Storytelling</a:t>
            </a:r>
            <a:r>
              <a:rPr lang="en-US" dirty="0"/>
              <a:t>: Sports photos are a form of visual storytelling. A single image should convey the essence of a game or a significant moment within it. A series of photos can tell a complete story. </a:t>
            </a:r>
          </a:p>
        </p:txBody>
      </p:sp>
    </p:spTree>
    <p:extLst>
      <p:ext uri="{BB962C8B-B14F-4D97-AF65-F5344CB8AC3E}">
        <p14:creationId xmlns:p14="http://schemas.microsoft.com/office/powerpoint/2010/main" val="6782431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33015"/>
            <a:ext cx="6719018" cy="868839"/>
          </a:xfrm>
        </p:spPr>
        <p:txBody>
          <a:bodyPr/>
          <a:lstStyle/>
          <a:p>
            <a:r>
              <a:rPr lang="en-US" b="1" dirty="0"/>
              <a:t>Sport photojournalism </a:t>
            </a:r>
            <a:endParaRPr lang="en-US" dirty="0"/>
          </a:p>
        </p:txBody>
      </p:sp>
      <p:sp>
        <p:nvSpPr>
          <p:cNvPr id="3" name="Content Placeholder 2"/>
          <p:cNvSpPr>
            <a:spLocks noGrp="1"/>
          </p:cNvSpPr>
          <p:nvPr>
            <p:ph idx="1"/>
          </p:nvPr>
        </p:nvSpPr>
        <p:spPr>
          <a:xfrm>
            <a:off x="143555" y="1291130"/>
            <a:ext cx="8246069" cy="5039265"/>
          </a:xfrm>
        </p:spPr>
        <p:txBody>
          <a:bodyPr>
            <a:normAutofit fontScale="70000" lnSpcReduction="20000"/>
          </a:bodyPr>
          <a:lstStyle/>
          <a:p>
            <a:endParaRPr lang="en-US" dirty="0"/>
          </a:p>
          <a:p>
            <a:r>
              <a:rPr lang="en-US" b="1" dirty="0"/>
              <a:t>Technical Skill</a:t>
            </a:r>
            <a:r>
              <a:rPr lang="en-US" dirty="0"/>
              <a:t>: Sports photography requires a high level of technical </a:t>
            </a:r>
            <a:r>
              <a:rPr lang="en-US" dirty="0" smtClean="0"/>
              <a:t>skill.</a:t>
            </a:r>
          </a:p>
          <a:p>
            <a:r>
              <a:rPr lang="en-US" dirty="0" smtClean="0"/>
              <a:t>Photographers </a:t>
            </a:r>
            <a:r>
              <a:rPr lang="en-US" dirty="0"/>
              <a:t>must be skilled in capturing fast-paced action, working in various lighting conditions, and using specialized equipment like telephoto lenses and high-speed cameras. </a:t>
            </a:r>
            <a:endParaRPr lang="en-US" dirty="0" smtClean="0"/>
          </a:p>
          <a:p>
            <a:r>
              <a:rPr lang="en-US" i="1" dirty="0" smtClean="0"/>
              <a:t>Creativity</a:t>
            </a:r>
            <a:r>
              <a:rPr lang="en-US" dirty="0"/>
              <a:t>: To capture unique photographs, sports photographers are creative and try to find new angles or ways of portraying an </a:t>
            </a:r>
            <a:r>
              <a:rPr lang="en-US" dirty="0" smtClean="0"/>
              <a:t>athlete.</a:t>
            </a:r>
          </a:p>
          <a:p>
            <a:r>
              <a:rPr lang="en-US" i="1" dirty="0" smtClean="0"/>
              <a:t>Problem-solving</a:t>
            </a:r>
            <a:r>
              <a:rPr lang="en-US" dirty="0"/>
              <a:t>: Sports photographers may encounter technical problems during a photo shoot and need to be able to find ways to continue working. </a:t>
            </a:r>
            <a:endParaRPr lang="en-US" dirty="0" smtClean="0"/>
          </a:p>
          <a:p>
            <a:r>
              <a:rPr lang="en-US" i="1" dirty="0" smtClean="0"/>
              <a:t>Attention </a:t>
            </a:r>
            <a:r>
              <a:rPr lang="en-US" i="1" dirty="0"/>
              <a:t>to detail</a:t>
            </a:r>
            <a:r>
              <a:rPr lang="en-US" dirty="0"/>
              <a:t>: A sports photographer has an eye for details and can tell what colors, angles and other components may make their photograph look good. </a:t>
            </a:r>
            <a:endParaRPr lang="en-US" dirty="0" smtClean="0"/>
          </a:p>
          <a:p>
            <a:r>
              <a:rPr lang="en-US" i="1" dirty="0" smtClean="0"/>
              <a:t>Storytelling</a:t>
            </a:r>
            <a:r>
              <a:rPr lang="en-US" i="1" dirty="0"/>
              <a:t>: </a:t>
            </a:r>
            <a:r>
              <a:rPr lang="en-US" dirty="0"/>
              <a:t>Sports photographers need to be able to use their photographs to tell a story and compose them into a sequence for viewers to understand. </a:t>
            </a:r>
          </a:p>
          <a:p>
            <a:r>
              <a:rPr lang="en-US" i="1" dirty="0"/>
              <a:t>Lighting: </a:t>
            </a:r>
            <a:r>
              <a:rPr lang="en-US" dirty="0"/>
              <a:t>When taking photographs, sports photographers using lighting tools and techniques to ensure they portray their subjects correctly </a:t>
            </a:r>
          </a:p>
          <a:p>
            <a:endParaRPr lang="en-US" dirty="0"/>
          </a:p>
        </p:txBody>
      </p:sp>
    </p:spTree>
    <p:extLst>
      <p:ext uri="{BB962C8B-B14F-4D97-AF65-F5344CB8AC3E}">
        <p14:creationId xmlns:p14="http://schemas.microsoft.com/office/powerpoint/2010/main" val="16554029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2617" y="1596540"/>
            <a:ext cx="2849379" cy="42757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448965" y="6024985"/>
            <a:ext cx="2133295" cy="646331"/>
          </a:xfrm>
          <a:prstGeom prst="rect">
            <a:avLst/>
          </a:prstGeom>
        </p:spPr>
        <p:txBody>
          <a:bodyPr wrap="square">
            <a:spAutoFit/>
          </a:bodyPr>
          <a:lstStyle/>
          <a:p>
            <a:r>
              <a:rPr lang="en-US" sz="900" dirty="0" smtClean="0"/>
              <a:t>Source: </a:t>
            </a:r>
            <a:r>
              <a:rPr lang="en-US" sz="900" dirty="0" smtClean="0">
                <a:hlinkClick r:id="rId3"/>
              </a:rPr>
              <a:t>https</a:t>
            </a:r>
            <a:r>
              <a:rPr lang="en-US" sz="900" dirty="0">
                <a:hlinkClick r:id="rId3"/>
              </a:rPr>
              <a:t>://pixabay.com/photos/lacrosse-lax-sport-stick-equipment-1511208</a:t>
            </a:r>
            <a:r>
              <a:rPr lang="en-US" sz="900" dirty="0" smtClean="0">
                <a:hlinkClick r:id="rId3"/>
              </a:rPr>
              <a:t>/</a:t>
            </a:r>
            <a:r>
              <a:rPr lang="en-US" sz="900" dirty="0"/>
              <a:t> by </a:t>
            </a:r>
          </a:p>
          <a:p>
            <a:r>
              <a:rPr lang="en-US" sz="900" dirty="0" err="1" smtClean="0"/>
              <a:t>KeithJJ</a:t>
            </a:r>
            <a:endParaRPr lang="en-US" sz="900" dirty="0"/>
          </a:p>
        </p:txBody>
      </p:sp>
      <p:pic>
        <p:nvPicPr>
          <p:cNvPr id="2052" name="Picture 4" descr="Free Soccer Brazil photo and pictur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34204" y="1576809"/>
            <a:ext cx="2912141" cy="429547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235649" y="6024985"/>
            <a:ext cx="2710696" cy="369332"/>
          </a:xfrm>
          <a:prstGeom prst="rect">
            <a:avLst/>
          </a:prstGeom>
        </p:spPr>
        <p:txBody>
          <a:bodyPr wrap="square">
            <a:spAutoFit/>
          </a:bodyPr>
          <a:lstStyle/>
          <a:p>
            <a:r>
              <a:rPr lang="en-US" sz="900" dirty="0" smtClean="0"/>
              <a:t>Source</a:t>
            </a:r>
            <a:r>
              <a:rPr lang="en-US" sz="900" dirty="0"/>
              <a:t>: </a:t>
            </a:r>
            <a:r>
              <a:rPr lang="en-US" sz="900" dirty="0">
                <a:hlinkClick r:id="rId5"/>
              </a:rPr>
              <a:t>https://pixabay.com/photos/soccer-brazil-football-sport-fan-4137687</a:t>
            </a:r>
            <a:r>
              <a:rPr lang="en-US" sz="900" dirty="0" smtClean="0">
                <a:hlinkClick r:id="rId5"/>
              </a:rPr>
              <a:t>/</a:t>
            </a:r>
            <a:r>
              <a:rPr lang="en-US" sz="900" dirty="0"/>
              <a:t> by </a:t>
            </a:r>
            <a:r>
              <a:rPr lang="en-US" sz="900" dirty="0" smtClean="0"/>
              <a:t>FOTOKALDE</a:t>
            </a:r>
            <a:endParaRPr lang="en-US" sz="900" dirty="0"/>
          </a:p>
        </p:txBody>
      </p:sp>
      <p:pic>
        <p:nvPicPr>
          <p:cNvPr id="2054" name="Picture 6" descr="Free Horse Flag photo and pictur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995940" y="1576809"/>
            <a:ext cx="2966559" cy="429547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6115029" y="6020252"/>
            <a:ext cx="2742009" cy="507831"/>
          </a:xfrm>
          <a:prstGeom prst="rect">
            <a:avLst/>
          </a:prstGeom>
        </p:spPr>
        <p:txBody>
          <a:bodyPr wrap="square">
            <a:spAutoFit/>
          </a:bodyPr>
          <a:lstStyle/>
          <a:p>
            <a:r>
              <a:rPr lang="en-US" sz="900" dirty="0" smtClean="0"/>
              <a:t>Source: </a:t>
            </a:r>
            <a:r>
              <a:rPr lang="en-US" sz="900" dirty="0" smtClean="0">
                <a:hlinkClick r:id="rId7"/>
              </a:rPr>
              <a:t>https</a:t>
            </a:r>
            <a:r>
              <a:rPr lang="en-US" sz="900" dirty="0">
                <a:hlinkClick r:id="rId7"/>
              </a:rPr>
              <a:t>://pixabay.com/photos/horse-flag-competition-sport-3286259</a:t>
            </a:r>
            <a:r>
              <a:rPr lang="en-US" sz="900" dirty="0" smtClean="0">
                <a:hlinkClick r:id="rId7"/>
              </a:rPr>
              <a:t>/</a:t>
            </a:r>
            <a:r>
              <a:rPr lang="en-US" sz="900" dirty="0"/>
              <a:t> by </a:t>
            </a:r>
            <a:r>
              <a:rPr lang="en-US" sz="900" dirty="0" err="1" smtClean="0"/>
              <a:t>MemoryCatcher</a:t>
            </a:r>
            <a:endParaRPr lang="en-US" sz="900" dirty="0"/>
          </a:p>
          <a:p>
            <a:endParaRPr lang="en-US" sz="900" dirty="0"/>
          </a:p>
        </p:txBody>
      </p:sp>
      <p:sp>
        <p:nvSpPr>
          <p:cNvPr id="9" name="Rectangle 8"/>
          <p:cNvSpPr/>
          <p:nvPr/>
        </p:nvSpPr>
        <p:spPr>
          <a:xfrm>
            <a:off x="3803178" y="920615"/>
            <a:ext cx="3632405" cy="523220"/>
          </a:xfrm>
          <a:prstGeom prst="rect">
            <a:avLst/>
          </a:prstGeom>
        </p:spPr>
        <p:txBody>
          <a:bodyPr wrap="none">
            <a:spAutoFit/>
          </a:bodyPr>
          <a:lstStyle/>
          <a:p>
            <a:r>
              <a:rPr lang="en-US" sz="2800" b="1" dirty="0">
                <a:solidFill>
                  <a:srgbClr val="A40000"/>
                </a:solidFill>
                <a:ea typeface="+mj-ea"/>
                <a:cs typeface="+mj-cs"/>
              </a:rPr>
              <a:t>Sport photojournalism </a:t>
            </a:r>
            <a:endParaRPr lang="en-US" sz="2800" dirty="0"/>
          </a:p>
        </p:txBody>
      </p:sp>
    </p:spTree>
    <p:extLst>
      <p:ext uri="{BB962C8B-B14F-4D97-AF65-F5344CB8AC3E}">
        <p14:creationId xmlns:p14="http://schemas.microsoft.com/office/powerpoint/2010/main" val="12806104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50" y="1185816"/>
            <a:ext cx="9315005" cy="868839"/>
          </a:xfrm>
        </p:spPr>
        <p:txBody>
          <a:bodyPr>
            <a:noAutofit/>
          </a:bodyPr>
          <a:lstStyle/>
          <a:p>
            <a:pPr algn="ctr"/>
            <a:r>
              <a:rPr lang="en-US" sz="2400" b="1" dirty="0" smtClean="0"/>
              <a:t>Differences </a:t>
            </a:r>
            <a:r>
              <a:rPr lang="en-US" sz="2400" b="1" dirty="0"/>
              <a:t>between sports photography and sports photojournalism</a:t>
            </a:r>
          </a:p>
        </p:txBody>
      </p:sp>
      <p:sp>
        <p:nvSpPr>
          <p:cNvPr id="3" name="Content Placeholder 2"/>
          <p:cNvSpPr>
            <a:spLocks noGrp="1"/>
          </p:cNvSpPr>
          <p:nvPr>
            <p:ph idx="1"/>
          </p:nvPr>
        </p:nvSpPr>
        <p:spPr>
          <a:xfrm>
            <a:off x="143555" y="1818735"/>
            <a:ext cx="8246070" cy="5039265"/>
          </a:xfrm>
        </p:spPr>
        <p:txBody>
          <a:bodyPr>
            <a:normAutofit fontScale="85000" lnSpcReduction="10000"/>
          </a:bodyPr>
          <a:lstStyle/>
          <a:p>
            <a:r>
              <a:rPr lang="en-US" dirty="0"/>
              <a:t>There are differences between sports photography and sports photojournalism, although they share some common elements, just like photojournalism focuses more on verbs, while photography focuses more on nouns. </a:t>
            </a:r>
            <a:endParaRPr lang="en-US" dirty="0" smtClean="0"/>
          </a:p>
          <a:p>
            <a:r>
              <a:rPr lang="en-US" dirty="0" smtClean="0"/>
              <a:t>Sports </a:t>
            </a:r>
            <a:r>
              <a:rPr lang="en-US" dirty="0"/>
              <a:t>photography includes all types of photography that cover every sport and sporting event. </a:t>
            </a:r>
            <a:endParaRPr lang="en-US" dirty="0" smtClean="0"/>
          </a:p>
          <a:p>
            <a:r>
              <a:rPr lang="en-US" dirty="0" smtClean="0"/>
              <a:t>This </a:t>
            </a:r>
            <a:r>
              <a:rPr lang="en-US" dirty="0"/>
              <a:t>ranges from local and regional sports, high school athletics, all the way to the national and international sport, as well as a professional sport. </a:t>
            </a:r>
            <a:endParaRPr lang="en-US" dirty="0" smtClean="0"/>
          </a:p>
          <a:p>
            <a:r>
              <a:rPr lang="en-US" dirty="0" smtClean="0"/>
              <a:t>Sports </a:t>
            </a:r>
            <a:r>
              <a:rPr lang="en-US" dirty="0"/>
              <a:t>features emphasize the environment, the ambience. They include warm-up pictures, victory/defeat pictures, fans and coaches. </a:t>
            </a:r>
            <a:endParaRPr lang="en-US" dirty="0" smtClean="0"/>
          </a:p>
          <a:p>
            <a:r>
              <a:rPr lang="en-US" dirty="0" smtClean="0"/>
              <a:t>Most </a:t>
            </a:r>
            <a:r>
              <a:rPr lang="en-US" dirty="0"/>
              <a:t>sports photographers try to hang around a little while after the game, if possible, to capture these. </a:t>
            </a:r>
          </a:p>
        </p:txBody>
      </p:sp>
    </p:spTree>
    <p:extLst>
      <p:ext uri="{BB962C8B-B14F-4D97-AF65-F5344CB8AC3E}">
        <p14:creationId xmlns:p14="http://schemas.microsoft.com/office/powerpoint/2010/main" val="26067852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265" y="1185816"/>
            <a:ext cx="10231235" cy="868839"/>
          </a:xfrm>
        </p:spPr>
        <p:txBody>
          <a:bodyPr>
            <a:noAutofit/>
          </a:bodyPr>
          <a:lstStyle/>
          <a:p>
            <a:pPr algn="ctr"/>
            <a:r>
              <a:rPr lang="en-US" sz="2400" b="1" dirty="0"/>
              <a:t>Differences between sports photography and sports photojournalism</a:t>
            </a:r>
            <a:endParaRPr lang="en-US" sz="2800" b="1" dirty="0"/>
          </a:p>
        </p:txBody>
      </p:sp>
      <p:sp>
        <p:nvSpPr>
          <p:cNvPr id="3" name="Content Placeholder 2"/>
          <p:cNvSpPr>
            <a:spLocks noGrp="1"/>
          </p:cNvSpPr>
          <p:nvPr>
            <p:ph idx="1"/>
          </p:nvPr>
        </p:nvSpPr>
        <p:spPr>
          <a:xfrm>
            <a:off x="53085" y="2054655"/>
            <a:ext cx="7420310" cy="4733855"/>
          </a:xfrm>
        </p:spPr>
        <p:txBody>
          <a:bodyPr>
            <a:normAutofit fontScale="77500" lnSpcReduction="20000"/>
          </a:bodyPr>
          <a:lstStyle/>
          <a:p>
            <a:r>
              <a:rPr lang="en-US" b="1" dirty="0"/>
              <a:t>Sports Photography: </a:t>
            </a:r>
            <a:endParaRPr lang="en-US" dirty="0"/>
          </a:p>
          <a:p>
            <a:r>
              <a:rPr lang="en-US" dirty="0"/>
              <a:t>1. </a:t>
            </a:r>
            <a:r>
              <a:rPr lang="en-US" b="1" dirty="0"/>
              <a:t>Primary Focus</a:t>
            </a:r>
            <a:r>
              <a:rPr lang="en-US" dirty="0"/>
              <a:t>: Sports photography primarily focuses on capturing visually striking and compelling images of sports, athletes, and related activities. It emphasizes aesthetics, action, and the visual impact of the photographs. </a:t>
            </a:r>
          </a:p>
          <a:p>
            <a:r>
              <a:rPr lang="en-US" dirty="0"/>
              <a:t>2. </a:t>
            </a:r>
            <a:r>
              <a:rPr lang="en-US" b="1" dirty="0"/>
              <a:t>Commercial Aspect</a:t>
            </a:r>
            <a:r>
              <a:rPr lang="en-US" dirty="0"/>
              <a:t>: Sports photographers may work for sports magazines, advertising agencies, sports teams, or as freelancers selling their work to publications or for commercial purposes. The primary goal is often to create eye-catching images that appeal to a wide audience. </a:t>
            </a:r>
          </a:p>
          <a:p>
            <a:r>
              <a:rPr lang="en-US" dirty="0"/>
              <a:t>3. </a:t>
            </a:r>
            <a:r>
              <a:rPr lang="en-US" b="1" dirty="0"/>
              <a:t>Staging and Posed Shots</a:t>
            </a:r>
            <a:r>
              <a:rPr lang="en-US" dirty="0"/>
              <a:t>: In sports photography, staging and posed shots are more acceptable. Photographers may work with athletes and teams to create promotional or marketing images. These shots may not always represent the raw reality of the sports event. </a:t>
            </a:r>
          </a:p>
        </p:txBody>
      </p:sp>
    </p:spTree>
    <p:extLst>
      <p:ext uri="{BB962C8B-B14F-4D97-AF65-F5344CB8AC3E}">
        <p14:creationId xmlns:p14="http://schemas.microsoft.com/office/powerpoint/2010/main" val="38405682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6" y="1291130"/>
            <a:ext cx="9000443" cy="868839"/>
          </a:xfrm>
        </p:spPr>
        <p:txBody>
          <a:bodyPr>
            <a:noAutofit/>
          </a:bodyPr>
          <a:lstStyle/>
          <a:p>
            <a:pPr algn="ctr"/>
            <a:r>
              <a:rPr lang="en-US" sz="2400" b="1" dirty="0"/>
              <a:t>Differences between sports photography and sports photojournalism</a:t>
            </a:r>
          </a:p>
        </p:txBody>
      </p:sp>
      <p:sp>
        <p:nvSpPr>
          <p:cNvPr id="3" name="Content Placeholder 2"/>
          <p:cNvSpPr>
            <a:spLocks noGrp="1"/>
          </p:cNvSpPr>
          <p:nvPr>
            <p:ph idx="1"/>
          </p:nvPr>
        </p:nvSpPr>
        <p:spPr>
          <a:xfrm>
            <a:off x="296259" y="2054655"/>
            <a:ext cx="7482545" cy="4428445"/>
          </a:xfrm>
        </p:spPr>
        <p:txBody>
          <a:bodyPr>
            <a:normAutofit fontScale="85000" lnSpcReduction="20000"/>
          </a:bodyPr>
          <a:lstStyle/>
          <a:p>
            <a:r>
              <a:rPr lang="en-US" b="1" dirty="0"/>
              <a:t>Sports Photography: </a:t>
            </a:r>
            <a:endParaRPr lang="en-US" dirty="0"/>
          </a:p>
          <a:p>
            <a:r>
              <a:rPr lang="en-US" dirty="0"/>
              <a:t>4. </a:t>
            </a:r>
            <a:r>
              <a:rPr lang="en-US" b="1" dirty="0"/>
              <a:t>Creative Freedom</a:t>
            </a:r>
            <a:r>
              <a:rPr lang="en-US" dirty="0"/>
              <a:t>: Sports photographers have creative freedom to experiment with composition, lighting, and visual style to produce visually stunning images. The goal is often to capture memorable and aesthetically pleasing moments. </a:t>
            </a:r>
          </a:p>
          <a:p>
            <a:r>
              <a:rPr lang="en-US" dirty="0"/>
              <a:t>5. </a:t>
            </a:r>
            <a:r>
              <a:rPr lang="en-US" b="1" dirty="0"/>
              <a:t>Artistic Expression</a:t>
            </a:r>
            <a:r>
              <a:rPr lang="en-US" dirty="0"/>
              <a:t>: Some sports photographers view their work as a form of artistic expression, and they may prioritize artistic elements over journalistic integrity or the reporting of facts. </a:t>
            </a:r>
          </a:p>
          <a:p>
            <a:r>
              <a:rPr lang="en-US" dirty="0"/>
              <a:t>6. </a:t>
            </a:r>
            <a:r>
              <a:rPr lang="en-US" b="1" dirty="0"/>
              <a:t>Prints and Art Sales</a:t>
            </a:r>
            <a:r>
              <a:rPr lang="en-US" dirty="0"/>
              <a:t>: Sports photographs are often sold as prints or displayed as art pieces, especially if they have artistic or aesthetic appeal. These prints may be purchased by sports enthusiasts or collectors. </a:t>
            </a:r>
          </a:p>
        </p:txBody>
      </p:sp>
    </p:spTree>
    <p:extLst>
      <p:ext uri="{BB962C8B-B14F-4D97-AF65-F5344CB8AC3E}">
        <p14:creationId xmlns:p14="http://schemas.microsoft.com/office/powerpoint/2010/main" val="35573252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138425"/>
            <a:ext cx="9153148" cy="868839"/>
          </a:xfrm>
        </p:spPr>
        <p:txBody>
          <a:bodyPr>
            <a:noAutofit/>
          </a:bodyPr>
          <a:lstStyle/>
          <a:p>
            <a:pPr algn="ctr"/>
            <a:r>
              <a:rPr lang="en-US" sz="2400" b="1" dirty="0"/>
              <a:t>Differences between sports photography and sports photojournalism</a:t>
            </a:r>
          </a:p>
        </p:txBody>
      </p:sp>
      <p:sp>
        <p:nvSpPr>
          <p:cNvPr id="3" name="Content Placeholder 2"/>
          <p:cNvSpPr>
            <a:spLocks noGrp="1"/>
          </p:cNvSpPr>
          <p:nvPr>
            <p:ph idx="1"/>
          </p:nvPr>
        </p:nvSpPr>
        <p:spPr>
          <a:xfrm>
            <a:off x="305409" y="1901950"/>
            <a:ext cx="7778805" cy="4886559"/>
          </a:xfrm>
        </p:spPr>
        <p:txBody>
          <a:bodyPr>
            <a:normAutofit fontScale="77500" lnSpcReduction="20000"/>
          </a:bodyPr>
          <a:lstStyle/>
          <a:p>
            <a:r>
              <a:rPr lang="en-US" b="1" dirty="0"/>
              <a:t>Sports Photojournalism: </a:t>
            </a:r>
            <a:endParaRPr lang="en-US" dirty="0"/>
          </a:p>
          <a:p>
            <a:r>
              <a:rPr lang="en-US" dirty="0"/>
              <a:t>1. </a:t>
            </a:r>
            <a:r>
              <a:rPr lang="en-US" b="1" dirty="0"/>
              <a:t>Primary Focus</a:t>
            </a:r>
            <a:r>
              <a:rPr lang="en-US" dirty="0"/>
              <a:t>: Sports photojournalism places a stronger emphasis on capturing and conveying the narrative and journalistic aspects of sports events. </a:t>
            </a:r>
            <a:endParaRPr lang="en-US" dirty="0" smtClean="0"/>
          </a:p>
          <a:p>
            <a:r>
              <a:rPr lang="en-US" dirty="0" smtClean="0"/>
              <a:t>It </a:t>
            </a:r>
            <a:r>
              <a:rPr lang="en-US" dirty="0"/>
              <a:t>seeks to tell a story, document moments, and provide insight into the sports world. </a:t>
            </a:r>
          </a:p>
          <a:p>
            <a:r>
              <a:rPr lang="en-US" dirty="0"/>
              <a:t>2. </a:t>
            </a:r>
            <a:r>
              <a:rPr lang="en-US" b="1" dirty="0"/>
              <a:t>News and Reporting</a:t>
            </a:r>
            <a:r>
              <a:rPr lang="en-US" dirty="0"/>
              <a:t>: Sports photojournalists often work for news organizations, and their primary goal is to report on sports events in a factual and objective manner. </a:t>
            </a:r>
            <a:endParaRPr lang="en-US" dirty="0" smtClean="0"/>
          </a:p>
          <a:p>
            <a:r>
              <a:rPr lang="en-US" dirty="0" smtClean="0"/>
              <a:t>Their </a:t>
            </a:r>
            <a:r>
              <a:rPr lang="en-US" dirty="0"/>
              <a:t>images are used to accompany news stories and provide visual evidence of the events. </a:t>
            </a:r>
          </a:p>
          <a:p>
            <a:r>
              <a:rPr lang="en-US" dirty="0"/>
              <a:t>3. </a:t>
            </a:r>
            <a:r>
              <a:rPr lang="en-US" b="1" dirty="0"/>
              <a:t>Candid and Unscripted Moments</a:t>
            </a:r>
            <a:r>
              <a:rPr lang="en-US" dirty="0"/>
              <a:t>: In sports photojournalism, the focus is on candid and unscripted moments that authentically represent the action and emotions of the </a:t>
            </a:r>
            <a:r>
              <a:rPr lang="en-US" dirty="0" smtClean="0"/>
              <a:t>event.</a:t>
            </a:r>
          </a:p>
          <a:p>
            <a:r>
              <a:rPr lang="en-US" dirty="0" smtClean="0"/>
              <a:t>Staging </a:t>
            </a:r>
            <a:r>
              <a:rPr lang="en-US" dirty="0"/>
              <a:t>or directing subjects is generally avoided. </a:t>
            </a:r>
          </a:p>
        </p:txBody>
      </p:sp>
    </p:spTree>
    <p:extLst>
      <p:ext uri="{BB962C8B-B14F-4D97-AF65-F5344CB8AC3E}">
        <p14:creationId xmlns:p14="http://schemas.microsoft.com/office/powerpoint/2010/main" val="26227042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5" y="1138425"/>
            <a:ext cx="9315003" cy="868839"/>
          </a:xfrm>
        </p:spPr>
        <p:txBody>
          <a:bodyPr/>
          <a:lstStyle/>
          <a:p>
            <a:pPr algn="ctr"/>
            <a:r>
              <a:rPr lang="en-US" sz="2400" b="1" dirty="0"/>
              <a:t>Differences between sports photography and sports photojournalism</a:t>
            </a:r>
            <a:endParaRPr lang="en-US" dirty="0"/>
          </a:p>
        </p:txBody>
      </p:sp>
      <p:sp>
        <p:nvSpPr>
          <p:cNvPr id="3" name="Content Placeholder 2"/>
          <p:cNvSpPr>
            <a:spLocks noGrp="1"/>
          </p:cNvSpPr>
          <p:nvPr>
            <p:ph idx="1"/>
          </p:nvPr>
        </p:nvSpPr>
        <p:spPr>
          <a:xfrm>
            <a:off x="143554" y="1749245"/>
            <a:ext cx="8398775" cy="5344675"/>
          </a:xfrm>
        </p:spPr>
        <p:txBody>
          <a:bodyPr>
            <a:normAutofit fontScale="85000" lnSpcReduction="20000"/>
          </a:bodyPr>
          <a:lstStyle/>
          <a:p>
            <a:r>
              <a:rPr lang="en-US" b="1" dirty="0"/>
              <a:t>Sports Photojournalism: </a:t>
            </a:r>
            <a:endParaRPr lang="en-US" dirty="0"/>
          </a:p>
          <a:p>
            <a:endParaRPr lang="en-US" dirty="0"/>
          </a:p>
          <a:p>
            <a:r>
              <a:rPr lang="en-US" dirty="0" smtClean="0"/>
              <a:t>4</a:t>
            </a:r>
            <a:r>
              <a:rPr lang="en-US" dirty="0"/>
              <a:t>. </a:t>
            </a:r>
            <a:r>
              <a:rPr lang="en-US" b="1" dirty="0"/>
              <a:t>Objective and Factual</a:t>
            </a:r>
            <a:r>
              <a:rPr lang="en-US" dirty="0"/>
              <a:t>: Sports photojournalists adhere to ethical standards and strive for objectivity. </a:t>
            </a:r>
            <a:endParaRPr lang="en-US" dirty="0" smtClean="0"/>
          </a:p>
          <a:p>
            <a:r>
              <a:rPr lang="en-US" dirty="0" smtClean="0"/>
              <a:t>They </a:t>
            </a:r>
            <a:r>
              <a:rPr lang="en-US" dirty="0"/>
              <a:t>aim to present a truthful representation of the sports event, even if the images are not always aesthetically perfect. </a:t>
            </a:r>
          </a:p>
          <a:p>
            <a:r>
              <a:rPr lang="en-US" dirty="0"/>
              <a:t>5. </a:t>
            </a:r>
            <a:r>
              <a:rPr lang="en-US" b="1" dirty="0"/>
              <a:t>Editorial Use</a:t>
            </a:r>
            <a:r>
              <a:rPr lang="en-US" dirty="0"/>
              <a:t>: The images captured by sports photojournalists are primarily used for editorial purposes, such as newspapers, news websites, and magazines. </a:t>
            </a:r>
            <a:endParaRPr lang="en-US" dirty="0" smtClean="0"/>
          </a:p>
          <a:p>
            <a:r>
              <a:rPr lang="en-US" dirty="0" smtClean="0"/>
              <a:t>They </a:t>
            </a:r>
            <a:r>
              <a:rPr lang="en-US" dirty="0"/>
              <a:t>support the written news and provide context to the events. </a:t>
            </a:r>
          </a:p>
          <a:p>
            <a:r>
              <a:rPr lang="en-US" dirty="0"/>
              <a:t>6. </a:t>
            </a:r>
            <a:r>
              <a:rPr lang="en-US" b="1" dirty="0"/>
              <a:t>Journalistic Integrity</a:t>
            </a:r>
            <a:r>
              <a:rPr lang="en-US" dirty="0"/>
              <a:t>: Sports photojournalists prioritize journalistic integrity, including accurate captioning and context. </a:t>
            </a:r>
            <a:endParaRPr lang="en-US" dirty="0" smtClean="0"/>
          </a:p>
          <a:p>
            <a:r>
              <a:rPr lang="en-US" dirty="0" smtClean="0"/>
              <a:t>Their </a:t>
            </a:r>
            <a:r>
              <a:rPr lang="en-US" dirty="0"/>
              <a:t>work is guided by the principles of news reporting, including fairness, accuracy, and impartiality. </a:t>
            </a:r>
          </a:p>
          <a:p>
            <a:endParaRPr lang="en-US" dirty="0"/>
          </a:p>
          <a:p>
            <a:endParaRPr lang="en-US" dirty="0"/>
          </a:p>
        </p:txBody>
      </p:sp>
    </p:spTree>
    <p:extLst>
      <p:ext uri="{BB962C8B-B14F-4D97-AF65-F5344CB8AC3E}">
        <p14:creationId xmlns:p14="http://schemas.microsoft.com/office/powerpoint/2010/main" val="2418051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4863"/>
          <a:stretch/>
        </p:blipFill>
        <p:spPr bwMode="auto">
          <a:xfrm>
            <a:off x="341680" y="1766953"/>
            <a:ext cx="2855975" cy="3574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4707"/>
          <a:stretch/>
        </p:blipFill>
        <p:spPr bwMode="auto">
          <a:xfrm>
            <a:off x="3350360" y="1749245"/>
            <a:ext cx="5444426" cy="35918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4113885" y="5414165"/>
            <a:ext cx="4572000" cy="230832"/>
          </a:xfrm>
          <a:prstGeom prst="rect">
            <a:avLst/>
          </a:prstGeom>
        </p:spPr>
        <p:txBody>
          <a:bodyPr>
            <a:spAutoFit/>
          </a:bodyPr>
          <a:lstStyle/>
          <a:p>
            <a:r>
              <a:rPr lang="en-US" sz="900" dirty="0" smtClean="0"/>
              <a:t>Source: </a:t>
            </a:r>
            <a:r>
              <a:rPr lang="en-US" sz="900" dirty="0" smtClean="0">
                <a:hlinkClick r:id="rId4"/>
              </a:rPr>
              <a:t>https</a:t>
            </a:r>
            <a:r>
              <a:rPr lang="en-US" sz="900" dirty="0">
                <a:hlinkClick r:id="rId4"/>
              </a:rPr>
              <a:t>://www.pexels.com/photo/two-men-on-track-field-2567040</a:t>
            </a:r>
            <a:r>
              <a:rPr lang="en-US" sz="900" dirty="0" smtClean="0">
                <a:hlinkClick r:id="rId4"/>
              </a:rPr>
              <a:t>/</a:t>
            </a:r>
            <a:r>
              <a:rPr lang="en-US" sz="900" dirty="0"/>
              <a:t> By RUN 4 FFWPU</a:t>
            </a:r>
          </a:p>
        </p:txBody>
      </p:sp>
      <p:sp>
        <p:nvSpPr>
          <p:cNvPr id="7" name="Rectangle 6"/>
          <p:cNvSpPr/>
          <p:nvPr/>
        </p:nvSpPr>
        <p:spPr>
          <a:xfrm>
            <a:off x="143555" y="5414165"/>
            <a:ext cx="3206805" cy="369332"/>
          </a:xfrm>
          <a:prstGeom prst="rect">
            <a:avLst/>
          </a:prstGeom>
        </p:spPr>
        <p:txBody>
          <a:bodyPr wrap="square">
            <a:spAutoFit/>
          </a:bodyPr>
          <a:lstStyle/>
          <a:p>
            <a:r>
              <a:rPr lang="en-US" sz="900" dirty="0" smtClean="0"/>
              <a:t>Source: </a:t>
            </a:r>
            <a:r>
              <a:rPr lang="en-US" sz="900" dirty="0" smtClean="0">
                <a:hlinkClick r:id="rId5"/>
              </a:rPr>
              <a:t>https</a:t>
            </a:r>
            <a:r>
              <a:rPr lang="en-US" sz="900" dirty="0">
                <a:hlinkClick r:id="rId5"/>
              </a:rPr>
              <a:t>://www.pexels.com/photo/man-in-black-and-red-boxing-gloves-7005111</a:t>
            </a:r>
            <a:r>
              <a:rPr lang="en-US" sz="900" dirty="0" smtClean="0">
                <a:hlinkClick r:id="rId5"/>
              </a:rPr>
              <a:t>/</a:t>
            </a:r>
            <a:r>
              <a:rPr lang="en-US" sz="900" dirty="0" smtClean="0"/>
              <a:t> </a:t>
            </a:r>
            <a:endParaRPr lang="en-US" sz="900" dirty="0"/>
          </a:p>
        </p:txBody>
      </p:sp>
      <p:sp>
        <p:nvSpPr>
          <p:cNvPr id="10" name="Title 1"/>
          <p:cNvSpPr>
            <a:spLocks noGrp="1"/>
          </p:cNvSpPr>
          <p:nvPr>
            <p:ph type="title"/>
          </p:nvPr>
        </p:nvSpPr>
        <p:spPr>
          <a:xfrm>
            <a:off x="-314560" y="1138425"/>
            <a:ext cx="9746642" cy="868839"/>
          </a:xfrm>
        </p:spPr>
        <p:txBody>
          <a:bodyPr/>
          <a:lstStyle/>
          <a:p>
            <a:pPr algn="ctr"/>
            <a:r>
              <a:rPr lang="en-US" sz="2400" b="1" dirty="0"/>
              <a:t>Differences between sports photography and sports photojournalism</a:t>
            </a:r>
            <a:endParaRPr lang="en-US" dirty="0"/>
          </a:p>
        </p:txBody>
      </p:sp>
    </p:spTree>
    <p:extLst>
      <p:ext uri="{BB962C8B-B14F-4D97-AF65-F5344CB8AC3E}">
        <p14:creationId xmlns:p14="http://schemas.microsoft.com/office/powerpoint/2010/main" val="3727599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89" y="1185816"/>
            <a:ext cx="8363435" cy="868839"/>
          </a:xfrm>
        </p:spPr>
        <p:txBody>
          <a:bodyPr>
            <a:noAutofit/>
          </a:bodyPr>
          <a:lstStyle/>
          <a:p>
            <a:pPr algn="ctr"/>
            <a:r>
              <a:rPr lang="en-US" sz="2800" b="1" dirty="0"/>
              <a:t>The tools for sports features photojournalism</a:t>
            </a:r>
          </a:p>
        </p:txBody>
      </p:sp>
      <p:sp>
        <p:nvSpPr>
          <p:cNvPr id="3" name="Content Placeholder 2"/>
          <p:cNvSpPr>
            <a:spLocks noGrp="1"/>
          </p:cNvSpPr>
          <p:nvPr>
            <p:ph idx="1"/>
          </p:nvPr>
        </p:nvSpPr>
        <p:spPr>
          <a:xfrm>
            <a:off x="178895" y="1749245"/>
            <a:ext cx="8058025" cy="5039265"/>
          </a:xfrm>
        </p:spPr>
        <p:txBody>
          <a:bodyPr>
            <a:normAutofit fontScale="77500" lnSpcReduction="20000"/>
          </a:bodyPr>
          <a:lstStyle/>
          <a:p>
            <a:endParaRPr lang="en-US" dirty="0"/>
          </a:p>
          <a:p>
            <a:r>
              <a:rPr lang="en-US" dirty="0"/>
              <a:t>1. </a:t>
            </a:r>
            <a:r>
              <a:rPr lang="en-US" b="1" dirty="0"/>
              <a:t>Camera</a:t>
            </a:r>
            <a:r>
              <a:rPr lang="en-US" dirty="0"/>
              <a:t>: A high-quality digital camera with manual settings is a must. Many professional sports photojournalists use DSLR or mirrorless cameras for their versatility, fast autofocus, and image quality. Ensure your camera can handle low light conditions, fast action, and high-resolution images. </a:t>
            </a:r>
          </a:p>
          <a:p>
            <a:r>
              <a:rPr lang="en-US" dirty="0"/>
              <a:t>2. </a:t>
            </a:r>
            <a:r>
              <a:rPr lang="en-US" b="1" dirty="0"/>
              <a:t>Lenses: </a:t>
            </a:r>
          </a:p>
          <a:p>
            <a:pPr lvl="1"/>
            <a:r>
              <a:rPr lang="en-US" b="1" dirty="0" smtClean="0"/>
              <a:t>Telephoto </a:t>
            </a:r>
            <a:r>
              <a:rPr lang="en-US" b="1" dirty="0"/>
              <a:t>Lens</a:t>
            </a:r>
            <a:r>
              <a:rPr lang="en-US" dirty="0"/>
              <a:t>: A telephoto lens with a long focal length (e.g., 70-200mm or 100-400mm) is crucial for capturing action from a distance. It allows you to isolate subjects, get close-ups of athletes, and compress perspectives. </a:t>
            </a:r>
          </a:p>
          <a:p>
            <a:pPr lvl="1"/>
            <a:r>
              <a:rPr lang="en-US" b="1" dirty="0" smtClean="0"/>
              <a:t>Wide-Angle </a:t>
            </a:r>
            <a:r>
              <a:rPr lang="en-US" b="1" dirty="0"/>
              <a:t>Lens</a:t>
            </a:r>
            <a:r>
              <a:rPr lang="en-US" dirty="0"/>
              <a:t>: A wide-angle lens (e.g., 24-70mm) can be handy for capturing environmental and contextual shots, such as the stadium, crowd, or athletes in their surroundings. </a:t>
            </a:r>
            <a:endParaRPr lang="en-US" dirty="0" smtClean="0"/>
          </a:p>
          <a:p>
            <a:pPr lvl="1"/>
            <a:r>
              <a:rPr lang="en-US" b="1" dirty="0" smtClean="0"/>
              <a:t>Prime </a:t>
            </a:r>
            <a:r>
              <a:rPr lang="en-US" b="1" dirty="0"/>
              <a:t>Lenses</a:t>
            </a:r>
            <a:r>
              <a:rPr lang="en-US" dirty="0"/>
              <a:t>: Prime lenses with wide apertures (e.g., f/1.4 or f/1.8) are excellent for </a:t>
            </a:r>
            <a:r>
              <a:rPr lang="en-US" dirty="0" smtClean="0"/>
              <a:t>low-light </a:t>
            </a:r>
            <a:r>
              <a:rPr lang="en-US" dirty="0"/>
              <a:t>situations and creating a shallow depth of field for artistic shots. </a:t>
            </a:r>
          </a:p>
        </p:txBody>
      </p:sp>
    </p:spTree>
    <p:extLst>
      <p:ext uri="{BB962C8B-B14F-4D97-AF65-F5344CB8AC3E}">
        <p14:creationId xmlns:p14="http://schemas.microsoft.com/office/powerpoint/2010/main" val="40850636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6260" y="1901950"/>
            <a:ext cx="8236920" cy="5191970"/>
          </a:xfrm>
        </p:spPr>
        <p:txBody>
          <a:bodyPr>
            <a:noAutofit/>
          </a:bodyPr>
          <a:lstStyle/>
          <a:p>
            <a:pPr marL="0" indent="0">
              <a:buNone/>
            </a:pPr>
            <a:r>
              <a:rPr lang="en-US" sz="2000" dirty="0" smtClean="0"/>
              <a:t>     3</a:t>
            </a:r>
            <a:r>
              <a:rPr lang="en-US" sz="2000" dirty="0"/>
              <a:t>. </a:t>
            </a:r>
            <a:r>
              <a:rPr lang="en-US" sz="2000" b="1" dirty="0"/>
              <a:t>Tripod and Monopod</a:t>
            </a:r>
            <a:r>
              <a:rPr lang="en-US" sz="2000" dirty="0"/>
              <a:t>: While you may not always use them, </a:t>
            </a:r>
            <a:r>
              <a:rPr lang="en-US" sz="2000" dirty="0" smtClean="0"/>
              <a:t>tripods  and monopods </a:t>
            </a:r>
            <a:r>
              <a:rPr lang="en-US" sz="2000" dirty="0"/>
              <a:t>can help stabilize your camera, </a:t>
            </a:r>
            <a:r>
              <a:rPr lang="en-US" sz="2000" dirty="0" smtClean="0"/>
              <a:t>especially </a:t>
            </a:r>
            <a:r>
              <a:rPr lang="en-US" sz="2000" dirty="0"/>
              <a:t>for longer exposures or when shooting with heavy </a:t>
            </a:r>
            <a:r>
              <a:rPr lang="en-US" sz="2000" dirty="0" smtClean="0"/>
              <a:t>telephoto </a:t>
            </a:r>
            <a:r>
              <a:rPr lang="en-US" sz="2000" dirty="0"/>
              <a:t>lenses. Monopods are particularly useful for mobility </a:t>
            </a:r>
            <a:r>
              <a:rPr lang="en-US" sz="2000" dirty="0" smtClean="0"/>
              <a:t>during </a:t>
            </a:r>
            <a:r>
              <a:rPr lang="en-US" sz="2000" dirty="0"/>
              <a:t>sports events. </a:t>
            </a:r>
          </a:p>
          <a:p>
            <a:r>
              <a:rPr lang="en-US" sz="2000" dirty="0" smtClean="0"/>
              <a:t>4. </a:t>
            </a:r>
            <a:r>
              <a:rPr lang="en-US" sz="2000" b="1" dirty="0" smtClean="0"/>
              <a:t>High-Speed </a:t>
            </a:r>
            <a:r>
              <a:rPr lang="en-US" sz="2000" b="1" dirty="0"/>
              <a:t>Memory Cards</a:t>
            </a:r>
            <a:r>
              <a:rPr lang="en-US" sz="2000" dirty="0"/>
              <a:t>: Sports photography generates large image files, especially if you shoot in burst mode. High-speed memory cards ensure that you can write data quickly and won't miss crucial shots due to buffer limitations. </a:t>
            </a:r>
          </a:p>
          <a:p>
            <a:r>
              <a:rPr lang="en-US" sz="2000" dirty="0"/>
              <a:t>5. </a:t>
            </a:r>
            <a:r>
              <a:rPr lang="en-US" sz="2000" b="1" dirty="0"/>
              <a:t>External Flash</a:t>
            </a:r>
            <a:r>
              <a:rPr lang="en-US" sz="2000" dirty="0"/>
              <a:t>: While natural light is often preferred, an external flash can be useful for filling in shadows in challenging lighting conditions, such as indoor arenas or nighttime events. </a:t>
            </a:r>
          </a:p>
          <a:p>
            <a:r>
              <a:rPr lang="en-US" sz="2000" dirty="0"/>
              <a:t>6. </a:t>
            </a:r>
            <a:r>
              <a:rPr lang="en-US" sz="2000" b="1" dirty="0"/>
              <a:t>Remote Shutter Release</a:t>
            </a:r>
            <a:r>
              <a:rPr lang="en-US" sz="2000" dirty="0"/>
              <a:t>: A remote shutter release or cable release can help you take photos without touching the camera, reducing the risk of camera shake, especially during long exposures. </a:t>
            </a:r>
          </a:p>
        </p:txBody>
      </p:sp>
      <p:sp>
        <p:nvSpPr>
          <p:cNvPr id="4" name="Title 1"/>
          <p:cNvSpPr txBox="1">
            <a:spLocks/>
          </p:cNvSpPr>
          <p:nvPr/>
        </p:nvSpPr>
        <p:spPr>
          <a:xfrm>
            <a:off x="26189" y="1138425"/>
            <a:ext cx="8363435" cy="868839"/>
          </a:xfrm>
          <a:prstGeom prst="rect">
            <a:avLst/>
          </a:prstGeom>
        </p:spPr>
        <p:txBody>
          <a:bodyPr vert="horz" lIns="91440" tIns="45720" rIns="91440" bIns="45720" rtlCol="0" anchor="ctr">
            <a:noAutofit/>
          </a:bodyPr>
          <a:lstStyle>
            <a:lvl1pPr algn="l" defTabSz="914400" rtl="0" eaLnBrk="1" latinLnBrk="0" hangingPunct="1">
              <a:spcBef>
                <a:spcPct val="0"/>
              </a:spcBef>
              <a:buNone/>
              <a:defRPr sz="3600" kern="1200">
                <a:solidFill>
                  <a:srgbClr val="A40000"/>
                </a:solidFill>
                <a:latin typeface="+mj-lt"/>
                <a:ea typeface="+mj-ea"/>
                <a:cs typeface="+mj-cs"/>
              </a:defRPr>
            </a:lvl1pPr>
          </a:lstStyle>
          <a:p>
            <a:pPr algn="ctr"/>
            <a:r>
              <a:rPr lang="en-US" sz="2800" b="1" dirty="0" smtClean="0"/>
              <a:t>The tools for sports features photojournalism</a:t>
            </a:r>
            <a:endParaRPr lang="en-US" sz="2800" b="1" dirty="0"/>
          </a:p>
        </p:txBody>
      </p:sp>
    </p:spTree>
    <p:extLst>
      <p:ext uri="{BB962C8B-B14F-4D97-AF65-F5344CB8AC3E}">
        <p14:creationId xmlns:p14="http://schemas.microsoft.com/office/powerpoint/2010/main" val="190477568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5" y="1138425"/>
            <a:ext cx="8655397" cy="868839"/>
          </a:xfrm>
        </p:spPr>
        <p:txBody>
          <a:bodyPr>
            <a:noAutofit/>
          </a:bodyPr>
          <a:lstStyle/>
          <a:p>
            <a:pPr algn="ctr"/>
            <a:r>
              <a:rPr lang="en-US" sz="2800" b="1" dirty="0"/>
              <a:t>The tools for sports features photojournalism</a:t>
            </a:r>
          </a:p>
        </p:txBody>
      </p:sp>
      <p:sp>
        <p:nvSpPr>
          <p:cNvPr id="3" name="Content Placeholder 2"/>
          <p:cNvSpPr>
            <a:spLocks noGrp="1"/>
          </p:cNvSpPr>
          <p:nvPr>
            <p:ph idx="1"/>
          </p:nvPr>
        </p:nvSpPr>
        <p:spPr>
          <a:xfrm>
            <a:off x="39638" y="1749245"/>
            <a:ext cx="7891872" cy="5149096"/>
          </a:xfrm>
        </p:spPr>
        <p:txBody>
          <a:bodyPr>
            <a:normAutofit fontScale="77500" lnSpcReduction="20000"/>
          </a:bodyPr>
          <a:lstStyle/>
          <a:p>
            <a:r>
              <a:rPr lang="en-US" dirty="0"/>
              <a:t>7. </a:t>
            </a:r>
            <a:r>
              <a:rPr lang="en-US" b="1" dirty="0"/>
              <a:t>Camera Bag</a:t>
            </a:r>
            <a:r>
              <a:rPr lang="en-US" dirty="0"/>
              <a:t>: Invest in a durable camera bag that can accommodate your camera body, multiple lenses, accessories, and possibly a laptop or tablet for immediate image transfer and editing on-site. </a:t>
            </a:r>
            <a:endParaRPr lang="en-US" dirty="0" smtClean="0"/>
          </a:p>
          <a:p>
            <a:r>
              <a:rPr lang="en-US" dirty="0" smtClean="0"/>
              <a:t>8</a:t>
            </a:r>
            <a:r>
              <a:rPr lang="en-US" dirty="0"/>
              <a:t>. </a:t>
            </a:r>
            <a:r>
              <a:rPr lang="en-US" b="1" dirty="0"/>
              <a:t>Extra Batteries</a:t>
            </a:r>
            <a:r>
              <a:rPr lang="en-US" dirty="0"/>
              <a:t>: Sports events can be lengthy, and you'll likely shoot many images. </a:t>
            </a:r>
            <a:endParaRPr lang="en-US" dirty="0" smtClean="0"/>
          </a:p>
          <a:p>
            <a:r>
              <a:rPr lang="en-US" dirty="0" smtClean="0"/>
              <a:t>Carry </a:t>
            </a:r>
            <a:r>
              <a:rPr lang="en-US" dirty="0"/>
              <a:t>extra camera batteries to ensure your camera doesn't run out of power during a critical moment. </a:t>
            </a:r>
          </a:p>
          <a:p>
            <a:r>
              <a:rPr lang="en-US" dirty="0"/>
              <a:t>9. </a:t>
            </a:r>
            <a:r>
              <a:rPr lang="en-US" b="1" dirty="0"/>
              <a:t>Lens Cleaning Kit</a:t>
            </a:r>
            <a:r>
              <a:rPr lang="en-US" dirty="0"/>
              <a:t>: Dust, rain, and debris are common at sports events. </a:t>
            </a:r>
            <a:endParaRPr lang="en-US" dirty="0" smtClean="0"/>
          </a:p>
          <a:p>
            <a:r>
              <a:rPr lang="en-US" dirty="0" smtClean="0"/>
              <a:t>A </a:t>
            </a:r>
            <a:r>
              <a:rPr lang="en-US" dirty="0"/>
              <a:t>lens cleaning kit with lens cloths, cleaning fluid, and a blower can help keep your equipment clean and free of smudges. </a:t>
            </a:r>
          </a:p>
          <a:p>
            <a:r>
              <a:rPr lang="en-US" dirty="0" smtClean="0"/>
              <a:t>10. </a:t>
            </a:r>
            <a:r>
              <a:rPr lang="en-US" b="1" dirty="0" smtClean="0"/>
              <a:t>Weather </a:t>
            </a:r>
            <a:r>
              <a:rPr lang="en-US" b="1" dirty="0"/>
              <a:t>Protection</a:t>
            </a:r>
            <a:r>
              <a:rPr lang="en-US" dirty="0"/>
              <a:t>: Sports photographers often work outdoors, so it's essential to have weather-resistant covers or protective gear for your camera and lenses to shield them from rain, dust, or extreme weather conditions. </a:t>
            </a:r>
          </a:p>
          <a:p>
            <a:endParaRPr lang="en-US" dirty="0"/>
          </a:p>
          <a:p>
            <a:endParaRPr lang="en-US" dirty="0"/>
          </a:p>
        </p:txBody>
      </p:sp>
    </p:spTree>
    <p:extLst>
      <p:ext uri="{BB962C8B-B14F-4D97-AF65-F5344CB8AC3E}">
        <p14:creationId xmlns:p14="http://schemas.microsoft.com/office/powerpoint/2010/main" val="34680013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1672" y="1033111"/>
            <a:ext cx="6719018" cy="868839"/>
          </a:xfrm>
        </p:spPr>
        <p:txBody>
          <a:bodyPr>
            <a:normAutofit fontScale="90000"/>
          </a:bodyPr>
          <a:lstStyle/>
          <a:p>
            <a:r>
              <a:rPr lang="en-US" sz="2800" b="1" dirty="0"/>
              <a:t>The tools for sports features photojournalism</a:t>
            </a:r>
          </a:p>
        </p:txBody>
      </p:sp>
      <p:sp>
        <p:nvSpPr>
          <p:cNvPr id="3" name="Content Placeholder 2"/>
          <p:cNvSpPr>
            <a:spLocks noGrp="1"/>
          </p:cNvSpPr>
          <p:nvPr>
            <p:ph idx="1"/>
          </p:nvPr>
        </p:nvSpPr>
        <p:spPr>
          <a:xfrm>
            <a:off x="143555" y="1443835"/>
            <a:ext cx="7940660" cy="5497380"/>
          </a:xfrm>
        </p:spPr>
        <p:txBody>
          <a:bodyPr>
            <a:normAutofit fontScale="77500" lnSpcReduction="20000"/>
          </a:bodyPr>
          <a:lstStyle/>
          <a:p>
            <a:endParaRPr lang="en-US" dirty="0"/>
          </a:p>
          <a:p>
            <a:r>
              <a:rPr lang="en-US" dirty="0"/>
              <a:t>11. </a:t>
            </a:r>
            <a:r>
              <a:rPr lang="en-US" b="1" dirty="0"/>
              <a:t>Laptop or Tablet</a:t>
            </a:r>
            <a:r>
              <a:rPr lang="en-US" dirty="0"/>
              <a:t>: A laptop or tablet allows you to review, edit, and transmit images on-site, especially if you are working for a news organization with tight deadlines. </a:t>
            </a:r>
          </a:p>
          <a:p>
            <a:r>
              <a:rPr lang="en-US" dirty="0"/>
              <a:t>12. </a:t>
            </a:r>
            <a:r>
              <a:rPr lang="en-US" b="1" dirty="0" err="1"/>
              <a:t>Lightroom</a:t>
            </a:r>
            <a:r>
              <a:rPr lang="en-US" b="1" dirty="0"/>
              <a:t> or Photoshop</a:t>
            </a:r>
            <a:r>
              <a:rPr lang="en-US" dirty="0"/>
              <a:t>: Photo editing software like Adobe </a:t>
            </a:r>
            <a:r>
              <a:rPr lang="en-US" dirty="0" err="1"/>
              <a:t>Lightroom</a:t>
            </a:r>
            <a:r>
              <a:rPr lang="en-US" dirty="0"/>
              <a:t> or Photoshop is crucial for post-processing your images, adjusting exposure, color, and sharpness, and preparing them for publication. </a:t>
            </a:r>
          </a:p>
          <a:p>
            <a:r>
              <a:rPr lang="en-US" dirty="0"/>
              <a:t>13. </a:t>
            </a:r>
            <a:r>
              <a:rPr lang="en-US" b="1" dirty="0"/>
              <a:t>Press Credentials</a:t>
            </a:r>
            <a:r>
              <a:rPr lang="en-US" dirty="0"/>
              <a:t>: For access to events and venues, you'll often need press credentials issued by your employer or a relevant organization. These credentials prove your status as a photojournalist and grant you access to restricted areas. </a:t>
            </a:r>
          </a:p>
          <a:p>
            <a:r>
              <a:rPr lang="en-US" dirty="0"/>
              <a:t>14. </a:t>
            </a:r>
            <a:r>
              <a:rPr lang="en-US" b="1" dirty="0"/>
              <a:t>Mobile Connectivity</a:t>
            </a:r>
            <a:r>
              <a:rPr lang="en-US" dirty="0"/>
              <a:t>: A smartphone or mobile hotspot can help you transmit images quickly to your newsroom or clients if you're working on a tight deadline. </a:t>
            </a:r>
          </a:p>
          <a:p>
            <a:r>
              <a:rPr lang="en-US" dirty="0"/>
              <a:t>15. </a:t>
            </a:r>
            <a:r>
              <a:rPr lang="en-US" b="1" dirty="0"/>
              <a:t>Notebook and Pen</a:t>
            </a:r>
            <a:r>
              <a:rPr lang="en-US" dirty="0"/>
              <a:t>: A small notebook and pen can be useful for jotting down notes, captions, or details about the event to accompany your images. </a:t>
            </a:r>
          </a:p>
          <a:p>
            <a:endParaRPr lang="en-US" dirty="0"/>
          </a:p>
        </p:txBody>
      </p:sp>
    </p:spTree>
    <p:extLst>
      <p:ext uri="{BB962C8B-B14F-4D97-AF65-F5344CB8AC3E}">
        <p14:creationId xmlns:p14="http://schemas.microsoft.com/office/powerpoint/2010/main" val="286597022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48" y="1138424"/>
            <a:ext cx="8987702" cy="763526"/>
          </a:xfrm>
        </p:spPr>
        <p:txBody>
          <a:bodyPr>
            <a:normAutofit fontScale="90000"/>
          </a:bodyPr>
          <a:lstStyle/>
          <a:p>
            <a:pPr algn="ctr"/>
            <a:r>
              <a:rPr lang="en-US" sz="2800" b="1" dirty="0" smtClean="0"/>
              <a:t>Apply </a:t>
            </a:r>
            <a:r>
              <a:rPr lang="en-US" sz="2800" b="1" dirty="0"/>
              <a:t>photojournalistic techniques and skills in sports coverage</a:t>
            </a:r>
          </a:p>
        </p:txBody>
      </p:sp>
      <p:sp>
        <p:nvSpPr>
          <p:cNvPr id="3" name="Content Placeholder 2"/>
          <p:cNvSpPr>
            <a:spLocks noGrp="1"/>
          </p:cNvSpPr>
          <p:nvPr>
            <p:ph idx="1"/>
          </p:nvPr>
        </p:nvSpPr>
        <p:spPr>
          <a:xfrm>
            <a:off x="12742" y="1749245"/>
            <a:ext cx="7918767" cy="4650640"/>
          </a:xfrm>
        </p:spPr>
        <p:txBody>
          <a:bodyPr>
            <a:normAutofit fontScale="77500" lnSpcReduction="20000"/>
          </a:bodyPr>
          <a:lstStyle/>
          <a:p>
            <a:r>
              <a:rPr lang="en-US" dirty="0" smtClean="0"/>
              <a:t>Shooting </a:t>
            </a:r>
            <a:r>
              <a:rPr lang="en-US" dirty="0"/>
              <a:t>sports photography, entails capturing high speed movements of subjects or objects. </a:t>
            </a:r>
            <a:endParaRPr lang="en-US" dirty="0" smtClean="0"/>
          </a:p>
          <a:p>
            <a:r>
              <a:rPr lang="en-US" dirty="0" smtClean="0"/>
              <a:t>To </a:t>
            </a:r>
            <a:r>
              <a:rPr lang="en-US" dirty="0"/>
              <a:t>make sure the action is completely frozen, you need a fast shutter speed. The faster the movements, the faster your shutter speed needs to be. </a:t>
            </a:r>
            <a:endParaRPr lang="en-US" dirty="0" smtClean="0"/>
          </a:p>
          <a:p>
            <a:r>
              <a:rPr lang="en-US" dirty="0" smtClean="0"/>
              <a:t>In </a:t>
            </a:r>
            <a:r>
              <a:rPr lang="en-US" dirty="0"/>
              <a:t>general, a minimum shutter speed of 1/1000th of a second should freeze the action for a sharp image. </a:t>
            </a:r>
            <a:endParaRPr lang="en-US" dirty="0" smtClean="0"/>
          </a:p>
          <a:p>
            <a:r>
              <a:rPr lang="en-US" dirty="0" smtClean="0"/>
              <a:t>You </a:t>
            </a:r>
            <a:r>
              <a:rPr lang="en-US" dirty="0"/>
              <a:t>need to choose a fast shutter speed, while balancing the widest aperture and lowest ISO possible for proper exposure. </a:t>
            </a:r>
            <a:endParaRPr lang="en-US" dirty="0" smtClean="0"/>
          </a:p>
          <a:p>
            <a:r>
              <a:rPr lang="en-US" dirty="0" smtClean="0"/>
              <a:t>A </a:t>
            </a:r>
            <a:r>
              <a:rPr lang="en-US" dirty="0"/>
              <a:t>wide aperture will create a short depth of field that makes the player stand out against a blurred background and a low ISO will produce the best image quality. </a:t>
            </a:r>
            <a:endParaRPr lang="en-US" dirty="0" smtClean="0"/>
          </a:p>
          <a:p>
            <a:r>
              <a:rPr lang="en-US" dirty="0" smtClean="0"/>
              <a:t>When </a:t>
            </a:r>
            <a:r>
              <a:rPr lang="en-US" dirty="0"/>
              <a:t>you’re able to balance those three settings—while prioritizing shutter speed—you will be able to capture a great action shot. </a:t>
            </a:r>
          </a:p>
        </p:txBody>
      </p:sp>
    </p:spTree>
    <p:extLst>
      <p:ext uri="{BB962C8B-B14F-4D97-AF65-F5344CB8AC3E}">
        <p14:creationId xmlns:p14="http://schemas.microsoft.com/office/powerpoint/2010/main" val="74743011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55" y="1138425"/>
            <a:ext cx="8856890" cy="868839"/>
          </a:xfrm>
        </p:spPr>
        <p:txBody>
          <a:bodyPr>
            <a:normAutofit fontScale="90000"/>
          </a:bodyPr>
          <a:lstStyle/>
          <a:p>
            <a:r>
              <a:rPr lang="en-US" sz="2800" b="1" dirty="0"/>
              <a:t>Apply photojournalistic techniques and skills in sports coverage</a:t>
            </a:r>
            <a:endParaRPr lang="en-US" dirty="0"/>
          </a:p>
        </p:txBody>
      </p:sp>
      <p:sp>
        <p:nvSpPr>
          <p:cNvPr id="3" name="Content Placeholder 2"/>
          <p:cNvSpPr>
            <a:spLocks noGrp="1"/>
          </p:cNvSpPr>
          <p:nvPr>
            <p:ph idx="1"/>
          </p:nvPr>
        </p:nvSpPr>
        <p:spPr>
          <a:xfrm>
            <a:off x="143553" y="1749245"/>
            <a:ext cx="8246071" cy="5108755"/>
          </a:xfrm>
        </p:spPr>
        <p:txBody>
          <a:bodyPr>
            <a:normAutofit fontScale="85000" lnSpcReduction="10000"/>
          </a:bodyPr>
          <a:lstStyle/>
          <a:p>
            <a:endParaRPr lang="en-US" dirty="0"/>
          </a:p>
          <a:p>
            <a:r>
              <a:rPr lang="en-US" dirty="0"/>
              <a:t>1. </a:t>
            </a:r>
            <a:r>
              <a:rPr lang="en-US" b="1" dirty="0"/>
              <a:t>Know the Sport</a:t>
            </a:r>
            <a:r>
              <a:rPr lang="en-US" dirty="0"/>
              <a:t>: Understand the rules, strategies, and nuances of the sport you're covering. Familiarize yourself with the key players, teams, and the significance of the event. This knowledge will help you anticipate important moments. </a:t>
            </a:r>
          </a:p>
          <a:p>
            <a:r>
              <a:rPr lang="en-US" dirty="0"/>
              <a:t>2. </a:t>
            </a:r>
            <a:r>
              <a:rPr lang="en-US" b="1" dirty="0"/>
              <a:t>Research the Story</a:t>
            </a:r>
            <a:r>
              <a:rPr lang="en-US" dirty="0"/>
              <a:t>: Before the event, research the context and storylines surrounding the game. Are there any personal narratives, rivalries, or records at stake? Understanding the broader narrative will guide your coverage. </a:t>
            </a:r>
          </a:p>
          <a:p>
            <a:r>
              <a:rPr lang="en-US" dirty="0"/>
              <a:t>3. </a:t>
            </a:r>
            <a:r>
              <a:rPr lang="en-US" b="1" dirty="0"/>
              <a:t>Scout the Venue</a:t>
            </a:r>
            <a:r>
              <a:rPr lang="en-US" dirty="0"/>
              <a:t>: Arrive early at the venue to scout the best vantage points and shooting positions. Identify locations that offer unique perspectives, interesting backgrounds, or opportunities for capturing fan reactions. </a:t>
            </a:r>
          </a:p>
        </p:txBody>
      </p:sp>
    </p:spTree>
    <p:extLst>
      <p:ext uri="{BB962C8B-B14F-4D97-AF65-F5344CB8AC3E}">
        <p14:creationId xmlns:p14="http://schemas.microsoft.com/office/powerpoint/2010/main" val="27407806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0" y="1138425"/>
            <a:ext cx="8551480" cy="868839"/>
          </a:xfrm>
        </p:spPr>
        <p:txBody>
          <a:bodyPr>
            <a:normAutofit fontScale="90000"/>
          </a:bodyPr>
          <a:lstStyle/>
          <a:p>
            <a:r>
              <a:rPr lang="en-US" sz="2800" b="1" dirty="0"/>
              <a:t>Apply photojournalistic techniques and skills in sports coverage</a:t>
            </a:r>
            <a:endParaRPr lang="en-US" dirty="0"/>
          </a:p>
        </p:txBody>
      </p:sp>
      <p:sp>
        <p:nvSpPr>
          <p:cNvPr id="3" name="Content Placeholder 2"/>
          <p:cNvSpPr>
            <a:spLocks noGrp="1"/>
          </p:cNvSpPr>
          <p:nvPr>
            <p:ph idx="1"/>
          </p:nvPr>
        </p:nvSpPr>
        <p:spPr>
          <a:xfrm>
            <a:off x="12744" y="1749245"/>
            <a:ext cx="7918766" cy="5039265"/>
          </a:xfrm>
        </p:spPr>
        <p:txBody>
          <a:bodyPr>
            <a:normAutofit fontScale="70000" lnSpcReduction="20000"/>
          </a:bodyPr>
          <a:lstStyle/>
          <a:p>
            <a:endParaRPr lang="en-US" b="1" dirty="0"/>
          </a:p>
          <a:p>
            <a:r>
              <a:rPr lang="en-US" b="1" dirty="0"/>
              <a:t>4. Capture the Action: </a:t>
            </a:r>
          </a:p>
          <a:p>
            <a:pPr lvl="1"/>
            <a:r>
              <a:rPr lang="en-US" b="1" dirty="0" smtClean="0"/>
              <a:t>Timing</a:t>
            </a:r>
            <a:r>
              <a:rPr lang="en-US" dirty="0"/>
              <a:t>: Master the art of anticipation. Be ready to capture key moments, like goals, touchdowns, or winning shots, by tracking the action and using continuous shooting mode. </a:t>
            </a:r>
          </a:p>
          <a:p>
            <a:pPr lvl="1"/>
            <a:r>
              <a:rPr lang="en-US" b="1" dirty="0" smtClean="0"/>
              <a:t>Composition</a:t>
            </a:r>
            <a:r>
              <a:rPr lang="en-US" dirty="0"/>
              <a:t>: Apply the principles of composition, such as the rule of thirds, leading lines, and framing, to create visually engaging images even during fast-paced action. </a:t>
            </a:r>
          </a:p>
          <a:p>
            <a:pPr lvl="1"/>
            <a:r>
              <a:rPr lang="en-US" b="1" dirty="0" smtClean="0"/>
              <a:t>Variety</a:t>
            </a:r>
            <a:r>
              <a:rPr lang="en-US" dirty="0"/>
              <a:t>: Capture a variety of shots, including wide-angle shots to show the context, medium shots to focus on players, and tight close-ups to convey emotions. Use different lenses to achieve these perspectives. </a:t>
            </a:r>
          </a:p>
          <a:p>
            <a:pPr lvl="1"/>
            <a:r>
              <a:rPr lang="en-US" b="1" dirty="0" smtClean="0"/>
              <a:t>Panning</a:t>
            </a:r>
            <a:r>
              <a:rPr lang="en-US" dirty="0"/>
              <a:t>: Use panning techniques to convey motion. Follow the movement of athletes while using a slow shutter speed to blur the background and emphasize the subject. </a:t>
            </a:r>
          </a:p>
          <a:p>
            <a:pPr lvl="1"/>
            <a:r>
              <a:rPr lang="en-US" b="1" dirty="0" smtClean="0"/>
              <a:t>Reaction </a:t>
            </a:r>
            <a:r>
              <a:rPr lang="en-US" b="1" dirty="0"/>
              <a:t>Shots</a:t>
            </a:r>
            <a:r>
              <a:rPr lang="en-US" dirty="0"/>
              <a:t>: Don't just focus on the athletes. Capture reactions from fans, coaches, and fellow players. Emotions in the crowd add depth to the story. </a:t>
            </a:r>
          </a:p>
          <a:p>
            <a:endParaRPr lang="en-US" dirty="0"/>
          </a:p>
        </p:txBody>
      </p:sp>
    </p:spTree>
    <p:extLst>
      <p:ext uri="{BB962C8B-B14F-4D97-AF65-F5344CB8AC3E}">
        <p14:creationId xmlns:p14="http://schemas.microsoft.com/office/powerpoint/2010/main" val="37058854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260" y="1033111"/>
            <a:ext cx="8551480" cy="868839"/>
          </a:xfrm>
        </p:spPr>
        <p:txBody>
          <a:bodyPr>
            <a:normAutofit fontScale="90000"/>
          </a:bodyPr>
          <a:lstStyle/>
          <a:p>
            <a:r>
              <a:rPr lang="en-US" sz="2800" b="1" dirty="0"/>
              <a:t>Apply photojournalistic techniques and skills in sports coverage</a:t>
            </a:r>
          </a:p>
        </p:txBody>
      </p:sp>
      <p:sp>
        <p:nvSpPr>
          <p:cNvPr id="3" name="Content Placeholder 2"/>
          <p:cNvSpPr>
            <a:spLocks noGrp="1"/>
          </p:cNvSpPr>
          <p:nvPr>
            <p:ph idx="1"/>
          </p:nvPr>
        </p:nvSpPr>
        <p:spPr>
          <a:xfrm>
            <a:off x="345048" y="1749245"/>
            <a:ext cx="8502692" cy="5039265"/>
          </a:xfrm>
        </p:spPr>
        <p:txBody>
          <a:bodyPr>
            <a:normAutofit fontScale="77500" lnSpcReduction="20000"/>
          </a:bodyPr>
          <a:lstStyle/>
          <a:p>
            <a:pPr marL="0" indent="0">
              <a:buNone/>
            </a:pPr>
            <a:r>
              <a:rPr lang="en-US" b="1" dirty="0" smtClean="0"/>
              <a:t>5</a:t>
            </a:r>
            <a:r>
              <a:rPr lang="en-US" b="1" dirty="0"/>
              <a:t>. Tell the Human Story: </a:t>
            </a:r>
          </a:p>
          <a:p>
            <a:pPr lvl="1"/>
            <a:r>
              <a:rPr lang="en-US" b="1" dirty="0" smtClean="0"/>
              <a:t>Candid </a:t>
            </a:r>
            <a:r>
              <a:rPr lang="en-US" b="1" dirty="0"/>
              <a:t>Moments</a:t>
            </a:r>
            <a:r>
              <a:rPr lang="en-US" dirty="0"/>
              <a:t>: Look for candid, unscripted moments that reveal the human side of sports. These can include pre-game rituals, post-game celebrations, or players interacting with fans. </a:t>
            </a:r>
            <a:endParaRPr lang="en-US" dirty="0" smtClean="0"/>
          </a:p>
          <a:p>
            <a:pPr lvl="1"/>
            <a:r>
              <a:rPr lang="en-US" b="1" dirty="0" smtClean="0"/>
              <a:t>Emotions</a:t>
            </a:r>
            <a:r>
              <a:rPr lang="en-US" dirty="0"/>
              <a:t>: Photograph the range of emotions—joy, disappointment, determination—on the faces of athletes and fans. Emotions tell a powerful story. </a:t>
            </a:r>
            <a:endParaRPr lang="en-US" dirty="0" smtClean="0"/>
          </a:p>
          <a:p>
            <a:pPr lvl="1"/>
            <a:r>
              <a:rPr lang="en-US" b="1" dirty="0" smtClean="0"/>
              <a:t>Interaction</a:t>
            </a:r>
            <a:r>
              <a:rPr lang="en-US" dirty="0"/>
              <a:t>: Capture interactions between players, coaches, and fans. These moments can reveal the personal connections and dynamics within the sport. </a:t>
            </a:r>
          </a:p>
          <a:p>
            <a:pPr marL="0" indent="0">
              <a:buNone/>
            </a:pPr>
            <a:r>
              <a:rPr lang="en-US" dirty="0"/>
              <a:t>6. </a:t>
            </a:r>
            <a:r>
              <a:rPr lang="en-US" b="1" dirty="0"/>
              <a:t>Use Captions</a:t>
            </a:r>
            <a:r>
              <a:rPr lang="en-US" dirty="0"/>
              <a:t>: Write informative and compelling captions for your photos. Captions should provide context, identify individuals, and add depth to the story. Accuracy and clarity are crucial. </a:t>
            </a:r>
          </a:p>
          <a:p>
            <a:pPr marL="0" indent="0">
              <a:buNone/>
            </a:pPr>
            <a:r>
              <a:rPr lang="en-US" dirty="0"/>
              <a:t>7. </a:t>
            </a:r>
            <a:r>
              <a:rPr lang="en-US" b="1" dirty="0"/>
              <a:t>Stay Neutral</a:t>
            </a:r>
            <a:r>
              <a:rPr lang="en-US" dirty="0"/>
              <a:t>: Maintain objectivity and neutrality in your coverage. Avoid showing favoritism or bias toward any team or athlete, especially if you're working for a news organization. </a:t>
            </a:r>
          </a:p>
          <a:p>
            <a:endParaRPr lang="en-US" dirty="0"/>
          </a:p>
        </p:txBody>
      </p:sp>
    </p:spTree>
    <p:extLst>
      <p:ext uri="{BB962C8B-B14F-4D97-AF65-F5344CB8AC3E}">
        <p14:creationId xmlns:p14="http://schemas.microsoft.com/office/powerpoint/2010/main" val="270640036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8965" y="1033111"/>
            <a:ext cx="8398775" cy="868839"/>
          </a:xfrm>
        </p:spPr>
        <p:txBody>
          <a:bodyPr>
            <a:noAutofit/>
          </a:bodyPr>
          <a:lstStyle/>
          <a:p>
            <a:r>
              <a:rPr lang="en-US" sz="2400" b="1" dirty="0"/>
              <a:t>Apply photojournalistic techniques and skills in sports coverage</a:t>
            </a:r>
            <a:endParaRPr lang="en-US" sz="2400" dirty="0"/>
          </a:p>
        </p:txBody>
      </p:sp>
      <p:sp>
        <p:nvSpPr>
          <p:cNvPr id="3" name="Content Placeholder 2"/>
          <p:cNvSpPr>
            <a:spLocks noGrp="1"/>
          </p:cNvSpPr>
          <p:nvPr>
            <p:ph idx="1"/>
          </p:nvPr>
        </p:nvSpPr>
        <p:spPr>
          <a:xfrm>
            <a:off x="296260" y="1443835"/>
            <a:ext cx="8246069" cy="5344675"/>
          </a:xfrm>
        </p:spPr>
        <p:txBody>
          <a:bodyPr>
            <a:normAutofit fontScale="70000" lnSpcReduction="20000"/>
          </a:bodyPr>
          <a:lstStyle/>
          <a:p>
            <a:endParaRPr lang="en-US" dirty="0"/>
          </a:p>
          <a:p>
            <a:r>
              <a:rPr lang="en-US" b="1" dirty="0"/>
              <a:t>8. Ethical Considerations: </a:t>
            </a:r>
          </a:p>
          <a:p>
            <a:pPr lvl="1"/>
            <a:r>
              <a:rPr lang="en-US" dirty="0" smtClean="0"/>
              <a:t>Respect </a:t>
            </a:r>
            <a:r>
              <a:rPr lang="en-US" dirty="0"/>
              <a:t>the athletes' privacy and consent. Avoid capturing them in vulnerable or embarrassing moments without their permission. </a:t>
            </a:r>
          </a:p>
          <a:p>
            <a:pPr lvl="1"/>
            <a:r>
              <a:rPr lang="en-US" dirty="0" smtClean="0"/>
              <a:t>Ensure </a:t>
            </a:r>
            <a:r>
              <a:rPr lang="en-US" dirty="0"/>
              <a:t>your photos accurately represent the events. Avoid altering images in a way that misrepresents the reality of the game. </a:t>
            </a:r>
          </a:p>
          <a:p>
            <a:r>
              <a:rPr lang="en-US" dirty="0"/>
              <a:t>9. </a:t>
            </a:r>
            <a:r>
              <a:rPr lang="en-US" b="1" dirty="0"/>
              <a:t>Post-Processing</a:t>
            </a:r>
            <a:r>
              <a:rPr lang="en-US" dirty="0"/>
              <a:t>: After the event, use post-processing software (e.g., </a:t>
            </a:r>
            <a:r>
              <a:rPr lang="en-US" dirty="0" err="1"/>
              <a:t>Lightroom</a:t>
            </a:r>
            <a:r>
              <a:rPr lang="en-US" dirty="0"/>
              <a:t> or Photoshop) to edit and enhance your photos. Adjust exposure, color, and sharpness to improve image quality without altering the integrity of the scene. </a:t>
            </a:r>
          </a:p>
          <a:p>
            <a:r>
              <a:rPr lang="en-US" dirty="0"/>
              <a:t>10. </a:t>
            </a:r>
            <a:r>
              <a:rPr lang="en-US" b="1" dirty="0"/>
              <a:t>Transmit Quickly</a:t>
            </a:r>
            <a:r>
              <a:rPr lang="en-US" dirty="0"/>
              <a:t>: If you're on a tight deadline, transmit your images to your newsroom or client as quickly as possible. High-speed internet connections or mobile hotspots can help expedite this process. </a:t>
            </a:r>
          </a:p>
          <a:p>
            <a:r>
              <a:rPr lang="en-US" dirty="0"/>
              <a:t>11. </a:t>
            </a:r>
            <a:r>
              <a:rPr lang="en-US" b="1" dirty="0"/>
              <a:t>Stay Informed</a:t>
            </a:r>
            <a:r>
              <a:rPr lang="en-US" dirty="0"/>
              <a:t>: Stay updated on developments in the sport, industry trends, and emerging athletes. This knowledge will help you capture relevant and timely stories. </a:t>
            </a:r>
          </a:p>
          <a:p>
            <a:r>
              <a:rPr lang="en-US" dirty="0"/>
              <a:t>12. </a:t>
            </a:r>
            <a:r>
              <a:rPr lang="en-US" b="1" dirty="0"/>
              <a:t>Feedback and Critique</a:t>
            </a:r>
            <a:r>
              <a:rPr lang="en-US" dirty="0"/>
              <a:t>: Seek feedback from peers, editors, or mentors to continuously improve your sports photojournalism skills. Constructive criticism can help you refine your techniques and storytelling abilities. </a:t>
            </a:r>
          </a:p>
          <a:p>
            <a:endParaRPr lang="en-US" dirty="0"/>
          </a:p>
        </p:txBody>
      </p:sp>
    </p:spTree>
    <p:extLst>
      <p:ext uri="{BB962C8B-B14F-4D97-AF65-F5344CB8AC3E}">
        <p14:creationId xmlns:p14="http://schemas.microsoft.com/office/powerpoint/2010/main" val="300038217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92245" y="880406"/>
            <a:ext cx="6719018" cy="868839"/>
          </a:xfrm>
        </p:spPr>
        <p:txBody>
          <a:bodyPr/>
          <a:lstStyle/>
          <a:p>
            <a:r>
              <a:rPr lang="en-US" b="1" dirty="0" smtClean="0"/>
              <a:t>SUMMARY</a:t>
            </a:r>
            <a:endParaRPr lang="en-US" b="1" dirty="0"/>
          </a:p>
        </p:txBody>
      </p:sp>
      <p:sp>
        <p:nvSpPr>
          <p:cNvPr id="3" name="Content Placeholder 2"/>
          <p:cNvSpPr>
            <a:spLocks noGrp="1"/>
          </p:cNvSpPr>
          <p:nvPr>
            <p:ph idx="1"/>
          </p:nvPr>
        </p:nvSpPr>
        <p:spPr>
          <a:xfrm>
            <a:off x="448964" y="1749245"/>
            <a:ext cx="7787955" cy="4956050"/>
          </a:xfrm>
        </p:spPr>
        <p:txBody>
          <a:bodyPr>
            <a:normAutofit fontScale="77500" lnSpcReduction="20000"/>
          </a:bodyPr>
          <a:lstStyle/>
          <a:p>
            <a:r>
              <a:rPr lang="en-US" dirty="0"/>
              <a:t>In essence, sports features photojournalism is a form of storytelling that uses powerful images to capture the essence of sports and the people involved, transcending the scores and statistics to reveal the human side of the game. </a:t>
            </a:r>
            <a:endParaRPr lang="en-US" dirty="0" smtClean="0"/>
          </a:p>
          <a:p>
            <a:r>
              <a:rPr lang="en-US" dirty="0" smtClean="0"/>
              <a:t>It's </a:t>
            </a:r>
            <a:r>
              <a:rPr lang="en-US" dirty="0"/>
              <a:t>a vital component of sports journalism, offering a more profound and holistic perspective on the world of sports. </a:t>
            </a:r>
          </a:p>
          <a:p>
            <a:r>
              <a:rPr lang="en-US" dirty="0"/>
              <a:t>Sport photojournalism combines photography, storytelling, and a deep understanding of sports to document and convey the excitement, emotion, and stories within the world of </a:t>
            </a:r>
            <a:r>
              <a:rPr lang="en-US" dirty="0" smtClean="0"/>
              <a:t>athletics.</a:t>
            </a:r>
          </a:p>
          <a:p>
            <a:r>
              <a:rPr lang="en-US" dirty="0" smtClean="0"/>
              <a:t>It </a:t>
            </a:r>
            <a:r>
              <a:rPr lang="en-US" dirty="0"/>
              <a:t>plays a crucial role in bringing the passion and drama of sports to audiences worldwide. </a:t>
            </a:r>
          </a:p>
          <a:p>
            <a:r>
              <a:rPr lang="en-US" dirty="0"/>
              <a:t>Sports photography is a dynamic and exciting genre that combines technical skill, creative composition, and the ability to capture the essence of sports and athleticism. </a:t>
            </a:r>
            <a:endParaRPr lang="en-US" dirty="0" smtClean="0"/>
          </a:p>
          <a:p>
            <a:r>
              <a:rPr lang="en-US" dirty="0" smtClean="0"/>
              <a:t>It </a:t>
            </a:r>
            <a:r>
              <a:rPr lang="en-US" dirty="0"/>
              <a:t>plays a vital role in documenting and celebrating the world of sports for audiences around the globe. 	</a:t>
            </a:r>
          </a:p>
        </p:txBody>
      </p:sp>
    </p:spTree>
    <p:extLst>
      <p:ext uri="{BB962C8B-B14F-4D97-AF65-F5344CB8AC3E}">
        <p14:creationId xmlns:p14="http://schemas.microsoft.com/office/powerpoint/2010/main" val="363711263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97655" y="985720"/>
            <a:ext cx="6719018" cy="868839"/>
          </a:xfrm>
        </p:spPr>
        <p:txBody>
          <a:bodyPr/>
          <a:lstStyle/>
          <a:p>
            <a:r>
              <a:rPr lang="en-US" b="1" dirty="0" smtClean="0"/>
              <a:t>SUMMARY</a:t>
            </a:r>
            <a:endParaRPr lang="en-US" b="1" dirty="0"/>
          </a:p>
        </p:txBody>
      </p:sp>
      <p:sp>
        <p:nvSpPr>
          <p:cNvPr id="3" name="Content Placeholder 2"/>
          <p:cNvSpPr>
            <a:spLocks noGrp="1"/>
          </p:cNvSpPr>
          <p:nvPr>
            <p:ph idx="1"/>
          </p:nvPr>
        </p:nvSpPr>
        <p:spPr>
          <a:xfrm>
            <a:off x="143555" y="1749245"/>
            <a:ext cx="7940660" cy="5039265"/>
          </a:xfrm>
        </p:spPr>
        <p:txBody>
          <a:bodyPr>
            <a:normAutofit fontScale="85000" lnSpcReduction="10000"/>
          </a:bodyPr>
          <a:lstStyle/>
          <a:p>
            <a:r>
              <a:rPr lang="en-US" dirty="0"/>
              <a:t>In summary, while both sports photography and sports photojournalism involve </a:t>
            </a:r>
            <a:r>
              <a:rPr lang="en-US" dirty="0" smtClean="0"/>
              <a:t>capturing</a:t>
            </a:r>
            <a:endParaRPr lang="en-US" dirty="0"/>
          </a:p>
          <a:p>
            <a:r>
              <a:rPr lang="en-US" dirty="0"/>
              <a:t>sports-related images, they differ in their primary focus, goals, and approach. </a:t>
            </a:r>
            <a:endParaRPr lang="en-US" dirty="0" smtClean="0"/>
          </a:p>
          <a:p>
            <a:r>
              <a:rPr lang="en-US" dirty="0" smtClean="0"/>
              <a:t>Sports </a:t>
            </a:r>
            <a:r>
              <a:rPr lang="en-US" dirty="0"/>
              <a:t>photography leans toward aesthetics and commercial appeal, while sports photojournalism prioritizes journalistic integrity, factual reporting, and storytelling within the context of news and editorial coverage.</a:t>
            </a:r>
          </a:p>
          <a:p>
            <a:r>
              <a:rPr lang="en-US" dirty="0"/>
              <a:t>Remember that in sports feature photojournalism, the ability to tell a compelling story through your images is just as important as having the right equipment. </a:t>
            </a:r>
            <a:endParaRPr lang="en-US" dirty="0" smtClean="0"/>
          </a:p>
          <a:p>
            <a:r>
              <a:rPr lang="en-US" dirty="0" smtClean="0"/>
              <a:t>Understanding </a:t>
            </a:r>
            <a:r>
              <a:rPr lang="en-US" dirty="0"/>
              <a:t>the sport, anticipating key moments, and being in the right place at the right time are also critical skills for success in this field.</a:t>
            </a:r>
          </a:p>
        </p:txBody>
      </p:sp>
    </p:spTree>
    <p:extLst>
      <p:ext uri="{BB962C8B-B14F-4D97-AF65-F5344CB8AC3E}">
        <p14:creationId xmlns:p14="http://schemas.microsoft.com/office/powerpoint/2010/main" val="169744069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7900" y="3276295"/>
            <a:ext cx="6719018" cy="868839"/>
          </a:xfrm>
        </p:spPr>
        <p:txBody>
          <a:bodyPr>
            <a:noAutofit/>
          </a:bodyPr>
          <a:lstStyle/>
          <a:p>
            <a:pPr algn="ctr"/>
            <a:r>
              <a:rPr lang="en-US" sz="9600" dirty="0" smtClean="0">
                <a:effectLst>
                  <a:glow rad="63500">
                    <a:schemeClr val="accent3">
                      <a:satMod val="175000"/>
                      <a:alpha val="40000"/>
                    </a:schemeClr>
                  </a:glow>
                </a:effectLst>
              </a:rPr>
              <a:t>THANK YOU</a:t>
            </a:r>
            <a:endParaRPr lang="en-US" sz="9600" dirty="0">
              <a:effectLst>
                <a:glow rad="63500">
                  <a:schemeClr val="accent3">
                    <a:satMod val="175000"/>
                    <a:alpha val="40000"/>
                  </a:schemeClr>
                </a:glow>
              </a:effectLst>
            </a:endParaRPr>
          </a:p>
        </p:txBody>
      </p:sp>
    </p:spTree>
    <p:extLst>
      <p:ext uri="{BB962C8B-B14F-4D97-AF65-F5344CB8AC3E}">
        <p14:creationId xmlns:p14="http://schemas.microsoft.com/office/powerpoint/2010/main" val="148414074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1047</TotalTime>
  <Words>4048</Words>
  <Application>Microsoft Office PowerPoint</Application>
  <PresentationFormat>On-screen Show (4:3)</PresentationFormat>
  <Paragraphs>283</Paragraphs>
  <Slides>36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36</vt:i4>
      </vt:variant>
    </vt:vector>
  </HeadingPairs>
  <TitlesOfParts>
    <vt:vector size="39" baseType="lpstr">
      <vt:lpstr>Arial</vt:lpstr>
      <vt:lpstr>Calibri</vt:lpstr>
      <vt:lpstr>Office Theme</vt:lpstr>
      <vt:lpstr>Photojournalism</vt:lpstr>
      <vt:lpstr>Objectives</vt:lpstr>
      <vt:lpstr>  Introduction </vt:lpstr>
      <vt:lpstr>What is sport feature photojournalism?</vt:lpstr>
      <vt:lpstr>What is sport feature photojournalism?</vt:lpstr>
      <vt:lpstr>PowerPoint Presentation</vt:lpstr>
      <vt:lpstr>PowerPoint Presentation</vt:lpstr>
      <vt:lpstr>What is sport feature photojournalism?</vt:lpstr>
      <vt:lpstr>PowerPoint Presentation</vt:lpstr>
      <vt:lpstr>What is sport feature photojournalism?</vt:lpstr>
      <vt:lpstr>PowerPoint Presentation</vt:lpstr>
      <vt:lpstr>What is sport feature photojournalism?</vt:lpstr>
      <vt:lpstr>Differences between sports photography and sports photojournalism?</vt:lpstr>
      <vt:lpstr>PowerPoint Presentation</vt:lpstr>
      <vt:lpstr>Sport photojournalism </vt:lpstr>
      <vt:lpstr>Sport photojournalism </vt:lpstr>
      <vt:lpstr>Sport photojournalism </vt:lpstr>
      <vt:lpstr>PowerPoint Presentation</vt:lpstr>
      <vt:lpstr>Differences between sports photography and sports photojournalism</vt:lpstr>
      <vt:lpstr>Differences between sports photography and sports photojournalism</vt:lpstr>
      <vt:lpstr>Differences between sports photography and sports photojournalism</vt:lpstr>
      <vt:lpstr>Differences between sports photography and sports photojournalism</vt:lpstr>
      <vt:lpstr>Differences between sports photography and sports photojournalism</vt:lpstr>
      <vt:lpstr>Differences between sports photography and sports photojournalism</vt:lpstr>
      <vt:lpstr>The tools for sports features photojournalism</vt:lpstr>
      <vt:lpstr>PowerPoint Presentation</vt:lpstr>
      <vt:lpstr>The tools for sports features photojournalism</vt:lpstr>
      <vt:lpstr>The tools for sports features photojournalism</vt:lpstr>
      <vt:lpstr>Apply photojournalistic techniques and skills in sports coverage</vt:lpstr>
      <vt:lpstr>Apply photojournalistic techniques and skills in sports coverage</vt:lpstr>
      <vt:lpstr>Apply photojournalistic techniques and skills in sports coverage</vt:lpstr>
      <vt:lpstr>Apply photojournalistic techniques and skills in sports coverage</vt:lpstr>
      <vt:lpstr>Apply photojournalistic techniques and skills in sports coverage</vt:lpstr>
      <vt:lpstr>SUMMARY</vt:lpstr>
      <vt:lpstr>SUMMARY</vt:lpstr>
      <vt:lpstr>THANK YOU</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user</cp:lastModifiedBy>
  <cp:revision>176</cp:revision>
  <dcterms:created xsi:type="dcterms:W3CDTF">2013-08-21T19:17:07Z</dcterms:created>
  <dcterms:modified xsi:type="dcterms:W3CDTF">2023-10-05T12:26:49Z</dcterms:modified>
</cp:coreProperties>
</file>