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2" r:id="rId23"/>
    <p:sldId id="279" r:id="rId24"/>
    <p:sldId id="280" r:id="rId25"/>
    <p:sldId id="281" r:id="rId26"/>
    <p:sldId id="283" r:id="rId27"/>
    <p:sldId id="284" r:id="rId28"/>
    <p:sldId id="285" r:id="rId29"/>
    <p:sldId id="286" r:id="rId30"/>
    <p:sldId id="287" r:id="rId31"/>
    <p:sldId id="288" r:id="rId32"/>
    <p:sldId id="289" r:id="rId33"/>
    <p:sldId id="291" r:id="rId34"/>
    <p:sldId id="290"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798" y="54"/>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pexels.com/photo/man-holding-microphone-while-talking-to-another-man-2872418/" TargetMode="External"/><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pexels.com/photo/5-soldiers-holding-rifle-running-on-white-sand-during-daytime-87772/"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pexels.com/photo/woman-using-smartphone-and-laptop-4549414/"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pexels.com/photo/firefighters-putting-out-fire-4127694/"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lnSpcReduction="10000"/>
          </a:bodyPr>
          <a:lstStyle/>
          <a:p>
            <a:pPr algn="ctr"/>
            <a:r>
              <a:rPr lang="en-US" b="1" dirty="0" smtClean="0">
                <a:solidFill>
                  <a:schemeClr val="tx1"/>
                </a:solidFill>
              </a:rPr>
              <a:t>WEEK 8 </a:t>
            </a:r>
            <a:r>
              <a:rPr lang="en-US" b="1" cap="all" dirty="0">
                <a:solidFill>
                  <a:schemeClr val="tx1"/>
                </a:solidFill>
              </a:rPr>
              <a:t>The roles and responsibilities of photojournalist and editor</a:t>
            </a:r>
            <a:endParaRPr lang="en-US" b="1" cap="all" dirty="0" smtClean="0">
              <a:solidFill>
                <a:schemeClr val="tx1"/>
              </a:solidFill>
            </a:endParaRPr>
          </a:p>
          <a:p>
            <a:pPr algn="ctr"/>
            <a:r>
              <a:rPr lang="en-US" b="1" dirty="0" smtClean="0">
                <a:solidFill>
                  <a:schemeClr val="tx1"/>
                </a:solidFill>
              </a:rPr>
              <a:t>By 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601670" y="1901950"/>
            <a:ext cx="7482545" cy="5039265"/>
          </a:xfrm>
        </p:spPr>
        <p:txBody>
          <a:bodyPr>
            <a:normAutofit/>
          </a:bodyPr>
          <a:lstStyle/>
          <a:p>
            <a:r>
              <a:rPr lang="en-US" dirty="0"/>
              <a:t>At the end of this </a:t>
            </a:r>
            <a:r>
              <a:rPr lang="en-US" dirty="0" smtClean="0"/>
              <a:t>Lecture, </a:t>
            </a:r>
            <a:r>
              <a:rPr lang="en-US" dirty="0"/>
              <a:t>you should be </a:t>
            </a:r>
            <a:r>
              <a:rPr lang="en-US" dirty="0" smtClean="0"/>
              <a:t>able to:</a:t>
            </a:r>
          </a:p>
          <a:p>
            <a:pPr marL="514350" indent="-514350">
              <a:buFont typeface="+mj-lt"/>
              <a:buAutoNum type="arabicPeriod"/>
            </a:pPr>
            <a:r>
              <a:rPr lang="en-US" dirty="0" smtClean="0"/>
              <a:t>Explain </a:t>
            </a:r>
            <a:r>
              <a:rPr lang="en-US" dirty="0"/>
              <a:t>the roles of a Journalist and Photojournalist.</a:t>
            </a:r>
          </a:p>
          <a:p>
            <a:pPr marL="514350" indent="-514350">
              <a:buFont typeface="+mj-lt"/>
              <a:buAutoNum type="arabicPeriod"/>
            </a:pPr>
            <a:r>
              <a:rPr lang="en-US" dirty="0" smtClean="0"/>
              <a:t>Explore </a:t>
            </a:r>
            <a:r>
              <a:rPr lang="en-US" dirty="0"/>
              <a:t>job description or duties of a news editor and photo-editor</a:t>
            </a:r>
          </a:p>
          <a:p>
            <a:pPr marL="514350" indent="-514350">
              <a:buFont typeface="+mj-lt"/>
              <a:buAutoNum type="arabicPeriod"/>
            </a:pPr>
            <a:r>
              <a:rPr lang="en-US" dirty="0" smtClean="0"/>
              <a:t>Compare </a:t>
            </a:r>
            <a:r>
              <a:rPr lang="en-US" dirty="0"/>
              <a:t>and contrast the responsibilities of a photojournalist and photo-editor</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976015" y="527605"/>
            <a:ext cx="6719018" cy="868839"/>
          </a:xfrm>
        </p:spPr>
        <p:txBody>
          <a:bodyPr/>
          <a:lstStyle/>
          <a:p>
            <a:r>
              <a:rPr lang="en-US" b="1" dirty="0" smtClean="0"/>
              <a:t>Introduc</a:t>
            </a:r>
            <a:r>
              <a:rPr lang="en-US" b="1" dirty="0" smtClean="0"/>
              <a:t>tion</a:t>
            </a:r>
            <a:endParaRPr lang="en-US" b="1" dirty="0"/>
          </a:p>
        </p:txBody>
      </p:sp>
      <p:sp>
        <p:nvSpPr>
          <p:cNvPr id="5" name="Content Placeholder 4"/>
          <p:cNvSpPr>
            <a:spLocks noGrp="1"/>
          </p:cNvSpPr>
          <p:nvPr>
            <p:ph idx="1"/>
          </p:nvPr>
        </p:nvSpPr>
        <p:spPr>
          <a:xfrm>
            <a:off x="1670607" y="1749244"/>
            <a:ext cx="7329838" cy="5108755"/>
          </a:xfrm>
        </p:spPr>
        <p:txBody>
          <a:bodyPr>
            <a:normAutofit fontScale="77500" lnSpcReduction="20000"/>
          </a:bodyPr>
          <a:lstStyle/>
          <a:p>
            <a:r>
              <a:rPr lang="en-US" dirty="0"/>
              <a:t>Journalists play a crucial role in society by gathering, analyzing, and presenting news and information to the public. </a:t>
            </a:r>
            <a:endParaRPr lang="en-US" dirty="0" smtClean="0"/>
          </a:p>
          <a:p>
            <a:r>
              <a:rPr lang="en-US" dirty="0" smtClean="0"/>
              <a:t>They keep </a:t>
            </a:r>
            <a:r>
              <a:rPr lang="en-US" dirty="0"/>
              <a:t>people informed, holding individuals and institutions accountable, and fostering a well-informed citizenry. </a:t>
            </a:r>
            <a:endParaRPr lang="en-US" dirty="0" smtClean="0"/>
          </a:p>
          <a:p>
            <a:r>
              <a:rPr lang="en-US" dirty="0" smtClean="0"/>
              <a:t>Capture </a:t>
            </a:r>
            <a:r>
              <a:rPr lang="en-US" dirty="0"/>
              <a:t>images of events, incidents, or people to create a press story. </a:t>
            </a:r>
            <a:endParaRPr lang="en-US" dirty="0" smtClean="0"/>
          </a:p>
          <a:p>
            <a:r>
              <a:rPr lang="en-US" dirty="0" smtClean="0"/>
              <a:t>Current </a:t>
            </a:r>
            <a:r>
              <a:rPr lang="en-US" dirty="0"/>
              <a:t>debates and discussions </a:t>
            </a:r>
            <a:r>
              <a:rPr lang="en-US" dirty="0" smtClean="0"/>
              <a:t>include </a:t>
            </a:r>
            <a:r>
              <a:rPr lang="en-US" dirty="0"/>
              <a:t>but are not limited to: responsible representation, manipulation, citizen contribution, and the evolution of digital technology. </a:t>
            </a:r>
            <a:endParaRPr lang="en-US" dirty="0" smtClean="0"/>
          </a:p>
          <a:p>
            <a:r>
              <a:rPr lang="en-US" dirty="0" smtClean="0"/>
              <a:t>The </a:t>
            </a:r>
            <a:r>
              <a:rPr lang="en-US" dirty="0"/>
              <a:t>parameters of the professional photojournalist are in a continuing state of flux. </a:t>
            </a:r>
            <a:endParaRPr lang="en-US" dirty="0" smtClean="0"/>
          </a:p>
          <a:p>
            <a:r>
              <a:rPr lang="en-US" dirty="0" smtClean="0"/>
              <a:t>Their </a:t>
            </a:r>
            <a:r>
              <a:rPr lang="en-US" dirty="0"/>
              <a:t>job description entails editing and preparing pictures taken in real-life situations to obtain visual materials used to support news stories.</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6" y="1138425"/>
            <a:ext cx="7329840" cy="868839"/>
          </a:xfrm>
        </p:spPr>
        <p:txBody>
          <a:bodyPr>
            <a:normAutofit/>
          </a:bodyPr>
          <a:lstStyle/>
          <a:p>
            <a:pPr algn="ctr"/>
            <a:r>
              <a:rPr lang="en-US" sz="2800" b="1" dirty="0"/>
              <a:t>The roles of a journalist and a photojournalist</a:t>
            </a:r>
            <a:endParaRPr lang="en-US" sz="2800" b="1" dirty="0"/>
          </a:p>
        </p:txBody>
      </p:sp>
      <p:sp>
        <p:nvSpPr>
          <p:cNvPr id="3" name="Content Placeholder 2"/>
          <p:cNvSpPr>
            <a:spLocks noGrp="1"/>
          </p:cNvSpPr>
          <p:nvPr>
            <p:ph idx="1"/>
          </p:nvPr>
        </p:nvSpPr>
        <p:spPr>
          <a:xfrm>
            <a:off x="143554" y="1901950"/>
            <a:ext cx="8398776" cy="5039265"/>
          </a:xfrm>
        </p:spPr>
        <p:txBody>
          <a:bodyPr>
            <a:normAutofit fontScale="92500" lnSpcReduction="20000"/>
          </a:bodyPr>
          <a:lstStyle/>
          <a:p>
            <a:r>
              <a:rPr lang="en-US" dirty="0"/>
              <a:t>The roles of a journalist can vary depending on their area of specialization, but the following are some common roles and responsibilities of journalists:</a:t>
            </a:r>
          </a:p>
          <a:p>
            <a:r>
              <a:rPr lang="en-US" dirty="0"/>
              <a:t>1.	</a:t>
            </a:r>
            <a:r>
              <a:rPr lang="en-US" b="1" dirty="0"/>
              <a:t>Information Gathering: </a:t>
            </a:r>
            <a:r>
              <a:rPr lang="en-US" dirty="0"/>
              <a:t>Journalists are responsible for collecting information from various sources, including interviews, research, press releases, and eyewitness accounts. </a:t>
            </a:r>
            <a:endParaRPr lang="en-US" dirty="0" smtClean="0"/>
          </a:p>
          <a:p>
            <a:r>
              <a:rPr lang="en-US" dirty="0" smtClean="0"/>
              <a:t>They </a:t>
            </a:r>
            <a:r>
              <a:rPr lang="en-US" dirty="0"/>
              <a:t>must verify the accuracy and credibility of the information they gather.</a:t>
            </a:r>
          </a:p>
          <a:p>
            <a:r>
              <a:rPr lang="en-US" dirty="0"/>
              <a:t>2.	</a:t>
            </a:r>
            <a:r>
              <a:rPr lang="en-US" b="1" dirty="0"/>
              <a:t>Reporting: </a:t>
            </a:r>
            <a:r>
              <a:rPr lang="en-US" dirty="0"/>
              <a:t>Journalists write news articles, reports, or broadcast stories to convey information to the public</a:t>
            </a:r>
            <a:r>
              <a:rPr lang="en-US" dirty="0" smtClean="0"/>
              <a:t>.</a:t>
            </a:r>
          </a:p>
          <a:p>
            <a:r>
              <a:rPr lang="en-US" dirty="0" smtClean="0"/>
              <a:t> </a:t>
            </a:r>
            <a:r>
              <a:rPr lang="en-US" dirty="0"/>
              <a:t>They use clear and concise language to present facts, events, and developments in an understandable manner</a:t>
            </a:r>
            <a:endParaRPr lang="en-US" dirty="0"/>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138425"/>
            <a:ext cx="8704185" cy="868839"/>
          </a:xfrm>
        </p:spPr>
        <p:txBody>
          <a:bodyPr>
            <a:normAutofit/>
          </a:bodyPr>
          <a:lstStyle/>
          <a:p>
            <a:r>
              <a:rPr lang="en-US" sz="2800" b="1" dirty="0"/>
              <a:t>The roles of a journalist and a photojournalist</a:t>
            </a:r>
            <a:endParaRPr lang="en-US" sz="2800" b="1" dirty="0"/>
          </a:p>
        </p:txBody>
      </p:sp>
      <p:sp>
        <p:nvSpPr>
          <p:cNvPr id="3" name="Content Placeholder 2"/>
          <p:cNvSpPr>
            <a:spLocks noGrp="1"/>
          </p:cNvSpPr>
          <p:nvPr>
            <p:ph idx="1"/>
          </p:nvPr>
        </p:nvSpPr>
        <p:spPr>
          <a:xfrm>
            <a:off x="143555" y="1901950"/>
            <a:ext cx="8093365" cy="5039265"/>
          </a:xfrm>
        </p:spPr>
        <p:txBody>
          <a:bodyPr>
            <a:normAutofit fontScale="92500" lnSpcReduction="20000"/>
          </a:bodyPr>
          <a:lstStyle/>
          <a:p>
            <a:pPr lvl="0"/>
            <a:r>
              <a:rPr lang="en-US" b="1" dirty="0"/>
              <a:t>Investigation: </a:t>
            </a:r>
            <a:r>
              <a:rPr lang="en-US" dirty="0"/>
              <a:t>Investigative journalists delve deep into issues, often uncovering hidden truths or exposing wrongdoing. </a:t>
            </a:r>
            <a:endParaRPr lang="en-US" dirty="0" smtClean="0"/>
          </a:p>
          <a:p>
            <a:pPr lvl="0"/>
            <a:r>
              <a:rPr lang="en-US" dirty="0" smtClean="0"/>
              <a:t>They </a:t>
            </a:r>
            <a:r>
              <a:rPr lang="en-US" dirty="0"/>
              <a:t>may spend extended periods researching and digging into complex stories.</a:t>
            </a:r>
          </a:p>
          <a:p>
            <a:pPr lvl="0"/>
            <a:r>
              <a:rPr lang="en-US" b="1" dirty="0"/>
              <a:t>Interviewing: </a:t>
            </a:r>
            <a:r>
              <a:rPr lang="en-US" dirty="0"/>
              <a:t>Journalists conduct interviews with individuals relevant to the news story, including experts, witnesses, officials, and ordinary people. </a:t>
            </a:r>
            <a:endParaRPr lang="en-US" dirty="0" smtClean="0"/>
          </a:p>
          <a:p>
            <a:pPr lvl="0"/>
            <a:r>
              <a:rPr lang="en-US" dirty="0" smtClean="0"/>
              <a:t>Effective </a:t>
            </a:r>
            <a:r>
              <a:rPr lang="en-US" dirty="0"/>
              <a:t>interviewing skills are essential to extract valuable insights and perspectives.</a:t>
            </a:r>
          </a:p>
          <a:p>
            <a:pPr lvl="0"/>
            <a:r>
              <a:rPr lang="en-US" b="1" dirty="0"/>
              <a:t>Fact-Checking: </a:t>
            </a:r>
            <a:r>
              <a:rPr lang="en-US" dirty="0"/>
              <a:t>Journalists have a responsibility to verify the accuracy of the information they report</a:t>
            </a:r>
            <a:r>
              <a:rPr lang="en-US" dirty="0" smtClean="0"/>
              <a:t>.</a:t>
            </a:r>
          </a:p>
          <a:p>
            <a:pPr lvl="0"/>
            <a:r>
              <a:rPr lang="en-US" dirty="0" smtClean="0"/>
              <a:t> </a:t>
            </a:r>
            <a:r>
              <a:rPr lang="en-US" dirty="0"/>
              <a:t>Fact-checking ensures that stories are truthful and reliable.</a:t>
            </a:r>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4560" y="6483100"/>
            <a:ext cx="4393248" cy="2144708"/>
          </a:xfrm>
        </p:spPr>
        <p:txBody>
          <a:bodyPr>
            <a:normAutofit fontScale="47500" lnSpcReduction="2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600" dirty="0" smtClean="0"/>
              <a:t>Source</a:t>
            </a:r>
            <a:r>
              <a:rPr lang="en-US" sz="1600" dirty="0"/>
              <a:t>: https://pixabay.com/photos/camera-aperture-digital-camera-dslr-1239384/</a:t>
            </a:r>
          </a:p>
        </p:txBody>
      </p:sp>
      <p:pic>
        <p:nvPicPr>
          <p:cNvPr id="1026" name="Picture 2" descr="Free Man Holding Microphone While Talking to Another Man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7295" y="1520108"/>
            <a:ext cx="6299200" cy="419946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2688" y="5934670"/>
            <a:ext cx="4572000" cy="369332"/>
          </a:xfrm>
          <a:prstGeom prst="rect">
            <a:avLst/>
          </a:prstGeom>
        </p:spPr>
        <p:txBody>
          <a:bodyPr>
            <a:spAutoFit/>
          </a:bodyPr>
          <a:lstStyle/>
          <a:p>
            <a:r>
              <a:rPr lang="en-US" sz="900" dirty="0" smtClean="0"/>
              <a:t>Source: </a:t>
            </a:r>
            <a:r>
              <a:rPr lang="en-US" sz="900" dirty="0" smtClean="0">
                <a:hlinkClick r:id="rId3"/>
              </a:rPr>
              <a:t>https</a:t>
            </a:r>
            <a:r>
              <a:rPr lang="en-US" sz="900" dirty="0">
                <a:hlinkClick r:id="rId3"/>
              </a:rPr>
              <a:t>://www.pexels.com/photo/man-holding-microphone-while-talking-to-another-man-2872418</a:t>
            </a:r>
            <a:r>
              <a:rPr lang="en-US" sz="900" dirty="0" smtClean="0">
                <a:hlinkClick r:id="rId3"/>
              </a:rPr>
              <a:t>/</a:t>
            </a:r>
            <a:r>
              <a:rPr lang="en-US" sz="900" dirty="0"/>
              <a:t> By </a:t>
            </a:r>
            <a:r>
              <a:rPr lang="en-US" sz="900" dirty="0" err="1"/>
              <a:t>Redrec</a:t>
            </a:r>
            <a:r>
              <a:rPr lang="en-US" sz="900" dirty="0"/>
              <a:t> ©️</a:t>
            </a:r>
          </a:p>
        </p:txBody>
      </p:sp>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07080" y="6177690"/>
            <a:ext cx="6719018" cy="458115"/>
          </a:xfrm>
        </p:spPr>
        <p:txBody>
          <a:bodyPr>
            <a:normAutofit/>
          </a:bodyPr>
          <a:lstStyle/>
          <a:p>
            <a:r>
              <a:rPr lang="en-US" sz="900" dirty="0"/>
              <a:t>Source: </a:t>
            </a:r>
            <a:r>
              <a:rPr lang="en-US" sz="900" dirty="0">
                <a:hlinkClick r:id="rId2"/>
              </a:rPr>
              <a:t>https://www.pexels.com/photo/5-soldiers-holding-rifle-running-on-white-sand-during-daytime-87772</a:t>
            </a:r>
            <a:r>
              <a:rPr lang="en-US" sz="900" dirty="0" smtClean="0">
                <a:hlinkClick r:id="rId2"/>
              </a:rPr>
              <a:t>/</a:t>
            </a:r>
            <a:r>
              <a:rPr lang="en-US" sz="900" dirty="0" smtClean="0"/>
              <a:t> PIXABAY</a:t>
            </a:r>
            <a:endParaRPr lang="en-US" sz="900" dirty="0"/>
          </a:p>
        </p:txBody>
      </p:sp>
      <p:pic>
        <p:nvPicPr>
          <p:cNvPr id="2052" name="Picture 4" descr="Free 5 Soldiers Holding Rifle Running on White Sand during Daytime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080" y="1447680"/>
            <a:ext cx="7604430" cy="4577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85816"/>
            <a:ext cx="6719018" cy="868839"/>
          </a:xfrm>
        </p:spPr>
        <p:txBody>
          <a:bodyPr>
            <a:normAutofit fontScale="90000"/>
          </a:bodyPr>
          <a:lstStyle/>
          <a:p>
            <a:r>
              <a:rPr lang="en-US" sz="2800" b="1" dirty="0"/>
              <a:t>The roles of a journalist and a photojournalist</a:t>
            </a:r>
            <a:endParaRPr lang="en-US" b="1" dirty="0"/>
          </a:p>
        </p:txBody>
      </p:sp>
      <p:sp>
        <p:nvSpPr>
          <p:cNvPr id="3" name="Content Placeholder 2"/>
          <p:cNvSpPr>
            <a:spLocks noGrp="1"/>
          </p:cNvSpPr>
          <p:nvPr>
            <p:ph idx="1"/>
          </p:nvPr>
        </p:nvSpPr>
        <p:spPr>
          <a:xfrm>
            <a:off x="143556" y="1901950"/>
            <a:ext cx="8246070" cy="4830451"/>
          </a:xfrm>
        </p:spPr>
        <p:txBody>
          <a:bodyPr>
            <a:normAutofit fontScale="92500" lnSpcReduction="20000"/>
          </a:bodyPr>
          <a:lstStyle/>
          <a:p>
            <a:pPr lvl="0"/>
            <a:r>
              <a:rPr lang="en-US" sz="2400" b="1" dirty="0"/>
              <a:t>Editorial and Opinion Writing: </a:t>
            </a:r>
            <a:r>
              <a:rPr lang="en-US" sz="2400" dirty="0"/>
              <a:t>Some journalists write opinion pieces, editorials, or columns to express their personal viewpoints on various topics. </a:t>
            </a:r>
            <a:endParaRPr lang="en-US" sz="2400" dirty="0" smtClean="0"/>
          </a:p>
          <a:p>
            <a:pPr lvl="0"/>
            <a:r>
              <a:rPr lang="en-US" sz="2400" dirty="0" smtClean="0"/>
              <a:t>These </a:t>
            </a:r>
            <a:r>
              <a:rPr lang="en-US" sz="2400" dirty="0"/>
              <a:t>pieces are typically labeled as opinion to distinguish them from news reporting.</a:t>
            </a:r>
          </a:p>
          <a:p>
            <a:pPr lvl="0"/>
            <a:r>
              <a:rPr lang="en-US" sz="2400" b="1" dirty="0"/>
              <a:t>Photography and Visual Storytelling</a:t>
            </a:r>
            <a:r>
              <a:rPr lang="en-US" sz="2400" dirty="0"/>
              <a:t>: Photojournalists and visual journalists use images and multimedia elements to complement news stories and provide a visual perspective on events.</a:t>
            </a:r>
          </a:p>
          <a:p>
            <a:pPr lvl="0"/>
            <a:r>
              <a:rPr lang="en-US" sz="2400" b="1" dirty="0"/>
              <a:t>Broadcasting: </a:t>
            </a:r>
            <a:r>
              <a:rPr lang="en-US" sz="2400" dirty="0"/>
              <a:t>Broadcast journalists work in radio or television and may serve as news anchors, correspondents, or reporters. </a:t>
            </a:r>
            <a:endParaRPr lang="en-US" sz="2400" dirty="0" smtClean="0"/>
          </a:p>
          <a:p>
            <a:pPr lvl="0"/>
            <a:r>
              <a:rPr lang="en-US" sz="2400" dirty="0" smtClean="0"/>
              <a:t>They </a:t>
            </a:r>
            <a:r>
              <a:rPr lang="en-US" sz="2400" dirty="0"/>
              <a:t>deliver news through live broadcasts or pre-recorded segments.</a:t>
            </a:r>
          </a:p>
          <a:p>
            <a:pPr lvl="0"/>
            <a:r>
              <a:rPr lang="en-US" sz="2400" b="1" dirty="0"/>
              <a:t>Social Media and Digital Journalism: </a:t>
            </a:r>
            <a:r>
              <a:rPr lang="en-US" sz="2400" dirty="0"/>
              <a:t>With the rise of digital media, journalists often use social media platforms and online tools to disseminate news quickly and engage with audiences. </a:t>
            </a:r>
            <a:endParaRPr lang="en-US" sz="2400" dirty="0" smtClean="0"/>
          </a:p>
          <a:p>
            <a:pPr lvl="0"/>
            <a:r>
              <a:rPr lang="en-US" sz="2400" dirty="0" smtClean="0"/>
              <a:t>They </a:t>
            </a:r>
            <a:r>
              <a:rPr lang="en-US" sz="2400" dirty="0"/>
              <a:t>also produce content for websites and digital publications.</a:t>
            </a:r>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4" y="1596540"/>
            <a:ext cx="7177135" cy="5261460"/>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t>https://www.pexels.com/photo/photo-of-people-taking-photos-2479958/</a:t>
            </a:r>
            <a:endParaRPr lang="en-US" sz="1000" dirty="0"/>
          </a:p>
        </p:txBody>
      </p:sp>
      <p:pic>
        <p:nvPicPr>
          <p:cNvPr id="3074" name="Picture 2" descr="Free Photo of People  taking Photos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70" y="1392752"/>
            <a:ext cx="7399006" cy="4923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0" y="1138425"/>
            <a:ext cx="6719018" cy="868839"/>
          </a:xfrm>
        </p:spPr>
        <p:txBody>
          <a:bodyPr>
            <a:normAutofit fontScale="90000"/>
          </a:bodyPr>
          <a:lstStyle/>
          <a:p>
            <a:r>
              <a:rPr lang="en-US" sz="2800" b="1" dirty="0"/>
              <a:t>The roles of a journalist and a photojournalist</a:t>
            </a:r>
            <a:endParaRPr lang="en-US" b="1" dirty="0"/>
          </a:p>
        </p:txBody>
      </p:sp>
      <p:sp>
        <p:nvSpPr>
          <p:cNvPr id="3" name="Content Placeholder 2"/>
          <p:cNvSpPr>
            <a:spLocks noGrp="1"/>
          </p:cNvSpPr>
          <p:nvPr>
            <p:ph idx="1"/>
          </p:nvPr>
        </p:nvSpPr>
        <p:spPr>
          <a:xfrm>
            <a:off x="143555" y="1978540"/>
            <a:ext cx="8398775" cy="4657265"/>
          </a:xfrm>
        </p:spPr>
        <p:txBody>
          <a:bodyPr>
            <a:normAutofit fontScale="77500" lnSpcReduction="20000"/>
          </a:bodyPr>
          <a:lstStyle/>
          <a:p>
            <a:pPr lvl="0"/>
            <a:r>
              <a:rPr lang="en-US" b="1" dirty="0"/>
              <a:t>Ethical Responsibility: </a:t>
            </a:r>
            <a:r>
              <a:rPr lang="en-US" dirty="0"/>
              <a:t>Journalists must adhere to ethical principles, including objectivity, fairness, impartiality, and respect for privacy</a:t>
            </a:r>
            <a:r>
              <a:rPr lang="en-US" dirty="0" smtClean="0"/>
              <a:t>.</a:t>
            </a:r>
          </a:p>
          <a:p>
            <a:pPr lvl="0"/>
            <a:r>
              <a:rPr lang="en-US" dirty="0" smtClean="0"/>
              <a:t> </a:t>
            </a:r>
            <a:r>
              <a:rPr lang="en-US" dirty="0"/>
              <a:t>They should avoid conflicts of interest and disclose any potential biases.</a:t>
            </a:r>
          </a:p>
          <a:p>
            <a:pPr lvl="0"/>
            <a:r>
              <a:rPr lang="en-US" b="1" dirty="0"/>
              <a:t>Accountability and Watchdog Function</a:t>
            </a:r>
            <a:r>
              <a:rPr lang="en-US" dirty="0"/>
              <a:t>: Journalists hold individuals, organizations, and governments accountable for their actions and decisions by investigating and reporting on issues of public interest.</a:t>
            </a:r>
          </a:p>
          <a:p>
            <a:pPr lvl="0"/>
            <a:r>
              <a:rPr lang="en-US" b="1" dirty="0"/>
              <a:t>Educational and Informative Role: </a:t>
            </a:r>
            <a:r>
              <a:rPr lang="en-US" dirty="0"/>
              <a:t>Journalists educate the public on various topics, including politics, economics, science, and culture. </a:t>
            </a:r>
            <a:endParaRPr lang="en-US" dirty="0" smtClean="0"/>
          </a:p>
          <a:p>
            <a:pPr lvl="0"/>
            <a:r>
              <a:rPr lang="en-US" dirty="0" smtClean="0"/>
              <a:t>They </a:t>
            </a:r>
            <a:r>
              <a:rPr lang="en-US" dirty="0"/>
              <a:t>help people make informed decisions and understand complex issues.</a:t>
            </a:r>
          </a:p>
          <a:p>
            <a:pPr lvl="0"/>
            <a:r>
              <a:rPr lang="en-US" b="1" dirty="0"/>
              <a:t>Crisis Reporting: </a:t>
            </a:r>
            <a:r>
              <a:rPr lang="en-US" dirty="0"/>
              <a:t>Journalists often cover crises such as natural disasters, conflicts, and emergencies. </a:t>
            </a:r>
            <a:endParaRPr lang="en-US" dirty="0" smtClean="0"/>
          </a:p>
          <a:p>
            <a:pPr lvl="0"/>
            <a:r>
              <a:rPr lang="en-US" dirty="0" smtClean="0"/>
              <a:t>Their </a:t>
            </a:r>
            <a:r>
              <a:rPr lang="en-US" dirty="0"/>
              <a:t>role is to provide timely and accurate information to help the public stay safe and informed.</a:t>
            </a:r>
          </a:p>
        </p:txBody>
      </p:sp>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2054655"/>
            <a:ext cx="7626100"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Source</a:t>
            </a:r>
            <a:r>
              <a:rPr lang="en-US" sz="1000" dirty="0"/>
              <a:t>: </a:t>
            </a:r>
            <a:r>
              <a:rPr lang="en-US" sz="1000" dirty="0">
                <a:hlinkClick r:id="rId2"/>
              </a:rPr>
              <a:t>https://www.pexels.com/photo/woman-using-smartphone-and-laptop-4549414</a:t>
            </a:r>
            <a:r>
              <a:rPr lang="en-US" sz="1000" dirty="0" smtClean="0">
                <a:hlinkClick r:id="rId2"/>
              </a:rPr>
              <a:t>/</a:t>
            </a:r>
            <a:r>
              <a:rPr lang="en-US" sz="1000" dirty="0"/>
              <a:t> By </a:t>
            </a:r>
            <a:r>
              <a:rPr lang="en-US" sz="1000" dirty="0" err="1"/>
              <a:t>Plann</a:t>
            </a:r>
            <a:endParaRPr lang="en-US" sz="1000" dirty="0"/>
          </a:p>
        </p:txBody>
      </p:sp>
      <p:pic>
        <p:nvPicPr>
          <p:cNvPr id="4098" name="Picture 2" descr="Free Woman Using Smartphone and Laptop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70" y="1418464"/>
            <a:ext cx="7482545" cy="4988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6" y="1138425"/>
            <a:ext cx="7787954" cy="868839"/>
          </a:xfrm>
        </p:spPr>
        <p:txBody>
          <a:bodyPr>
            <a:normAutofit/>
          </a:bodyPr>
          <a:lstStyle/>
          <a:p>
            <a:r>
              <a:rPr lang="en-US" sz="2800" b="1" dirty="0"/>
              <a:t>The roles of a journalist and a photojournalist</a:t>
            </a:r>
            <a:endParaRPr lang="en-US" sz="2800" b="1" dirty="0"/>
          </a:p>
        </p:txBody>
      </p:sp>
      <p:sp>
        <p:nvSpPr>
          <p:cNvPr id="3" name="Content Placeholder 2"/>
          <p:cNvSpPr>
            <a:spLocks noGrp="1"/>
          </p:cNvSpPr>
          <p:nvPr>
            <p:ph idx="1"/>
          </p:nvPr>
        </p:nvSpPr>
        <p:spPr>
          <a:xfrm>
            <a:off x="0" y="1901950"/>
            <a:ext cx="8542330" cy="5039265"/>
          </a:xfrm>
        </p:spPr>
        <p:txBody>
          <a:bodyPr>
            <a:normAutofit fontScale="85000" lnSpcReduction="10000"/>
          </a:bodyPr>
          <a:lstStyle/>
          <a:p>
            <a:pPr lvl="0"/>
            <a:r>
              <a:rPr lang="en-US" b="1" dirty="0"/>
              <a:t>Community Engagement: </a:t>
            </a:r>
            <a:r>
              <a:rPr lang="en-US" dirty="0"/>
              <a:t>Journalists may engage with the community they serve by attending public meetings, forums, and events to understand local concerns and gather news ideas.</a:t>
            </a:r>
          </a:p>
          <a:p>
            <a:pPr lvl="0"/>
            <a:r>
              <a:rPr lang="en-US" b="1" dirty="0"/>
              <a:t>Adaptation to New Technologies: </a:t>
            </a:r>
            <a:r>
              <a:rPr lang="en-US" dirty="0"/>
              <a:t>Journalists must stay up-to-date with emerging technologies and digital tools to enhance their reporting capabilities and reach wider audiences</a:t>
            </a:r>
            <a:r>
              <a:rPr lang="en-US" dirty="0" smtClean="0"/>
              <a:t>.</a:t>
            </a:r>
          </a:p>
          <a:p>
            <a:pPr lvl="0"/>
            <a:r>
              <a:rPr lang="en-US" b="1" dirty="0"/>
              <a:t>A photojournalist </a:t>
            </a:r>
            <a:r>
              <a:rPr lang="en-US" dirty="0"/>
              <a:t>plays a crucial role in journalism by using photography to tell stories, document events, and convey information to the </a:t>
            </a:r>
            <a:r>
              <a:rPr lang="en-US" dirty="0" smtClean="0"/>
              <a:t>public</a:t>
            </a:r>
          </a:p>
          <a:p>
            <a:pPr lvl="0"/>
            <a:r>
              <a:rPr lang="en-US" dirty="0"/>
              <a:t>A photojournalist is a professional photographer who specializes in capturing and telling stories through images. </a:t>
            </a:r>
            <a:endParaRPr lang="en-US" dirty="0" smtClean="0"/>
          </a:p>
          <a:p>
            <a:pPr lvl="0"/>
            <a:r>
              <a:rPr lang="en-US" dirty="0" smtClean="0"/>
              <a:t>Their </a:t>
            </a:r>
            <a:r>
              <a:rPr lang="en-US" dirty="0"/>
              <a:t>primary role is to document events, people, and situations in a journalistic and visually compelling way. </a:t>
            </a:r>
          </a:p>
        </p:txBody>
      </p:sp>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85816"/>
            <a:ext cx="6719018" cy="868839"/>
          </a:xfrm>
        </p:spPr>
        <p:txBody>
          <a:bodyPr>
            <a:normAutofit fontScale="90000"/>
          </a:bodyPr>
          <a:lstStyle/>
          <a:p>
            <a:r>
              <a:rPr lang="en-US" sz="2800" b="1" dirty="0"/>
              <a:t>The roles of a journalist and a photojournalist</a:t>
            </a:r>
            <a:endParaRPr lang="en-US" sz="2800" b="1" dirty="0"/>
          </a:p>
        </p:txBody>
      </p:sp>
      <p:sp>
        <p:nvSpPr>
          <p:cNvPr id="3" name="Content Placeholder 2"/>
          <p:cNvSpPr>
            <a:spLocks noGrp="1"/>
          </p:cNvSpPr>
          <p:nvPr>
            <p:ph idx="1"/>
          </p:nvPr>
        </p:nvSpPr>
        <p:spPr>
          <a:xfrm>
            <a:off x="39637" y="2054655"/>
            <a:ext cx="8349987" cy="4581150"/>
          </a:xfrm>
        </p:spPr>
        <p:txBody>
          <a:bodyPr>
            <a:normAutofit/>
          </a:bodyPr>
          <a:lstStyle/>
          <a:p>
            <a:r>
              <a:rPr lang="en-US" sz="2000" b="1" dirty="0" smtClean="0"/>
              <a:t>Storytelling</a:t>
            </a:r>
            <a:r>
              <a:rPr lang="en-US" sz="2000" b="1" dirty="0"/>
              <a:t>: </a:t>
            </a:r>
            <a:r>
              <a:rPr lang="en-US" sz="2000" dirty="0"/>
              <a:t>Photojournalists use their skills to tell stories through images. They aim to capture the essence of an event, situation, or news story in a single frame or a series of photographs. </a:t>
            </a:r>
            <a:endParaRPr lang="en-US" sz="2000" dirty="0" smtClean="0"/>
          </a:p>
          <a:p>
            <a:r>
              <a:rPr lang="en-US" sz="2000" dirty="0" smtClean="0"/>
              <a:t>Storytelling</a:t>
            </a:r>
            <a:r>
              <a:rPr lang="en-US" sz="2000" dirty="0"/>
              <a:t>: Photojournalists use their camera skills to tell stories through their photographs. </a:t>
            </a:r>
            <a:endParaRPr lang="en-US" sz="2000" dirty="0" smtClean="0"/>
          </a:p>
          <a:p>
            <a:r>
              <a:rPr lang="en-US" sz="2000" dirty="0" smtClean="0"/>
              <a:t>They </a:t>
            </a:r>
            <a:r>
              <a:rPr lang="en-US" sz="2000" dirty="0"/>
              <a:t>aim to convey a narrative or capture the essence of an event, person, or situation using images. </a:t>
            </a:r>
            <a:endParaRPr lang="en-US" sz="2000" dirty="0" smtClean="0"/>
          </a:p>
          <a:p>
            <a:r>
              <a:rPr lang="en-US" sz="2000" dirty="0" smtClean="0"/>
              <a:t>The </a:t>
            </a:r>
            <a:r>
              <a:rPr lang="en-US" sz="2000" dirty="0"/>
              <a:t>responsibilities and duties of the photojournalist vary from media house to media house.  </a:t>
            </a:r>
            <a:endParaRPr lang="en-US" sz="2000" dirty="0" smtClean="0"/>
          </a:p>
          <a:p>
            <a:r>
              <a:rPr lang="en-US" sz="2000" dirty="0" smtClean="0"/>
              <a:t>The </a:t>
            </a:r>
            <a:r>
              <a:rPr lang="en-US" sz="2000" dirty="0"/>
              <a:t>primary duty of the photojournalist is to take pictures. </a:t>
            </a:r>
            <a:endParaRPr lang="en-US" sz="2000" dirty="0" smtClean="0"/>
          </a:p>
          <a:p>
            <a:r>
              <a:rPr lang="en-US" sz="2000" dirty="0" smtClean="0"/>
              <a:t> </a:t>
            </a:r>
            <a:r>
              <a:rPr lang="en-US" sz="2000" dirty="0"/>
              <a:t>They are responsible for providing clear, easy-to-read, high quality, truthful images, that communicate a meaningful message to the readers of the publication they work for.</a:t>
            </a:r>
            <a:endParaRPr lang="en-US" sz="2000" dirty="0"/>
          </a:p>
        </p:txBody>
      </p:sp>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5410" y="1950526"/>
            <a:ext cx="7778805" cy="4990689"/>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r>
              <a:rPr lang="en-US" sz="1000" dirty="0" smtClean="0"/>
              <a:t>Source</a:t>
            </a:r>
            <a:r>
              <a:rPr lang="en-US" sz="1000"/>
              <a:t>: </a:t>
            </a:r>
            <a:r>
              <a:rPr lang="en-US" sz="1000">
                <a:hlinkClick r:id="rId2"/>
              </a:rPr>
              <a:t>https</a:t>
            </a:r>
            <a:r>
              <a:rPr lang="en-US" sz="1000">
                <a:hlinkClick r:id="rId2"/>
              </a:rPr>
              <a:t>://</a:t>
            </a:r>
            <a:r>
              <a:rPr lang="en-US" sz="1000" smtClean="0">
                <a:hlinkClick r:id="rId2"/>
              </a:rPr>
              <a:t>www.pexels.com/photo/firefighters-putting-out-fire-4127694/</a:t>
            </a:r>
            <a:r>
              <a:rPr lang="en-US" sz="1000" smtClean="0"/>
              <a:t> By </a:t>
            </a:r>
            <a:r>
              <a:rPr lang="en-US" sz="1000" dirty="0" err="1"/>
              <a:t>damian</a:t>
            </a:r>
            <a:r>
              <a:rPr lang="en-US" sz="1000" dirty="0"/>
              <a:t> </a:t>
            </a:r>
            <a:r>
              <a:rPr lang="en-US" sz="1000" dirty="0" err="1"/>
              <a:t>Ruitenga</a:t>
            </a:r>
            <a:endParaRPr lang="en-US" sz="1000" dirty="0"/>
          </a:p>
        </p:txBody>
      </p:sp>
      <p:pic>
        <p:nvPicPr>
          <p:cNvPr id="5122" name="Picture 2" descr="Free Firefighters Putting Out Fire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64" y="1291130"/>
            <a:ext cx="7787956" cy="519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1965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85816"/>
            <a:ext cx="6719018" cy="868839"/>
          </a:xfrm>
        </p:spPr>
        <p:txBody>
          <a:bodyPr>
            <a:normAutofit/>
          </a:bodyPr>
          <a:lstStyle/>
          <a:p>
            <a:r>
              <a:rPr lang="en-US" sz="2500" b="1" dirty="0"/>
              <a:t>The roles of </a:t>
            </a:r>
            <a:r>
              <a:rPr lang="en-US" sz="2500" b="1" dirty="0" smtClean="0"/>
              <a:t>a </a:t>
            </a:r>
            <a:r>
              <a:rPr lang="en-US" sz="2500" b="1" dirty="0"/>
              <a:t>photojournalist</a:t>
            </a:r>
            <a:endParaRPr lang="en-US" sz="2800" b="1" dirty="0"/>
          </a:p>
        </p:txBody>
      </p:sp>
      <p:sp>
        <p:nvSpPr>
          <p:cNvPr id="3" name="Content Placeholder 2"/>
          <p:cNvSpPr>
            <a:spLocks noGrp="1"/>
          </p:cNvSpPr>
          <p:nvPr>
            <p:ph idx="1"/>
          </p:nvPr>
        </p:nvSpPr>
        <p:spPr>
          <a:xfrm>
            <a:off x="12743" y="1901950"/>
            <a:ext cx="8376881" cy="5039265"/>
          </a:xfrm>
        </p:spPr>
        <p:txBody>
          <a:bodyPr>
            <a:normAutofit fontScale="77500" lnSpcReduction="20000"/>
          </a:bodyPr>
          <a:lstStyle/>
          <a:p>
            <a:pPr lvl="0"/>
            <a:r>
              <a:rPr lang="en-US" b="1" dirty="0"/>
              <a:t>Documentation: </a:t>
            </a:r>
            <a:r>
              <a:rPr lang="en-US" dirty="0" smtClean="0"/>
              <a:t>historical </a:t>
            </a:r>
            <a:r>
              <a:rPr lang="en-US" dirty="0"/>
              <a:t>events, news stories, and everyday life. </a:t>
            </a:r>
            <a:endParaRPr lang="en-US" dirty="0" smtClean="0"/>
          </a:p>
          <a:p>
            <a:pPr lvl="0"/>
            <a:r>
              <a:rPr lang="en-US" dirty="0" smtClean="0"/>
              <a:t>Responsible </a:t>
            </a:r>
            <a:r>
              <a:rPr lang="en-US" dirty="0"/>
              <a:t>for preserving visual records of significant moments in society, culture, politics, and more. </a:t>
            </a:r>
            <a:endParaRPr lang="en-US" dirty="0" smtClean="0"/>
          </a:p>
          <a:p>
            <a:pPr lvl="0"/>
            <a:r>
              <a:rPr lang="en-US" b="1" dirty="0" smtClean="0"/>
              <a:t>Documentary </a:t>
            </a:r>
            <a:r>
              <a:rPr lang="en-US" b="1" dirty="0"/>
              <a:t>Photography: </a:t>
            </a:r>
            <a:r>
              <a:rPr lang="en-US" dirty="0" smtClean="0"/>
              <a:t>they </a:t>
            </a:r>
            <a:r>
              <a:rPr lang="en-US" dirty="0"/>
              <a:t>create visual records of various subjects, including social issues, cultures, and everyday life. </a:t>
            </a:r>
            <a:endParaRPr lang="en-US" dirty="0" smtClean="0"/>
          </a:p>
          <a:p>
            <a:pPr lvl="0"/>
            <a:r>
              <a:rPr lang="en-US" dirty="0" smtClean="0"/>
              <a:t>These </a:t>
            </a:r>
            <a:r>
              <a:rPr lang="en-US" dirty="0"/>
              <a:t>images can be used in documentaries, books, or exhibitions to raise awareness and provoke thought.</a:t>
            </a:r>
          </a:p>
          <a:p>
            <a:pPr lvl="0"/>
            <a:r>
              <a:rPr lang="en-US" b="1" dirty="0"/>
              <a:t>Objectivity: </a:t>
            </a:r>
            <a:r>
              <a:rPr lang="en-US" dirty="0"/>
              <a:t>Like journalists, photojournalists strive for objectivity and accuracy in their work. </a:t>
            </a:r>
            <a:endParaRPr lang="en-US" dirty="0" smtClean="0"/>
          </a:p>
          <a:p>
            <a:pPr lvl="0"/>
            <a:r>
              <a:rPr lang="en-US" dirty="0" smtClean="0"/>
              <a:t>They </a:t>
            </a:r>
            <a:r>
              <a:rPr lang="en-US" dirty="0"/>
              <a:t>aim to present events as they unfold without bias or manipulation, allowing viewers to form their own opinions. </a:t>
            </a:r>
            <a:endParaRPr lang="en-US" dirty="0" smtClean="0"/>
          </a:p>
          <a:p>
            <a:pPr lvl="0"/>
            <a:r>
              <a:rPr lang="en-US" dirty="0" smtClean="0"/>
              <a:t>Their </a:t>
            </a:r>
            <a:r>
              <a:rPr lang="en-US" dirty="0"/>
              <a:t>photos should accurately represent the reality of the situation</a:t>
            </a:r>
            <a:r>
              <a:rPr lang="en-US" dirty="0" smtClean="0"/>
              <a:t>.</a:t>
            </a:r>
          </a:p>
          <a:p>
            <a:pPr lvl="0"/>
            <a:r>
              <a:rPr lang="en-US" dirty="0" smtClean="0"/>
              <a:t> </a:t>
            </a:r>
            <a:r>
              <a:rPr lang="en-US" dirty="0"/>
              <a:t>The photographer must also write caption information for each picture.  The caption will explain the "WHO, WHAT, WHERE, WHY AND WHEN" of the photograph.  Complete caption information is extremely important.</a:t>
            </a:r>
          </a:p>
        </p:txBody>
      </p:sp>
    </p:spTree>
    <p:extLst>
      <p:ext uri="{BB962C8B-B14F-4D97-AF65-F5344CB8AC3E}">
        <p14:creationId xmlns:p14="http://schemas.microsoft.com/office/powerpoint/2010/main" val="18973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2" y="833015"/>
            <a:ext cx="6719018" cy="868839"/>
          </a:xfrm>
        </p:spPr>
        <p:txBody>
          <a:bodyPr>
            <a:normAutofit/>
          </a:bodyPr>
          <a:lstStyle/>
          <a:p>
            <a:r>
              <a:rPr lang="en-US" sz="2800" b="1" dirty="0"/>
              <a:t>The roles of a photojournalist</a:t>
            </a:r>
            <a:endParaRPr lang="en-US" sz="2800" b="1" dirty="0"/>
          </a:p>
        </p:txBody>
      </p:sp>
      <p:sp>
        <p:nvSpPr>
          <p:cNvPr id="3" name="Content Placeholder 2"/>
          <p:cNvSpPr>
            <a:spLocks noGrp="1"/>
          </p:cNvSpPr>
          <p:nvPr>
            <p:ph idx="1"/>
          </p:nvPr>
        </p:nvSpPr>
        <p:spPr>
          <a:xfrm>
            <a:off x="39637" y="1443835"/>
            <a:ext cx="8808103" cy="5344675"/>
          </a:xfrm>
        </p:spPr>
        <p:txBody>
          <a:bodyPr>
            <a:normAutofit fontScale="70000" lnSpcReduction="20000"/>
          </a:bodyPr>
          <a:lstStyle/>
          <a:p>
            <a:pPr lvl="0"/>
            <a:r>
              <a:rPr lang="en-US" b="1" dirty="0"/>
              <a:t>News Gathering: </a:t>
            </a:r>
            <a:r>
              <a:rPr lang="en-US" dirty="0" smtClean="0"/>
              <a:t>work </a:t>
            </a:r>
            <a:r>
              <a:rPr lang="en-US" dirty="0"/>
              <a:t>alongside reporters to cover news events. They capture images that complement the written or spoken content, enhancing the overall storytelling process. </a:t>
            </a:r>
            <a:endParaRPr lang="en-US" dirty="0" smtClean="0"/>
          </a:p>
          <a:p>
            <a:pPr lvl="0"/>
            <a:r>
              <a:rPr lang="en-US" b="1" dirty="0" smtClean="0"/>
              <a:t>News </a:t>
            </a:r>
            <a:r>
              <a:rPr lang="en-US" b="1" dirty="0"/>
              <a:t>Coverage: </a:t>
            </a:r>
            <a:r>
              <a:rPr lang="en-US" dirty="0" smtClean="0"/>
              <a:t>are </a:t>
            </a:r>
            <a:r>
              <a:rPr lang="en-US" dirty="0"/>
              <a:t>responsible for covering news events such as </a:t>
            </a:r>
            <a:r>
              <a:rPr lang="en-US" dirty="0" smtClean="0"/>
              <a:t>political </a:t>
            </a:r>
            <a:r>
              <a:rPr lang="en-US" dirty="0"/>
              <a:t>rallies, protests, natural disasters, and other significant happenings. </a:t>
            </a:r>
            <a:endParaRPr lang="en-US" dirty="0" smtClean="0"/>
          </a:p>
          <a:p>
            <a:pPr lvl="0"/>
            <a:r>
              <a:rPr lang="en-US" dirty="0" smtClean="0"/>
              <a:t>Their </a:t>
            </a:r>
            <a:r>
              <a:rPr lang="en-US" dirty="0"/>
              <a:t>photos are used to accompany news articles and provide visual context to the story. </a:t>
            </a:r>
            <a:endParaRPr lang="en-US" dirty="0" smtClean="0"/>
          </a:p>
          <a:p>
            <a:pPr lvl="0"/>
            <a:r>
              <a:rPr lang="en-US" dirty="0" smtClean="0"/>
              <a:t>At </a:t>
            </a:r>
            <a:r>
              <a:rPr lang="en-US" dirty="0"/>
              <a:t>the beginning of their shift, they take a few minutes to get their mail, read messages left for them and take a peek at the story budget for the following day.  They will go to the photo assignment desk and pick up their photo assignments for the day. </a:t>
            </a:r>
            <a:endParaRPr lang="en-US" dirty="0" smtClean="0"/>
          </a:p>
          <a:p>
            <a:pPr lvl="0"/>
            <a:r>
              <a:rPr lang="en-US" dirty="0" smtClean="0"/>
              <a:t>The </a:t>
            </a:r>
            <a:r>
              <a:rPr lang="en-US" dirty="0"/>
              <a:t>photographer will read over their photo assignments to make sure there are proper directions, contact names and phone numbers, that they understand the angle of the story and if there will be opportunity to be able to take photographs that will tell that story.  </a:t>
            </a:r>
            <a:endParaRPr lang="en-US" dirty="0" smtClean="0"/>
          </a:p>
          <a:p>
            <a:pPr lvl="0"/>
            <a:r>
              <a:rPr lang="en-US" dirty="0" smtClean="0"/>
              <a:t>If </a:t>
            </a:r>
            <a:r>
              <a:rPr lang="en-US" dirty="0"/>
              <a:t>the photographer has any questions they will ask the photo editor, reporter or desk editor. </a:t>
            </a:r>
            <a:endParaRPr lang="en-US" dirty="0" smtClean="0"/>
          </a:p>
          <a:p>
            <a:pPr lvl="0"/>
            <a:r>
              <a:rPr lang="en-US" dirty="0" smtClean="0"/>
              <a:t>Most </a:t>
            </a:r>
            <a:r>
              <a:rPr lang="en-US" dirty="0"/>
              <a:t>organizations also give the photographer other duties such as </a:t>
            </a:r>
            <a:r>
              <a:rPr lang="en-US" dirty="0" smtClean="0"/>
              <a:t>scanning </a:t>
            </a:r>
            <a:r>
              <a:rPr lang="en-US" dirty="0"/>
              <a:t>their pictures into a computer, adjusting the tone and color of the pictures using Adobe </a:t>
            </a:r>
            <a:r>
              <a:rPr lang="en-US" dirty="0" smtClean="0"/>
              <a:t>Photoshop.</a:t>
            </a:r>
            <a:endParaRPr lang="en-US" dirty="0"/>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90" y="1596540"/>
            <a:ext cx="6719018" cy="5039265"/>
          </a:xfrm>
        </p:spPr>
        <p:txBody>
          <a:bodyPr>
            <a:normAutofit/>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a:p>
        </p:txBody>
      </p:sp>
      <p:sp>
        <p:nvSpPr>
          <p:cNvPr id="2" name="Rectangle 1"/>
          <p:cNvSpPr/>
          <p:nvPr/>
        </p:nvSpPr>
        <p:spPr>
          <a:xfrm>
            <a:off x="2586835" y="1073320"/>
            <a:ext cx="4580998" cy="523220"/>
          </a:xfrm>
          <a:prstGeom prst="rect">
            <a:avLst/>
          </a:prstGeom>
        </p:spPr>
        <p:txBody>
          <a:bodyPr wrap="none">
            <a:spAutoFit/>
          </a:bodyPr>
          <a:lstStyle/>
          <a:p>
            <a:r>
              <a:rPr lang="en-US" sz="2800" b="1" dirty="0">
                <a:solidFill>
                  <a:srgbClr val="A40000"/>
                </a:solidFill>
              </a:rPr>
              <a:t>The roles of a photojournalist</a:t>
            </a:r>
            <a:endParaRPr lang="en-US" dirty="0"/>
          </a:p>
        </p:txBody>
      </p:sp>
      <p:sp>
        <p:nvSpPr>
          <p:cNvPr id="6" name="Rectangle 5"/>
          <p:cNvSpPr/>
          <p:nvPr/>
        </p:nvSpPr>
        <p:spPr>
          <a:xfrm>
            <a:off x="448964" y="1710197"/>
            <a:ext cx="8093365" cy="4801314"/>
          </a:xfrm>
          <a:prstGeom prst="rect">
            <a:avLst/>
          </a:prstGeom>
        </p:spPr>
        <p:txBody>
          <a:bodyPr wrap="square">
            <a:spAutoFit/>
          </a:bodyPr>
          <a:lstStyle/>
          <a:p>
            <a:pPr marL="285750" indent="-285750">
              <a:buFont typeface="Arial" panose="020B0604020202020204" pitchFamily="34" charset="0"/>
              <a:buChar char="•"/>
            </a:pPr>
            <a:r>
              <a:rPr lang="en-US" b="1" dirty="0" smtClean="0"/>
              <a:t>Visual </a:t>
            </a:r>
            <a:r>
              <a:rPr lang="en-US" b="1" dirty="0"/>
              <a:t>Impact: </a:t>
            </a:r>
            <a:r>
              <a:rPr lang="en-US" dirty="0"/>
              <a:t>They use composition, lighting, and other photographic techniques to create visually compelling images that grab the audience's attention and convey the emotions and significance of the subject matter. </a:t>
            </a:r>
          </a:p>
          <a:p>
            <a:pPr marL="285750" indent="-285750">
              <a:buFont typeface="Arial" panose="020B0604020202020204" pitchFamily="34" charset="0"/>
              <a:buChar char="•"/>
            </a:pPr>
            <a:r>
              <a:rPr lang="en-US" dirty="0" smtClean="0"/>
              <a:t>After </a:t>
            </a:r>
            <a:r>
              <a:rPr lang="en-US" dirty="0"/>
              <a:t>the photographer looks over their photo, they will get the photo editor to edit the photo with them. </a:t>
            </a:r>
            <a:endParaRPr lang="en-US" dirty="0" smtClean="0"/>
          </a:p>
          <a:p>
            <a:pPr marL="285750" indent="-285750">
              <a:buFont typeface="Arial" panose="020B0604020202020204" pitchFamily="34" charset="0"/>
              <a:buChar char="•"/>
            </a:pPr>
            <a:r>
              <a:rPr lang="en-US" dirty="0" smtClean="0"/>
              <a:t> </a:t>
            </a:r>
            <a:r>
              <a:rPr lang="en-US" dirty="0"/>
              <a:t>It is at this time the photo editor will not just work with the photographer and picks the best photo(s) for the story, but also critique how the photographer did on that assignment.  </a:t>
            </a:r>
            <a:endParaRPr lang="en-US" dirty="0" smtClean="0"/>
          </a:p>
          <a:p>
            <a:pPr marL="285750" indent="-285750">
              <a:buFont typeface="Arial" panose="020B0604020202020204" pitchFamily="34" charset="0"/>
              <a:buChar char="•"/>
            </a:pPr>
            <a:r>
              <a:rPr lang="en-US" dirty="0" smtClean="0"/>
              <a:t>The </a:t>
            </a:r>
            <a:r>
              <a:rPr lang="en-US" dirty="0"/>
              <a:t>photo editor will look at the film and discuss with the photographer their approach to the assignment. </a:t>
            </a:r>
            <a:endParaRPr lang="en-US" dirty="0" smtClean="0"/>
          </a:p>
          <a:p>
            <a:pPr marL="285750" indent="-285750">
              <a:buFont typeface="Arial" panose="020B0604020202020204" pitchFamily="34" charset="0"/>
              <a:buChar char="•"/>
            </a:pPr>
            <a:r>
              <a:rPr lang="en-US" dirty="0" smtClean="0"/>
              <a:t> </a:t>
            </a:r>
            <a:r>
              <a:rPr lang="en-US" dirty="0"/>
              <a:t>Is there enough variety in their images?  Were there any missed opportunities?  Did the photographer use the best lens and/or try a variety of lenses?  Is their </a:t>
            </a:r>
            <a:r>
              <a:rPr lang="en-US" dirty="0" smtClean="0"/>
              <a:t>photo </a:t>
            </a:r>
            <a:r>
              <a:rPr lang="en-US" dirty="0"/>
              <a:t>over/under exposed?  And if so, discuss why this happened.  </a:t>
            </a:r>
            <a:endParaRPr lang="en-US" dirty="0" smtClean="0"/>
          </a:p>
          <a:p>
            <a:pPr marL="285750" indent="-285750">
              <a:buFont typeface="Arial" panose="020B0604020202020204" pitchFamily="34" charset="0"/>
              <a:buChar char="•"/>
            </a:pPr>
            <a:r>
              <a:rPr lang="en-US" dirty="0" smtClean="0"/>
              <a:t>Was </a:t>
            </a:r>
            <a:r>
              <a:rPr lang="en-US" dirty="0"/>
              <a:t>the photographer too far away or too close to their subject?  Does the photo tell the story?  Is there emotion in the photograph?  </a:t>
            </a:r>
            <a:endParaRPr lang="en-US" dirty="0" smtClean="0"/>
          </a:p>
          <a:p>
            <a:pPr marL="285750" indent="-285750">
              <a:buFont typeface="Arial" panose="020B0604020202020204" pitchFamily="34" charset="0"/>
              <a:buChar char="•"/>
            </a:pPr>
            <a:r>
              <a:rPr lang="en-US" dirty="0" smtClean="0"/>
              <a:t>The </a:t>
            </a:r>
            <a:r>
              <a:rPr lang="en-US" dirty="0"/>
              <a:t>photo editor will point out the positive things about the work the photographer did as well as discuss how it could have been done better.</a:t>
            </a:r>
          </a:p>
        </p:txBody>
      </p:sp>
    </p:spTree>
    <p:extLst>
      <p:ext uri="{BB962C8B-B14F-4D97-AF65-F5344CB8AC3E}">
        <p14:creationId xmlns:p14="http://schemas.microsoft.com/office/powerpoint/2010/main" val="128061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833015"/>
            <a:ext cx="6719018" cy="868839"/>
          </a:xfrm>
        </p:spPr>
        <p:txBody>
          <a:bodyPr>
            <a:noAutofit/>
          </a:bodyPr>
          <a:lstStyle/>
          <a:p>
            <a:r>
              <a:rPr lang="en-US" sz="2800" b="1" dirty="0"/>
              <a:t>The roles of a photojournalist</a:t>
            </a:r>
            <a:endParaRPr lang="en-US" sz="2800" dirty="0"/>
          </a:p>
        </p:txBody>
      </p:sp>
      <p:sp>
        <p:nvSpPr>
          <p:cNvPr id="3" name="Content Placeholder 2"/>
          <p:cNvSpPr>
            <a:spLocks noGrp="1"/>
          </p:cNvSpPr>
          <p:nvPr>
            <p:ph idx="1"/>
          </p:nvPr>
        </p:nvSpPr>
        <p:spPr>
          <a:xfrm>
            <a:off x="79979" y="1596541"/>
            <a:ext cx="8615056" cy="5497380"/>
          </a:xfrm>
        </p:spPr>
        <p:txBody>
          <a:bodyPr>
            <a:normAutofit fontScale="70000" lnSpcReduction="20000"/>
          </a:bodyPr>
          <a:lstStyle/>
          <a:p>
            <a:pPr lvl="0"/>
            <a:r>
              <a:rPr lang="en-US" b="1" dirty="0"/>
              <a:t>Ethics and Responsibility: </a:t>
            </a:r>
            <a:r>
              <a:rPr lang="en-US" dirty="0"/>
              <a:t>Photojournalists adhere to ethical guidelines and principles, including respecting the dignity and privacy of individuals in their photos</a:t>
            </a:r>
            <a:r>
              <a:rPr lang="en-US" dirty="0" smtClean="0"/>
              <a:t>.</a:t>
            </a:r>
          </a:p>
          <a:p>
            <a:pPr lvl="0"/>
            <a:r>
              <a:rPr lang="en-US" dirty="0" smtClean="0"/>
              <a:t> </a:t>
            </a:r>
            <a:r>
              <a:rPr lang="en-US" dirty="0"/>
              <a:t>They must also avoid staging or altering images to manipulate the </a:t>
            </a:r>
            <a:r>
              <a:rPr lang="en-US" dirty="0" smtClean="0"/>
              <a:t>truth, guidelines</a:t>
            </a:r>
            <a:r>
              <a:rPr lang="en-US" dirty="0"/>
              <a:t>, </a:t>
            </a:r>
            <a:r>
              <a:rPr lang="en-US" dirty="0" smtClean="0"/>
              <a:t>and such </a:t>
            </a:r>
            <a:r>
              <a:rPr lang="en-US" dirty="0"/>
              <a:t>as obtaining informed consent when photographing </a:t>
            </a:r>
            <a:r>
              <a:rPr lang="en-US" dirty="0" smtClean="0"/>
              <a:t>individuals.</a:t>
            </a:r>
          </a:p>
          <a:p>
            <a:pPr lvl="0"/>
            <a:r>
              <a:rPr lang="en-US" dirty="0" smtClean="0"/>
              <a:t>Manipulating </a:t>
            </a:r>
            <a:r>
              <a:rPr lang="en-US" dirty="0"/>
              <a:t>images to distort the truth is strictly prohibited in ethical photojournalism.</a:t>
            </a:r>
          </a:p>
          <a:p>
            <a:pPr lvl="0"/>
            <a:r>
              <a:rPr lang="en-US" b="1" dirty="0"/>
              <a:t>Adaptability: </a:t>
            </a:r>
            <a:r>
              <a:rPr lang="en-US" dirty="0" smtClean="0"/>
              <a:t>need </a:t>
            </a:r>
            <a:r>
              <a:rPr lang="en-US" dirty="0"/>
              <a:t>to be adaptable and quick-thinking, as they often work in dynamic and unpredictable environments. They must make decisions on the spot to capture the best moments. </a:t>
            </a:r>
            <a:endParaRPr lang="en-US" dirty="0" smtClean="0"/>
          </a:p>
          <a:p>
            <a:pPr lvl="0"/>
            <a:r>
              <a:rPr lang="en-US" i="1" dirty="0" smtClean="0"/>
              <a:t>Adaptability</a:t>
            </a:r>
            <a:r>
              <a:rPr lang="en-US" i="1" dirty="0"/>
              <a:t>: </a:t>
            </a:r>
            <a:r>
              <a:rPr lang="en-US" dirty="0"/>
              <a:t>Photojournalists must be adaptable and resourceful, as they may encounter unexpected situations while covering events. </a:t>
            </a:r>
            <a:endParaRPr lang="en-US" dirty="0" smtClean="0"/>
          </a:p>
          <a:p>
            <a:pPr lvl="0"/>
            <a:r>
              <a:rPr lang="en-US" i="1" dirty="0" smtClean="0"/>
              <a:t>Safety </a:t>
            </a:r>
            <a:r>
              <a:rPr lang="en-US" i="1" dirty="0"/>
              <a:t>Awareness: </a:t>
            </a:r>
            <a:r>
              <a:rPr lang="en-US" dirty="0"/>
              <a:t>Some assignments may involve covering dangerous situations, so photojournalists must prioritize their safety and take precautions when necessary. </a:t>
            </a:r>
            <a:endParaRPr lang="en-US" dirty="0" smtClean="0"/>
          </a:p>
          <a:p>
            <a:pPr lvl="0"/>
            <a:r>
              <a:rPr lang="en-US" dirty="0" smtClean="0"/>
              <a:t>The </a:t>
            </a:r>
            <a:r>
              <a:rPr lang="en-US" dirty="0"/>
              <a:t>photographer might have to call sources to set up the time and place of the photo session.  Photojournalists generally carry police and fire scanners with them so in the event of breaking news, they can get to the scene quickly.</a:t>
            </a:r>
          </a:p>
        </p:txBody>
      </p:sp>
    </p:spTree>
    <p:extLst>
      <p:ext uri="{BB962C8B-B14F-4D97-AF65-F5344CB8AC3E}">
        <p14:creationId xmlns:p14="http://schemas.microsoft.com/office/powerpoint/2010/main" val="2606785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3310" y="833015"/>
            <a:ext cx="6719018" cy="868839"/>
          </a:xfrm>
        </p:spPr>
        <p:txBody>
          <a:bodyPr>
            <a:noAutofit/>
          </a:bodyPr>
          <a:lstStyle/>
          <a:p>
            <a:pPr algn="ctr"/>
            <a:r>
              <a:rPr lang="en-US" sz="2800" b="1" dirty="0"/>
              <a:t>The roles of a photojournalist</a:t>
            </a:r>
            <a:endParaRPr lang="en-US" sz="2800" b="1" dirty="0"/>
          </a:p>
        </p:txBody>
      </p:sp>
      <p:sp>
        <p:nvSpPr>
          <p:cNvPr id="3" name="Content Placeholder 2"/>
          <p:cNvSpPr>
            <a:spLocks noGrp="1"/>
          </p:cNvSpPr>
          <p:nvPr>
            <p:ph idx="1"/>
          </p:nvPr>
        </p:nvSpPr>
        <p:spPr>
          <a:xfrm>
            <a:off x="53084" y="1596540"/>
            <a:ext cx="8641951" cy="5191970"/>
          </a:xfrm>
        </p:spPr>
        <p:txBody>
          <a:bodyPr>
            <a:normAutofit fontScale="70000" lnSpcReduction="20000"/>
          </a:bodyPr>
          <a:lstStyle/>
          <a:p>
            <a:pPr lvl="0"/>
            <a:r>
              <a:rPr lang="en-US" b="1" dirty="0"/>
              <a:t>Equipment and Technical Skills:</a:t>
            </a:r>
            <a:r>
              <a:rPr lang="en-US" dirty="0"/>
              <a:t> Proficiency with photography equipment and editing software is essential. </a:t>
            </a:r>
            <a:endParaRPr lang="en-US" dirty="0" smtClean="0"/>
          </a:p>
          <a:p>
            <a:pPr lvl="0"/>
            <a:r>
              <a:rPr lang="en-US" dirty="0" smtClean="0"/>
              <a:t>Use </a:t>
            </a:r>
            <a:r>
              <a:rPr lang="en-US" dirty="0"/>
              <a:t>a variety of cameras, lenses, and other gear to capture high-quality images in various conditions. </a:t>
            </a:r>
            <a:endParaRPr lang="en-US" dirty="0" smtClean="0"/>
          </a:p>
          <a:p>
            <a:pPr lvl="0"/>
            <a:r>
              <a:rPr lang="en-US" dirty="0" smtClean="0"/>
              <a:t>A </a:t>
            </a:r>
            <a:r>
              <a:rPr lang="en-US" dirty="0"/>
              <a:t>strong understanding of photography techniques, including composition, lighting, and camera settings. </a:t>
            </a:r>
            <a:endParaRPr lang="en-US" dirty="0" smtClean="0"/>
          </a:p>
          <a:p>
            <a:pPr lvl="0"/>
            <a:r>
              <a:rPr lang="en-US" dirty="0" smtClean="0"/>
              <a:t>They </a:t>
            </a:r>
            <a:r>
              <a:rPr lang="en-US" dirty="0"/>
              <a:t>often work in challenging conditions and need to be proficient in adapting to different situations quickly. </a:t>
            </a:r>
            <a:endParaRPr lang="en-US" dirty="0" smtClean="0"/>
          </a:p>
          <a:p>
            <a:pPr lvl="0"/>
            <a:r>
              <a:rPr lang="en-US" dirty="0" smtClean="0"/>
              <a:t>Equipment</a:t>
            </a:r>
            <a:r>
              <a:rPr lang="en-US" dirty="0"/>
              <a:t>: Photojournalists typically use professional-grade cameras and lenses to ensure high-quality images. They also carry additional equipment such as tripods, flashes, and various accessories to handle different shooting conditions.</a:t>
            </a:r>
          </a:p>
          <a:p>
            <a:pPr lvl="0"/>
            <a:r>
              <a:rPr lang="en-US" b="1" dirty="0"/>
              <a:t>Deadline Pressure: </a:t>
            </a:r>
            <a:r>
              <a:rPr lang="en-US" dirty="0"/>
              <a:t>They often work under tight deadlines, especially in the fast-paced world of breaking news. Meeting deadlines is crucial for delivering timely and relevant content to the public. </a:t>
            </a:r>
            <a:endParaRPr lang="en-US" dirty="0" smtClean="0"/>
          </a:p>
          <a:p>
            <a:pPr lvl="0"/>
            <a:r>
              <a:rPr lang="en-US" dirty="0" smtClean="0"/>
              <a:t>They </a:t>
            </a:r>
            <a:r>
              <a:rPr lang="en-US" dirty="0"/>
              <a:t>must be able to deliver high-quality images promptly to meet publishing schedules. </a:t>
            </a:r>
            <a:endParaRPr lang="en-US" dirty="0" smtClean="0"/>
          </a:p>
          <a:p>
            <a:pPr lvl="0"/>
            <a:r>
              <a:rPr lang="en-US" dirty="0" smtClean="0"/>
              <a:t>They </a:t>
            </a:r>
            <a:r>
              <a:rPr lang="en-US" dirty="0"/>
              <a:t>may also be required to read stories and work with reporters to come up with ideas of what to photograph to go with the story.  </a:t>
            </a:r>
          </a:p>
        </p:txBody>
      </p:sp>
    </p:spTree>
    <p:extLst>
      <p:ext uri="{BB962C8B-B14F-4D97-AF65-F5344CB8AC3E}">
        <p14:creationId xmlns:p14="http://schemas.microsoft.com/office/powerpoint/2010/main" val="384056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6719018" cy="868839"/>
          </a:xfrm>
        </p:spPr>
        <p:txBody>
          <a:bodyPr>
            <a:noAutofit/>
          </a:bodyPr>
          <a:lstStyle/>
          <a:p>
            <a:pPr algn="ctr"/>
            <a:r>
              <a:rPr lang="en-US" sz="2800" b="1" dirty="0"/>
              <a:t>The roles of a photojournalist</a:t>
            </a:r>
            <a:endParaRPr lang="en-US" sz="2800" b="1" dirty="0"/>
          </a:p>
        </p:txBody>
      </p:sp>
      <p:sp>
        <p:nvSpPr>
          <p:cNvPr id="3" name="Content Placeholder 2"/>
          <p:cNvSpPr>
            <a:spLocks noGrp="1"/>
          </p:cNvSpPr>
          <p:nvPr>
            <p:ph idx="1"/>
          </p:nvPr>
        </p:nvSpPr>
        <p:spPr>
          <a:xfrm>
            <a:off x="143555" y="1596540"/>
            <a:ext cx="8551480" cy="5261460"/>
          </a:xfrm>
        </p:spPr>
        <p:txBody>
          <a:bodyPr>
            <a:normAutofit fontScale="85000" lnSpcReduction="20000"/>
          </a:bodyPr>
          <a:lstStyle/>
          <a:p>
            <a:pPr lvl="0"/>
            <a:r>
              <a:rPr lang="en-US" b="1" dirty="0"/>
              <a:t>Story Research: </a:t>
            </a:r>
            <a:r>
              <a:rPr lang="en-US" dirty="0"/>
              <a:t>Before going into the field, photojournalists may research and prepare for their assignments to better understand the context and significance of the events they will be </a:t>
            </a:r>
            <a:r>
              <a:rPr lang="en-US" dirty="0" smtClean="0"/>
              <a:t>covering, </a:t>
            </a:r>
            <a:r>
              <a:rPr lang="en-US" dirty="0"/>
              <a:t>which helps them capture the most relevant and impactful images.</a:t>
            </a:r>
          </a:p>
          <a:p>
            <a:pPr lvl="0"/>
            <a:r>
              <a:rPr lang="en-US" b="1" dirty="0"/>
              <a:t>Freelance vs. Staff: </a:t>
            </a:r>
            <a:r>
              <a:rPr lang="en-US" dirty="0"/>
              <a:t>Photojournalists may work as freelance photographers, selling their work to media outlets, or they may be employed as staff photographers by newspapers, magazines, news agencies, or online publications. </a:t>
            </a:r>
            <a:endParaRPr lang="en-US" dirty="0" smtClean="0"/>
          </a:p>
          <a:p>
            <a:pPr lvl="0"/>
            <a:r>
              <a:rPr lang="en-US" dirty="0" smtClean="0"/>
              <a:t>Whether </a:t>
            </a:r>
            <a:r>
              <a:rPr lang="en-US" dirty="0"/>
              <a:t>a freelance or staff, the photographer will discuss with the photo editor and/or the page designers how the photograph will run in the newspaper.  </a:t>
            </a:r>
            <a:endParaRPr lang="en-US" dirty="0" smtClean="0"/>
          </a:p>
          <a:p>
            <a:pPr lvl="0"/>
            <a:r>
              <a:rPr lang="en-US" b="1" dirty="0" smtClean="0"/>
              <a:t>Questions: </a:t>
            </a:r>
            <a:r>
              <a:rPr lang="en-US" dirty="0" smtClean="0"/>
              <a:t>Will </a:t>
            </a:r>
            <a:r>
              <a:rPr lang="en-US" dirty="0"/>
              <a:t>it run on the front page?  Will it be the main photo on the page?  Or will in run on an inside page big or small?  Does the photo need to be cropped?  Or are there any questions about the caption information that the photographer provided?</a:t>
            </a:r>
          </a:p>
        </p:txBody>
      </p:sp>
    </p:spTree>
    <p:extLst>
      <p:ext uri="{BB962C8B-B14F-4D97-AF65-F5344CB8AC3E}">
        <p14:creationId xmlns:p14="http://schemas.microsoft.com/office/powerpoint/2010/main" val="3557325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6719018" cy="868839"/>
          </a:xfrm>
        </p:spPr>
        <p:txBody>
          <a:bodyPr>
            <a:noAutofit/>
          </a:bodyPr>
          <a:lstStyle/>
          <a:p>
            <a:pPr algn="ctr"/>
            <a:r>
              <a:rPr lang="en-US" sz="2800" b="1" dirty="0"/>
              <a:t>The roles of a photojournalist</a:t>
            </a:r>
            <a:endParaRPr lang="en-US" sz="2800" b="1" dirty="0"/>
          </a:p>
        </p:txBody>
      </p:sp>
      <p:sp>
        <p:nvSpPr>
          <p:cNvPr id="3" name="Content Placeholder 2"/>
          <p:cNvSpPr>
            <a:spLocks noGrp="1"/>
          </p:cNvSpPr>
          <p:nvPr>
            <p:ph idx="1"/>
          </p:nvPr>
        </p:nvSpPr>
        <p:spPr>
          <a:xfrm>
            <a:off x="-1" y="1596540"/>
            <a:ext cx="8389624" cy="5191971"/>
          </a:xfrm>
        </p:spPr>
        <p:txBody>
          <a:bodyPr>
            <a:normAutofit fontScale="85000" lnSpcReduction="20000"/>
          </a:bodyPr>
          <a:lstStyle/>
          <a:p>
            <a:pPr lvl="0"/>
            <a:r>
              <a:rPr lang="en-US" b="1" dirty="0"/>
              <a:t>Impact: </a:t>
            </a:r>
            <a:r>
              <a:rPr lang="en-US" dirty="0"/>
              <a:t>Photojournalism has the power to inform, educate, and provoke emotional responses. </a:t>
            </a:r>
            <a:endParaRPr lang="en-US" dirty="0" smtClean="0"/>
          </a:p>
          <a:p>
            <a:pPr lvl="0"/>
            <a:r>
              <a:rPr lang="en-US" dirty="0" smtClean="0"/>
              <a:t>Powerful </a:t>
            </a:r>
            <a:r>
              <a:rPr lang="en-US" dirty="0"/>
              <a:t>images can raise awareness, drive change, and provide a visual record of historical moments. </a:t>
            </a:r>
            <a:endParaRPr lang="en-US" dirty="0" smtClean="0"/>
          </a:p>
          <a:p>
            <a:pPr lvl="0"/>
            <a:r>
              <a:rPr lang="en-US" dirty="0" smtClean="0"/>
              <a:t>The </a:t>
            </a:r>
            <a:r>
              <a:rPr lang="en-US" dirty="0"/>
              <a:t>photographer must download, crop and tone the photographs on the computer.  </a:t>
            </a:r>
            <a:endParaRPr lang="en-US" dirty="0" smtClean="0"/>
          </a:p>
          <a:p>
            <a:pPr lvl="0"/>
            <a:r>
              <a:rPr lang="en-US" dirty="0" smtClean="0"/>
              <a:t>At </a:t>
            </a:r>
            <a:r>
              <a:rPr lang="en-US" dirty="0"/>
              <a:t>other newspapers, there is a person on staff who does that for the photographers.  This is good because it give the photographer more time to spend on shooting their </a:t>
            </a:r>
            <a:r>
              <a:rPr lang="en-US" dirty="0" smtClean="0"/>
              <a:t>assignments</a:t>
            </a:r>
            <a:r>
              <a:rPr lang="en-US" dirty="0"/>
              <a:t>.</a:t>
            </a:r>
            <a:r>
              <a:rPr lang="en-US" dirty="0" smtClean="0"/>
              <a:t> </a:t>
            </a:r>
          </a:p>
          <a:p>
            <a:pPr lvl="0"/>
            <a:r>
              <a:rPr lang="en-US" dirty="0" smtClean="0"/>
              <a:t>Toning </a:t>
            </a:r>
            <a:r>
              <a:rPr lang="en-US" dirty="0"/>
              <a:t>a photograph means that the photographer makes adjustments to the image on the computer the same they would have done when photographic prints were developed in a darkroom.  </a:t>
            </a:r>
            <a:endParaRPr lang="en-US" dirty="0" smtClean="0"/>
          </a:p>
          <a:p>
            <a:pPr lvl="0"/>
            <a:r>
              <a:rPr lang="en-US" dirty="0" smtClean="0"/>
              <a:t>These </a:t>
            </a:r>
            <a:r>
              <a:rPr lang="en-US" dirty="0"/>
              <a:t>adjustments include; color balance, contrast and burning and dodging.</a:t>
            </a:r>
          </a:p>
        </p:txBody>
      </p:sp>
    </p:spTree>
    <p:extLst>
      <p:ext uri="{BB962C8B-B14F-4D97-AF65-F5344CB8AC3E}">
        <p14:creationId xmlns:p14="http://schemas.microsoft.com/office/powerpoint/2010/main" val="2622704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752795"/>
            <a:ext cx="8093364" cy="4577601"/>
          </a:xfrm>
        </p:spPr>
        <p:txBody>
          <a:bodyPr>
            <a:normAutofit fontScale="92500" lnSpcReduction="10000"/>
          </a:bodyPr>
          <a:lstStyle/>
          <a:p>
            <a:endParaRPr lang="en-US" sz="2400" b="1" dirty="0" smtClean="0"/>
          </a:p>
          <a:p>
            <a:r>
              <a:rPr lang="en-US" sz="2400" b="1" dirty="0"/>
              <a:t>A news editor </a:t>
            </a:r>
            <a:r>
              <a:rPr lang="en-US" sz="2400" dirty="0"/>
              <a:t>plays a crucial role in the process of gathering, evaluating, and presenting news stories to the audience. </a:t>
            </a:r>
            <a:endParaRPr lang="en-US" sz="2400" dirty="0" smtClean="0"/>
          </a:p>
          <a:p>
            <a:r>
              <a:rPr lang="en-US" sz="2400" dirty="0" smtClean="0"/>
              <a:t>News </a:t>
            </a:r>
            <a:r>
              <a:rPr lang="en-US" sz="2400" dirty="0"/>
              <a:t>editors are typically found in newsrooms and media organizations, and their responsibilities can vary depending on the size and structure of the organization</a:t>
            </a:r>
            <a:r>
              <a:rPr lang="en-US" sz="2400" dirty="0" smtClean="0"/>
              <a:t>.</a:t>
            </a:r>
          </a:p>
          <a:p>
            <a:r>
              <a:rPr lang="en-US" sz="2400" dirty="0" smtClean="0"/>
              <a:t> </a:t>
            </a:r>
            <a:r>
              <a:rPr lang="en-US" sz="2400" b="1" dirty="0"/>
              <a:t>A photojournalist editor</a:t>
            </a:r>
            <a:r>
              <a:rPr lang="en-US" sz="2400" dirty="0"/>
              <a:t>, also known as a </a:t>
            </a:r>
            <a:r>
              <a:rPr lang="en-US" sz="2400" i="1" dirty="0"/>
              <a:t>photo editor</a:t>
            </a:r>
            <a:r>
              <a:rPr lang="en-US" sz="2400" dirty="0"/>
              <a:t>, plays a similar crucial role like news editor in the field of journalism by overseeing the selection, processing, and presentation of photographs and visual content in news publications, websites, or other media platforms. </a:t>
            </a:r>
            <a:endParaRPr lang="en-US" sz="2400" dirty="0" smtClean="0"/>
          </a:p>
          <a:p>
            <a:r>
              <a:rPr lang="en-US" sz="2400" dirty="0" smtClean="0"/>
              <a:t>Their </a:t>
            </a:r>
            <a:r>
              <a:rPr lang="en-US" sz="2400" dirty="0"/>
              <a:t>primary focus is on ensuring that visual storytelling effectively complements and enhances the overall news coverage.</a:t>
            </a:r>
            <a:endParaRPr lang="en-US" sz="2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p:txBody>
      </p:sp>
      <p:sp>
        <p:nvSpPr>
          <p:cNvPr id="2" name="Rectangle 1"/>
          <p:cNvSpPr/>
          <p:nvPr/>
        </p:nvSpPr>
        <p:spPr>
          <a:xfrm>
            <a:off x="754375" y="1291130"/>
            <a:ext cx="7635249" cy="461665"/>
          </a:xfrm>
          <a:prstGeom prst="rect">
            <a:avLst/>
          </a:prstGeom>
        </p:spPr>
        <p:txBody>
          <a:bodyPr wrap="square">
            <a:spAutoFit/>
          </a:bodyPr>
          <a:lstStyle/>
          <a:p>
            <a:pPr algn="ctr"/>
            <a:r>
              <a:rPr lang="en-US" sz="2400" b="1" dirty="0">
                <a:solidFill>
                  <a:srgbClr val="A40000"/>
                </a:solidFill>
              </a:rPr>
              <a:t>The roles or duties of a news editor and photo-editor</a:t>
            </a:r>
          </a:p>
        </p:txBody>
      </p:sp>
    </p:spTree>
    <p:extLst>
      <p:ext uri="{BB962C8B-B14F-4D97-AF65-F5344CB8AC3E}">
        <p14:creationId xmlns:p14="http://schemas.microsoft.com/office/powerpoint/2010/main" val="372759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90" y="1138425"/>
            <a:ext cx="7599910" cy="868839"/>
          </a:xfrm>
        </p:spPr>
        <p:txBody>
          <a:bodyPr>
            <a:noAutofit/>
          </a:bodyPr>
          <a:lstStyle/>
          <a:p>
            <a:pPr lvl="0" algn="ctr">
              <a:spcBef>
                <a:spcPts val="0"/>
              </a:spcBef>
            </a:pPr>
            <a:r>
              <a:rPr lang="en-US" sz="2400" b="1" dirty="0"/>
              <a:t>The roles or duties of a news editor and photo-editor</a:t>
            </a:r>
            <a:endParaRPr lang="en-US" sz="2400" b="1" dirty="0"/>
          </a:p>
        </p:txBody>
      </p:sp>
      <p:sp>
        <p:nvSpPr>
          <p:cNvPr id="3" name="Content Placeholder 2"/>
          <p:cNvSpPr>
            <a:spLocks noGrp="1"/>
          </p:cNvSpPr>
          <p:nvPr>
            <p:ph idx="1"/>
          </p:nvPr>
        </p:nvSpPr>
        <p:spPr>
          <a:xfrm>
            <a:off x="26189" y="1901951"/>
            <a:ext cx="8516141" cy="4956050"/>
          </a:xfrm>
        </p:spPr>
        <p:txBody>
          <a:bodyPr>
            <a:normAutofit fontScale="62500" lnSpcReduction="20000"/>
          </a:bodyPr>
          <a:lstStyle/>
          <a:p>
            <a:r>
              <a:rPr lang="en-US" dirty="0"/>
              <a:t>1.	</a:t>
            </a:r>
            <a:r>
              <a:rPr lang="en-US" b="1" dirty="0"/>
              <a:t>Story Selection: </a:t>
            </a:r>
            <a:r>
              <a:rPr lang="en-US" dirty="0"/>
              <a:t>News editors decide which stories are worth covering based on their relevance, significance, and potential impact on the audience. They prioritize stories and allocate resources accordingly. </a:t>
            </a:r>
            <a:endParaRPr lang="en-US" dirty="0" smtClean="0"/>
          </a:p>
          <a:p>
            <a:r>
              <a:rPr lang="en-US" dirty="0" smtClean="0"/>
              <a:t>They </a:t>
            </a:r>
            <a:r>
              <a:rPr lang="en-US" dirty="0"/>
              <a:t>work closely with photographers and journalists to choose the best visuals that tell the story effectively.</a:t>
            </a:r>
          </a:p>
          <a:p>
            <a:r>
              <a:rPr lang="en-US" dirty="0"/>
              <a:t>2.	</a:t>
            </a:r>
            <a:r>
              <a:rPr lang="en-US" b="1" dirty="0"/>
              <a:t>Assignment: </a:t>
            </a:r>
            <a:r>
              <a:rPr lang="en-US" dirty="0"/>
              <a:t>News editors assign reporters and journalists to cover specific stories or events. They may also set deadlines and provide guidance on how to approach a story. </a:t>
            </a:r>
            <a:endParaRPr lang="en-US" dirty="0" smtClean="0"/>
          </a:p>
          <a:p>
            <a:r>
              <a:rPr lang="en-US" b="1" dirty="0" smtClean="0"/>
              <a:t>Story </a:t>
            </a:r>
            <a:r>
              <a:rPr lang="en-US" b="1" dirty="0"/>
              <a:t>Planning: </a:t>
            </a:r>
            <a:r>
              <a:rPr lang="en-US" dirty="0"/>
              <a:t>Photo editors may participate in story planning meetings to discuss the visual aspects of upcoming news coverage and suggest ideas for photo assignments.</a:t>
            </a:r>
          </a:p>
          <a:p>
            <a:r>
              <a:rPr lang="en-US" dirty="0"/>
              <a:t>3.	</a:t>
            </a:r>
            <a:r>
              <a:rPr lang="en-US" b="1" dirty="0"/>
              <a:t>Story Review and Editing: </a:t>
            </a:r>
            <a:r>
              <a:rPr lang="en-US" dirty="0"/>
              <a:t>News editors review and edit news stories submitted by reporters. </a:t>
            </a:r>
            <a:endParaRPr lang="en-US" dirty="0" smtClean="0"/>
          </a:p>
          <a:p>
            <a:r>
              <a:rPr lang="en-US" dirty="0" smtClean="0"/>
              <a:t>They </a:t>
            </a:r>
            <a:r>
              <a:rPr lang="en-US" dirty="0"/>
              <a:t>ensure that stories are well-written, factually accurate, and adhere to the organization's editorial standards and style guidelines</a:t>
            </a:r>
            <a:r>
              <a:rPr lang="en-US" dirty="0" smtClean="0"/>
              <a:t>.</a:t>
            </a:r>
          </a:p>
          <a:p>
            <a:r>
              <a:rPr lang="en-US" dirty="0" smtClean="0"/>
              <a:t> </a:t>
            </a:r>
            <a:r>
              <a:rPr lang="en-US" b="1" dirty="0"/>
              <a:t>Editing and Enhancement: </a:t>
            </a:r>
            <a:r>
              <a:rPr lang="en-US" dirty="0"/>
              <a:t>Photo editors may perform basic image editing tasks such as cropping, color correction, and retouching to optimize images for publication. </a:t>
            </a:r>
            <a:endParaRPr lang="en-US" dirty="0" smtClean="0"/>
          </a:p>
          <a:p>
            <a:r>
              <a:rPr lang="en-US" dirty="0" smtClean="0"/>
              <a:t>They </a:t>
            </a:r>
            <a:r>
              <a:rPr lang="en-US" dirty="0"/>
              <a:t>ensure that images adhere to the publication's visual style and standards.</a:t>
            </a:r>
          </a:p>
        </p:txBody>
      </p:sp>
    </p:spTree>
    <p:extLst>
      <p:ext uri="{BB962C8B-B14F-4D97-AF65-F5344CB8AC3E}">
        <p14:creationId xmlns:p14="http://schemas.microsoft.com/office/powerpoint/2010/main" val="4085063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0" y="985720"/>
            <a:ext cx="7482545" cy="868839"/>
          </a:xfrm>
        </p:spPr>
        <p:txBody>
          <a:bodyPr>
            <a:normAutofit/>
          </a:bodyPr>
          <a:lstStyle/>
          <a:p>
            <a:r>
              <a:rPr lang="en-US" sz="2400" b="1" dirty="0"/>
              <a:t>The roles or duties of a news editor and photo-editor</a:t>
            </a:r>
            <a:endParaRPr lang="en-US" sz="2800" b="1" dirty="0"/>
          </a:p>
        </p:txBody>
      </p:sp>
      <p:sp>
        <p:nvSpPr>
          <p:cNvPr id="3" name="Content Placeholder 2"/>
          <p:cNvSpPr>
            <a:spLocks noGrp="1"/>
          </p:cNvSpPr>
          <p:nvPr>
            <p:ph idx="1"/>
          </p:nvPr>
        </p:nvSpPr>
        <p:spPr>
          <a:xfrm>
            <a:off x="0" y="1596540"/>
            <a:ext cx="8542330" cy="4275740"/>
          </a:xfrm>
        </p:spPr>
        <p:txBody>
          <a:bodyPr>
            <a:noAutofit/>
          </a:bodyPr>
          <a:lstStyle/>
          <a:p>
            <a:pPr lvl="0"/>
            <a:r>
              <a:rPr lang="en-US" sz="2000" b="1" dirty="0"/>
              <a:t>Fact-Checking: </a:t>
            </a:r>
            <a:r>
              <a:rPr lang="en-US" sz="2000" dirty="0"/>
              <a:t>News editors verify the accuracy of information presented in news stories. They may cross-check facts, figures, and statements to ensure that the news is reliable and trustworthy.</a:t>
            </a:r>
            <a:r>
              <a:rPr lang="en-US" sz="2000" b="1" dirty="0"/>
              <a:t> </a:t>
            </a:r>
            <a:endParaRPr lang="en-US" sz="2000" b="1" dirty="0" smtClean="0"/>
          </a:p>
          <a:p>
            <a:pPr lvl="0"/>
            <a:r>
              <a:rPr lang="en-US" sz="2000" b="1" dirty="0" smtClean="0"/>
              <a:t>Caption </a:t>
            </a:r>
            <a:r>
              <a:rPr lang="en-US" sz="2000" b="1" dirty="0"/>
              <a:t>and Metadata:</a:t>
            </a:r>
            <a:r>
              <a:rPr lang="en-US" sz="2000" dirty="0"/>
              <a:t> Photo editors often collaborate with photographers and journalists to write informative and accurate captions that provide context and information about the images. They may also handle metadata to organize and index photos. </a:t>
            </a:r>
          </a:p>
          <a:p>
            <a:pPr lvl="0"/>
            <a:r>
              <a:rPr lang="en-US" sz="2000" b="1" dirty="0"/>
              <a:t>Headline and Lead Writing: </a:t>
            </a:r>
            <a:r>
              <a:rPr lang="en-US" sz="2000" dirty="0"/>
              <a:t>News editors craft attention-grabbing headlines and lead paragraphs (the opening sentences) that summarize the key points of a story and entice readers or viewers to continue reading or watching.</a:t>
            </a:r>
          </a:p>
          <a:p>
            <a:pPr lvl="0"/>
            <a:r>
              <a:rPr lang="en-US" sz="2000" b="1" dirty="0"/>
              <a:t>Story Organization: </a:t>
            </a:r>
            <a:r>
              <a:rPr lang="en-US" sz="2000" dirty="0"/>
              <a:t>News editors structure news stories to ensure that they flow logically and are easy for the audience to follow. They may suggest revisions to improve the organization and clarity of a story. </a:t>
            </a:r>
            <a:endParaRPr lang="en-US" sz="2000" dirty="0" smtClean="0"/>
          </a:p>
          <a:p>
            <a:pPr lvl="0"/>
            <a:r>
              <a:rPr lang="en-US" sz="2000" b="1" dirty="0" smtClean="0"/>
              <a:t>Storytelling</a:t>
            </a:r>
            <a:r>
              <a:rPr lang="en-US" sz="2000" b="1" dirty="0"/>
              <a:t>:</a:t>
            </a:r>
            <a:r>
              <a:rPr lang="en-US" sz="2000" dirty="0"/>
              <a:t> Photo editors work to ensure that the selected images contribute to the narrative of a news story. They help convey the story's message and emotion through visuals.</a:t>
            </a:r>
          </a:p>
        </p:txBody>
      </p:sp>
    </p:spTree>
    <p:extLst>
      <p:ext uri="{BB962C8B-B14F-4D97-AF65-F5344CB8AC3E}">
        <p14:creationId xmlns:p14="http://schemas.microsoft.com/office/powerpoint/2010/main" val="1904775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985720"/>
            <a:ext cx="8044577" cy="868839"/>
          </a:xfrm>
        </p:spPr>
        <p:txBody>
          <a:bodyPr>
            <a:noAutofit/>
          </a:bodyPr>
          <a:lstStyle/>
          <a:p>
            <a:pPr algn="ctr"/>
            <a:r>
              <a:rPr lang="en-US" sz="2400" b="1" dirty="0"/>
              <a:t>The roles or duties of a news editor and photo-editor</a:t>
            </a:r>
            <a:endParaRPr lang="en-US" sz="2400" b="1" dirty="0"/>
          </a:p>
        </p:txBody>
      </p:sp>
      <p:sp>
        <p:nvSpPr>
          <p:cNvPr id="3" name="Content Placeholder 2"/>
          <p:cNvSpPr>
            <a:spLocks noGrp="1"/>
          </p:cNvSpPr>
          <p:nvPr>
            <p:ph idx="1"/>
          </p:nvPr>
        </p:nvSpPr>
        <p:spPr>
          <a:xfrm>
            <a:off x="0" y="1679756"/>
            <a:ext cx="8695035" cy="5261459"/>
          </a:xfrm>
        </p:spPr>
        <p:txBody>
          <a:bodyPr>
            <a:normAutofit fontScale="62500" lnSpcReduction="20000"/>
          </a:bodyPr>
          <a:lstStyle/>
          <a:p>
            <a:pPr lvl="0"/>
            <a:r>
              <a:rPr lang="en-US" b="1" dirty="0"/>
              <a:t>Style and Grammar: </a:t>
            </a:r>
            <a:r>
              <a:rPr lang="en-US" dirty="0"/>
              <a:t>News editors ensure that news stories adhere to the </a:t>
            </a:r>
            <a:r>
              <a:rPr lang="en-US" dirty="0" smtClean="0"/>
              <a:t>organization's </a:t>
            </a:r>
            <a:r>
              <a:rPr lang="en-US" dirty="0"/>
              <a:t>style guide, including rules for grammar, punctuation, and spelling. </a:t>
            </a:r>
            <a:endParaRPr lang="en-US" dirty="0" smtClean="0"/>
          </a:p>
          <a:p>
            <a:pPr lvl="0"/>
            <a:r>
              <a:rPr lang="en-US" dirty="0" smtClean="0"/>
              <a:t>They </a:t>
            </a:r>
            <a:r>
              <a:rPr lang="en-US" dirty="0"/>
              <a:t>maintain consistency in language and formatting.</a:t>
            </a:r>
            <a:r>
              <a:rPr lang="en-US" b="1" dirty="0"/>
              <a:t> </a:t>
            </a:r>
            <a:endParaRPr lang="en-US" b="1" dirty="0" smtClean="0"/>
          </a:p>
          <a:p>
            <a:pPr lvl="0"/>
            <a:r>
              <a:rPr lang="en-US" b="1" dirty="0" smtClean="0"/>
              <a:t>Visual </a:t>
            </a:r>
            <a:r>
              <a:rPr lang="en-US" b="1" dirty="0"/>
              <a:t>Consistency:</a:t>
            </a:r>
            <a:r>
              <a:rPr lang="en-US" dirty="0"/>
              <a:t> Photo editors maintain a consistent visual style and quality throughout the publication, ensuring that photos adhere to established guidelines and standards.</a:t>
            </a:r>
          </a:p>
          <a:p>
            <a:pPr lvl="0"/>
            <a:r>
              <a:rPr lang="en-US" b="1" dirty="0"/>
              <a:t>Legal and Ethical Considerations: </a:t>
            </a:r>
            <a:r>
              <a:rPr lang="en-US" dirty="0"/>
              <a:t>News editors are responsible for ensuring that news stories comply with legal and ethical standards. </a:t>
            </a:r>
            <a:endParaRPr lang="en-US" dirty="0" smtClean="0"/>
          </a:p>
          <a:p>
            <a:pPr lvl="0"/>
            <a:r>
              <a:rPr lang="en-US" dirty="0" smtClean="0"/>
              <a:t>They </a:t>
            </a:r>
            <a:r>
              <a:rPr lang="en-US" dirty="0"/>
              <a:t>may review sensitive content, such as stories involving privacy, defamation, or conflicts of interest</a:t>
            </a:r>
            <a:r>
              <a:rPr lang="en-US" dirty="0" smtClean="0"/>
              <a:t>.</a:t>
            </a:r>
          </a:p>
          <a:p>
            <a:pPr lvl="0"/>
            <a:r>
              <a:rPr lang="en-US" dirty="0" smtClean="0"/>
              <a:t> </a:t>
            </a:r>
            <a:r>
              <a:rPr lang="en-US" b="1" dirty="0"/>
              <a:t>Ethical Considerations:</a:t>
            </a:r>
            <a:r>
              <a:rPr lang="en-US" dirty="0"/>
              <a:t> Photo Editors are responsible for ensuring that photographs accurately represent events and situations. </a:t>
            </a:r>
            <a:endParaRPr lang="en-US" dirty="0" smtClean="0"/>
          </a:p>
          <a:p>
            <a:pPr lvl="0"/>
            <a:r>
              <a:rPr lang="en-US" dirty="0" smtClean="0"/>
              <a:t>They </a:t>
            </a:r>
            <a:r>
              <a:rPr lang="en-US" dirty="0"/>
              <a:t>must avoid manipulation or staging that distorts the truth and adhere to ethical standards in photojournalism.</a:t>
            </a:r>
          </a:p>
          <a:p>
            <a:pPr lvl="0"/>
            <a:r>
              <a:rPr lang="en-US" b="1" dirty="0"/>
              <a:t>Verification of Sources: </a:t>
            </a:r>
            <a:r>
              <a:rPr lang="en-US" dirty="0"/>
              <a:t>News editors ensure that reporters have properly cited and attributed their sources. </a:t>
            </a:r>
            <a:endParaRPr lang="en-US" dirty="0" smtClean="0"/>
          </a:p>
          <a:p>
            <a:pPr lvl="0"/>
            <a:r>
              <a:rPr lang="en-US" dirty="0" smtClean="0"/>
              <a:t>They </a:t>
            </a:r>
            <a:r>
              <a:rPr lang="en-US" dirty="0"/>
              <a:t>may also verify the credibility of sources and the accuracy of quotes and information</a:t>
            </a:r>
            <a:r>
              <a:rPr lang="en-US" dirty="0" smtClean="0"/>
              <a:t>.</a:t>
            </a:r>
          </a:p>
          <a:p>
            <a:pPr lvl="0"/>
            <a:r>
              <a:rPr lang="en-US" dirty="0" smtClean="0"/>
              <a:t> </a:t>
            </a:r>
            <a:r>
              <a:rPr lang="en-US" b="1" dirty="0"/>
              <a:t>Legal and Copyright Compliance:</a:t>
            </a:r>
            <a:r>
              <a:rPr lang="en-US" dirty="0"/>
              <a:t> Photo editors ensure that the publication has the necessary permissions and licenses for using images, respecting copyright and privacy laws.</a:t>
            </a:r>
          </a:p>
          <a:p>
            <a:endParaRPr lang="en-US" dirty="0"/>
          </a:p>
        </p:txBody>
      </p:sp>
    </p:spTree>
    <p:extLst>
      <p:ext uri="{BB962C8B-B14F-4D97-AF65-F5344CB8AC3E}">
        <p14:creationId xmlns:p14="http://schemas.microsoft.com/office/powerpoint/2010/main" val="3468001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080" y="1185816"/>
            <a:ext cx="8986083" cy="868839"/>
          </a:xfrm>
        </p:spPr>
        <p:txBody>
          <a:bodyPr>
            <a:normAutofit/>
          </a:bodyPr>
          <a:lstStyle/>
          <a:p>
            <a:pPr algn="ctr"/>
            <a:r>
              <a:rPr lang="en-US" sz="2400" b="1" dirty="0"/>
              <a:t>The roles or duties of a news editor and photo-editor</a:t>
            </a:r>
            <a:endParaRPr lang="en-US" dirty="0"/>
          </a:p>
        </p:txBody>
      </p:sp>
      <p:sp>
        <p:nvSpPr>
          <p:cNvPr id="3" name="Content Placeholder 2"/>
          <p:cNvSpPr>
            <a:spLocks noGrp="1"/>
          </p:cNvSpPr>
          <p:nvPr>
            <p:ph idx="1"/>
          </p:nvPr>
        </p:nvSpPr>
        <p:spPr>
          <a:xfrm>
            <a:off x="0" y="2054655"/>
            <a:ext cx="8847740" cy="4886560"/>
          </a:xfrm>
        </p:spPr>
        <p:txBody>
          <a:bodyPr>
            <a:normAutofit fontScale="77500" lnSpcReduction="20000"/>
          </a:bodyPr>
          <a:lstStyle/>
          <a:p>
            <a:pPr lvl="0"/>
            <a:r>
              <a:rPr lang="en-US" b="1" dirty="0"/>
              <a:t>Deadline Management: </a:t>
            </a:r>
            <a:r>
              <a:rPr lang="en-US" dirty="0"/>
              <a:t>News editors work under tight deadlines to ensure that news stories are published or broadcast on time. They coordinate the workflow in the newsroom to meet deadlines efficiently.</a:t>
            </a:r>
            <a:r>
              <a:rPr lang="en-US" b="1" dirty="0"/>
              <a:t> </a:t>
            </a:r>
            <a:endParaRPr lang="en-US" b="1" dirty="0" smtClean="0"/>
          </a:p>
          <a:p>
            <a:pPr lvl="0"/>
            <a:r>
              <a:rPr lang="en-US" b="1" dirty="0" smtClean="0"/>
              <a:t>Timeliness</a:t>
            </a:r>
            <a:r>
              <a:rPr lang="en-US" b="1" dirty="0"/>
              <a:t>:</a:t>
            </a:r>
            <a:r>
              <a:rPr lang="en-US" dirty="0"/>
              <a:t> In a fast-paced news environment, photo editors must select and process images quickly to meet publication or broadcasting deadlines, especially for breaking news coverage.</a:t>
            </a:r>
          </a:p>
          <a:p>
            <a:pPr lvl="0"/>
            <a:r>
              <a:rPr lang="en-US" b="1" dirty="0"/>
              <a:t>Collaboration: </a:t>
            </a:r>
            <a:r>
              <a:rPr lang="en-US" dirty="0"/>
              <a:t>News editors collaborate with other newsroom staff, including reporters, photographers, graphic designers, and videographers, to create multimedia news content. </a:t>
            </a:r>
            <a:endParaRPr lang="en-US" dirty="0" smtClean="0"/>
          </a:p>
          <a:p>
            <a:pPr lvl="0"/>
            <a:r>
              <a:rPr lang="en-US" dirty="0" smtClean="0"/>
              <a:t>Photo </a:t>
            </a:r>
            <a:r>
              <a:rPr lang="en-US" dirty="0"/>
              <a:t>editors collaborate closely with photographers, journalists, and other members of the newsroom to align visual content with the editorial direction and goals.</a:t>
            </a:r>
          </a:p>
          <a:p>
            <a:pPr lvl="0"/>
            <a:r>
              <a:rPr lang="en-US" b="1" dirty="0"/>
              <a:t>Breaking News: </a:t>
            </a:r>
            <a:r>
              <a:rPr lang="en-US" dirty="0"/>
              <a:t>In the case of breaking news or emergencies, editors make quick decisions about coverage, prioritize updates, and manage the flow of information to keep the audience informed in real-time.</a:t>
            </a:r>
          </a:p>
        </p:txBody>
      </p:sp>
    </p:spTree>
    <p:extLst>
      <p:ext uri="{BB962C8B-B14F-4D97-AF65-F5344CB8AC3E}">
        <p14:creationId xmlns:p14="http://schemas.microsoft.com/office/powerpoint/2010/main" val="2865970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2" y="1033111"/>
            <a:ext cx="9131257" cy="868839"/>
          </a:xfrm>
        </p:spPr>
        <p:txBody>
          <a:bodyPr>
            <a:normAutofit/>
          </a:bodyPr>
          <a:lstStyle/>
          <a:p>
            <a:pPr algn="ctr"/>
            <a:r>
              <a:rPr lang="en-US" sz="2400" b="1" dirty="0"/>
              <a:t>The roles or duties of a news editor and photo-editor</a:t>
            </a:r>
            <a:endParaRPr lang="en-US" sz="2400" b="1" dirty="0"/>
          </a:p>
        </p:txBody>
      </p:sp>
      <p:sp>
        <p:nvSpPr>
          <p:cNvPr id="3" name="Content Placeholder 2"/>
          <p:cNvSpPr>
            <a:spLocks noGrp="1"/>
          </p:cNvSpPr>
          <p:nvPr>
            <p:ph idx="1"/>
          </p:nvPr>
        </p:nvSpPr>
        <p:spPr>
          <a:xfrm>
            <a:off x="12742" y="1749245"/>
            <a:ext cx="8529588" cy="5108755"/>
          </a:xfrm>
        </p:spPr>
        <p:txBody>
          <a:bodyPr>
            <a:normAutofit fontScale="70000" lnSpcReduction="20000"/>
          </a:bodyPr>
          <a:lstStyle/>
          <a:p>
            <a:pPr lvl="0"/>
            <a:r>
              <a:rPr lang="en-US" b="1" dirty="0"/>
              <a:t>Quality Control: </a:t>
            </a:r>
            <a:r>
              <a:rPr lang="en-US" dirty="0"/>
              <a:t>News editors maintain high editorial standards by upholding the quality and accuracy of news content. </a:t>
            </a:r>
            <a:endParaRPr lang="en-US" dirty="0" smtClean="0"/>
          </a:p>
          <a:p>
            <a:pPr lvl="0"/>
            <a:r>
              <a:rPr lang="en-US" dirty="0" smtClean="0"/>
              <a:t>They </a:t>
            </a:r>
            <a:r>
              <a:rPr lang="en-US" dirty="0"/>
              <a:t>are responsible for the final approval of stories before publication or broadcast. </a:t>
            </a:r>
            <a:endParaRPr lang="en-US" dirty="0" smtClean="0"/>
          </a:p>
          <a:p>
            <a:pPr lvl="0"/>
            <a:r>
              <a:rPr lang="en-US" dirty="0" smtClean="0"/>
              <a:t>Photo </a:t>
            </a:r>
            <a:r>
              <a:rPr lang="en-US" dirty="0"/>
              <a:t>editors review images for technical quality, composition, and visual impact. They ensure that selected photos meet high standards of clarity, resolution, and aesthetics.</a:t>
            </a:r>
          </a:p>
          <a:p>
            <a:pPr lvl="0"/>
            <a:r>
              <a:rPr lang="en-US" b="1" dirty="0"/>
              <a:t>Audience Engagement: </a:t>
            </a:r>
            <a:r>
              <a:rPr lang="en-US" dirty="0"/>
              <a:t>News editors may consider audience feedback and analytics to understand what types of news stories resonate with the audience and adjust their editorial priorities accordingly. </a:t>
            </a:r>
            <a:endParaRPr lang="en-US" dirty="0" smtClean="0"/>
          </a:p>
          <a:p>
            <a:pPr lvl="0"/>
            <a:r>
              <a:rPr lang="en-US" dirty="0" smtClean="0"/>
              <a:t>Photo </a:t>
            </a:r>
            <a:r>
              <a:rPr lang="en-US" dirty="0"/>
              <a:t>editors consider audience preferences and engagement when selecting images, taking into account what visuals will resonate with readers or viewers.</a:t>
            </a:r>
          </a:p>
          <a:p>
            <a:pPr lvl="0"/>
            <a:r>
              <a:rPr lang="en-US" b="1" dirty="0"/>
              <a:t>Editorial Leadership: </a:t>
            </a:r>
            <a:r>
              <a:rPr lang="en-US" dirty="0"/>
              <a:t>Senior news editors may provide leadership and strategic direction for the newsroom, making decisions about long-term coverage priorities, editorial policies, and newsroom operations. </a:t>
            </a:r>
            <a:endParaRPr lang="en-US" dirty="0" smtClean="0"/>
          </a:p>
          <a:p>
            <a:pPr lvl="0"/>
            <a:r>
              <a:rPr lang="en-US" b="1" dirty="0" smtClean="0"/>
              <a:t>Photo </a:t>
            </a:r>
            <a:r>
              <a:rPr lang="en-US" b="1" dirty="0"/>
              <a:t>Database Management:</a:t>
            </a:r>
            <a:r>
              <a:rPr lang="en-US" dirty="0"/>
              <a:t> Photo editors often manage databases of images, organizing and archiving photos for future use, and ensuring that photos are easily retrievable.</a:t>
            </a:r>
          </a:p>
        </p:txBody>
      </p:sp>
    </p:spTree>
    <p:extLst>
      <p:ext uri="{BB962C8B-B14F-4D97-AF65-F5344CB8AC3E}">
        <p14:creationId xmlns:p14="http://schemas.microsoft.com/office/powerpoint/2010/main" val="747430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4" y="1033111"/>
            <a:ext cx="8398775" cy="868839"/>
          </a:xfrm>
        </p:spPr>
        <p:txBody>
          <a:bodyPr>
            <a:normAutofit fontScale="90000"/>
          </a:bodyPr>
          <a:lstStyle/>
          <a:p>
            <a:r>
              <a:rPr lang="en-US" sz="2800" b="1" dirty="0"/>
              <a:t>Other key roles and responsibilities of a photojournalist editor</a:t>
            </a:r>
            <a:endParaRPr lang="en-US" dirty="0"/>
          </a:p>
        </p:txBody>
      </p:sp>
      <p:sp>
        <p:nvSpPr>
          <p:cNvPr id="3" name="Content Placeholder 2"/>
          <p:cNvSpPr>
            <a:spLocks noGrp="1"/>
          </p:cNvSpPr>
          <p:nvPr>
            <p:ph idx="1"/>
          </p:nvPr>
        </p:nvSpPr>
        <p:spPr>
          <a:xfrm>
            <a:off x="-1" y="1596540"/>
            <a:ext cx="8542329" cy="5497379"/>
          </a:xfrm>
        </p:spPr>
        <p:txBody>
          <a:bodyPr>
            <a:normAutofit fontScale="85000" lnSpcReduction="20000"/>
          </a:bodyPr>
          <a:lstStyle/>
          <a:p>
            <a:pPr marL="0" indent="0">
              <a:buNone/>
            </a:pPr>
            <a:r>
              <a:rPr lang="en-US" dirty="0"/>
              <a:t> </a:t>
            </a:r>
          </a:p>
          <a:p>
            <a:pPr lvl="0"/>
            <a:r>
              <a:rPr lang="en-US" dirty="0"/>
              <a:t>Feedback and Training: They provide constructive feedback to photographers to help them improve their skills and contribute to the overall quality of visual content.</a:t>
            </a:r>
          </a:p>
          <a:p>
            <a:pPr lvl="0"/>
            <a:r>
              <a:rPr lang="en-US" dirty="0"/>
              <a:t>Adaptation to New Technologies: Photo editors stay up-to-date with emerging technologies, photo editing software, and digital tools to enhance the visual storytelling capabilities of the newsroom.</a:t>
            </a:r>
          </a:p>
          <a:p>
            <a:pPr lvl="0"/>
            <a:r>
              <a:rPr lang="en-US" dirty="0"/>
              <a:t>Discussing the photographer’s photo assignment with them to make sure they clearly understand the angle of the story and types of opportunities that might be available to them on the assignment.</a:t>
            </a:r>
          </a:p>
          <a:p>
            <a:pPr lvl="0"/>
            <a:r>
              <a:rPr lang="en-US" dirty="0"/>
              <a:t>Editing and critiquing how the photographer approached the assignment.</a:t>
            </a:r>
          </a:p>
          <a:p>
            <a:pPr lvl="0"/>
            <a:r>
              <a:rPr lang="en-US" dirty="0"/>
              <a:t>Sifting through story budgets looking for stories that would lend themselves to great photos</a:t>
            </a:r>
            <a:r>
              <a:rPr lang="en-US" dirty="0" smtClean="0"/>
              <a:t>.</a:t>
            </a:r>
            <a:endParaRPr lang="en-US" dirty="0"/>
          </a:p>
        </p:txBody>
      </p:sp>
    </p:spTree>
    <p:extLst>
      <p:ext uri="{BB962C8B-B14F-4D97-AF65-F5344CB8AC3E}">
        <p14:creationId xmlns:p14="http://schemas.microsoft.com/office/powerpoint/2010/main" val="274078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59" y="1138425"/>
            <a:ext cx="8398775" cy="868839"/>
          </a:xfrm>
        </p:spPr>
        <p:txBody>
          <a:bodyPr>
            <a:normAutofit fontScale="90000"/>
          </a:bodyPr>
          <a:lstStyle/>
          <a:p>
            <a:r>
              <a:rPr lang="en-US" sz="2800" b="1" dirty="0"/>
              <a:t>Other key roles and responsibilities of a photojournalist editor</a:t>
            </a:r>
            <a:endParaRPr lang="en-US" dirty="0"/>
          </a:p>
        </p:txBody>
      </p:sp>
      <p:sp>
        <p:nvSpPr>
          <p:cNvPr id="3" name="Content Placeholder 2"/>
          <p:cNvSpPr>
            <a:spLocks noGrp="1"/>
          </p:cNvSpPr>
          <p:nvPr>
            <p:ph idx="1"/>
          </p:nvPr>
        </p:nvSpPr>
        <p:spPr>
          <a:xfrm>
            <a:off x="12744" y="1901950"/>
            <a:ext cx="8529586" cy="5039265"/>
          </a:xfrm>
        </p:spPr>
        <p:txBody>
          <a:bodyPr>
            <a:normAutofit fontScale="92500" lnSpcReduction="20000"/>
          </a:bodyPr>
          <a:lstStyle/>
          <a:p>
            <a:r>
              <a:rPr lang="en-US" dirty="0"/>
              <a:t>Attending planning meetings, talking to editors and reporters about the stories and writing up or assisting reporters in writing up photo assignments.</a:t>
            </a:r>
          </a:p>
          <a:p>
            <a:pPr lvl="0"/>
            <a:r>
              <a:rPr lang="en-US" dirty="0" smtClean="0"/>
              <a:t>Scheduling </a:t>
            </a:r>
            <a:r>
              <a:rPr lang="en-US" dirty="0"/>
              <a:t>photographers’ shifts and juggling photo assignments with their schedules.</a:t>
            </a:r>
          </a:p>
          <a:p>
            <a:pPr lvl="0"/>
            <a:r>
              <a:rPr lang="en-US" dirty="0"/>
              <a:t>Talking to the design desk about the size, crop and the place a photo will appear in the newspaper.</a:t>
            </a:r>
          </a:p>
          <a:p>
            <a:pPr lvl="0"/>
            <a:r>
              <a:rPr lang="en-US" dirty="0"/>
              <a:t>Educating and training staff members.</a:t>
            </a:r>
          </a:p>
          <a:p>
            <a:pPr lvl="0"/>
            <a:r>
              <a:rPr lang="en-US" dirty="0"/>
              <a:t> Motivating staff and doing the annual performance reviews.</a:t>
            </a:r>
          </a:p>
          <a:p>
            <a:pPr lvl="0"/>
            <a:r>
              <a:rPr lang="en-US" dirty="0"/>
              <a:t>Handling complaints from editors, readers or anyone.</a:t>
            </a:r>
          </a:p>
          <a:p>
            <a:pPr lvl="0"/>
            <a:r>
              <a:rPr lang="en-US" dirty="0"/>
              <a:t>Making sure that camera, photo processing equipment and the computers and scanners stay in top working order.</a:t>
            </a:r>
          </a:p>
        </p:txBody>
      </p:sp>
    </p:spTree>
    <p:extLst>
      <p:ext uri="{BB962C8B-B14F-4D97-AF65-F5344CB8AC3E}">
        <p14:creationId xmlns:p14="http://schemas.microsoft.com/office/powerpoint/2010/main" val="370588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37" y="1033111"/>
            <a:ext cx="9266218" cy="868839"/>
          </a:xfrm>
        </p:spPr>
        <p:txBody>
          <a:bodyPr>
            <a:normAutofit/>
          </a:bodyPr>
          <a:lstStyle/>
          <a:p>
            <a:r>
              <a:rPr lang="en-US" sz="2400" b="1" dirty="0"/>
              <a:t>Compare and contrast the </a:t>
            </a:r>
            <a:r>
              <a:rPr lang="en-US" sz="2400" b="1" dirty="0" smtClean="0"/>
              <a:t>duties </a:t>
            </a:r>
            <a:r>
              <a:rPr lang="en-US" sz="2400" b="1" dirty="0"/>
              <a:t>of a photojournalist and photo-editor</a:t>
            </a:r>
            <a:endParaRPr lang="en-US" sz="2400" b="1" dirty="0"/>
          </a:p>
        </p:txBody>
      </p:sp>
      <p:sp>
        <p:nvSpPr>
          <p:cNvPr id="3" name="Content Placeholder 2"/>
          <p:cNvSpPr>
            <a:spLocks noGrp="1"/>
          </p:cNvSpPr>
          <p:nvPr>
            <p:ph idx="1"/>
          </p:nvPr>
        </p:nvSpPr>
        <p:spPr>
          <a:xfrm>
            <a:off x="39637" y="1818735"/>
            <a:ext cx="8808103" cy="5039265"/>
          </a:xfrm>
        </p:spPr>
        <p:txBody>
          <a:bodyPr>
            <a:normAutofit lnSpcReduction="10000"/>
          </a:bodyPr>
          <a:lstStyle/>
          <a:p>
            <a:r>
              <a:rPr lang="en-US" b="1" dirty="0"/>
              <a:t>Roles of a Photojournalist:</a:t>
            </a:r>
            <a:endParaRPr lang="en-US" dirty="0"/>
          </a:p>
          <a:p>
            <a:pPr lvl="0"/>
            <a:r>
              <a:rPr lang="en-US" b="1" dirty="0"/>
              <a:t>Capture </a:t>
            </a:r>
            <a:r>
              <a:rPr lang="en-US" b="1" dirty="0" smtClean="0"/>
              <a:t>Images</a:t>
            </a:r>
          </a:p>
          <a:p>
            <a:pPr lvl="0"/>
            <a:r>
              <a:rPr lang="en-US" b="1" dirty="0" smtClean="0"/>
              <a:t>On-Field </a:t>
            </a:r>
            <a:r>
              <a:rPr lang="en-US" b="1" dirty="0"/>
              <a:t>Work:</a:t>
            </a:r>
            <a:r>
              <a:rPr lang="en-US" dirty="0"/>
              <a:t> They often work in the </a:t>
            </a:r>
            <a:r>
              <a:rPr lang="en-US" dirty="0" smtClean="0"/>
              <a:t>field.</a:t>
            </a:r>
          </a:p>
          <a:p>
            <a:pPr lvl="0"/>
            <a:r>
              <a:rPr lang="en-US" b="1" dirty="0" smtClean="0">
                <a:solidFill>
                  <a:srgbClr val="A40000"/>
                </a:solidFill>
              </a:rPr>
              <a:t>Storytelling</a:t>
            </a:r>
          </a:p>
          <a:p>
            <a:pPr lvl="0"/>
            <a:r>
              <a:rPr lang="en-US" b="1" dirty="0" smtClean="0">
                <a:solidFill>
                  <a:srgbClr val="A40000"/>
                </a:solidFill>
              </a:rPr>
              <a:t>Objectivity</a:t>
            </a:r>
          </a:p>
          <a:p>
            <a:pPr lvl="0"/>
            <a:r>
              <a:rPr lang="en-US" b="1" dirty="0" smtClean="0"/>
              <a:t>Technical Skills</a:t>
            </a:r>
          </a:p>
          <a:p>
            <a:pPr lvl="0"/>
            <a:r>
              <a:rPr lang="en-US" b="1" dirty="0" smtClean="0">
                <a:solidFill>
                  <a:srgbClr val="A40000"/>
                </a:solidFill>
              </a:rPr>
              <a:t>Ethical Considerations</a:t>
            </a:r>
          </a:p>
          <a:p>
            <a:pPr lvl="0"/>
            <a:r>
              <a:rPr lang="en-US" b="1" dirty="0" smtClean="0"/>
              <a:t>Safety Awareness</a:t>
            </a:r>
          </a:p>
          <a:p>
            <a:pPr lvl="0"/>
            <a:r>
              <a:rPr lang="en-US" b="1" dirty="0" smtClean="0"/>
              <a:t>Independence</a:t>
            </a:r>
          </a:p>
          <a:p>
            <a:pPr lvl="0"/>
            <a:r>
              <a:rPr lang="en-US" b="1" dirty="0" smtClean="0"/>
              <a:t>Deadline-Oriented</a:t>
            </a:r>
            <a:endParaRPr lang="en-US" dirty="0"/>
          </a:p>
        </p:txBody>
      </p:sp>
    </p:spTree>
    <p:extLst>
      <p:ext uri="{BB962C8B-B14F-4D97-AF65-F5344CB8AC3E}">
        <p14:creationId xmlns:p14="http://schemas.microsoft.com/office/powerpoint/2010/main" val="2706400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85282"/>
            <a:ext cx="9144000" cy="868839"/>
          </a:xfrm>
        </p:spPr>
        <p:txBody>
          <a:bodyPr/>
          <a:lstStyle/>
          <a:p>
            <a:r>
              <a:rPr lang="en-US" sz="2400" b="1" dirty="0"/>
              <a:t>Compare and contrast the duties of a photojournalist and photo-editor</a:t>
            </a:r>
            <a:endParaRPr lang="en-US" dirty="0"/>
          </a:p>
        </p:txBody>
      </p:sp>
      <p:sp>
        <p:nvSpPr>
          <p:cNvPr id="3" name="Content Placeholder 2"/>
          <p:cNvSpPr>
            <a:spLocks noGrp="1"/>
          </p:cNvSpPr>
          <p:nvPr>
            <p:ph idx="1"/>
          </p:nvPr>
        </p:nvSpPr>
        <p:spPr>
          <a:xfrm>
            <a:off x="448964" y="1901950"/>
            <a:ext cx="7787955" cy="4956050"/>
          </a:xfrm>
        </p:spPr>
        <p:txBody>
          <a:bodyPr>
            <a:normAutofit fontScale="85000" lnSpcReduction="20000"/>
          </a:bodyPr>
          <a:lstStyle/>
          <a:p>
            <a:r>
              <a:rPr lang="en-US" b="1" dirty="0"/>
              <a:t>Roles of a Photo Editor:</a:t>
            </a:r>
            <a:endParaRPr lang="en-US" dirty="0"/>
          </a:p>
          <a:p>
            <a:pPr lvl="0"/>
            <a:r>
              <a:rPr lang="en-US" b="1" dirty="0"/>
              <a:t>Selection and </a:t>
            </a:r>
            <a:r>
              <a:rPr lang="en-US" b="1" dirty="0" err="1"/>
              <a:t>Curation</a:t>
            </a:r>
            <a:r>
              <a:rPr lang="en-US" b="1" dirty="0"/>
              <a:t>:</a:t>
            </a:r>
            <a:r>
              <a:rPr lang="en-US" dirty="0"/>
              <a:t> Photo editors are responsible for selecting and curating images for publication. </a:t>
            </a:r>
          </a:p>
          <a:p>
            <a:pPr lvl="0"/>
            <a:r>
              <a:rPr lang="en-US" b="1" dirty="0"/>
              <a:t>Quality Control:</a:t>
            </a:r>
            <a:r>
              <a:rPr lang="en-US" dirty="0"/>
              <a:t> Editors review images for technical quality, composition, and visual impact. </a:t>
            </a:r>
            <a:endParaRPr lang="en-US" dirty="0" smtClean="0"/>
          </a:p>
          <a:p>
            <a:pPr lvl="0"/>
            <a:r>
              <a:rPr lang="en-US" b="1" dirty="0" smtClean="0">
                <a:solidFill>
                  <a:srgbClr val="A40000"/>
                </a:solidFill>
              </a:rPr>
              <a:t>Storytelling</a:t>
            </a:r>
            <a:r>
              <a:rPr lang="en-US" b="1" dirty="0">
                <a:solidFill>
                  <a:srgbClr val="A40000"/>
                </a:solidFill>
              </a:rPr>
              <a:t>, planning and engagement:</a:t>
            </a:r>
            <a:r>
              <a:rPr lang="en-US" dirty="0">
                <a:solidFill>
                  <a:srgbClr val="A40000"/>
                </a:solidFill>
              </a:rPr>
              <a:t> </a:t>
            </a:r>
            <a:r>
              <a:rPr lang="en-US" dirty="0"/>
              <a:t>Photo editors work to ensure that the selected images contribute to the narrative of a news story. Photo editors may participate in story planning meetings to discuss the visual aspects of upcoming news coverage.</a:t>
            </a:r>
          </a:p>
          <a:p>
            <a:pPr lvl="0"/>
            <a:r>
              <a:rPr lang="en-US" dirty="0"/>
              <a:t> Editors consider audience preferences when selecting images to engage readers or viewers effectively.</a:t>
            </a:r>
          </a:p>
          <a:p>
            <a:pPr lvl="0"/>
            <a:r>
              <a:rPr lang="en-US" b="1" dirty="0">
                <a:solidFill>
                  <a:srgbClr val="A40000"/>
                </a:solidFill>
              </a:rPr>
              <a:t>Ethical Oversight:</a:t>
            </a:r>
            <a:r>
              <a:rPr lang="en-US" dirty="0">
                <a:solidFill>
                  <a:srgbClr val="A40000"/>
                </a:solidFill>
              </a:rPr>
              <a:t> </a:t>
            </a:r>
            <a:r>
              <a:rPr lang="en-US" dirty="0"/>
              <a:t>Editors are responsible for ensuring that photographs accurately represent events and situations. </a:t>
            </a:r>
          </a:p>
          <a:p>
            <a:pPr lvl="0"/>
            <a:endParaRPr lang="en-US" dirty="0"/>
          </a:p>
        </p:txBody>
      </p:sp>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85720"/>
            <a:ext cx="9144000" cy="868839"/>
          </a:xfrm>
        </p:spPr>
        <p:txBody>
          <a:bodyPr/>
          <a:lstStyle/>
          <a:p>
            <a:r>
              <a:rPr lang="en-US" sz="2400" b="1" dirty="0"/>
              <a:t>Compare and contrast the duties of a photojournalist and photo-editor</a:t>
            </a:r>
            <a:endParaRPr lang="en-US" dirty="0"/>
          </a:p>
        </p:txBody>
      </p:sp>
      <p:sp>
        <p:nvSpPr>
          <p:cNvPr id="3" name="Content Placeholder 2"/>
          <p:cNvSpPr>
            <a:spLocks noGrp="1"/>
          </p:cNvSpPr>
          <p:nvPr>
            <p:ph idx="1"/>
          </p:nvPr>
        </p:nvSpPr>
        <p:spPr>
          <a:xfrm>
            <a:off x="143554" y="1679755"/>
            <a:ext cx="8704185" cy="5261460"/>
          </a:xfrm>
        </p:spPr>
        <p:txBody>
          <a:bodyPr>
            <a:normAutofit fontScale="77500" lnSpcReduction="20000"/>
          </a:bodyPr>
          <a:lstStyle/>
          <a:p>
            <a:pPr lvl="0"/>
            <a:r>
              <a:rPr lang="en-US" b="1" dirty="0">
                <a:solidFill>
                  <a:srgbClr val="A40000"/>
                </a:solidFill>
              </a:rPr>
              <a:t>Collaboration and desk work</a:t>
            </a:r>
            <a:r>
              <a:rPr lang="en-US" b="1" dirty="0"/>
              <a:t>:</a:t>
            </a:r>
            <a:r>
              <a:rPr lang="en-US" dirty="0"/>
              <a:t> Photo editors collaborate closely with photographers, journalists, and other members of the newsroom to align visual content with the editorial direction and goals.</a:t>
            </a:r>
            <a:r>
              <a:rPr lang="en-US" b="1" dirty="0"/>
              <a:t> </a:t>
            </a:r>
            <a:r>
              <a:rPr lang="en-US" dirty="0"/>
              <a:t>They primarily work in the newsroom, reviewing and processing images submitted by photojournalists.</a:t>
            </a:r>
          </a:p>
          <a:p>
            <a:pPr lvl="0"/>
            <a:r>
              <a:rPr lang="en-US" b="1" dirty="0">
                <a:solidFill>
                  <a:srgbClr val="A40000"/>
                </a:solidFill>
              </a:rPr>
              <a:t>Caption</a:t>
            </a:r>
            <a:r>
              <a:rPr lang="en-US" b="1" dirty="0"/>
              <a:t> and Metadata:</a:t>
            </a:r>
            <a:r>
              <a:rPr lang="en-US" dirty="0"/>
              <a:t> They may write informative and accurate captions that provide context and information about the images and handle metadata for organization and indexing.</a:t>
            </a:r>
            <a:r>
              <a:rPr lang="en-US" b="1" dirty="0"/>
              <a:t> </a:t>
            </a:r>
            <a:endParaRPr lang="en-US" dirty="0"/>
          </a:p>
          <a:p>
            <a:pPr lvl="0"/>
            <a:r>
              <a:rPr lang="en-US" b="1" dirty="0">
                <a:solidFill>
                  <a:srgbClr val="A40000"/>
                </a:solidFill>
              </a:rPr>
              <a:t>Legal and Copyright Compliance:</a:t>
            </a:r>
            <a:r>
              <a:rPr lang="en-US" dirty="0">
                <a:solidFill>
                  <a:srgbClr val="A40000"/>
                </a:solidFill>
              </a:rPr>
              <a:t> </a:t>
            </a:r>
            <a:r>
              <a:rPr lang="en-US" dirty="0"/>
              <a:t>Editors ensure that the publication has the necessary permissions and licenses for using images, respecting copyright and privacy laws.</a:t>
            </a:r>
            <a:r>
              <a:rPr lang="en-US" b="1" dirty="0"/>
              <a:t> </a:t>
            </a:r>
            <a:endParaRPr lang="en-US" dirty="0"/>
          </a:p>
          <a:p>
            <a:pPr lvl="0"/>
            <a:r>
              <a:rPr lang="en-US" b="1" dirty="0"/>
              <a:t>Visual Consistency:</a:t>
            </a:r>
            <a:r>
              <a:rPr lang="en-US" dirty="0"/>
              <a:t> Photo editors maintain a consistent visual style and quality throughout the publication, ensuring that photos adhere to established guidelines and standards.</a:t>
            </a:r>
            <a:r>
              <a:rPr lang="en-US" b="1" dirty="0"/>
              <a:t> </a:t>
            </a:r>
            <a:endParaRPr lang="en-US" dirty="0"/>
          </a:p>
          <a:p>
            <a:pPr lvl="0"/>
            <a:r>
              <a:rPr lang="en-US" b="1" dirty="0"/>
              <a:t>Feedback and Training:</a:t>
            </a:r>
            <a:r>
              <a:rPr lang="en-US" dirty="0"/>
              <a:t> They provide constructive feedback to photographers to help them improve their skills and contribute to the overall quality of visual content. </a:t>
            </a:r>
          </a:p>
          <a:p>
            <a:endParaRPr lang="en-US" dirty="0"/>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2"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0" y="1749245"/>
            <a:ext cx="9143999" cy="5414165"/>
          </a:xfrm>
        </p:spPr>
        <p:txBody>
          <a:bodyPr>
            <a:normAutofit fontScale="55000" lnSpcReduction="20000"/>
          </a:bodyPr>
          <a:lstStyle/>
          <a:p>
            <a:r>
              <a:rPr lang="en-US" dirty="0" smtClean="0"/>
              <a:t>Journalists </a:t>
            </a:r>
            <a:r>
              <a:rPr lang="en-US" dirty="0"/>
              <a:t>play a multifaceted role in society, acting as watchdogs, informants, and storytellers. </a:t>
            </a:r>
            <a:endParaRPr lang="en-US" dirty="0" smtClean="0"/>
          </a:p>
          <a:p>
            <a:r>
              <a:rPr lang="en-US" dirty="0" smtClean="0"/>
              <a:t>They </a:t>
            </a:r>
            <a:r>
              <a:rPr lang="en-US" dirty="0"/>
              <a:t>are responsible for providing accurate and timely information, facilitating public discourse, and upholding the principles of responsible journalism. </a:t>
            </a:r>
            <a:endParaRPr lang="en-US" dirty="0" smtClean="0"/>
          </a:p>
          <a:p>
            <a:r>
              <a:rPr lang="en-US" dirty="0" smtClean="0"/>
              <a:t>Their </a:t>
            </a:r>
            <a:r>
              <a:rPr lang="en-US" dirty="0"/>
              <a:t>work is vital for maintaining a healthy democracy and an informed citizenry.</a:t>
            </a:r>
          </a:p>
          <a:p>
            <a:r>
              <a:rPr lang="en-US" dirty="0"/>
              <a:t>The role of a photojournalist is to use their photography skills and storytelling abilities to document and convey news, events, and stories to the public, often working in collaboration with journalists and reporters to provide a comprehensive and engaging visual perspective on the world. </a:t>
            </a:r>
            <a:endParaRPr lang="en-US" dirty="0" smtClean="0"/>
          </a:p>
          <a:p>
            <a:r>
              <a:rPr lang="en-US" dirty="0" smtClean="0"/>
              <a:t>They </a:t>
            </a:r>
            <a:r>
              <a:rPr lang="en-US" dirty="0"/>
              <a:t>play a vital role in journalism and storytelling by conveying information and emotions through their photographs.</a:t>
            </a:r>
          </a:p>
          <a:p>
            <a:r>
              <a:rPr lang="en-US" dirty="0"/>
              <a:t>The news editors are essential gatekeepers in the news production process. </a:t>
            </a:r>
            <a:endParaRPr lang="en-US" dirty="0" smtClean="0"/>
          </a:p>
          <a:p>
            <a:r>
              <a:rPr lang="en-US" dirty="0" smtClean="0"/>
              <a:t>They </a:t>
            </a:r>
            <a:r>
              <a:rPr lang="en-US" dirty="0"/>
              <a:t>ensure that news stories are accurate, well-structured, and adhere to ethical and editorial standards before they reach the audience. </a:t>
            </a:r>
            <a:endParaRPr lang="en-US" dirty="0" smtClean="0"/>
          </a:p>
          <a:p>
            <a:r>
              <a:rPr lang="en-US" dirty="0" smtClean="0"/>
              <a:t>They </a:t>
            </a:r>
            <a:r>
              <a:rPr lang="en-US" dirty="0"/>
              <a:t>play a vital role in shaping the content and quality of news in the media landscape</a:t>
            </a:r>
            <a:r>
              <a:rPr lang="en-US" dirty="0" smtClean="0"/>
              <a:t>.</a:t>
            </a:r>
            <a:r>
              <a:rPr lang="en-US" b="1" dirty="0" smtClean="0"/>
              <a:t> </a:t>
            </a:r>
          </a:p>
          <a:p>
            <a:r>
              <a:rPr lang="en-US" dirty="0" smtClean="0"/>
              <a:t>A </a:t>
            </a:r>
            <a:r>
              <a:rPr lang="en-US" dirty="0"/>
              <a:t>photojournalist editor plays a critical role in shaping the visual narrative of news stories. </a:t>
            </a:r>
            <a:endParaRPr lang="en-US" dirty="0" smtClean="0"/>
          </a:p>
          <a:p>
            <a:r>
              <a:rPr lang="en-US" dirty="0" smtClean="0"/>
              <a:t>They </a:t>
            </a:r>
            <a:r>
              <a:rPr lang="en-US" dirty="0"/>
              <a:t>are responsible for selecting, processing, and presenting images that complement news coverage and engage the audience effectively while upholding the ethical standards of photojournalism. </a:t>
            </a:r>
            <a:endParaRPr lang="en-US" dirty="0" smtClean="0"/>
          </a:p>
          <a:p>
            <a:r>
              <a:rPr lang="en-US" dirty="0" smtClean="0"/>
              <a:t>Photojournalists </a:t>
            </a:r>
            <a:r>
              <a:rPr lang="en-US" dirty="0"/>
              <a:t>and photo editors contribute to the visual aspects of journalism, they have different roles within the process. Photojournalists are primarily focused on capturing images in the field, while photo editors work in the newsroom to select, process, and present these images effectively. </a:t>
            </a:r>
            <a:endParaRPr lang="en-US" dirty="0" smtClean="0"/>
          </a:p>
          <a:p>
            <a:r>
              <a:rPr lang="en-US" dirty="0" smtClean="0"/>
              <a:t>Both </a:t>
            </a:r>
            <a:r>
              <a:rPr lang="en-US" dirty="0"/>
              <a:t>roles require a commitment to accuracy, ethical considerations, and a deep understanding of visual storytelling, but they involve distinct sets of tasks and responsibilities. They collaborate closely but have distinct roles within the journalism workflow. </a:t>
            </a:r>
            <a:endParaRPr lang="en-US" dirty="0" smtClean="0"/>
          </a:p>
          <a:p>
            <a:r>
              <a:rPr lang="en-US" dirty="0" smtClean="0"/>
              <a:t>Both </a:t>
            </a:r>
            <a:r>
              <a:rPr lang="en-US" dirty="0"/>
              <a:t>professionals are essential in delivering compelling visual content to the audience while upholding journalistic ethics and standards.</a:t>
            </a:r>
          </a:p>
          <a:p>
            <a:endParaRPr lang="en-US" dirty="0"/>
          </a:p>
        </p:txBody>
      </p:sp>
    </p:spTree>
    <p:extLst>
      <p:ext uri="{BB962C8B-B14F-4D97-AF65-F5344CB8AC3E}">
        <p14:creationId xmlns:p14="http://schemas.microsoft.com/office/powerpoint/2010/main" val="7077348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988</TotalTime>
  <Words>3805</Words>
  <Application>Microsoft Office PowerPoint</Application>
  <PresentationFormat>On-screen Show (4:3)</PresentationFormat>
  <Paragraphs>315</Paragraphs>
  <Slides>34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Calibri</vt:lpstr>
      <vt:lpstr>Office Theme</vt:lpstr>
      <vt:lpstr>Photojournalism</vt:lpstr>
      <vt:lpstr>Objectives</vt:lpstr>
      <vt:lpstr>Introduction</vt:lpstr>
      <vt:lpstr>The roles of a journalist and a photojournalist</vt:lpstr>
      <vt:lpstr>The roles of a journalist and a photojournalist</vt:lpstr>
      <vt:lpstr>PowerPoint Presentation</vt:lpstr>
      <vt:lpstr>PowerPoint Presentation</vt:lpstr>
      <vt:lpstr>The roles of a journalist and a photojournalist</vt:lpstr>
      <vt:lpstr>PowerPoint Presentation</vt:lpstr>
      <vt:lpstr>The roles of a journalist and a photojournalist</vt:lpstr>
      <vt:lpstr>PowerPoint Presentation</vt:lpstr>
      <vt:lpstr>The roles of a journalist and a photojournalist</vt:lpstr>
      <vt:lpstr>The roles of a journalist and a photojournalist</vt:lpstr>
      <vt:lpstr>PowerPoint Presentation</vt:lpstr>
      <vt:lpstr>The roles of a photojournalist</vt:lpstr>
      <vt:lpstr>The roles of a photojournalist</vt:lpstr>
      <vt:lpstr>PowerPoint Presentation</vt:lpstr>
      <vt:lpstr>The roles of a photojournalist</vt:lpstr>
      <vt:lpstr>The roles of a photojournalist</vt:lpstr>
      <vt:lpstr>The roles of a photojournalist</vt:lpstr>
      <vt:lpstr>The roles of a photojournalist</vt:lpstr>
      <vt:lpstr>PowerPoint Presentation</vt:lpstr>
      <vt:lpstr>The roles or duties of a news editor and photo-editor</vt:lpstr>
      <vt:lpstr>The roles or duties of a news editor and photo-editor</vt:lpstr>
      <vt:lpstr>The roles or duties of a news editor and photo-editor</vt:lpstr>
      <vt:lpstr>The roles or duties of a news editor and photo-editor</vt:lpstr>
      <vt:lpstr>The roles or duties of a news editor and photo-editor</vt:lpstr>
      <vt:lpstr>Other key roles and responsibilities of a photojournalist editor</vt:lpstr>
      <vt:lpstr>Other key roles and responsibilities of a photojournalist editor</vt:lpstr>
      <vt:lpstr>Compare and contrast the duties of a photojournalist and photo-editor</vt:lpstr>
      <vt:lpstr>Compare and contrast the duties of a photojournalist and photo-editor</vt:lpstr>
      <vt:lpstr>Compare and contrast the duties of a photojournalist and photo-editor</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160</cp:revision>
  <dcterms:created xsi:type="dcterms:W3CDTF">2013-08-21T19:17:07Z</dcterms:created>
  <dcterms:modified xsi:type="dcterms:W3CDTF">2023-10-26T08:53:27Z</dcterms:modified>
</cp:coreProperties>
</file>