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2" r:id="rId23"/>
    <p:sldId id="279" r:id="rId24"/>
    <p:sldId id="280" r:id="rId25"/>
    <p:sldId id="281" r:id="rId26"/>
    <p:sldId id="283" r:id="rId27"/>
    <p:sldId id="284" r:id="rId28"/>
    <p:sldId id="285" r:id="rId29"/>
    <p:sldId id="286" r:id="rId30"/>
    <p:sldId id="287" r:id="rId31"/>
    <p:sldId id="288" r:id="rId32"/>
    <p:sldId id="289"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798" y="126"/>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pexels.com/photo/2-camera-man-standing-in-a-green-metal-stage-during-daytime-159400/"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pexels.com/photo/group-of-paramedics-walking-through-a-demolished-city-16105713/"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pexels.com/photo/young-man-carrying-a-child-through-a-flooded-street-13633962/"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lnSpcReduction="10000"/>
          </a:bodyPr>
          <a:lstStyle/>
          <a:p>
            <a:pPr algn="ctr"/>
            <a:r>
              <a:rPr lang="en-US" b="1" dirty="0" smtClean="0">
                <a:solidFill>
                  <a:schemeClr val="tx1"/>
                </a:solidFill>
              </a:rPr>
              <a:t>WEEK 9 </a:t>
            </a:r>
            <a:r>
              <a:rPr lang="en-US" b="1" cap="all" dirty="0">
                <a:solidFill>
                  <a:schemeClr val="tx1"/>
                </a:solidFill>
              </a:rPr>
              <a:t>Shooting the story, writing captions and editing </a:t>
            </a:r>
            <a:r>
              <a:rPr lang="en-US" b="1" cap="all">
                <a:solidFill>
                  <a:schemeClr val="tx1"/>
                </a:solidFill>
              </a:rPr>
              <a:t>the </a:t>
            </a:r>
            <a:r>
              <a:rPr lang="en-US" b="1" cap="all" smtClean="0">
                <a:solidFill>
                  <a:schemeClr val="tx1"/>
                </a:solidFill>
              </a:rPr>
              <a:t>pictures</a:t>
            </a:r>
          </a:p>
          <a:p>
            <a:pPr algn="ctr"/>
            <a:r>
              <a:rPr lang="en-US" b="1" smtClean="0">
                <a:solidFill>
                  <a:schemeClr val="tx1"/>
                </a:solidFill>
              </a:rPr>
              <a:t>By </a:t>
            </a:r>
            <a:r>
              <a:rPr lang="en-US" b="1" dirty="0" smtClean="0">
                <a:solidFill>
                  <a:schemeClr val="tx1"/>
                </a:solidFill>
              </a:rPr>
              <a:t>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448965" y="1749245"/>
            <a:ext cx="7482545" cy="5039265"/>
          </a:xfrm>
        </p:spPr>
        <p:txBody>
          <a:bodyPr>
            <a:normAutofit/>
          </a:bodyPr>
          <a:lstStyle/>
          <a:p>
            <a:r>
              <a:rPr lang="en-US" sz="2400" dirty="0"/>
              <a:t>At the end of this </a:t>
            </a:r>
            <a:r>
              <a:rPr lang="en-US" sz="2400" dirty="0" smtClean="0"/>
              <a:t>Lecture, </a:t>
            </a:r>
            <a:r>
              <a:rPr lang="en-US" sz="2400" dirty="0"/>
              <a:t>you should be </a:t>
            </a:r>
            <a:r>
              <a:rPr lang="en-US" sz="2400" dirty="0" smtClean="0"/>
              <a:t>able to</a:t>
            </a:r>
            <a:r>
              <a:rPr lang="en-US" sz="2400" dirty="0" smtClean="0"/>
              <a:t>:</a:t>
            </a:r>
          </a:p>
          <a:p>
            <a:endParaRPr lang="en-US" dirty="0" smtClean="0"/>
          </a:p>
          <a:p>
            <a:pPr lvl="0" algn="just">
              <a:lnSpc>
                <a:spcPct val="107000"/>
              </a:lnSpc>
              <a:buFont typeface="+mj-lt"/>
              <a:buAutoNum type="arabicPeriod"/>
            </a:pPr>
            <a:r>
              <a:rPr lang="en-US" sz="2400" dirty="0">
                <a:latin typeface="+mj-lt"/>
                <a:ea typeface="Calibri" panose="020F0502020204030204" pitchFamily="34" charset="0"/>
                <a:cs typeface="Times New Roman" panose="02020603050405020304" pitchFamily="18" charset="0"/>
              </a:rPr>
              <a:t>Learn shooting the story in journalism</a:t>
            </a:r>
          </a:p>
          <a:p>
            <a:pPr lvl="0" algn="just">
              <a:lnSpc>
                <a:spcPct val="107000"/>
              </a:lnSpc>
              <a:buFont typeface="+mj-lt"/>
              <a:buAutoNum type="arabicPeriod"/>
            </a:pPr>
            <a:r>
              <a:rPr lang="en-US" sz="2400" dirty="0">
                <a:latin typeface="+mj-lt"/>
                <a:ea typeface="Calibri" panose="020F0502020204030204" pitchFamily="34" charset="0"/>
                <a:cs typeface="Times New Roman" panose="02020603050405020304" pitchFamily="18" charset="0"/>
              </a:rPr>
              <a:t>Explore the various ways of writing photojournalism news captions</a:t>
            </a:r>
          </a:p>
          <a:p>
            <a:pPr lvl="0" algn="just">
              <a:lnSpc>
                <a:spcPct val="107000"/>
              </a:lnSpc>
              <a:buFont typeface="+mj-lt"/>
              <a:buAutoNum type="arabicPeriod"/>
            </a:pPr>
            <a:r>
              <a:rPr lang="en-US" sz="2400" dirty="0">
                <a:latin typeface="+mj-lt"/>
                <a:ea typeface="Calibri" panose="020F0502020204030204" pitchFamily="34" charset="0"/>
                <a:cs typeface="Times New Roman" panose="02020603050405020304" pitchFamily="18" charset="0"/>
              </a:rPr>
              <a:t>Apply photo editing that is the act of image enhancement and manipulation.</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2424982" y="374900"/>
            <a:ext cx="6719018" cy="868839"/>
          </a:xfrm>
        </p:spPr>
        <p:txBody>
          <a:bodyPr/>
          <a:lstStyle/>
          <a:p>
            <a:r>
              <a:rPr lang="en-US" b="1" dirty="0" smtClean="0"/>
              <a:t>Introduction</a:t>
            </a:r>
            <a:endParaRPr lang="en-US" b="1" dirty="0"/>
          </a:p>
        </p:txBody>
      </p:sp>
      <p:sp>
        <p:nvSpPr>
          <p:cNvPr id="5" name="Content Placeholder 4"/>
          <p:cNvSpPr>
            <a:spLocks noGrp="1"/>
          </p:cNvSpPr>
          <p:nvPr>
            <p:ph idx="1"/>
          </p:nvPr>
        </p:nvSpPr>
        <p:spPr>
          <a:xfrm>
            <a:off x="1823310" y="1596540"/>
            <a:ext cx="6719018" cy="5039265"/>
          </a:xfrm>
        </p:spPr>
        <p:txBody>
          <a:bodyPr>
            <a:normAutofit fontScale="92500" lnSpcReduction="20000"/>
          </a:bodyPr>
          <a:lstStyle/>
          <a:p>
            <a:r>
              <a:rPr lang="en-US" dirty="0" smtClean="0"/>
              <a:t>Introduces </a:t>
            </a:r>
            <a:r>
              <a:rPr lang="en-US" dirty="0"/>
              <a:t>students </a:t>
            </a:r>
            <a:r>
              <a:rPr lang="en-US" dirty="0" smtClean="0"/>
              <a:t>to </a:t>
            </a:r>
            <a:r>
              <a:rPr lang="en-US" dirty="0"/>
              <a:t>uses photographic images as the key component in a news story or article, </a:t>
            </a:r>
            <a:r>
              <a:rPr lang="en-US" dirty="0" smtClean="0"/>
              <a:t>and the </a:t>
            </a:r>
            <a:r>
              <a:rPr lang="en-US" dirty="0"/>
              <a:t>written word playing a supporting role in the storytelling process</a:t>
            </a:r>
            <a:r>
              <a:rPr lang="en-US" dirty="0" smtClean="0"/>
              <a:t>.</a:t>
            </a:r>
          </a:p>
          <a:p>
            <a:r>
              <a:rPr lang="en-US" dirty="0" smtClean="0"/>
              <a:t> </a:t>
            </a:r>
            <a:r>
              <a:rPr lang="en-US" dirty="0"/>
              <a:t>Powerful and evocative imagery is therefore the essential ingredient to help capture and retain the audience's attention. </a:t>
            </a:r>
            <a:endParaRPr lang="en-US" dirty="0" smtClean="0"/>
          </a:p>
          <a:p>
            <a:r>
              <a:rPr lang="en-US" dirty="0" smtClean="0"/>
              <a:t>In </a:t>
            </a:r>
            <a:r>
              <a:rPr lang="en-US" dirty="0"/>
              <a:t>a world awash with digital images, less can be more. "Shooting the story" in journalism refers to the process of capturing visual elements, such as photographs or videos, to accompany a news story. </a:t>
            </a:r>
            <a:endParaRPr lang="en-US" dirty="0" smtClean="0"/>
          </a:p>
          <a:p>
            <a:r>
              <a:rPr lang="en-US" dirty="0" smtClean="0"/>
              <a:t>It </a:t>
            </a:r>
            <a:r>
              <a:rPr lang="en-US" dirty="0"/>
              <a:t>is a term commonly associated with photojournalism and broadcast journalism</a:t>
            </a:r>
            <a:r>
              <a:rPr lang="en-US" dirty="0" smtClean="0"/>
              <a:t>.</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1033111"/>
            <a:ext cx="6719018" cy="868839"/>
          </a:xfrm>
        </p:spPr>
        <p:txBody>
          <a:bodyPr>
            <a:normAutofit/>
          </a:bodyPr>
          <a:lstStyle/>
          <a:p>
            <a:r>
              <a:rPr lang="en-US" b="1" dirty="0" smtClean="0"/>
              <a:t>Shooting </a:t>
            </a:r>
            <a:r>
              <a:rPr lang="en-US" b="1" dirty="0"/>
              <a:t>the story in journalism</a:t>
            </a:r>
            <a:endParaRPr lang="en-US" b="1" dirty="0"/>
          </a:p>
        </p:txBody>
      </p:sp>
      <p:sp>
        <p:nvSpPr>
          <p:cNvPr id="3" name="Content Placeholder 2"/>
          <p:cNvSpPr>
            <a:spLocks noGrp="1"/>
          </p:cNvSpPr>
          <p:nvPr>
            <p:ph idx="1"/>
          </p:nvPr>
        </p:nvSpPr>
        <p:spPr>
          <a:xfrm>
            <a:off x="448965" y="1749245"/>
            <a:ext cx="7482545" cy="5039265"/>
          </a:xfrm>
        </p:spPr>
        <p:txBody>
          <a:bodyPr>
            <a:normAutofit/>
          </a:bodyPr>
          <a:lstStyle/>
          <a:p>
            <a:pPr lvl="0"/>
            <a:r>
              <a:rPr lang="en-US" b="1" dirty="0"/>
              <a:t>Photojournalism: </a:t>
            </a:r>
            <a:r>
              <a:rPr lang="en-US" dirty="0"/>
              <a:t>In the context of photojournalism, "shooting the story" means a photojournalist's task of taking photographs that visually document and tell the story. </a:t>
            </a:r>
            <a:endParaRPr lang="en-US" dirty="0" smtClean="0"/>
          </a:p>
          <a:p>
            <a:pPr lvl="0"/>
            <a:r>
              <a:rPr lang="en-US" dirty="0" smtClean="0"/>
              <a:t>This </a:t>
            </a:r>
            <a:r>
              <a:rPr lang="en-US" dirty="0"/>
              <a:t>involves capturing compelling and informative images that complement the written or verbal aspects of a news </a:t>
            </a:r>
            <a:r>
              <a:rPr lang="en-US" dirty="0" smtClean="0"/>
              <a:t>story.</a:t>
            </a:r>
          </a:p>
          <a:p>
            <a:pPr lvl="0"/>
            <a:r>
              <a:rPr lang="en-US" dirty="0" smtClean="0"/>
              <a:t>Photojournalists </a:t>
            </a:r>
            <a:r>
              <a:rPr lang="en-US" dirty="0"/>
              <a:t>often attend events, conduct interviews, and use their photography skills to capture moments, emotions, and the essence of the story.</a:t>
            </a:r>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8704185" cy="868839"/>
          </a:xfrm>
        </p:spPr>
        <p:txBody>
          <a:bodyPr>
            <a:normAutofit/>
          </a:bodyPr>
          <a:lstStyle/>
          <a:p>
            <a:r>
              <a:rPr lang="en-US" sz="2800" b="1" dirty="0"/>
              <a:t>Shooting the story in journalism</a:t>
            </a:r>
            <a:endParaRPr lang="en-US" sz="2800" b="1" dirty="0"/>
          </a:p>
        </p:txBody>
      </p:sp>
      <p:sp>
        <p:nvSpPr>
          <p:cNvPr id="3" name="Content Placeholder 2"/>
          <p:cNvSpPr>
            <a:spLocks noGrp="1"/>
          </p:cNvSpPr>
          <p:nvPr>
            <p:ph idx="1"/>
          </p:nvPr>
        </p:nvSpPr>
        <p:spPr>
          <a:xfrm>
            <a:off x="143555" y="1749245"/>
            <a:ext cx="7482543" cy="5039265"/>
          </a:xfrm>
        </p:spPr>
        <p:txBody>
          <a:bodyPr>
            <a:normAutofit/>
          </a:bodyPr>
          <a:lstStyle/>
          <a:p>
            <a:pPr lvl="0"/>
            <a:r>
              <a:rPr lang="en-US" b="1" dirty="0"/>
              <a:t>Broadcast Journalism: </a:t>
            </a:r>
            <a:r>
              <a:rPr lang="en-US" dirty="0"/>
              <a:t>For broadcast journalism, "shooting the story" typically refers to the work of videographers or camera operators who capture video footage to create news packages or video reports. </a:t>
            </a:r>
            <a:endParaRPr lang="en-US" dirty="0" smtClean="0"/>
          </a:p>
          <a:p>
            <a:pPr lvl="0"/>
            <a:r>
              <a:rPr lang="en-US" dirty="0" smtClean="0"/>
              <a:t>This </a:t>
            </a:r>
            <a:r>
              <a:rPr lang="en-US" dirty="0"/>
              <a:t>may include filming interviews, events, or scenes related to the news story. </a:t>
            </a:r>
            <a:endParaRPr lang="en-US" dirty="0" smtClean="0"/>
          </a:p>
          <a:p>
            <a:pPr lvl="0"/>
            <a:r>
              <a:rPr lang="en-US" dirty="0" smtClean="0"/>
              <a:t>The </a:t>
            </a:r>
            <a:r>
              <a:rPr lang="en-US" dirty="0"/>
              <a:t>footage is then edited and integrated with audio elements to produce a video news segment.</a:t>
            </a:r>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74924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pPr algn="ctr"/>
            <a:r>
              <a:rPr lang="en-US" sz="1000" dirty="0" smtClean="0"/>
              <a:t>Source</a:t>
            </a:r>
            <a:r>
              <a:rPr lang="en-US" sz="1000" dirty="0"/>
              <a:t>: </a:t>
            </a:r>
            <a:r>
              <a:rPr lang="en-US" sz="1000" dirty="0">
                <a:hlinkClick r:id="rId2"/>
              </a:rPr>
              <a:t>https://www.pexels.com/photo/2-camera-man-standing-in-a-green-metal-stage-during-daytime-159400</a:t>
            </a:r>
            <a:r>
              <a:rPr lang="en-US" sz="1000" dirty="0" smtClean="0">
                <a:hlinkClick r:id="rId2"/>
              </a:rPr>
              <a:t>/</a:t>
            </a:r>
            <a:r>
              <a:rPr lang="en-US" sz="1000" dirty="0"/>
              <a:t> By </a:t>
            </a:r>
            <a:r>
              <a:rPr lang="en-US" sz="1000" dirty="0" err="1"/>
              <a:t>Pixabay</a:t>
            </a:r>
            <a:endParaRPr lang="en-US" sz="1000" dirty="0"/>
          </a:p>
        </p:txBody>
      </p:sp>
      <p:pic>
        <p:nvPicPr>
          <p:cNvPr id="1026" name="Picture 2" descr="Free 2 Camera Man Standing in a Green Metal Stage during Daytime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080" y="1443835"/>
            <a:ext cx="6415635" cy="4694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901950"/>
            <a:ext cx="6719018"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t>https://www.pexels.com/photo/teenager-taking-a-picture-with-a-camera-11564301/</a:t>
            </a:r>
            <a:endParaRPr lang="en-US" sz="1000" dirty="0"/>
          </a:p>
        </p:txBody>
      </p:sp>
      <p:pic>
        <p:nvPicPr>
          <p:cNvPr id="2050" name="Picture 2" descr="Free Teenager Taking a Picture with a Camera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75" y="1443834"/>
            <a:ext cx="7635250" cy="5090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Shooting the story in journalism</a:t>
            </a:r>
            <a:endParaRPr lang="en-US" sz="2800" b="1" dirty="0"/>
          </a:p>
        </p:txBody>
      </p:sp>
      <p:sp>
        <p:nvSpPr>
          <p:cNvPr id="3" name="Content Placeholder 2"/>
          <p:cNvSpPr>
            <a:spLocks noGrp="1"/>
          </p:cNvSpPr>
          <p:nvPr>
            <p:ph idx="1"/>
          </p:nvPr>
        </p:nvSpPr>
        <p:spPr>
          <a:xfrm>
            <a:off x="143554" y="1596541"/>
            <a:ext cx="8551481" cy="5191970"/>
          </a:xfrm>
        </p:spPr>
        <p:txBody>
          <a:bodyPr>
            <a:normAutofit fontScale="92500" lnSpcReduction="10000"/>
          </a:bodyPr>
          <a:lstStyle/>
          <a:p>
            <a:r>
              <a:rPr lang="en-US" sz="2400" dirty="0"/>
              <a:t>In </a:t>
            </a:r>
            <a:r>
              <a:rPr lang="en-US" sz="2400" dirty="0" smtClean="0"/>
              <a:t>photojournalism and broadcast, </a:t>
            </a:r>
            <a:r>
              <a:rPr lang="en-US" sz="2400" dirty="0"/>
              <a:t>the goal of "shooting the story" is to visually represent and enhance the news coverage, providing the audience with a more immersive and comprehensive understanding of the story. </a:t>
            </a:r>
            <a:endParaRPr lang="en-US" sz="2400" dirty="0" smtClean="0"/>
          </a:p>
          <a:p>
            <a:r>
              <a:rPr lang="en-US" sz="2400" dirty="0" smtClean="0"/>
              <a:t>The </a:t>
            </a:r>
            <a:r>
              <a:rPr lang="en-US" sz="2400" dirty="0"/>
              <a:t>visual elements, whether photographs or video clips, help viewers or readers connect with the news, as images can convey emotions, context, and details that might not be as effectively communicated through text </a:t>
            </a:r>
            <a:r>
              <a:rPr lang="en-US" sz="2400" dirty="0" smtClean="0"/>
              <a:t>alone.</a:t>
            </a:r>
          </a:p>
          <a:p>
            <a:r>
              <a:rPr lang="en-US" sz="2400" dirty="0" smtClean="0"/>
              <a:t>Visual </a:t>
            </a:r>
            <a:r>
              <a:rPr lang="en-US" sz="2400" dirty="0"/>
              <a:t>storytelling is an essential component of journalism and plays a significant role in engaging the audience. </a:t>
            </a:r>
            <a:endParaRPr lang="en-US" sz="2400" dirty="0" smtClean="0"/>
          </a:p>
          <a:p>
            <a:r>
              <a:rPr lang="en-US" sz="2400" dirty="0" smtClean="0"/>
              <a:t>"</a:t>
            </a:r>
            <a:r>
              <a:rPr lang="en-US" sz="2400" dirty="0"/>
              <a:t>Shooting the story" in journalism refers to the process of capturing images or video footage that visually tell the narrative or story being covered in a news article, television report, or other forms of journalism. </a:t>
            </a:r>
            <a:endParaRPr lang="en-US" sz="2400" dirty="0" smtClean="0"/>
          </a:p>
          <a:p>
            <a:r>
              <a:rPr lang="en-US" sz="2400" dirty="0" smtClean="0"/>
              <a:t>This </a:t>
            </a:r>
            <a:r>
              <a:rPr lang="en-US" sz="2400" dirty="0"/>
              <a:t>term is commonly associated with visual journalism, including photojournalism and broadcast journalism. </a:t>
            </a:r>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4" y="1596540"/>
            <a:ext cx="7177135"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t>https://pixabay.com/photos/photographer-tourist-snapshot-407068/</a:t>
            </a:r>
            <a:endParaRPr lang="en-US" sz="1000" dirty="0"/>
          </a:p>
        </p:txBody>
      </p:sp>
      <p:pic>
        <p:nvPicPr>
          <p:cNvPr id="3074" name="Picture 2" descr="Free Photographer Tourist photo and 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70" y="1443834"/>
            <a:ext cx="7177135" cy="4782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833015"/>
            <a:ext cx="6719018" cy="868839"/>
          </a:xfrm>
        </p:spPr>
        <p:txBody>
          <a:bodyPr>
            <a:normAutofit/>
          </a:bodyPr>
          <a:lstStyle/>
          <a:p>
            <a:r>
              <a:rPr lang="en-US" sz="2800" b="1" dirty="0"/>
              <a:t>Shooting the story in journalism</a:t>
            </a:r>
            <a:endParaRPr lang="en-US" b="1" dirty="0"/>
          </a:p>
        </p:txBody>
      </p:sp>
      <p:sp>
        <p:nvSpPr>
          <p:cNvPr id="3" name="Content Placeholder 2"/>
          <p:cNvSpPr>
            <a:spLocks noGrp="1"/>
          </p:cNvSpPr>
          <p:nvPr>
            <p:ph idx="1"/>
          </p:nvPr>
        </p:nvSpPr>
        <p:spPr>
          <a:xfrm>
            <a:off x="1" y="1596540"/>
            <a:ext cx="8542330" cy="5261460"/>
          </a:xfrm>
        </p:spPr>
        <p:txBody>
          <a:bodyPr>
            <a:normAutofit fontScale="92500" lnSpcReduction="10000"/>
          </a:bodyPr>
          <a:lstStyle/>
          <a:p>
            <a:pPr lvl="0"/>
            <a:r>
              <a:rPr lang="en-US" b="1" dirty="0"/>
              <a:t>Gathering Visual Content: </a:t>
            </a:r>
            <a:r>
              <a:rPr lang="en-US" dirty="0"/>
              <a:t>Journalists, such as photojournalists and videographers, go to the location of an event, story, or subject to capture relevant images or video footage.</a:t>
            </a:r>
          </a:p>
          <a:p>
            <a:pPr lvl="0"/>
            <a:r>
              <a:rPr lang="en-US" b="1" dirty="0"/>
              <a:t>Documenting Events: </a:t>
            </a:r>
            <a:r>
              <a:rPr lang="en-US" dirty="0"/>
              <a:t>They use cameras, video cameras, or other recording equipment to document what is happening. </a:t>
            </a:r>
            <a:endParaRPr lang="en-US" dirty="0" smtClean="0"/>
          </a:p>
          <a:p>
            <a:pPr lvl="0"/>
            <a:r>
              <a:rPr lang="en-US" dirty="0" smtClean="0"/>
              <a:t>This </a:t>
            </a:r>
            <a:r>
              <a:rPr lang="en-US" dirty="0"/>
              <a:t>could involve taking still photos or recording video of people, places, actions, and scenes related to the story.</a:t>
            </a:r>
          </a:p>
          <a:p>
            <a:pPr lvl="0"/>
            <a:r>
              <a:rPr lang="en-US" b="1" dirty="0"/>
              <a:t>Storytelling through Visuals: </a:t>
            </a:r>
            <a:r>
              <a:rPr lang="en-US" dirty="0"/>
              <a:t>The process of "shooting the story" is about visually narrating the story. </a:t>
            </a:r>
            <a:endParaRPr lang="en-US" dirty="0" smtClean="0"/>
          </a:p>
          <a:p>
            <a:pPr lvl="0"/>
            <a:r>
              <a:rPr lang="en-US" dirty="0" smtClean="0"/>
              <a:t>Journalists </a:t>
            </a:r>
            <a:r>
              <a:rPr lang="en-US" dirty="0"/>
              <a:t>aim to capture moments and scenes that help convey the central message or emotion of the story.</a:t>
            </a:r>
          </a:p>
        </p:txBody>
      </p:sp>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596540"/>
            <a:ext cx="7626100"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Source</a:t>
            </a:r>
            <a:r>
              <a:rPr lang="en-US" sz="1000" dirty="0"/>
              <a:t>: </a:t>
            </a:r>
            <a:r>
              <a:rPr lang="en-US" sz="1000" dirty="0">
                <a:hlinkClick r:id="rId2"/>
              </a:rPr>
              <a:t>https://www.pexels.com/photo/group-of-paramedics-walking-through-a-demolished-city-16105713</a:t>
            </a:r>
            <a:r>
              <a:rPr lang="en-US" sz="1000" dirty="0" smtClean="0">
                <a:hlinkClick r:id="rId2"/>
              </a:rPr>
              <a:t>/</a:t>
            </a:r>
            <a:r>
              <a:rPr lang="en-US" sz="1000" dirty="0" smtClean="0"/>
              <a:t> By </a:t>
            </a:r>
            <a:r>
              <a:rPr lang="en-US" sz="1000" dirty="0" err="1"/>
              <a:t>Faruk</a:t>
            </a:r>
            <a:r>
              <a:rPr lang="en-US" sz="1000" dirty="0"/>
              <a:t> </a:t>
            </a:r>
            <a:r>
              <a:rPr lang="en-US" sz="1000" dirty="0" err="1"/>
              <a:t>Tokluoğlu</a:t>
            </a:r>
            <a:endParaRPr lang="en-US" sz="1000" dirty="0"/>
          </a:p>
        </p:txBody>
      </p:sp>
      <p:pic>
        <p:nvPicPr>
          <p:cNvPr id="4098" name="Picture 2" descr="Free Group of Paramedics Walking Through a Demolished City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65" y="1443835"/>
            <a:ext cx="6871725" cy="4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7787954" cy="868839"/>
          </a:xfrm>
        </p:spPr>
        <p:txBody>
          <a:bodyPr>
            <a:normAutofit/>
          </a:bodyPr>
          <a:lstStyle/>
          <a:p>
            <a:r>
              <a:rPr lang="en-US" sz="2800" b="1" dirty="0"/>
              <a:t>Shooting the story in journalism</a:t>
            </a:r>
            <a:endParaRPr lang="en-US" sz="2800" b="1" dirty="0"/>
          </a:p>
        </p:txBody>
      </p:sp>
      <p:sp>
        <p:nvSpPr>
          <p:cNvPr id="3" name="Content Placeholder 2"/>
          <p:cNvSpPr>
            <a:spLocks noGrp="1"/>
          </p:cNvSpPr>
          <p:nvPr>
            <p:ph idx="1"/>
          </p:nvPr>
        </p:nvSpPr>
        <p:spPr>
          <a:xfrm>
            <a:off x="0" y="1701854"/>
            <a:ext cx="8236920" cy="5039265"/>
          </a:xfrm>
        </p:spPr>
        <p:txBody>
          <a:bodyPr>
            <a:normAutofit fontScale="92500" lnSpcReduction="20000"/>
          </a:bodyPr>
          <a:lstStyle/>
          <a:p>
            <a:pPr lvl="0"/>
            <a:r>
              <a:rPr lang="en-US" b="1" dirty="0"/>
              <a:t>Emphasizing Key Details: </a:t>
            </a:r>
            <a:r>
              <a:rPr lang="en-US" dirty="0"/>
              <a:t>Visual journalists focus on capturing key details that provide context and help the audience understand the story. </a:t>
            </a:r>
            <a:endParaRPr lang="en-US" dirty="0" smtClean="0"/>
          </a:p>
          <a:p>
            <a:pPr lvl="0"/>
            <a:r>
              <a:rPr lang="en-US" dirty="0" smtClean="0"/>
              <a:t>This </a:t>
            </a:r>
            <a:r>
              <a:rPr lang="en-US" dirty="0"/>
              <a:t>can include close-ups, wide shots, and establishing shots that show the setting and atmosphere.</a:t>
            </a:r>
          </a:p>
          <a:p>
            <a:pPr lvl="0"/>
            <a:r>
              <a:rPr lang="en-US" b="1" dirty="0"/>
              <a:t>Photographic and Cinematic Techniques: </a:t>
            </a:r>
            <a:r>
              <a:rPr lang="en-US" dirty="0"/>
              <a:t>They apply photographic and cinematic techniques to make the visuals more engaging and effective. </a:t>
            </a:r>
            <a:endParaRPr lang="en-US" dirty="0" smtClean="0"/>
          </a:p>
          <a:p>
            <a:pPr lvl="0"/>
            <a:r>
              <a:rPr lang="en-US" dirty="0" smtClean="0"/>
              <a:t>This </a:t>
            </a:r>
            <a:r>
              <a:rPr lang="en-US" dirty="0"/>
              <a:t>includes considerations like composition, lighting, framing, and camera angles.</a:t>
            </a:r>
          </a:p>
          <a:p>
            <a:pPr lvl="0"/>
            <a:r>
              <a:rPr lang="en-US" b="1" dirty="0"/>
              <a:t>Capture of Quotes and Interviews: </a:t>
            </a:r>
            <a:r>
              <a:rPr lang="en-US" dirty="0"/>
              <a:t>In broadcast journalism, "shooting the story" can also involve recording interviews with subjects or sources, capturing sound bites and quotes that will be used in the report.</a:t>
            </a:r>
          </a:p>
        </p:txBody>
      </p:sp>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800" b="1" dirty="0"/>
              <a:t>Shooting the story in journalism</a:t>
            </a:r>
            <a:endParaRPr lang="en-US" sz="2800" b="1" dirty="0"/>
          </a:p>
        </p:txBody>
      </p:sp>
      <p:sp>
        <p:nvSpPr>
          <p:cNvPr id="3" name="Content Placeholder 2"/>
          <p:cNvSpPr>
            <a:spLocks noGrp="1"/>
          </p:cNvSpPr>
          <p:nvPr>
            <p:ph idx="1"/>
          </p:nvPr>
        </p:nvSpPr>
        <p:spPr>
          <a:xfrm>
            <a:off x="296260" y="1749244"/>
            <a:ext cx="6871725" cy="5108755"/>
          </a:xfrm>
        </p:spPr>
        <p:txBody>
          <a:bodyPr>
            <a:normAutofit/>
          </a:bodyPr>
          <a:lstStyle/>
          <a:p>
            <a:pPr lvl="0" algn="just"/>
            <a:r>
              <a:rPr lang="en-US" sz="2000" b="1" dirty="0"/>
              <a:t>Ethical Considerations: </a:t>
            </a:r>
            <a:r>
              <a:rPr lang="en-US" sz="2000" dirty="0"/>
              <a:t>Journalists must adhere to ethical standards, ensuring that their visual content accurately represents the events and situations they are documenting. </a:t>
            </a:r>
            <a:endParaRPr lang="en-US" sz="2000" dirty="0" smtClean="0"/>
          </a:p>
          <a:p>
            <a:pPr lvl="0" algn="just"/>
            <a:r>
              <a:rPr lang="en-US" sz="2000" dirty="0" smtClean="0"/>
              <a:t>They </a:t>
            </a:r>
            <a:r>
              <a:rPr lang="en-US" sz="2000" dirty="0"/>
              <a:t>should avoid the manipulation or staging of scenes.</a:t>
            </a:r>
          </a:p>
          <a:p>
            <a:pPr lvl="0" algn="just"/>
            <a:r>
              <a:rPr lang="en-US" sz="2000" b="1" dirty="0"/>
              <a:t>Editing and Processing: </a:t>
            </a:r>
            <a:r>
              <a:rPr lang="en-US" sz="2000" dirty="0"/>
              <a:t>After "shooting the story," journalists often process and edit their visual content. </a:t>
            </a:r>
            <a:endParaRPr lang="en-US" sz="2000" dirty="0" smtClean="0"/>
          </a:p>
          <a:p>
            <a:pPr lvl="0" algn="just"/>
            <a:r>
              <a:rPr lang="en-US" sz="2000" dirty="0" smtClean="0"/>
              <a:t>This </a:t>
            </a:r>
            <a:r>
              <a:rPr lang="en-US" sz="2000" dirty="0"/>
              <a:t>may include selecting the best images or video clips, enhancing the quality, and preparing them for publication or broadcast.</a:t>
            </a:r>
          </a:p>
          <a:p>
            <a:pPr lvl="0" algn="just"/>
            <a:r>
              <a:rPr lang="en-US" sz="2000" b="1" dirty="0"/>
              <a:t>Deadline Adherence: </a:t>
            </a:r>
            <a:r>
              <a:rPr lang="en-US" sz="2000" dirty="0"/>
              <a:t>Journalists must work under tight deadlines, especially in the world of news, to ensure that their visual content is ready for use when the story is published or aired.</a:t>
            </a:r>
          </a:p>
          <a:p>
            <a:endParaRPr lang="en-US" sz="2000" dirty="0"/>
          </a:p>
        </p:txBody>
      </p:sp>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377" y="1901950"/>
            <a:ext cx="7329838" cy="5039265"/>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000" dirty="0"/>
          </a:p>
          <a:p>
            <a:r>
              <a:rPr lang="en-US" sz="1000" dirty="0" smtClean="0"/>
              <a:t>Source</a:t>
            </a:r>
            <a:r>
              <a:rPr lang="en-US" sz="1000" dirty="0"/>
              <a:t>: </a:t>
            </a:r>
            <a:r>
              <a:rPr lang="en-US" sz="1000" dirty="0">
                <a:hlinkClick r:id="rId2"/>
              </a:rPr>
              <a:t>https://www.pexels.com/photo/young-man-carrying-a-child-through-a-flooded-street-13633962</a:t>
            </a:r>
            <a:r>
              <a:rPr lang="en-US" sz="1000" dirty="0" smtClean="0">
                <a:hlinkClick r:id="rId2"/>
              </a:rPr>
              <a:t>/</a:t>
            </a:r>
            <a:r>
              <a:rPr lang="en-US" sz="1000" dirty="0"/>
              <a:t> By DIALO Photography</a:t>
            </a:r>
            <a:endParaRPr lang="en-US" sz="1000" dirty="0"/>
          </a:p>
        </p:txBody>
      </p:sp>
      <p:pic>
        <p:nvPicPr>
          <p:cNvPr id="5122" name="Picture 2" descr="Free Young Man Carrying a Child Through a Flooded Street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74" y="1443835"/>
            <a:ext cx="7329841" cy="4886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1965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800" b="1" dirty="0"/>
              <a:t>Writing news captions </a:t>
            </a:r>
            <a:endParaRPr lang="en-US" sz="2800" b="1" dirty="0"/>
          </a:p>
        </p:txBody>
      </p:sp>
      <p:sp>
        <p:nvSpPr>
          <p:cNvPr id="3" name="Content Placeholder 2"/>
          <p:cNvSpPr>
            <a:spLocks noGrp="1"/>
          </p:cNvSpPr>
          <p:nvPr>
            <p:ph idx="1"/>
          </p:nvPr>
        </p:nvSpPr>
        <p:spPr>
          <a:xfrm>
            <a:off x="318154" y="1749245"/>
            <a:ext cx="8071471" cy="5039265"/>
          </a:xfrm>
        </p:spPr>
        <p:txBody>
          <a:bodyPr>
            <a:normAutofit fontScale="92500" lnSpcReduction="10000"/>
          </a:bodyPr>
          <a:lstStyle/>
          <a:p>
            <a:r>
              <a:rPr lang="en-US" dirty="0"/>
              <a:t>Writing effective news captions is essential in journalism, as they provide context and information to accompany photographs, illustrations, or other visual elements. </a:t>
            </a:r>
            <a:endParaRPr lang="en-US" dirty="0" smtClean="0"/>
          </a:p>
          <a:p>
            <a:r>
              <a:rPr lang="en-US" dirty="0" smtClean="0"/>
              <a:t>A </a:t>
            </a:r>
            <a:r>
              <a:rPr lang="en-US" dirty="0"/>
              <a:t>good caption should be concise, informative, and accurately describe the content of the image</a:t>
            </a:r>
            <a:r>
              <a:rPr lang="en-US" dirty="0" smtClean="0"/>
              <a:t>.</a:t>
            </a:r>
          </a:p>
          <a:p>
            <a:r>
              <a:rPr lang="en-US" dirty="0" smtClean="0"/>
              <a:t> Note </a:t>
            </a:r>
            <a:r>
              <a:rPr lang="en-US" dirty="0"/>
              <a:t>that a good caption adds value to the image, helps the audience understand the story better, and complements the overall news coverage. </a:t>
            </a:r>
            <a:endParaRPr lang="en-US" dirty="0" smtClean="0"/>
          </a:p>
          <a:p>
            <a:r>
              <a:rPr lang="en-US" dirty="0" smtClean="0"/>
              <a:t>Writing </a:t>
            </a:r>
            <a:r>
              <a:rPr lang="en-US" dirty="0"/>
              <a:t>photojournalism news captions is a critical aspect of journalism, as captions provide context and information to accompany visual content, such as photographs.</a:t>
            </a:r>
            <a:endParaRPr lang="en-US" dirty="0"/>
          </a:p>
        </p:txBody>
      </p:sp>
    </p:spTree>
    <p:extLst>
      <p:ext uri="{BB962C8B-B14F-4D97-AF65-F5344CB8AC3E}">
        <p14:creationId xmlns:p14="http://schemas.microsoft.com/office/powerpoint/2010/main" val="18973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800" b="1" dirty="0"/>
              <a:t>Writing news captions </a:t>
            </a:r>
            <a:endParaRPr lang="en-US" sz="2800" b="1" dirty="0"/>
          </a:p>
        </p:txBody>
      </p:sp>
      <p:sp>
        <p:nvSpPr>
          <p:cNvPr id="3" name="Content Placeholder 2"/>
          <p:cNvSpPr>
            <a:spLocks noGrp="1"/>
          </p:cNvSpPr>
          <p:nvPr>
            <p:ph idx="1"/>
          </p:nvPr>
        </p:nvSpPr>
        <p:spPr>
          <a:xfrm>
            <a:off x="143555" y="1596540"/>
            <a:ext cx="8551480" cy="5039265"/>
          </a:xfrm>
        </p:spPr>
        <p:txBody>
          <a:bodyPr>
            <a:normAutofit fontScale="85000" lnSpcReduction="20000"/>
          </a:bodyPr>
          <a:lstStyle/>
          <a:p>
            <a:r>
              <a:rPr lang="en-US" dirty="0"/>
              <a:t>A well-crafted caption can help readers or viewers better understand the significance of the image and its relationship to the news story. </a:t>
            </a:r>
            <a:endParaRPr lang="en-US" dirty="0" smtClean="0"/>
          </a:p>
          <a:p>
            <a:r>
              <a:rPr lang="en-US" dirty="0"/>
              <a:t>According to Smock (2015), in most photo captions, the first sentence identifies the people and place in the photograph, and the date and location where it was taken. </a:t>
            </a:r>
            <a:endParaRPr lang="en-US" dirty="0" smtClean="0"/>
          </a:p>
          <a:p>
            <a:r>
              <a:rPr lang="en-US" dirty="0" smtClean="0"/>
              <a:t>The </a:t>
            </a:r>
            <a:r>
              <a:rPr lang="en-US" dirty="0"/>
              <a:t>second (and perhaps third) sentence should provide contextual information to help readers understand what they are looking at. </a:t>
            </a:r>
            <a:endParaRPr lang="en-US" dirty="0" smtClean="0"/>
          </a:p>
          <a:p>
            <a:r>
              <a:rPr lang="en-US" dirty="0"/>
              <a:t>They should be fact-checked and typo-checked. They should be complete sentences that present the: who, what, where, when and (sometimes) why without necessarily stating the obvious (i.e., he sits, she waves, they clap). </a:t>
            </a:r>
            <a:endParaRPr lang="en-US" dirty="0" smtClean="0"/>
          </a:p>
          <a:p>
            <a:r>
              <a:rPr lang="en-US" dirty="0" smtClean="0"/>
              <a:t>Captions </a:t>
            </a:r>
            <a:r>
              <a:rPr lang="en-US" dirty="0"/>
              <a:t>give photos context, telling viewers what’s going on in a photo so they don’t have to guess or jump to conclusions.</a:t>
            </a:r>
          </a:p>
          <a:p>
            <a:endParaRPr lang="en-US" dirty="0"/>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600" y="1749245"/>
            <a:ext cx="8210730" cy="5039265"/>
          </a:xfrm>
        </p:spPr>
        <p:txBody>
          <a:bodyPr>
            <a:normAutofit lnSpcReduction="10000"/>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r>
              <a:rPr lang="en-US" sz="1200" dirty="0"/>
              <a:t>Like the civil rights revolution itself, the marches owed their success to the participation of thousands of ordinary people. Here, marchers line the horizon en route from Selma to Montgomery, Alabama. Selma—Montgomery, Alabama ©1965 Matt Herron, Courtesy </a:t>
            </a:r>
            <a:r>
              <a:rPr lang="en-US" sz="1200" dirty="0" smtClean="0"/>
              <a:t>CDEA</a:t>
            </a:r>
          </a:p>
          <a:p>
            <a:r>
              <a:rPr lang="en-US" sz="1200" dirty="0" smtClean="0"/>
              <a:t>Source</a:t>
            </a:r>
            <a:r>
              <a:rPr lang="en-US" sz="1200" dirty="0"/>
              <a:t>: </a:t>
            </a:r>
            <a:r>
              <a:rPr lang="en-US" sz="1200" dirty="0"/>
              <a:t>https://loeildelaphotographie.com/en/skirball-cultural-center-this-light-of-ours-activist-photographers-of-the-civil-rights-movement/</a:t>
            </a:r>
            <a:endParaRPr lang="en-US" sz="1200" dirty="0"/>
          </a:p>
        </p:txBody>
      </p:sp>
      <p:pic>
        <p:nvPicPr>
          <p:cNvPr id="6146" name="Picture 2" descr="Like the civil rights revolution itself, the marches owed their success to the participation of thousands of ordinary people. Here, marchers line the horizon en route from Selma to Montgomery, Alabama.&#10;Selma—Montgomery, Alabama &#10;©1965 Matt Herron, Courtesy CD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70" y="1443836"/>
            <a:ext cx="7728002" cy="427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61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6719018" cy="868839"/>
          </a:xfrm>
        </p:spPr>
        <p:txBody>
          <a:bodyPr>
            <a:noAutofit/>
          </a:bodyPr>
          <a:lstStyle/>
          <a:p>
            <a:pPr algn="ctr"/>
            <a:r>
              <a:rPr lang="en-US" sz="2800" b="1" dirty="0"/>
              <a:t>Writing news captions </a:t>
            </a:r>
            <a:endParaRPr lang="en-US" sz="2800" b="1" dirty="0"/>
          </a:p>
        </p:txBody>
      </p:sp>
      <p:sp>
        <p:nvSpPr>
          <p:cNvPr id="3" name="Content Placeholder 2"/>
          <p:cNvSpPr>
            <a:spLocks noGrp="1"/>
          </p:cNvSpPr>
          <p:nvPr>
            <p:ph idx="1"/>
          </p:nvPr>
        </p:nvSpPr>
        <p:spPr>
          <a:xfrm>
            <a:off x="79979" y="1596541"/>
            <a:ext cx="8004234" cy="5497380"/>
          </a:xfrm>
        </p:spPr>
        <p:txBody>
          <a:bodyPr>
            <a:normAutofit fontScale="70000" lnSpcReduction="20000"/>
          </a:bodyPr>
          <a:lstStyle/>
          <a:p>
            <a:r>
              <a:rPr lang="en-US" dirty="0"/>
              <a:t>The following are some tips or step-by-step process for writing effective photojournalism news captions:</a:t>
            </a:r>
          </a:p>
          <a:p>
            <a:pPr lvl="0"/>
            <a:r>
              <a:rPr lang="en-US" b="1" dirty="0"/>
              <a:t>Identify the Main Elements:</a:t>
            </a:r>
            <a:r>
              <a:rPr lang="en-US" dirty="0"/>
              <a:t> Start by identifying the main elements in the image. Who or what is in the picture, and what is happening? Carefully examine the photograph and identify the key elements, subjects, and details within the image. Ask yourself what the image conveys and why it is relevant to the story.</a:t>
            </a:r>
          </a:p>
          <a:p>
            <a:pPr lvl="0"/>
            <a:r>
              <a:rPr lang="en-US" b="1" dirty="0"/>
              <a:t>Be clear and concise:</a:t>
            </a:r>
            <a:r>
              <a:rPr lang="en-US" dirty="0"/>
              <a:t> Captions should be clear and to the point. Avoid unnecessary words or jargon. Keep the caption concise, typically around 20-30 words.</a:t>
            </a:r>
          </a:p>
          <a:p>
            <a:pPr lvl="0"/>
            <a:r>
              <a:rPr lang="en-US" b="1" dirty="0"/>
              <a:t>Provide Context:</a:t>
            </a:r>
            <a:r>
              <a:rPr lang="en-US" dirty="0"/>
              <a:t> Explain what is happening in the image. Include details about the scene, location, and the significance of the moment.  Gather all the necessary information that should be included in the caption. This may include names of individuals in the photo, locations, dates, and the main action or subject matter of the image.</a:t>
            </a:r>
          </a:p>
          <a:p>
            <a:pPr lvl="0"/>
            <a:r>
              <a:rPr lang="en-US" b="1" dirty="0"/>
              <a:t>Use the Present Tense:</a:t>
            </a:r>
            <a:r>
              <a:rPr lang="en-US" dirty="0"/>
              <a:t> Write captions in the present tense to make the description feel immediate and current.</a:t>
            </a:r>
            <a:r>
              <a:rPr lang="en-US" b="1" dirty="0"/>
              <a:t> </a:t>
            </a:r>
            <a:r>
              <a:rPr lang="en-US" dirty="0"/>
              <a:t>Begin the caption with a clear, active verb in the present tense to describe the primary action or the main focus of the image. This engages the reader and adds immediacy to the description.</a:t>
            </a:r>
          </a:p>
        </p:txBody>
      </p:sp>
    </p:spTree>
    <p:extLst>
      <p:ext uri="{BB962C8B-B14F-4D97-AF65-F5344CB8AC3E}">
        <p14:creationId xmlns:p14="http://schemas.microsoft.com/office/powerpoint/2010/main" val="2606785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6719018" cy="868839"/>
          </a:xfrm>
        </p:spPr>
        <p:txBody>
          <a:bodyPr>
            <a:noAutofit/>
          </a:bodyPr>
          <a:lstStyle/>
          <a:p>
            <a:pPr algn="ctr"/>
            <a:r>
              <a:rPr lang="en-US" sz="2800" b="1" dirty="0"/>
              <a:t>Writing news captions </a:t>
            </a:r>
            <a:endParaRPr lang="en-US" sz="2800" b="1" dirty="0"/>
          </a:p>
        </p:txBody>
      </p:sp>
      <p:sp>
        <p:nvSpPr>
          <p:cNvPr id="3" name="Content Placeholder 2"/>
          <p:cNvSpPr>
            <a:spLocks noGrp="1"/>
          </p:cNvSpPr>
          <p:nvPr>
            <p:ph idx="1"/>
          </p:nvPr>
        </p:nvSpPr>
        <p:spPr>
          <a:xfrm>
            <a:off x="20978" y="1443835"/>
            <a:ext cx="8215941" cy="5414165"/>
          </a:xfrm>
        </p:spPr>
        <p:txBody>
          <a:bodyPr>
            <a:normAutofit fontScale="70000" lnSpcReduction="20000"/>
          </a:bodyPr>
          <a:lstStyle/>
          <a:p>
            <a:pPr lvl="0"/>
            <a:r>
              <a:rPr lang="en-US" b="1" dirty="0"/>
              <a:t>Name Individuals:</a:t>
            </a:r>
            <a:r>
              <a:rPr lang="en-US" dirty="0"/>
              <a:t> If there are people in the photo, name them from left to right, using their full names if possible. </a:t>
            </a:r>
            <a:endParaRPr lang="en-US" dirty="0" smtClean="0"/>
          </a:p>
          <a:p>
            <a:pPr lvl="0"/>
            <a:r>
              <a:rPr lang="en-US" dirty="0" smtClean="0"/>
              <a:t>Include </a:t>
            </a:r>
            <a:r>
              <a:rPr lang="en-US" dirty="0"/>
              <a:t>their titles or roles if relevant. </a:t>
            </a:r>
            <a:endParaRPr lang="en-US" dirty="0" smtClean="0"/>
          </a:p>
          <a:p>
            <a:pPr lvl="0"/>
            <a:r>
              <a:rPr lang="en-US" dirty="0" smtClean="0"/>
              <a:t>Name </a:t>
            </a:r>
            <a:r>
              <a:rPr lang="en-US" dirty="0"/>
              <a:t>the individuals in the photograph, using their full names if possible. </a:t>
            </a:r>
            <a:endParaRPr lang="en-US" dirty="0" smtClean="0"/>
          </a:p>
          <a:p>
            <a:pPr lvl="0"/>
            <a:r>
              <a:rPr lang="en-US" dirty="0" smtClean="0"/>
              <a:t>If </a:t>
            </a:r>
            <a:r>
              <a:rPr lang="en-US" dirty="0"/>
              <a:t>they have specific titles or roles relevant to the story, include that information as well.</a:t>
            </a:r>
          </a:p>
          <a:p>
            <a:pPr lvl="0"/>
            <a:r>
              <a:rPr lang="en-US" b="1" dirty="0"/>
              <a:t>Include Relevant Dates and Locations:</a:t>
            </a:r>
            <a:r>
              <a:rPr lang="en-US" dirty="0"/>
              <a:t> Mention the date the photo was taken and the location if it's pertinent to the story. </a:t>
            </a:r>
            <a:endParaRPr lang="en-US" dirty="0" smtClean="0"/>
          </a:p>
          <a:p>
            <a:pPr lvl="0"/>
            <a:r>
              <a:rPr lang="en-US" dirty="0" smtClean="0"/>
              <a:t>Describe </a:t>
            </a:r>
            <a:r>
              <a:rPr lang="en-US" dirty="0"/>
              <a:t>what is happening in the image. </a:t>
            </a:r>
            <a:endParaRPr lang="en-US" dirty="0" smtClean="0"/>
          </a:p>
          <a:p>
            <a:pPr lvl="0"/>
            <a:r>
              <a:rPr lang="en-US" dirty="0" smtClean="0"/>
              <a:t>Offer </a:t>
            </a:r>
            <a:r>
              <a:rPr lang="en-US" dirty="0"/>
              <a:t>details that help the audience understand the scene, event, or action. </a:t>
            </a:r>
            <a:endParaRPr lang="en-US" dirty="0" smtClean="0"/>
          </a:p>
          <a:p>
            <a:pPr lvl="0"/>
            <a:r>
              <a:rPr lang="en-US" dirty="0" smtClean="0"/>
              <a:t>Include </a:t>
            </a:r>
            <a:r>
              <a:rPr lang="en-US" dirty="0"/>
              <a:t>relevant information that complements the image.</a:t>
            </a:r>
          </a:p>
          <a:p>
            <a:pPr lvl="0"/>
            <a:r>
              <a:rPr lang="en-US" b="1" dirty="0"/>
              <a:t>Use Captions to Tell a Story:</a:t>
            </a:r>
            <a:r>
              <a:rPr lang="en-US" dirty="0"/>
              <a:t> Captions can add depth to a story or highlight important details that might not be immediately obvious from the image.</a:t>
            </a:r>
          </a:p>
          <a:p>
            <a:pPr lvl="0"/>
            <a:r>
              <a:rPr lang="en-US" b="1" dirty="0"/>
              <a:t>Avoid Speculation:</a:t>
            </a:r>
            <a:r>
              <a:rPr lang="en-US" dirty="0"/>
              <a:t> Stick to the facts and avoid speculating on details not visible in the image.</a:t>
            </a:r>
            <a:r>
              <a:rPr lang="en-US" b="1" dirty="0"/>
              <a:t> </a:t>
            </a:r>
            <a:endParaRPr lang="en-US" b="1" dirty="0" smtClean="0"/>
          </a:p>
          <a:p>
            <a:pPr lvl="0"/>
            <a:r>
              <a:rPr lang="en-US" dirty="0" smtClean="0"/>
              <a:t>Ensure </a:t>
            </a:r>
            <a:r>
              <a:rPr lang="en-US" dirty="0"/>
              <a:t>the caption remains neutral and does not contain subjective language, opinions, or biases. </a:t>
            </a:r>
          </a:p>
        </p:txBody>
      </p:sp>
    </p:spTree>
    <p:extLst>
      <p:ext uri="{BB962C8B-B14F-4D97-AF65-F5344CB8AC3E}">
        <p14:creationId xmlns:p14="http://schemas.microsoft.com/office/powerpoint/2010/main" val="384056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6719018" cy="868839"/>
          </a:xfrm>
        </p:spPr>
        <p:txBody>
          <a:bodyPr>
            <a:noAutofit/>
          </a:bodyPr>
          <a:lstStyle/>
          <a:p>
            <a:pPr algn="ctr"/>
            <a:r>
              <a:rPr lang="en-US" sz="2800" b="1" dirty="0"/>
              <a:t>Writing news captions </a:t>
            </a:r>
            <a:endParaRPr lang="en-US" sz="2800" b="1" dirty="0"/>
          </a:p>
        </p:txBody>
      </p:sp>
      <p:sp>
        <p:nvSpPr>
          <p:cNvPr id="3" name="Content Placeholder 2"/>
          <p:cNvSpPr>
            <a:spLocks noGrp="1"/>
          </p:cNvSpPr>
          <p:nvPr>
            <p:ph idx="1"/>
          </p:nvPr>
        </p:nvSpPr>
        <p:spPr>
          <a:xfrm>
            <a:off x="72021" y="1717343"/>
            <a:ext cx="8012191" cy="5140657"/>
          </a:xfrm>
        </p:spPr>
        <p:txBody>
          <a:bodyPr>
            <a:normAutofit fontScale="77500" lnSpcReduction="20000"/>
          </a:bodyPr>
          <a:lstStyle/>
          <a:p>
            <a:pPr lvl="0"/>
            <a:r>
              <a:rPr lang="en-US" b="1" dirty="0"/>
              <a:t>Double-Check Names and Spellings:</a:t>
            </a:r>
            <a:r>
              <a:rPr lang="en-US" dirty="0"/>
              <a:t> Ensure that names and other details in the caption are spelled correctly and accurately.</a:t>
            </a:r>
          </a:p>
          <a:p>
            <a:pPr lvl="0"/>
            <a:r>
              <a:rPr lang="en-US" b="1" dirty="0"/>
              <a:t>Keep it Neutral:</a:t>
            </a:r>
            <a:r>
              <a:rPr lang="en-US" dirty="0"/>
              <a:t> Maintain objectivity in your caption. Avoid inserting personal opinions or subjective language.</a:t>
            </a:r>
          </a:p>
          <a:p>
            <a:pPr lvl="0"/>
            <a:r>
              <a:rPr lang="en-US" b="1" dirty="0"/>
              <a:t>Match the Tone of the Story:</a:t>
            </a:r>
            <a:r>
              <a:rPr lang="en-US" dirty="0"/>
              <a:t> The tone of the caption should be consistent or align with the tone of the overall news story or publication. </a:t>
            </a:r>
            <a:endParaRPr lang="en-US" dirty="0" smtClean="0"/>
          </a:p>
          <a:p>
            <a:pPr lvl="0"/>
            <a:r>
              <a:rPr lang="en-US" dirty="0" smtClean="0"/>
              <a:t>Whether </a:t>
            </a:r>
            <a:r>
              <a:rPr lang="en-US" dirty="0"/>
              <a:t>the story is serious, lighthearted, or informative, the caption should reflect that tone.</a:t>
            </a:r>
          </a:p>
          <a:p>
            <a:pPr lvl="0"/>
            <a:r>
              <a:rPr lang="en-US" b="1" dirty="0"/>
              <a:t>Consider the Audience:</a:t>
            </a:r>
            <a:r>
              <a:rPr lang="en-US" dirty="0"/>
              <a:t> Tailor the level of detail in your caption to the preferences and expectations of your audience. </a:t>
            </a:r>
            <a:endParaRPr lang="en-US" dirty="0" smtClean="0"/>
          </a:p>
          <a:p>
            <a:pPr lvl="0"/>
            <a:r>
              <a:rPr lang="en-US" dirty="0" smtClean="0"/>
              <a:t>A </a:t>
            </a:r>
            <a:r>
              <a:rPr lang="en-US" dirty="0"/>
              <a:t>scientific publication might require more technical details than a general news outlet. </a:t>
            </a:r>
            <a:endParaRPr lang="en-US" dirty="0" smtClean="0"/>
          </a:p>
          <a:p>
            <a:pPr lvl="0"/>
            <a:r>
              <a:rPr lang="en-US" dirty="0" smtClean="0"/>
              <a:t>Technical </a:t>
            </a:r>
            <a:r>
              <a:rPr lang="en-US" dirty="0"/>
              <a:t>publications may require more detailed information than general news outlets.</a:t>
            </a:r>
          </a:p>
        </p:txBody>
      </p:sp>
    </p:spTree>
    <p:extLst>
      <p:ext uri="{BB962C8B-B14F-4D97-AF65-F5344CB8AC3E}">
        <p14:creationId xmlns:p14="http://schemas.microsoft.com/office/powerpoint/2010/main" val="3557325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6719018" cy="868839"/>
          </a:xfrm>
        </p:spPr>
        <p:txBody>
          <a:bodyPr>
            <a:noAutofit/>
          </a:bodyPr>
          <a:lstStyle/>
          <a:p>
            <a:pPr algn="ctr"/>
            <a:r>
              <a:rPr lang="en-US" sz="2800" b="1" dirty="0"/>
              <a:t>Writing news captions </a:t>
            </a:r>
            <a:endParaRPr lang="en-US" sz="2800" b="1" dirty="0"/>
          </a:p>
        </p:txBody>
      </p:sp>
      <p:sp>
        <p:nvSpPr>
          <p:cNvPr id="3" name="Content Placeholder 2"/>
          <p:cNvSpPr>
            <a:spLocks noGrp="1"/>
          </p:cNvSpPr>
          <p:nvPr>
            <p:ph idx="1"/>
          </p:nvPr>
        </p:nvSpPr>
        <p:spPr>
          <a:xfrm>
            <a:off x="52873" y="1596540"/>
            <a:ext cx="8184047" cy="5344674"/>
          </a:xfrm>
        </p:spPr>
        <p:txBody>
          <a:bodyPr>
            <a:normAutofit fontScale="77500" lnSpcReduction="20000"/>
          </a:bodyPr>
          <a:lstStyle/>
          <a:p>
            <a:pPr lvl="0"/>
            <a:r>
              <a:rPr lang="en-US" b="1" dirty="0"/>
              <a:t>Cite the Source:</a:t>
            </a:r>
            <a:r>
              <a:rPr lang="en-US" dirty="0"/>
              <a:t> If the image comes from a specific source, such as a press release or a photographer's name, attribute the source in the caption.</a:t>
            </a:r>
          </a:p>
          <a:p>
            <a:pPr lvl="0"/>
            <a:r>
              <a:rPr lang="en-US" b="1" dirty="0"/>
              <a:t>Edit and Proofread:</a:t>
            </a:r>
            <a:r>
              <a:rPr lang="en-US" dirty="0"/>
              <a:t> Always proofread your caption to ensure accuracy, grammar, and clarity. </a:t>
            </a:r>
            <a:endParaRPr lang="en-US" dirty="0" smtClean="0"/>
          </a:p>
          <a:p>
            <a:pPr lvl="0"/>
            <a:r>
              <a:rPr lang="en-US" dirty="0" smtClean="0"/>
              <a:t>Carefully </a:t>
            </a:r>
            <a:r>
              <a:rPr lang="en-US" dirty="0"/>
              <a:t>edit and proofread the caption to eliminate errors in grammar, spelling, and clarity. Ensure that the details are accurate.</a:t>
            </a:r>
          </a:p>
          <a:p>
            <a:pPr lvl="0"/>
            <a:r>
              <a:rPr lang="en-US" b="1" dirty="0"/>
              <a:t>Use Active Voice:</a:t>
            </a:r>
            <a:r>
              <a:rPr lang="en-US" dirty="0"/>
              <a:t> Write in active voice to make the caption more engaging and direct. </a:t>
            </a:r>
            <a:endParaRPr lang="en-US" dirty="0" smtClean="0"/>
          </a:p>
          <a:p>
            <a:pPr lvl="0"/>
            <a:r>
              <a:rPr lang="en-US" dirty="0" smtClean="0"/>
              <a:t>For </a:t>
            </a:r>
            <a:r>
              <a:rPr lang="en-US" dirty="0"/>
              <a:t>example, "The president signs the bill" is better than "The bill is signed by the president."</a:t>
            </a:r>
          </a:p>
          <a:p>
            <a:r>
              <a:rPr lang="en-US" dirty="0"/>
              <a:t>These are some examples of well-written news captions:</a:t>
            </a:r>
          </a:p>
          <a:p>
            <a:pPr lvl="0"/>
            <a:r>
              <a:rPr lang="en-US" dirty="0"/>
              <a:t> "President Jane Smith signs the historic trade agreement with Prime Minister John Doe at the United Nations headquarters on September 15, 2023."</a:t>
            </a:r>
          </a:p>
          <a:p>
            <a:pPr lvl="0"/>
            <a:r>
              <a:rPr lang="en-US" dirty="0"/>
              <a:t>"Rescue workers evacuate residents from flooded neighborhoods after a severe storm in Houston on May 2, 2023."</a:t>
            </a:r>
          </a:p>
        </p:txBody>
      </p:sp>
    </p:spTree>
    <p:extLst>
      <p:ext uri="{BB962C8B-B14F-4D97-AF65-F5344CB8AC3E}">
        <p14:creationId xmlns:p14="http://schemas.microsoft.com/office/powerpoint/2010/main" val="2622704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901950"/>
            <a:ext cx="9000445" cy="5039265"/>
          </a:xfrm>
        </p:spPr>
        <p:txBody>
          <a:bodyPr>
            <a:normAutofit fontScale="85000" lnSpcReduction="20000"/>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r>
              <a:rPr lang="en-US" sz="1600" i="1" dirty="0"/>
              <a:t>Climate activists marched through Manhattan’s financial district on September 18th, 2023.</a:t>
            </a:r>
            <a:r>
              <a:rPr lang="en-US" sz="1600" dirty="0"/>
              <a:t> Photo by Justine </a:t>
            </a:r>
            <a:r>
              <a:rPr lang="en-US" sz="1600" dirty="0" err="1"/>
              <a:t>Calma</a:t>
            </a:r>
            <a:r>
              <a:rPr lang="en-US" sz="1600" dirty="0"/>
              <a:t> / The Verge. </a:t>
            </a:r>
          </a:p>
          <a:p>
            <a:r>
              <a:rPr lang="en-US" sz="1200" dirty="0"/>
              <a:t>Image Source: https://www.theverge.com/2023/9/18/23875180/protest-march-climate-change-end-fossil-fuels-new-york-city-joe-biden.</a:t>
            </a:r>
          </a:p>
          <a:p>
            <a:pPr algn="just"/>
            <a:r>
              <a:rPr lang="en-US" sz="1600" dirty="0"/>
              <a:t>This caption provides a clear and concise description of the image, including the subject (protesters and the activist), the location (Manhattan’s financial district), the action (demanding climate action), and the date (September 18, 2023). Remember that a photojournalism caption should complement the image, providing readers or viewers with the necessary context to understand the significance of the photograph in the broader news story.</a:t>
            </a:r>
          </a:p>
        </p:txBody>
      </p:sp>
      <p:pic>
        <p:nvPicPr>
          <p:cNvPr id="6" name="Picture 5" descr="a line of police on motorcycles next to people marching and holding signs that say ‘Biden End Fossil Fuel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7080" y="1291130"/>
            <a:ext cx="6871725" cy="4123035"/>
          </a:xfrm>
          <a:prstGeom prst="rect">
            <a:avLst/>
          </a:prstGeom>
          <a:noFill/>
          <a:ln>
            <a:noFill/>
          </a:ln>
        </p:spPr>
      </p:pic>
    </p:spTree>
    <p:extLst>
      <p:ext uri="{BB962C8B-B14F-4D97-AF65-F5344CB8AC3E}">
        <p14:creationId xmlns:p14="http://schemas.microsoft.com/office/powerpoint/2010/main" val="372759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7" y="833015"/>
            <a:ext cx="6719018" cy="868839"/>
          </a:xfrm>
        </p:spPr>
        <p:txBody>
          <a:bodyPr>
            <a:noAutofit/>
          </a:bodyPr>
          <a:lstStyle/>
          <a:p>
            <a:r>
              <a:rPr lang="en-US" sz="2800" b="1" dirty="0"/>
              <a:t>Editing the pictures in photojournalism</a:t>
            </a:r>
            <a:endParaRPr lang="en-US" sz="2800" dirty="0"/>
          </a:p>
        </p:txBody>
      </p:sp>
      <p:sp>
        <p:nvSpPr>
          <p:cNvPr id="3" name="Content Placeholder 2"/>
          <p:cNvSpPr>
            <a:spLocks noGrp="1"/>
          </p:cNvSpPr>
          <p:nvPr>
            <p:ph idx="1"/>
          </p:nvPr>
        </p:nvSpPr>
        <p:spPr>
          <a:xfrm>
            <a:off x="152705" y="1596540"/>
            <a:ext cx="7778805" cy="5261460"/>
          </a:xfrm>
        </p:spPr>
        <p:txBody>
          <a:bodyPr>
            <a:normAutofit fontScale="77500" lnSpcReduction="20000"/>
          </a:bodyPr>
          <a:lstStyle/>
          <a:p>
            <a:r>
              <a:rPr lang="en-US" dirty="0"/>
              <a:t>According to Sheehan (2023), photo editing is the act of image enhancement and manipulation. </a:t>
            </a:r>
            <a:endParaRPr lang="en-US" dirty="0" smtClean="0"/>
          </a:p>
          <a:p>
            <a:r>
              <a:rPr lang="en-US" dirty="0" smtClean="0"/>
              <a:t>This </a:t>
            </a:r>
            <a:r>
              <a:rPr lang="en-US" dirty="0"/>
              <a:t>process is usually done with a digital photo editing software. </a:t>
            </a:r>
            <a:endParaRPr lang="en-US" dirty="0" smtClean="0"/>
          </a:p>
          <a:p>
            <a:r>
              <a:rPr lang="en-US" dirty="0" smtClean="0"/>
              <a:t>Photo </a:t>
            </a:r>
            <a:r>
              <a:rPr lang="en-US" dirty="0"/>
              <a:t>editing can involve basic tweaks like when you crop and resize images or adjust saturation</a:t>
            </a:r>
            <a:r>
              <a:rPr lang="en-US" dirty="0" smtClean="0"/>
              <a:t>.</a:t>
            </a:r>
          </a:p>
          <a:p>
            <a:r>
              <a:rPr lang="en-US" dirty="0" smtClean="0"/>
              <a:t> </a:t>
            </a:r>
            <a:r>
              <a:rPr lang="en-US" dirty="0"/>
              <a:t>It also includes advanced techniques like swapping faces or photo retouching to get rid of distracting elements or unwanted objects.</a:t>
            </a:r>
          </a:p>
          <a:p>
            <a:r>
              <a:rPr lang="en-US" dirty="0"/>
              <a:t>Some image editing techniques are done manually, while others are conducted through automated photo editing tools and software</a:t>
            </a:r>
            <a:r>
              <a:rPr lang="en-US" dirty="0" smtClean="0"/>
              <a:t>.</a:t>
            </a:r>
          </a:p>
          <a:p>
            <a:r>
              <a:rPr lang="en-US" dirty="0" smtClean="0"/>
              <a:t> </a:t>
            </a:r>
            <a:r>
              <a:rPr lang="en-US" dirty="0"/>
              <a:t>Most edits to digital photography involve some one or a few photo editing programs. </a:t>
            </a:r>
            <a:endParaRPr lang="en-US" dirty="0" smtClean="0"/>
          </a:p>
          <a:p>
            <a:r>
              <a:rPr lang="en-US" dirty="0" smtClean="0"/>
              <a:t>Some </a:t>
            </a:r>
            <a:r>
              <a:rPr lang="en-US" dirty="0"/>
              <a:t>edits are even done offline on actual photographs, posters, or other printed collateral without any image editing software </a:t>
            </a:r>
            <a:endParaRPr lang="en-US" dirty="0"/>
          </a:p>
        </p:txBody>
      </p:sp>
    </p:spTree>
    <p:extLst>
      <p:ext uri="{BB962C8B-B14F-4D97-AF65-F5344CB8AC3E}">
        <p14:creationId xmlns:p14="http://schemas.microsoft.com/office/powerpoint/2010/main" val="4085063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2" y="880406"/>
            <a:ext cx="6719018" cy="868839"/>
          </a:xfrm>
        </p:spPr>
        <p:txBody>
          <a:bodyPr>
            <a:normAutofit/>
          </a:bodyPr>
          <a:lstStyle/>
          <a:p>
            <a:r>
              <a:rPr lang="en-US" sz="2800" b="1" dirty="0"/>
              <a:t>Editing the pictures in photojournalism</a:t>
            </a:r>
            <a:endParaRPr lang="en-US" sz="2800" b="1" dirty="0"/>
          </a:p>
        </p:txBody>
      </p:sp>
      <p:sp>
        <p:nvSpPr>
          <p:cNvPr id="3" name="Content Placeholder 2"/>
          <p:cNvSpPr>
            <a:spLocks noGrp="1"/>
          </p:cNvSpPr>
          <p:nvPr>
            <p:ph idx="1"/>
          </p:nvPr>
        </p:nvSpPr>
        <p:spPr>
          <a:xfrm>
            <a:off x="143555" y="1443835"/>
            <a:ext cx="8551480" cy="5261460"/>
          </a:xfrm>
        </p:spPr>
        <p:txBody>
          <a:bodyPr>
            <a:noAutofit/>
          </a:bodyPr>
          <a:lstStyle/>
          <a:p>
            <a:r>
              <a:rPr lang="en-US" sz="2000" dirty="0"/>
              <a:t>The following is an analysis of the key aspects of editing pictures in photojournalism:</a:t>
            </a:r>
          </a:p>
          <a:p>
            <a:pPr lvl="0"/>
            <a:r>
              <a:rPr lang="en-US" sz="2000" b="1" dirty="0"/>
              <a:t>Image </a:t>
            </a:r>
            <a:r>
              <a:rPr lang="en-US" sz="2000" b="1" dirty="0" smtClean="0"/>
              <a:t>Selection:</a:t>
            </a:r>
            <a:r>
              <a:rPr lang="en-US" sz="2000" dirty="0"/>
              <a:t> </a:t>
            </a:r>
            <a:r>
              <a:rPr lang="en-US" sz="2000" dirty="0" smtClean="0"/>
              <a:t>The </a:t>
            </a:r>
            <a:r>
              <a:rPr lang="en-US" sz="2000" dirty="0"/>
              <a:t>editing process begins with the selection of the most relevant and compelling images to accompany a news story. </a:t>
            </a:r>
            <a:endParaRPr lang="en-US" sz="2000" dirty="0" smtClean="0"/>
          </a:p>
          <a:p>
            <a:pPr lvl="0"/>
            <a:r>
              <a:rPr lang="en-US" sz="2000" dirty="0" smtClean="0"/>
              <a:t>Editors </a:t>
            </a:r>
            <a:r>
              <a:rPr lang="en-US" sz="2000" dirty="0"/>
              <a:t>choose photos that effectively capture the essence of the story and its significance.</a:t>
            </a:r>
          </a:p>
          <a:p>
            <a:pPr lvl="0"/>
            <a:r>
              <a:rPr lang="en-US" sz="2000" b="1" dirty="0" smtClean="0"/>
              <a:t>Accuracy:</a:t>
            </a:r>
            <a:r>
              <a:rPr lang="en-US" sz="2000" dirty="0"/>
              <a:t> </a:t>
            </a:r>
            <a:r>
              <a:rPr lang="en-US" sz="2000" dirty="0" smtClean="0"/>
              <a:t>Is </a:t>
            </a:r>
            <a:r>
              <a:rPr lang="en-US" sz="2000" dirty="0"/>
              <a:t>paramount in photojournalism. </a:t>
            </a:r>
            <a:r>
              <a:rPr lang="en-US" sz="2000" dirty="0" smtClean="0"/>
              <a:t>Editors </a:t>
            </a:r>
            <a:r>
              <a:rPr lang="en-US" sz="2000" dirty="0"/>
              <a:t>must verify that the images selected accurately represent events, situations, and individuals. </a:t>
            </a:r>
            <a:endParaRPr lang="en-US" sz="2000" dirty="0" smtClean="0"/>
          </a:p>
          <a:p>
            <a:pPr lvl="0"/>
            <a:r>
              <a:rPr lang="en-US" sz="2000" dirty="0" smtClean="0"/>
              <a:t>This </a:t>
            </a:r>
            <a:r>
              <a:rPr lang="en-US" sz="2000" dirty="0"/>
              <a:t>involves confirming the authenticity of the content and ensuring that there is no manipulation or staging.</a:t>
            </a:r>
          </a:p>
          <a:p>
            <a:pPr lvl="0"/>
            <a:r>
              <a:rPr lang="en-US" sz="2000" b="1" dirty="0"/>
              <a:t>Ethical </a:t>
            </a:r>
            <a:r>
              <a:rPr lang="en-US" sz="2000" b="1" dirty="0" smtClean="0"/>
              <a:t>Considerations:</a:t>
            </a:r>
            <a:r>
              <a:rPr lang="en-US" sz="2000" dirty="0"/>
              <a:t> </a:t>
            </a:r>
            <a:r>
              <a:rPr lang="en-US" sz="2000" dirty="0" smtClean="0"/>
              <a:t>Ethical </a:t>
            </a:r>
            <a:r>
              <a:rPr lang="en-US" sz="2000" dirty="0"/>
              <a:t>standards are fundamental to photo editing in journalism. </a:t>
            </a:r>
            <a:endParaRPr lang="en-US" sz="2000" dirty="0" smtClean="0"/>
          </a:p>
          <a:p>
            <a:pPr lvl="0"/>
            <a:r>
              <a:rPr lang="en-US" sz="2000" dirty="0" smtClean="0"/>
              <a:t>Editors </a:t>
            </a:r>
            <a:r>
              <a:rPr lang="en-US" sz="2000" dirty="0"/>
              <a:t>must adhere to guidelines that prohibit the manipulation of images to alter their meaning or context. </a:t>
            </a:r>
            <a:endParaRPr lang="en-US" sz="2000" dirty="0" smtClean="0"/>
          </a:p>
          <a:p>
            <a:pPr lvl="0"/>
            <a:r>
              <a:rPr lang="en-US" sz="2000" dirty="0" smtClean="0"/>
              <a:t>This </a:t>
            </a:r>
            <a:r>
              <a:rPr lang="en-US" sz="2000" dirty="0"/>
              <a:t>includes refraining from adding or removing elements from a photograph.</a:t>
            </a:r>
          </a:p>
        </p:txBody>
      </p:sp>
    </p:spTree>
    <p:extLst>
      <p:ext uri="{BB962C8B-B14F-4D97-AF65-F5344CB8AC3E}">
        <p14:creationId xmlns:p14="http://schemas.microsoft.com/office/powerpoint/2010/main" val="1904775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1596540"/>
            <a:ext cx="8389625" cy="5191970"/>
          </a:xfrm>
        </p:spPr>
        <p:txBody>
          <a:bodyPr>
            <a:normAutofit fontScale="77500" lnSpcReduction="20000"/>
          </a:bodyPr>
          <a:lstStyle/>
          <a:p>
            <a:pPr lvl="0"/>
            <a:r>
              <a:rPr lang="en-US" b="1" dirty="0"/>
              <a:t>Cropping and </a:t>
            </a:r>
            <a:r>
              <a:rPr lang="en-US" b="1" dirty="0" smtClean="0"/>
              <a:t>Composition:</a:t>
            </a:r>
            <a:r>
              <a:rPr lang="en-US" sz="2400" dirty="0"/>
              <a:t> </a:t>
            </a:r>
            <a:r>
              <a:rPr lang="en-US" dirty="0" smtClean="0"/>
              <a:t>Editors </a:t>
            </a:r>
            <a:r>
              <a:rPr lang="en-US" dirty="0"/>
              <a:t>may crop images to improve composition or remove distracting elements. </a:t>
            </a:r>
            <a:endParaRPr lang="en-US" dirty="0" smtClean="0"/>
          </a:p>
          <a:p>
            <a:pPr lvl="0"/>
            <a:r>
              <a:rPr lang="en-US" dirty="0" smtClean="0"/>
              <a:t>However</a:t>
            </a:r>
            <a:r>
              <a:rPr lang="en-US" dirty="0"/>
              <a:t>, this should be done judiciously to maintain the integrity of the image and story.</a:t>
            </a:r>
            <a:endParaRPr lang="en-US" sz="2400" dirty="0"/>
          </a:p>
          <a:p>
            <a:pPr lvl="0"/>
            <a:r>
              <a:rPr lang="en-US" b="1" dirty="0"/>
              <a:t>Color Correction and </a:t>
            </a:r>
            <a:r>
              <a:rPr lang="en-US" b="1" dirty="0" smtClean="0"/>
              <a:t>Enhancement:</a:t>
            </a:r>
            <a:r>
              <a:rPr lang="en-US" sz="2400" dirty="0"/>
              <a:t> </a:t>
            </a:r>
            <a:r>
              <a:rPr lang="en-US" dirty="0" smtClean="0"/>
              <a:t>Photo </a:t>
            </a:r>
            <a:r>
              <a:rPr lang="en-US" dirty="0"/>
              <a:t>editors may perform color correction and minor enhancements to improve the visual quality of images. </a:t>
            </a:r>
            <a:endParaRPr lang="en-US" dirty="0" smtClean="0"/>
          </a:p>
          <a:p>
            <a:pPr lvl="0"/>
            <a:r>
              <a:rPr lang="en-US" dirty="0" smtClean="0"/>
              <a:t>These </a:t>
            </a:r>
            <a:r>
              <a:rPr lang="en-US" dirty="0"/>
              <a:t>adjustments should be subtle and not misrepresent the scene.</a:t>
            </a:r>
            <a:endParaRPr lang="en-US" sz="2400" dirty="0"/>
          </a:p>
          <a:p>
            <a:pPr lvl="0"/>
            <a:r>
              <a:rPr lang="en-US" b="1" dirty="0"/>
              <a:t>Caption and </a:t>
            </a:r>
            <a:r>
              <a:rPr lang="en-US" b="1" dirty="0" smtClean="0"/>
              <a:t>Metadata:</a:t>
            </a:r>
            <a:r>
              <a:rPr lang="en-US" sz="2400" dirty="0"/>
              <a:t> </a:t>
            </a:r>
            <a:r>
              <a:rPr lang="en-US" dirty="0" smtClean="0"/>
              <a:t>Editors </a:t>
            </a:r>
            <a:r>
              <a:rPr lang="en-US" dirty="0"/>
              <a:t>work with reporters and photographers to write informative captions that provide context and details about the images. </a:t>
            </a:r>
            <a:endParaRPr lang="en-US" dirty="0" smtClean="0"/>
          </a:p>
          <a:p>
            <a:pPr lvl="0"/>
            <a:r>
              <a:rPr lang="en-US" dirty="0" smtClean="0"/>
              <a:t>Metadata</a:t>
            </a:r>
            <a:r>
              <a:rPr lang="en-US" dirty="0"/>
              <a:t>, including the date, location, and relevant details, should be accurately recorded and maintained.</a:t>
            </a:r>
            <a:endParaRPr lang="en-US" sz="2400" dirty="0"/>
          </a:p>
          <a:p>
            <a:pPr lvl="0"/>
            <a:r>
              <a:rPr lang="en-US" b="1" dirty="0"/>
              <a:t>Tone and </a:t>
            </a:r>
            <a:r>
              <a:rPr lang="en-US" b="1" dirty="0" smtClean="0"/>
              <a:t>Objectivity:</a:t>
            </a:r>
            <a:r>
              <a:rPr lang="en-US" sz="2400" dirty="0"/>
              <a:t> </a:t>
            </a:r>
            <a:r>
              <a:rPr lang="en-US" dirty="0" smtClean="0"/>
              <a:t>The </a:t>
            </a:r>
            <a:r>
              <a:rPr lang="en-US" dirty="0"/>
              <a:t>tone of edited images should align with the tone of the overall news story. </a:t>
            </a:r>
            <a:endParaRPr lang="en-US" dirty="0" smtClean="0"/>
          </a:p>
          <a:p>
            <a:pPr lvl="0"/>
            <a:r>
              <a:rPr lang="en-US" dirty="0" smtClean="0"/>
              <a:t>Editors </a:t>
            </a:r>
            <a:r>
              <a:rPr lang="en-US" dirty="0"/>
              <a:t>must maintain objectivity and avoid inserting personal opinions, biases, or subjective language into the visuals.</a:t>
            </a:r>
            <a:endParaRPr lang="en-US" sz="2400" dirty="0"/>
          </a:p>
          <a:p>
            <a:endParaRPr lang="en-US" dirty="0"/>
          </a:p>
        </p:txBody>
      </p:sp>
      <p:sp>
        <p:nvSpPr>
          <p:cNvPr id="4" name="Title 1"/>
          <p:cNvSpPr txBox="1">
            <a:spLocks/>
          </p:cNvSpPr>
          <p:nvPr/>
        </p:nvSpPr>
        <p:spPr>
          <a:xfrm>
            <a:off x="3044952" y="880406"/>
            <a:ext cx="6719018" cy="86883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600" kern="1200">
                <a:solidFill>
                  <a:srgbClr val="A40000"/>
                </a:solidFill>
                <a:latin typeface="+mj-lt"/>
                <a:ea typeface="+mj-ea"/>
                <a:cs typeface="+mj-cs"/>
              </a:defRPr>
            </a:lvl1pPr>
          </a:lstStyle>
          <a:p>
            <a:r>
              <a:rPr lang="en-US" sz="2800" b="1" dirty="0" smtClean="0"/>
              <a:t>Editing the pictures in photojournalism</a:t>
            </a:r>
            <a:endParaRPr lang="en-US" sz="2800" b="1" dirty="0"/>
          </a:p>
        </p:txBody>
      </p:sp>
    </p:spTree>
    <p:extLst>
      <p:ext uri="{BB962C8B-B14F-4D97-AF65-F5344CB8AC3E}">
        <p14:creationId xmlns:p14="http://schemas.microsoft.com/office/powerpoint/2010/main" val="3468001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596540"/>
            <a:ext cx="7635250" cy="5261459"/>
          </a:xfrm>
        </p:spPr>
        <p:txBody>
          <a:bodyPr>
            <a:normAutofit fontScale="70000" lnSpcReduction="20000"/>
          </a:bodyPr>
          <a:lstStyle/>
          <a:p>
            <a:pPr lvl="0"/>
            <a:r>
              <a:rPr lang="en-US" b="1" dirty="0" smtClean="0"/>
              <a:t>Consistency:</a:t>
            </a:r>
            <a:r>
              <a:rPr lang="en-US" sz="2400" dirty="0"/>
              <a:t> </a:t>
            </a:r>
            <a:r>
              <a:rPr lang="en-US" dirty="0" smtClean="0"/>
              <a:t>Photo </a:t>
            </a:r>
            <a:r>
              <a:rPr lang="en-US" dirty="0"/>
              <a:t>editors ensure visual consistency throughout a publication or news outlet. </a:t>
            </a:r>
            <a:endParaRPr lang="en-US" dirty="0" smtClean="0"/>
          </a:p>
          <a:p>
            <a:pPr lvl="0"/>
            <a:r>
              <a:rPr lang="en-US" dirty="0" smtClean="0"/>
              <a:t>Images </a:t>
            </a:r>
            <a:r>
              <a:rPr lang="en-US" dirty="0"/>
              <a:t>should adhere to established guidelines and maintain a consistent style to create a coherent visual narrative.</a:t>
            </a:r>
            <a:endParaRPr lang="en-US" sz="2400" dirty="0"/>
          </a:p>
          <a:p>
            <a:pPr lvl="0"/>
            <a:r>
              <a:rPr lang="en-US" b="1" dirty="0"/>
              <a:t>Speed and </a:t>
            </a:r>
            <a:r>
              <a:rPr lang="en-US" b="1" dirty="0" smtClean="0"/>
              <a:t>Efficiency:</a:t>
            </a:r>
            <a:r>
              <a:rPr lang="en-US" sz="2400" dirty="0"/>
              <a:t> </a:t>
            </a:r>
            <a:r>
              <a:rPr lang="en-US" dirty="0" smtClean="0"/>
              <a:t>In </a:t>
            </a:r>
            <a:r>
              <a:rPr lang="en-US" dirty="0"/>
              <a:t>a fast-paced news environment, photo editors must work quickly to meet tight deadlines for publishing or broadcasting. </a:t>
            </a:r>
            <a:endParaRPr lang="en-US" dirty="0" smtClean="0"/>
          </a:p>
          <a:p>
            <a:pPr lvl="0"/>
            <a:r>
              <a:rPr lang="en-US" dirty="0" smtClean="0"/>
              <a:t>They </a:t>
            </a:r>
            <a:r>
              <a:rPr lang="en-US" dirty="0"/>
              <a:t>must balance speed with quality.</a:t>
            </a:r>
            <a:endParaRPr lang="en-US" sz="2400" dirty="0"/>
          </a:p>
          <a:p>
            <a:pPr lvl="0"/>
            <a:r>
              <a:rPr lang="en-US" b="1" dirty="0" smtClean="0"/>
              <a:t>Collaboration:</a:t>
            </a:r>
            <a:r>
              <a:rPr lang="en-US" sz="2400" dirty="0"/>
              <a:t> </a:t>
            </a:r>
            <a:r>
              <a:rPr lang="en-US" dirty="0" smtClean="0"/>
              <a:t>Photo </a:t>
            </a:r>
            <a:r>
              <a:rPr lang="en-US" dirty="0"/>
              <a:t>editors collaborate closely with photographers and other members of the newsroom to align visual content with the editorial direction and goals. </a:t>
            </a:r>
            <a:endParaRPr lang="en-US" dirty="0" smtClean="0"/>
          </a:p>
          <a:p>
            <a:pPr lvl="0"/>
            <a:r>
              <a:rPr lang="en-US" dirty="0" smtClean="0"/>
              <a:t>This </a:t>
            </a:r>
            <a:r>
              <a:rPr lang="en-US" dirty="0"/>
              <a:t>collaboration is vital for ensuring that the visuals enhance the storytelling process.</a:t>
            </a:r>
            <a:endParaRPr lang="en-US" sz="2400" dirty="0"/>
          </a:p>
          <a:p>
            <a:pPr lvl="0"/>
            <a:r>
              <a:rPr lang="en-US" b="1" dirty="0"/>
              <a:t>Audience </a:t>
            </a:r>
            <a:r>
              <a:rPr lang="en-US" b="1" dirty="0" smtClean="0"/>
              <a:t>Engagement:</a:t>
            </a:r>
            <a:r>
              <a:rPr lang="en-US" sz="2400" dirty="0"/>
              <a:t> </a:t>
            </a:r>
            <a:r>
              <a:rPr lang="en-US" dirty="0" smtClean="0"/>
              <a:t>Editors </a:t>
            </a:r>
            <a:r>
              <a:rPr lang="en-US" dirty="0"/>
              <a:t>consider the preferences and engagement of the target audience when selecting and presenting images. </a:t>
            </a:r>
            <a:endParaRPr lang="en-US" dirty="0" smtClean="0"/>
          </a:p>
          <a:p>
            <a:pPr lvl="0"/>
            <a:r>
              <a:rPr lang="en-US" dirty="0" smtClean="0"/>
              <a:t>They </a:t>
            </a:r>
            <a:r>
              <a:rPr lang="en-US" dirty="0"/>
              <a:t>aim to choose visuals that resonate with the readers or viewers.</a:t>
            </a:r>
            <a:endParaRPr lang="en-US" sz="2400" dirty="0"/>
          </a:p>
          <a:p>
            <a:endParaRPr lang="en-US" dirty="0"/>
          </a:p>
        </p:txBody>
      </p:sp>
      <p:sp>
        <p:nvSpPr>
          <p:cNvPr id="4" name="Title 1"/>
          <p:cNvSpPr txBox="1">
            <a:spLocks/>
          </p:cNvSpPr>
          <p:nvPr/>
        </p:nvSpPr>
        <p:spPr>
          <a:xfrm>
            <a:off x="3044952" y="880406"/>
            <a:ext cx="6719018" cy="86883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600" kern="1200">
                <a:solidFill>
                  <a:srgbClr val="A40000"/>
                </a:solidFill>
                <a:latin typeface="+mj-lt"/>
                <a:ea typeface="+mj-ea"/>
                <a:cs typeface="+mj-cs"/>
              </a:defRPr>
            </a:lvl1pPr>
          </a:lstStyle>
          <a:p>
            <a:r>
              <a:rPr lang="en-US" sz="2800" b="1" dirty="0" smtClean="0"/>
              <a:t>Editing the pictures in photojournalism</a:t>
            </a:r>
            <a:endParaRPr lang="en-US" sz="2800" b="1" dirty="0"/>
          </a:p>
        </p:txBody>
      </p:sp>
    </p:spTree>
    <p:extLst>
      <p:ext uri="{BB962C8B-B14F-4D97-AF65-F5344CB8AC3E}">
        <p14:creationId xmlns:p14="http://schemas.microsoft.com/office/powerpoint/2010/main" val="2865970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3" y="1033111"/>
            <a:ext cx="6719018" cy="868839"/>
          </a:xfrm>
        </p:spPr>
        <p:txBody>
          <a:bodyPr>
            <a:normAutofit/>
          </a:bodyPr>
          <a:lstStyle/>
          <a:p>
            <a:r>
              <a:rPr lang="en-US" sz="2800" b="1" dirty="0"/>
              <a:t>The importance of photo </a:t>
            </a:r>
            <a:r>
              <a:rPr lang="en-US" sz="2800" b="1" dirty="0" smtClean="0"/>
              <a:t>editing application</a:t>
            </a:r>
            <a:endParaRPr lang="en-US" sz="2800" dirty="0"/>
          </a:p>
        </p:txBody>
      </p:sp>
      <p:sp>
        <p:nvSpPr>
          <p:cNvPr id="3" name="Content Placeholder 2"/>
          <p:cNvSpPr>
            <a:spLocks noGrp="1"/>
          </p:cNvSpPr>
          <p:nvPr>
            <p:ph idx="1"/>
          </p:nvPr>
        </p:nvSpPr>
        <p:spPr>
          <a:xfrm>
            <a:off x="12742" y="1749244"/>
            <a:ext cx="7918767" cy="5108755"/>
          </a:xfrm>
        </p:spPr>
        <p:txBody>
          <a:bodyPr>
            <a:normAutofit fontScale="85000" lnSpcReduction="20000"/>
          </a:bodyPr>
          <a:lstStyle/>
          <a:p>
            <a:r>
              <a:rPr lang="en-US" dirty="0"/>
              <a:t>According to Sheehan (2023), editing helps you fine tune and get the best image possible, as close to what you imagined when you took the photo (or better perhaps). </a:t>
            </a:r>
            <a:endParaRPr lang="en-US" dirty="0" smtClean="0"/>
          </a:p>
          <a:p>
            <a:r>
              <a:rPr lang="en-US" dirty="0" smtClean="0"/>
              <a:t>Niche </a:t>
            </a:r>
            <a:r>
              <a:rPr lang="en-US" dirty="0"/>
              <a:t>photographers can hone and emphasize their personal style. </a:t>
            </a:r>
            <a:endParaRPr lang="en-US" dirty="0" smtClean="0"/>
          </a:p>
          <a:p>
            <a:r>
              <a:rPr lang="en-US" dirty="0" smtClean="0"/>
              <a:t>And </a:t>
            </a:r>
            <a:r>
              <a:rPr lang="en-US" dirty="0"/>
              <a:t>for businesses, editing helps cement branding and optimize for business goals.</a:t>
            </a:r>
          </a:p>
          <a:p>
            <a:r>
              <a:rPr lang="en-US" dirty="0"/>
              <a:t>Photo editing is particularly important for ecommerce companies. </a:t>
            </a:r>
            <a:endParaRPr lang="en-US" dirty="0" smtClean="0"/>
          </a:p>
          <a:p>
            <a:r>
              <a:rPr lang="en-US" dirty="0" smtClean="0"/>
              <a:t>Image </a:t>
            </a:r>
            <a:r>
              <a:rPr lang="en-US" dirty="0"/>
              <a:t>quality directly affects people’s opinion of the product and sales numbers. </a:t>
            </a:r>
            <a:endParaRPr lang="en-US" dirty="0" smtClean="0"/>
          </a:p>
          <a:p>
            <a:r>
              <a:rPr lang="en-US" dirty="0" smtClean="0"/>
              <a:t>Studies </a:t>
            </a:r>
            <a:r>
              <a:rPr lang="en-US" dirty="0"/>
              <a:t>have confirmed that high-quality images outperform stock photos and poorer quality imagery—and increasing the number of high-quality images helps build trust with consumers </a:t>
            </a:r>
            <a:r>
              <a:rPr lang="en-US" i="1" dirty="0"/>
              <a:t>and </a:t>
            </a:r>
            <a:r>
              <a:rPr lang="en-US" dirty="0"/>
              <a:t>increases conversion rates </a:t>
            </a:r>
            <a:endParaRPr lang="en-US" dirty="0"/>
          </a:p>
        </p:txBody>
      </p:sp>
    </p:spTree>
    <p:extLst>
      <p:ext uri="{BB962C8B-B14F-4D97-AF65-F5344CB8AC3E}">
        <p14:creationId xmlns:p14="http://schemas.microsoft.com/office/powerpoint/2010/main" val="747430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38425"/>
            <a:ext cx="6719018" cy="868839"/>
          </a:xfrm>
        </p:spPr>
        <p:txBody>
          <a:bodyPr/>
          <a:lstStyle/>
          <a:p>
            <a:r>
              <a:rPr lang="en-US" sz="2800" b="1" dirty="0"/>
              <a:t>The importance of photo editing application</a:t>
            </a:r>
            <a:endParaRPr lang="en-US" dirty="0"/>
          </a:p>
        </p:txBody>
      </p:sp>
      <p:sp>
        <p:nvSpPr>
          <p:cNvPr id="3" name="Content Placeholder 2"/>
          <p:cNvSpPr>
            <a:spLocks noGrp="1"/>
          </p:cNvSpPr>
          <p:nvPr>
            <p:ph idx="1"/>
          </p:nvPr>
        </p:nvSpPr>
        <p:spPr>
          <a:xfrm>
            <a:off x="143554" y="2054656"/>
            <a:ext cx="7787956" cy="4581150"/>
          </a:xfrm>
        </p:spPr>
        <p:txBody>
          <a:bodyPr>
            <a:normAutofit fontScale="92500" lnSpcReduction="10000"/>
          </a:bodyPr>
          <a:lstStyle/>
          <a:p>
            <a:pPr lvl="0"/>
            <a:r>
              <a:rPr lang="en-US" b="1" dirty="0"/>
              <a:t>Frequently Asked Questions</a:t>
            </a:r>
            <a:endParaRPr lang="en-US" dirty="0"/>
          </a:p>
          <a:p>
            <a:pPr lvl="0"/>
            <a:r>
              <a:rPr lang="en-US" b="1" dirty="0"/>
              <a:t>Can I edit a photo for free?</a:t>
            </a:r>
            <a:endParaRPr lang="en-US" dirty="0"/>
          </a:p>
          <a:p>
            <a:pPr lvl="0"/>
            <a:r>
              <a:rPr lang="en-US" dirty="0"/>
              <a:t>Yes, you can edit a photo for free. You can use free photo editing tools and do it yourself. You can also use free AI photo editing tools, but these edits require careful quality checks. </a:t>
            </a:r>
          </a:p>
          <a:p>
            <a:pPr lvl="0"/>
            <a:r>
              <a:rPr lang="en-US" b="1" dirty="0"/>
              <a:t>How can I edit a picture image?</a:t>
            </a:r>
            <a:endParaRPr lang="en-US" dirty="0"/>
          </a:p>
          <a:p>
            <a:pPr lvl="0"/>
            <a:r>
              <a:rPr lang="en-US" dirty="0"/>
              <a:t>Open your photo editing tool of choice</a:t>
            </a:r>
          </a:p>
          <a:p>
            <a:pPr lvl="0"/>
            <a:r>
              <a:rPr lang="en-US" dirty="0"/>
              <a:t>Upload or open the photo you want to edit</a:t>
            </a:r>
          </a:p>
          <a:p>
            <a:pPr lvl="0"/>
            <a:r>
              <a:rPr lang="en-US" dirty="0"/>
              <a:t>Make your desired edits</a:t>
            </a:r>
          </a:p>
          <a:p>
            <a:pPr lvl="0"/>
            <a:r>
              <a:rPr lang="en-US" dirty="0"/>
              <a:t>Save your work</a:t>
            </a:r>
          </a:p>
        </p:txBody>
      </p:sp>
    </p:spTree>
    <p:extLst>
      <p:ext uri="{BB962C8B-B14F-4D97-AF65-F5344CB8AC3E}">
        <p14:creationId xmlns:p14="http://schemas.microsoft.com/office/powerpoint/2010/main" val="274078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2940" y="1033111"/>
            <a:ext cx="6719018" cy="868839"/>
          </a:xfrm>
        </p:spPr>
        <p:txBody>
          <a:bodyPr>
            <a:normAutofit/>
          </a:bodyPr>
          <a:lstStyle/>
          <a:p>
            <a:r>
              <a:rPr lang="en-US" sz="2400" b="1" dirty="0"/>
              <a:t>The importance of photo editing application</a:t>
            </a:r>
            <a:endParaRPr lang="en-US" sz="2400" dirty="0"/>
          </a:p>
        </p:txBody>
      </p:sp>
      <p:sp>
        <p:nvSpPr>
          <p:cNvPr id="3" name="Content Placeholder 2"/>
          <p:cNvSpPr>
            <a:spLocks noGrp="1"/>
          </p:cNvSpPr>
          <p:nvPr>
            <p:ph idx="1"/>
          </p:nvPr>
        </p:nvSpPr>
        <p:spPr>
          <a:xfrm>
            <a:off x="318154" y="1749245"/>
            <a:ext cx="7918766" cy="5039265"/>
          </a:xfrm>
        </p:spPr>
        <p:txBody>
          <a:bodyPr>
            <a:normAutofit fontScale="92500" lnSpcReduction="10000"/>
          </a:bodyPr>
          <a:lstStyle/>
          <a:p>
            <a:pPr lvl="0"/>
            <a:r>
              <a:rPr lang="en-US" b="1" dirty="0"/>
              <a:t>What is the best app to use for photo editing?</a:t>
            </a:r>
            <a:endParaRPr lang="en-US" dirty="0"/>
          </a:p>
          <a:p>
            <a:pPr lvl="0"/>
            <a:r>
              <a:rPr lang="en-US" dirty="0"/>
              <a:t>Adobe Photoshop</a:t>
            </a:r>
          </a:p>
          <a:p>
            <a:pPr lvl="0"/>
            <a:r>
              <a:rPr lang="en-US" dirty="0"/>
              <a:t>Adobe </a:t>
            </a:r>
            <a:r>
              <a:rPr lang="en-US" dirty="0" err="1"/>
              <a:t>Lightroom</a:t>
            </a:r>
            <a:endParaRPr lang="en-US" dirty="0"/>
          </a:p>
          <a:p>
            <a:pPr lvl="0"/>
            <a:r>
              <a:rPr lang="en-US" dirty="0"/>
              <a:t>GIMP</a:t>
            </a:r>
          </a:p>
          <a:p>
            <a:pPr lvl="0"/>
            <a:r>
              <a:rPr lang="en-US" dirty="0" err="1"/>
              <a:t>Pixlr</a:t>
            </a:r>
            <a:endParaRPr lang="en-US" dirty="0"/>
          </a:p>
          <a:p>
            <a:pPr lvl="0"/>
            <a:r>
              <a:rPr lang="en-US" dirty="0" err="1"/>
              <a:t>Snapseed</a:t>
            </a:r>
            <a:endParaRPr lang="en-US" dirty="0"/>
          </a:p>
          <a:p>
            <a:pPr lvl="0"/>
            <a:r>
              <a:rPr lang="en-US" dirty="0" smtClean="0"/>
              <a:t>VSCO</a:t>
            </a:r>
          </a:p>
          <a:p>
            <a:pPr lvl="0"/>
            <a:r>
              <a:rPr lang="en-US" dirty="0" smtClean="0"/>
              <a:t> </a:t>
            </a:r>
            <a:r>
              <a:rPr lang="en-US" b="1" dirty="0" smtClean="0"/>
              <a:t>How </a:t>
            </a:r>
            <a:r>
              <a:rPr lang="en-US" b="1" dirty="0"/>
              <a:t>do I edit my photos like a pro?</a:t>
            </a:r>
            <a:endParaRPr lang="en-US" dirty="0"/>
          </a:p>
          <a:p>
            <a:pPr lvl="0"/>
            <a:r>
              <a:rPr lang="en-US" dirty="0"/>
              <a:t>Edit photos like a pro by learning basic and advanced Photoshop techniques, outsourcing the tedious edits, and optimizing for the right use and context (Sheehan, 2023).</a:t>
            </a:r>
          </a:p>
          <a:p>
            <a:endParaRPr lang="en-US" dirty="0"/>
          </a:p>
        </p:txBody>
      </p:sp>
    </p:spTree>
    <p:extLst>
      <p:ext uri="{BB962C8B-B14F-4D97-AF65-F5344CB8AC3E}">
        <p14:creationId xmlns:p14="http://schemas.microsoft.com/office/powerpoint/2010/main" val="370588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400" b="1" dirty="0"/>
              <a:t>The importance of photo editing application</a:t>
            </a:r>
            <a:endParaRPr lang="en-US" sz="2400" b="1" dirty="0"/>
          </a:p>
        </p:txBody>
      </p:sp>
      <p:sp>
        <p:nvSpPr>
          <p:cNvPr id="3" name="Content Placeholder 2"/>
          <p:cNvSpPr>
            <a:spLocks noGrp="1"/>
          </p:cNvSpPr>
          <p:nvPr>
            <p:ph idx="1"/>
          </p:nvPr>
        </p:nvSpPr>
        <p:spPr>
          <a:xfrm>
            <a:off x="39637" y="1443835"/>
            <a:ext cx="8808103" cy="5414165"/>
          </a:xfrm>
        </p:spPr>
        <p:txBody>
          <a:bodyPr>
            <a:normAutofit fontScale="77500" lnSpcReduction="20000"/>
          </a:bodyPr>
          <a:lstStyle/>
          <a:p>
            <a:pPr lvl="0"/>
            <a:r>
              <a:rPr lang="en-US" b="1" dirty="0"/>
              <a:t>What is the meaning of photo editing?</a:t>
            </a:r>
            <a:endParaRPr lang="en-US" dirty="0"/>
          </a:p>
          <a:p>
            <a:pPr lvl="0"/>
            <a:r>
              <a:rPr lang="en-US" dirty="0"/>
              <a:t>The meaning of photo editing is the process of manipulating and enhancing a photo. </a:t>
            </a:r>
            <a:endParaRPr lang="en-US" dirty="0" smtClean="0"/>
          </a:p>
          <a:p>
            <a:pPr lvl="0"/>
            <a:r>
              <a:rPr lang="en-US" dirty="0" smtClean="0"/>
              <a:t>Photo </a:t>
            </a:r>
            <a:r>
              <a:rPr lang="en-US" dirty="0"/>
              <a:t>editing can involve basic tweaks like cropping, resizing, and applying artistic filters. </a:t>
            </a:r>
            <a:endParaRPr lang="en-US" dirty="0" smtClean="0"/>
          </a:p>
          <a:p>
            <a:pPr lvl="0"/>
            <a:r>
              <a:rPr lang="en-US" dirty="0" smtClean="0"/>
              <a:t>It </a:t>
            </a:r>
            <a:r>
              <a:rPr lang="en-US" dirty="0"/>
              <a:t>also includes advanced manipulations like retouching and removing unwanted elements and </a:t>
            </a:r>
            <a:r>
              <a:rPr lang="en-US" dirty="0" smtClean="0"/>
              <a:t>distractions.</a:t>
            </a:r>
            <a:endParaRPr lang="en-US" dirty="0"/>
          </a:p>
          <a:p>
            <a:pPr lvl="0"/>
            <a:r>
              <a:rPr lang="en-US" b="1" dirty="0"/>
              <a:t>What are the 5 basics of photo editing?</a:t>
            </a:r>
            <a:endParaRPr lang="en-US" dirty="0"/>
          </a:p>
          <a:p>
            <a:pPr lvl="0"/>
            <a:r>
              <a:rPr lang="en-US" dirty="0"/>
              <a:t>Cropping</a:t>
            </a:r>
          </a:p>
          <a:p>
            <a:pPr lvl="0"/>
            <a:r>
              <a:rPr lang="en-US" dirty="0"/>
              <a:t>Resizing</a:t>
            </a:r>
          </a:p>
          <a:p>
            <a:pPr lvl="0"/>
            <a:r>
              <a:rPr lang="en-US" dirty="0"/>
              <a:t>Applying simple clipping paths</a:t>
            </a:r>
          </a:p>
          <a:p>
            <a:pPr lvl="0"/>
            <a:r>
              <a:rPr lang="en-US" dirty="0"/>
              <a:t>Changing colors</a:t>
            </a:r>
          </a:p>
          <a:p>
            <a:pPr lvl="0"/>
            <a:r>
              <a:rPr lang="en-US" dirty="0"/>
              <a:t>Adjusting </a:t>
            </a:r>
            <a:r>
              <a:rPr lang="en-US" dirty="0" smtClean="0"/>
              <a:t>exposure.</a:t>
            </a:r>
            <a:endParaRPr lang="en-US" dirty="0"/>
          </a:p>
          <a:p>
            <a:pPr lvl="0"/>
            <a:r>
              <a:rPr lang="en-US" b="1" dirty="0"/>
              <a:t>What is the purpose of a photo editor?</a:t>
            </a:r>
            <a:endParaRPr lang="en-US" dirty="0"/>
          </a:p>
          <a:p>
            <a:pPr lvl="0"/>
            <a:r>
              <a:rPr lang="en-US" dirty="0"/>
              <a:t>A photo editor can save you time and stress because they have the skills necessary to accomplish tedious, time-consuming, or complicated editing tasks for you (Sheehan, 2023).</a:t>
            </a:r>
          </a:p>
          <a:p>
            <a:endParaRPr lang="en-US" dirty="0"/>
          </a:p>
        </p:txBody>
      </p:sp>
    </p:spTree>
    <p:extLst>
      <p:ext uri="{BB962C8B-B14F-4D97-AF65-F5344CB8AC3E}">
        <p14:creationId xmlns:p14="http://schemas.microsoft.com/office/powerpoint/2010/main" val="2706400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7655"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6" y="1701854"/>
            <a:ext cx="8093364" cy="5156146"/>
          </a:xfrm>
        </p:spPr>
        <p:txBody>
          <a:bodyPr>
            <a:normAutofit fontScale="77500" lnSpcReduction="20000"/>
          </a:bodyPr>
          <a:lstStyle/>
          <a:p>
            <a:r>
              <a:rPr lang="en-US" dirty="0"/>
              <a:t>In summary, the goal of "shooting the story" is to provide the audience with a visual understanding of the news or event. </a:t>
            </a:r>
            <a:endParaRPr lang="en-US" dirty="0" smtClean="0"/>
          </a:p>
          <a:p>
            <a:r>
              <a:rPr lang="en-US" dirty="0" smtClean="0"/>
              <a:t>It </a:t>
            </a:r>
            <a:r>
              <a:rPr lang="en-US" dirty="0"/>
              <a:t>complements the written or spoken aspects of journalism and can evoke powerful emotions and convey information that words alone may not capture effectively. </a:t>
            </a:r>
            <a:endParaRPr lang="en-US" dirty="0" smtClean="0"/>
          </a:p>
          <a:p>
            <a:r>
              <a:rPr lang="en-US" dirty="0" smtClean="0"/>
              <a:t>Visual </a:t>
            </a:r>
            <a:r>
              <a:rPr lang="en-US" dirty="0"/>
              <a:t>storytelling is a vital component of journalism and plays a crucial role in conveying the news to the public</a:t>
            </a:r>
            <a:r>
              <a:rPr lang="en-US" dirty="0" smtClean="0"/>
              <a:t>.</a:t>
            </a:r>
            <a:endParaRPr lang="en-US" dirty="0"/>
          </a:p>
          <a:p>
            <a:r>
              <a:rPr lang="en-US" dirty="0"/>
              <a:t>Photo captions are often the first elements of a publication to be read. </a:t>
            </a:r>
            <a:endParaRPr lang="en-US" dirty="0" smtClean="0"/>
          </a:p>
          <a:p>
            <a:r>
              <a:rPr lang="en-US" dirty="0" smtClean="0"/>
              <a:t>Writing </a:t>
            </a:r>
            <a:r>
              <a:rPr lang="en-US" dirty="0"/>
              <a:t>photo captions is an essential part of the news photographer’s job. </a:t>
            </a:r>
            <a:endParaRPr lang="en-US" dirty="0" smtClean="0"/>
          </a:p>
          <a:p>
            <a:r>
              <a:rPr lang="en-US" dirty="0" smtClean="0"/>
              <a:t>A </a:t>
            </a:r>
            <a:r>
              <a:rPr lang="en-US" dirty="0"/>
              <a:t>photo caption should provide the reader basic information needed to understand a photograph and its relevance to the news. </a:t>
            </a:r>
            <a:endParaRPr lang="en-US" dirty="0" smtClean="0"/>
          </a:p>
          <a:p>
            <a:r>
              <a:rPr lang="en-US" dirty="0" smtClean="0"/>
              <a:t>It </a:t>
            </a:r>
            <a:r>
              <a:rPr lang="en-US" dirty="0"/>
              <a:t>should be written in a consistent, concise format that allows news organizations to move the photo to publication without delay</a:t>
            </a:r>
            <a:r>
              <a:rPr lang="en-US" dirty="0" smtClean="0"/>
              <a:t>.</a:t>
            </a:r>
            <a:endParaRPr lang="en-US" dirty="0"/>
          </a:p>
        </p:txBody>
      </p:sp>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4" y="1596541"/>
            <a:ext cx="8398776" cy="5261460"/>
          </a:xfrm>
        </p:spPr>
        <p:txBody>
          <a:bodyPr>
            <a:normAutofit fontScale="77500" lnSpcReduction="20000"/>
          </a:bodyPr>
          <a:lstStyle/>
          <a:p>
            <a:r>
              <a:rPr lang="en-US" dirty="0"/>
              <a:t>Professional standards of clarity, accuracy and completeness in caption writing should be as high or higher than any other writing that appears in a publication. </a:t>
            </a:r>
            <a:endParaRPr lang="en-US" dirty="0" smtClean="0"/>
          </a:p>
          <a:p>
            <a:r>
              <a:rPr lang="en-US" dirty="0" smtClean="0"/>
              <a:t>A </a:t>
            </a:r>
            <a:r>
              <a:rPr lang="en-US" dirty="0"/>
              <a:t>poorly written caption that is uninformative or worse, misleading, can diminish the impact of a good photo and undermine its credibility as journalism. </a:t>
            </a:r>
            <a:endParaRPr lang="en-US" dirty="0" smtClean="0"/>
          </a:p>
          <a:p>
            <a:r>
              <a:rPr lang="en-US" dirty="0" smtClean="0"/>
              <a:t>Photojournalism </a:t>
            </a:r>
            <a:r>
              <a:rPr lang="en-US" dirty="0"/>
              <a:t>caption should complement the image, providing readers or viewers with the necessary context to understand the significance of the photograph in the broader news story</a:t>
            </a:r>
            <a:r>
              <a:rPr lang="en-US" dirty="0" smtClean="0"/>
              <a:t>.</a:t>
            </a:r>
            <a:r>
              <a:rPr lang="en-US" dirty="0"/>
              <a:t> </a:t>
            </a:r>
          </a:p>
          <a:p>
            <a:r>
              <a:rPr lang="en-US" dirty="0"/>
              <a:t> Editing pictures in photojournalism is a multifaceted process that involves careful selection, ethical considerations, accuracy, and collaboration. </a:t>
            </a:r>
            <a:endParaRPr lang="en-US" dirty="0" smtClean="0"/>
          </a:p>
          <a:p>
            <a:r>
              <a:rPr lang="en-US" dirty="0" smtClean="0"/>
              <a:t>Photo </a:t>
            </a:r>
            <a:r>
              <a:rPr lang="en-US" dirty="0"/>
              <a:t>editors play a critical role in maintaining the integrity of the news and enhancing its storytelling impact through visual elements. </a:t>
            </a:r>
            <a:endParaRPr lang="en-US" dirty="0" smtClean="0"/>
          </a:p>
          <a:p>
            <a:r>
              <a:rPr lang="en-US" dirty="0" smtClean="0"/>
              <a:t>Their </a:t>
            </a:r>
            <a:r>
              <a:rPr lang="en-US" dirty="0"/>
              <a:t>work ensures that the audience receives accurate and compelling visual information that complements the written or spoken news story. </a:t>
            </a:r>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1038</TotalTime>
  <Words>3001</Words>
  <Application>Microsoft Office PowerPoint</Application>
  <PresentationFormat>On-screen Show (4:3)</PresentationFormat>
  <Paragraphs>311</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Times New Roman</vt:lpstr>
      <vt:lpstr>Office Theme</vt:lpstr>
      <vt:lpstr>Photojournalism</vt:lpstr>
      <vt:lpstr>Objectives</vt:lpstr>
      <vt:lpstr>Introduction</vt:lpstr>
      <vt:lpstr>Shooting the story in journalism</vt:lpstr>
      <vt:lpstr>Shooting the story in journalism</vt:lpstr>
      <vt:lpstr>PowerPoint Presentation</vt:lpstr>
      <vt:lpstr>PowerPoint Presentation</vt:lpstr>
      <vt:lpstr>Shooting the story in journalism</vt:lpstr>
      <vt:lpstr>PowerPoint Presentation</vt:lpstr>
      <vt:lpstr>Shooting the story in journalism</vt:lpstr>
      <vt:lpstr>PowerPoint Presentation</vt:lpstr>
      <vt:lpstr>Shooting the story in journalism</vt:lpstr>
      <vt:lpstr>Shooting the story in journalism</vt:lpstr>
      <vt:lpstr>PowerPoint Presentation</vt:lpstr>
      <vt:lpstr>Writing news captions </vt:lpstr>
      <vt:lpstr>Writing news captions </vt:lpstr>
      <vt:lpstr>PowerPoint Presentation</vt:lpstr>
      <vt:lpstr>Writing news captions </vt:lpstr>
      <vt:lpstr>Writing news captions </vt:lpstr>
      <vt:lpstr>Writing news captions </vt:lpstr>
      <vt:lpstr>Writing news captions </vt:lpstr>
      <vt:lpstr>PowerPoint Presentation</vt:lpstr>
      <vt:lpstr>Editing the pictures in photojournalism</vt:lpstr>
      <vt:lpstr>Editing the pictures in photojournalism</vt:lpstr>
      <vt:lpstr>PowerPoint Presentation</vt:lpstr>
      <vt:lpstr>PowerPoint Presentation</vt:lpstr>
      <vt:lpstr>The importance of photo editing application</vt:lpstr>
      <vt:lpstr>The importance of photo editing application</vt:lpstr>
      <vt:lpstr>The importance of photo editing application</vt:lpstr>
      <vt:lpstr>The importance of photo editing application</vt:lpstr>
      <vt:lpstr>SUMMARY</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158</cp:revision>
  <dcterms:created xsi:type="dcterms:W3CDTF">2013-08-21T19:17:07Z</dcterms:created>
  <dcterms:modified xsi:type="dcterms:W3CDTF">2023-10-26T13:36:23Z</dcterms:modified>
</cp:coreProperties>
</file>