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2" r:id="rId15"/>
    <p:sldId id="273" r:id="rId16"/>
    <p:sldId id="274" r:id="rId17"/>
    <p:sldId id="275" r:id="rId18"/>
    <p:sldId id="276" r:id="rId19"/>
    <p:sldId id="277" r:id="rId20"/>
    <p:sldId id="278" r:id="rId21"/>
    <p:sldId id="282" r:id="rId22"/>
    <p:sldId id="279" r:id="rId23"/>
    <p:sldId id="280" r:id="rId24"/>
    <p:sldId id="281" r:id="rId25"/>
    <p:sldId id="283" r:id="rId26"/>
    <p:sldId id="284" r:id="rId27"/>
    <p:sldId id="285" r:id="rId28"/>
    <p:sldId id="286" r:id="rId29"/>
    <p:sldId id="287" r:id="rId30"/>
    <p:sldId id="288" r:id="rId31"/>
    <p:sldId id="289" r:id="rId32"/>
    <p:sldId id="291"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8" autoAdjust="0"/>
    <p:restoredTop sz="94660"/>
  </p:normalViewPr>
  <p:slideViewPr>
    <p:cSldViewPr>
      <p:cViewPr varScale="1">
        <p:scale>
          <a:sx n="76" d="100"/>
          <a:sy n="76" d="100"/>
        </p:scale>
        <p:origin x="600" y="54"/>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pexels.com/search/news%20publication%20layout/"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pexels.com/photo/woman-pointing-on-a-newspaper-page-6236039/"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pexels.com/photo/pensive-man-in-stylish-clothes-reading-newspaper-on-street-6207007/"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pixabay.com/photos/british-newspapers-the-times-881358/" TargetMode="External"/><Relationship Id="rId1" Type="http://schemas.openxmlformats.org/officeDocument/2006/relationships/slideLayout" Target="../slideLayouts/slideLayout3.xml"/><Relationship Id="rId5" Type="http://schemas.openxmlformats.org/officeDocument/2006/relationships/hyperlink" Target="https://www.pexels.com/photo/a-person-sitting-while-holding-a-tablet-5998822/" TargetMode="Externa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lnSpcReduction="10000"/>
          </a:bodyPr>
          <a:lstStyle/>
          <a:p>
            <a:pPr algn="ctr"/>
            <a:r>
              <a:rPr lang="en-US" b="1" dirty="0" smtClean="0">
                <a:solidFill>
                  <a:schemeClr val="tx1"/>
                </a:solidFill>
              </a:rPr>
              <a:t>WEEK 10 </a:t>
            </a:r>
            <a:r>
              <a:rPr lang="en-US" b="1" cap="all" dirty="0">
                <a:solidFill>
                  <a:schemeClr val="tx1"/>
                </a:solidFill>
              </a:rPr>
              <a:t>Designing the page and selecting photos </a:t>
            </a:r>
            <a:r>
              <a:rPr lang="en-US" b="1" cap="all">
                <a:solidFill>
                  <a:schemeClr val="tx1"/>
                </a:solidFill>
              </a:rPr>
              <a:t>for </a:t>
            </a:r>
            <a:r>
              <a:rPr lang="en-US" b="1" cap="all" smtClean="0">
                <a:solidFill>
                  <a:schemeClr val="tx1"/>
                </a:solidFill>
              </a:rPr>
              <a:t>publication</a:t>
            </a:r>
          </a:p>
          <a:p>
            <a:pPr algn="ctr"/>
            <a:r>
              <a:rPr lang="en-US" b="1" smtClean="0">
                <a:solidFill>
                  <a:schemeClr val="tx1"/>
                </a:solidFill>
              </a:rPr>
              <a:t>By </a:t>
            </a:r>
            <a:r>
              <a:rPr lang="en-US" b="1" dirty="0" smtClean="0">
                <a:solidFill>
                  <a:schemeClr val="tx1"/>
                </a:solidFill>
              </a:rPr>
              <a:t>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2054655"/>
            <a:ext cx="7482545" cy="5039265"/>
          </a:xfrm>
        </p:spPr>
        <p:txBody>
          <a:bodyPr>
            <a:normAutofit/>
          </a:bodyPr>
          <a:lstStyle/>
          <a:p>
            <a:r>
              <a:rPr lang="en-US" dirty="0"/>
              <a:t>At the end of this week, you should be able to</a:t>
            </a:r>
            <a:r>
              <a:rPr lang="en-US" dirty="0" smtClean="0"/>
              <a:t>:</a:t>
            </a:r>
          </a:p>
          <a:p>
            <a:endParaRPr lang="en-US" dirty="0"/>
          </a:p>
          <a:p>
            <a:r>
              <a:rPr lang="en-US" dirty="0"/>
              <a:t>1.	Learn the principles and elements of news publication layout.</a:t>
            </a:r>
          </a:p>
          <a:p>
            <a:r>
              <a:rPr lang="en-US" dirty="0"/>
              <a:t>2.	Select photographs for news publication</a:t>
            </a:r>
          </a:p>
          <a:p>
            <a:r>
              <a:rPr lang="en-US" dirty="0"/>
              <a:t>3.	Apply publication layout designs</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2392386" y="374900"/>
            <a:ext cx="6719018" cy="868839"/>
          </a:xfrm>
        </p:spPr>
        <p:txBody>
          <a:bodyPr/>
          <a:lstStyle/>
          <a:p>
            <a:r>
              <a:rPr lang="en-US" b="1" dirty="0" smtClean="0"/>
              <a:t>Introduction</a:t>
            </a:r>
            <a:endParaRPr lang="en-US" b="1" dirty="0"/>
          </a:p>
        </p:txBody>
      </p:sp>
      <p:sp>
        <p:nvSpPr>
          <p:cNvPr id="5" name="Content Placeholder 4"/>
          <p:cNvSpPr>
            <a:spLocks noGrp="1"/>
          </p:cNvSpPr>
          <p:nvPr>
            <p:ph idx="1"/>
          </p:nvPr>
        </p:nvSpPr>
        <p:spPr>
          <a:xfrm>
            <a:off x="1670605" y="1138426"/>
            <a:ext cx="7024430" cy="5802790"/>
          </a:xfrm>
        </p:spPr>
        <p:txBody>
          <a:bodyPr>
            <a:normAutofit fontScale="85000" lnSpcReduction="20000"/>
          </a:bodyPr>
          <a:lstStyle/>
          <a:p>
            <a:r>
              <a:rPr lang="en-US" dirty="0" smtClean="0"/>
              <a:t>Introduces </a:t>
            </a:r>
            <a:r>
              <a:rPr lang="en-US" dirty="0"/>
              <a:t>students </a:t>
            </a:r>
            <a:r>
              <a:rPr lang="en-US" dirty="0" smtClean="0"/>
              <a:t>to designing the page and selecting photos for publication. </a:t>
            </a:r>
          </a:p>
          <a:p>
            <a:r>
              <a:rPr lang="en-US" dirty="0" smtClean="0"/>
              <a:t>According </a:t>
            </a:r>
            <a:r>
              <a:rPr lang="en-US" dirty="0"/>
              <a:t>to </a:t>
            </a:r>
            <a:r>
              <a:rPr lang="en-US" dirty="0" err="1"/>
              <a:t>Lehti</a:t>
            </a:r>
            <a:r>
              <a:rPr lang="en-US" dirty="0"/>
              <a:t> (1994-2023), one should approach page layout the same way that you do writing: determine your audience, define your purpose, and communicate your message. </a:t>
            </a:r>
            <a:endParaRPr lang="en-US" dirty="0" smtClean="0"/>
          </a:p>
          <a:p>
            <a:r>
              <a:rPr lang="en-US" dirty="0" smtClean="0"/>
              <a:t>When </a:t>
            </a:r>
            <a:r>
              <a:rPr lang="en-US" dirty="0"/>
              <a:t>you're writing, you present information in a logical order, so do the same when you lay out the page. Photographs, pull-quotes, decks, and headlines help you tell the story. </a:t>
            </a:r>
            <a:endParaRPr lang="en-US" dirty="0" smtClean="0"/>
          </a:p>
          <a:p>
            <a:r>
              <a:rPr lang="en-US" dirty="0" smtClean="0"/>
              <a:t>Other </a:t>
            </a:r>
            <a:r>
              <a:rPr lang="en-US" dirty="0"/>
              <a:t>elements such as subheads, boxes, rules, and white space help you organize the </a:t>
            </a:r>
            <a:r>
              <a:rPr lang="en-US" dirty="0" smtClean="0"/>
              <a:t>story. </a:t>
            </a:r>
          </a:p>
          <a:p>
            <a:r>
              <a:rPr lang="en-US" dirty="0" smtClean="0"/>
              <a:t>A </a:t>
            </a:r>
            <a:r>
              <a:rPr lang="en-US" dirty="0"/>
              <a:t>good layout improves readability by arranging text and graphics in a logical order. </a:t>
            </a:r>
            <a:endParaRPr lang="en-US" dirty="0" smtClean="0"/>
          </a:p>
          <a:p>
            <a:r>
              <a:rPr lang="en-US" dirty="0" smtClean="0"/>
              <a:t>Every </a:t>
            </a:r>
            <a:r>
              <a:rPr lang="en-US" dirty="0"/>
              <a:t>time you place a textual or graphic element on the page, you are making a rhetorical decision, and where you place that element depends on its relationship to the other pieces. </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b="1" dirty="0" smtClean="0"/>
              <a:t>Introduction</a:t>
            </a:r>
            <a:endParaRPr lang="en-US" b="1" dirty="0"/>
          </a:p>
        </p:txBody>
      </p:sp>
      <p:sp>
        <p:nvSpPr>
          <p:cNvPr id="3" name="Content Placeholder 2"/>
          <p:cNvSpPr>
            <a:spLocks noGrp="1"/>
          </p:cNvSpPr>
          <p:nvPr>
            <p:ph idx="1"/>
          </p:nvPr>
        </p:nvSpPr>
        <p:spPr>
          <a:xfrm>
            <a:off x="143554" y="1901950"/>
            <a:ext cx="7482545" cy="5039265"/>
          </a:xfrm>
        </p:spPr>
        <p:txBody>
          <a:bodyPr>
            <a:normAutofit fontScale="85000" lnSpcReduction="10000"/>
          </a:bodyPr>
          <a:lstStyle/>
          <a:p>
            <a:r>
              <a:rPr lang="en-US" dirty="0"/>
              <a:t>When you're writing, you organize sentences and paragraphs in a logical sequence so that readers will understand your message. </a:t>
            </a:r>
            <a:endParaRPr lang="en-US" dirty="0" smtClean="0"/>
          </a:p>
          <a:p>
            <a:r>
              <a:rPr lang="en-US" dirty="0" smtClean="0"/>
              <a:t>You </a:t>
            </a:r>
            <a:r>
              <a:rPr lang="en-US" dirty="0"/>
              <a:t>should approach layout the same way. Just remember that page design is a flexible process. </a:t>
            </a:r>
            <a:endParaRPr lang="en-US" dirty="0" smtClean="0"/>
          </a:p>
          <a:p>
            <a:r>
              <a:rPr lang="en-US" dirty="0" smtClean="0"/>
              <a:t>There </a:t>
            </a:r>
            <a:r>
              <a:rPr lang="en-US" dirty="0"/>
              <a:t>are no hard and fast rules, just guidelines. Keep good communication with readers as your top priority, and you will make the right design choices (</a:t>
            </a:r>
            <a:r>
              <a:rPr lang="en-US" dirty="0" err="1"/>
              <a:t>Lehti</a:t>
            </a:r>
            <a:r>
              <a:rPr lang="en-US" dirty="0"/>
              <a:t>, 1994-2023), designing a page for a news publication involves a combination of visual and editorial elements that help engage readers and deliver information effectively. </a:t>
            </a:r>
            <a:endParaRPr lang="en-US" dirty="0" smtClean="0"/>
          </a:p>
          <a:p>
            <a:r>
              <a:rPr lang="en-US" dirty="0" smtClean="0"/>
              <a:t>The </a:t>
            </a:r>
            <a:r>
              <a:rPr lang="en-US" dirty="0"/>
              <a:t>following are some of the steps and key considerations for designing a news publication page:</a:t>
            </a:r>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185816"/>
            <a:ext cx="8704185" cy="868839"/>
          </a:xfrm>
        </p:spPr>
        <p:txBody>
          <a:bodyPr>
            <a:normAutofit/>
          </a:bodyPr>
          <a:lstStyle/>
          <a:p>
            <a:r>
              <a:rPr lang="en-US" sz="2400" b="1" dirty="0"/>
              <a:t>The principles and elements of news publication layout</a:t>
            </a:r>
            <a:endParaRPr lang="en-US" sz="2400" dirty="0"/>
          </a:p>
        </p:txBody>
      </p:sp>
      <p:sp>
        <p:nvSpPr>
          <p:cNvPr id="3" name="Content Placeholder 2"/>
          <p:cNvSpPr>
            <a:spLocks noGrp="1"/>
          </p:cNvSpPr>
          <p:nvPr>
            <p:ph idx="1"/>
          </p:nvPr>
        </p:nvSpPr>
        <p:spPr>
          <a:xfrm>
            <a:off x="143555" y="1901950"/>
            <a:ext cx="8246070" cy="5191970"/>
          </a:xfrm>
        </p:spPr>
        <p:txBody>
          <a:bodyPr>
            <a:normAutofit fontScale="77500" lnSpcReduction="20000"/>
          </a:bodyPr>
          <a:lstStyle/>
          <a:p>
            <a:pPr lvl="0"/>
            <a:r>
              <a:rPr lang="en-US" b="1" dirty="0" smtClean="0"/>
              <a:t>Determine </a:t>
            </a:r>
            <a:r>
              <a:rPr lang="en-US" b="1" dirty="0"/>
              <a:t>the </a:t>
            </a:r>
            <a:r>
              <a:rPr lang="en-US" b="1" dirty="0" smtClean="0"/>
              <a:t>Layout:</a:t>
            </a:r>
            <a:endParaRPr lang="en-US" sz="2400" dirty="0"/>
          </a:p>
          <a:p>
            <a:pPr lvl="0"/>
            <a:r>
              <a:rPr lang="en-US" sz="2600" dirty="0" smtClean="0"/>
              <a:t>Choose </a:t>
            </a:r>
            <a:r>
              <a:rPr lang="en-US" sz="2600" dirty="0"/>
              <a:t>a layout format that suits your publication, such as a broadsheet, tabloid, or digital format. </a:t>
            </a:r>
          </a:p>
          <a:p>
            <a:pPr lvl="0"/>
            <a:r>
              <a:rPr lang="en-US" sz="2600" dirty="0" smtClean="0"/>
              <a:t>Decide </a:t>
            </a:r>
            <a:r>
              <a:rPr lang="en-US" sz="2600" dirty="0"/>
              <a:t>on the number of columns and the overall structure of the page. </a:t>
            </a:r>
            <a:endParaRPr lang="en-US" sz="2600" dirty="0" smtClean="0"/>
          </a:p>
          <a:p>
            <a:pPr lvl="0"/>
            <a:r>
              <a:rPr lang="en-US" sz="2600" dirty="0" smtClean="0"/>
              <a:t>Digital </a:t>
            </a:r>
            <a:r>
              <a:rPr lang="en-US" sz="2600" dirty="0"/>
              <a:t>formats are </a:t>
            </a:r>
            <a:r>
              <a:rPr lang="en-US" sz="2600" dirty="0" smtClean="0"/>
              <a:t>becoming </a:t>
            </a:r>
            <a:r>
              <a:rPr lang="en-US" sz="2600" dirty="0"/>
              <a:t>more popular as more people consume content online. </a:t>
            </a:r>
            <a:endParaRPr lang="en-US" sz="2600" dirty="0" smtClean="0"/>
          </a:p>
          <a:p>
            <a:pPr lvl="0"/>
            <a:r>
              <a:rPr lang="en-US" sz="2600" dirty="0" smtClean="0"/>
              <a:t>When </a:t>
            </a:r>
            <a:r>
              <a:rPr lang="en-US" sz="2600" dirty="0"/>
              <a:t>choosing a digital format, it's important to consider the device on which the publication will be viewed, such as a desktop computer, tablet, or smartphone</a:t>
            </a:r>
            <a:r>
              <a:rPr lang="en-US" sz="2600" dirty="0" smtClean="0"/>
              <a:t>.</a:t>
            </a:r>
          </a:p>
          <a:p>
            <a:pPr lvl="0"/>
            <a:r>
              <a:rPr lang="en-US" sz="2600" dirty="0" smtClean="0"/>
              <a:t> The </a:t>
            </a:r>
            <a:r>
              <a:rPr lang="en-US" sz="2600" dirty="0"/>
              <a:t>number of columns and overall structure of the page should also be considered. </a:t>
            </a:r>
            <a:endParaRPr lang="en-US" sz="2600" dirty="0" smtClean="0"/>
          </a:p>
          <a:p>
            <a:pPr lvl="0"/>
            <a:r>
              <a:rPr lang="en-US" sz="2600" dirty="0" smtClean="0"/>
              <a:t>A </a:t>
            </a:r>
            <a:r>
              <a:rPr lang="en-US" sz="2600" dirty="0"/>
              <a:t>grid system can help create a consistent and organized layout. </a:t>
            </a:r>
            <a:endParaRPr lang="en-US" sz="2600" dirty="0" smtClean="0"/>
          </a:p>
          <a:p>
            <a:pPr lvl="0"/>
            <a:r>
              <a:rPr lang="en-US" sz="2600" dirty="0" smtClean="0"/>
              <a:t>It's </a:t>
            </a:r>
            <a:r>
              <a:rPr lang="en-US" sz="2600" dirty="0"/>
              <a:t>important to balance text and visual elements and create a hierarchy of information to guide the reader's </a:t>
            </a:r>
            <a:r>
              <a:rPr lang="en-US" sz="2600" dirty="0" smtClean="0"/>
              <a:t>eye.</a:t>
            </a:r>
          </a:p>
          <a:p>
            <a:pPr lvl="0"/>
            <a:r>
              <a:rPr lang="en-US" sz="2600" dirty="0" smtClean="0"/>
              <a:t>Overall</a:t>
            </a:r>
            <a:r>
              <a:rPr lang="en-US" sz="2600" dirty="0"/>
              <a:t>, the layout should be visually appealing and easy to navigate for the target audience.</a:t>
            </a:r>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05465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                                Source</a:t>
            </a:r>
            <a:r>
              <a:rPr lang="en-US" sz="1000" dirty="0"/>
              <a:t>: </a:t>
            </a:r>
            <a:r>
              <a:rPr lang="en-US" sz="1000" dirty="0">
                <a:hlinkClick r:id="rId2"/>
              </a:rPr>
              <a:t>https://www.pexels.com/search/news%20publication%20layout</a:t>
            </a:r>
            <a:r>
              <a:rPr lang="en-US" sz="1000" dirty="0" smtClean="0">
                <a:hlinkClick r:id="rId2"/>
              </a:rPr>
              <a:t>/</a:t>
            </a:r>
            <a:r>
              <a:rPr lang="en-US" sz="1000" dirty="0"/>
              <a:t> By Muhammad-</a:t>
            </a:r>
            <a:r>
              <a:rPr lang="en-US" sz="1000" dirty="0" err="1"/>
              <a:t>taha</a:t>
            </a:r>
            <a:r>
              <a:rPr lang="en-US" sz="1000" dirty="0"/>
              <a:t> Ibrahim</a:t>
            </a:r>
          </a:p>
        </p:txBody>
      </p:sp>
      <p:pic>
        <p:nvPicPr>
          <p:cNvPr id="1026" name="Picture 2" descr="Free Black man reading newspaper on street Stock Photo"/>
          <p:cNvPicPr>
            <a:picLocks noChangeAspect="1" noChangeArrowheads="1"/>
          </p:cNvPicPr>
          <p:nvPr/>
        </p:nvPicPr>
        <p:blipFill rotWithShape="1">
          <a:blip r:embed="rId3">
            <a:extLst>
              <a:ext uri="{28A0092B-C50C-407E-A947-70E740481C1C}">
                <a14:useLocalDpi xmlns:a14="http://schemas.microsoft.com/office/drawing/2010/main" val="0"/>
              </a:ext>
            </a:extLst>
          </a:blip>
          <a:srcRect l="252" t="21724" r="-252" b="8358"/>
          <a:stretch/>
        </p:blipFill>
        <p:spPr bwMode="auto">
          <a:xfrm>
            <a:off x="1517900" y="1443835"/>
            <a:ext cx="4762500" cy="499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596540"/>
            <a:ext cx="6719018"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hlinkClick r:id="rId2"/>
              </a:rPr>
              <a:t>https://www.pexels.com/photo/woman-pointing-on-a-newspaper-page-6236039</a:t>
            </a:r>
            <a:r>
              <a:rPr lang="en-US" sz="1000" dirty="0" smtClean="0">
                <a:hlinkClick r:id="rId2"/>
              </a:rPr>
              <a:t>/</a:t>
            </a:r>
            <a:r>
              <a:rPr lang="en-US" sz="1000" dirty="0"/>
              <a:t> By Anastasia </a:t>
            </a:r>
            <a:r>
              <a:rPr lang="en-US" sz="1000" dirty="0" err="1"/>
              <a:t>Shuraeva</a:t>
            </a:r>
            <a:endParaRPr lang="en-US" sz="1000" dirty="0"/>
          </a:p>
        </p:txBody>
      </p:sp>
      <p:pic>
        <p:nvPicPr>
          <p:cNvPr id="2050" name="Picture 2" descr="Free Woman Pointing on a Newspaper Page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578" y="1443835"/>
            <a:ext cx="7043575" cy="4695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4" y="1185816"/>
            <a:ext cx="8398775" cy="868839"/>
          </a:xfrm>
        </p:spPr>
        <p:txBody>
          <a:bodyPr/>
          <a:lstStyle/>
          <a:p>
            <a:r>
              <a:rPr lang="en-US" sz="2400" b="1" dirty="0"/>
              <a:t>The principles and elements of news publication layout</a:t>
            </a:r>
            <a:endParaRPr lang="en-US" b="1" dirty="0"/>
          </a:p>
        </p:txBody>
      </p:sp>
      <p:sp>
        <p:nvSpPr>
          <p:cNvPr id="3" name="Content Placeholder 2"/>
          <p:cNvSpPr>
            <a:spLocks noGrp="1"/>
          </p:cNvSpPr>
          <p:nvPr>
            <p:ph idx="1"/>
          </p:nvPr>
        </p:nvSpPr>
        <p:spPr>
          <a:xfrm>
            <a:off x="143554" y="1958059"/>
            <a:ext cx="7787955" cy="4830451"/>
          </a:xfrm>
        </p:spPr>
        <p:txBody>
          <a:bodyPr>
            <a:normAutofit fontScale="77500" lnSpcReduction="20000"/>
          </a:bodyPr>
          <a:lstStyle/>
          <a:p>
            <a:pPr lvl="0"/>
            <a:r>
              <a:rPr lang="en-US" b="1" dirty="0"/>
              <a:t>Content </a:t>
            </a:r>
            <a:r>
              <a:rPr lang="en-US" b="1" dirty="0" smtClean="0"/>
              <a:t>Hierarchy:</a:t>
            </a:r>
            <a:endParaRPr lang="en-US" sz="2400" dirty="0"/>
          </a:p>
          <a:p>
            <a:pPr lvl="0"/>
            <a:r>
              <a:rPr lang="en-US" dirty="0" smtClean="0"/>
              <a:t>Determine </a:t>
            </a:r>
            <a:r>
              <a:rPr lang="en-US" dirty="0"/>
              <a:t>which stories or articles are the most important and should be given prominent placement on the page.</a:t>
            </a:r>
            <a:r>
              <a:rPr lang="en-US" sz="2400" dirty="0"/>
              <a:t> </a:t>
            </a:r>
            <a:endParaRPr lang="en-US" sz="2400" dirty="0" smtClean="0"/>
          </a:p>
          <a:p>
            <a:pPr lvl="0"/>
            <a:r>
              <a:rPr lang="en-US" dirty="0" smtClean="0"/>
              <a:t>Use </a:t>
            </a:r>
            <a:r>
              <a:rPr lang="en-US" dirty="0"/>
              <a:t>varying font sizes, colors, and styles to distinguish headlines, subheadings, and body </a:t>
            </a:r>
            <a:r>
              <a:rPr lang="en-US" dirty="0" smtClean="0"/>
              <a:t>text.</a:t>
            </a:r>
            <a:endParaRPr lang="en-US" sz="2400" dirty="0"/>
          </a:p>
          <a:p>
            <a:pPr lvl="0"/>
            <a:r>
              <a:rPr lang="en-US" dirty="0" smtClean="0"/>
              <a:t>According </a:t>
            </a:r>
            <a:r>
              <a:rPr lang="en-US" dirty="0"/>
              <a:t>to Dodd (2021), content hierarchy is the strategic arrangement of information on a web page (or another content asset) where the most important information is emphasized more than less important content. </a:t>
            </a:r>
            <a:endParaRPr lang="en-US" dirty="0" smtClean="0"/>
          </a:p>
          <a:p>
            <a:pPr lvl="0"/>
            <a:r>
              <a:rPr lang="en-US" dirty="0" smtClean="0"/>
              <a:t>Often</a:t>
            </a:r>
            <a:r>
              <a:rPr lang="en-US" dirty="0"/>
              <a:t>, this means that the important content is at the top of the page and less important information is toward the </a:t>
            </a:r>
            <a:r>
              <a:rPr lang="en-US" dirty="0" smtClean="0"/>
              <a:t>bottom.</a:t>
            </a:r>
            <a:endParaRPr lang="en-US" sz="2400" dirty="0"/>
          </a:p>
          <a:p>
            <a:pPr lvl="0"/>
            <a:r>
              <a:rPr lang="en-US" dirty="0" smtClean="0"/>
              <a:t>There </a:t>
            </a:r>
            <a:r>
              <a:rPr lang="en-US" dirty="0"/>
              <a:t>are other strategies that you can use to create content hierarchy beyond just where the content is located. </a:t>
            </a:r>
            <a:endParaRPr lang="en-US" dirty="0" smtClean="0"/>
          </a:p>
          <a:p>
            <a:pPr lvl="0"/>
            <a:r>
              <a:rPr lang="en-US" dirty="0" smtClean="0"/>
              <a:t>You </a:t>
            </a:r>
            <a:r>
              <a:rPr lang="en-US" dirty="0"/>
              <a:t>can also use font size, spacing, bold, italics, and color to emphasize important information on the page.</a:t>
            </a:r>
            <a:endParaRPr lang="en-US" sz="2400" dirty="0"/>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4" y="1749245"/>
            <a:ext cx="7940661"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000" dirty="0"/>
          </a:p>
          <a:p>
            <a:r>
              <a:rPr lang="en-US" sz="1000" dirty="0" smtClean="0"/>
              <a:t>Source</a:t>
            </a:r>
            <a:r>
              <a:rPr lang="en-US" sz="1000" dirty="0"/>
              <a:t>: </a:t>
            </a:r>
            <a:r>
              <a:rPr lang="en-US" sz="1000" dirty="0">
                <a:hlinkClick r:id="rId2"/>
              </a:rPr>
              <a:t>https://www.pexels.com/photo/pensive-man-in-stylish-clothes-reading-newspaper-on-street-6207007</a:t>
            </a:r>
            <a:r>
              <a:rPr lang="en-US" sz="1000" dirty="0" smtClean="0">
                <a:hlinkClick r:id="rId2"/>
              </a:rPr>
              <a:t>/</a:t>
            </a:r>
            <a:r>
              <a:rPr lang="en-US" sz="1000" dirty="0" smtClean="0"/>
              <a:t> By </a:t>
            </a:r>
            <a:r>
              <a:rPr lang="en-US" sz="1000" dirty="0" err="1" smtClean="0"/>
              <a:t>furkanfdemir</a:t>
            </a:r>
            <a:endParaRPr lang="en-US" sz="1000" dirty="0"/>
          </a:p>
        </p:txBody>
      </p:sp>
      <p:pic>
        <p:nvPicPr>
          <p:cNvPr id="3074" name="Picture 2" descr="Free Pensive man in stylish clothes reading newspaper on street Stock Photo"/>
          <p:cNvPicPr>
            <a:picLocks noChangeAspect="1" noChangeArrowheads="1"/>
          </p:cNvPicPr>
          <p:nvPr/>
        </p:nvPicPr>
        <p:blipFill rotWithShape="1">
          <a:blip r:embed="rId3">
            <a:extLst>
              <a:ext uri="{28A0092B-C50C-407E-A947-70E740481C1C}">
                <a14:useLocalDpi xmlns:a14="http://schemas.microsoft.com/office/drawing/2010/main" val="0"/>
              </a:ext>
            </a:extLst>
          </a:blip>
          <a:srcRect t="31803" b="12544"/>
          <a:stretch/>
        </p:blipFill>
        <p:spPr bwMode="auto">
          <a:xfrm>
            <a:off x="907079" y="1443835"/>
            <a:ext cx="6260905" cy="4837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69" y="1138425"/>
            <a:ext cx="7482545" cy="868839"/>
          </a:xfrm>
        </p:spPr>
        <p:txBody>
          <a:bodyPr>
            <a:normAutofit/>
          </a:bodyPr>
          <a:lstStyle/>
          <a:p>
            <a:r>
              <a:rPr lang="en-US" sz="2400" b="1" dirty="0"/>
              <a:t>The principles and elements of news publication layout</a:t>
            </a:r>
            <a:endParaRPr lang="en-US" b="1" dirty="0"/>
          </a:p>
        </p:txBody>
      </p:sp>
      <p:sp>
        <p:nvSpPr>
          <p:cNvPr id="3" name="Content Placeholder 2"/>
          <p:cNvSpPr>
            <a:spLocks noGrp="1"/>
          </p:cNvSpPr>
          <p:nvPr>
            <p:ph idx="1"/>
          </p:nvPr>
        </p:nvSpPr>
        <p:spPr>
          <a:xfrm>
            <a:off x="143555" y="1978540"/>
            <a:ext cx="7940659" cy="4879460"/>
          </a:xfrm>
        </p:spPr>
        <p:txBody>
          <a:bodyPr>
            <a:normAutofit fontScale="92500" lnSpcReduction="20000"/>
          </a:bodyPr>
          <a:lstStyle/>
          <a:p>
            <a:pPr lvl="0"/>
            <a:r>
              <a:rPr lang="en-US" b="1" dirty="0"/>
              <a:t>Masthead and </a:t>
            </a:r>
            <a:r>
              <a:rPr lang="en-US" b="1" dirty="0" smtClean="0"/>
              <a:t>Branding:</a:t>
            </a:r>
            <a:endParaRPr lang="en-US" sz="2400" dirty="0"/>
          </a:p>
          <a:p>
            <a:pPr lvl="0"/>
            <a:r>
              <a:rPr lang="en-US" dirty="0" smtClean="0"/>
              <a:t>Place </a:t>
            </a:r>
            <a:r>
              <a:rPr lang="en-US" dirty="0"/>
              <a:t>your publication's masthead, logo, and branding elements at the top of the page. This helps readers quickly identify the source and establish brand recognition.</a:t>
            </a:r>
            <a:r>
              <a:rPr lang="en-US" sz="2000" dirty="0"/>
              <a:t> </a:t>
            </a:r>
            <a:endParaRPr lang="en-US" sz="2000" dirty="0" smtClean="0"/>
          </a:p>
          <a:p>
            <a:pPr lvl="0"/>
            <a:r>
              <a:rPr lang="en-US" dirty="0" smtClean="0"/>
              <a:t>The </a:t>
            </a:r>
            <a:r>
              <a:rPr lang="en-US" dirty="0"/>
              <a:t>masthead typically includes the publication's name, logo, and sometimes additional information like the date or </a:t>
            </a:r>
            <a:r>
              <a:rPr lang="en-US" dirty="0" smtClean="0"/>
              <a:t>edition.</a:t>
            </a:r>
            <a:endParaRPr lang="en-US" sz="2400" dirty="0"/>
          </a:p>
          <a:p>
            <a:pPr lvl="0"/>
            <a:r>
              <a:rPr lang="en-US" dirty="0" smtClean="0"/>
              <a:t>It </a:t>
            </a:r>
            <a:r>
              <a:rPr lang="en-US" dirty="0"/>
              <a:t>is essentially the official nameplate of the publication, providing readers with a quick and recognizable way to identify the source. </a:t>
            </a:r>
            <a:endParaRPr lang="en-US" dirty="0" smtClean="0"/>
          </a:p>
          <a:p>
            <a:pPr lvl="0"/>
            <a:r>
              <a:rPr lang="en-US" dirty="0" smtClean="0"/>
              <a:t>The </a:t>
            </a:r>
            <a:r>
              <a:rPr lang="en-US" dirty="0"/>
              <a:t>masthead often includes the publication’s name, logo, publisher’s name, and sometimes the editorial team’s names or contact information.</a:t>
            </a:r>
            <a:endParaRPr lang="en-US" sz="2400" dirty="0"/>
          </a:p>
        </p:txBody>
      </p:sp>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5525" y="5261460"/>
            <a:ext cx="2434130" cy="592068"/>
          </a:xfrm>
        </p:spPr>
        <p:txBody>
          <a:bodyPr>
            <a:normAutofit fontScale="25000" lnSpcReduction="2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4000" dirty="0" smtClean="0"/>
              <a:t>Source</a:t>
            </a:r>
            <a:r>
              <a:rPr lang="en-US" sz="4000" dirty="0"/>
              <a:t>: </a:t>
            </a:r>
            <a:r>
              <a:rPr lang="en-US" sz="4000" dirty="0">
                <a:hlinkClick r:id="rId2"/>
              </a:rPr>
              <a:t>https://pixabay.com/photos/british-newspapers-the-times-881358</a:t>
            </a:r>
            <a:r>
              <a:rPr lang="en-US" sz="4000" dirty="0" smtClean="0">
                <a:hlinkClick r:id="rId2"/>
              </a:rPr>
              <a:t>/</a:t>
            </a:r>
            <a:r>
              <a:rPr lang="en-US" sz="4000" dirty="0" smtClean="0"/>
              <a:t> BY Naomi Booth</a:t>
            </a:r>
            <a:endParaRPr lang="en-US" sz="4000" dirty="0"/>
          </a:p>
        </p:txBody>
      </p:sp>
      <p:pic>
        <p:nvPicPr>
          <p:cNvPr id="4098" name="Picture 2" descr="Free British Newspapers The Times photo and pict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1" y="1162262"/>
            <a:ext cx="3817624" cy="508486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Free A Person Sitting while Holding a Tablet Stock Photo"/>
          <p:cNvPicPr>
            <a:picLocks noChangeAspect="1" noChangeArrowheads="1"/>
          </p:cNvPicPr>
          <p:nvPr/>
        </p:nvPicPr>
        <p:blipFill rotWithShape="1">
          <a:blip r:embed="rId4">
            <a:extLst>
              <a:ext uri="{28A0092B-C50C-407E-A947-70E740481C1C}">
                <a14:useLocalDpi xmlns:a14="http://schemas.microsoft.com/office/drawing/2010/main" val="0"/>
              </a:ext>
            </a:extLst>
          </a:blip>
          <a:srcRect b="44614"/>
          <a:stretch/>
        </p:blipFill>
        <p:spPr bwMode="auto">
          <a:xfrm>
            <a:off x="296260" y="1896923"/>
            <a:ext cx="4991451" cy="41468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6260" y="6043737"/>
            <a:ext cx="4572000" cy="400110"/>
          </a:xfrm>
          <a:prstGeom prst="rect">
            <a:avLst/>
          </a:prstGeom>
        </p:spPr>
        <p:txBody>
          <a:bodyPr>
            <a:spAutoFit/>
          </a:bodyPr>
          <a:lstStyle/>
          <a:p>
            <a:r>
              <a:rPr lang="en-US" sz="1000" dirty="0" smtClean="0"/>
              <a:t>Source: </a:t>
            </a:r>
            <a:r>
              <a:rPr lang="en-US" sz="1000" dirty="0" smtClean="0">
                <a:hlinkClick r:id="rId5"/>
              </a:rPr>
              <a:t>https</a:t>
            </a:r>
            <a:r>
              <a:rPr lang="en-US" sz="1000" dirty="0">
                <a:hlinkClick r:id="rId5"/>
              </a:rPr>
              <a:t>://www.pexels.com/photo/a-person-sitting-while-holding-a-tablet-5998822</a:t>
            </a:r>
            <a:r>
              <a:rPr lang="en-US" sz="1000" dirty="0" smtClean="0">
                <a:hlinkClick r:id="rId5"/>
              </a:rPr>
              <a:t>/</a:t>
            </a:r>
            <a:r>
              <a:rPr lang="en-US" sz="1000" dirty="0"/>
              <a:t> By </a:t>
            </a:r>
            <a:r>
              <a:rPr lang="en-US" sz="1000" dirty="0" err="1"/>
              <a:t>cottonbro</a:t>
            </a:r>
            <a:r>
              <a:rPr lang="en-US" sz="1000" dirty="0"/>
              <a:t> studio</a:t>
            </a:r>
          </a:p>
        </p:txBody>
      </p:sp>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6" y="1185816"/>
            <a:ext cx="7787954" cy="868839"/>
          </a:xfrm>
        </p:spPr>
        <p:txBody>
          <a:bodyPr>
            <a:normAutofit/>
          </a:bodyPr>
          <a:lstStyle/>
          <a:p>
            <a:r>
              <a:rPr lang="en-US" sz="2400" b="1" dirty="0"/>
              <a:t>The principles and elements of news publication layout</a:t>
            </a:r>
            <a:endParaRPr lang="en-US" sz="2800" b="1" dirty="0"/>
          </a:p>
        </p:txBody>
      </p:sp>
      <p:sp>
        <p:nvSpPr>
          <p:cNvPr id="3" name="Content Placeholder 2"/>
          <p:cNvSpPr>
            <a:spLocks noGrp="1"/>
          </p:cNvSpPr>
          <p:nvPr>
            <p:ph idx="1"/>
          </p:nvPr>
        </p:nvSpPr>
        <p:spPr>
          <a:xfrm>
            <a:off x="458115" y="1901950"/>
            <a:ext cx="7320690" cy="5039265"/>
          </a:xfrm>
        </p:spPr>
        <p:txBody>
          <a:bodyPr>
            <a:normAutofit fontScale="85000" lnSpcReduction="20000"/>
          </a:bodyPr>
          <a:lstStyle/>
          <a:p>
            <a:pPr lvl="0"/>
            <a:r>
              <a:rPr lang="en-US" b="1" dirty="0"/>
              <a:t>Headlines and </a:t>
            </a:r>
            <a:r>
              <a:rPr lang="en-US" b="1" dirty="0" smtClean="0"/>
              <a:t>Titles:</a:t>
            </a:r>
            <a:endParaRPr lang="en-US" sz="2400" dirty="0"/>
          </a:p>
          <a:p>
            <a:pPr lvl="0"/>
            <a:r>
              <a:rPr lang="en-US" dirty="0" smtClean="0"/>
              <a:t>Create </a:t>
            </a:r>
            <a:r>
              <a:rPr lang="en-US" dirty="0"/>
              <a:t>compelling and informative headlines for your articles. </a:t>
            </a:r>
            <a:endParaRPr lang="en-US" dirty="0" smtClean="0"/>
          </a:p>
          <a:p>
            <a:pPr lvl="0"/>
            <a:r>
              <a:rPr lang="en-US" dirty="0" smtClean="0"/>
              <a:t>These </a:t>
            </a:r>
            <a:r>
              <a:rPr lang="en-US" dirty="0"/>
              <a:t>should be eye-catching and make readers want to delve into the stories.</a:t>
            </a:r>
            <a:r>
              <a:rPr lang="en-US" sz="2400" dirty="0"/>
              <a:t> </a:t>
            </a:r>
            <a:endParaRPr lang="en-US" sz="2400" dirty="0" smtClean="0"/>
          </a:p>
          <a:p>
            <a:pPr lvl="0"/>
            <a:r>
              <a:rPr lang="en-US" dirty="0" smtClean="0"/>
              <a:t>No </a:t>
            </a:r>
            <a:r>
              <a:rPr lang="en-US" dirty="0"/>
              <a:t>matter how good your content is, a bad headline will bury it under a pile of competitor’s mediocre content on the same topic. </a:t>
            </a:r>
            <a:endParaRPr lang="en-US" dirty="0" smtClean="0"/>
          </a:p>
          <a:p>
            <a:pPr lvl="0"/>
            <a:r>
              <a:rPr lang="en-US" dirty="0" smtClean="0"/>
              <a:t>That’s </a:t>
            </a:r>
            <a:r>
              <a:rPr lang="en-US" dirty="0"/>
              <a:t>a lot of pressure. If you feel like you never have enough time to focus on brainstorming headlines, his guide is for you. </a:t>
            </a:r>
            <a:r>
              <a:rPr lang="en-US" dirty="0" smtClean="0"/>
              <a:t>Refer </a:t>
            </a:r>
            <a:r>
              <a:rPr lang="en-US" dirty="0"/>
              <a:t>to your notes: </a:t>
            </a:r>
            <a:r>
              <a:rPr lang="en-US" dirty="0" err="1"/>
              <a:t>Kostelac</a:t>
            </a:r>
            <a:r>
              <a:rPr lang="en-US" dirty="0"/>
              <a:t>, M. (2023), 25 Headline Examples for Every Type of Content You’ll Write. https://coschedule.com/blog/headline-examples </a:t>
            </a:r>
            <a:r>
              <a:rPr lang="en-US" dirty="0" err="1"/>
              <a:t>CoSchedule</a:t>
            </a:r>
            <a:r>
              <a:rPr lang="en-US" dirty="0"/>
              <a:t> Blog.</a:t>
            </a:r>
            <a:endParaRPr lang="en-US" sz="2000" dirty="0"/>
          </a:p>
        </p:txBody>
      </p:sp>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4" y="1185816"/>
            <a:ext cx="7482545" cy="868839"/>
          </a:xfrm>
        </p:spPr>
        <p:txBody>
          <a:bodyPr>
            <a:normAutofit fontScale="90000"/>
          </a:bodyPr>
          <a:lstStyle/>
          <a:p>
            <a:r>
              <a:rPr lang="en-US" sz="2800" b="1" dirty="0"/>
              <a:t>The principles and elements of news publication layout</a:t>
            </a:r>
          </a:p>
        </p:txBody>
      </p:sp>
      <p:sp>
        <p:nvSpPr>
          <p:cNvPr id="3" name="Content Placeholder 2"/>
          <p:cNvSpPr>
            <a:spLocks noGrp="1"/>
          </p:cNvSpPr>
          <p:nvPr>
            <p:ph idx="1"/>
          </p:nvPr>
        </p:nvSpPr>
        <p:spPr>
          <a:xfrm>
            <a:off x="296261" y="1901950"/>
            <a:ext cx="6871723" cy="4956050"/>
          </a:xfrm>
        </p:spPr>
        <p:txBody>
          <a:bodyPr>
            <a:normAutofit fontScale="85000" lnSpcReduction="20000"/>
          </a:bodyPr>
          <a:lstStyle/>
          <a:p>
            <a:pPr lvl="0"/>
            <a:r>
              <a:rPr lang="en-US" b="1" dirty="0"/>
              <a:t>Bylines and </a:t>
            </a:r>
            <a:r>
              <a:rPr lang="en-US" b="1" dirty="0" smtClean="0"/>
              <a:t>Credits:</a:t>
            </a:r>
            <a:endParaRPr lang="en-US" sz="2400" dirty="0"/>
          </a:p>
          <a:p>
            <a:pPr lvl="0"/>
            <a:r>
              <a:rPr lang="en-US" dirty="0" smtClean="0"/>
              <a:t>Include </a:t>
            </a:r>
            <a:r>
              <a:rPr lang="en-US" dirty="0"/>
              <a:t>bylines to credit the authors or contributors to each </a:t>
            </a:r>
            <a:r>
              <a:rPr lang="en-US" dirty="0" smtClean="0"/>
              <a:t>article.</a:t>
            </a:r>
          </a:p>
          <a:p>
            <a:pPr lvl="0"/>
            <a:r>
              <a:rPr lang="en-US" dirty="0" smtClean="0"/>
              <a:t>Mention </a:t>
            </a:r>
            <a:r>
              <a:rPr lang="en-US" dirty="0"/>
              <a:t>photographers or artists where </a:t>
            </a:r>
            <a:r>
              <a:rPr lang="en-US" dirty="0" smtClean="0"/>
              <a:t>applicable, giving </a:t>
            </a:r>
            <a:r>
              <a:rPr lang="en-US" dirty="0"/>
              <a:t>credit where credit is due is always the respectful way to say thanks, and is sometimes a requirement to use an image. </a:t>
            </a:r>
            <a:endParaRPr lang="en-US" dirty="0" smtClean="0"/>
          </a:p>
          <a:p>
            <a:pPr lvl="0"/>
            <a:r>
              <a:rPr lang="en-US" dirty="0" smtClean="0"/>
              <a:t>Depending </a:t>
            </a:r>
            <a:r>
              <a:rPr lang="en-US" dirty="0"/>
              <a:t>on the license terms set by the creator, they </a:t>
            </a:r>
            <a:r>
              <a:rPr lang="en-US" i="1" dirty="0"/>
              <a:t>may</a:t>
            </a:r>
            <a:r>
              <a:rPr lang="en-US" dirty="0"/>
              <a:t> give you special permission to use their image as long as you follow the terms. </a:t>
            </a:r>
            <a:endParaRPr lang="en-US" dirty="0" smtClean="0"/>
          </a:p>
          <a:p>
            <a:pPr lvl="0"/>
            <a:r>
              <a:rPr lang="en-US" dirty="0" smtClean="0"/>
              <a:t>This </a:t>
            </a:r>
            <a:r>
              <a:rPr lang="en-US" dirty="0"/>
              <a:t>is most common in a Creative Commons (CC) type license, where the creator grants permission at no cost, but requires something in return, e.g., attribution, no modifications, or non-commercial use.</a:t>
            </a:r>
            <a:endParaRPr lang="en-US" sz="2400" dirty="0"/>
          </a:p>
        </p:txBody>
      </p:sp>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4" y="1021216"/>
            <a:ext cx="7482545" cy="868839"/>
          </a:xfrm>
        </p:spPr>
        <p:txBody>
          <a:bodyPr>
            <a:normAutofit/>
          </a:bodyPr>
          <a:lstStyle/>
          <a:p>
            <a:r>
              <a:rPr lang="en-US" sz="2500" b="1" dirty="0"/>
              <a:t>The principles and elements of news publication layout</a:t>
            </a:r>
            <a:endParaRPr lang="en-US" sz="2800" b="1" dirty="0"/>
          </a:p>
        </p:txBody>
      </p:sp>
      <p:sp>
        <p:nvSpPr>
          <p:cNvPr id="3" name="Content Placeholder 2"/>
          <p:cNvSpPr>
            <a:spLocks noGrp="1"/>
          </p:cNvSpPr>
          <p:nvPr>
            <p:ph idx="1"/>
          </p:nvPr>
        </p:nvSpPr>
        <p:spPr>
          <a:xfrm>
            <a:off x="305411" y="1749245"/>
            <a:ext cx="7931509" cy="5039265"/>
          </a:xfrm>
        </p:spPr>
        <p:txBody>
          <a:bodyPr>
            <a:normAutofit fontScale="70000" lnSpcReduction="20000"/>
          </a:bodyPr>
          <a:lstStyle/>
          <a:p>
            <a:pPr lvl="0"/>
            <a:r>
              <a:rPr lang="en-US" b="1" dirty="0"/>
              <a:t>Body Text and </a:t>
            </a:r>
            <a:r>
              <a:rPr lang="en-US" b="1" dirty="0" smtClean="0"/>
              <a:t>Columns:</a:t>
            </a:r>
            <a:r>
              <a:rPr lang="en-US" sz="2400" dirty="0"/>
              <a:t> </a:t>
            </a:r>
            <a:endParaRPr lang="en-US" sz="2400" dirty="0" smtClean="0"/>
          </a:p>
          <a:p>
            <a:pPr lvl="0"/>
            <a:r>
              <a:rPr lang="en-US" dirty="0" smtClean="0"/>
              <a:t>Choose </a:t>
            </a:r>
            <a:r>
              <a:rPr lang="en-US" dirty="0"/>
              <a:t>a legible and consistent typeface for the body text. </a:t>
            </a:r>
            <a:endParaRPr lang="en-US" dirty="0" smtClean="0"/>
          </a:p>
          <a:p>
            <a:pPr lvl="0"/>
            <a:r>
              <a:rPr lang="en-US" dirty="0" smtClean="0"/>
              <a:t>Organize </a:t>
            </a:r>
            <a:r>
              <a:rPr lang="en-US" dirty="0"/>
              <a:t>the text into columns to improve readability. </a:t>
            </a:r>
            <a:endParaRPr lang="en-US" dirty="0" smtClean="0"/>
          </a:p>
          <a:p>
            <a:pPr lvl="0"/>
            <a:r>
              <a:rPr lang="en-US" dirty="0" smtClean="0"/>
              <a:t>Ensure </a:t>
            </a:r>
            <a:r>
              <a:rPr lang="en-US" dirty="0"/>
              <a:t>line spacing, font size, and paragraph spacing are suitable for the medium (print or digital). </a:t>
            </a:r>
            <a:r>
              <a:rPr lang="en-US" dirty="0" smtClean="0"/>
              <a:t>Paying </a:t>
            </a:r>
            <a:r>
              <a:rPr lang="en-US" dirty="0"/>
              <a:t>attention to spacing is a fundamental aspect of typography that can significantly impact the readability and aesthetics of your text. </a:t>
            </a:r>
            <a:endParaRPr lang="en-US" dirty="0" smtClean="0"/>
          </a:p>
          <a:p>
            <a:pPr lvl="0"/>
            <a:r>
              <a:rPr lang="en-US" dirty="0" smtClean="0"/>
              <a:t>Organize </a:t>
            </a:r>
            <a:r>
              <a:rPr lang="en-US" dirty="0"/>
              <a:t>your content into columns, and set appropriate margins. </a:t>
            </a:r>
            <a:endParaRPr lang="en-US" dirty="0" smtClean="0"/>
          </a:p>
          <a:p>
            <a:pPr lvl="0"/>
            <a:r>
              <a:rPr lang="en-US" dirty="0" smtClean="0"/>
              <a:t>This </a:t>
            </a:r>
            <a:r>
              <a:rPr lang="en-US" dirty="0"/>
              <a:t>can make your page more structured and visually appealing.</a:t>
            </a:r>
            <a:endParaRPr lang="en-US" sz="2400" dirty="0"/>
          </a:p>
          <a:p>
            <a:pPr lvl="0"/>
            <a:r>
              <a:rPr lang="en-US" b="1" dirty="0"/>
              <a:t>Images and Captions:</a:t>
            </a:r>
            <a:endParaRPr lang="en-US" sz="2400" dirty="0"/>
          </a:p>
          <a:p>
            <a:r>
              <a:rPr lang="en-US" dirty="0"/>
              <a:t>Incorporate images, photographs, and illustrations to visually enhance your stories. </a:t>
            </a:r>
            <a:endParaRPr lang="en-US" dirty="0" smtClean="0"/>
          </a:p>
          <a:p>
            <a:r>
              <a:rPr lang="en-US" dirty="0" smtClean="0"/>
              <a:t>Add </a:t>
            </a:r>
            <a:r>
              <a:rPr lang="en-US" dirty="0"/>
              <a:t>informative captions that provide context for the visuals. </a:t>
            </a:r>
            <a:endParaRPr lang="en-US" dirty="0" smtClean="0"/>
          </a:p>
          <a:p>
            <a:r>
              <a:rPr lang="en-US" dirty="0" smtClean="0"/>
              <a:t>An </a:t>
            </a:r>
            <a:r>
              <a:rPr lang="en-US" dirty="0"/>
              <a:t>image description is a written caption that describes the essential information in an image. </a:t>
            </a:r>
            <a:endParaRPr lang="en-US" dirty="0" smtClean="0"/>
          </a:p>
          <a:p>
            <a:r>
              <a:rPr lang="en-US" dirty="0" smtClean="0"/>
              <a:t>Image </a:t>
            </a:r>
            <a:r>
              <a:rPr lang="en-US" dirty="0"/>
              <a:t>descriptions can define photos, graphics, gifs, and video — basically anything containing visual information </a:t>
            </a:r>
          </a:p>
        </p:txBody>
      </p:sp>
    </p:spTree>
    <p:extLst>
      <p:ext uri="{BB962C8B-B14F-4D97-AF65-F5344CB8AC3E}">
        <p14:creationId xmlns:p14="http://schemas.microsoft.com/office/powerpoint/2010/main" val="189737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2" y="1033111"/>
            <a:ext cx="7635248" cy="868839"/>
          </a:xfrm>
        </p:spPr>
        <p:txBody>
          <a:bodyPr>
            <a:normAutofit/>
          </a:bodyPr>
          <a:lstStyle/>
          <a:p>
            <a:r>
              <a:rPr lang="en-US" sz="2500" b="1" dirty="0"/>
              <a:t>The principles and elements of news publication layout</a:t>
            </a:r>
            <a:endParaRPr lang="en-US" sz="2800" b="1" dirty="0"/>
          </a:p>
        </p:txBody>
      </p:sp>
      <p:sp>
        <p:nvSpPr>
          <p:cNvPr id="3" name="Content Placeholder 2"/>
          <p:cNvSpPr>
            <a:spLocks noGrp="1"/>
          </p:cNvSpPr>
          <p:nvPr>
            <p:ph idx="1"/>
          </p:nvPr>
        </p:nvSpPr>
        <p:spPr>
          <a:xfrm>
            <a:off x="296260" y="1749245"/>
            <a:ext cx="7482545" cy="5039265"/>
          </a:xfrm>
        </p:spPr>
        <p:txBody>
          <a:bodyPr>
            <a:normAutofit fontScale="77500" lnSpcReduction="20000"/>
          </a:bodyPr>
          <a:lstStyle/>
          <a:p>
            <a:pPr lvl="0"/>
            <a:r>
              <a:rPr lang="en-US" b="1" dirty="0"/>
              <a:t>Layout and Grid Design: </a:t>
            </a:r>
            <a:endParaRPr lang="en-US" sz="2400" dirty="0"/>
          </a:p>
          <a:p>
            <a:pPr lvl="0"/>
            <a:r>
              <a:rPr lang="en-US" dirty="0" smtClean="0"/>
              <a:t>Choose </a:t>
            </a:r>
            <a:r>
              <a:rPr lang="en-US" dirty="0"/>
              <a:t>a clean and organized layout with a clear grid structure. The layout should guide the reader's eye from one story to another seamlessly. </a:t>
            </a:r>
            <a:endParaRPr lang="en-US" dirty="0" smtClean="0"/>
          </a:p>
          <a:p>
            <a:pPr lvl="0"/>
            <a:r>
              <a:rPr lang="en-US" dirty="0" smtClean="0"/>
              <a:t>Consistency </a:t>
            </a:r>
            <a:r>
              <a:rPr lang="en-US" dirty="0"/>
              <a:t>in the layout throughout the publication is important. </a:t>
            </a:r>
            <a:endParaRPr lang="en-US" dirty="0" smtClean="0"/>
          </a:p>
          <a:p>
            <a:pPr lvl="0"/>
            <a:r>
              <a:rPr lang="en-US" dirty="0" smtClean="0"/>
              <a:t>According </a:t>
            </a:r>
            <a:r>
              <a:rPr lang="en-US" dirty="0"/>
              <a:t>to Tidwell (2023), page layout is the art of manipulating the user's attention on a page to convey meaning, sequence, and points of interaction. If the word "manipulating" sounds unseemly to you, think about it this way. </a:t>
            </a:r>
            <a:endParaRPr lang="en-US" dirty="0" smtClean="0"/>
          </a:p>
          <a:p>
            <a:pPr lvl="0"/>
            <a:r>
              <a:rPr lang="en-US" dirty="0" smtClean="0"/>
              <a:t>Film </a:t>
            </a:r>
            <a:r>
              <a:rPr lang="en-US" dirty="0"/>
              <a:t>and television directors make their living by manipulating your attention on the movie or TV screen, and you are presumably a willing participant. </a:t>
            </a:r>
            <a:endParaRPr lang="en-US" dirty="0" smtClean="0"/>
          </a:p>
          <a:p>
            <a:pPr lvl="0"/>
            <a:r>
              <a:rPr lang="en-US" dirty="0" smtClean="0"/>
              <a:t>Likewise </a:t>
            </a:r>
            <a:r>
              <a:rPr lang="en-US" dirty="0"/>
              <a:t>for editors who arrange articles, headlines, and ads on a newspaper. </a:t>
            </a:r>
            <a:r>
              <a:rPr lang="en-US" dirty="0" smtClean="0"/>
              <a:t>Grid </a:t>
            </a:r>
            <a:r>
              <a:rPr lang="en-US" dirty="0"/>
              <a:t>reference in </a:t>
            </a:r>
            <a:r>
              <a:rPr lang="en-US" dirty="0" smtClean="0"/>
              <a:t>a layout </a:t>
            </a:r>
            <a:r>
              <a:rPr lang="en-US" dirty="0"/>
              <a:t>is </a:t>
            </a:r>
            <a:r>
              <a:rPr lang="en-US" dirty="0" smtClean="0"/>
              <a:t>its row </a:t>
            </a:r>
            <a:r>
              <a:rPr lang="en-US" dirty="0"/>
              <a:t>and columns.</a:t>
            </a:r>
            <a:endParaRPr lang="en-US" sz="2400" dirty="0"/>
          </a:p>
        </p:txBody>
      </p:sp>
    </p:spTree>
    <p:extLst>
      <p:ext uri="{BB962C8B-B14F-4D97-AF65-F5344CB8AC3E}">
        <p14:creationId xmlns:p14="http://schemas.microsoft.com/office/powerpoint/2010/main" val="678243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8702" y="5757877"/>
            <a:ext cx="5850577" cy="3473913"/>
          </a:xfrm>
        </p:spPr>
        <p:txBody>
          <a:bodyPr>
            <a:normAutofit/>
          </a:bodyPr>
          <a:lstStyle/>
          <a:p>
            <a:pPr marL="0" indent="0">
              <a:buNone/>
            </a:pPr>
            <a:endParaRPr lang="en-US" sz="1200" dirty="0" smtClean="0"/>
          </a:p>
          <a:p>
            <a:endParaRPr lang="en-US" sz="1200" dirty="0"/>
          </a:p>
          <a:p>
            <a:r>
              <a:rPr lang="en-US" sz="1000" dirty="0" smtClean="0"/>
              <a:t>Source</a:t>
            </a:r>
            <a:r>
              <a:rPr lang="en-US" sz="1000" dirty="0"/>
              <a:t>: </a:t>
            </a:r>
            <a:r>
              <a:rPr lang="en-US" sz="1000" dirty="0"/>
              <a:t>https://www.freepik.com/free-photos-vectors/newspaper-design</a:t>
            </a:r>
            <a:endParaRPr lang="en-US" sz="1000" dirty="0" smtClean="0"/>
          </a:p>
        </p:txBody>
      </p:sp>
      <p:pic>
        <p:nvPicPr>
          <p:cNvPr id="1026" name="Picture 2" descr="Free vector daily newspaper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0605" y="1850613"/>
            <a:ext cx="5191970" cy="4389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610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398775" cy="868839"/>
          </a:xfrm>
        </p:spPr>
        <p:txBody>
          <a:bodyPr>
            <a:noAutofit/>
          </a:bodyPr>
          <a:lstStyle/>
          <a:p>
            <a:pPr algn="ctr"/>
            <a:r>
              <a:rPr lang="en-US" sz="2400" b="1" dirty="0"/>
              <a:t>The principles and elements of news publication layout</a:t>
            </a:r>
          </a:p>
        </p:txBody>
      </p:sp>
      <p:sp>
        <p:nvSpPr>
          <p:cNvPr id="3" name="Content Placeholder 2"/>
          <p:cNvSpPr>
            <a:spLocks noGrp="1"/>
          </p:cNvSpPr>
          <p:nvPr>
            <p:ph idx="1"/>
          </p:nvPr>
        </p:nvSpPr>
        <p:spPr>
          <a:xfrm>
            <a:off x="232684" y="1596540"/>
            <a:ext cx="7851531" cy="5344675"/>
          </a:xfrm>
        </p:spPr>
        <p:txBody>
          <a:bodyPr>
            <a:normAutofit fontScale="77500" lnSpcReduction="20000"/>
          </a:bodyPr>
          <a:lstStyle/>
          <a:p>
            <a:r>
              <a:rPr lang="en-US" b="1" dirty="0"/>
              <a:t>Other elements and principles related to layout </a:t>
            </a:r>
            <a:r>
              <a:rPr lang="en-US" b="1" dirty="0" smtClean="0"/>
              <a:t>design</a:t>
            </a:r>
          </a:p>
          <a:p>
            <a:r>
              <a:rPr lang="en-US" b="1" dirty="0" smtClean="0"/>
              <a:t>Pull </a:t>
            </a:r>
            <a:r>
              <a:rPr lang="en-US" b="1" dirty="0"/>
              <a:t>Quotes and Highlight Boxes: </a:t>
            </a:r>
            <a:r>
              <a:rPr lang="en-US" dirty="0"/>
              <a:t>Use pull quotes or highlight boxes to emphasize key points or quotes from the articles. </a:t>
            </a:r>
            <a:endParaRPr lang="en-US" dirty="0" smtClean="0"/>
          </a:p>
          <a:p>
            <a:r>
              <a:rPr lang="en-US" dirty="0" smtClean="0"/>
              <a:t>This </a:t>
            </a:r>
            <a:r>
              <a:rPr lang="en-US" dirty="0"/>
              <a:t>adds visual interest and helps break up the </a:t>
            </a:r>
            <a:r>
              <a:rPr lang="en-US" dirty="0" smtClean="0"/>
              <a:t>text.</a:t>
            </a:r>
            <a:endParaRPr lang="en-US" sz="2400" dirty="0"/>
          </a:p>
          <a:p>
            <a:r>
              <a:rPr lang="en-US" b="1" dirty="0" smtClean="0"/>
              <a:t>White </a:t>
            </a:r>
            <a:r>
              <a:rPr lang="en-US" b="1" dirty="0"/>
              <a:t>Space: </a:t>
            </a:r>
            <a:r>
              <a:rPr lang="en-US" dirty="0"/>
              <a:t>Allow for adequate white space to prevent overcrowding and make the page appear more visually appealing. </a:t>
            </a:r>
            <a:endParaRPr lang="en-US" dirty="0" smtClean="0"/>
          </a:p>
          <a:p>
            <a:r>
              <a:rPr lang="en-US" dirty="0" smtClean="0"/>
              <a:t>White </a:t>
            </a:r>
            <a:r>
              <a:rPr lang="en-US" dirty="0"/>
              <a:t>space also helps guide the reader's eye.</a:t>
            </a:r>
            <a:r>
              <a:rPr lang="en-US" sz="2400" dirty="0"/>
              <a:t> </a:t>
            </a:r>
            <a:r>
              <a:rPr lang="en-US" dirty="0"/>
              <a:t>Use ample whitespace (empty space) around content to give the page a clean and uncluttered appearance. </a:t>
            </a:r>
            <a:endParaRPr lang="en-US" dirty="0" smtClean="0"/>
          </a:p>
          <a:p>
            <a:r>
              <a:rPr lang="en-US" dirty="0" smtClean="0"/>
              <a:t>Whitespace </a:t>
            </a:r>
            <a:r>
              <a:rPr lang="en-US" dirty="0"/>
              <a:t>helps improve readability and allows the content to </a:t>
            </a:r>
            <a:r>
              <a:rPr lang="en-US" dirty="0" smtClean="0"/>
              <a:t>breathe.</a:t>
            </a:r>
            <a:endParaRPr lang="en-US" sz="2400" dirty="0"/>
          </a:p>
          <a:p>
            <a:r>
              <a:rPr lang="en-US" b="1" dirty="0" smtClean="0"/>
              <a:t>Color </a:t>
            </a:r>
            <a:r>
              <a:rPr lang="en-US" b="1" dirty="0"/>
              <a:t>Scheme: </a:t>
            </a:r>
            <a:r>
              <a:rPr lang="en-US" dirty="0"/>
              <a:t>Choose a color scheme that aligns with your publication's branding and complements the overall design. Be mindful of color contrast for text and readability. </a:t>
            </a:r>
            <a:endParaRPr lang="en-US" dirty="0" smtClean="0"/>
          </a:p>
          <a:p>
            <a:r>
              <a:rPr lang="en-US" dirty="0" smtClean="0"/>
              <a:t>Be </a:t>
            </a:r>
            <a:r>
              <a:rPr lang="en-US" dirty="0"/>
              <a:t>consistent with your use of colors to maintain a professional and cohesive look</a:t>
            </a:r>
          </a:p>
        </p:txBody>
      </p:sp>
    </p:spTree>
    <p:extLst>
      <p:ext uri="{BB962C8B-B14F-4D97-AF65-F5344CB8AC3E}">
        <p14:creationId xmlns:p14="http://schemas.microsoft.com/office/powerpoint/2010/main" val="2606785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30" y="1033111"/>
            <a:ext cx="8742909" cy="868839"/>
          </a:xfrm>
        </p:spPr>
        <p:txBody>
          <a:bodyPr>
            <a:noAutofit/>
          </a:bodyPr>
          <a:lstStyle/>
          <a:p>
            <a:pPr algn="ctr"/>
            <a:r>
              <a:rPr lang="en-US" sz="2400" b="1" dirty="0"/>
              <a:t>The principles and elements of news publication layout</a:t>
            </a:r>
            <a:endParaRPr lang="en-US" sz="2800" b="1" dirty="0"/>
          </a:p>
        </p:txBody>
      </p:sp>
      <p:sp>
        <p:nvSpPr>
          <p:cNvPr id="3" name="Content Placeholder 2"/>
          <p:cNvSpPr>
            <a:spLocks noGrp="1"/>
          </p:cNvSpPr>
          <p:nvPr>
            <p:ph idx="1"/>
          </p:nvPr>
        </p:nvSpPr>
        <p:spPr>
          <a:xfrm>
            <a:off x="296261" y="1749244"/>
            <a:ext cx="7940659" cy="5108755"/>
          </a:xfrm>
        </p:spPr>
        <p:txBody>
          <a:bodyPr>
            <a:normAutofit fontScale="77500" lnSpcReduction="20000"/>
          </a:bodyPr>
          <a:lstStyle/>
          <a:p>
            <a:r>
              <a:rPr lang="en-US" b="1" dirty="0"/>
              <a:t>Other elements and principles related to layout </a:t>
            </a:r>
            <a:r>
              <a:rPr lang="en-US" b="1" dirty="0" smtClean="0"/>
              <a:t>design</a:t>
            </a:r>
          </a:p>
          <a:p>
            <a:pPr marL="0" indent="0">
              <a:buNone/>
            </a:pPr>
            <a:endParaRPr lang="en-US" b="1" dirty="0" smtClean="0"/>
          </a:p>
          <a:p>
            <a:r>
              <a:rPr lang="en-US" b="1" dirty="0" smtClean="0"/>
              <a:t>Ad </a:t>
            </a:r>
            <a:r>
              <a:rPr lang="en-US" b="1" dirty="0"/>
              <a:t>Placement: </a:t>
            </a:r>
            <a:r>
              <a:rPr lang="en-US" dirty="0"/>
              <a:t>If your publication includes advertisements, carefully plan their placement to ensure they do not disrupt the flow of the content or interfere with the reading </a:t>
            </a:r>
            <a:r>
              <a:rPr lang="en-US" dirty="0" smtClean="0"/>
              <a:t>experience.</a:t>
            </a:r>
            <a:endParaRPr lang="en-US" sz="2400" dirty="0"/>
          </a:p>
          <a:p>
            <a:r>
              <a:rPr lang="en-US" b="1" dirty="0" smtClean="0"/>
              <a:t>Navigation </a:t>
            </a:r>
            <a:r>
              <a:rPr lang="en-US" b="1" dirty="0"/>
              <a:t>Elements (for Digital): </a:t>
            </a:r>
            <a:r>
              <a:rPr lang="en-US" dirty="0"/>
              <a:t>For digital publications, include clear navigation elements such as menus, links, and buttons to help readers move between different sections or </a:t>
            </a:r>
            <a:r>
              <a:rPr lang="en-US" dirty="0" smtClean="0"/>
              <a:t>articles.</a:t>
            </a:r>
            <a:endParaRPr lang="en-US" sz="2400" dirty="0"/>
          </a:p>
          <a:p>
            <a:r>
              <a:rPr lang="en-US" b="1" dirty="0" smtClean="0"/>
              <a:t>Interactive </a:t>
            </a:r>
            <a:r>
              <a:rPr lang="en-US" b="1" dirty="0"/>
              <a:t>Features (for Digital): </a:t>
            </a:r>
            <a:r>
              <a:rPr lang="en-US" dirty="0"/>
              <a:t>Incorporate interactive elements, such as multimedia, videos, </a:t>
            </a:r>
            <a:r>
              <a:rPr lang="en-US" dirty="0" err="1"/>
              <a:t>infographics</a:t>
            </a:r>
            <a:r>
              <a:rPr lang="en-US" dirty="0"/>
              <a:t>, or interactive charts, to engage readers in a more dynamic </a:t>
            </a:r>
            <a:r>
              <a:rPr lang="en-US" dirty="0" smtClean="0"/>
              <a:t>way.</a:t>
            </a:r>
            <a:endParaRPr lang="en-US" sz="2400" dirty="0"/>
          </a:p>
          <a:p>
            <a:r>
              <a:rPr lang="en-US" b="1" dirty="0" smtClean="0"/>
              <a:t>Mobile </a:t>
            </a:r>
            <a:r>
              <a:rPr lang="en-US" b="1" dirty="0"/>
              <a:t>Responsiveness (for Digital): </a:t>
            </a:r>
            <a:r>
              <a:rPr lang="en-US" dirty="0"/>
              <a:t>Ensure that your digital publication is responsive to different devices and screen sizes to accommodate readers using smartphones and tablets.</a:t>
            </a:r>
            <a:endParaRPr lang="en-US" sz="2400" dirty="0"/>
          </a:p>
        </p:txBody>
      </p:sp>
    </p:spTree>
    <p:extLst>
      <p:ext uri="{BB962C8B-B14F-4D97-AF65-F5344CB8AC3E}">
        <p14:creationId xmlns:p14="http://schemas.microsoft.com/office/powerpoint/2010/main" val="3840568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6" y="1033111"/>
            <a:ext cx="8704183" cy="868839"/>
          </a:xfrm>
        </p:spPr>
        <p:txBody>
          <a:bodyPr>
            <a:noAutofit/>
          </a:bodyPr>
          <a:lstStyle/>
          <a:p>
            <a:pPr algn="ctr"/>
            <a:r>
              <a:rPr lang="en-US" sz="2400" b="1" dirty="0"/>
              <a:t>The principles and elements of news publication layout</a:t>
            </a:r>
            <a:endParaRPr lang="en-US" sz="2800" b="1" dirty="0"/>
          </a:p>
        </p:txBody>
      </p:sp>
      <p:sp>
        <p:nvSpPr>
          <p:cNvPr id="3" name="Content Placeholder 2"/>
          <p:cNvSpPr>
            <a:spLocks noGrp="1"/>
          </p:cNvSpPr>
          <p:nvPr>
            <p:ph idx="1"/>
          </p:nvPr>
        </p:nvSpPr>
        <p:spPr>
          <a:xfrm>
            <a:off x="305410" y="1749245"/>
            <a:ext cx="7626100" cy="5039265"/>
          </a:xfrm>
        </p:spPr>
        <p:txBody>
          <a:bodyPr>
            <a:normAutofit fontScale="85000" lnSpcReduction="10000"/>
          </a:bodyPr>
          <a:lstStyle/>
          <a:p>
            <a:r>
              <a:rPr lang="en-US" b="1" dirty="0"/>
              <a:t>Other elements and principles related to layout </a:t>
            </a:r>
            <a:r>
              <a:rPr lang="en-US" b="1" dirty="0" smtClean="0"/>
              <a:t>design</a:t>
            </a:r>
          </a:p>
          <a:p>
            <a:r>
              <a:rPr lang="en-US" b="1" dirty="0" smtClean="0"/>
              <a:t>Testing </a:t>
            </a:r>
            <a:r>
              <a:rPr lang="en-US" b="1" dirty="0"/>
              <a:t>and Feedback: </a:t>
            </a:r>
            <a:r>
              <a:rPr lang="en-US" dirty="0"/>
              <a:t>Before finalizing the design, gather feedback from readers or colleagues, and conduct usability testing to identify any design issues or areas for </a:t>
            </a:r>
            <a:r>
              <a:rPr lang="en-US" dirty="0" smtClean="0"/>
              <a:t>improvement.</a:t>
            </a:r>
            <a:endParaRPr lang="en-US" sz="2400" dirty="0"/>
          </a:p>
          <a:p>
            <a:r>
              <a:rPr lang="en-US" b="1" dirty="0" smtClean="0"/>
              <a:t>Consistency</a:t>
            </a:r>
            <a:r>
              <a:rPr lang="en-US" b="1" dirty="0"/>
              <a:t>: </a:t>
            </a:r>
            <a:r>
              <a:rPr lang="en-US" dirty="0"/>
              <a:t>Maintain a consistent design style and format throughout your publication to create a cohesive look and feel. </a:t>
            </a:r>
            <a:endParaRPr lang="en-US" dirty="0" smtClean="0"/>
          </a:p>
          <a:p>
            <a:r>
              <a:rPr lang="en-US" dirty="0" smtClean="0"/>
              <a:t>A </a:t>
            </a:r>
            <a:r>
              <a:rPr lang="en-US" dirty="0"/>
              <a:t>consistent design style and template throughout your publication, ensures that each page looks and feels like a part of the same </a:t>
            </a:r>
            <a:r>
              <a:rPr lang="en-US" dirty="0" smtClean="0"/>
              <a:t>publication.</a:t>
            </a:r>
            <a:endParaRPr lang="en-US" sz="2400" dirty="0"/>
          </a:p>
          <a:p>
            <a:r>
              <a:rPr lang="en-US" b="1" dirty="0" smtClean="0"/>
              <a:t>Accessibility</a:t>
            </a:r>
            <a:r>
              <a:rPr lang="en-US" b="1" dirty="0"/>
              <a:t>: </a:t>
            </a:r>
            <a:r>
              <a:rPr lang="en-US" dirty="0"/>
              <a:t>Pay attention to accessibility standards to ensure that your publication is inclusive and can be accessed by people with disabilities.</a:t>
            </a:r>
            <a:endParaRPr lang="en-US" sz="2400" dirty="0"/>
          </a:p>
        </p:txBody>
      </p:sp>
    </p:spTree>
    <p:extLst>
      <p:ext uri="{BB962C8B-B14F-4D97-AF65-F5344CB8AC3E}">
        <p14:creationId xmlns:p14="http://schemas.microsoft.com/office/powerpoint/2010/main" val="3557325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28" y="1138425"/>
            <a:ext cx="7585971" cy="868839"/>
          </a:xfrm>
        </p:spPr>
        <p:txBody>
          <a:bodyPr>
            <a:noAutofit/>
          </a:bodyPr>
          <a:lstStyle/>
          <a:p>
            <a:pPr algn="ctr"/>
            <a:r>
              <a:rPr lang="en-US" sz="2400" b="1" dirty="0"/>
              <a:t>The principles and elements of news publication layout</a:t>
            </a:r>
            <a:endParaRPr lang="en-US" sz="2800" b="1" dirty="0"/>
          </a:p>
        </p:txBody>
      </p:sp>
      <p:sp>
        <p:nvSpPr>
          <p:cNvPr id="3" name="Content Placeholder 2"/>
          <p:cNvSpPr>
            <a:spLocks noGrp="1"/>
          </p:cNvSpPr>
          <p:nvPr>
            <p:ph idx="1"/>
          </p:nvPr>
        </p:nvSpPr>
        <p:spPr>
          <a:xfrm>
            <a:off x="305410" y="1901950"/>
            <a:ext cx="7320689" cy="4803345"/>
          </a:xfrm>
        </p:spPr>
        <p:txBody>
          <a:bodyPr>
            <a:normAutofit fontScale="85000" lnSpcReduction="20000"/>
          </a:bodyPr>
          <a:lstStyle/>
          <a:p>
            <a:r>
              <a:rPr lang="en-US" b="1" dirty="0"/>
              <a:t>Other elements and principles related to layout </a:t>
            </a:r>
            <a:r>
              <a:rPr lang="en-US" b="1" dirty="0" smtClean="0"/>
              <a:t>design</a:t>
            </a:r>
          </a:p>
          <a:p>
            <a:r>
              <a:rPr lang="en-US" b="1" dirty="0" smtClean="0"/>
              <a:t>Print </a:t>
            </a:r>
            <a:r>
              <a:rPr lang="en-US" b="1" dirty="0"/>
              <a:t>and Digital Considerations: </a:t>
            </a:r>
            <a:r>
              <a:rPr lang="en-US" dirty="0"/>
              <a:t>Keep in mind that designing for print and digital formats may require different approaches, such as optimizing images for web use or planning for print-specific design </a:t>
            </a:r>
            <a:r>
              <a:rPr lang="en-US" dirty="0" smtClean="0"/>
              <a:t>elements.</a:t>
            </a:r>
            <a:endParaRPr lang="en-US" sz="2400" dirty="0"/>
          </a:p>
          <a:p>
            <a:r>
              <a:rPr lang="en-US" b="1" dirty="0" smtClean="0"/>
              <a:t>Adaptability</a:t>
            </a:r>
            <a:r>
              <a:rPr lang="en-US" b="1" dirty="0"/>
              <a:t>: </a:t>
            </a:r>
            <a:r>
              <a:rPr lang="en-US" dirty="0"/>
              <a:t>Design with adaptability in mind to accommodate evolving trends, changing content needs, and emerging </a:t>
            </a:r>
            <a:r>
              <a:rPr lang="en-US" dirty="0" smtClean="0"/>
              <a:t>technologies.</a:t>
            </a:r>
            <a:endParaRPr lang="en-US" sz="2400" dirty="0"/>
          </a:p>
          <a:p>
            <a:r>
              <a:rPr lang="en-US" b="1" dirty="0" smtClean="0"/>
              <a:t>Understand </a:t>
            </a:r>
            <a:r>
              <a:rPr lang="en-US" b="1" dirty="0"/>
              <a:t>Your Audience: </a:t>
            </a:r>
            <a:r>
              <a:rPr lang="en-US" dirty="0"/>
              <a:t>Before you start designing, it's essential to have a clear understanding of your target audience. </a:t>
            </a:r>
            <a:endParaRPr lang="en-US" dirty="0" smtClean="0"/>
          </a:p>
          <a:p>
            <a:r>
              <a:rPr lang="en-US" dirty="0" smtClean="0"/>
              <a:t>Consider </a:t>
            </a:r>
            <a:r>
              <a:rPr lang="en-US" dirty="0"/>
              <a:t>their demographics, interests, and preferences. Tailor your design to meet their expectations.</a:t>
            </a:r>
            <a:endParaRPr lang="en-US" sz="2400" dirty="0"/>
          </a:p>
        </p:txBody>
      </p:sp>
    </p:spTree>
    <p:extLst>
      <p:ext uri="{BB962C8B-B14F-4D97-AF65-F5344CB8AC3E}">
        <p14:creationId xmlns:p14="http://schemas.microsoft.com/office/powerpoint/2010/main" val="2622704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749245"/>
            <a:ext cx="8246070" cy="5039265"/>
          </a:xfrm>
        </p:spPr>
        <p:txBody>
          <a:bodyPr>
            <a:normAutofit/>
          </a:bodyPr>
          <a:lstStyle/>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algn="ctr"/>
            <a:endParaRPr lang="en-US" sz="1400" dirty="0"/>
          </a:p>
          <a:p>
            <a:pPr algn="ctr"/>
            <a:endParaRPr lang="en-US" sz="1400" dirty="0" smtClean="0"/>
          </a:p>
          <a:p>
            <a:pPr marL="0" indent="0" algn="ctr">
              <a:buNone/>
            </a:pPr>
            <a:endParaRPr lang="en-US" sz="1400" b="1" dirty="0" smtClean="0">
              <a:solidFill>
                <a:schemeClr val="tx1"/>
              </a:solidFill>
            </a:endParaRPr>
          </a:p>
          <a:p>
            <a:pPr algn="just"/>
            <a:r>
              <a:rPr lang="en-US" sz="1000" dirty="0" err="1" smtClean="0"/>
              <a:t>Source:https</a:t>
            </a:r>
            <a:r>
              <a:rPr lang="en-US" sz="1000" dirty="0"/>
              <a:t>://www.freepik.com/free-vector/newspaper-template-realistic-poster_5921625.htm#query=newspaper%20design&amp;position=10&amp;from_view=keyword&amp;track=ais</a:t>
            </a:r>
            <a:endParaRPr lang="en-US" sz="1000" dirty="0" smtClean="0"/>
          </a:p>
        </p:txBody>
      </p:sp>
      <p:pic>
        <p:nvPicPr>
          <p:cNvPr id="2050" name="Picture 2" descr="Free vector newspaper template realistic po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397" y="1442768"/>
            <a:ext cx="7165466" cy="488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9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2" y="1033111"/>
            <a:ext cx="6719018" cy="868839"/>
          </a:xfrm>
        </p:spPr>
        <p:txBody>
          <a:bodyPr>
            <a:noAutofit/>
          </a:bodyPr>
          <a:lstStyle/>
          <a:p>
            <a:pPr algn="ctr"/>
            <a:r>
              <a:rPr lang="en-US" sz="2800" b="1" dirty="0">
                <a:ea typeface="Calibri" panose="020F0502020204030204" pitchFamily="34" charset="0"/>
              </a:rPr>
              <a:t>S</a:t>
            </a:r>
            <a:r>
              <a:rPr lang="en-US" sz="2800" b="1" dirty="0" smtClean="0">
                <a:ea typeface="Calibri" panose="020F0502020204030204" pitchFamily="34" charset="0"/>
              </a:rPr>
              <a:t>electing </a:t>
            </a:r>
            <a:r>
              <a:rPr lang="en-US" sz="2800" b="1" dirty="0">
                <a:ea typeface="Calibri" panose="020F0502020204030204" pitchFamily="34" charset="0"/>
              </a:rPr>
              <a:t>photographs for news publication</a:t>
            </a:r>
            <a:endParaRPr lang="en-US" sz="2800" b="1" dirty="0"/>
          </a:p>
        </p:txBody>
      </p:sp>
      <p:sp>
        <p:nvSpPr>
          <p:cNvPr id="3" name="Content Placeholder 2"/>
          <p:cNvSpPr>
            <a:spLocks noGrp="1"/>
          </p:cNvSpPr>
          <p:nvPr>
            <p:ph idx="1"/>
          </p:nvPr>
        </p:nvSpPr>
        <p:spPr>
          <a:xfrm>
            <a:off x="178895" y="1749245"/>
            <a:ext cx="7752615" cy="5108755"/>
          </a:xfrm>
        </p:spPr>
        <p:txBody>
          <a:bodyPr>
            <a:normAutofit fontScale="85000" lnSpcReduction="20000"/>
          </a:bodyPr>
          <a:lstStyle/>
          <a:p>
            <a:r>
              <a:rPr lang="en-US" dirty="0" smtClean="0"/>
              <a:t>Many </a:t>
            </a:r>
            <a:r>
              <a:rPr lang="en-US" dirty="0"/>
              <a:t>graphic artists rely on professional photojournalists, either on staff or freelance, to provide quality images that fit needs of specific publications</a:t>
            </a:r>
            <a:r>
              <a:rPr lang="en-US" dirty="0" smtClean="0"/>
              <a:t>.</a:t>
            </a:r>
          </a:p>
          <a:p>
            <a:r>
              <a:rPr lang="en-US" dirty="0" smtClean="0"/>
              <a:t> </a:t>
            </a:r>
            <a:r>
              <a:rPr lang="en-US" dirty="0"/>
              <a:t>Alternatives include stock photography and free images ("clip art"), mostly from the net. </a:t>
            </a:r>
            <a:endParaRPr lang="en-US" dirty="0" smtClean="0"/>
          </a:p>
          <a:p>
            <a:r>
              <a:rPr lang="en-US" dirty="0" smtClean="0"/>
              <a:t>Free </a:t>
            </a:r>
            <a:r>
              <a:rPr lang="en-US" dirty="0"/>
              <a:t>images are tempting but you need to be careful: many are poorly composed or exposed, and have a "generic free image" unprofessional look to them. </a:t>
            </a:r>
            <a:endParaRPr lang="en-US" dirty="0" smtClean="0"/>
          </a:p>
          <a:p>
            <a:r>
              <a:rPr lang="en-US" dirty="0" smtClean="0"/>
              <a:t>Other </a:t>
            </a:r>
            <a:r>
              <a:rPr lang="en-US" dirty="0"/>
              <a:t>than those which clearly state they can be used without permission, photos from the net are presumed to be copyrighted. </a:t>
            </a:r>
            <a:endParaRPr lang="en-US" dirty="0" smtClean="0"/>
          </a:p>
          <a:p>
            <a:r>
              <a:rPr lang="en-US" dirty="0" smtClean="0"/>
              <a:t>That </a:t>
            </a:r>
            <a:r>
              <a:rPr lang="en-US" dirty="0"/>
              <a:t>means you need permission to use them. For non-journalistic use (advertising and public relations), you need signed model releases from anyone easily identifiable in the photo.</a:t>
            </a:r>
          </a:p>
        </p:txBody>
      </p:sp>
    </p:spTree>
    <p:extLst>
      <p:ext uri="{BB962C8B-B14F-4D97-AF65-F5344CB8AC3E}">
        <p14:creationId xmlns:p14="http://schemas.microsoft.com/office/powerpoint/2010/main" val="4085063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033111"/>
            <a:ext cx="6719018" cy="868839"/>
          </a:xfrm>
        </p:spPr>
        <p:txBody>
          <a:bodyPr>
            <a:normAutofit/>
          </a:bodyPr>
          <a:lstStyle/>
          <a:p>
            <a:r>
              <a:rPr lang="en-US" sz="2800" b="1" dirty="0">
                <a:ea typeface="Calibri" panose="020F0502020204030204" pitchFamily="34" charset="0"/>
              </a:rPr>
              <a:t>Selecting photographs for news publication</a:t>
            </a:r>
            <a:endParaRPr lang="en-US" sz="2800" b="1" dirty="0"/>
          </a:p>
        </p:txBody>
      </p:sp>
      <p:sp>
        <p:nvSpPr>
          <p:cNvPr id="3" name="Content Placeholder 2"/>
          <p:cNvSpPr>
            <a:spLocks noGrp="1"/>
          </p:cNvSpPr>
          <p:nvPr>
            <p:ph idx="1"/>
          </p:nvPr>
        </p:nvSpPr>
        <p:spPr>
          <a:xfrm>
            <a:off x="305410" y="1749245"/>
            <a:ext cx="8084215" cy="4886560"/>
          </a:xfrm>
        </p:spPr>
        <p:txBody>
          <a:bodyPr>
            <a:noAutofit/>
          </a:bodyPr>
          <a:lstStyle/>
          <a:p>
            <a:r>
              <a:rPr lang="en-US" sz="2000" dirty="0"/>
              <a:t>According to </a:t>
            </a:r>
            <a:r>
              <a:rPr lang="en-US" sz="2000" dirty="0" err="1"/>
              <a:t>Maloy</a:t>
            </a:r>
            <a:r>
              <a:rPr lang="en-US" sz="2000" dirty="0"/>
              <a:t>, Trust, Butler, and </a:t>
            </a:r>
            <a:r>
              <a:rPr lang="en-US" sz="2000" dirty="0" err="1"/>
              <a:t>Xu</a:t>
            </a:r>
            <a:r>
              <a:rPr lang="en-US" sz="2000" dirty="0"/>
              <a:t>, (2021), Photographs in print newspapers and online news sites convey powerful messages to readers and viewers, but they are not to be viewed uncritically. </a:t>
            </a:r>
            <a:endParaRPr lang="en-US" sz="2000" dirty="0" smtClean="0"/>
          </a:p>
          <a:p>
            <a:r>
              <a:rPr lang="en-US" sz="2000" dirty="0" smtClean="0"/>
              <a:t>Selecting </a:t>
            </a:r>
            <a:r>
              <a:rPr lang="en-US" sz="2000" dirty="0"/>
              <a:t>photographs for a news publication is a critical process that involves choosing images that complement the news stories, enhance the visual appeal of the publication, and effectively convey the intended message. </a:t>
            </a:r>
            <a:endParaRPr lang="en-US" sz="2000" dirty="0" smtClean="0"/>
          </a:p>
          <a:p>
            <a:r>
              <a:rPr lang="en-US" sz="2000" dirty="0" smtClean="0"/>
              <a:t>The </a:t>
            </a:r>
            <a:r>
              <a:rPr lang="en-US" sz="2000" dirty="0"/>
              <a:t>following is a step-by-step guide on how to select photographs for a news publication:</a:t>
            </a:r>
          </a:p>
          <a:p>
            <a:pPr lvl="0"/>
            <a:r>
              <a:rPr lang="en-US" sz="2000" b="1" dirty="0"/>
              <a:t>Understand the </a:t>
            </a:r>
            <a:r>
              <a:rPr lang="en-US" sz="2000" b="1" dirty="0" smtClean="0"/>
              <a:t>Story:</a:t>
            </a:r>
            <a:r>
              <a:rPr lang="en-US" sz="2000" dirty="0"/>
              <a:t> </a:t>
            </a:r>
            <a:r>
              <a:rPr lang="en-US" sz="2000" dirty="0" smtClean="0"/>
              <a:t>Start </a:t>
            </a:r>
            <a:r>
              <a:rPr lang="en-US" sz="2000" dirty="0"/>
              <a:t>by thoroughly understanding the news story or stories that the photographs will accompany. This includes the context, significance or emotions, and key elements of the story. </a:t>
            </a:r>
          </a:p>
        </p:txBody>
      </p:sp>
    </p:spTree>
    <p:extLst>
      <p:ext uri="{BB962C8B-B14F-4D97-AF65-F5344CB8AC3E}">
        <p14:creationId xmlns:p14="http://schemas.microsoft.com/office/powerpoint/2010/main" val="1904775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082" y="1033111"/>
            <a:ext cx="6719018" cy="868839"/>
          </a:xfrm>
        </p:spPr>
        <p:txBody>
          <a:bodyPr>
            <a:noAutofit/>
          </a:bodyPr>
          <a:lstStyle/>
          <a:p>
            <a:pPr algn="ctr"/>
            <a:r>
              <a:rPr lang="en-US" sz="2800" b="1" dirty="0">
                <a:ea typeface="Calibri" panose="020F0502020204030204" pitchFamily="34" charset="0"/>
              </a:rPr>
              <a:t>Selecting photographs for news publication</a:t>
            </a:r>
            <a:endParaRPr lang="en-US" sz="2800" b="1" dirty="0"/>
          </a:p>
        </p:txBody>
      </p:sp>
      <p:sp>
        <p:nvSpPr>
          <p:cNvPr id="3" name="Content Placeholder 2"/>
          <p:cNvSpPr>
            <a:spLocks noGrp="1"/>
          </p:cNvSpPr>
          <p:nvPr>
            <p:ph idx="1"/>
          </p:nvPr>
        </p:nvSpPr>
        <p:spPr>
          <a:xfrm>
            <a:off x="192343" y="1792119"/>
            <a:ext cx="7891872" cy="4996391"/>
          </a:xfrm>
        </p:spPr>
        <p:txBody>
          <a:bodyPr>
            <a:normAutofit fontScale="77500" lnSpcReduction="20000"/>
          </a:bodyPr>
          <a:lstStyle/>
          <a:p>
            <a:pPr lvl="0"/>
            <a:r>
              <a:rPr lang="en-US" b="1" dirty="0"/>
              <a:t>Identify the Main </a:t>
            </a:r>
            <a:r>
              <a:rPr lang="en-US" b="1" dirty="0" smtClean="0"/>
              <a:t>Subject:</a:t>
            </a:r>
            <a:r>
              <a:rPr lang="en-US" sz="2400" dirty="0"/>
              <a:t> </a:t>
            </a:r>
            <a:r>
              <a:rPr lang="en-US" dirty="0" smtClean="0"/>
              <a:t>Determine </a:t>
            </a:r>
            <a:r>
              <a:rPr lang="en-US" dirty="0"/>
              <a:t>the primary subject or subjects of the news story. </a:t>
            </a:r>
            <a:endParaRPr lang="en-US" dirty="0" smtClean="0"/>
          </a:p>
          <a:p>
            <a:pPr lvl="0"/>
            <a:r>
              <a:rPr lang="en-US" dirty="0" smtClean="0"/>
              <a:t>Consider </a:t>
            </a:r>
            <a:r>
              <a:rPr lang="en-US" dirty="0"/>
              <a:t>the tone and nature of the story. Select images that match the emotional and thematic tone of the news story, whether it's serious, celebratory, or informative.</a:t>
            </a:r>
            <a:endParaRPr lang="en-US" sz="2400" dirty="0"/>
          </a:p>
          <a:p>
            <a:pPr lvl="0"/>
            <a:r>
              <a:rPr lang="en-US" b="1" dirty="0"/>
              <a:t>Consider Visual </a:t>
            </a:r>
            <a:r>
              <a:rPr lang="en-US" b="1" dirty="0" smtClean="0"/>
              <a:t>Impact:</a:t>
            </a:r>
            <a:r>
              <a:rPr lang="en-US" sz="2400" dirty="0"/>
              <a:t> </a:t>
            </a:r>
            <a:r>
              <a:rPr lang="en-US" dirty="0" smtClean="0"/>
              <a:t>Look </a:t>
            </a:r>
            <a:r>
              <a:rPr lang="en-US" dirty="0"/>
              <a:t>for photographs that are engaging, emotionally resonant, or capture a critical moment</a:t>
            </a:r>
            <a:r>
              <a:rPr lang="en-US" dirty="0" smtClean="0"/>
              <a:t>.</a:t>
            </a:r>
          </a:p>
          <a:p>
            <a:pPr lvl="0"/>
            <a:r>
              <a:rPr lang="en-US" dirty="0" smtClean="0"/>
              <a:t> </a:t>
            </a:r>
            <a:r>
              <a:rPr lang="en-US" dirty="0"/>
              <a:t>Determine the visual elements that are essential to conveying the story. </a:t>
            </a:r>
            <a:endParaRPr lang="en-US" dirty="0" smtClean="0"/>
          </a:p>
          <a:p>
            <a:pPr lvl="0"/>
            <a:r>
              <a:rPr lang="en-US" dirty="0" smtClean="0"/>
              <a:t>This </a:t>
            </a:r>
            <a:r>
              <a:rPr lang="en-US" dirty="0"/>
              <a:t>could be the main subjects, events, or scenes related to the story. </a:t>
            </a:r>
            <a:endParaRPr lang="en-US" sz="2400" dirty="0"/>
          </a:p>
          <a:p>
            <a:pPr lvl="0"/>
            <a:r>
              <a:rPr lang="en-US" b="1" dirty="0"/>
              <a:t>Relevance and </a:t>
            </a:r>
            <a:r>
              <a:rPr lang="en-US" b="1" dirty="0" smtClean="0"/>
              <a:t>Accuracy:</a:t>
            </a:r>
            <a:r>
              <a:rPr lang="en-US" sz="2400" dirty="0"/>
              <a:t> </a:t>
            </a:r>
            <a:r>
              <a:rPr lang="en-US" dirty="0" smtClean="0"/>
              <a:t>Ensure </a:t>
            </a:r>
            <a:r>
              <a:rPr lang="en-US" dirty="0"/>
              <a:t>that the selected photographs are directly relevant to the news story and accurately represent the events or situations. </a:t>
            </a:r>
            <a:endParaRPr lang="en-US" dirty="0" smtClean="0"/>
          </a:p>
          <a:p>
            <a:pPr lvl="0"/>
            <a:r>
              <a:rPr lang="en-US" dirty="0" smtClean="0"/>
              <a:t>Avoid </a:t>
            </a:r>
            <a:r>
              <a:rPr lang="en-US" dirty="0"/>
              <a:t>adding unrelated or tangential visuals that may confuse readers.</a:t>
            </a:r>
            <a:endParaRPr lang="en-US" sz="2400" dirty="0"/>
          </a:p>
          <a:p>
            <a:endParaRPr lang="en-US" dirty="0"/>
          </a:p>
        </p:txBody>
      </p:sp>
    </p:spTree>
    <p:extLst>
      <p:ext uri="{BB962C8B-B14F-4D97-AF65-F5344CB8AC3E}">
        <p14:creationId xmlns:p14="http://schemas.microsoft.com/office/powerpoint/2010/main" val="3468001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917" y="1138425"/>
            <a:ext cx="6719018" cy="868839"/>
          </a:xfrm>
        </p:spPr>
        <p:txBody>
          <a:bodyPr>
            <a:normAutofit/>
          </a:bodyPr>
          <a:lstStyle/>
          <a:p>
            <a:pPr algn="ctr"/>
            <a:r>
              <a:rPr lang="en-US" sz="2800" b="1" dirty="0">
                <a:ea typeface="Calibri" panose="020F0502020204030204" pitchFamily="34" charset="0"/>
              </a:rPr>
              <a:t>Selecting photographs for news publication</a:t>
            </a:r>
            <a:endParaRPr lang="en-US" dirty="0"/>
          </a:p>
        </p:txBody>
      </p:sp>
      <p:sp>
        <p:nvSpPr>
          <p:cNvPr id="3" name="Content Placeholder 2"/>
          <p:cNvSpPr>
            <a:spLocks noGrp="1"/>
          </p:cNvSpPr>
          <p:nvPr>
            <p:ph idx="1"/>
          </p:nvPr>
        </p:nvSpPr>
        <p:spPr>
          <a:xfrm>
            <a:off x="296260" y="1901950"/>
            <a:ext cx="7787955" cy="4808565"/>
          </a:xfrm>
        </p:spPr>
        <p:txBody>
          <a:bodyPr>
            <a:normAutofit fontScale="77500" lnSpcReduction="20000"/>
          </a:bodyPr>
          <a:lstStyle/>
          <a:p>
            <a:pPr lvl="0"/>
            <a:r>
              <a:rPr lang="en-US" b="1" dirty="0" smtClean="0"/>
              <a:t>Timeliness:</a:t>
            </a:r>
            <a:r>
              <a:rPr lang="en-US" sz="2400" dirty="0"/>
              <a:t> </a:t>
            </a:r>
            <a:r>
              <a:rPr lang="en-US" dirty="0" smtClean="0"/>
              <a:t>In </a:t>
            </a:r>
            <a:r>
              <a:rPr lang="en-US" dirty="0"/>
              <a:t>news, freshness matters, so select photographs that are recent and reflect the current state of affairs.</a:t>
            </a:r>
            <a:endParaRPr lang="en-US" sz="2400" dirty="0"/>
          </a:p>
          <a:p>
            <a:pPr lvl="0"/>
            <a:r>
              <a:rPr lang="en-US" b="1" dirty="0" smtClean="0"/>
              <a:t>Diversity:</a:t>
            </a:r>
            <a:r>
              <a:rPr lang="en-US" sz="2400" dirty="0"/>
              <a:t> </a:t>
            </a:r>
            <a:r>
              <a:rPr lang="en-US" dirty="0" smtClean="0"/>
              <a:t>Represent </a:t>
            </a:r>
            <a:r>
              <a:rPr lang="en-US" dirty="0"/>
              <a:t>different perspectives, backgrounds, and demographics where relevant to the story.</a:t>
            </a:r>
            <a:r>
              <a:rPr lang="en-US" sz="2400" dirty="0"/>
              <a:t> </a:t>
            </a:r>
            <a:endParaRPr lang="en-US" sz="2400" dirty="0" smtClean="0"/>
          </a:p>
          <a:p>
            <a:pPr lvl="0"/>
            <a:r>
              <a:rPr lang="en-US" dirty="0" smtClean="0"/>
              <a:t>Include </a:t>
            </a:r>
            <a:r>
              <a:rPr lang="en-US" dirty="0"/>
              <a:t>a variety of images to provide a well-rounded representation of the story. </a:t>
            </a:r>
            <a:endParaRPr lang="en-US" dirty="0" smtClean="0"/>
          </a:p>
          <a:p>
            <a:pPr lvl="0"/>
            <a:r>
              <a:rPr lang="en-US" dirty="0" smtClean="0"/>
              <a:t>This </a:t>
            </a:r>
            <a:r>
              <a:rPr lang="en-US" dirty="0"/>
              <a:t>may include portraits, action shots, environmental shots, and close-ups, where applicable.</a:t>
            </a:r>
            <a:endParaRPr lang="en-US" sz="2400" dirty="0"/>
          </a:p>
          <a:p>
            <a:pPr lvl="0"/>
            <a:r>
              <a:rPr lang="en-US" b="1" dirty="0"/>
              <a:t>Action and </a:t>
            </a:r>
            <a:r>
              <a:rPr lang="en-US" b="1" dirty="0" smtClean="0"/>
              <a:t>Emotion:</a:t>
            </a:r>
            <a:r>
              <a:rPr lang="en-US" sz="2400" dirty="0"/>
              <a:t> </a:t>
            </a:r>
            <a:r>
              <a:rPr lang="en-US" dirty="0" smtClean="0"/>
              <a:t>Look </a:t>
            </a:r>
            <a:r>
              <a:rPr lang="en-US" dirty="0"/>
              <a:t>for images that capture action or evoke emotions. </a:t>
            </a:r>
            <a:endParaRPr lang="en-US" dirty="0" smtClean="0"/>
          </a:p>
          <a:p>
            <a:pPr lvl="0"/>
            <a:r>
              <a:rPr lang="en-US" dirty="0" smtClean="0"/>
              <a:t>A </a:t>
            </a:r>
            <a:r>
              <a:rPr lang="en-US" dirty="0"/>
              <a:t>powerful visual that conveys a sense of urgency, joy, or sorrow can draw readers into the story.</a:t>
            </a:r>
            <a:endParaRPr lang="en-US" sz="2400" dirty="0"/>
          </a:p>
          <a:p>
            <a:pPr lvl="0"/>
            <a:r>
              <a:rPr lang="en-US" b="1" dirty="0"/>
              <a:t>Composition and </a:t>
            </a:r>
            <a:r>
              <a:rPr lang="en-US" b="1" dirty="0" smtClean="0"/>
              <a:t>Clarity:</a:t>
            </a:r>
            <a:r>
              <a:rPr lang="en-US" sz="2400" dirty="0"/>
              <a:t> </a:t>
            </a:r>
            <a:r>
              <a:rPr lang="en-US" dirty="0" smtClean="0"/>
              <a:t>Ensure </a:t>
            </a:r>
            <a:r>
              <a:rPr lang="en-US" dirty="0"/>
              <a:t>that the photographs have good composition, clarity, and focus. </a:t>
            </a:r>
            <a:endParaRPr lang="en-US" dirty="0" smtClean="0"/>
          </a:p>
          <a:p>
            <a:pPr lvl="0"/>
            <a:r>
              <a:rPr lang="en-US" dirty="0" smtClean="0"/>
              <a:t>Avoid </a:t>
            </a:r>
            <a:r>
              <a:rPr lang="en-US" dirty="0"/>
              <a:t>images that are overly cluttered or out of focus.</a:t>
            </a:r>
            <a:endParaRPr lang="en-US" sz="2400" dirty="0"/>
          </a:p>
        </p:txBody>
      </p:sp>
    </p:spTree>
    <p:extLst>
      <p:ext uri="{BB962C8B-B14F-4D97-AF65-F5344CB8AC3E}">
        <p14:creationId xmlns:p14="http://schemas.microsoft.com/office/powerpoint/2010/main" val="2865970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7" y="1033111"/>
            <a:ext cx="6719018" cy="868839"/>
          </a:xfrm>
        </p:spPr>
        <p:txBody>
          <a:bodyPr>
            <a:normAutofit/>
          </a:bodyPr>
          <a:lstStyle/>
          <a:p>
            <a:pPr algn="ctr"/>
            <a:r>
              <a:rPr lang="en-US" sz="2800" b="1" dirty="0">
                <a:ea typeface="Calibri" panose="020F0502020204030204" pitchFamily="34" charset="0"/>
              </a:rPr>
              <a:t>Selecting photographs for news publication</a:t>
            </a:r>
            <a:endParaRPr lang="en-US" sz="2800" b="1" dirty="0"/>
          </a:p>
        </p:txBody>
      </p:sp>
      <p:sp>
        <p:nvSpPr>
          <p:cNvPr id="3" name="Content Placeholder 2"/>
          <p:cNvSpPr>
            <a:spLocks noGrp="1"/>
          </p:cNvSpPr>
          <p:nvPr>
            <p:ph idx="1"/>
          </p:nvPr>
        </p:nvSpPr>
        <p:spPr>
          <a:xfrm>
            <a:off x="318153" y="1749244"/>
            <a:ext cx="8224177" cy="5108755"/>
          </a:xfrm>
        </p:spPr>
        <p:txBody>
          <a:bodyPr>
            <a:normAutofit fontScale="77500" lnSpcReduction="20000"/>
          </a:bodyPr>
          <a:lstStyle/>
          <a:p>
            <a:pPr lvl="0"/>
            <a:r>
              <a:rPr lang="en-US" b="1" dirty="0"/>
              <a:t>Visual </a:t>
            </a:r>
            <a:r>
              <a:rPr lang="en-US" b="1" dirty="0" smtClean="0"/>
              <a:t>Balance:</a:t>
            </a:r>
            <a:r>
              <a:rPr lang="en-US" sz="2400" dirty="0"/>
              <a:t> </a:t>
            </a:r>
            <a:r>
              <a:rPr lang="en-US" dirty="0" smtClean="0"/>
              <a:t>Maintain </a:t>
            </a:r>
            <a:r>
              <a:rPr lang="en-US" dirty="0"/>
              <a:t>a visual balance in your </a:t>
            </a:r>
            <a:r>
              <a:rPr lang="en-US" dirty="0" smtClean="0"/>
              <a:t>publication.</a:t>
            </a:r>
          </a:p>
          <a:p>
            <a:pPr lvl="0"/>
            <a:r>
              <a:rPr lang="en-US" dirty="0" smtClean="0"/>
              <a:t>When </a:t>
            </a:r>
            <a:r>
              <a:rPr lang="en-US" dirty="0"/>
              <a:t>possible, select images that represent diversity in race, gender, age, and other demographic factors to reflect the inclusivity of your publication.</a:t>
            </a:r>
            <a:endParaRPr lang="en-US" sz="2400" dirty="0"/>
          </a:p>
          <a:p>
            <a:pPr lvl="0"/>
            <a:r>
              <a:rPr lang="en-US" b="1" dirty="0" smtClean="0"/>
              <a:t>Captions:</a:t>
            </a:r>
            <a:r>
              <a:rPr lang="en-US" sz="2400" dirty="0"/>
              <a:t> </a:t>
            </a:r>
            <a:r>
              <a:rPr lang="en-US" dirty="0" smtClean="0"/>
              <a:t>Review </a:t>
            </a:r>
            <a:r>
              <a:rPr lang="en-US" dirty="0"/>
              <a:t>the captions associated with the photographs. Ensure that each selected image can be accurately and informatively captioned. </a:t>
            </a:r>
            <a:endParaRPr lang="en-US" dirty="0" smtClean="0"/>
          </a:p>
          <a:p>
            <a:pPr lvl="0"/>
            <a:r>
              <a:rPr lang="en-US" dirty="0" smtClean="0"/>
              <a:t>The </a:t>
            </a:r>
            <a:r>
              <a:rPr lang="en-US" dirty="0"/>
              <a:t>caption should provide context and additional details about the photograph.</a:t>
            </a:r>
            <a:endParaRPr lang="en-US" sz="2400" dirty="0"/>
          </a:p>
          <a:p>
            <a:pPr lvl="0"/>
            <a:r>
              <a:rPr lang="en-US" b="1" dirty="0"/>
              <a:t>Source </a:t>
            </a:r>
            <a:r>
              <a:rPr lang="en-US" b="1" dirty="0" smtClean="0"/>
              <a:t>Verification:</a:t>
            </a:r>
            <a:r>
              <a:rPr lang="en-US" sz="2400" dirty="0"/>
              <a:t> </a:t>
            </a:r>
            <a:r>
              <a:rPr lang="en-US" dirty="0" smtClean="0"/>
              <a:t>Verify </a:t>
            </a:r>
            <a:r>
              <a:rPr lang="en-US" dirty="0"/>
              <a:t>the source of the images to ensure their authenticity. Check for any potential copyright or usage restrictions if you are not using in-house photography. </a:t>
            </a:r>
            <a:endParaRPr lang="en-US" dirty="0" smtClean="0"/>
          </a:p>
          <a:p>
            <a:pPr lvl="0"/>
            <a:r>
              <a:rPr lang="en-US" dirty="0" smtClean="0"/>
              <a:t>Avoid </a:t>
            </a:r>
            <a:r>
              <a:rPr lang="en-US" dirty="0"/>
              <a:t>images that have been manipulated or staged.</a:t>
            </a:r>
            <a:endParaRPr lang="en-US" sz="2400" dirty="0"/>
          </a:p>
          <a:p>
            <a:pPr lvl="0"/>
            <a:r>
              <a:rPr lang="en-US" b="1" dirty="0"/>
              <a:t>Editorial </a:t>
            </a:r>
            <a:r>
              <a:rPr lang="en-US" b="1" dirty="0" smtClean="0"/>
              <a:t>Guidelines:</a:t>
            </a:r>
            <a:r>
              <a:rPr lang="en-US" sz="2400" dirty="0"/>
              <a:t> </a:t>
            </a:r>
            <a:r>
              <a:rPr lang="en-US" dirty="0" smtClean="0"/>
              <a:t>Adhere </a:t>
            </a:r>
            <a:r>
              <a:rPr lang="en-US" dirty="0"/>
              <a:t>to your publication's editorial guidelines and standards when selecting photographs. </a:t>
            </a:r>
            <a:endParaRPr lang="en-US" dirty="0" smtClean="0"/>
          </a:p>
          <a:p>
            <a:pPr lvl="0"/>
            <a:r>
              <a:rPr lang="en-US" dirty="0" smtClean="0"/>
              <a:t>Ensure </a:t>
            </a:r>
            <a:r>
              <a:rPr lang="en-US" dirty="0"/>
              <a:t>that the images align with the publication's style and tone.</a:t>
            </a:r>
            <a:endParaRPr lang="en-US" sz="2400" dirty="0"/>
          </a:p>
        </p:txBody>
      </p:sp>
    </p:spTree>
    <p:extLst>
      <p:ext uri="{BB962C8B-B14F-4D97-AF65-F5344CB8AC3E}">
        <p14:creationId xmlns:p14="http://schemas.microsoft.com/office/powerpoint/2010/main" val="747430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082" y="1033111"/>
            <a:ext cx="6719018" cy="868839"/>
          </a:xfrm>
        </p:spPr>
        <p:txBody>
          <a:bodyPr/>
          <a:lstStyle/>
          <a:p>
            <a:r>
              <a:rPr lang="en-US" sz="2800" b="1" dirty="0">
                <a:ea typeface="Calibri" panose="020F0502020204030204" pitchFamily="34" charset="0"/>
              </a:rPr>
              <a:t>Selecting photographs for news publication</a:t>
            </a:r>
            <a:endParaRPr lang="en-US" dirty="0"/>
          </a:p>
        </p:txBody>
      </p:sp>
      <p:sp>
        <p:nvSpPr>
          <p:cNvPr id="3" name="Content Placeholder 2"/>
          <p:cNvSpPr>
            <a:spLocks noGrp="1"/>
          </p:cNvSpPr>
          <p:nvPr>
            <p:ph idx="1"/>
          </p:nvPr>
        </p:nvSpPr>
        <p:spPr>
          <a:xfrm>
            <a:off x="296259" y="1901950"/>
            <a:ext cx="7787956" cy="4581150"/>
          </a:xfrm>
        </p:spPr>
        <p:txBody>
          <a:bodyPr>
            <a:normAutofit fontScale="85000" lnSpcReduction="20000"/>
          </a:bodyPr>
          <a:lstStyle/>
          <a:p>
            <a:pPr lvl="0"/>
            <a:r>
              <a:rPr lang="en-US" b="1" dirty="0"/>
              <a:t>Balance of </a:t>
            </a:r>
            <a:r>
              <a:rPr lang="en-US" b="1" dirty="0" smtClean="0"/>
              <a:t>Content:</a:t>
            </a:r>
            <a:r>
              <a:rPr lang="en-US" sz="2400" dirty="0"/>
              <a:t> </a:t>
            </a:r>
            <a:r>
              <a:rPr lang="en-US" dirty="0" smtClean="0"/>
              <a:t>Consider </a:t>
            </a:r>
            <a:r>
              <a:rPr lang="en-US" dirty="0"/>
              <a:t>the overall balance of content in the publication. </a:t>
            </a:r>
            <a:endParaRPr lang="en-US" dirty="0" smtClean="0"/>
          </a:p>
          <a:p>
            <a:pPr lvl="0"/>
            <a:r>
              <a:rPr lang="en-US" dirty="0" smtClean="0"/>
              <a:t>Ensure </a:t>
            </a:r>
            <a:r>
              <a:rPr lang="en-US" dirty="0"/>
              <a:t>that the mix of text and visuals creates an engaging and informative reading experience</a:t>
            </a:r>
            <a:r>
              <a:rPr lang="en-US" dirty="0" smtClean="0"/>
              <a:t>.</a:t>
            </a:r>
            <a:endParaRPr lang="en-US" sz="2400" dirty="0"/>
          </a:p>
          <a:p>
            <a:pPr lvl="0"/>
            <a:r>
              <a:rPr lang="en-US" b="1" dirty="0" smtClean="0"/>
              <a:t>Collaboration:</a:t>
            </a:r>
            <a:r>
              <a:rPr lang="en-US" sz="2400" dirty="0"/>
              <a:t> </a:t>
            </a:r>
            <a:r>
              <a:rPr lang="en-US" dirty="0" smtClean="0"/>
              <a:t>Collaborate </a:t>
            </a:r>
            <a:r>
              <a:rPr lang="en-US" dirty="0"/>
              <a:t>with photographers, reporters, and editors to make informed decisions about which images to use. </a:t>
            </a:r>
            <a:endParaRPr lang="en-US" dirty="0" smtClean="0"/>
          </a:p>
          <a:p>
            <a:pPr lvl="0"/>
            <a:r>
              <a:rPr lang="en-US" dirty="0" smtClean="0"/>
              <a:t>If </a:t>
            </a:r>
            <a:r>
              <a:rPr lang="en-US" dirty="0"/>
              <a:t>possible, consult with the photographers who captured the images. </a:t>
            </a:r>
            <a:endParaRPr lang="en-US" dirty="0" smtClean="0"/>
          </a:p>
          <a:p>
            <a:pPr lvl="0"/>
            <a:r>
              <a:rPr lang="en-US" dirty="0" smtClean="0"/>
              <a:t>They </a:t>
            </a:r>
            <a:r>
              <a:rPr lang="en-US" dirty="0"/>
              <a:t>can provide insights and context that can inform your selection </a:t>
            </a:r>
            <a:r>
              <a:rPr lang="en-US" dirty="0" smtClean="0"/>
              <a:t>process.</a:t>
            </a:r>
            <a:endParaRPr lang="en-US" sz="2400" dirty="0"/>
          </a:p>
          <a:p>
            <a:pPr lvl="0"/>
            <a:r>
              <a:rPr lang="en-US" dirty="0" smtClean="0"/>
              <a:t>Seek </a:t>
            </a:r>
            <a:r>
              <a:rPr lang="en-US" dirty="0"/>
              <a:t>feedback and collaborate with colleagues, editors, and fellow journalists to gather diverse perspectives on image selection. </a:t>
            </a:r>
            <a:endParaRPr lang="en-US" sz="2400" dirty="0"/>
          </a:p>
        </p:txBody>
      </p:sp>
    </p:spTree>
    <p:extLst>
      <p:ext uri="{BB962C8B-B14F-4D97-AF65-F5344CB8AC3E}">
        <p14:creationId xmlns:p14="http://schemas.microsoft.com/office/powerpoint/2010/main" val="274078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7" y="1033111"/>
            <a:ext cx="6719018" cy="868839"/>
          </a:xfrm>
        </p:spPr>
        <p:txBody>
          <a:bodyPr/>
          <a:lstStyle/>
          <a:p>
            <a:r>
              <a:rPr lang="en-US" sz="2800" b="1" dirty="0">
                <a:ea typeface="Calibri" panose="020F0502020204030204" pitchFamily="34" charset="0"/>
              </a:rPr>
              <a:t>Selecting photographs for news publication</a:t>
            </a:r>
            <a:endParaRPr lang="en-US" dirty="0"/>
          </a:p>
        </p:txBody>
      </p:sp>
      <p:sp>
        <p:nvSpPr>
          <p:cNvPr id="3" name="Content Placeholder 2"/>
          <p:cNvSpPr>
            <a:spLocks noGrp="1"/>
          </p:cNvSpPr>
          <p:nvPr>
            <p:ph idx="1"/>
          </p:nvPr>
        </p:nvSpPr>
        <p:spPr>
          <a:xfrm>
            <a:off x="165449" y="1749246"/>
            <a:ext cx="7613356" cy="5191970"/>
          </a:xfrm>
        </p:spPr>
        <p:txBody>
          <a:bodyPr>
            <a:normAutofit fontScale="70000" lnSpcReduction="20000"/>
          </a:bodyPr>
          <a:lstStyle/>
          <a:p>
            <a:pPr lvl="0"/>
            <a:r>
              <a:rPr lang="en-US" b="1" dirty="0"/>
              <a:t>Audience </a:t>
            </a:r>
            <a:r>
              <a:rPr lang="en-US" b="1" dirty="0" smtClean="0"/>
              <a:t>Consideration:</a:t>
            </a:r>
            <a:r>
              <a:rPr lang="en-US" sz="2400" dirty="0"/>
              <a:t> </a:t>
            </a:r>
            <a:r>
              <a:rPr lang="en-US" dirty="0" smtClean="0"/>
              <a:t>Keep </a:t>
            </a:r>
            <a:r>
              <a:rPr lang="en-US" dirty="0"/>
              <a:t>your target audience in mind. Consider what visuals will resonate with your readers or viewers and enhance their understanding of the story. </a:t>
            </a:r>
            <a:endParaRPr lang="en-US" dirty="0" smtClean="0"/>
          </a:p>
          <a:p>
            <a:pPr lvl="0"/>
            <a:r>
              <a:rPr lang="en-US" dirty="0" smtClean="0"/>
              <a:t>Be </a:t>
            </a:r>
            <a:r>
              <a:rPr lang="en-US" dirty="0"/>
              <a:t>mindful of privacy and sensitivity concerns, particularly when selecting images involving individuals in distress or tragic events</a:t>
            </a:r>
            <a:r>
              <a:rPr lang="en-US" dirty="0" smtClean="0"/>
              <a:t>.</a:t>
            </a:r>
          </a:p>
          <a:p>
            <a:pPr lvl="0"/>
            <a:r>
              <a:rPr lang="en-US" dirty="0" smtClean="0"/>
              <a:t> </a:t>
            </a:r>
            <a:r>
              <a:rPr lang="en-US" dirty="0"/>
              <a:t>Always adhere to ethical standards and guidelines in photojournalism. </a:t>
            </a:r>
            <a:endParaRPr lang="en-US" dirty="0" smtClean="0"/>
          </a:p>
          <a:p>
            <a:pPr lvl="0"/>
            <a:r>
              <a:rPr lang="en-US" b="1" dirty="0" smtClean="0"/>
              <a:t>Usability:</a:t>
            </a:r>
            <a:r>
              <a:rPr lang="en-US" sz="2400" dirty="0"/>
              <a:t> </a:t>
            </a:r>
            <a:r>
              <a:rPr lang="en-US" dirty="0" smtClean="0"/>
              <a:t>Consider </a:t>
            </a:r>
            <a:r>
              <a:rPr lang="en-US" dirty="0"/>
              <a:t>how the selected photographs will fit within the publication's layout. </a:t>
            </a:r>
            <a:endParaRPr lang="en-US" dirty="0" smtClean="0"/>
          </a:p>
          <a:p>
            <a:pPr lvl="0"/>
            <a:r>
              <a:rPr lang="en-US" dirty="0" smtClean="0"/>
              <a:t>Ensure </a:t>
            </a:r>
            <a:r>
              <a:rPr lang="en-US" dirty="0"/>
              <a:t>that they work well within the design and don't disrupt the reading experience. </a:t>
            </a:r>
            <a:endParaRPr lang="en-US" dirty="0" smtClean="0"/>
          </a:p>
          <a:p>
            <a:pPr lvl="0"/>
            <a:r>
              <a:rPr lang="en-US" dirty="0" smtClean="0"/>
              <a:t>Conduct </a:t>
            </a:r>
            <a:r>
              <a:rPr lang="en-US" dirty="0"/>
              <a:t>a final review to ensure that the selected images collectively create a cohesive and engaging visual narrative for the news story.</a:t>
            </a:r>
            <a:endParaRPr lang="en-US" sz="2400" dirty="0"/>
          </a:p>
          <a:p>
            <a:pPr lvl="0"/>
            <a:r>
              <a:rPr lang="en-US" b="1" dirty="0" smtClean="0"/>
              <a:t>Proofread:</a:t>
            </a:r>
            <a:r>
              <a:rPr lang="en-US" sz="2400" dirty="0"/>
              <a:t> </a:t>
            </a:r>
            <a:r>
              <a:rPr lang="en-US" dirty="0" smtClean="0"/>
              <a:t>Finally</a:t>
            </a:r>
            <a:r>
              <a:rPr lang="en-US" dirty="0"/>
              <a:t>, double-check your selection to ensure that the photographs match the stories and captions accurately. </a:t>
            </a:r>
            <a:endParaRPr lang="en-US" dirty="0" smtClean="0"/>
          </a:p>
          <a:p>
            <a:pPr lvl="0"/>
            <a:r>
              <a:rPr lang="en-US" dirty="0" smtClean="0"/>
              <a:t>Verify </a:t>
            </a:r>
            <a:r>
              <a:rPr lang="en-US" dirty="0"/>
              <a:t>that you have the necessary permissions and rights to use the selected images, and provide proper attribution as required.</a:t>
            </a:r>
            <a:endParaRPr lang="en-US" sz="2400" dirty="0"/>
          </a:p>
          <a:p>
            <a:endParaRPr lang="en-US" dirty="0"/>
          </a:p>
        </p:txBody>
      </p:sp>
    </p:spTree>
    <p:extLst>
      <p:ext uri="{BB962C8B-B14F-4D97-AF65-F5344CB8AC3E}">
        <p14:creationId xmlns:p14="http://schemas.microsoft.com/office/powerpoint/2010/main" val="37058854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6719018" cy="868839"/>
          </a:xfrm>
        </p:spPr>
        <p:txBody>
          <a:bodyPr>
            <a:normAutofit/>
          </a:bodyPr>
          <a:lstStyle/>
          <a:p>
            <a:r>
              <a:rPr lang="en-US" sz="2800" b="1" dirty="0"/>
              <a:t>Application of publication layouts designs</a:t>
            </a:r>
            <a:endParaRPr lang="en-US" sz="2800" dirty="0"/>
          </a:p>
        </p:txBody>
      </p:sp>
      <p:sp>
        <p:nvSpPr>
          <p:cNvPr id="3" name="Content Placeholder 2"/>
          <p:cNvSpPr>
            <a:spLocks noGrp="1"/>
          </p:cNvSpPr>
          <p:nvPr>
            <p:ph idx="1"/>
          </p:nvPr>
        </p:nvSpPr>
        <p:spPr>
          <a:xfrm>
            <a:off x="192343" y="1749245"/>
            <a:ext cx="8044577" cy="5039265"/>
          </a:xfrm>
        </p:spPr>
        <p:txBody>
          <a:bodyPr>
            <a:normAutofit fontScale="77500" lnSpcReduction="20000"/>
          </a:bodyPr>
          <a:lstStyle/>
          <a:p>
            <a:r>
              <a:rPr lang="en-US" cap="all" dirty="0"/>
              <a:t>WRITE INTERESTING TITLES</a:t>
            </a:r>
            <a:endParaRPr lang="en-US" dirty="0"/>
          </a:p>
          <a:p>
            <a:r>
              <a:rPr lang="en-US" dirty="0"/>
              <a:t>Your titles need to be interesting and even intriguing. Make sure they stand out and capture the attention of your readers. </a:t>
            </a:r>
            <a:endParaRPr lang="en-US" dirty="0" smtClean="0"/>
          </a:p>
          <a:p>
            <a:r>
              <a:rPr lang="en-US" dirty="0" smtClean="0"/>
              <a:t>There </a:t>
            </a:r>
            <a:r>
              <a:rPr lang="en-US" dirty="0"/>
              <a:t>are several types of titles you can write:</a:t>
            </a:r>
          </a:p>
          <a:p>
            <a:pPr lvl="0"/>
            <a:r>
              <a:rPr lang="en-US" b="1" dirty="0"/>
              <a:t>Titles that meet a need.</a:t>
            </a:r>
            <a:r>
              <a:rPr lang="en-US" dirty="0"/>
              <a:t> These are often "How-To" type articles, but they meet a need someone has. </a:t>
            </a:r>
            <a:endParaRPr lang="en-US" dirty="0" smtClean="0"/>
          </a:p>
          <a:p>
            <a:pPr lvl="0"/>
            <a:r>
              <a:rPr lang="en-US" dirty="0" smtClean="0"/>
              <a:t>This </a:t>
            </a:r>
            <a:r>
              <a:rPr lang="en-US" dirty="0"/>
              <a:t>could be something like, "How to Avoid Divorce" or "Winning the Heart of Your Rebellious Teenager."</a:t>
            </a:r>
          </a:p>
          <a:p>
            <a:pPr lvl="0"/>
            <a:r>
              <a:rPr lang="en-US" b="1" dirty="0"/>
              <a:t>Titles that spark curiosity.</a:t>
            </a:r>
            <a:r>
              <a:rPr lang="en-US" dirty="0"/>
              <a:t> These titles grab the attention with a mental, "That's interesting..." These titles may sound like this, "Mysterious Blob Discovered in Man's Grill" or "Dog Learns to Fly the Hard Way."</a:t>
            </a:r>
          </a:p>
          <a:p>
            <a:r>
              <a:rPr lang="en-US" b="1" dirty="0"/>
              <a:t>Titles that provoke.</a:t>
            </a:r>
            <a:r>
              <a:rPr lang="en-US" dirty="0"/>
              <a:t> This does not mean you are trying to offend the reader, but the title is meant to provoke an emotional response to the reader's sensibilities so that they'll read it</a:t>
            </a:r>
            <a:r>
              <a:rPr lang="en-US" dirty="0" smtClean="0"/>
              <a:t>.</a:t>
            </a:r>
          </a:p>
          <a:p>
            <a:r>
              <a:rPr lang="en-US" sz="1300" dirty="0"/>
              <a:t>Copyright © 2023 MakeMyNewspaper.com Inc.</a:t>
            </a:r>
          </a:p>
          <a:p>
            <a:endParaRPr lang="en-US" dirty="0"/>
          </a:p>
        </p:txBody>
      </p:sp>
    </p:spTree>
    <p:extLst>
      <p:ext uri="{BB962C8B-B14F-4D97-AF65-F5344CB8AC3E}">
        <p14:creationId xmlns:p14="http://schemas.microsoft.com/office/powerpoint/2010/main" val="27064003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85282"/>
            <a:ext cx="6719018" cy="868839"/>
          </a:xfrm>
        </p:spPr>
        <p:txBody>
          <a:bodyPr/>
          <a:lstStyle/>
          <a:p>
            <a:r>
              <a:rPr lang="en-US" sz="2800" b="1" dirty="0"/>
              <a:t>Application of publication layouts designs</a:t>
            </a:r>
            <a:endParaRPr lang="en-US" dirty="0"/>
          </a:p>
        </p:txBody>
      </p:sp>
      <p:sp>
        <p:nvSpPr>
          <p:cNvPr id="3" name="Content Placeholder 2"/>
          <p:cNvSpPr>
            <a:spLocks noGrp="1"/>
          </p:cNvSpPr>
          <p:nvPr>
            <p:ph idx="1"/>
          </p:nvPr>
        </p:nvSpPr>
        <p:spPr>
          <a:xfrm>
            <a:off x="448964" y="1832460"/>
            <a:ext cx="7787955" cy="4956050"/>
          </a:xfrm>
        </p:spPr>
        <p:txBody>
          <a:bodyPr>
            <a:normAutofit fontScale="70000" lnSpcReduction="20000"/>
          </a:bodyPr>
          <a:lstStyle/>
          <a:p>
            <a:r>
              <a:rPr lang="en-US" cap="all" dirty="0"/>
              <a:t>USE WHITE SPACE</a:t>
            </a:r>
            <a:endParaRPr lang="en-US" dirty="0"/>
          </a:p>
          <a:p>
            <a:r>
              <a:rPr lang="en-US" dirty="0"/>
              <a:t>White space is essential part of design for two reasons. First, to separate elements. Don't crowd things so close together that the eye has a hard time distinguishing individual elements. </a:t>
            </a:r>
            <a:endParaRPr lang="en-US" dirty="0" smtClean="0"/>
          </a:p>
          <a:p>
            <a:r>
              <a:rPr lang="en-US" dirty="0" smtClean="0"/>
              <a:t>Use </a:t>
            </a:r>
            <a:r>
              <a:rPr lang="en-US" dirty="0"/>
              <a:t>horizontal and vertical white space between columns, pictures, and titles. Second, use white space to draw attention to specific elements. </a:t>
            </a:r>
            <a:endParaRPr lang="en-US" dirty="0" smtClean="0"/>
          </a:p>
          <a:p>
            <a:r>
              <a:rPr lang="en-US" cap="all" dirty="0"/>
              <a:t>DESIGN FOR READABILITY</a:t>
            </a:r>
            <a:endParaRPr lang="en-US" dirty="0"/>
          </a:p>
          <a:p>
            <a:r>
              <a:rPr lang="en-US" dirty="0"/>
              <a:t>You want people to read your newspaper, so designing in such a way that a reader instinctively reads things is important. </a:t>
            </a:r>
            <a:endParaRPr lang="en-US" dirty="0" smtClean="0"/>
          </a:p>
          <a:p>
            <a:r>
              <a:rPr lang="en-US" dirty="0" smtClean="0"/>
              <a:t>Done </a:t>
            </a:r>
            <a:r>
              <a:rPr lang="en-US" dirty="0"/>
              <a:t>right, the reader will not even notice what you did because the design will feel natural to the reader. Here are some things to keep in mind:</a:t>
            </a:r>
          </a:p>
          <a:p>
            <a:pPr lvl="0"/>
            <a:r>
              <a:rPr lang="en-US" b="1" dirty="0"/>
              <a:t>Use a comfortable and readable font.</a:t>
            </a:r>
            <a:r>
              <a:rPr lang="en-US" dirty="0"/>
              <a:t> </a:t>
            </a:r>
          </a:p>
          <a:p>
            <a:pPr lvl="0"/>
            <a:r>
              <a:rPr lang="en-US" b="1" dirty="0"/>
              <a:t>Keep fonts and font sizes consistent.</a:t>
            </a:r>
            <a:r>
              <a:rPr lang="en-US" dirty="0"/>
              <a:t> </a:t>
            </a:r>
            <a:endParaRPr lang="en-US" dirty="0" smtClean="0"/>
          </a:p>
          <a:p>
            <a:pPr lvl="0"/>
            <a:r>
              <a:rPr lang="en-US" b="1" dirty="0" smtClean="0"/>
              <a:t>Make </a:t>
            </a:r>
            <a:r>
              <a:rPr lang="en-US" b="1" dirty="0"/>
              <a:t>navigation easy.</a:t>
            </a:r>
            <a:r>
              <a:rPr lang="en-US" dirty="0"/>
              <a:t> </a:t>
            </a:r>
            <a:endParaRPr lang="en-US" dirty="0" smtClean="0"/>
          </a:p>
          <a:p>
            <a:r>
              <a:rPr lang="en-US" b="1" dirty="0" smtClean="0"/>
              <a:t>Use </a:t>
            </a:r>
            <a:r>
              <a:rPr lang="en-US" b="1" dirty="0"/>
              <a:t>white space.</a:t>
            </a:r>
            <a:r>
              <a:rPr lang="en-US" dirty="0"/>
              <a:t> </a:t>
            </a:r>
            <a:r>
              <a:rPr lang="en-US" sz="1400" dirty="0"/>
              <a:t>Copyright © 2023 MakeMyNewspaper.com Inc.</a:t>
            </a:r>
          </a:p>
          <a:p>
            <a:pPr lvl="0"/>
            <a:endParaRPr lang="en-US" dirty="0"/>
          </a:p>
        </p:txBody>
      </p:sp>
    </p:spTree>
    <p:extLst>
      <p:ext uri="{BB962C8B-B14F-4D97-AF65-F5344CB8AC3E}">
        <p14:creationId xmlns:p14="http://schemas.microsoft.com/office/powerpoint/2010/main" val="36371126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132" y="880406"/>
            <a:ext cx="6719018" cy="868839"/>
          </a:xfrm>
        </p:spPr>
        <p:txBody>
          <a:bodyPr/>
          <a:lstStyle/>
          <a:p>
            <a:r>
              <a:rPr lang="en-US" sz="2800" b="1" dirty="0"/>
              <a:t>Application of publication layouts designs</a:t>
            </a:r>
            <a:endParaRPr lang="en-US" dirty="0"/>
          </a:p>
        </p:txBody>
      </p:sp>
      <p:sp>
        <p:nvSpPr>
          <p:cNvPr id="3" name="Content Placeholder 2"/>
          <p:cNvSpPr>
            <a:spLocks noGrp="1"/>
          </p:cNvSpPr>
          <p:nvPr>
            <p:ph idx="1"/>
          </p:nvPr>
        </p:nvSpPr>
        <p:spPr>
          <a:xfrm>
            <a:off x="143554" y="1596541"/>
            <a:ext cx="7940661" cy="5261460"/>
          </a:xfrm>
        </p:spPr>
        <p:txBody>
          <a:bodyPr>
            <a:normAutofit fontScale="70000" lnSpcReduction="20000"/>
          </a:bodyPr>
          <a:lstStyle/>
          <a:p>
            <a:r>
              <a:rPr lang="en-US" cap="all" dirty="0"/>
              <a:t>PICTURES TELL A STORY</a:t>
            </a:r>
            <a:endParaRPr lang="en-US" dirty="0"/>
          </a:p>
          <a:p>
            <a:r>
              <a:rPr lang="en-US" dirty="0" smtClean="0"/>
              <a:t>Your </a:t>
            </a:r>
            <a:r>
              <a:rPr lang="en-US" dirty="0"/>
              <a:t>pictures need to tell part of the story and, if possible, evoke emotion in the reader. Don't stretch a picture out of normal proportion to get it to fit in a particular space. </a:t>
            </a:r>
            <a:endParaRPr lang="en-US" dirty="0" smtClean="0"/>
          </a:p>
          <a:p>
            <a:r>
              <a:rPr lang="en-US" dirty="0" smtClean="0"/>
              <a:t>Don't </a:t>
            </a:r>
            <a:r>
              <a:rPr lang="en-US" dirty="0"/>
              <a:t>make people fat or skinny just to get it to </a:t>
            </a:r>
            <a:r>
              <a:rPr lang="en-US" dirty="0" smtClean="0"/>
              <a:t>fit. Instead</a:t>
            </a:r>
            <a:r>
              <a:rPr lang="en-US" dirty="0"/>
              <a:t>, crop pictures to fit and make the image part of the story itself.</a:t>
            </a:r>
          </a:p>
          <a:p>
            <a:r>
              <a:rPr lang="en-US" cap="all" dirty="0"/>
              <a:t>KEEP IT SIMPLE</a:t>
            </a:r>
            <a:endParaRPr lang="en-US" dirty="0"/>
          </a:p>
          <a:p>
            <a:r>
              <a:rPr lang="en-US" dirty="0"/>
              <a:t>Don't try to get fancy. Let your words and images evoke the interest and emotion you want. </a:t>
            </a:r>
            <a:endParaRPr lang="en-US" dirty="0" smtClean="0"/>
          </a:p>
          <a:p>
            <a:r>
              <a:rPr lang="en-US" dirty="0" smtClean="0"/>
              <a:t>Don't </a:t>
            </a:r>
            <a:r>
              <a:rPr lang="en-US" dirty="0"/>
              <a:t>go for flash. Go for simple. Let your titles and images do the work.</a:t>
            </a:r>
          </a:p>
          <a:p>
            <a:r>
              <a:rPr lang="en-US" cap="all" dirty="0"/>
              <a:t>DESIGN AROUND ARTICLES</a:t>
            </a:r>
            <a:endParaRPr lang="en-US" dirty="0"/>
          </a:p>
          <a:p>
            <a:r>
              <a:rPr lang="en-US" dirty="0"/>
              <a:t>When designing your newspaper, put your articles in place first. Instead of trying to make your articles fit to your images, titles, and other elements, make the other elements fit your articles. </a:t>
            </a:r>
            <a:endParaRPr lang="en-US" dirty="0" smtClean="0"/>
          </a:p>
          <a:p>
            <a:r>
              <a:rPr lang="en-US" dirty="0" smtClean="0"/>
              <a:t>The </a:t>
            </a:r>
            <a:r>
              <a:rPr lang="en-US" dirty="0"/>
              <a:t>articles is the essence of a newspaper, so start with the articles and add the content around it appropriately. </a:t>
            </a:r>
          </a:p>
          <a:p>
            <a:r>
              <a:rPr lang="en-US" sz="1400" dirty="0"/>
              <a:t>Copyright © 2023 MakeMyNewspaper.com Inc.</a:t>
            </a:r>
          </a:p>
        </p:txBody>
      </p:sp>
    </p:spTree>
    <p:extLst>
      <p:ext uri="{BB962C8B-B14F-4D97-AF65-F5344CB8AC3E}">
        <p14:creationId xmlns:p14="http://schemas.microsoft.com/office/powerpoint/2010/main" val="1697440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2"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6" y="1596541"/>
            <a:ext cx="8246070" cy="5191970"/>
          </a:xfrm>
        </p:spPr>
        <p:txBody>
          <a:bodyPr>
            <a:normAutofit fontScale="85000" lnSpcReduction="20000"/>
          </a:bodyPr>
          <a:lstStyle/>
          <a:p>
            <a:r>
              <a:rPr lang="en-US" dirty="0"/>
              <a:t>The goal of news publication design is to provide a visually engaging and reader-friendly experience that effectively communicates news and information</a:t>
            </a:r>
            <a:r>
              <a:rPr lang="en-US" dirty="0" smtClean="0"/>
              <a:t>.</a:t>
            </a:r>
          </a:p>
          <a:p>
            <a:r>
              <a:rPr lang="en-US" dirty="0" smtClean="0"/>
              <a:t> </a:t>
            </a:r>
            <a:r>
              <a:rPr lang="en-US" dirty="0"/>
              <a:t>Design should enhance the content, making it easier for readers to access and engage with the stories. </a:t>
            </a:r>
            <a:endParaRPr lang="en-US" dirty="0" smtClean="0"/>
          </a:p>
          <a:p>
            <a:r>
              <a:rPr lang="en-US" dirty="0"/>
              <a:t>The process of selecting photographs for a news publication is a balance of editorial judgment, visual storytelling, and the need to inform and engage the audience effectively</a:t>
            </a:r>
            <a:r>
              <a:rPr lang="en-US" dirty="0" smtClean="0"/>
              <a:t>. </a:t>
            </a:r>
          </a:p>
          <a:p>
            <a:r>
              <a:rPr lang="en-US" dirty="0" smtClean="0"/>
              <a:t>The </a:t>
            </a:r>
            <a:r>
              <a:rPr lang="en-US" dirty="0"/>
              <a:t>ultimate goal is to use images that enhance the news story, provide valuable context, and resonate with your audience. </a:t>
            </a:r>
            <a:endParaRPr lang="en-US" dirty="0" smtClean="0"/>
          </a:p>
          <a:p>
            <a:r>
              <a:rPr lang="en-US" dirty="0"/>
              <a:t>When designing your newspaper, put your articles in place first. </a:t>
            </a:r>
            <a:endParaRPr lang="en-US" dirty="0" smtClean="0"/>
          </a:p>
          <a:p>
            <a:r>
              <a:rPr lang="en-US" dirty="0" smtClean="0"/>
              <a:t>Instead </a:t>
            </a:r>
            <a:r>
              <a:rPr lang="en-US" dirty="0"/>
              <a:t>of trying to make your articles fit to your images, titles, and other elements, make the other elements fit your articles. </a:t>
            </a:r>
          </a:p>
        </p:txBody>
      </p:sp>
    </p:spTree>
    <p:extLst>
      <p:ext uri="{BB962C8B-B14F-4D97-AF65-F5344CB8AC3E}">
        <p14:creationId xmlns:p14="http://schemas.microsoft.com/office/powerpoint/2010/main" val="10990291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1103</TotalTime>
  <Words>3202</Words>
  <Application>Microsoft Office PowerPoint</Application>
  <PresentationFormat>On-screen Show (4:3)</PresentationFormat>
  <Paragraphs>285</Paragraphs>
  <Slides>33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Office Theme</vt:lpstr>
      <vt:lpstr>Photojournalism</vt:lpstr>
      <vt:lpstr>Objectives</vt:lpstr>
      <vt:lpstr>Introduction</vt:lpstr>
      <vt:lpstr>Introduction</vt:lpstr>
      <vt:lpstr>The principles and elements of news publication layout</vt:lpstr>
      <vt:lpstr>PowerPoint Presentation</vt:lpstr>
      <vt:lpstr>PowerPoint Presentation</vt:lpstr>
      <vt:lpstr>The principles and elements of news publication layout</vt:lpstr>
      <vt:lpstr>PowerPoint Presentation</vt:lpstr>
      <vt:lpstr>The principles and elements of news publication layout</vt:lpstr>
      <vt:lpstr>PowerPoint Presentation</vt:lpstr>
      <vt:lpstr>The principles and elements of news publication layout</vt:lpstr>
      <vt:lpstr>The principles and elements of news publication layout</vt:lpstr>
      <vt:lpstr>The principles and elements of news publication layout</vt:lpstr>
      <vt:lpstr>The principles and elements of news publication layout</vt:lpstr>
      <vt:lpstr>PowerPoint Presentation</vt:lpstr>
      <vt:lpstr>The principles and elements of news publication layout</vt:lpstr>
      <vt:lpstr>The principles and elements of news publication layout</vt:lpstr>
      <vt:lpstr>The principles and elements of news publication layout</vt:lpstr>
      <vt:lpstr>The principles and elements of news publication layout</vt:lpstr>
      <vt:lpstr>PowerPoint Presentation</vt:lpstr>
      <vt:lpstr>Selecting photographs for news publication</vt:lpstr>
      <vt:lpstr>Selecting photographs for news publication</vt:lpstr>
      <vt:lpstr>Selecting photographs for news publication</vt:lpstr>
      <vt:lpstr>Selecting photographs for news publication</vt:lpstr>
      <vt:lpstr>Selecting photographs for news publication</vt:lpstr>
      <vt:lpstr>Selecting photographs for news publication</vt:lpstr>
      <vt:lpstr>Selecting photographs for news publication</vt:lpstr>
      <vt:lpstr>Application of publication layouts designs</vt:lpstr>
      <vt:lpstr>Application of publication layouts designs</vt:lpstr>
      <vt:lpstr>Application of publication layouts designs</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163</cp:revision>
  <dcterms:created xsi:type="dcterms:W3CDTF">2013-08-21T19:17:07Z</dcterms:created>
  <dcterms:modified xsi:type="dcterms:W3CDTF">2023-10-26T19:27:46Z</dcterms:modified>
</cp:coreProperties>
</file>