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59" r:id="rId4"/>
    <p:sldId id="261" r:id="rId5"/>
    <p:sldId id="262" r:id="rId6"/>
    <p:sldId id="264" r:id="rId7"/>
    <p:sldId id="265" r:id="rId8"/>
    <p:sldId id="263"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82" r:id="rId23"/>
    <p:sldId id="279" r:id="rId24"/>
    <p:sldId id="280" r:id="rId25"/>
    <p:sldId id="281" r:id="rId26"/>
    <p:sldId id="283" r:id="rId27"/>
    <p:sldId id="284" r:id="rId28"/>
    <p:sldId id="285" r:id="rId29"/>
    <p:sldId id="286" r:id="rId30"/>
    <p:sldId id="287" r:id="rId31"/>
    <p:sldId id="288" r:id="rId32"/>
    <p:sldId id="289" r:id="rId33"/>
    <p:sldId id="290"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40000"/>
    <a:srgbClr val="FF9E1D"/>
    <a:srgbClr val="D68B1C"/>
    <a:srgbClr val="609600"/>
    <a:srgbClr val="6CA800"/>
    <a:srgbClr val="EE7D00"/>
    <a:srgbClr val="253600"/>
    <a:srgbClr val="552579"/>
    <a:srgbClr val="2597FF"/>
    <a:srgbClr val="D0962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906" y="72"/>
      </p:cViewPr>
      <p:guideLst>
        <p:guide orient="horz" pos="2160"/>
        <p:guide pos="2880"/>
      </p:guideLst>
    </p:cSldViewPr>
  </p:slideViewPr>
  <p:notesTextViewPr>
    <p:cViewPr>
      <p:scale>
        <a:sx n="1" d="1"/>
        <a:sy n="1" d="1"/>
      </p:scale>
      <p:origin x="0" y="0"/>
    </p:cViewPr>
  </p:notesTextViewPr>
  <p:gridSpacing cx="152705" cy="1527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01670" y="3581705"/>
            <a:ext cx="8093365" cy="1527050"/>
          </a:xfrm>
          <a:effectLst/>
        </p:spPr>
        <p:txBody>
          <a:bodyPr>
            <a:normAutofit/>
          </a:bodyPr>
          <a:lstStyle>
            <a:lvl1pPr algn="r">
              <a:defRPr sz="3600">
                <a:solidFill>
                  <a:srgbClr val="A40000"/>
                </a:solidFill>
              </a:defRPr>
            </a:lvl1pPr>
          </a:lstStyle>
          <a:p>
            <a:r>
              <a:rPr lang="en-US" dirty="0" smtClean="0"/>
              <a:t>Click to edit </a:t>
            </a:r>
            <a:br>
              <a:rPr lang="en-US" dirty="0" smtClean="0"/>
            </a:br>
            <a:r>
              <a:rPr lang="en-US" dirty="0" smtClean="0"/>
              <a:t>Master title style</a:t>
            </a:r>
            <a:endParaRPr lang="en-US" dirty="0"/>
          </a:p>
        </p:txBody>
      </p:sp>
      <p:sp>
        <p:nvSpPr>
          <p:cNvPr id="3" name="Subtitle 2"/>
          <p:cNvSpPr>
            <a:spLocks noGrp="1"/>
          </p:cNvSpPr>
          <p:nvPr>
            <p:ph type="subTitle" idx="1"/>
          </p:nvPr>
        </p:nvSpPr>
        <p:spPr>
          <a:xfrm>
            <a:off x="601670" y="5108754"/>
            <a:ext cx="8093365" cy="1068935"/>
          </a:xfrm>
        </p:spPr>
        <p:txBody>
          <a:bodyPr>
            <a:normAutofit/>
          </a:bodyPr>
          <a:lstStyle>
            <a:lvl1pPr marL="0" indent="0" algn="r">
              <a:buNone/>
              <a:defRPr sz="2800">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a:t>
            </a:r>
          </a:p>
          <a:p>
            <a:r>
              <a:rPr lang="en-US" dirty="0" smtClean="0"/>
              <a:t>Master subtitle style</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59785" y="1443835"/>
            <a:ext cx="7618780" cy="610820"/>
          </a:xfrm>
        </p:spPr>
        <p:txBody>
          <a:bodyPr>
            <a:normAutofit/>
          </a:bodyPr>
          <a:lstStyle>
            <a:lvl1pPr algn="l">
              <a:defRPr sz="3600">
                <a:solidFill>
                  <a:srgbClr val="A40000"/>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1059785" y="2054655"/>
            <a:ext cx="7618780" cy="4123035"/>
          </a:xfrm>
        </p:spPr>
        <p:txBody>
          <a:bodyPr/>
          <a:lstStyle>
            <a:lvl1pPr>
              <a:defRPr sz="2800">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76014" y="374900"/>
            <a:ext cx="6719018" cy="868839"/>
          </a:xfrm>
        </p:spPr>
        <p:txBody>
          <a:bodyPr>
            <a:normAutofit/>
          </a:bodyPr>
          <a:lstStyle>
            <a:lvl1pPr algn="l">
              <a:defRPr sz="3600">
                <a:solidFill>
                  <a:srgbClr val="A40000"/>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1976015" y="1138425"/>
            <a:ext cx="6719018" cy="5039265"/>
          </a:xfrm>
        </p:spPr>
        <p:txBody>
          <a:bodyPr/>
          <a:lstStyle>
            <a:lvl1pPr>
              <a:defRPr sz="2800">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11/9/2023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33014"/>
            <a:ext cx="8229600" cy="584623"/>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074F12-AA26-4AC8-9962-C36BB8F32554}" type="datetimeFigureOut">
              <a:rPr lang="en-US" smtClean="0"/>
              <a:pPr/>
              <a:t>11/9/2023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48965" y="1443835"/>
            <a:ext cx="8229600" cy="532180"/>
          </a:xfrm>
        </p:spPr>
        <p:txBody>
          <a:bodyPr>
            <a:normAutofit/>
          </a:bodyPr>
          <a:lstStyle>
            <a:lvl1pPr algn="l">
              <a:defRPr sz="3600">
                <a:solidFill>
                  <a:srgbClr val="A40000"/>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448965" y="2054654"/>
            <a:ext cx="4040188" cy="639762"/>
          </a:xfrm>
        </p:spPr>
        <p:txBody>
          <a:bodyPr anchor="b"/>
          <a:lstStyle>
            <a:lvl1pPr marL="0" indent="0">
              <a:buNone/>
              <a:defRPr sz="2400" b="1">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448965" y="2684517"/>
            <a:ext cx="4040188" cy="3035058"/>
          </a:xfrm>
        </p:spPr>
        <p:txBody>
          <a:bodyPr/>
          <a:lstStyle>
            <a:lvl1pPr>
              <a:defRPr sz="2400">
                <a:solidFill>
                  <a:schemeClr val="tx1">
                    <a:lumMod val="75000"/>
                    <a:lumOff val="25000"/>
                  </a:schemeClr>
                </a:solidFill>
              </a:defRPr>
            </a:lvl1pPr>
            <a:lvl2pPr>
              <a:defRPr sz="2000">
                <a:solidFill>
                  <a:schemeClr val="tx1">
                    <a:lumMod val="75000"/>
                    <a:lumOff val="25000"/>
                  </a:schemeClr>
                </a:solidFill>
              </a:defRPr>
            </a:lvl2pPr>
            <a:lvl3pPr>
              <a:defRPr sz="18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36790" y="2054654"/>
            <a:ext cx="4041775" cy="639762"/>
          </a:xfrm>
        </p:spPr>
        <p:txBody>
          <a:bodyPr anchor="b"/>
          <a:lstStyle>
            <a:lvl1pPr marL="0" indent="0">
              <a:buNone/>
              <a:defRPr sz="2400" b="1">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4636790" y="2684517"/>
            <a:ext cx="4041775" cy="3035058"/>
          </a:xfrm>
        </p:spPr>
        <p:txBody>
          <a:bodyPr/>
          <a:lstStyle>
            <a:lvl1pPr>
              <a:defRPr sz="2400">
                <a:solidFill>
                  <a:schemeClr val="tx1">
                    <a:lumMod val="75000"/>
                    <a:lumOff val="25000"/>
                  </a:schemeClr>
                </a:solidFill>
              </a:defRPr>
            </a:lvl1pPr>
            <a:lvl2pPr>
              <a:defRPr sz="2000">
                <a:solidFill>
                  <a:schemeClr val="tx1">
                    <a:lumMod val="75000"/>
                    <a:lumOff val="25000"/>
                  </a:schemeClr>
                </a:solidFill>
              </a:defRPr>
            </a:lvl2pPr>
            <a:lvl3pPr>
              <a:defRPr sz="18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53074F12-AA26-4AC8-9962-C36BB8F32554}" type="datetimeFigureOut">
              <a:rPr lang="en-US" smtClean="0"/>
              <a:pPr/>
              <a:t>11/9/2023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074F12-AA26-4AC8-9962-C36BB8F32554}" type="datetimeFigureOut">
              <a:rPr lang="en-US" smtClean="0"/>
              <a:pPr/>
              <a:t>11/9/2023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11/9/2023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pPr/>
              <a:t>11/9/2023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pPr/>
              <a:t>11/9/2023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11/9/2023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Tree>
    <p:extLst>
      <p:ext uri="{BB962C8B-B14F-4D97-AF65-F5344CB8AC3E}">
        <p14:creationId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pexels.com/photo/body-of-water-1487031/" TargetMode="Externa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pexels.com/photo/smiling-ethnic-woman-having-photo-session-with-plants-3746149/"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pexels.com/photo/kitchen-island-and-barstools-534151/" TargetMode="Externa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pexels.com/photo/man-sitting-on-rock-during-golden-hour-3107467/" TargetMode="External"/><Relationship Id="rId1" Type="http://schemas.openxmlformats.org/officeDocument/2006/relationships/slideLayout" Target="../slideLayouts/slideLayout3.xml"/><Relationship Id="rId5" Type="http://schemas.openxmlformats.org/officeDocument/2006/relationships/hyperlink" Target="https://www.pexels.com/photo/young-skater-jumping-on-skateboard-in-park-5370393/" TargetMode="Externa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 Id="rId4" Type="http://schemas.openxmlformats.org/officeDocument/2006/relationships/hyperlink" Target="https://www.pexels.com/photo/fashion-photography-of-glitter-face-paint-1081939/"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hyperlink" Target="https://expertphotography.com/color-temperature/#:~:text=Color%20temperature%20is%20a%20measurement,camera%20or%20during%20post%2Dprocessing" TargetMode="External"/><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hyperlink" Target="https://pixabay.com/photos/adult-mother-daughter-beach-kids-1807500/" TargetMode="External"/><Relationship Id="rId2" Type="http://schemas.openxmlformats.org/officeDocument/2006/relationships/hyperlink" Target="https://www.pexels.com/photo/model-posing-in-a-studio-11697738/" TargetMode="External"/><Relationship Id="rId1" Type="http://schemas.openxmlformats.org/officeDocument/2006/relationships/slideLayout" Target="../slideLayouts/slideLayout3.xml"/><Relationship Id="rId5" Type="http://schemas.openxmlformats.org/officeDocument/2006/relationships/image" Target="../media/image14.jpeg"/><Relationship Id="rId4" Type="http://schemas.openxmlformats.org/officeDocument/2006/relationships/image" Target="../media/image13.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48965" y="69490"/>
            <a:ext cx="8246070" cy="1374345"/>
          </a:xfrm>
        </p:spPr>
        <p:txBody>
          <a:bodyPr>
            <a:normAutofit fontScale="90000"/>
          </a:bodyPr>
          <a:lstStyle/>
          <a:p>
            <a:pPr algn="ctr"/>
            <a:r>
              <a:rPr lang="en-US" sz="8800" b="1" dirty="0" smtClean="0"/>
              <a:t>Photojournalism</a:t>
            </a:r>
            <a:endParaRPr lang="en-US" b="1" dirty="0"/>
          </a:p>
        </p:txBody>
      </p:sp>
      <p:sp>
        <p:nvSpPr>
          <p:cNvPr id="3" name="Subtitle 2"/>
          <p:cNvSpPr>
            <a:spLocks noGrp="1"/>
          </p:cNvSpPr>
          <p:nvPr>
            <p:ph type="subTitle" idx="1"/>
          </p:nvPr>
        </p:nvSpPr>
        <p:spPr>
          <a:xfrm>
            <a:off x="296260" y="5108755"/>
            <a:ext cx="8246070" cy="1374345"/>
          </a:xfrm>
        </p:spPr>
        <p:txBody>
          <a:bodyPr>
            <a:normAutofit lnSpcReduction="10000"/>
          </a:bodyPr>
          <a:lstStyle/>
          <a:p>
            <a:pPr algn="ctr"/>
            <a:r>
              <a:rPr lang="en-US" b="1" dirty="0" smtClean="0">
                <a:solidFill>
                  <a:schemeClr val="tx1"/>
                </a:solidFill>
              </a:rPr>
              <a:t>WEEK 11 </a:t>
            </a:r>
            <a:r>
              <a:rPr lang="en-US" b="1" cap="all" dirty="0">
                <a:solidFill>
                  <a:schemeClr val="tx1"/>
                </a:solidFill>
              </a:rPr>
              <a:t>Lighting techniques in </a:t>
            </a:r>
            <a:r>
              <a:rPr lang="en-US" b="1" cap="all">
                <a:solidFill>
                  <a:schemeClr val="tx1"/>
                </a:solidFill>
              </a:rPr>
              <a:t>digital </a:t>
            </a:r>
            <a:r>
              <a:rPr lang="en-US" b="1" cap="all" smtClean="0">
                <a:solidFill>
                  <a:schemeClr val="tx1"/>
                </a:solidFill>
              </a:rPr>
              <a:t>photojournalism</a:t>
            </a:r>
          </a:p>
          <a:p>
            <a:pPr algn="ctr"/>
            <a:r>
              <a:rPr lang="en-US" b="1" smtClean="0">
                <a:solidFill>
                  <a:schemeClr val="tx1"/>
                </a:solidFill>
              </a:rPr>
              <a:t>By </a:t>
            </a:r>
            <a:r>
              <a:rPr lang="en-US" b="1" dirty="0" smtClean="0">
                <a:solidFill>
                  <a:schemeClr val="tx1"/>
                </a:solidFill>
              </a:rPr>
              <a:t>Dr. Raphael Ogutu</a:t>
            </a:r>
            <a:endParaRPr lang="en-US" b="1" dirty="0">
              <a:solidFill>
                <a:schemeClr val="tx1"/>
              </a:solidFill>
            </a:endParaRPr>
          </a:p>
        </p:txBody>
      </p:sp>
    </p:spTree>
    <p:extLst>
      <p:ext uri="{BB962C8B-B14F-4D97-AF65-F5344CB8AC3E}">
        <p14:creationId xmlns:p14="http://schemas.microsoft.com/office/powerpoint/2010/main" val="363920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9540" y="985720"/>
            <a:ext cx="6719018" cy="868839"/>
          </a:xfrm>
        </p:spPr>
        <p:txBody>
          <a:bodyPr/>
          <a:lstStyle/>
          <a:p>
            <a:r>
              <a:rPr lang="en-US" b="1" dirty="0" smtClean="0"/>
              <a:t>Objectives</a:t>
            </a:r>
            <a:endParaRPr lang="en-US" b="1" dirty="0"/>
          </a:p>
        </p:txBody>
      </p:sp>
      <p:sp>
        <p:nvSpPr>
          <p:cNvPr id="3" name="Content Placeholder 2"/>
          <p:cNvSpPr>
            <a:spLocks noGrp="1"/>
          </p:cNvSpPr>
          <p:nvPr>
            <p:ph idx="1"/>
          </p:nvPr>
        </p:nvSpPr>
        <p:spPr>
          <a:xfrm>
            <a:off x="296260" y="1596540"/>
            <a:ext cx="7482545" cy="5039265"/>
          </a:xfrm>
        </p:spPr>
        <p:txBody>
          <a:bodyPr>
            <a:normAutofit/>
          </a:bodyPr>
          <a:lstStyle/>
          <a:p>
            <a:r>
              <a:rPr lang="en-US" dirty="0"/>
              <a:t>At the end of this </a:t>
            </a:r>
            <a:r>
              <a:rPr lang="en-US" dirty="0" smtClean="0"/>
              <a:t>Lecture, </a:t>
            </a:r>
            <a:r>
              <a:rPr lang="en-US" dirty="0"/>
              <a:t>you should be </a:t>
            </a:r>
            <a:r>
              <a:rPr lang="en-US" dirty="0" smtClean="0"/>
              <a:t>able to:</a:t>
            </a:r>
          </a:p>
          <a:p>
            <a:pPr lvl="0" algn="just">
              <a:lnSpc>
                <a:spcPct val="107000"/>
              </a:lnSpc>
              <a:buFont typeface="+mj-lt"/>
              <a:buAutoNum type="arabicPeriod"/>
            </a:pPr>
            <a:r>
              <a:rPr lang="en-US" dirty="0">
                <a:latin typeface="+mj-lt"/>
                <a:ea typeface="Calibri" panose="020F0502020204030204" pitchFamily="34" charset="0"/>
                <a:cs typeface="Times New Roman" panose="02020603050405020304" pitchFamily="18" charset="0"/>
              </a:rPr>
              <a:t>Understand photographic lighting</a:t>
            </a:r>
            <a:endParaRPr lang="en-US" sz="2400" dirty="0">
              <a:latin typeface="+mj-lt"/>
              <a:ea typeface="Calibri" panose="020F0502020204030204" pitchFamily="34" charset="0"/>
              <a:cs typeface="Times New Roman" panose="02020603050405020304" pitchFamily="18" charset="0"/>
            </a:endParaRPr>
          </a:p>
          <a:p>
            <a:pPr lvl="0" algn="just">
              <a:lnSpc>
                <a:spcPct val="107000"/>
              </a:lnSpc>
              <a:buFont typeface="+mj-lt"/>
              <a:buAutoNum type="arabicPeriod"/>
            </a:pPr>
            <a:r>
              <a:rPr lang="en-US" dirty="0">
                <a:latin typeface="+mj-lt"/>
                <a:ea typeface="Calibri" panose="020F0502020204030204" pitchFamily="34" charset="0"/>
                <a:cs typeface="Times New Roman" panose="02020603050405020304" pitchFamily="18" charset="0"/>
              </a:rPr>
              <a:t>Explore the photographic lighting techniques and principles</a:t>
            </a:r>
            <a:endParaRPr lang="en-US" sz="2400" dirty="0">
              <a:latin typeface="+mj-lt"/>
              <a:ea typeface="Calibri" panose="020F0502020204030204" pitchFamily="34" charset="0"/>
              <a:cs typeface="Times New Roman" panose="02020603050405020304" pitchFamily="18" charset="0"/>
            </a:endParaRPr>
          </a:p>
          <a:p>
            <a:pPr lvl="0" algn="just">
              <a:lnSpc>
                <a:spcPct val="107000"/>
              </a:lnSpc>
              <a:buFont typeface="+mj-lt"/>
              <a:buAutoNum type="arabicPeriod"/>
            </a:pPr>
            <a:r>
              <a:rPr lang="en-US" dirty="0">
                <a:latin typeface="+mj-lt"/>
                <a:ea typeface="Calibri" panose="020F0502020204030204" pitchFamily="34" charset="0"/>
                <a:cs typeface="Times New Roman" panose="02020603050405020304" pitchFamily="18" charset="0"/>
              </a:rPr>
              <a:t>Apply lighting techniques in photojournalism.</a:t>
            </a:r>
            <a:endParaRPr lang="en-US" sz="2400" dirty="0">
              <a:latin typeface="+mj-lt"/>
              <a:ea typeface="Calibri" panose="020F0502020204030204" pitchFamily="34" charset="0"/>
              <a:cs typeface="Times New Roman" panose="02020603050405020304" pitchFamily="18" charset="0"/>
            </a:endParaRPr>
          </a:p>
          <a:p>
            <a:pPr marL="514350" indent="-514350">
              <a:buFont typeface="+mj-lt"/>
              <a:buAutoNum type="arabicPeriod"/>
            </a:pPr>
            <a:endParaRPr lang="en-US" dirty="0" smtClean="0"/>
          </a:p>
          <a:p>
            <a:pPr marL="514350" indent="-514350">
              <a:buFont typeface="+mj-lt"/>
              <a:buAutoNum type="arabicPeriod"/>
            </a:pPr>
            <a:endParaRPr lang="en-US" dirty="0"/>
          </a:p>
        </p:txBody>
      </p:sp>
    </p:spTree>
    <p:extLst>
      <p:ext uri="{BB962C8B-B14F-4D97-AF65-F5344CB8AC3E}">
        <p14:creationId xmlns:p14="http://schemas.microsoft.com/office/powerpoint/2010/main" val="32537073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1823310" y="527605"/>
            <a:ext cx="6719018" cy="868839"/>
          </a:xfrm>
        </p:spPr>
        <p:txBody>
          <a:bodyPr/>
          <a:lstStyle/>
          <a:p>
            <a:r>
              <a:rPr lang="en-US" b="1" dirty="0" smtClean="0"/>
              <a:t>Introduction</a:t>
            </a:r>
            <a:endParaRPr lang="en-US" b="1" dirty="0"/>
          </a:p>
        </p:txBody>
      </p:sp>
      <p:sp>
        <p:nvSpPr>
          <p:cNvPr id="5" name="Content Placeholder 4"/>
          <p:cNvSpPr>
            <a:spLocks noGrp="1"/>
          </p:cNvSpPr>
          <p:nvPr>
            <p:ph idx="1"/>
          </p:nvPr>
        </p:nvSpPr>
        <p:spPr>
          <a:xfrm>
            <a:off x="1670604" y="1434040"/>
            <a:ext cx="7177135" cy="5354470"/>
          </a:xfrm>
        </p:spPr>
        <p:txBody>
          <a:bodyPr>
            <a:normAutofit fontScale="77500" lnSpcReduction="20000"/>
          </a:bodyPr>
          <a:lstStyle/>
          <a:p>
            <a:r>
              <a:rPr lang="en-US" dirty="0"/>
              <a:t>Lighting can come from the sun or moon, which are natural lighting, and your camera's flash, a lamp, or ceiling lights, which are artificial lighting (stage lighting for example in scene design and stage lighting). </a:t>
            </a:r>
            <a:endParaRPr lang="en-US" dirty="0" smtClean="0"/>
          </a:p>
          <a:p>
            <a:r>
              <a:rPr lang="en-US" dirty="0" smtClean="0"/>
              <a:t>The </a:t>
            </a:r>
            <a:r>
              <a:rPr lang="en-US" dirty="0"/>
              <a:t>direction, brightness, and color of the lighting can have a dramatic effect on the appearance of your photos. </a:t>
            </a:r>
            <a:endParaRPr lang="en-US" dirty="0" smtClean="0"/>
          </a:p>
          <a:p>
            <a:r>
              <a:rPr lang="en-US" dirty="0" smtClean="0"/>
              <a:t>Lighting </a:t>
            </a:r>
            <a:r>
              <a:rPr lang="en-US" dirty="0"/>
              <a:t>should not be manipulated to create false impressions.</a:t>
            </a:r>
          </a:p>
          <a:p>
            <a:r>
              <a:rPr lang="en-US" dirty="0"/>
              <a:t>Photographic lighting refers to the use of artificial or natural light sources to illuminate a subject or scene for the purpose of capturing photographs</a:t>
            </a:r>
            <a:r>
              <a:rPr lang="en-US" dirty="0" smtClean="0"/>
              <a:t>.</a:t>
            </a:r>
          </a:p>
          <a:p>
            <a:r>
              <a:rPr lang="en-US" dirty="0" smtClean="0"/>
              <a:t> </a:t>
            </a:r>
            <a:r>
              <a:rPr lang="en-US" dirty="0"/>
              <a:t>It is a fundamental aspect of photography that plays a crucial role in creating well-exposed and visually appealing images. </a:t>
            </a:r>
            <a:endParaRPr lang="en-US" dirty="0" smtClean="0"/>
          </a:p>
          <a:p>
            <a:r>
              <a:rPr lang="en-US" dirty="0" smtClean="0"/>
              <a:t>The </a:t>
            </a:r>
            <a:r>
              <a:rPr lang="en-US" dirty="0"/>
              <a:t>use of different lighting techniques can significantly influence the mood, composition, and visual impact of a photograph.</a:t>
            </a:r>
          </a:p>
        </p:txBody>
      </p:sp>
    </p:spTree>
    <p:extLst>
      <p:ext uri="{BB962C8B-B14F-4D97-AF65-F5344CB8AC3E}">
        <p14:creationId xmlns:p14="http://schemas.microsoft.com/office/powerpoint/2010/main" val="1101633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5" y="1185816"/>
            <a:ext cx="8398775" cy="868839"/>
          </a:xfrm>
        </p:spPr>
        <p:txBody>
          <a:bodyPr>
            <a:normAutofit fontScale="90000"/>
          </a:bodyPr>
          <a:lstStyle/>
          <a:p>
            <a:r>
              <a:rPr lang="en-US" b="1" dirty="0"/>
              <a:t>Photographic Lighting Techniques and Principles</a:t>
            </a:r>
            <a:endParaRPr lang="en-US" b="1" dirty="0"/>
          </a:p>
        </p:txBody>
      </p:sp>
      <p:sp>
        <p:nvSpPr>
          <p:cNvPr id="3" name="Content Placeholder 2"/>
          <p:cNvSpPr>
            <a:spLocks noGrp="1"/>
          </p:cNvSpPr>
          <p:nvPr>
            <p:ph idx="1"/>
          </p:nvPr>
        </p:nvSpPr>
        <p:spPr>
          <a:xfrm>
            <a:off x="143554" y="1901950"/>
            <a:ext cx="7482545" cy="5039265"/>
          </a:xfrm>
        </p:spPr>
        <p:txBody>
          <a:bodyPr>
            <a:normAutofit/>
          </a:bodyPr>
          <a:lstStyle/>
          <a:p>
            <a:r>
              <a:rPr lang="en-US" dirty="0"/>
              <a:t>Photographic lighting is the deliberate use of artificial or natural light to illuminate a subject or scene in photography. </a:t>
            </a:r>
            <a:endParaRPr lang="en-US" dirty="0" smtClean="0"/>
          </a:p>
          <a:p>
            <a:r>
              <a:rPr lang="en-US" dirty="0" smtClean="0"/>
              <a:t>It </a:t>
            </a:r>
            <a:r>
              <a:rPr lang="en-US" dirty="0"/>
              <a:t>is a critical aspect of photography that significantly impacts the quality, mood, and aesthetics of an image. </a:t>
            </a:r>
            <a:endParaRPr lang="en-US" dirty="0" smtClean="0"/>
          </a:p>
          <a:p>
            <a:r>
              <a:rPr lang="en-US" dirty="0" smtClean="0"/>
              <a:t>Different </a:t>
            </a:r>
            <a:r>
              <a:rPr lang="en-US" dirty="0"/>
              <a:t>lighting techniques and setups can be used to achieve various effects and meet the specific needs of a photographic project. </a:t>
            </a:r>
            <a:endParaRPr lang="en-US" dirty="0"/>
          </a:p>
        </p:txBody>
      </p:sp>
    </p:spTree>
    <p:extLst>
      <p:ext uri="{BB962C8B-B14F-4D97-AF65-F5344CB8AC3E}">
        <p14:creationId xmlns:p14="http://schemas.microsoft.com/office/powerpoint/2010/main" val="23470164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55" y="1749245"/>
            <a:ext cx="8551480" cy="5039265"/>
          </a:xfrm>
        </p:spPr>
        <p:txBody>
          <a:bodyPr>
            <a:normAutofit fontScale="92500" lnSpcReduction="20000"/>
          </a:bodyPr>
          <a:lstStyle/>
          <a:p>
            <a:r>
              <a:rPr lang="en-US" b="1" dirty="0"/>
              <a:t>Natural Light: </a:t>
            </a:r>
            <a:r>
              <a:rPr lang="en-US" dirty="0"/>
              <a:t>Natural light refers to the illumination provided by the sun, moon, or other natural sources. </a:t>
            </a:r>
            <a:endParaRPr lang="en-US" dirty="0" smtClean="0"/>
          </a:p>
          <a:p>
            <a:r>
              <a:rPr lang="en-US" dirty="0" smtClean="0"/>
              <a:t>Photographers </a:t>
            </a:r>
            <a:r>
              <a:rPr lang="en-US" dirty="0"/>
              <a:t>often use the quality and direction of natural light to create various effects in their images</a:t>
            </a:r>
            <a:r>
              <a:rPr lang="en-US" dirty="0" smtClean="0"/>
              <a:t>.</a:t>
            </a:r>
          </a:p>
          <a:p>
            <a:r>
              <a:rPr lang="en-US" dirty="0" smtClean="0"/>
              <a:t> </a:t>
            </a:r>
            <a:r>
              <a:rPr lang="en-US" dirty="0"/>
              <a:t>For example, soft, diffused sunlight at sunrise or sunset can produce warm and flattering portraits, while direct midday sunlight can create harsh shadows</a:t>
            </a:r>
            <a:r>
              <a:rPr lang="en-US" dirty="0" smtClean="0"/>
              <a:t>.</a:t>
            </a:r>
          </a:p>
          <a:p>
            <a:r>
              <a:rPr lang="en-US" dirty="0"/>
              <a:t>Twilight occurs during the transition between the day and night is happening. </a:t>
            </a:r>
            <a:endParaRPr lang="en-US" dirty="0" smtClean="0"/>
          </a:p>
          <a:p>
            <a:r>
              <a:rPr lang="en-US" dirty="0" smtClean="0"/>
              <a:t>It </a:t>
            </a:r>
            <a:r>
              <a:rPr lang="en-US" dirty="0"/>
              <a:t>is before the sun rises and after it sets. This time of day has a cool color with diffused lighting. </a:t>
            </a:r>
            <a:endParaRPr lang="en-US" dirty="0" smtClean="0"/>
          </a:p>
          <a:p>
            <a:r>
              <a:rPr lang="en-US" dirty="0" smtClean="0"/>
              <a:t>If </a:t>
            </a:r>
            <a:r>
              <a:rPr lang="en-US" dirty="0"/>
              <a:t>it is almost night, you will have to rely on some artificial light as well. </a:t>
            </a:r>
            <a:endParaRPr lang="en-US" dirty="0"/>
          </a:p>
        </p:txBody>
      </p:sp>
      <p:sp>
        <p:nvSpPr>
          <p:cNvPr id="4" name="Title 1"/>
          <p:cNvSpPr txBox="1">
            <a:spLocks/>
          </p:cNvSpPr>
          <p:nvPr/>
        </p:nvSpPr>
        <p:spPr>
          <a:xfrm>
            <a:off x="754375" y="1033111"/>
            <a:ext cx="8398775" cy="868839"/>
          </a:xfrm>
          <a:prstGeom prst="rect">
            <a:avLst/>
          </a:prstGeom>
        </p:spPr>
        <p:txBody>
          <a:bodyPr vert="horz" lIns="91440" tIns="45720" rIns="91440" bIns="45720" rtlCol="0" anchor="ctr">
            <a:normAutofit fontScale="90000"/>
          </a:bodyPr>
          <a:lstStyle>
            <a:lvl1pPr algn="l" defTabSz="914400" rtl="0" eaLnBrk="1" latinLnBrk="0" hangingPunct="1">
              <a:spcBef>
                <a:spcPct val="0"/>
              </a:spcBef>
              <a:buNone/>
              <a:defRPr sz="3600" kern="1200">
                <a:solidFill>
                  <a:srgbClr val="A40000"/>
                </a:solidFill>
                <a:latin typeface="+mj-lt"/>
                <a:ea typeface="+mj-ea"/>
                <a:cs typeface="+mj-cs"/>
              </a:defRPr>
            </a:lvl1pPr>
          </a:lstStyle>
          <a:p>
            <a:r>
              <a:rPr lang="en-US" b="1" dirty="0" smtClean="0"/>
              <a:t>Photographic Lighting Techniques and Principles</a:t>
            </a:r>
            <a:endParaRPr lang="en-US" b="1" dirty="0"/>
          </a:p>
        </p:txBody>
      </p:sp>
    </p:spTree>
    <p:extLst>
      <p:ext uri="{BB962C8B-B14F-4D97-AF65-F5344CB8AC3E}">
        <p14:creationId xmlns:p14="http://schemas.microsoft.com/office/powerpoint/2010/main" val="1077337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749245"/>
            <a:ext cx="7473393" cy="5039265"/>
          </a:xfrm>
        </p:spPr>
        <p:txBody>
          <a:bodyPr>
            <a:normAutofit/>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r>
              <a:rPr lang="en-US" sz="1000" dirty="0" smtClean="0"/>
              <a:t>Source</a:t>
            </a:r>
            <a:r>
              <a:rPr lang="en-US" sz="1000" dirty="0"/>
              <a:t>: </a:t>
            </a:r>
            <a:r>
              <a:rPr lang="en-US" sz="1000" dirty="0">
                <a:hlinkClick r:id="rId2"/>
              </a:rPr>
              <a:t>https://</a:t>
            </a:r>
            <a:r>
              <a:rPr lang="en-US" sz="1000" dirty="0" smtClean="0">
                <a:hlinkClick r:id="rId2"/>
              </a:rPr>
              <a:t>www.pexels.com/photo/body-of-water-1487031/</a:t>
            </a:r>
            <a:r>
              <a:rPr lang="en-US" sz="1000" dirty="0"/>
              <a:t> By James Wheeler</a:t>
            </a:r>
            <a:endParaRPr lang="en-US" sz="1000" dirty="0"/>
          </a:p>
        </p:txBody>
      </p:sp>
      <p:pic>
        <p:nvPicPr>
          <p:cNvPr id="2" name="Picture 1"/>
          <p:cNvPicPr>
            <a:picLocks noChangeAspect="1"/>
          </p:cNvPicPr>
          <p:nvPr/>
        </p:nvPicPr>
        <p:blipFill rotWithShape="1">
          <a:blip r:embed="rId3"/>
          <a:srcRect l="8363" r="9574"/>
          <a:stretch/>
        </p:blipFill>
        <p:spPr>
          <a:xfrm>
            <a:off x="-9149" y="1443835"/>
            <a:ext cx="9162300" cy="4581150"/>
          </a:xfrm>
          <a:prstGeom prst="rect">
            <a:avLst/>
          </a:prstGeom>
        </p:spPr>
      </p:pic>
      <p:sp>
        <p:nvSpPr>
          <p:cNvPr id="5" name="Rectangle 4"/>
          <p:cNvSpPr/>
          <p:nvPr/>
        </p:nvSpPr>
        <p:spPr>
          <a:xfrm>
            <a:off x="3042114" y="1074503"/>
            <a:ext cx="1704634" cy="369332"/>
          </a:xfrm>
          <a:prstGeom prst="rect">
            <a:avLst/>
          </a:prstGeom>
        </p:spPr>
        <p:txBody>
          <a:bodyPr wrap="none">
            <a:spAutoFit/>
          </a:bodyPr>
          <a:lstStyle/>
          <a:p>
            <a:r>
              <a:rPr lang="en-US" b="1" dirty="0"/>
              <a:t>Natural </a:t>
            </a:r>
            <a:r>
              <a:rPr lang="en-US" b="1" dirty="0" smtClean="0"/>
              <a:t>Lighting</a:t>
            </a:r>
            <a:endParaRPr lang="en-US" b="1" dirty="0"/>
          </a:p>
        </p:txBody>
      </p:sp>
    </p:spTree>
    <p:extLst>
      <p:ext uri="{BB962C8B-B14F-4D97-AF65-F5344CB8AC3E}">
        <p14:creationId xmlns:p14="http://schemas.microsoft.com/office/powerpoint/2010/main" val="37010262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8965" y="1749245"/>
            <a:ext cx="8246070" cy="5039265"/>
          </a:xfrm>
        </p:spPr>
        <p:txBody>
          <a:bodyPr>
            <a:normAutofit/>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r>
              <a:rPr lang="en-US" sz="1000" dirty="0" smtClean="0"/>
              <a:t>Source</a:t>
            </a:r>
            <a:r>
              <a:rPr lang="en-US" sz="1000" dirty="0"/>
              <a:t>: </a:t>
            </a:r>
            <a:r>
              <a:rPr lang="en-US" sz="1000" dirty="0">
                <a:hlinkClick r:id="rId2"/>
              </a:rPr>
              <a:t>https://www.pexels.com/photo/smiling-ethnic-woman-having-photo-session-with-plants-3746149</a:t>
            </a:r>
            <a:r>
              <a:rPr lang="en-US" sz="1000" dirty="0" smtClean="0">
                <a:hlinkClick r:id="rId2"/>
              </a:rPr>
              <a:t>/</a:t>
            </a:r>
            <a:r>
              <a:rPr lang="en-US" sz="1000" dirty="0"/>
              <a:t> By Anna </a:t>
            </a:r>
            <a:r>
              <a:rPr lang="en-US" sz="1000" dirty="0" err="1"/>
              <a:t>Shvets</a:t>
            </a:r>
            <a:endParaRPr lang="en-US" sz="1000" dirty="0"/>
          </a:p>
        </p:txBody>
      </p:sp>
      <p:pic>
        <p:nvPicPr>
          <p:cNvPr id="2" name="Picture 1"/>
          <p:cNvPicPr>
            <a:picLocks noChangeAspect="1"/>
          </p:cNvPicPr>
          <p:nvPr/>
        </p:nvPicPr>
        <p:blipFill rotWithShape="1">
          <a:blip r:embed="rId3"/>
          <a:srcRect t="5882"/>
          <a:stretch/>
        </p:blipFill>
        <p:spPr>
          <a:xfrm>
            <a:off x="601669" y="1443835"/>
            <a:ext cx="7787956" cy="4886560"/>
          </a:xfrm>
          <a:prstGeom prst="rect">
            <a:avLst/>
          </a:prstGeom>
        </p:spPr>
      </p:pic>
      <p:sp>
        <p:nvSpPr>
          <p:cNvPr id="5" name="Rectangle 4"/>
          <p:cNvSpPr/>
          <p:nvPr/>
        </p:nvSpPr>
        <p:spPr>
          <a:xfrm>
            <a:off x="3042114" y="1074503"/>
            <a:ext cx="1799980" cy="369332"/>
          </a:xfrm>
          <a:prstGeom prst="rect">
            <a:avLst/>
          </a:prstGeom>
        </p:spPr>
        <p:txBody>
          <a:bodyPr wrap="none">
            <a:spAutoFit/>
          </a:bodyPr>
          <a:lstStyle/>
          <a:p>
            <a:r>
              <a:rPr lang="en-US" b="1" dirty="0" smtClean="0"/>
              <a:t>Artificial Lighting</a:t>
            </a:r>
            <a:endParaRPr lang="en-US" b="1" dirty="0"/>
          </a:p>
        </p:txBody>
      </p:sp>
    </p:spTree>
    <p:extLst>
      <p:ext uri="{BB962C8B-B14F-4D97-AF65-F5344CB8AC3E}">
        <p14:creationId xmlns:p14="http://schemas.microsoft.com/office/powerpoint/2010/main" val="23980397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1670" y="1033111"/>
            <a:ext cx="8398775" cy="868839"/>
          </a:xfrm>
        </p:spPr>
        <p:txBody>
          <a:bodyPr>
            <a:normAutofit fontScale="90000"/>
          </a:bodyPr>
          <a:lstStyle/>
          <a:p>
            <a:r>
              <a:rPr lang="en-US" b="1" dirty="0"/>
              <a:t>Photographic Lighting Techniques and Principles</a:t>
            </a:r>
            <a:endParaRPr lang="en-US" b="1" dirty="0"/>
          </a:p>
        </p:txBody>
      </p:sp>
      <p:sp>
        <p:nvSpPr>
          <p:cNvPr id="3" name="Content Placeholder 2"/>
          <p:cNvSpPr>
            <a:spLocks noGrp="1"/>
          </p:cNvSpPr>
          <p:nvPr>
            <p:ph idx="1"/>
          </p:nvPr>
        </p:nvSpPr>
        <p:spPr>
          <a:xfrm>
            <a:off x="143554" y="1749245"/>
            <a:ext cx="8398776" cy="5108755"/>
          </a:xfrm>
        </p:spPr>
        <p:txBody>
          <a:bodyPr>
            <a:normAutofit fontScale="92500" lnSpcReduction="10000"/>
          </a:bodyPr>
          <a:lstStyle/>
          <a:p>
            <a:r>
              <a:rPr lang="en-US" sz="2400" b="1" dirty="0"/>
              <a:t>Artificial Light Sources: </a:t>
            </a:r>
            <a:r>
              <a:rPr lang="en-US" sz="2400" dirty="0"/>
              <a:t>Photographers use various artificial light sources to control and manipulate lighting conditions. </a:t>
            </a:r>
            <a:endParaRPr lang="en-US" sz="2400" dirty="0" smtClean="0"/>
          </a:p>
          <a:p>
            <a:r>
              <a:rPr lang="en-US" sz="2400" b="1" dirty="0"/>
              <a:t>Continuous Lighting: </a:t>
            </a:r>
            <a:r>
              <a:rPr lang="en-US" sz="2400" dirty="0"/>
              <a:t>These are lights that stay on continuously, such as tungsten or fluorescent lights. They are commonly used in studio photography and video production. </a:t>
            </a:r>
            <a:endParaRPr lang="en-US" sz="2400" dirty="0" smtClean="0"/>
          </a:p>
          <a:p>
            <a:r>
              <a:rPr lang="en-US" sz="2400" dirty="0"/>
              <a:t>photographers have used photoflood, tungsten, quartz, and all kinds of continuous light sources that fall under the general heading of “hot lights.” </a:t>
            </a:r>
            <a:endParaRPr lang="en-US" sz="2400" dirty="0" smtClean="0"/>
          </a:p>
          <a:p>
            <a:r>
              <a:rPr lang="en-US" sz="2400" b="1" dirty="0"/>
              <a:t>Flash or Strobe Lighting: </a:t>
            </a:r>
            <a:r>
              <a:rPr lang="en-US" sz="2400" dirty="0"/>
              <a:t> Integral, built-in, or pop-up flashes are common on many point-and-shoot cameras, as well as entry-level and </a:t>
            </a:r>
            <a:r>
              <a:rPr lang="en-US" sz="2400" dirty="0" err="1"/>
              <a:t>prosumer</a:t>
            </a:r>
            <a:r>
              <a:rPr lang="en-US" sz="2400" dirty="0"/>
              <a:t> DSLR and </a:t>
            </a:r>
            <a:r>
              <a:rPr lang="en-US" sz="2400" dirty="0" err="1"/>
              <a:t>mirrorless</a:t>
            </a:r>
            <a:r>
              <a:rPr lang="en-US" sz="2400" dirty="0"/>
              <a:t> interchangeable-lens cameras</a:t>
            </a:r>
            <a:r>
              <a:rPr lang="en-US" sz="2400" dirty="0" smtClean="0"/>
              <a:t>.</a:t>
            </a:r>
          </a:p>
          <a:p>
            <a:r>
              <a:rPr lang="en-US" sz="2400" dirty="0" smtClean="0"/>
              <a:t> </a:t>
            </a:r>
            <a:r>
              <a:rPr lang="en-US" sz="2400" dirty="0" err="1"/>
              <a:t>Monolights</a:t>
            </a:r>
            <a:r>
              <a:rPr lang="en-US" sz="2400" dirty="0"/>
              <a:t> are commonly used in studios to provide powerful flashes of light. </a:t>
            </a:r>
            <a:endParaRPr lang="en-US" sz="2400" dirty="0" smtClean="0"/>
          </a:p>
          <a:p>
            <a:r>
              <a:rPr lang="en-US" sz="2400" dirty="0" smtClean="0"/>
              <a:t>Like </a:t>
            </a:r>
            <a:r>
              <a:rPr lang="en-US" sz="2400" dirty="0"/>
              <a:t>the </a:t>
            </a:r>
            <a:r>
              <a:rPr lang="en-US" sz="2400" dirty="0" err="1"/>
              <a:t>speedlight</a:t>
            </a:r>
            <a:r>
              <a:rPr lang="en-US" sz="2400" dirty="0"/>
              <a:t>, the </a:t>
            </a:r>
            <a:r>
              <a:rPr lang="en-US" sz="2400" dirty="0" err="1"/>
              <a:t>monolight</a:t>
            </a:r>
            <a:r>
              <a:rPr lang="en-US" sz="2400" dirty="0"/>
              <a:t> is self-contained with a capacitor and strobe light in a single unit. </a:t>
            </a:r>
            <a:endParaRPr lang="en-US" sz="2400" dirty="0"/>
          </a:p>
        </p:txBody>
      </p:sp>
    </p:spTree>
    <p:extLst>
      <p:ext uri="{BB962C8B-B14F-4D97-AF65-F5344CB8AC3E}">
        <p14:creationId xmlns:p14="http://schemas.microsoft.com/office/powerpoint/2010/main" val="23442867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2585" y="3743078"/>
            <a:ext cx="6467879" cy="3114183"/>
          </a:xfrm>
        </p:spPr>
        <p:txBody>
          <a:bodyPr>
            <a:normAutofit fontScale="70000" lnSpcReduction="20000"/>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r>
              <a:rPr lang="en-US" sz="1600" dirty="0" smtClean="0"/>
              <a:t>Source</a:t>
            </a:r>
            <a:r>
              <a:rPr lang="en-US" sz="1600" dirty="0"/>
              <a:t>: </a:t>
            </a:r>
            <a:r>
              <a:rPr lang="en-US" sz="1600" dirty="0">
                <a:hlinkClick r:id="rId2"/>
              </a:rPr>
              <a:t>https://www.pexels.com/photo/kitchen-island-and-barstools-534151</a:t>
            </a:r>
            <a:r>
              <a:rPr lang="en-US" sz="1600" dirty="0" smtClean="0">
                <a:hlinkClick r:id="rId2"/>
              </a:rPr>
              <a:t>/</a:t>
            </a:r>
            <a:r>
              <a:rPr lang="en-US" sz="1600" dirty="0"/>
              <a:t> By </a:t>
            </a:r>
            <a:r>
              <a:rPr lang="en-US" sz="1600" dirty="0" err="1"/>
              <a:t>Pixabay</a:t>
            </a:r>
            <a:endParaRPr lang="en-US" sz="1600" dirty="0"/>
          </a:p>
        </p:txBody>
      </p:sp>
      <p:pic>
        <p:nvPicPr>
          <p:cNvPr id="2050" name="Picture 2" descr="Free Kitchen Island and Barstools Stock Phot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7400" y="1403276"/>
            <a:ext cx="7384109" cy="49271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34251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1669" y="1033111"/>
            <a:ext cx="8398775" cy="868839"/>
          </a:xfrm>
        </p:spPr>
        <p:txBody>
          <a:bodyPr>
            <a:normAutofit fontScale="90000"/>
          </a:bodyPr>
          <a:lstStyle/>
          <a:p>
            <a:r>
              <a:rPr lang="en-US" b="1" dirty="0"/>
              <a:t>Photographic Lighting Techniques and Principles</a:t>
            </a:r>
            <a:endParaRPr lang="en-US" b="1" dirty="0"/>
          </a:p>
        </p:txBody>
      </p:sp>
      <p:sp>
        <p:nvSpPr>
          <p:cNvPr id="3" name="Content Placeholder 2"/>
          <p:cNvSpPr>
            <a:spLocks noGrp="1"/>
          </p:cNvSpPr>
          <p:nvPr>
            <p:ph idx="1"/>
          </p:nvPr>
        </p:nvSpPr>
        <p:spPr>
          <a:xfrm>
            <a:off x="296260" y="1825835"/>
            <a:ext cx="7940660" cy="5032165"/>
          </a:xfrm>
        </p:spPr>
        <p:txBody>
          <a:bodyPr>
            <a:normAutofit fontScale="92500" lnSpcReduction="20000"/>
          </a:bodyPr>
          <a:lstStyle/>
          <a:p>
            <a:r>
              <a:rPr lang="en-US" b="1" dirty="0"/>
              <a:t>Light Quality: </a:t>
            </a:r>
            <a:r>
              <a:rPr lang="en-US" dirty="0"/>
              <a:t>Light quality refers to the characteristics of the light, which can be soft or hard, depending on how it interacts with the subject. </a:t>
            </a:r>
            <a:endParaRPr lang="en-US" dirty="0" smtClean="0"/>
          </a:p>
          <a:p>
            <a:r>
              <a:rPr lang="en-US" dirty="0" smtClean="0"/>
              <a:t>Soft </a:t>
            </a:r>
            <a:r>
              <a:rPr lang="en-US" dirty="0"/>
              <a:t>light creates gentle, gradual transitions between highlights and shadows and is often preferred for portrait photography. </a:t>
            </a:r>
            <a:endParaRPr lang="en-US" dirty="0" smtClean="0"/>
          </a:p>
          <a:p>
            <a:r>
              <a:rPr lang="en-US" dirty="0" smtClean="0"/>
              <a:t>Hard </a:t>
            </a:r>
            <a:r>
              <a:rPr lang="en-US" dirty="0"/>
              <a:t>light creates distinct, sharp-edged shadows and is used for more dramatic effects. </a:t>
            </a:r>
            <a:endParaRPr lang="en-US" dirty="0" smtClean="0"/>
          </a:p>
          <a:p>
            <a:r>
              <a:rPr lang="en-US" dirty="0"/>
              <a:t>Sunlight and moonlight produce hard “pinpoint” lighting, characterized by quick transitions between bright highlights and dark shadows.</a:t>
            </a:r>
          </a:p>
          <a:p>
            <a:r>
              <a:rPr lang="en-US" dirty="0"/>
              <a:t>Soft light, on the other hand, is often produced by diffusion or reflection. On an overcast day, clouds act as a massive natural soft box, scattering the sun’s rays. </a:t>
            </a:r>
            <a:endParaRPr lang="en-US" dirty="0"/>
          </a:p>
        </p:txBody>
      </p:sp>
    </p:spTree>
    <p:extLst>
      <p:ext uri="{BB962C8B-B14F-4D97-AF65-F5344CB8AC3E}">
        <p14:creationId xmlns:p14="http://schemas.microsoft.com/office/powerpoint/2010/main" val="9209174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1535" y="7698231"/>
            <a:ext cx="3284861" cy="2079514"/>
          </a:xfrm>
        </p:spPr>
        <p:txBody>
          <a:bodyPr>
            <a:normAutofit fontScale="40000" lnSpcReduction="20000"/>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smtClean="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r>
              <a:rPr lang="en-US" sz="1600" dirty="0" smtClean="0"/>
              <a:t>Source</a:t>
            </a:r>
            <a:r>
              <a:rPr lang="en-US" sz="1600" dirty="0"/>
              <a:t>: https://www.pexels.com/photo/woman-with-printed-pictures-sitting-at-table-with-laptop-7014402/</a:t>
            </a:r>
          </a:p>
        </p:txBody>
      </p:sp>
      <p:pic>
        <p:nvPicPr>
          <p:cNvPr id="3074" name="Picture 2" descr="Free Woman Model photo and pictu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732" y="1443835"/>
            <a:ext cx="7482545" cy="498641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212490" y="6483100"/>
            <a:ext cx="5191970" cy="246221"/>
          </a:xfrm>
          <a:prstGeom prst="rect">
            <a:avLst/>
          </a:prstGeom>
        </p:spPr>
        <p:txBody>
          <a:bodyPr wrap="square">
            <a:spAutoFit/>
          </a:bodyPr>
          <a:lstStyle/>
          <a:p>
            <a:r>
              <a:rPr lang="en-US" sz="1000" dirty="0" smtClean="0"/>
              <a:t>Source: https</a:t>
            </a:r>
            <a:r>
              <a:rPr lang="en-US" sz="1000" dirty="0"/>
              <a:t>://pixabay.com/photos/woman-model-young-person-business-6805813/</a:t>
            </a:r>
          </a:p>
        </p:txBody>
      </p:sp>
    </p:spTree>
    <p:extLst>
      <p:ext uri="{BB962C8B-B14F-4D97-AF65-F5344CB8AC3E}">
        <p14:creationId xmlns:p14="http://schemas.microsoft.com/office/powerpoint/2010/main" val="9989531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9785" y="985720"/>
            <a:ext cx="7787954" cy="868839"/>
          </a:xfrm>
        </p:spPr>
        <p:txBody>
          <a:bodyPr>
            <a:normAutofit/>
          </a:bodyPr>
          <a:lstStyle/>
          <a:p>
            <a:r>
              <a:rPr lang="en-US" sz="2800" b="1" dirty="0"/>
              <a:t>Photographic Lighting Techniques and Principles</a:t>
            </a:r>
            <a:endParaRPr lang="en-US" sz="2800" b="1" dirty="0"/>
          </a:p>
        </p:txBody>
      </p:sp>
      <p:sp>
        <p:nvSpPr>
          <p:cNvPr id="3" name="Content Placeholder 2"/>
          <p:cNvSpPr>
            <a:spLocks noGrp="1"/>
          </p:cNvSpPr>
          <p:nvPr>
            <p:ph idx="1"/>
          </p:nvPr>
        </p:nvSpPr>
        <p:spPr>
          <a:xfrm>
            <a:off x="296261" y="1749245"/>
            <a:ext cx="8398774" cy="5039265"/>
          </a:xfrm>
        </p:spPr>
        <p:txBody>
          <a:bodyPr/>
          <a:lstStyle/>
          <a:p>
            <a:pPr lvl="0"/>
            <a:r>
              <a:rPr lang="en-US" b="1" dirty="0"/>
              <a:t>Direction of Light: </a:t>
            </a:r>
            <a:r>
              <a:rPr lang="en-US" dirty="0"/>
              <a:t>According to Dempsey (2022), there are just five essential lighting directions you need to know. </a:t>
            </a:r>
            <a:r>
              <a:rPr lang="en-US" dirty="0" smtClean="0"/>
              <a:t>Common </a:t>
            </a:r>
            <a:r>
              <a:rPr lang="en-US" dirty="0"/>
              <a:t>lighting directions include</a:t>
            </a:r>
            <a:r>
              <a:rPr lang="en-US" dirty="0" smtClean="0"/>
              <a:t>:</a:t>
            </a:r>
          </a:p>
          <a:p>
            <a:pPr lvl="0"/>
            <a:r>
              <a:rPr lang="en-US" b="1" dirty="0"/>
              <a:t>Front Lighting: </a:t>
            </a:r>
            <a:r>
              <a:rPr lang="en-US" dirty="0"/>
              <a:t>Light comes from in front of the subject, reducing shadows and providing even illumination. Front light will give you a well-lit subject, so it can be a good go-to when in a pinch</a:t>
            </a:r>
            <a:r>
              <a:rPr lang="en-US" dirty="0" smtClean="0"/>
              <a:t>.</a:t>
            </a:r>
          </a:p>
          <a:p>
            <a:pPr lvl="0"/>
            <a:r>
              <a:rPr lang="en-US" b="1" dirty="0"/>
              <a:t>Side Lighting: </a:t>
            </a:r>
            <a:r>
              <a:rPr lang="en-US" dirty="0"/>
              <a:t>Light strikes the subject from the side, creating more pronounced shadows. Unlike front light, offers a lot of three-dimensionality</a:t>
            </a:r>
            <a:r>
              <a:rPr lang="en-US" dirty="0" smtClean="0"/>
              <a:t>.</a:t>
            </a:r>
          </a:p>
          <a:p>
            <a:pPr lvl="0"/>
            <a:endParaRPr lang="en-US" dirty="0"/>
          </a:p>
        </p:txBody>
      </p:sp>
    </p:spTree>
    <p:extLst>
      <p:ext uri="{BB962C8B-B14F-4D97-AF65-F5344CB8AC3E}">
        <p14:creationId xmlns:p14="http://schemas.microsoft.com/office/powerpoint/2010/main" val="37067088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5197" y="1033111"/>
            <a:ext cx="6719018" cy="868839"/>
          </a:xfrm>
        </p:spPr>
        <p:txBody>
          <a:bodyPr>
            <a:normAutofit fontScale="90000"/>
          </a:bodyPr>
          <a:lstStyle/>
          <a:p>
            <a:r>
              <a:rPr lang="en-US" sz="2800" b="1" dirty="0"/>
              <a:t>Photographic Lighting Techniques and Principles</a:t>
            </a:r>
            <a:endParaRPr lang="en-US" sz="2800" b="1" dirty="0"/>
          </a:p>
        </p:txBody>
      </p:sp>
      <p:sp>
        <p:nvSpPr>
          <p:cNvPr id="3" name="Content Placeholder 2"/>
          <p:cNvSpPr>
            <a:spLocks noGrp="1"/>
          </p:cNvSpPr>
          <p:nvPr>
            <p:ph idx="1"/>
          </p:nvPr>
        </p:nvSpPr>
        <p:spPr>
          <a:xfrm>
            <a:off x="143555" y="1749244"/>
            <a:ext cx="8704185" cy="5108755"/>
          </a:xfrm>
        </p:spPr>
        <p:txBody>
          <a:bodyPr>
            <a:normAutofit lnSpcReduction="10000"/>
          </a:bodyPr>
          <a:lstStyle/>
          <a:p>
            <a:r>
              <a:rPr lang="en-US" sz="2000" b="1" dirty="0"/>
              <a:t>Direction of Light </a:t>
            </a:r>
            <a:endParaRPr lang="en-US" sz="2000" b="1" dirty="0" smtClean="0"/>
          </a:p>
          <a:p>
            <a:r>
              <a:rPr lang="en-US" sz="2000" b="1" dirty="0"/>
              <a:t>Backlighting: </a:t>
            </a:r>
            <a:r>
              <a:rPr lang="en-US" sz="2000" dirty="0"/>
              <a:t>Light comes from behind the subject, often creating silhouettes and rim lighting effects. </a:t>
            </a:r>
            <a:endParaRPr lang="en-US" sz="2000" dirty="0" smtClean="0"/>
          </a:p>
          <a:p>
            <a:r>
              <a:rPr lang="en-US" sz="2000" dirty="0" smtClean="0"/>
              <a:t>While </a:t>
            </a:r>
            <a:r>
              <a:rPr lang="en-US" sz="2000" dirty="0"/>
              <a:t>backlit images tend to be the most noticeable when they’re taken in nature, thanks to the powerful sun, there are plenty of indoor photographers that shoot with backlight of some sort</a:t>
            </a:r>
            <a:r>
              <a:rPr lang="en-US" sz="2000" dirty="0" smtClean="0"/>
              <a:t>.</a:t>
            </a:r>
          </a:p>
          <a:p>
            <a:r>
              <a:rPr lang="en-US" sz="2000" dirty="0" smtClean="0"/>
              <a:t> </a:t>
            </a:r>
            <a:r>
              <a:rPr lang="en-US" sz="2000" dirty="0"/>
              <a:t>You can create images with softly-lit subjects and bright backgrounds or images with stunning background </a:t>
            </a:r>
            <a:r>
              <a:rPr lang="en-US" sz="2000" dirty="0" err="1"/>
              <a:t>bokeh</a:t>
            </a:r>
            <a:r>
              <a:rPr lang="en-US" sz="2000" dirty="0"/>
              <a:t> or images with dramatic silhouettes</a:t>
            </a:r>
            <a:r>
              <a:rPr lang="en-US" sz="2000" dirty="0" smtClean="0"/>
              <a:t>.</a:t>
            </a:r>
          </a:p>
          <a:p>
            <a:r>
              <a:rPr lang="en-US" sz="2000" b="1" dirty="0"/>
              <a:t>Top Lighting: </a:t>
            </a:r>
            <a:r>
              <a:rPr lang="en-US" sz="2000" dirty="0"/>
              <a:t>Light shines from above the </a:t>
            </a:r>
            <a:r>
              <a:rPr lang="en-US" sz="2000" dirty="0" smtClean="0"/>
              <a:t>subject like sunlight, </a:t>
            </a:r>
            <a:r>
              <a:rPr lang="en-US" sz="2000" dirty="0"/>
              <a:t>casting shadows downward. as a rule, photographers rarely shoot with overhead light. When the light comes from overhead, it creates unpleasant shadows that fall over your subject in unflattering ways.</a:t>
            </a:r>
            <a:endParaRPr lang="en-US" sz="2000" dirty="0"/>
          </a:p>
          <a:p>
            <a:r>
              <a:rPr lang="en-US" sz="2000" b="1" dirty="0"/>
              <a:t>Upward Lighting: </a:t>
            </a:r>
            <a:r>
              <a:rPr lang="en-US" sz="2000" dirty="0"/>
              <a:t>Upward lighting is the rarest, form of directional lighting in photography. As the name suggests, upward lighting comes from underneath your subject, and will upward-moving shadows. It is rare to find upward lighting in nature, because the sun doesn’t come from below subjects. </a:t>
            </a:r>
            <a:endParaRPr lang="en-US" sz="2000" dirty="0"/>
          </a:p>
        </p:txBody>
      </p:sp>
    </p:spTree>
    <p:extLst>
      <p:ext uri="{BB962C8B-B14F-4D97-AF65-F5344CB8AC3E}">
        <p14:creationId xmlns:p14="http://schemas.microsoft.com/office/powerpoint/2010/main" val="27915162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705" y="1749245"/>
            <a:ext cx="5030115" cy="5039265"/>
          </a:xfrm>
        </p:spPr>
        <p:txBody>
          <a:bodyPr>
            <a:normAutofit/>
          </a:bodyPr>
          <a:lstStyle/>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r>
              <a:rPr lang="en-US" sz="1000" dirty="0" smtClean="0"/>
              <a:t>Source</a:t>
            </a:r>
            <a:r>
              <a:rPr lang="en-US" sz="1000" dirty="0"/>
              <a:t>: </a:t>
            </a:r>
            <a:r>
              <a:rPr lang="en-US" sz="1000" dirty="0">
                <a:hlinkClick r:id="rId2"/>
              </a:rPr>
              <a:t>https://www.pexels.com/photo/man-sitting-on-rock-during-golden-hour-3107467</a:t>
            </a:r>
            <a:r>
              <a:rPr lang="en-US" sz="1000" dirty="0" smtClean="0">
                <a:hlinkClick r:id="rId2"/>
              </a:rPr>
              <a:t>/</a:t>
            </a:r>
            <a:r>
              <a:rPr lang="en-US" sz="1000" dirty="0" smtClean="0"/>
              <a:t> </a:t>
            </a:r>
            <a:r>
              <a:rPr lang="en-US" sz="1000" dirty="0"/>
              <a:t>By  </a:t>
            </a:r>
            <a:r>
              <a:rPr lang="en-US" sz="1000" dirty="0" err="1"/>
              <a:t>Suliman</a:t>
            </a:r>
            <a:r>
              <a:rPr lang="en-US" sz="1000" dirty="0"/>
              <a:t> </a:t>
            </a:r>
            <a:r>
              <a:rPr lang="en-US" sz="1000" dirty="0" err="1"/>
              <a:t>Sallehi</a:t>
            </a:r>
            <a:endParaRPr lang="en-US" sz="1000" dirty="0"/>
          </a:p>
        </p:txBody>
      </p:sp>
      <p:pic>
        <p:nvPicPr>
          <p:cNvPr id="2" name="Picture 1"/>
          <p:cNvPicPr>
            <a:picLocks noChangeAspect="1"/>
          </p:cNvPicPr>
          <p:nvPr/>
        </p:nvPicPr>
        <p:blipFill>
          <a:blip r:embed="rId3"/>
          <a:stretch>
            <a:fillRect/>
          </a:stretch>
        </p:blipFill>
        <p:spPr>
          <a:xfrm>
            <a:off x="296261" y="1412270"/>
            <a:ext cx="4347624" cy="4918126"/>
          </a:xfrm>
          <a:prstGeom prst="rect">
            <a:avLst/>
          </a:prstGeom>
        </p:spPr>
      </p:pic>
      <p:pic>
        <p:nvPicPr>
          <p:cNvPr id="1026" name="Picture 2" descr="Free Young skater jumping on skateboard in park Stock Photo"/>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30115" y="1412269"/>
            <a:ext cx="3367687" cy="4918127"/>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5030115" y="6345026"/>
            <a:ext cx="4113885" cy="400110"/>
          </a:xfrm>
          <a:prstGeom prst="rect">
            <a:avLst/>
          </a:prstGeom>
        </p:spPr>
        <p:txBody>
          <a:bodyPr wrap="square">
            <a:spAutoFit/>
          </a:bodyPr>
          <a:lstStyle/>
          <a:p>
            <a:r>
              <a:rPr lang="en-US" sz="1000" dirty="0" smtClean="0"/>
              <a:t>Source: </a:t>
            </a:r>
            <a:r>
              <a:rPr lang="en-US" sz="1000" dirty="0" smtClean="0">
                <a:hlinkClick r:id="rId5"/>
              </a:rPr>
              <a:t>https</a:t>
            </a:r>
            <a:r>
              <a:rPr lang="en-US" sz="1000" dirty="0">
                <a:hlinkClick r:id="rId5"/>
              </a:rPr>
              <a:t>://www.pexels.com/photo/young-skater-jumping-on-skateboard-in-park-5370393</a:t>
            </a:r>
            <a:r>
              <a:rPr lang="en-US" sz="1000" dirty="0" smtClean="0">
                <a:hlinkClick r:id="rId5"/>
              </a:rPr>
              <a:t>/</a:t>
            </a:r>
            <a:r>
              <a:rPr lang="en-US" sz="1000" dirty="0"/>
              <a:t> By Allan Mas</a:t>
            </a:r>
          </a:p>
        </p:txBody>
      </p:sp>
    </p:spTree>
    <p:extLst>
      <p:ext uri="{BB962C8B-B14F-4D97-AF65-F5344CB8AC3E}">
        <p14:creationId xmlns:p14="http://schemas.microsoft.com/office/powerpoint/2010/main" val="4319658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5" y="1138425"/>
            <a:ext cx="7024430" cy="868839"/>
          </a:xfrm>
        </p:spPr>
        <p:txBody>
          <a:bodyPr>
            <a:normAutofit fontScale="90000"/>
          </a:bodyPr>
          <a:lstStyle/>
          <a:p>
            <a:r>
              <a:rPr lang="en-US" sz="2800" b="1" dirty="0"/>
              <a:t>Photographic Lighting Techniques and Principles</a:t>
            </a:r>
            <a:endParaRPr lang="en-US" sz="2800" b="1" dirty="0"/>
          </a:p>
        </p:txBody>
      </p:sp>
      <p:sp>
        <p:nvSpPr>
          <p:cNvPr id="3" name="Content Placeholder 2"/>
          <p:cNvSpPr>
            <a:spLocks noGrp="1"/>
          </p:cNvSpPr>
          <p:nvPr>
            <p:ph idx="1"/>
          </p:nvPr>
        </p:nvSpPr>
        <p:spPr>
          <a:xfrm>
            <a:off x="12743" y="1818735"/>
            <a:ext cx="8682291" cy="5039265"/>
          </a:xfrm>
        </p:spPr>
        <p:txBody>
          <a:bodyPr>
            <a:normAutofit fontScale="92500" lnSpcReduction="10000"/>
          </a:bodyPr>
          <a:lstStyle/>
          <a:p>
            <a:r>
              <a:rPr lang="en-US" b="1" dirty="0"/>
              <a:t>Modifiers and Accessories: </a:t>
            </a:r>
            <a:r>
              <a:rPr lang="en-US" dirty="0"/>
              <a:t>Photographers use various modifiers and accessories to shape and control the light. These </a:t>
            </a:r>
            <a:r>
              <a:rPr lang="en-US" dirty="0" smtClean="0"/>
              <a:t>include:</a:t>
            </a:r>
            <a:endParaRPr lang="en-US" sz="2400" dirty="0"/>
          </a:p>
          <a:p>
            <a:pPr lvl="1"/>
            <a:r>
              <a:rPr lang="en-US" dirty="0" err="1"/>
              <a:t>Softboxes</a:t>
            </a:r>
            <a:r>
              <a:rPr lang="en-US" dirty="0"/>
              <a:t>: These are large, fabric-covered boxes that soften and diffuse the light, creating a more flattering and even illumination.</a:t>
            </a:r>
            <a:endParaRPr lang="en-US" sz="2400" dirty="0"/>
          </a:p>
          <a:p>
            <a:pPr lvl="1"/>
            <a:r>
              <a:rPr lang="en-US" dirty="0"/>
              <a:t>Umbrellas: They are used to bounce or shoot light through, providing a softer and more diffused lighting effect.</a:t>
            </a:r>
            <a:endParaRPr lang="en-US" sz="2400" dirty="0"/>
          </a:p>
          <a:p>
            <a:pPr lvl="1"/>
            <a:r>
              <a:rPr lang="en-US" dirty="0"/>
              <a:t>Reflectors: These are surfaces, often in silver or white, used to bounce light back onto the subject, filling in shadows and providing additional illumination.</a:t>
            </a:r>
            <a:endParaRPr lang="en-US" sz="2400" dirty="0"/>
          </a:p>
          <a:p>
            <a:endParaRPr lang="en-US" dirty="0"/>
          </a:p>
        </p:txBody>
      </p:sp>
    </p:spTree>
    <p:extLst>
      <p:ext uri="{BB962C8B-B14F-4D97-AF65-F5344CB8AC3E}">
        <p14:creationId xmlns:p14="http://schemas.microsoft.com/office/powerpoint/2010/main" val="1897370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9785" y="992280"/>
            <a:ext cx="7329838" cy="868839"/>
          </a:xfrm>
        </p:spPr>
        <p:txBody>
          <a:bodyPr>
            <a:normAutofit/>
          </a:bodyPr>
          <a:lstStyle/>
          <a:p>
            <a:r>
              <a:rPr lang="en-US" sz="2800" b="1" dirty="0"/>
              <a:t>Photographic Lighting Techniques and Principles</a:t>
            </a:r>
            <a:endParaRPr lang="en-US" sz="2800" b="1" dirty="0"/>
          </a:p>
        </p:txBody>
      </p:sp>
      <p:sp>
        <p:nvSpPr>
          <p:cNvPr id="3" name="Content Placeholder 2"/>
          <p:cNvSpPr>
            <a:spLocks noGrp="1"/>
          </p:cNvSpPr>
          <p:nvPr>
            <p:ph idx="1"/>
          </p:nvPr>
        </p:nvSpPr>
        <p:spPr>
          <a:xfrm>
            <a:off x="448965" y="1749245"/>
            <a:ext cx="8246070" cy="5039265"/>
          </a:xfrm>
        </p:spPr>
        <p:txBody>
          <a:bodyPr>
            <a:normAutofit fontScale="92500" lnSpcReduction="10000"/>
          </a:bodyPr>
          <a:lstStyle/>
          <a:p>
            <a:r>
              <a:rPr lang="en-US" b="1" dirty="0"/>
              <a:t>Modifiers and </a:t>
            </a:r>
            <a:r>
              <a:rPr lang="en-US" b="1" dirty="0" smtClean="0"/>
              <a:t>Accessories </a:t>
            </a:r>
            <a:endParaRPr lang="en-US" dirty="0"/>
          </a:p>
          <a:p>
            <a:pPr lvl="1"/>
            <a:r>
              <a:rPr lang="en-US" dirty="0"/>
              <a:t>Snoots: These are attachments that narrow and concentrate the light, creating a spotlight effect.</a:t>
            </a:r>
            <a:endParaRPr lang="en-US" sz="2400" dirty="0"/>
          </a:p>
          <a:p>
            <a:pPr lvl="1"/>
            <a:r>
              <a:rPr lang="en-US" dirty="0"/>
              <a:t>Grids: Grids are used to control the spread of light, narrowing the beam and preventing it from spilling onto unwanted areas.</a:t>
            </a:r>
            <a:endParaRPr lang="en-US" sz="2400" dirty="0"/>
          </a:p>
          <a:p>
            <a:pPr lvl="1"/>
            <a:r>
              <a:rPr lang="en-US" dirty="0"/>
              <a:t>Gels: These are colored filters placed over the light source to add creative or corrective color effects.</a:t>
            </a:r>
            <a:endParaRPr lang="en-US" sz="2400" dirty="0"/>
          </a:p>
          <a:p>
            <a:pPr lvl="1"/>
            <a:r>
              <a:rPr lang="en-US" dirty="0"/>
              <a:t>Scrim: It is a material placed in between your light source and subject matter. A scrim helps to reduce or diffuse light. Scrims are available in a range of sizes and shapes.</a:t>
            </a:r>
            <a:endParaRPr lang="en-US" sz="2400" dirty="0"/>
          </a:p>
        </p:txBody>
      </p:sp>
    </p:spTree>
    <p:extLst>
      <p:ext uri="{BB962C8B-B14F-4D97-AF65-F5344CB8AC3E}">
        <p14:creationId xmlns:p14="http://schemas.microsoft.com/office/powerpoint/2010/main" val="6782431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2"/>
          <a:stretch>
            <a:fillRect/>
          </a:stretch>
        </p:blipFill>
        <p:spPr>
          <a:xfrm>
            <a:off x="448965" y="1342149"/>
            <a:ext cx="3368173" cy="5038725"/>
          </a:xfrm>
          <a:prstGeom prst="rect">
            <a:avLst/>
          </a:prstGeom>
        </p:spPr>
      </p:pic>
      <p:sp>
        <p:nvSpPr>
          <p:cNvPr id="7" name="Rectangle 6"/>
          <p:cNvSpPr/>
          <p:nvPr/>
        </p:nvSpPr>
        <p:spPr>
          <a:xfrm>
            <a:off x="448965" y="6330395"/>
            <a:ext cx="3512215" cy="400110"/>
          </a:xfrm>
          <a:prstGeom prst="rect">
            <a:avLst/>
          </a:prstGeom>
        </p:spPr>
        <p:txBody>
          <a:bodyPr wrap="square">
            <a:spAutoFit/>
          </a:bodyPr>
          <a:lstStyle/>
          <a:p>
            <a:r>
              <a:rPr lang="en-US" sz="1000" dirty="0" smtClean="0"/>
              <a:t>Source: https</a:t>
            </a:r>
            <a:r>
              <a:rPr lang="en-US" sz="1000" dirty="0"/>
              <a:t>://pixabay.com/photos/woman-fashion-street-style-beauty-5987564/</a:t>
            </a:r>
          </a:p>
        </p:txBody>
      </p:sp>
      <p:pic>
        <p:nvPicPr>
          <p:cNvPr id="8" name="Picture 7"/>
          <p:cNvPicPr>
            <a:picLocks noChangeAspect="1"/>
          </p:cNvPicPr>
          <p:nvPr/>
        </p:nvPicPr>
        <p:blipFill rotWithShape="1">
          <a:blip r:embed="rId3"/>
          <a:srcRect t="7961" b="9999"/>
          <a:stretch/>
        </p:blipFill>
        <p:spPr>
          <a:xfrm>
            <a:off x="4419295" y="1443835"/>
            <a:ext cx="3821606" cy="5011104"/>
          </a:xfrm>
          <a:prstGeom prst="rect">
            <a:avLst/>
          </a:prstGeom>
        </p:spPr>
      </p:pic>
      <p:sp>
        <p:nvSpPr>
          <p:cNvPr id="9" name="Rectangle 8"/>
          <p:cNvSpPr/>
          <p:nvPr/>
        </p:nvSpPr>
        <p:spPr>
          <a:xfrm>
            <a:off x="4572000" y="6410038"/>
            <a:ext cx="3668901" cy="400110"/>
          </a:xfrm>
          <a:prstGeom prst="rect">
            <a:avLst/>
          </a:prstGeom>
        </p:spPr>
        <p:txBody>
          <a:bodyPr wrap="square">
            <a:spAutoFit/>
          </a:bodyPr>
          <a:lstStyle/>
          <a:p>
            <a:r>
              <a:rPr lang="en-US" sz="1000" dirty="0">
                <a:hlinkClick r:id="rId4"/>
              </a:rPr>
              <a:t>https://www.pexels.com/photo/fashion-photography-of-glitter-face-paint-1081939</a:t>
            </a:r>
            <a:r>
              <a:rPr lang="en-US" sz="1000" dirty="0" smtClean="0">
                <a:hlinkClick r:id="rId4"/>
              </a:rPr>
              <a:t>/</a:t>
            </a:r>
            <a:r>
              <a:rPr lang="en-US" sz="1000" dirty="0"/>
              <a:t> By 3Motional Studio</a:t>
            </a:r>
          </a:p>
        </p:txBody>
      </p:sp>
    </p:spTree>
    <p:extLst>
      <p:ext uri="{BB962C8B-B14F-4D97-AF65-F5344CB8AC3E}">
        <p14:creationId xmlns:p14="http://schemas.microsoft.com/office/powerpoint/2010/main" val="12806104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4375" y="985720"/>
            <a:ext cx="7787955" cy="868839"/>
          </a:xfrm>
        </p:spPr>
        <p:txBody>
          <a:bodyPr>
            <a:noAutofit/>
          </a:bodyPr>
          <a:lstStyle/>
          <a:p>
            <a:pPr algn="ctr"/>
            <a:r>
              <a:rPr lang="en-US" sz="2800" b="1" dirty="0"/>
              <a:t>Photographic Lighting Techniques and Principles</a:t>
            </a:r>
            <a:endParaRPr lang="en-US" sz="2800" b="1" dirty="0"/>
          </a:p>
        </p:txBody>
      </p:sp>
      <p:sp>
        <p:nvSpPr>
          <p:cNvPr id="3" name="Content Placeholder 2"/>
          <p:cNvSpPr>
            <a:spLocks noGrp="1"/>
          </p:cNvSpPr>
          <p:nvPr>
            <p:ph idx="1"/>
          </p:nvPr>
        </p:nvSpPr>
        <p:spPr>
          <a:xfrm>
            <a:off x="296260" y="1818735"/>
            <a:ext cx="8398775" cy="5039265"/>
          </a:xfrm>
        </p:spPr>
        <p:txBody>
          <a:bodyPr>
            <a:normAutofit fontScale="92500" lnSpcReduction="10000"/>
          </a:bodyPr>
          <a:lstStyle/>
          <a:p>
            <a:r>
              <a:rPr lang="en-US" b="1" dirty="0"/>
              <a:t>Modifiers and Accessories </a:t>
            </a:r>
            <a:endParaRPr lang="en-US" dirty="0"/>
          </a:p>
          <a:p>
            <a:pPr lvl="1"/>
            <a:r>
              <a:rPr lang="en-US" dirty="0"/>
              <a:t>Beauty dishes: These modifiers create a soft, yet slightly more contrast light, often used in portrait photography.</a:t>
            </a:r>
            <a:endParaRPr lang="en-US" sz="2400" dirty="0"/>
          </a:p>
          <a:p>
            <a:pPr lvl="1"/>
            <a:r>
              <a:rPr lang="en-US" dirty="0"/>
              <a:t>Parabolic lighting: These gives off a sparkling light that helps to beautify an object. </a:t>
            </a:r>
            <a:endParaRPr lang="en-US" dirty="0" smtClean="0"/>
          </a:p>
          <a:p>
            <a:pPr lvl="1"/>
            <a:r>
              <a:rPr lang="en-US" dirty="0" smtClean="0"/>
              <a:t>Parabolic </a:t>
            </a:r>
            <a:r>
              <a:rPr lang="en-US" dirty="0"/>
              <a:t>lighting comes with a range of options. You can attach a front diffuser which more or less turns them into a </a:t>
            </a:r>
            <a:r>
              <a:rPr lang="en-US" dirty="0" err="1"/>
              <a:t>softbox</a:t>
            </a:r>
            <a:r>
              <a:rPr lang="en-US" dirty="0"/>
              <a:t>. </a:t>
            </a:r>
            <a:endParaRPr lang="en-US" dirty="0" smtClean="0"/>
          </a:p>
          <a:p>
            <a:pPr lvl="1"/>
            <a:r>
              <a:rPr lang="en-US" dirty="0" smtClean="0"/>
              <a:t>The </a:t>
            </a:r>
            <a:r>
              <a:rPr lang="en-US" dirty="0"/>
              <a:t>shape of a parabolic light is not suitable for all products and genres, its versatility means that you have many modifiers in one light source.</a:t>
            </a:r>
            <a:endParaRPr lang="en-US" sz="2400" dirty="0"/>
          </a:p>
        </p:txBody>
      </p:sp>
    </p:spTree>
    <p:extLst>
      <p:ext uri="{BB962C8B-B14F-4D97-AF65-F5344CB8AC3E}">
        <p14:creationId xmlns:p14="http://schemas.microsoft.com/office/powerpoint/2010/main" val="26067852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0605" y="833015"/>
            <a:ext cx="8437499" cy="868839"/>
          </a:xfrm>
        </p:spPr>
        <p:txBody>
          <a:bodyPr>
            <a:noAutofit/>
          </a:bodyPr>
          <a:lstStyle/>
          <a:p>
            <a:pPr algn="ctr"/>
            <a:r>
              <a:rPr lang="en-US" sz="2400" b="1" dirty="0"/>
              <a:t>Photographic Lighting Techniques and Principles</a:t>
            </a:r>
            <a:endParaRPr lang="en-US" sz="2400" b="1" dirty="0"/>
          </a:p>
        </p:txBody>
      </p:sp>
      <p:sp>
        <p:nvSpPr>
          <p:cNvPr id="3" name="Content Placeholder 2"/>
          <p:cNvSpPr>
            <a:spLocks noGrp="1"/>
          </p:cNvSpPr>
          <p:nvPr>
            <p:ph idx="1"/>
          </p:nvPr>
        </p:nvSpPr>
        <p:spPr>
          <a:xfrm>
            <a:off x="296263" y="1596540"/>
            <a:ext cx="8398772" cy="4733855"/>
          </a:xfrm>
        </p:spPr>
        <p:txBody>
          <a:bodyPr>
            <a:noAutofit/>
          </a:bodyPr>
          <a:lstStyle/>
          <a:p>
            <a:pPr lvl="0"/>
            <a:r>
              <a:rPr lang="en-US" sz="2000" b="1" dirty="0"/>
              <a:t>Color Temperature: </a:t>
            </a:r>
            <a:r>
              <a:rPr lang="en-US" sz="2000" dirty="0"/>
              <a:t>The color of light is measured in kelvin (K). Different light sources have different color temperatures, ranging from warm (e.g., candlelight or incandescent bulbs) to cool (e.g., daylight or fluorescent bulbs). </a:t>
            </a:r>
            <a:endParaRPr lang="en-US" sz="2000" dirty="0" smtClean="0"/>
          </a:p>
          <a:p>
            <a:pPr lvl="0"/>
            <a:r>
              <a:rPr lang="en-US" sz="2000" dirty="0" smtClean="0"/>
              <a:t>Every </a:t>
            </a:r>
            <a:r>
              <a:rPr lang="en-US" sz="2000" dirty="0"/>
              <a:t>light, from the sun to your computer screen, has a unique </a:t>
            </a:r>
            <a:r>
              <a:rPr lang="en-US" sz="2000" dirty="0" smtClean="0"/>
              <a:t>color.</a:t>
            </a:r>
          </a:p>
          <a:p>
            <a:r>
              <a:rPr lang="en-US" sz="2000" dirty="0" smtClean="0"/>
              <a:t>The </a:t>
            </a:r>
            <a:r>
              <a:rPr lang="en-US" sz="2000" dirty="0"/>
              <a:t>human eye is good at adjusting to different types of light. We often do not even notice that it has a color. </a:t>
            </a:r>
          </a:p>
          <a:p>
            <a:r>
              <a:rPr lang="en-US" sz="2000" dirty="0" smtClean="0"/>
              <a:t>Our </a:t>
            </a:r>
            <a:r>
              <a:rPr lang="en-US" sz="2000" dirty="0"/>
              <a:t>cameras record </a:t>
            </a:r>
            <a:r>
              <a:rPr lang="en-US" sz="2000" dirty="0" smtClean="0"/>
              <a:t>the exact </a:t>
            </a:r>
            <a:r>
              <a:rPr lang="en-US" sz="2000" dirty="0"/>
              <a:t>color. They ‘see’ the yellow of candles or the blue of a flash. If you have taken a photo that looks orange or blue, the temperature needs adjusting</a:t>
            </a:r>
            <a:r>
              <a:rPr lang="en-US" sz="2000" dirty="0" smtClean="0"/>
              <a:t>.</a:t>
            </a:r>
          </a:p>
          <a:p>
            <a:r>
              <a:rPr lang="en-US" sz="2000" dirty="0" smtClean="0"/>
              <a:t> </a:t>
            </a:r>
            <a:r>
              <a:rPr lang="en-US" sz="2000" dirty="0"/>
              <a:t>In photography, we often interchange the terms color temperature and white balance. </a:t>
            </a:r>
            <a:endParaRPr lang="en-US" sz="2000" dirty="0" smtClean="0"/>
          </a:p>
          <a:p>
            <a:r>
              <a:rPr lang="en-US" sz="2000" dirty="0" smtClean="0"/>
              <a:t>Our </a:t>
            </a:r>
            <a:r>
              <a:rPr lang="en-US" sz="2000" dirty="0"/>
              <a:t>goal is to adjust the colors so that the whites are not tinted. </a:t>
            </a:r>
            <a:endParaRPr lang="en-US" sz="2000" dirty="0" smtClean="0"/>
          </a:p>
          <a:p>
            <a:r>
              <a:rPr lang="en-US" sz="2000" dirty="0" smtClean="0"/>
              <a:t>To </a:t>
            </a:r>
            <a:r>
              <a:rPr lang="en-US" sz="2000" dirty="0"/>
              <a:t>do this, we adjust the colors around a neutral shade of grey </a:t>
            </a:r>
            <a:endParaRPr lang="en-US" sz="2000" dirty="0" smtClean="0"/>
          </a:p>
          <a:p>
            <a:r>
              <a:rPr lang="en-US" sz="2000" dirty="0" smtClean="0"/>
              <a:t>(</a:t>
            </a:r>
            <a:r>
              <a:rPr lang="en-US" sz="2000" dirty="0"/>
              <a:t>Mishra, 2023</a:t>
            </a:r>
            <a:r>
              <a:rPr lang="en-US" sz="2000" dirty="0" smtClean="0"/>
              <a:t>).</a:t>
            </a:r>
            <a:endParaRPr lang="en-US" sz="2000" dirty="0"/>
          </a:p>
        </p:txBody>
      </p:sp>
    </p:spTree>
    <p:extLst>
      <p:ext uri="{BB962C8B-B14F-4D97-AF65-F5344CB8AC3E}">
        <p14:creationId xmlns:p14="http://schemas.microsoft.com/office/powerpoint/2010/main" val="38405682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6835" y="833015"/>
            <a:ext cx="6719018" cy="868839"/>
          </a:xfrm>
        </p:spPr>
        <p:txBody>
          <a:bodyPr>
            <a:noAutofit/>
          </a:bodyPr>
          <a:lstStyle/>
          <a:p>
            <a:pPr algn="ctr"/>
            <a:r>
              <a:rPr lang="en-US" sz="2400" b="1" dirty="0"/>
              <a:t>Photographic Lighting Techniques and Principles</a:t>
            </a:r>
            <a:endParaRPr lang="en-US" sz="2400" b="1" dirty="0"/>
          </a:p>
        </p:txBody>
      </p:sp>
      <p:sp>
        <p:nvSpPr>
          <p:cNvPr id="3" name="Content Placeholder 2"/>
          <p:cNvSpPr>
            <a:spLocks noGrp="1"/>
          </p:cNvSpPr>
          <p:nvPr>
            <p:ph idx="1"/>
          </p:nvPr>
        </p:nvSpPr>
        <p:spPr>
          <a:xfrm>
            <a:off x="296260" y="1701854"/>
            <a:ext cx="3817625" cy="4428445"/>
          </a:xfrm>
        </p:spPr>
        <p:txBody>
          <a:bodyPr>
            <a:normAutofit fontScale="70000" lnSpcReduction="20000"/>
          </a:bodyPr>
          <a:lstStyle/>
          <a:p>
            <a:r>
              <a:rPr lang="en-US" dirty="0"/>
              <a:t>On a color temperature scale, the lowest numbers are the warmest. The higher numbers are cooler. Daylight is around 5,500 – 6,500K. </a:t>
            </a:r>
          </a:p>
          <a:p>
            <a:r>
              <a:rPr lang="en-US" dirty="0"/>
              <a:t>Some photographers </a:t>
            </a:r>
            <a:r>
              <a:rPr lang="en-US" dirty="0" err="1"/>
              <a:t>favour</a:t>
            </a:r>
            <a:r>
              <a:rPr lang="en-US" dirty="0"/>
              <a:t> cooler or warmer tones as part of their editing style. Most cameras, including some smartphone apps, have color temperature presets. </a:t>
            </a:r>
          </a:p>
          <a:p>
            <a:r>
              <a:rPr lang="en-US" dirty="0"/>
              <a:t>The most common are Tungsten, Fluorescent, Daylight, Cloudy, Shade, and Flash. </a:t>
            </a:r>
          </a:p>
          <a:p>
            <a:r>
              <a:rPr lang="en-US" dirty="0"/>
              <a:t>Professional models also allow you to set a specific temperature. </a:t>
            </a:r>
            <a:endParaRPr lang="en-US" dirty="0"/>
          </a:p>
        </p:txBody>
      </p:sp>
      <p:pic>
        <p:nvPicPr>
          <p:cNvPr id="4" name="Picture 3"/>
          <p:cNvPicPr>
            <a:picLocks noChangeAspect="1"/>
          </p:cNvPicPr>
          <p:nvPr/>
        </p:nvPicPr>
        <p:blipFill>
          <a:blip r:embed="rId2"/>
          <a:stretch>
            <a:fillRect/>
          </a:stretch>
        </p:blipFill>
        <p:spPr>
          <a:xfrm>
            <a:off x="4139334" y="1693982"/>
            <a:ext cx="5013816" cy="4941823"/>
          </a:xfrm>
          <a:prstGeom prst="rect">
            <a:avLst/>
          </a:prstGeom>
        </p:spPr>
      </p:pic>
      <p:sp>
        <p:nvSpPr>
          <p:cNvPr id="5" name="Rectangle 4"/>
          <p:cNvSpPr/>
          <p:nvPr/>
        </p:nvSpPr>
        <p:spPr>
          <a:xfrm>
            <a:off x="2586835" y="6150114"/>
            <a:ext cx="6744469" cy="707886"/>
          </a:xfrm>
          <a:prstGeom prst="rect">
            <a:avLst/>
          </a:prstGeom>
        </p:spPr>
        <p:txBody>
          <a:bodyPr wrap="square">
            <a:spAutoFit/>
          </a:bodyPr>
          <a:lstStyle/>
          <a:p>
            <a:endParaRPr lang="en-US" sz="1000" dirty="0" smtClean="0"/>
          </a:p>
          <a:p>
            <a:pPr algn="ctr"/>
            <a:r>
              <a:rPr lang="en-US" sz="1000" dirty="0" smtClean="0"/>
              <a:t>Color </a:t>
            </a:r>
            <a:r>
              <a:rPr lang="en-US" sz="1000" dirty="0"/>
              <a:t>temperature scale showing the Kelvin temperatures of many light sources</a:t>
            </a:r>
            <a:r>
              <a:rPr lang="en-US" sz="1000" dirty="0" smtClean="0"/>
              <a:t>.</a:t>
            </a:r>
          </a:p>
          <a:p>
            <a:r>
              <a:rPr lang="en-US" sz="1000" dirty="0" smtClean="0"/>
              <a:t>Source</a:t>
            </a:r>
            <a:r>
              <a:rPr lang="en-US" sz="1000" dirty="0"/>
              <a:t>: </a:t>
            </a:r>
            <a:r>
              <a:rPr lang="en-US" sz="1000" dirty="0">
                <a:hlinkClick r:id="rId3"/>
              </a:rPr>
              <a:t>https://expertphotography.com/color-temperature/#:~:</a:t>
            </a:r>
            <a:r>
              <a:rPr lang="en-US" sz="1000" dirty="0" smtClean="0">
                <a:hlinkClick r:id="rId3"/>
              </a:rPr>
              <a:t>text=Color%20temperature%20is%20a%20measurement,camera%20or%20during%20post%2Dprocessing</a:t>
            </a:r>
            <a:r>
              <a:rPr lang="en-US" sz="1000" dirty="0" smtClean="0"/>
              <a:t> .</a:t>
            </a:r>
            <a:endParaRPr lang="en-US" sz="1000" dirty="0"/>
          </a:p>
        </p:txBody>
      </p:sp>
    </p:spTree>
    <p:extLst>
      <p:ext uri="{BB962C8B-B14F-4D97-AF65-F5344CB8AC3E}">
        <p14:creationId xmlns:p14="http://schemas.microsoft.com/office/powerpoint/2010/main" val="35573252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6835" y="833015"/>
            <a:ext cx="6719018" cy="868839"/>
          </a:xfrm>
        </p:spPr>
        <p:txBody>
          <a:bodyPr>
            <a:noAutofit/>
          </a:bodyPr>
          <a:lstStyle/>
          <a:p>
            <a:pPr algn="ctr"/>
            <a:r>
              <a:rPr lang="en-US" sz="2400" b="1" dirty="0" smtClean="0"/>
              <a:t>Photographic </a:t>
            </a:r>
            <a:r>
              <a:rPr lang="en-US" sz="2400" b="1" dirty="0"/>
              <a:t>Lighting Techniques and Principles</a:t>
            </a:r>
            <a:endParaRPr lang="en-US" sz="2800" b="1" dirty="0"/>
          </a:p>
        </p:txBody>
      </p:sp>
      <p:sp>
        <p:nvSpPr>
          <p:cNvPr id="3" name="Content Placeholder 2"/>
          <p:cNvSpPr>
            <a:spLocks noGrp="1"/>
          </p:cNvSpPr>
          <p:nvPr>
            <p:ph idx="1"/>
          </p:nvPr>
        </p:nvSpPr>
        <p:spPr>
          <a:xfrm>
            <a:off x="296260" y="1596540"/>
            <a:ext cx="7167985" cy="4581150"/>
          </a:xfrm>
        </p:spPr>
        <p:txBody>
          <a:bodyPr>
            <a:normAutofit fontScale="77500" lnSpcReduction="20000"/>
          </a:bodyPr>
          <a:lstStyle/>
          <a:p>
            <a:pPr lvl="0"/>
            <a:r>
              <a:rPr lang="en-US" b="1" dirty="0"/>
              <a:t>Light Sources:</a:t>
            </a:r>
            <a:endParaRPr lang="en-US" sz="2400" dirty="0"/>
          </a:p>
          <a:p>
            <a:pPr lvl="1"/>
            <a:r>
              <a:rPr lang="en-US" dirty="0"/>
              <a:t>Photographers can use various light sources, including natural light (sunlight), studio lighting equipment (such as strobes and continuous lights), flash units, LED panels, and even reflectors.</a:t>
            </a:r>
            <a:endParaRPr lang="en-US" sz="2400" dirty="0"/>
          </a:p>
          <a:p>
            <a:pPr lvl="1"/>
            <a:r>
              <a:rPr lang="en-US" dirty="0"/>
              <a:t>According to Walton (2021), ambient lighting doesn’t just mean sunlight – though that’s the most abundant and cheapest form of ambient lighting for photographers. </a:t>
            </a:r>
            <a:endParaRPr lang="en-US" dirty="0" smtClean="0"/>
          </a:p>
          <a:p>
            <a:pPr lvl="1"/>
            <a:r>
              <a:rPr lang="en-US" dirty="0" smtClean="0"/>
              <a:t>If </a:t>
            </a:r>
            <a:r>
              <a:rPr lang="en-US" dirty="0"/>
              <a:t>you’re indoors, ambient lighting simply refers to light that already exists in that room – a lamp, ceiling light, light from a TV and so on</a:t>
            </a:r>
            <a:r>
              <a:rPr lang="en-US" dirty="0" smtClean="0"/>
              <a:t>.</a:t>
            </a:r>
          </a:p>
          <a:p>
            <a:pPr lvl="1"/>
            <a:r>
              <a:rPr lang="en-US" dirty="0" smtClean="0"/>
              <a:t> </a:t>
            </a:r>
            <a:r>
              <a:rPr lang="en-US" dirty="0"/>
              <a:t>Ambient light is basically a light that you don’t add to your photo; it’s the light that already exists before you took the shot.</a:t>
            </a:r>
            <a:endParaRPr lang="en-US" sz="2400" dirty="0"/>
          </a:p>
        </p:txBody>
      </p:sp>
    </p:spTree>
    <p:extLst>
      <p:ext uri="{BB962C8B-B14F-4D97-AF65-F5344CB8AC3E}">
        <p14:creationId xmlns:p14="http://schemas.microsoft.com/office/powerpoint/2010/main" val="26227042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8965" y="3429000"/>
            <a:ext cx="6871725" cy="2818180"/>
          </a:xfrm>
        </p:spPr>
        <p:txBody>
          <a:bodyPr>
            <a:normAutofit fontScale="47500" lnSpcReduction="20000"/>
          </a:bodyPr>
          <a:lstStyle/>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800" dirty="0" smtClean="0"/>
          </a:p>
          <a:p>
            <a:r>
              <a:rPr lang="en-US" sz="1800" b="1" dirty="0" smtClean="0">
                <a:solidFill>
                  <a:schemeClr val="tx1"/>
                </a:solidFill>
              </a:rPr>
              <a:t>Indoor with artificial lighting, and outdoor with natural lighting</a:t>
            </a:r>
          </a:p>
          <a:p>
            <a:r>
              <a:rPr lang="en-US" sz="1800" dirty="0" smtClean="0"/>
              <a:t>Source: </a:t>
            </a:r>
            <a:r>
              <a:rPr lang="en-US" sz="1800" dirty="0" smtClean="0">
                <a:hlinkClick r:id="rId2"/>
              </a:rPr>
              <a:t>https</a:t>
            </a:r>
            <a:r>
              <a:rPr lang="en-US" sz="1800" dirty="0">
                <a:hlinkClick r:id="rId2"/>
              </a:rPr>
              <a:t>://www.pexels.com/photo/model-posing-in-a-studio-11697738</a:t>
            </a:r>
            <a:r>
              <a:rPr lang="en-US" sz="1800" dirty="0" smtClean="0">
                <a:hlinkClick r:id="rId2"/>
              </a:rPr>
              <a:t>/</a:t>
            </a:r>
            <a:endParaRPr lang="en-US" sz="1800" dirty="0" smtClean="0"/>
          </a:p>
          <a:p>
            <a:r>
              <a:rPr lang="en-US" sz="1800" dirty="0" smtClean="0"/>
              <a:t>Source</a:t>
            </a:r>
            <a:r>
              <a:rPr lang="en-US" sz="1800" dirty="0"/>
              <a:t>: </a:t>
            </a:r>
            <a:r>
              <a:rPr lang="en-US" sz="1800" dirty="0">
                <a:hlinkClick r:id="rId3"/>
              </a:rPr>
              <a:t>https://pixabay.com/photos/adult-mother-daughter-beach-kids-1807500</a:t>
            </a:r>
            <a:r>
              <a:rPr lang="en-US" sz="1800" dirty="0" smtClean="0">
                <a:hlinkClick r:id="rId3"/>
              </a:rPr>
              <a:t>/</a:t>
            </a:r>
            <a:r>
              <a:rPr lang="en-US" sz="1800" dirty="0"/>
              <a:t> </a:t>
            </a:r>
            <a:r>
              <a:rPr lang="en-US" sz="1800" dirty="0" smtClean="0"/>
              <a:t>By </a:t>
            </a:r>
            <a:r>
              <a:rPr lang="en-US" sz="1800" dirty="0" err="1" smtClean="0"/>
              <a:t>sasint</a:t>
            </a:r>
            <a:endParaRPr lang="en-US" sz="1800" dirty="0"/>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3555" y="1615482"/>
            <a:ext cx="2914767" cy="3887115"/>
          </a:xfrm>
          <a:prstGeom prst="rect">
            <a:avLst/>
          </a:prstGeom>
        </p:spPr>
      </p:pic>
      <p:pic>
        <p:nvPicPr>
          <p:cNvPr id="5122" name="Picture 2" descr="Free Adult Mother photo and pictur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18672" y="1615483"/>
            <a:ext cx="5832949" cy="3887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7599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6835" y="880406"/>
            <a:ext cx="6719018" cy="868839"/>
          </a:xfrm>
        </p:spPr>
        <p:txBody>
          <a:bodyPr>
            <a:noAutofit/>
          </a:bodyPr>
          <a:lstStyle/>
          <a:p>
            <a:pPr algn="ctr"/>
            <a:r>
              <a:rPr lang="en-US" sz="2400" b="1" dirty="0"/>
              <a:t>Photographic Lighting Techniques and Principles</a:t>
            </a:r>
            <a:endParaRPr lang="en-US" sz="2800" b="1" dirty="0"/>
          </a:p>
        </p:txBody>
      </p:sp>
      <p:sp>
        <p:nvSpPr>
          <p:cNvPr id="3" name="Content Placeholder 2"/>
          <p:cNvSpPr>
            <a:spLocks noGrp="1"/>
          </p:cNvSpPr>
          <p:nvPr>
            <p:ph idx="1"/>
          </p:nvPr>
        </p:nvSpPr>
        <p:spPr>
          <a:xfrm>
            <a:off x="0" y="1443835"/>
            <a:ext cx="9144000" cy="4497935"/>
          </a:xfrm>
        </p:spPr>
        <p:txBody>
          <a:bodyPr>
            <a:noAutofit/>
          </a:bodyPr>
          <a:lstStyle/>
          <a:p>
            <a:pPr lvl="0"/>
            <a:r>
              <a:rPr lang="en-US" sz="2000" b="1" dirty="0"/>
              <a:t>Three-Point Lighting:</a:t>
            </a:r>
            <a:endParaRPr lang="en-US" sz="2000" dirty="0"/>
          </a:p>
          <a:p>
            <a:pPr lvl="1"/>
            <a:r>
              <a:rPr lang="en-US" sz="2000" dirty="0"/>
              <a:t>This is a classic lighting setup used in studio and portrait photography. It consists of a key light (the main light source), a fill light (to reduce shadows), and a backlight (to separate the subject from the background). </a:t>
            </a:r>
            <a:endParaRPr lang="en-US" sz="2000" dirty="0" smtClean="0"/>
          </a:p>
          <a:p>
            <a:pPr lvl="1"/>
            <a:r>
              <a:rPr lang="en-US" sz="2000" dirty="0" smtClean="0"/>
              <a:t>This </a:t>
            </a:r>
            <a:r>
              <a:rPr lang="en-US" sz="2000" dirty="0"/>
              <a:t>is aimed at photographers who are looking for a more rounded image where the subject is illuminated evenly to show shape, depth and texture. </a:t>
            </a:r>
            <a:endParaRPr lang="en-US" sz="2000" dirty="0" smtClean="0"/>
          </a:p>
          <a:p>
            <a:pPr lvl="1"/>
            <a:r>
              <a:rPr lang="en-US" sz="2000" dirty="0" smtClean="0"/>
              <a:t>And </a:t>
            </a:r>
            <a:r>
              <a:rPr lang="en-US" sz="2000" dirty="0"/>
              <a:t>positioning these lights at the right angles is also important to </a:t>
            </a:r>
            <a:r>
              <a:rPr lang="en-US" sz="2000" dirty="0" smtClean="0"/>
              <a:t>consider</a:t>
            </a:r>
          </a:p>
          <a:p>
            <a:pPr marL="457200" lvl="1" indent="0">
              <a:buNone/>
            </a:pPr>
            <a:r>
              <a:rPr lang="en-US" sz="2000" b="1" dirty="0" smtClean="0"/>
              <a:t>High </a:t>
            </a:r>
            <a:r>
              <a:rPr lang="en-US" sz="2000" b="1" dirty="0"/>
              <a:t>Key and Low Key Lighting:</a:t>
            </a:r>
            <a:endParaRPr lang="en-US" sz="2000" dirty="0"/>
          </a:p>
          <a:p>
            <a:pPr lvl="1"/>
            <a:r>
              <a:rPr lang="en-US" sz="2000" dirty="0" smtClean="0"/>
              <a:t>High </a:t>
            </a:r>
            <a:r>
              <a:rPr lang="en-US" sz="2000" dirty="0"/>
              <a:t>Key and Low Key photography make use of lighting and contrast (or lack thereof) to create a specific mood. </a:t>
            </a:r>
            <a:endParaRPr lang="en-US" sz="2000" dirty="0" smtClean="0"/>
          </a:p>
          <a:p>
            <a:pPr lvl="1"/>
            <a:r>
              <a:rPr lang="en-US" sz="2000" dirty="0" smtClean="0"/>
              <a:t>Originally </a:t>
            </a:r>
            <a:r>
              <a:rPr lang="en-US" sz="2000" dirty="0"/>
              <a:t>high key photography emerged as a solution for screens that could not correctly display high contrast ratios. </a:t>
            </a:r>
            <a:endParaRPr lang="en-US" sz="2000" dirty="0" smtClean="0"/>
          </a:p>
          <a:p>
            <a:pPr lvl="1"/>
            <a:r>
              <a:rPr lang="en-US" sz="2000" dirty="0" smtClean="0"/>
              <a:t>Today it is </a:t>
            </a:r>
            <a:r>
              <a:rPr lang="en-US" sz="2000" dirty="0"/>
              <a:t>a stylistic choice in photography. High key lighting involves using bright, even lighting to create a soft, </a:t>
            </a:r>
            <a:r>
              <a:rPr lang="en-US" sz="2000" dirty="0" err="1"/>
              <a:t>shadowless</a:t>
            </a:r>
            <a:r>
              <a:rPr lang="en-US" sz="2000" dirty="0"/>
              <a:t> look. </a:t>
            </a:r>
            <a:endParaRPr lang="en-US" sz="2000" dirty="0" smtClean="0"/>
          </a:p>
          <a:p>
            <a:pPr lvl="1"/>
            <a:r>
              <a:rPr lang="en-US" sz="2000" dirty="0" smtClean="0"/>
              <a:t>Low </a:t>
            </a:r>
            <a:r>
              <a:rPr lang="en-US" sz="2000" dirty="0"/>
              <a:t>key lighting employs strong contrast between light and shadow for a dramatic effect.</a:t>
            </a:r>
          </a:p>
        </p:txBody>
      </p:sp>
    </p:spTree>
    <p:extLst>
      <p:ext uri="{BB962C8B-B14F-4D97-AF65-F5344CB8AC3E}">
        <p14:creationId xmlns:p14="http://schemas.microsoft.com/office/powerpoint/2010/main" val="40850636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9542" y="727701"/>
            <a:ext cx="6719018" cy="868839"/>
          </a:xfrm>
        </p:spPr>
        <p:txBody>
          <a:bodyPr>
            <a:normAutofit/>
          </a:bodyPr>
          <a:lstStyle/>
          <a:p>
            <a:r>
              <a:rPr lang="en-US" sz="2400" b="1" dirty="0"/>
              <a:t>Photographic Lighting Techniques and Principles</a:t>
            </a:r>
            <a:endParaRPr lang="en-US" sz="2400" b="1" dirty="0"/>
          </a:p>
        </p:txBody>
      </p:sp>
      <p:sp>
        <p:nvSpPr>
          <p:cNvPr id="3" name="Content Placeholder 2"/>
          <p:cNvSpPr>
            <a:spLocks noGrp="1"/>
          </p:cNvSpPr>
          <p:nvPr>
            <p:ph idx="1"/>
          </p:nvPr>
        </p:nvSpPr>
        <p:spPr>
          <a:xfrm>
            <a:off x="74452" y="1443835"/>
            <a:ext cx="7626100" cy="4275740"/>
          </a:xfrm>
        </p:spPr>
        <p:txBody>
          <a:bodyPr>
            <a:noAutofit/>
          </a:bodyPr>
          <a:lstStyle/>
          <a:p>
            <a:pPr lvl="0"/>
            <a:r>
              <a:rPr lang="en-US" sz="2000" b="1" dirty="0"/>
              <a:t>Lighting Ratios:</a:t>
            </a:r>
            <a:endParaRPr lang="en-US" sz="2000" dirty="0"/>
          </a:p>
          <a:p>
            <a:pPr lvl="1"/>
            <a:r>
              <a:rPr lang="en-US" sz="2000" dirty="0"/>
              <a:t>In photography, lighting ratios refer to the relative intensity of light falling on a subject from different light sources or directions. </a:t>
            </a:r>
            <a:endParaRPr lang="en-US" sz="2000" dirty="0" smtClean="0"/>
          </a:p>
          <a:p>
            <a:pPr lvl="1"/>
            <a:r>
              <a:rPr lang="en-US" sz="2000" dirty="0" smtClean="0"/>
              <a:t>It </a:t>
            </a:r>
            <a:r>
              <a:rPr lang="en-US" sz="2000" dirty="0"/>
              <a:t>helps photographers control the contrast and mood of an image by manipulating the ratio between the key light (main light source) and fill light (secondary light source).</a:t>
            </a:r>
          </a:p>
          <a:p>
            <a:pPr lvl="1"/>
            <a:r>
              <a:rPr lang="en-US" sz="2000" dirty="0"/>
              <a:t>A lighting ratio is typically expressed as a numerical value, such as 1:1, 2:1, 4:1, etc. </a:t>
            </a:r>
            <a:endParaRPr lang="en-US" sz="2000" dirty="0" smtClean="0"/>
          </a:p>
          <a:p>
            <a:pPr lvl="1"/>
            <a:r>
              <a:rPr lang="en-US" sz="2000" dirty="0" smtClean="0"/>
              <a:t>These </a:t>
            </a:r>
            <a:r>
              <a:rPr lang="en-US" sz="2000" dirty="0"/>
              <a:t>values indicate the difference in intensity between the key light and the fill light. For example, a 2:1 ratio means the key light is twice as bright as the fill light.</a:t>
            </a:r>
          </a:p>
        </p:txBody>
      </p:sp>
    </p:spTree>
    <p:extLst>
      <p:ext uri="{BB962C8B-B14F-4D97-AF65-F5344CB8AC3E}">
        <p14:creationId xmlns:p14="http://schemas.microsoft.com/office/powerpoint/2010/main" val="19047756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6835" y="833015"/>
            <a:ext cx="6719018" cy="868839"/>
          </a:xfrm>
        </p:spPr>
        <p:txBody>
          <a:bodyPr>
            <a:noAutofit/>
          </a:bodyPr>
          <a:lstStyle/>
          <a:p>
            <a:pPr algn="ctr"/>
            <a:r>
              <a:rPr lang="en-US" sz="2400" b="1" dirty="0"/>
              <a:t>Photographic Lighting Techniques and Principles</a:t>
            </a:r>
            <a:endParaRPr lang="en-US" sz="2400" b="1" dirty="0"/>
          </a:p>
        </p:txBody>
      </p:sp>
      <p:sp>
        <p:nvSpPr>
          <p:cNvPr id="3" name="Content Placeholder 2"/>
          <p:cNvSpPr>
            <a:spLocks noGrp="1"/>
          </p:cNvSpPr>
          <p:nvPr>
            <p:ph idx="1"/>
          </p:nvPr>
        </p:nvSpPr>
        <p:spPr>
          <a:xfrm>
            <a:off x="0" y="1443834"/>
            <a:ext cx="8847739" cy="5414165"/>
          </a:xfrm>
        </p:spPr>
        <p:txBody>
          <a:bodyPr>
            <a:normAutofit fontScale="70000" lnSpcReduction="20000"/>
          </a:bodyPr>
          <a:lstStyle/>
          <a:p>
            <a:pPr lvl="0"/>
            <a:r>
              <a:rPr lang="en-US" b="1" dirty="0"/>
              <a:t>Creative Lighting Effects:</a:t>
            </a:r>
            <a:endParaRPr lang="en-US" sz="2400" dirty="0"/>
          </a:p>
          <a:p>
            <a:pPr lvl="1"/>
            <a:r>
              <a:rPr lang="en-US" dirty="0" smtClean="0"/>
              <a:t>Lighting </a:t>
            </a:r>
            <a:r>
              <a:rPr lang="en-US" dirty="0"/>
              <a:t>is what makes or breaks a photograph, and in portrait photography, knowing how to use the light to flatter your subject or create the mood you want is key to capturing stunning images</a:t>
            </a:r>
            <a:r>
              <a:rPr lang="en-US" dirty="0" smtClean="0"/>
              <a:t>.</a:t>
            </a:r>
          </a:p>
          <a:p>
            <a:pPr lvl="1"/>
            <a:r>
              <a:rPr lang="en-US" dirty="0" smtClean="0"/>
              <a:t> </a:t>
            </a:r>
            <a:r>
              <a:rPr lang="en-US" dirty="0"/>
              <a:t>Photographers often experiment with creative lighting effects, such as silhouettes, lens flares, and light painting, to produce unique and artistic images.</a:t>
            </a:r>
            <a:endParaRPr lang="en-US" sz="2400" dirty="0"/>
          </a:p>
          <a:p>
            <a:pPr lvl="0"/>
            <a:r>
              <a:rPr lang="en-US" b="1" dirty="0"/>
              <a:t>Rembrandt Lighting:</a:t>
            </a:r>
            <a:endParaRPr lang="en-US" sz="2400" dirty="0"/>
          </a:p>
          <a:p>
            <a:pPr lvl="1"/>
            <a:r>
              <a:rPr lang="en-US" dirty="0"/>
              <a:t>Named after the Dutch painter Rembrandt, this technique creates a triangle of light on the subject's cheek and opposite eye. </a:t>
            </a:r>
            <a:endParaRPr lang="en-US" dirty="0" smtClean="0"/>
          </a:p>
          <a:p>
            <a:pPr lvl="1"/>
            <a:r>
              <a:rPr lang="en-US" dirty="0" smtClean="0"/>
              <a:t>It </a:t>
            </a:r>
            <a:r>
              <a:rPr lang="en-US" dirty="0"/>
              <a:t>adds depth and dimension to the subject's face, often used in portrait photography. </a:t>
            </a:r>
            <a:endParaRPr lang="en-US" dirty="0" smtClean="0"/>
          </a:p>
          <a:p>
            <a:pPr lvl="1"/>
            <a:r>
              <a:rPr lang="en-US" dirty="0" smtClean="0"/>
              <a:t>the </a:t>
            </a:r>
            <a:r>
              <a:rPr lang="en-US" dirty="0"/>
              <a:t>light source is usually set up at that 45 degree angle from the subject</a:t>
            </a:r>
            <a:r>
              <a:rPr lang="en-US" dirty="0" smtClean="0"/>
              <a:t>.</a:t>
            </a:r>
          </a:p>
          <a:p>
            <a:pPr lvl="1"/>
            <a:r>
              <a:rPr lang="en-US" dirty="0" smtClean="0"/>
              <a:t> </a:t>
            </a:r>
            <a:r>
              <a:rPr lang="en-US" dirty="0"/>
              <a:t>You move the light further to the side of the subject until the opposite side of the face (the side in the shadows) has a small triangle of light on the cheek just below the eye. </a:t>
            </a:r>
            <a:endParaRPr lang="en-US" dirty="0" smtClean="0"/>
          </a:p>
          <a:p>
            <a:pPr lvl="1"/>
            <a:r>
              <a:rPr lang="en-US" dirty="0" smtClean="0"/>
              <a:t>You </a:t>
            </a:r>
            <a:r>
              <a:rPr lang="en-US" dirty="0"/>
              <a:t>should also set the height of the light a foot or two above eye level</a:t>
            </a:r>
            <a:r>
              <a:rPr lang="en-US" dirty="0" smtClean="0"/>
              <a:t>.</a:t>
            </a:r>
          </a:p>
          <a:p>
            <a:pPr lvl="1"/>
            <a:r>
              <a:rPr lang="en-US" dirty="0" smtClean="0"/>
              <a:t> </a:t>
            </a:r>
            <a:r>
              <a:rPr lang="en-US" dirty="0"/>
              <a:t>If you’re using a single light source, you can use a reflector to create this lighting setup.</a:t>
            </a:r>
            <a:endParaRPr lang="en-US" sz="2400" dirty="0"/>
          </a:p>
        </p:txBody>
      </p:sp>
    </p:spTree>
    <p:extLst>
      <p:ext uri="{BB962C8B-B14F-4D97-AF65-F5344CB8AC3E}">
        <p14:creationId xmlns:p14="http://schemas.microsoft.com/office/powerpoint/2010/main" val="34680013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4982" y="833015"/>
            <a:ext cx="6719018" cy="868839"/>
          </a:xfrm>
        </p:spPr>
        <p:txBody>
          <a:bodyPr>
            <a:normAutofit/>
          </a:bodyPr>
          <a:lstStyle/>
          <a:p>
            <a:pPr algn="ctr"/>
            <a:r>
              <a:rPr lang="en-US" sz="2400" b="1" dirty="0" smtClean="0"/>
              <a:t>Application </a:t>
            </a:r>
            <a:r>
              <a:rPr lang="en-US" sz="2400" b="1" dirty="0"/>
              <a:t>lighting techniques in </a:t>
            </a:r>
            <a:r>
              <a:rPr lang="en-US" sz="2400" b="1" dirty="0" smtClean="0"/>
              <a:t>photojournalism</a:t>
            </a:r>
            <a:endParaRPr lang="en-US" dirty="0"/>
          </a:p>
        </p:txBody>
      </p:sp>
      <p:sp>
        <p:nvSpPr>
          <p:cNvPr id="3" name="Content Placeholder 2"/>
          <p:cNvSpPr>
            <a:spLocks noGrp="1"/>
          </p:cNvSpPr>
          <p:nvPr>
            <p:ph idx="1"/>
          </p:nvPr>
        </p:nvSpPr>
        <p:spPr>
          <a:xfrm>
            <a:off x="0" y="1596540"/>
            <a:ext cx="9000445" cy="5261460"/>
          </a:xfrm>
        </p:spPr>
        <p:txBody>
          <a:bodyPr>
            <a:normAutofit fontScale="62500" lnSpcReduction="20000"/>
          </a:bodyPr>
          <a:lstStyle/>
          <a:p>
            <a:r>
              <a:rPr lang="en-US" dirty="0"/>
              <a:t>Applying lighting </a:t>
            </a:r>
            <a:r>
              <a:rPr lang="en-US" dirty="0" smtClean="0"/>
              <a:t>is </a:t>
            </a:r>
            <a:r>
              <a:rPr lang="en-US" dirty="0"/>
              <a:t>a crucial aspect of capturing impactful and compelling images that effectively tell a news story. </a:t>
            </a:r>
            <a:endParaRPr lang="en-US" dirty="0" smtClean="0"/>
          </a:p>
          <a:p>
            <a:r>
              <a:rPr lang="en-US" dirty="0"/>
              <a:t>The following are some suggestion on how to apply lighting techniques in photojournalism:</a:t>
            </a:r>
            <a:endParaRPr lang="en-US" sz="2400" dirty="0"/>
          </a:p>
          <a:p>
            <a:pPr lvl="0"/>
            <a:r>
              <a:rPr lang="en-US" b="1" dirty="0"/>
              <a:t>Understand the Story:</a:t>
            </a:r>
            <a:endParaRPr lang="en-US" sz="2400" dirty="0"/>
          </a:p>
          <a:p>
            <a:pPr lvl="1"/>
            <a:r>
              <a:rPr lang="en-US" dirty="0"/>
              <a:t>Begin by thoroughly understanding the news story you're covering. Determine the key elements, emotions, and context of the story to guide your lighting decisions. </a:t>
            </a:r>
            <a:endParaRPr lang="en-US" dirty="0" smtClean="0"/>
          </a:p>
          <a:p>
            <a:pPr lvl="1"/>
            <a:r>
              <a:rPr lang="en-US" dirty="0" smtClean="0"/>
              <a:t>Knowing </a:t>
            </a:r>
            <a:r>
              <a:rPr lang="en-US" dirty="0"/>
              <a:t>the context and significance of the story will guide your choice of lighting techniques.</a:t>
            </a:r>
            <a:endParaRPr lang="en-US" sz="2400" dirty="0"/>
          </a:p>
          <a:p>
            <a:pPr lvl="0"/>
            <a:r>
              <a:rPr lang="en-US" b="1" dirty="0"/>
              <a:t>Use Available Light:</a:t>
            </a:r>
            <a:endParaRPr lang="en-US" sz="2400" dirty="0"/>
          </a:p>
          <a:p>
            <a:pPr lvl="1"/>
            <a:r>
              <a:rPr lang="en-US" dirty="0"/>
              <a:t>In many photojournalistic situations, you'll rely on available light, such as natural light or existing ambient light. </a:t>
            </a:r>
            <a:endParaRPr lang="en-US" dirty="0" smtClean="0"/>
          </a:p>
          <a:p>
            <a:pPr lvl="1"/>
            <a:r>
              <a:rPr lang="en-US" dirty="0" smtClean="0"/>
              <a:t>Make </a:t>
            </a:r>
            <a:r>
              <a:rPr lang="en-US" dirty="0"/>
              <a:t>the most of the light sources at the scene to capture authentic and candid moments. </a:t>
            </a:r>
            <a:endParaRPr lang="en-US" sz="2400" dirty="0"/>
          </a:p>
          <a:p>
            <a:pPr lvl="1"/>
            <a:r>
              <a:rPr lang="en-US" dirty="0"/>
              <a:t>Use modifiers like reflectors or diffusers to modify available light</a:t>
            </a:r>
            <a:r>
              <a:rPr lang="en-US" dirty="0" smtClean="0"/>
              <a:t>.</a:t>
            </a:r>
          </a:p>
          <a:p>
            <a:pPr lvl="1"/>
            <a:r>
              <a:rPr lang="en-US" dirty="0" smtClean="0"/>
              <a:t> </a:t>
            </a:r>
            <a:r>
              <a:rPr lang="en-US" dirty="0"/>
              <a:t>Reflectors can bounce light onto the subject, reducing shadows, while diffusers soften harsh light.</a:t>
            </a:r>
            <a:endParaRPr lang="en-US" sz="2400" dirty="0"/>
          </a:p>
          <a:p>
            <a:pPr lvl="1"/>
            <a:r>
              <a:rPr lang="en-US" dirty="0"/>
              <a:t>Invest in fast lenses (those with wide apertures like f/1.4 or f/2.8) to allow more light into the camera. </a:t>
            </a:r>
            <a:endParaRPr lang="en-US" dirty="0" smtClean="0"/>
          </a:p>
          <a:p>
            <a:pPr lvl="1"/>
            <a:r>
              <a:rPr lang="en-US" dirty="0" smtClean="0"/>
              <a:t>These </a:t>
            </a:r>
            <a:r>
              <a:rPr lang="en-US" dirty="0"/>
              <a:t>lenses are especially useful in low-light situations.</a:t>
            </a:r>
            <a:endParaRPr lang="en-US" sz="2400" dirty="0"/>
          </a:p>
          <a:p>
            <a:endParaRPr lang="en-US" dirty="0"/>
          </a:p>
        </p:txBody>
      </p:sp>
    </p:spTree>
    <p:extLst>
      <p:ext uri="{BB962C8B-B14F-4D97-AF65-F5344CB8AC3E}">
        <p14:creationId xmlns:p14="http://schemas.microsoft.com/office/powerpoint/2010/main" val="28659702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4130" y="985720"/>
            <a:ext cx="6719018" cy="868839"/>
          </a:xfrm>
        </p:spPr>
        <p:txBody>
          <a:bodyPr>
            <a:normAutofit/>
          </a:bodyPr>
          <a:lstStyle/>
          <a:p>
            <a:pPr algn="ctr"/>
            <a:r>
              <a:rPr lang="en-US" sz="2400" b="1" dirty="0"/>
              <a:t>Application lighting techniques in photojournalism</a:t>
            </a:r>
            <a:endParaRPr lang="en-US" sz="2400" b="1" dirty="0"/>
          </a:p>
        </p:txBody>
      </p:sp>
      <p:sp>
        <p:nvSpPr>
          <p:cNvPr id="3" name="Content Placeholder 2"/>
          <p:cNvSpPr>
            <a:spLocks noGrp="1"/>
          </p:cNvSpPr>
          <p:nvPr>
            <p:ph idx="1"/>
          </p:nvPr>
        </p:nvSpPr>
        <p:spPr>
          <a:xfrm>
            <a:off x="143555" y="1749244"/>
            <a:ext cx="8551480" cy="5108755"/>
          </a:xfrm>
        </p:spPr>
        <p:txBody>
          <a:bodyPr>
            <a:normAutofit fontScale="70000" lnSpcReduction="20000"/>
          </a:bodyPr>
          <a:lstStyle/>
          <a:p>
            <a:pPr lvl="0"/>
            <a:r>
              <a:rPr lang="en-US" b="1" dirty="0"/>
              <a:t>Light Direction and Quality:</a:t>
            </a:r>
            <a:endParaRPr lang="en-US" sz="2400" dirty="0"/>
          </a:p>
          <a:p>
            <a:pPr lvl="1"/>
            <a:r>
              <a:rPr lang="en-US" dirty="0"/>
              <a:t>Pay attention to the direction and quality of the available light. Natural light can vary from hard, direct sunlight to soft, diffused light. </a:t>
            </a:r>
            <a:endParaRPr lang="en-US" dirty="0" smtClean="0"/>
          </a:p>
          <a:p>
            <a:pPr lvl="1"/>
            <a:r>
              <a:rPr lang="en-US" dirty="0" smtClean="0"/>
              <a:t>Position </a:t>
            </a:r>
            <a:r>
              <a:rPr lang="en-US" dirty="0"/>
              <a:t>yourself and your subjects to make the most of the available light.</a:t>
            </a:r>
            <a:endParaRPr lang="en-US" sz="2400" dirty="0"/>
          </a:p>
          <a:p>
            <a:pPr lvl="1"/>
            <a:r>
              <a:rPr lang="en-US" dirty="0"/>
              <a:t>When ambient light is insufficient, use flash to supplement it. Consider off-camera flash or a flash modifier to soften and control the flash output.</a:t>
            </a:r>
            <a:endParaRPr lang="en-US" sz="2400" dirty="0"/>
          </a:p>
          <a:p>
            <a:pPr lvl="0"/>
            <a:r>
              <a:rPr lang="en-US" b="1" dirty="0"/>
              <a:t>Reflectors:</a:t>
            </a:r>
            <a:endParaRPr lang="en-US" sz="2400" dirty="0"/>
          </a:p>
          <a:p>
            <a:pPr lvl="1"/>
            <a:r>
              <a:rPr lang="en-US" dirty="0"/>
              <a:t>Reflectors can be invaluable tools for photojournalists. </a:t>
            </a:r>
            <a:endParaRPr lang="en-US" dirty="0" smtClean="0"/>
          </a:p>
          <a:p>
            <a:pPr lvl="1"/>
            <a:r>
              <a:rPr lang="en-US" dirty="0" smtClean="0"/>
              <a:t>They </a:t>
            </a:r>
            <a:r>
              <a:rPr lang="en-US" dirty="0"/>
              <a:t>bounce available light onto the subject, filling in shadows and providing additional illumination</a:t>
            </a:r>
            <a:r>
              <a:rPr lang="en-US" dirty="0" smtClean="0"/>
              <a:t>.</a:t>
            </a:r>
          </a:p>
          <a:p>
            <a:pPr lvl="1"/>
            <a:r>
              <a:rPr lang="en-US" dirty="0" smtClean="0"/>
              <a:t> </a:t>
            </a:r>
            <a:r>
              <a:rPr lang="en-US" dirty="0"/>
              <a:t>A white or silver reflector can help create soft, flattering light.</a:t>
            </a:r>
            <a:endParaRPr lang="en-US" sz="2400" dirty="0"/>
          </a:p>
          <a:p>
            <a:pPr lvl="0"/>
            <a:r>
              <a:rPr lang="en-US" b="1" dirty="0"/>
              <a:t>Diffusers:</a:t>
            </a:r>
            <a:endParaRPr lang="en-US" sz="2400" dirty="0"/>
          </a:p>
          <a:p>
            <a:pPr lvl="1"/>
            <a:r>
              <a:rPr lang="en-US" dirty="0"/>
              <a:t>Diffusers can soften harsh sunlight or artificial light sources. </a:t>
            </a:r>
            <a:endParaRPr lang="en-US" dirty="0" smtClean="0"/>
          </a:p>
          <a:p>
            <a:pPr lvl="1"/>
            <a:r>
              <a:rPr lang="en-US" dirty="0" smtClean="0"/>
              <a:t>In </a:t>
            </a:r>
            <a:r>
              <a:rPr lang="en-US" dirty="0"/>
              <a:t>situations with strong, direct sunlight, using a diffuser can create more even and pleasing illumination on your subjects.</a:t>
            </a:r>
            <a:endParaRPr lang="en-US" sz="2400" dirty="0"/>
          </a:p>
        </p:txBody>
      </p:sp>
    </p:spTree>
    <p:extLst>
      <p:ext uri="{BB962C8B-B14F-4D97-AF65-F5344CB8AC3E}">
        <p14:creationId xmlns:p14="http://schemas.microsoft.com/office/powerpoint/2010/main" val="7474301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4130" y="985720"/>
            <a:ext cx="8246070" cy="868839"/>
          </a:xfrm>
        </p:spPr>
        <p:txBody>
          <a:bodyPr>
            <a:normAutofit/>
          </a:bodyPr>
          <a:lstStyle/>
          <a:p>
            <a:r>
              <a:rPr lang="en-US" sz="2400" b="1" dirty="0"/>
              <a:t>Application lighting techniques in photojournalism</a:t>
            </a:r>
            <a:endParaRPr lang="en-US" sz="2400" dirty="0"/>
          </a:p>
        </p:txBody>
      </p:sp>
      <p:sp>
        <p:nvSpPr>
          <p:cNvPr id="3" name="Content Placeholder 2"/>
          <p:cNvSpPr>
            <a:spLocks noGrp="1"/>
          </p:cNvSpPr>
          <p:nvPr>
            <p:ph idx="1"/>
          </p:nvPr>
        </p:nvSpPr>
        <p:spPr>
          <a:xfrm>
            <a:off x="0" y="1596540"/>
            <a:ext cx="9000445" cy="5261460"/>
          </a:xfrm>
        </p:spPr>
        <p:txBody>
          <a:bodyPr>
            <a:normAutofit fontScale="70000" lnSpcReduction="20000"/>
          </a:bodyPr>
          <a:lstStyle/>
          <a:p>
            <a:pPr lvl="0"/>
            <a:r>
              <a:rPr lang="en-US" b="1" dirty="0"/>
              <a:t>Flash Photography:</a:t>
            </a:r>
            <a:endParaRPr lang="en-US" sz="2400" dirty="0"/>
          </a:p>
          <a:p>
            <a:pPr lvl="1"/>
            <a:r>
              <a:rPr lang="en-US" dirty="0"/>
              <a:t>Use your flash when necessary to balance exposures or to fill in shadows. </a:t>
            </a:r>
            <a:endParaRPr lang="en-US" dirty="0" smtClean="0"/>
          </a:p>
          <a:p>
            <a:pPr lvl="1"/>
            <a:r>
              <a:rPr lang="en-US" dirty="0" smtClean="0"/>
              <a:t>Photojournalists </a:t>
            </a:r>
            <a:r>
              <a:rPr lang="en-US" dirty="0"/>
              <a:t>often use flash to illuminate subjects in dimly lit environments or to capture details in situations with mixed lighting. </a:t>
            </a:r>
            <a:endParaRPr lang="en-US" dirty="0" smtClean="0"/>
          </a:p>
          <a:p>
            <a:pPr lvl="1"/>
            <a:r>
              <a:rPr lang="en-US" dirty="0" smtClean="0"/>
              <a:t>Photographers </a:t>
            </a:r>
            <a:r>
              <a:rPr lang="en-US" dirty="0"/>
              <a:t>actually use their flash on sunny days to reduce unwanted shadows. </a:t>
            </a:r>
            <a:endParaRPr lang="en-US" dirty="0" smtClean="0"/>
          </a:p>
          <a:p>
            <a:pPr lvl="1"/>
            <a:r>
              <a:rPr lang="en-US" dirty="0" smtClean="0"/>
              <a:t>This </a:t>
            </a:r>
            <a:r>
              <a:rPr lang="en-US" dirty="0"/>
              <a:t>is known as fill flash because it "fills in" the shadows with additional light. You should only use fill flash when you notice problematic shadows; in other situations, flash may make the photo look worse.</a:t>
            </a:r>
            <a:endParaRPr lang="en-US" sz="2400" dirty="0"/>
          </a:p>
          <a:p>
            <a:pPr lvl="0"/>
            <a:r>
              <a:rPr lang="en-US" b="1" dirty="0"/>
              <a:t>External Flash Modifiers:</a:t>
            </a:r>
            <a:endParaRPr lang="en-US" sz="2400" dirty="0"/>
          </a:p>
          <a:p>
            <a:pPr lvl="1"/>
            <a:r>
              <a:rPr lang="en-US" dirty="0"/>
              <a:t>If you have an external flash unit, consider using modifiers like diffusers, </a:t>
            </a:r>
            <a:r>
              <a:rPr lang="en-US" dirty="0" err="1"/>
              <a:t>softboxes</a:t>
            </a:r>
            <a:r>
              <a:rPr lang="en-US" dirty="0"/>
              <a:t>, or bounce cards to soften and control the flash's output. </a:t>
            </a:r>
            <a:endParaRPr lang="en-US" dirty="0" smtClean="0"/>
          </a:p>
          <a:p>
            <a:pPr lvl="1"/>
            <a:r>
              <a:rPr lang="en-US" dirty="0" smtClean="0"/>
              <a:t>This </a:t>
            </a:r>
            <a:r>
              <a:rPr lang="en-US" dirty="0"/>
              <a:t>helps avoid harsh shadows and overexposed highlights. </a:t>
            </a:r>
            <a:endParaRPr lang="en-US" dirty="0" smtClean="0"/>
          </a:p>
          <a:p>
            <a:pPr lvl="1"/>
            <a:r>
              <a:rPr lang="en-US" dirty="0" smtClean="0"/>
              <a:t>When </a:t>
            </a:r>
            <a:r>
              <a:rPr lang="en-US" dirty="0"/>
              <a:t>photographing individuals, especially in controlled settings, consider using controlled flash setups like three-point lighting or </a:t>
            </a:r>
            <a:r>
              <a:rPr lang="en-US" dirty="0" err="1"/>
              <a:t>softboxes</a:t>
            </a:r>
            <a:r>
              <a:rPr lang="en-US" dirty="0"/>
              <a:t> to achieve studio-like results in the field.</a:t>
            </a:r>
            <a:endParaRPr lang="en-US" sz="2400" dirty="0"/>
          </a:p>
        </p:txBody>
      </p:sp>
    </p:spTree>
    <p:extLst>
      <p:ext uri="{BB962C8B-B14F-4D97-AF65-F5344CB8AC3E}">
        <p14:creationId xmlns:p14="http://schemas.microsoft.com/office/powerpoint/2010/main" val="2740780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4130" y="985720"/>
            <a:ext cx="7940661" cy="868839"/>
          </a:xfrm>
        </p:spPr>
        <p:txBody>
          <a:bodyPr>
            <a:normAutofit/>
          </a:bodyPr>
          <a:lstStyle/>
          <a:p>
            <a:r>
              <a:rPr lang="en-US" sz="2400" b="1" dirty="0"/>
              <a:t>Application lighting techniques in photojournalism</a:t>
            </a:r>
            <a:endParaRPr lang="en-US" sz="2400" dirty="0"/>
          </a:p>
        </p:txBody>
      </p:sp>
      <p:sp>
        <p:nvSpPr>
          <p:cNvPr id="3" name="Content Placeholder 2"/>
          <p:cNvSpPr>
            <a:spLocks noGrp="1"/>
          </p:cNvSpPr>
          <p:nvPr>
            <p:ph idx="1"/>
          </p:nvPr>
        </p:nvSpPr>
        <p:spPr>
          <a:xfrm>
            <a:off x="78815" y="1749245"/>
            <a:ext cx="8921629" cy="5039265"/>
          </a:xfrm>
        </p:spPr>
        <p:txBody>
          <a:bodyPr>
            <a:normAutofit fontScale="70000" lnSpcReduction="20000"/>
          </a:bodyPr>
          <a:lstStyle/>
          <a:p>
            <a:pPr lvl="0"/>
            <a:r>
              <a:rPr lang="en-US" b="1" dirty="0"/>
              <a:t>Environmental Lighting:</a:t>
            </a:r>
            <a:endParaRPr lang="en-US" sz="2400" dirty="0"/>
          </a:p>
          <a:p>
            <a:pPr lvl="1"/>
            <a:r>
              <a:rPr lang="en-US" dirty="0"/>
              <a:t>Embrace the existing lighting within the environment, such as streetlights, signs, or indoor lighting. </a:t>
            </a:r>
            <a:endParaRPr lang="en-US" dirty="0" smtClean="0"/>
          </a:p>
          <a:p>
            <a:pPr lvl="1"/>
            <a:r>
              <a:rPr lang="en-US" dirty="0" smtClean="0"/>
              <a:t>In </a:t>
            </a:r>
            <a:r>
              <a:rPr lang="en-US" dirty="0"/>
              <a:t>low-light situations, consider using long exposures to capture movement and drama in events like protests, marches, or performances.</a:t>
            </a:r>
            <a:endParaRPr lang="en-US" sz="2400" dirty="0"/>
          </a:p>
          <a:p>
            <a:pPr lvl="0"/>
            <a:r>
              <a:rPr lang="en-US" b="1" dirty="0"/>
              <a:t>Balancing Ambient and Artificial Light:</a:t>
            </a:r>
            <a:endParaRPr lang="en-US" sz="2400" dirty="0"/>
          </a:p>
          <a:p>
            <a:pPr lvl="1"/>
            <a:r>
              <a:rPr lang="en-US" dirty="0"/>
              <a:t>In situations where you're capturing both the subject and their surroundings, consider using your flash to balance ambient light with the main subject, ensuring that both are correctly exposed. </a:t>
            </a:r>
            <a:endParaRPr lang="en-US" dirty="0" smtClean="0"/>
          </a:p>
          <a:p>
            <a:pPr marL="457200" lvl="1" indent="0">
              <a:buNone/>
            </a:pPr>
            <a:r>
              <a:rPr lang="en-US" b="1" dirty="0" smtClean="0"/>
              <a:t>Composition </a:t>
            </a:r>
            <a:r>
              <a:rPr lang="en-US" b="1" dirty="0"/>
              <a:t>and Light Direction:</a:t>
            </a:r>
            <a:endParaRPr lang="en-US" sz="2400" dirty="0"/>
          </a:p>
          <a:p>
            <a:pPr lvl="1"/>
            <a:r>
              <a:rPr lang="en-US" dirty="0"/>
              <a:t>Pay attention to the composition of your shots. </a:t>
            </a:r>
            <a:endParaRPr lang="en-US" dirty="0" smtClean="0"/>
          </a:p>
          <a:p>
            <a:pPr lvl="1"/>
            <a:r>
              <a:rPr lang="en-US" dirty="0" smtClean="0"/>
              <a:t>Place </a:t>
            </a:r>
            <a:r>
              <a:rPr lang="en-US" dirty="0"/>
              <a:t>the light source and your subjects in ways that create visually interesting and well-lit images. </a:t>
            </a:r>
            <a:endParaRPr lang="en-US" dirty="0" smtClean="0"/>
          </a:p>
          <a:p>
            <a:pPr lvl="1"/>
            <a:r>
              <a:rPr lang="en-US" dirty="0" smtClean="0"/>
              <a:t>Be </a:t>
            </a:r>
            <a:r>
              <a:rPr lang="en-US" dirty="0"/>
              <a:t>mindful of white balance settings to ensure that colors are accurate, especially when using mixed lighting sources</a:t>
            </a:r>
            <a:r>
              <a:rPr lang="en-US" dirty="0" smtClean="0"/>
              <a:t>.</a:t>
            </a:r>
          </a:p>
          <a:p>
            <a:pPr lvl="1"/>
            <a:r>
              <a:rPr lang="en-US" dirty="0" smtClean="0"/>
              <a:t> </a:t>
            </a:r>
            <a:r>
              <a:rPr lang="en-US" dirty="0"/>
              <a:t>In post-processing, make subtle adjustments to enhance the image without altering the reality of the </a:t>
            </a:r>
            <a:r>
              <a:rPr lang="en-US" dirty="0" smtClean="0"/>
              <a:t>scene for </a:t>
            </a:r>
            <a:r>
              <a:rPr lang="en-US" dirty="0"/>
              <a:t>ethical reasons.</a:t>
            </a:r>
            <a:endParaRPr lang="en-US" sz="2400" dirty="0"/>
          </a:p>
        </p:txBody>
      </p:sp>
    </p:spTree>
    <p:extLst>
      <p:ext uri="{BB962C8B-B14F-4D97-AF65-F5344CB8AC3E}">
        <p14:creationId xmlns:p14="http://schemas.microsoft.com/office/powerpoint/2010/main" val="37058854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6835" y="833015"/>
            <a:ext cx="6719018" cy="868839"/>
          </a:xfrm>
        </p:spPr>
        <p:txBody>
          <a:bodyPr>
            <a:normAutofit/>
          </a:bodyPr>
          <a:lstStyle/>
          <a:p>
            <a:r>
              <a:rPr lang="en-US" sz="2400" b="1" dirty="0"/>
              <a:t>Application lighting techniques in photojournalism</a:t>
            </a:r>
            <a:endParaRPr lang="en-US" sz="2400" b="1" dirty="0"/>
          </a:p>
        </p:txBody>
      </p:sp>
      <p:sp>
        <p:nvSpPr>
          <p:cNvPr id="3" name="Content Placeholder 2"/>
          <p:cNvSpPr>
            <a:spLocks noGrp="1"/>
          </p:cNvSpPr>
          <p:nvPr>
            <p:ph idx="1"/>
          </p:nvPr>
        </p:nvSpPr>
        <p:spPr>
          <a:xfrm>
            <a:off x="143555" y="1443835"/>
            <a:ext cx="8551480" cy="5414165"/>
          </a:xfrm>
        </p:spPr>
        <p:txBody>
          <a:bodyPr>
            <a:normAutofit fontScale="70000" lnSpcReduction="20000"/>
          </a:bodyPr>
          <a:lstStyle/>
          <a:p>
            <a:pPr lvl="0"/>
            <a:r>
              <a:rPr lang="en-US" b="1" dirty="0" smtClean="0"/>
              <a:t>Silhouettes and Backlighting:</a:t>
            </a:r>
            <a:endParaRPr lang="en-US" sz="2400" dirty="0" smtClean="0"/>
          </a:p>
          <a:p>
            <a:pPr lvl="1"/>
            <a:r>
              <a:rPr lang="en-US" dirty="0" smtClean="0"/>
              <a:t>Use backlighting to create silhouettes when the situation calls for it. Position your subjects in front of a bright light source, making sure their shapes are well-defined. </a:t>
            </a:r>
          </a:p>
          <a:p>
            <a:pPr lvl="1"/>
            <a:r>
              <a:rPr lang="en-US" dirty="0" smtClean="0"/>
              <a:t>Backlighting can be used to emphasize the shape and outline of a subject. </a:t>
            </a:r>
          </a:p>
          <a:p>
            <a:pPr lvl="1"/>
            <a:r>
              <a:rPr lang="en-US" dirty="0" smtClean="0"/>
              <a:t>This technique can be particularly effective when capturing protests, rallies, or events.</a:t>
            </a:r>
            <a:endParaRPr lang="en-US" sz="2400" dirty="0" smtClean="0"/>
          </a:p>
          <a:p>
            <a:pPr lvl="0"/>
            <a:r>
              <a:rPr lang="en-US" b="1" dirty="0" smtClean="0"/>
              <a:t>Environmental Portraits:</a:t>
            </a:r>
            <a:endParaRPr lang="en-US" sz="2400" dirty="0" smtClean="0"/>
          </a:p>
          <a:p>
            <a:pPr lvl="1"/>
            <a:r>
              <a:rPr lang="en-US" dirty="0" smtClean="0"/>
              <a:t>When photographing people in their natural environments, use a combination of available light and fill flash to highlight your subjects and their surroundings effectively. </a:t>
            </a:r>
          </a:p>
          <a:p>
            <a:pPr lvl="1"/>
            <a:r>
              <a:rPr lang="en-US" dirty="0" smtClean="0"/>
              <a:t>Creative gels can add unique color effects to your images and  conveys mood or atmosphere, especially in feature stories.</a:t>
            </a:r>
            <a:endParaRPr lang="en-US" sz="2400" dirty="0" smtClean="0"/>
          </a:p>
          <a:p>
            <a:pPr lvl="0"/>
            <a:r>
              <a:rPr lang="en-US" b="1" dirty="0" smtClean="0"/>
              <a:t>Respect Ethical Guidelines:</a:t>
            </a:r>
            <a:endParaRPr lang="en-US" sz="2400" dirty="0" smtClean="0"/>
          </a:p>
          <a:p>
            <a:pPr lvl="1"/>
            <a:r>
              <a:rPr lang="en-US" dirty="0" smtClean="0"/>
              <a:t>Ensure that your lighting techniques adhere to ethical standards in photojournalism.</a:t>
            </a:r>
          </a:p>
          <a:p>
            <a:pPr lvl="1"/>
            <a:r>
              <a:rPr lang="en-US" dirty="0" smtClean="0"/>
              <a:t> Avoid overly manipulating images or staging scenes in a way that misrepresents the reality of the situation.</a:t>
            </a:r>
            <a:endParaRPr lang="en-US" sz="2400" dirty="0" smtClean="0"/>
          </a:p>
          <a:p>
            <a:endParaRPr lang="en-US" dirty="0"/>
          </a:p>
        </p:txBody>
      </p:sp>
    </p:spTree>
    <p:extLst>
      <p:ext uri="{BB962C8B-B14F-4D97-AF65-F5344CB8AC3E}">
        <p14:creationId xmlns:p14="http://schemas.microsoft.com/office/powerpoint/2010/main" val="27064003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4982" y="985720"/>
            <a:ext cx="6719018" cy="868839"/>
          </a:xfrm>
        </p:spPr>
        <p:txBody>
          <a:bodyPr>
            <a:normAutofit/>
          </a:bodyPr>
          <a:lstStyle/>
          <a:p>
            <a:r>
              <a:rPr lang="en-US" sz="2400" b="1" dirty="0"/>
              <a:t>Application lighting techniques in photojournalism</a:t>
            </a:r>
            <a:endParaRPr lang="en-US" sz="2400" dirty="0"/>
          </a:p>
        </p:txBody>
      </p:sp>
      <p:sp>
        <p:nvSpPr>
          <p:cNvPr id="3" name="Content Placeholder 2"/>
          <p:cNvSpPr>
            <a:spLocks noGrp="1"/>
          </p:cNvSpPr>
          <p:nvPr>
            <p:ph idx="1"/>
          </p:nvPr>
        </p:nvSpPr>
        <p:spPr>
          <a:xfrm>
            <a:off x="0" y="1679755"/>
            <a:ext cx="8542330" cy="5261460"/>
          </a:xfrm>
        </p:spPr>
        <p:txBody>
          <a:bodyPr>
            <a:normAutofit fontScale="92500" lnSpcReduction="20000"/>
          </a:bodyPr>
          <a:lstStyle/>
          <a:p>
            <a:pPr lvl="0"/>
            <a:r>
              <a:rPr lang="en-US" sz="1900" b="1" dirty="0">
                <a:solidFill>
                  <a:prstClr val="black">
                    <a:lumMod val="75000"/>
                    <a:lumOff val="25000"/>
                  </a:prstClr>
                </a:solidFill>
              </a:rPr>
              <a:t>Capture Authentic Moments:</a:t>
            </a:r>
            <a:endParaRPr lang="en-US" sz="1600" dirty="0">
              <a:solidFill>
                <a:prstClr val="black">
                  <a:lumMod val="75000"/>
                  <a:lumOff val="25000"/>
                </a:prstClr>
              </a:solidFill>
            </a:endParaRPr>
          </a:p>
          <a:p>
            <a:pPr lvl="1"/>
            <a:r>
              <a:rPr lang="en-US" sz="1900" dirty="0">
                <a:solidFill>
                  <a:prstClr val="black">
                    <a:lumMod val="75000"/>
                    <a:lumOff val="25000"/>
                  </a:prstClr>
                </a:solidFill>
              </a:rPr>
              <a:t>Photojournalism is about capturing real, unscripted moments. Use lighting techniques to enhance the mood and emotion of the scene, but never compromise the authenticity of the story. </a:t>
            </a:r>
          </a:p>
          <a:p>
            <a:pPr lvl="1"/>
            <a:r>
              <a:rPr lang="en-US" sz="1900" dirty="0">
                <a:solidFill>
                  <a:prstClr val="black">
                    <a:lumMod val="75000"/>
                    <a:lumOff val="25000"/>
                  </a:prstClr>
                </a:solidFill>
              </a:rPr>
              <a:t>Use available light to create authentic, documentary-style images that convey the story's real emotions</a:t>
            </a:r>
            <a:endParaRPr lang="en-US" sz="1600" dirty="0">
              <a:solidFill>
                <a:prstClr val="black">
                  <a:lumMod val="75000"/>
                  <a:lumOff val="25000"/>
                </a:prstClr>
              </a:solidFill>
            </a:endParaRPr>
          </a:p>
          <a:p>
            <a:pPr lvl="0"/>
            <a:r>
              <a:rPr lang="en-US" sz="1900" b="1" dirty="0">
                <a:solidFill>
                  <a:prstClr val="black">
                    <a:lumMod val="75000"/>
                    <a:lumOff val="25000"/>
                  </a:prstClr>
                </a:solidFill>
              </a:rPr>
              <a:t>Adapt to Changing Conditions:</a:t>
            </a:r>
            <a:endParaRPr lang="en-US" sz="1600" dirty="0">
              <a:solidFill>
                <a:prstClr val="black">
                  <a:lumMod val="75000"/>
                  <a:lumOff val="25000"/>
                </a:prstClr>
              </a:solidFill>
            </a:endParaRPr>
          </a:p>
          <a:p>
            <a:pPr lvl="1"/>
            <a:r>
              <a:rPr lang="en-US" sz="1900" dirty="0">
                <a:solidFill>
                  <a:prstClr val="black">
                    <a:lumMod val="75000"/>
                    <a:lumOff val="25000"/>
                  </a:prstClr>
                </a:solidFill>
              </a:rPr>
              <a:t>Photojournalists often work in dynamic and unpredictable environments. Be ready to adapt your lighting techniques to changing lighting conditions or unexpected developments in the story.</a:t>
            </a:r>
            <a:r>
              <a:rPr lang="en-US" sz="1600" dirty="0">
                <a:solidFill>
                  <a:prstClr val="black">
                    <a:lumMod val="75000"/>
                    <a:lumOff val="25000"/>
                  </a:prstClr>
                </a:solidFill>
              </a:rPr>
              <a:t> </a:t>
            </a:r>
          </a:p>
          <a:p>
            <a:pPr lvl="1"/>
            <a:r>
              <a:rPr lang="en-US" sz="1900" dirty="0">
                <a:solidFill>
                  <a:prstClr val="black">
                    <a:lumMod val="75000"/>
                    <a:lumOff val="25000"/>
                  </a:prstClr>
                </a:solidFill>
              </a:rPr>
              <a:t>In sensitive or conflict situations, being unobtrusive is essential. Use available light or minimal flash to avoid drawing attention to yourself.</a:t>
            </a:r>
            <a:endParaRPr lang="en-US" sz="1600" dirty="0">
              <a:solidFill>
                <a:prstClr val="black">
                  <a:lumMod val="75000"/>
                  <a:lumOff val="25000"/>
                </a:prstClr>
              </a:solidFill>
            </a:endParaRPr>
          </a:p>
          <a:p>
            <a:pPr lvl="0"/>
            <a:r>
              <a:rPr lang="en-US" sz="1900" b="1" dirty="0">
                <a:solidFill>
                  <a:prstClr val="black">
                    <a:lumMod val="75000"/>
                    <a:lumOff val="25000"/>
                  </a:prstClr>
                </a:solidFill>
              </a:rPr>
              <a:t>The golden hour:</a:t>
            </a:r>
            <a:endParaRPr lang="en-US" sz="1600" dirty="0">
              <a:solidFill>
                <a:prstClr val="black">
                  <a:lumMod val="75000"/>
                  <a:lumOff val="25000"/>
                </a:prstClr>
              </a:solidFill>
            </a:endParaRPr>
          </a:p>
          <a:p>
            <a:pPr lvl="1"/>
            <a:r>
              <a:rPr lang="en-US" sz="1900" dirty="0">
                <a:solidFill>
                  <a:prstClr val="black">
                    <a:lumMod val="75000"/>
                    <a:lumOff val="25000"/>
                  </a:prstClr>
                </a:solidFill>
              </a:rPr>
              <a:t>The majority of photographers find that their photos look best when taken just before the sun sets, or just after it rises. This is commonly known as the </a:t>
            </a:r>
            <a:r>
              <a:rPr lang="en-US" sz="1900" b="1" dirty="0">
                <a:solidFill>
                  <a:prstClr val="black">
                    <a:lumMod val="75000"/>
                    <a:lumOff val="25000"/>
                  </a:prstClr>
                </a:solidFill>
              </a:rPr>
              <a:t>"golden hour"</a:t>
            </a:r>
            <a:r>
              <a:rPr lang="en-US" sz="1900" dirty="0">
                <a:solidFill>
                  <a:prstClr val="black">
                    <a:lumMod val="75000"/>
                    <a:lumOff val="25000"/>
                  </a:prstClr>
                </a:solidFill>
              </a:rPr>
              <a:t>. </a:t>
            </a:r>
            <a:endParaRPr lang="en-US" sz="1600" dirty="0">
              <a:solidFill>
                <a:prstClr val="black">
                  <a:lumMod val="75000"/>
                  <a:lumOff val="25000"/>
                </a:prstClr>
              </a:solidFill>
            </a:endParaRPr>
          </a:p>
          <a:p>
            <a:pPr lvl="1"/>
            <a:r>
              <a:rPr lang="en-US" sz="1900" dirty="0">
                <a:solidFill>
                  <a:prstClr val="black">
                    <a:lumMod val="75000"/>
                    <a:lumOff val="25000"/>
                  </a:prstClr>
                </a:solidFill>
              </a:rPr>
              <a:t>Since the sun is lower in the sky, it creates </a:t>
            </a:r>
            <a:r>
              <a:rPr lang="en-US" sz="1900" b="1" dirty="0">
                <a:solidFill>
                  <a:prstClr val="black">
                    <a:lumMod val="75000"/>
                    <a:lumOff val="25000"/>
                  </a:prstClr>
                </a:solidFill>
              </a:rPr>
              <a:t>longer, softer shadows</a:t>
            </a:r>
            <a:r>
              <a:rPr lang="en-US" sz="1900" dirty="0">
                <a:solidFill>
                  <a:prstClr val="black">
                    <a:lumMod val="75000"/>
                    <a:lumOff val="25000"/>
                  </a:prstClr>
                </a:solidFill>
              </a:rPr>
              <a:t>. These shadows can add contrast to your photos while still giving them a soft, pleasant appearance. </a:t>
            </a:r>
            <a:endParaRPr lang="en-US" sz="1900" dirty="0" smtClean="0">
              <a:solidFill>
                <a:prstClr val="black">
                  <a:lumMod val="75000"/>
                  <a:lumOff val="25000"/>
                </a:prstClr>
              </a:solidFill>
            </a:endParaRPr>
          </a:p>
          <a:p>
            <a:pPr lvl="1"/>
            <a:r>
              <a:rPr lang="en-US" sz="1900" dirty="0" smtClean="0">
                <a:solidFill>
                  <a:prstClr val="black">
                    <a:lumMod val="75000"/>
                    <a:lumOff val="25000"/>
                  </a:prstClr>
                </a:solidFill>
              </a:rPr>
              <a:t>In </a:t>
            </a:r>
            <a:r>
              <a:rPr lang="en-US" sz="1900" dirty="0">
                <a:solidFill>
                  <a:prstClr val="black">
                    <a:lumMod val="75000"/>
                    <a:lumOff val="25000"/>
                  </a:prstClr>
                </a:solidFill>
              </a:rPr>
              <a:t>addition, the sunlight has a more golden color, which adds warmth to your photos.</a:t>
            </a:r>
            <a:endParaRPr lang="en-US" sz="1600" dirty="0">
              <a:solidFill>
                <a:prstClr val="black">
                  <a:lumMod val="75000"/>
                  <a:lumOff val="25000"/>
                </a:prstClr>
              </a:solidFill>
            </a:endParaRPr>
          </a:p>
        </p:txBody>
      </p:sp>
    </p:spTree>
    <p:extLst>
      <p:ext uri="{BB962C8B-B14F-4D97-AF65-F5344CB8AC3E}">
        <p14:creationId xmlns:p14="http://schemas.microsoft.com/office/powerpoint/2010/main" val="36371126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4950" y="833015"/>
            <a:ext cx="6719018" cy="868839"/>
          </a:xfrm>
        </p:spPr>
        <p:txBody>
          <a:bodyPr/>
          <a:lstStyle/>
          <a:p>
            <a:r>
              <a:rPr lang="en-US" dirty="0" smtClean="0"/>
              <a:t>SUMMARY</a:t>
            </a:r>
            <a:endParaRPr lang="en-US" dirty="0"/>
          </a:p>
        </p:txBody>
      </p:sp>
      <p:sp>
        <p:nvSpPr>
          <p:cNvPr id="3" name="Content Placeholder 2"/>
          <p:cNvSpPr>
            <a:spLocks noGrp="1"/>
          </p:cNvSpPr>
          <p:nvPr>
            <p:ph idx="1"/>
          </p:nvPr>
        </p:nvSpPr>
        <p:spPr>
          <a:xfrm>
            <a:off x="143554" y="1596541"/>
            <a:ext cx="8704185" cy="5261460"/>
          </a:xfrm>
        </p:spPr>
        <p:txBody>
          <a:bodyPr>
            <a:normAutofit fontScale="70000" lnSpcReduction="20000"/>
          </a:bodyPr>
          <a:lstStyle/>
          <a:p>
            <a:r>
              <a:rPr lang="en-US" dirty="0"/>
              <a:t>Photographic lighting techniques encompass a variety of methods used by photographers to achieve specific lighting effects, moods, and styles in their images. </a:t>
            </a:r>
            <a:endParaRPr lang="en-US" dirty="0" smtClean="0"/>
          </a:p>
          <a:p>
            <a:r>
              <a:rPr lang="en-US" dirty="0" smtClean="0"/>
              <a:t>Different </a:t>
            </a:r>
            <a:r>
              <a:rPr lang="en-US" dirty="0"/>
              <a:t>lighting techniques are employed depending on the subject, purpose, and desired outcome of the photograph. </a:t>
            </a:r>
          </a:p>
          <a:p>
            <a:r>
              <a:rPr lang="en-US" dirty="0"/>
              <a:t>In any photo, the light will fall on the subject in a certain way, creating highlights (bright areas) and shadows (dark areas). </a:t>
            </a:r>
            <a:endParaRPr lang="en-US" dirty="0" smtClean="0"/>
          </a:p>
          <a:p>
            <a:r>
              <a:rPr lang="en-US" dirty="0" smtClean="0"/>
              <a:t>The </a:t>
            </a:r>
            <a:r>
              <a:rPr lang="en-US" dirty="0"/>
              <a:t>highlights and shadows create contrast, which can help to make the photo more interesting but can also create problems in some situations. </a:t>
            </a:r>
            <a:endParaRPr lang="en-US" dirty="0" smtClean="0"/>
          </a:p>
          <a:p>
            <a:r>
              <a:rPr lang="en-US" dirty="0"/>
              <a:t>There are three very popular types of light: backlight, front light, and sidelight (where the light comes from behind the subject, from in front of the subject, and off to the side of the subject, respectively). </a:t>
            </a:r>
            <a:endParaRPr lang="en-US" dirty="0" smtClean="0"/>
          </a:p>
          <a:p>
            <a:r>
              <a:rPr lang="en-US" dirty="0" smtClean="0"/>
              <a:t>But </a:t>
            </a:r>
            <a:r>
              <a:rPr lang="en-US" dirty="0"/>
              <a:t>you can also shoot with upward light, where the light comes from underneath your subject, or with overhead light, where the light comes from above your subject</a:t>
            </a:r>
            <a:r>
              <a:rPr lang="en-US" dirty="0" smtClean="0"/>
              <a:t>.</a:t>
            </a:r>
          </a:p>
          <a:p>
            <a:r>
              <a:rPr lang="en-US" dirty="0"/>
              <a:t>In photojournalism, the primary goal is to capture authentic moments and tell a story through images. Being proficient in various lighting techniques allows photojournalists to </a:t>
            </a:r>
            <a:r>
              <a:rPr lang="en-US" dirty="0" smtClean="0"/>
              <a:t>apply these skills </a:t>
            </a:r>
            <a:r>
              <a:rPr lang="en-US" dirty="0"/>
              <a:t>in different environments and lighting conditions while delivering powerful visual </a:t>
            </a:r>
            <a:r>
              <a:rPr lang="en-US" dirty="0" smtClean="0"/>
              <a:t>narratives. </a:t>
            </a:r>
          </a:p>
          <a:p>
            <a:endParaRPr lang="en-US" dirty="0"/>
          </a:p>
        </p:txBody>
      </p:sp>
    </p:spTree>
    <p:extLst>
      <p:ext uri="{BB962C8B-B14F-4D97-AF65-F5344CB8AC3E}">
        <p14:creationId xmlns:p14="http://schemas.microsoft.com/office/powerpoint/2010/main" val="16974406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7900" y="3276295"/>
            <a:ext cx="6719018" cy="868839"/>
          </a:xfrm>
        </p:spPr>
        <p:txBody>
          <a:bodyPr>
            <a:noAutofit/>
          </a:bodyPr>
          <a:lstStyle/>
          <a:p>
            <a:pPr algn="ctr"/>
            <a:r>
              <a:rPr lang="en-US" sz="9600" dirty="0" smtClean="0">
                <a:effectLst>
                  <a:glow rad="63500">
                    <a:schemeClr val="accent3">
                      <a:satMod val="175000"/>
                      <a:alpha val="40000"/>
                    </a:schemeClr>
                  </a:glow>
                </a:effectLst>
              </a:rPr>
              <a:t>THANK YOU</a:t>
            </a:r>
            <a:endParaRPr lang="en-US" sz="9600" dirty="0">
              <a:effectLst>
                <a:glow rad="63500">
                  <a:schemeClr val="accent3">
                    <a:satMod val="175000"/>
                    <a:alpha val="40000"/>
                  </a:schemeClr>
                </a:glow>
              </a:effectLst>
            </a:endParaRPr>
          </a:p>
        </p:txBody>
      </p:sp>
    </p:spTree>
    <p:extLst>
      <p:ext uri="{BB962C8B-B14F-4D97-AF65-F5344CB8AC3E}">
        <p14:creationId xmlns:p14="http://schemas.microsoft.com/office/powerpoint/2010/main" val="14841407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1159</TotalTime>
  <Words>3422</Words>
  <Application>Microsoft Office PowerPoint</Application>
  <PresentationFormat>On-screen Show (4:3)</PresentationFormat>
  <Paragraphs>307</Paragraphs>
  <Slides>33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33</vt:i4>
      </vt:variant>
    </vt:vector>
  </HeadingPairs>
  <TitlesOfParts>
    <vt:vector size="37" baseType="lpstr">
      <vt:lpstr>Arial</vt:lpstr>
      <vt:lpstr>Calibri</vt:lpstr>
      <vt:lpstr>Times New Roman</vt:lpstr>
      <vt:lpstr>Office Theme</vt:lpstr>
      <vt:lpstr>Photojournalism</vt:lpstr>
      <vt:lpstr>Objectives</vt:lpstr>
      <vt:lpstr>Introduction</vt:lpstr>
      <vt:lpstr>Photographic Lighting Techniques and Principles</vt:lpstr>
      <vt:lpstr>PowerPoint Presentation</vt:lpstr>
      <vt:lpstr>PowerPoint Presentation</vt:lpstr>
      <vt:lpstr>PowerPoint Presentation</vt:lpstr>
      <vt:lpstr>Photographic Lighting Techniques and Principles</vt:lpstr>
      <vt:lpstr>PowerPoint Presentation</vt:lpstr>
      <vt:lpstr>Photographic Lighting Techniques and Principles</vt:lpstr>
      <vt:lpstr>PowerPoint Presentation</vt:lpstr>
      <vt:lpstr>Photographic Lighting Techniques and Principles</vt:lpstr>
      <vt:lpstr>Photographic Lighting Techniques and Principles</vt:lpstr>
      <vt:lpstr>PowerPoint Presentation</vt:lpstr>
      <vt:lpstr>Photographic Lighting Techniques and Principles</vt:lpstr>
      <vt:lpstr>Photographic Lighting Techniques and Principles</vt:lpstr>
      <vt:lpstr>PowerPoint Presentation</vt:lpstr>
      <vt:lpstr>Photographic Lighting Techniques and Principles</vt:lpstr>
      <vt:lpstr>Photographic Lighting Techniques and Principles</vt:lpstr>
      <vt:lpstr>Photographic Lighting Techniques and Principles</vt:lpstr>
      <vt:lpstr>Photographic Lighting Techniques and Principles</vt:lpstr>
      <vt:lpstr>PowerPoint Presentation</vt:lpstr>
      <vt:lpstr>Photographic Lighting Techniques and Principles</vt:lpstr>
      <vt:lpstr>Photographic Lighting Techniques and Principles</vt:lpstr>
      <vt:lpstr>Photographic Lighting Techniques and Principles</vt:lpstr>
      <vt:lpstr>Application lighting techniques in photojournalism</vt:lpstr>
      <vt:lpstr>Application lighting techniques in photojournalism</vt:lpstr>
      <vt:lpstr>Application lighting techniques in photojournalism</vt:lpstr>
      <vt:lpstr>Application lighting techniques in photojournalism</vt:lpstr>
      <vt:lpstr>Application lighting techniques in photojournalism</vt:lpstr>
      <vt:lpstr>Application lighting techniques in photojournalism</vt:lpstr>
      <vt:lpstr>SUMMARY</vt:lpstr>
      <vt:lpstr>THANK YOU</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Julian</dc:creator>
  <cp:lastModifiedBy>user</cp:lastModifiedBy>
  <cp:revision>175</cp:revision>
  <dcterms:created xsi:type="dcterms:W3CDTF">2013-08-21T19:17:07Z</dcterms:created>
  <dcterms:modified xsi:type="dcterms:W3CDTF">2023-11-09T13:15:21Z</dcterms:modified>
</cp:coreProperties>
</file>