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3" r:id="rId7"/>
    <p:sldId id="267" r:id="rId8"/>
    <p:sldId id="268" r:id="rId9"/>
    <p:sldId id="269" r:id="rId10"/>
    <p:sldId id="270" r:id="rId11"/>
    <p:sldId id="272" r:id="rId12"/>
    <p:sldId id="273" r:id="rId13"/>
    <p:sldId id="274" r:id="rId14"/>
    <p:sldId id="275" r:id="rId15"/>
    <p:sldId id="276" r:id="rId16"/>
    <p:sldId id="277" r:id="rId17"/>
    <p:sldId id="278" r:id="rId18"/>
    <p:sldId id="282" r:id="rId19"/>
    <p:sldId id="279" r:id="rId20"/>
    <p:sldId id="280" r:id="rId21"/>
    <p:sldId id="281" r:id="rId22"/>
    <p:sldId id="283" r:id="rId23"/>
    <p:sldId id="284" r:id="rId24"/>
    <p:sldId id="285" r:id="rId25"/>
    <p:sldId id="286" r:id="rId26"/>
    <p:sldId id="287" r:id="rId27"/>
    <p:sldId id="291" r:id="rId28"/>
    <p:sldId id="288" r:id="rId29"/>
    <p:sldId id="292" r:id="rId30"/>
    <p:sldId id="293" r:id="rId31"/>
    <p:sldId id="294" r:id="rId32"/>
    <p:sldId id="289"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936" y="60"/>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11/9/2023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journalismunlocked.wordpress.com/2016/05/17/imagery-and-ethics-in-photojournalism/"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edium.com/@yarayatim/photojournalism-ethical-crisis-11f12c42336e"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lnSpcReduction="10000"/>
          </a:bodyPr>
          <a:lstStyle/>
          <a:p>
            <a:pPr algn="ctr"/>
            <a:r>
              <a:rPr lang="en-US" b="1" dirty="0" smtClean="0">
                <a:solidFill>
                  <a:schemeClr val="tx1"/>
                </a:solidFill>
              </a:rPr>
              <a:t>WEEK 12 </a:t>
            </a:r>
            <a:r>
              <a:rPr lang="en-US" b="1" cap="all" dirty="0">
                <a:solidFill>
                  <a:schemeClr val="tx1"/>
                </a:solidFill>
              </a:rPr>
              <a:t>Ethics and legal issues of </a:t>
            </a:r>
            <a:r>
              <a:rPr lang="en-US" b="1" cap="all">
                <a:solidFill>
                  <a:schemeClr val="tx1"/>
                </a:solidFill>
              </a:rPr>
              <a:t>photojournalism</a:t>
            </a:r>
            <a:r>
              <a:rPr lang="en-US" b="1" cap="all" smtClean="0">
                <a:solidFill>
                  <a:schemeClr val="tx1"/>
                </a:solidFill>
              </a:rPr>
              <a:t>.</a:t>
            </a:r>
          </a:p>
          <a:p>
            <a:pPr algn="ctr"/>
            <a:r>
              <a:rPr lang="en-US" b="1" smtClean="0">
                <a:solidFill>
                  <a:schemeClr val="tx1"/>
                </a:solidFill>
              </a:rPr>
              <a:t>By </a:t>
            </a:r>
            <a:r>
              <a:rPr lang="en-US" b="1" dirty="0" smtClean="0">
                <a:solidFill>
                  <a:schemeClr val="tx1"/>
                </a:solidFill>
              </a:rPr>
              <a:t>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596540"/>
            <a:ext cx="7482545" cy="5039265"/>
          </a:xfrm>
        </p:spPr>
        <p:txBody>
          <a:bodyPr>
            <a:normAutofit/>
          </a:bodyPr>
          <a:lstStyle/>
          <a:p>
            <a:r>
              <a:rPr lang="en-US" dirty="0"/>
              <a:t>At the end of this </a:t>
            </a:r>
            <a:r>
              <a:rPr lang="en-US" dirty="0" smtClean="0"/>
              <a:t>Lecture, </a:t>
            </a:r>
            <a:r>
              <a:rPr lang="en-US" dirty="0"/>
              <a:t>you should be </a:t>
            </a:r>
            <a:r>
              <a:rPr lang="en-US" dirty="0" smtClean="0"/>
              <a:t>able to:</a:t>
            </a:r>
          </a:p>
          <a:p>
            <a:pPr marL="514350" indent="-514350">
              <a:buFont typeface="+mj-lt"/>
              <a:buAutoNum type="arabicPeriod"/>
            </a:pPr>
            <a:r>
              <a:rPr lang="en-US" dirty="0" smtClean="0"/>
              <a:t>Define </a:t>
            </a:r>
            <a:r>
              <a:rPr lang="en-US" dirty="0"/>
              <a:t>ethics </a:t>
            </a:r>
          </a:p>
          <a:p>
            <a:pPr marL="514350" indent="-514350">
              <a:buFont typeface="+mj-lt"/>
              <a:buAutoNum type="arabicPeriod"/>
            </a:pPr>
            <a:r>
              <a:rPr lang="en-US" dirty="0" smtClean="0"/>
              <a:t>Explore </a:t>
            </a:r>
            <a:r>
              <a:rPr lang="en-US" dirty="0"/>
              <a:t>the importance of ethics in photojournalism</a:t>
            </a:r>
          </a:p>
          <a:p>
            <a:pPr marL="514350" indent="-514350">
              <a:buFont typeface="+mj-lt"/>
              <a:buAutoNum type="arabicPeriod"/>
            </a:pPr>
            <a:r>
              <a:rPr lang="en-US" dirty="0" smtClean="0"/>
              <a:t>Apply </a:t>
            </a:r>
            <a:r>
              <a:rPr lang="en-US" dirty="0"/>
              <a:t>ethics in photojournalism</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823310" y="222195"/>
            <a:ext cx="6719018" cy="868839"/>
          </a:xfrm>
        </p:spPr>
        <p:txBody>
          <a:bodyPr/>
          <a:lstStyle/>
          <a:p>
            <a:r>
              <a:rPr lang="en-US" b="1" dirty="0" smtClean="0"/>
              <a:t>Introduction</a:t>
            </a:r>
            <a:endParaRPr lang="en-US" b="1" dirty="0"/>
          </a:p>
        </p:txBody>
      </p:sp>
      <p:sp>
        <p:nvSpPr>
          <p:cNvPr id="5" name="Content Placeholder 4"/>
          <p:cNvSpPr>
            <a:spLocks noGrp="1"/>
          </p:cNvSpPr>
          <p:nvPr>
            <p:ph idx="1"/>
          </p:nvPr>
        </p:nvSpPr>
        <p:spPr>
          <a:xfrm>
            <a:off x="1823310" y="985720"/>
            <a:ext cx="7024430" cy="5449989"/>
          </a:xfrm>
        </p:spPr>
        <p:txBody>
          <a:bodyPr>
            <a:normAutofit fontScale="70000" lnSpcReduction="20000"/>
          </a:bodyPr>
          <a:lstStyle/>
          <a:p>
            <a:r>
              <a:rPr lang="en-US" dirty="0"/>
              <a:t>Ethics refers to a system of moral principles, values, and rules or standards that guide or govern human behavior, decision-making, and interactions. </a:t>
            </a:r>
            <a:endParaRPr lang="en-US" dirty="0" smtClean="0"/>
          </a:p>
          <a:p>
            <a:r>
              <a:rPr lang="en-US" dirty="0" smtClean="0"/>
              <a:t>It </a:t>
            </a:r>
            <a:r>
              <a:rPr lang="en-US" dirty="0"/>
              <a:t>provides a framework for distinguishing right from wrong, good from bad, and acceptable from unacceptable conduct</a:t>
            </a:r>
            <a:r>
              <a:rPr lang="en-US" dirty="0" smtClean="0"/>
              <a:t>.</a:t>
            </a:r>
          </a:p>
          <a:p>
            <a:r>
              <a:rPr lang="en-US" dirty="0" smtClean="0"/>
              <a:t> </a:t>
            </a:r>
            <a:r>
              <a:rPr lang="en-US" dirty="0"/>
              <a:t>Ethical principles help individuals, organizations, and societies make decisions and judgments about what is morally appropriate and responsible. </a:t>
            </a:r>
            <a:endParaRPr lang="en-US" dirty="0" smtClean="0"/>
          </a:p>
          <a:p>
            <a:r>
              <a:rPr lang="en-US" dirty="0" smtClean="0"/>
              <a:t>Ethics </a:t>
            </a:r>
            <a:r>
              <a:rPr lang="en-US" dirty="0"/>
              <a:t>provides a framework for individuals, groups, and societies to evaluate and determine the morality of their actions and choices</a:t>
            </a:r>
            <a:r>
              <a:rPr lang="en-US" dirty="0" smtClean="0"/>
              <a:t>.</a:t>
            </a:r>
          </a:p>
          <a:p>
            <a:r>
              <a:rPr lang="en-US" dirty="0"/>
              <a:t>Photojournalism works within the same ethical approaches to objectivity that are applied by other journalists. </a:t>
            </a:r>
            <a:endParaRPr lang="en-US" dirty="0" smtClean="0"/>
          </a:p>
          <a:p>
            <a:r>
              <a:rPr lang="en-US" dirty="0" smtClean="0"/>
              <a:t>What </a:t>
            </a:r>
            <a:r>
              <a:rPr lang="en-US" dirty="0"/>
              <a:t>to shoot, how to frame, and how to edit are constant considerations. </a:t>
            </a:r>
            <a:endParaRPr lang="en-US" dirty="0" smtClean="0"/>
          </a:p>
          <a:p>
            <a:r>
              <a:rPr lang="en-US" dirty="0" smtClean="0"/>
              <a:t>Photographing </a:t>
            </a:r>
            <a:r>
              <a:rPr lang="en-US" dirty="0"/>
              <a:t>news for an assignment is one of the most ethical problems photographers face. </a:t>
            </a:r>
            <a:endParaRPr lang="en-US" dirty="0" smtClean="0"/>
          </a:p>
          <a:p>
            <a:r>
              <a:rPr lang="en-US" dirty="0" smtClean="0"/>
              <a:t>Photojournalists </a:t>
            </a:r>
            <a:r>
              <a:rPr lang="en-US" dirty="0"/>
              <a:t>have a moral responsibility to decide what pictures to take, what picture to stage, and what pictures to show the public. </a:t>
            </a:r>
            <a:endParaRPr lang="en-US" dirty="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What is ethics?</a:t>
            </a:r>
            <a:endParaRPr lang="en-US" sz="2800" dirty="0"/>
          </a:p>
        </p:txBody>
      </p:sp>
      <p:sp>
        <p:nvSpPr>
          <p:cNvPr id="3" name="Content Placeholder 2"/>
          <p:cNvSpPr>
            <a:spLocks noGrp="1"/>
          </p:cNvSpPr>
          <p:nvPr>
            <p:ph idx="1"/>
          </p:nvPr>
        </p:nvSpPr>
        <p:spPr>
          <a:xfrm>
            <a:off x="143554" y="1596540"/>
            <a:ext cx="8551481" cy="5039265"/>
          </a:xfrm>
        </p:spPr>
        <p:txBody>
          <a:bodyPr>
            <a:normAutofit fontScale="77500" lnSpcReduction="20000"/>
          </a:bodyPr>
          <a:lstStyle/>
          <a:p>
            <a:r>
              <a:rPr lang="en-US" dirty="0" smtClean="0"/>
              <a:t>Ethics </a:t>
            </a:r>
            <a:r>
              <a:rPr lang="en-US" dirty="0"/>
              <a:t>are the set of moral principles that guide a person's behavior. </a:t>
            </a:r>
            <a:endParaRPr lang="en-US" dirty="0" smtClean="0"/>
          </a:p>
          <a:p>
            <a:r>
              <a:rPr lang="en-US" dirty="0" smtClean="0"/>
              <a:t>These </a:t>
            </a:r>
            <a:r>
              <a:rPr lang="en-US" dirty="0"/>
              <a:t>morals are shaped by social norms, cultural practices, and religious influences. </a:t>
            </a:r>
            <a:endParaRPr lang="en-US" dirty="0" smtClean="0"/>
          </a:p>
          <a:p>
            <a:r>
              <a:rPr lang="en-US" dirty="0" smtClean="0"/>
              <a:t>Ethics </a:t>
            </a:r>
            <a:r>
              <a:rPr lang="en-US" dirty="0"/>
              <a:t>reflect beliefs about what is right, what is wrong, what is just, what is unjust, what is good, and what is bad in terms of human behavior. </a:t>
            </a:r>
            <a:endParaRPr lang="en-US" dirty="0" smtClean="0"/>
          </a:p>
          <a:p>
            <a:r>
              <a:rPr lang="en-US" dirty="0" smtClean="0"/>
              <a:t>They </a:t>
            </a:r>
            <a:r>
              <a:rPr lang="en-US" dirty="0"/>
              <a:t>serve as a compass to direct how people should behave toward each other, understand and fulfill their obligations to society, and live their lives. </a:t>
            </a:r>
          </a:p>
          <a:p>
            <a:r>
              <a:rPr lang="en-US" dirty="0"/>
              <a:t>Ethics plays a fundamental role in shaping human behavior, relationships, and society as a whole. It helps maintain trust and cooperation in communities, organizations, and governments by establishing a moral foundation for decision-making and actions. </a:t>
            </a:r>
            <a:endParaRPr lang="en-US" dirty="0" smtClean="0"/>
          </a:p>
          <a:p>
            <a:r>
              <a:rPr lang="en-US" dirty="0" smtClean="0"/>
              <a:t>Has </a:t>
            </a:r>
            <a:r>
              <a:rPr lang="en-US" dirty="0"/>
              <a:t>an overall look of ethical considerations that are particularly important in fields such as philosophy, law, medicine, business, journalism, and many others where moral decisions and responsibilities are central to the practice.</a:t>
            </a:r>
            <a:endParaRPr lang="en-US" dirty="0"/>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8704185" cy="868839"/>
          </a:xfrm>
        </p:spPr>
        <p:txBody>
          <a:bodyPr>
            <a:normAutofit/>
          </a:bodyPr>
          <a:lstStyle/>
          <a:p>
            <a:r>
              <a:rPr lang="en-US" sz="2800" b="1" dirty="0"/>
              <a:t>What is ethics?</a:t>
            </a:r>
            <a:endParaRPr lang="en-US" sz="2800" b="1" dirty="0"/>
          </a:p>
        </p:txBody>
      </p:sp>
      <p:sp>
        <p:nvSpPr>
          <p:cNvPr id="3" name="Content Placeholder 2"/>
          <p:cNvSpPr>
            <a:spLocks noGrp="1"/>
          </p:cNvSpPr>
          <p:nvPr>
            <p:ph idx="1"/>
          </p:nvPr>
        </p:nvSpPr>
        <p:spPr>
          <a:xfrm>
            <a:off x="143555" y="1596540"/>
            <a:ext cx="8551480" cy="5191971"/>
          </a:xfrm>
        </p:spPr>
        <p:txBody>
          <a:bodyPr>
            <a:normAutofit fontScale="85000" lnSpcReduction="20000"/>
          </a:bodyPr>
          <a:lstStyle/>
          <a:p>
            <a:r>
              <a:rPr lang="en-US" dirty="0" smtClean="0"/>
              <a:t>The </a:t>
            </a:r>
            <a:r>
              <a:rPr lang="en-US" dirty="0"/>
              <a:t>key aspects of ethics include:</a:t>
            </a:r>
          </a:p>
          <a:p>
            <a:pPr lvl="0"/>
            <a:r>
              <a:rPr lang="en-US" b="1" dirty="0"/>
              <a:t>Moral Values:</a:t>
            </a:r>
            <a:r>
              <a:rPr lang="en-US" dirty="0"/>
              <a:t> Ethics is rooted in moral values, which are deeply held beliefs about what is inherently good or bad</a:t>
            </a:r>
            <a:r>
              <a:rPr lang="en-US" dirty="0" smtClean="0"/>
              <a:t>.</a:t>
            </a:r>
          </a:p>
          <a:p>
            <a:pPr lvl="0"/>
            <a:r>
              <a:rPr lang="en-US" dirty="0" smtClean="0"/>
              <a:t> </a:t>
            </a:r>
            <a:r>
              <a:rPr lang="en-US" dirty="0"/>
              <a:t>These values can vary from person to person, culture to culture, and society to society. </a:t>
            </a:r>
            <a:endParaRPr lang="en-US" dirty="0" smtClean="0"/>
          </a:p>
          <a:p>
            <a:pPr lvl="0"/>
            <a:r>
              <a:rPr lang="en-US" dirty="0" smtClean="0"/>
              <a:t>Ethics </a:t>
            </a:r>
            <a:r>
              <a:rPr lang="en-US" dirty="0"/>
              <a:t>involves a system of moral principles or values that influence human behavior. </a:t>
            </a:r>
            <a:endParaRPr lang="en-US" dirty="0" smtClean="0"/>
          </a:p>
          <a:p>
            <a:pPr lvl="0"/>
            <a:r>
              <a:rPr lang="en-US" dirty="0" smtClean="0"/>
              <a:t>These </a:t>
            </a:r>
            <a:r>
              <a:rPr lang="en-US" dirty="0"/>
              <a:t>principles help individuals distinguish between right and wrong and guide their actions.</a:t>
            </a:r>
          </a:p>
          <a:p>
            <a:pPr lvl="0"/>
            <a:r>
              <a:rPr lang="en-US" b="1" dirty="0"/>
              <a:t>Moral Framework:</a:t>
            </a:r>
            <a:r>
              <a:rPr lang="en-US" dirty="0"/>
              <a:t> Ethics provides a framework for evaluating actions and making decisions based on principles like fairness, honesty, integrity, respect, and empathy. </a:t>
            </a:r>
            <a:endParaRPr lang="en-US" dirty="0" smtClean="0"/>
          </a:p>
          <a:p>
            <a:pPr lvl="0"/>
            <a:r>
              <a:rPr lang="en-US" dirty="0" smtClean="0"/>
              <a:t>Ethics </a:t>
            </a:r>
            <a:r>
              <a:rPr lang="en-US" dirty="0"/>
              <a:t>often concerns itself with issues of justice and fairness. </a:t>
            </a:r>
            <a:endParaRPr lang="en-US" dirty="0" smtClean="0"/>
          </a:p>
          <a:p>
            <a:pPr lvl="0"/>
            <a:r>
              <a:rPr lang="en-US" dirty="0" smtClean="0"/>
              <a:t>It </a:t>
            </a:r>
            <a:r>
              <a:rPr lang="en-US" dirty="0"/>
              <a:t>seeks to address questions of how to treat others with equity and impartiality.</a:t>
            </a:r>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400" b="1" dirty="0"/>
              <a:t>What is ethics?</a:t>
            </a:r>
            <a:endParaRPr lang="en-US" sz="2400" b="1" dirty="0"/>
          </a:p>
        </p:txBody>
      </p:sp>
      <p:sp>
        <p:nvSpPr>
          <p:cNvPr id="3" name="Content Placeholder 2"/>
          <p:cNvSpPr>
            <a:spLocks noGrp="1"/>
          </p:cNvSpPr>
          <p:nvPr>
            <p:ph idx="1"/>
          </p:nvPr>
        </p:nvSpPr>
        <p:spPr>
          <a:xfrm>
            <a:off x="143555" y="1596540"/>
            <a:ext cx="8551480" cy="4830451"/>
          </a:xfrm>
        </p:spPr>
        <p:txBody>
          <a:bodyPr>
            <a:normAutofit lnSpcReduction="10000"/>
          </a:bodyPr>
          <a:lstStyle/>
          <a:p>
            <a:pPr lvl="0"/>
            <a:r>
              <a:rPr lang="en-US" sz="2400" b="1" dirty="0"/>
              <a:t>Norms and Rules:</a:t>
            </a:r>
            <a:r>
              <a:rPr lang="en-US" sz="2400" dirty="0"/>
              <a:t> Ethical principles give rise to norms and rules that guide behavior. </a:t>
            </a:r>
            <a:endParaRPr lang="en-US" sz="2400" dirty="0" smtClean="0"/>
          </a:p>
          <a:p>
            <a:pPr lvl="0"/>
            <a:r>
              <a:rPr lang="en-US" sz="2400" dirty="0" smtClean="0"/>
              <a:t>These </a:t>
            </a:r>
            <a:r>
              <a:rPr lang="en-US" sz="2400" dirty="0"/>
              <a:t>norms can be formalized into laws or codes of conduct, or they may exist informally in social and cultural contexts.</a:t>
            </a:r>
          </a:p>
          <a:p>
            <a:pPr lvl="0"/>
            <a:r>
              <a:rPr lang="en-US" sz="2400" b="1" dirty="0"/>
              <a:t>Ethical Dilemmas:</a:t>
            </a:r>
            <a:r>
              <a:rPr lang="en-US" sz="2400" dirty="0"/>
              <a:t> Ethical dilemmas occur when individuals or organizations face situations in which moral principles conflict, making it challenging to determine the right course of action</a:t>
            </a:r>
            <a:r>
              <a:rPr lang="en-US" sz="2400" dirty="0" smtClean="0"/>
              <a:t>.</a:t>
            </a:r>
          </a:p>
          <a:p>
            <a:pPr lvl="0"/>
            <a:r>
              <a:rPr lang="en-US" sz="2400" dirty="0" smtClean="0"/>
              <a:t> </a:t>
            </a:r>
            <a:r>
              <a:rPr lang="en-US" sz="2400" dirty="0"/>
              <a:t>Resolving these dilemmas often requires careful consideration and moral reasoning. </a:t>
            </a:r>
          </a:p>
          <a:p>
            <a:pPr lvl="0"/>
            <a:r>
              <a:rPr lang="en-US" sz="2400" b="1" dirty="0"/>
              <a:t>Consequences:</a:t>
            </a:r>
            <a:r>
              <a:rPr lang="en-US" sz="2400" dirty="0"/>
              <a:t> Ethical decision-making often involves considering the potential consequences of actions and their impact on others, including the well-being and rights of individuals and the overall societal good.</a:t>
            </a:r>
          </a:p>
        </p:txBody>
      </p:sp>
    </p:spTree>
    <p:extLst>
      <p:ext uri="{BB962C8B-B14F-4D97-AF65-F5344CB8AC3E}">
        <p14:creationId xmlns:p14="http://schemas.microsoft.com/office/powerpoint/2010/main" val="2344286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What is ethics?</a:t>
            </a:r>
            <a:endParaRPr lang="en-US" sz="2400" b="1" dirty="0"/>
          </a:p>
        </p:txBody>
      </p:sp>
      <p:sp>
        <p:nvSpPr>
          <p:cNvPr id="3" name="Content Placeholder 2"/>
          <p:cNvSpPr>
            <a:spLocks noGrp="1"/>
          </p:cNvSpPr>
          <p:nvPr>
            <p:ph idx="1"/>
          </p:nvPr>
        </p:nvSpPr>
        <p:spPr>
          <a:xfrm>
            <a:off x="143555" y="1596540"/>
            <a:ext cx="8856890" cy="5261460"/>
          </a:xfrm>
        </p:spPr>
        <p:txBody>
          <a:bodyPr>
            <a:normAutofit fontScale="85000" lnSpcReduction="20000"/>
          </a:bodyPr>
          <a:lstStyle/>
          <a:p>
            <a:pPr lvl="0"/>
            <a:r>
              <a:rPr lang="en-US" b="1" dirty="0"/>
              <a:t>Social Responsibility:</a:t>
            </a:r>
            <a:r>
              <a:rPr lang="en-US" dirty="0"/>
              <a:t> Ethics extends to the concept of social responsibility, which involves taking actions that benefit society as a whole, such as philanthropy, environmental stewardship, and ethical business practices. </a:t>
            </a:r>
            <a:endParaRPr lang="en-US" dirty="0" smtClean="0"/>
          </a:p>
          <a:p>
            <a:pPr lvl="0"/>
            <a:r>
              <a:rPr lang="en-US" dirty="0" smtClean="0"/>
              <a:t>These </a:t>
            </a:r>
            <a:r>
              <a:rPr lang="en-US" dirty="0"/>
              <a:t>frameworks emphasize the importance of taking responsibility for one's actions and considering the consequences of those actions on others and society as a whole</a:t>
            </a:r>
            <a:r>
              <a:rPr lang="en-US" dirty="0" smtClean="0"/>
              <a:t>.</a:t>
            </a:r>
            <a:endParaRPr lang="en-US" dirty="0"/>
          </a:p>
          <a:p>
            <a:pPr lvl="0"/>
            <a:r>
              <a:rPr lang="en-US" b="1" dirty="0"/>
              <a:t>Professional Ethics:</a:t>
            </a:r>
            <a:r>
              <a:rPr lang="en-US" dirty="0"/>
              <a:t> Many professions have their own codes of ethics that set standards for conduct within that field, ensuring that practitioners adhere to ethical norms. </a:t>
            </a:r>
            <a:endParaRPr lang="en-US" dirty="0" smtClean="0"/>
          </a:p>
          <a:p>
            <a:pPr lvl="0"/>
            <a:r>
              <a:rPr lang="en-US" dirty="0" smtClean="0"/>
              <a:t>These </a:t>
            </a:r>
            <a:r>
              <a:rPr lang="en-US" dirty="0"/>
              <a:t>codes establish expectations for ethical behavior within specific contexts.</a:t>
            </a:r>
          </a:p>
          <a:p>
            <a:pPr lvl="0"/>
            <a:r>
              <a:rPr lang="en-US" b="1" dirty="0"/>
              <a:t>Ethical Theories:</a:t>
            </a:r>
            <a:r>
              <a:rPr lang="en-US" dirty="0"/>
              <a:t> Ethical theories provide frameworks for understanding and justifying ethical decisions. </a:t>
            </a:r>
            <a:endParaRPr lang="en-US" dirty="0" smtClean="0"/>
          </a:p>
          <a:p>
            <a:pPr lvl="0"/>
            <a:r>
              <a:rPr lang="en-US" dirty="0" smtClean="0"/>
              <a:t>Common </a:t>
            </a:r>
            <a:r>
              <a:rPr lang="en-US" dirty="0"/>
              <a:t>ethical theories include utilitarianism, deontology, virtue ethics, and ethical relativism.</a:t>
            </a:r>
          </a:p>
        </p:txBody>
      </p:sp>
    </p:spTree>
    <p:extLst>
      <p:ext uri="{BB962C8B-B14F-4D97-AF65-F5344CB8AC3E}">
        <p14:creationId xmlns:p14="http://schemas.microsoft.com/office/powerpoint/2010/main" val="920917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596540"/>
            <a:ext cx="7626100"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600" dirty="0" smtClean="0"/>
              <a:t>Source</a:t>
            </a:r>
            <a:r>
              <a:rPr lang="en-US" sz="1600" dirty="0"/>
              <a:t>: </a:t>
            </a:r>
            <a:r>
              <a:rPr lang="en-US" sz="1600" dirty="0"/>
              <a:t>https://tuhsphotojournalism.blogspot.com/2011/04/ethics-1.html</a:t>
            </a:r>
            <a:endParaRPr lang="en-US" sz="1600" dirty="0"/>
          </a:p>
        </p:txBody>
      </p:sp>
      <p:pic>
        <p:nvPicPr>
          <p:cNvPr id="2" name="Picture 1"/>
          <p:cNvPicPr>
            <a:picLocks noChangeAspect="1"/>
          </p:cNvPicPr>
          <p:nvPr/>
        </p:nvPicPr>
        <p:blipFill>
          <a:blip r:embed="rId2"/>
          <a:stretch>
            <a:fillRect/>
          </a:stretch>
        </p:blipFill>
        <p:spPr>
          <a:xfrm>
            <a:off x="907079" y="1310553"/>
            <a:ext cx="7024431" cy="4653686"/>
          </a:xfrm>
          <a:prstGeom prst="rect">
            <a:avLst/>
          </a:prstGeom>
        </p:spPr>
      </p:pic>
    </p:spTree>
    <p:extLst>
      <p:ext uri="{BB962C8B-B14F-4D97-AF65-F5344CB8AC3E}">
        <p14:creationId xmlns:p14="http://schemas.microsoft.com/office/powerpoint/2010/main" val="998953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7787954" cy="868839"/>
          </a:xfrm>
        </p:spPr>
        <p:txBody>
          <a:bodyPr>
            <a:normAutofit/>
          </a:bodyPr>
          <a:lstStyle/>
          <a:p>
            <a:r>
              <a:rPr lang="en-US" sz="2800" b="1" dirty="0"/>
              <a:t>What is ethics?</a:t>
            </a:r>
            <a:endParaRPr lang="en-US" sz="2800" b="1" dirty="0"/>
          </a:p>
        </p:txBody>
      </p:sp>
      <p:sp>
        <p:nvSpPr>
          <p:cNvPr id="3" name="Content Placeholder 2"/>
          <p:cNvSpPr>
            <a:spLocks noGrp="1"/>
          </p:cNvSpPr>
          <p:nvPr>
            <p:ph idx="1"/>
          </p:nvPr>
        </p:nvSpPr>
        <p:spPr>
          <a:xfrm>
            <a:off x="296259" y="1596540"/>
            <a:ext cx="8398775" cy="5039265"/>
          </a:xfrm>
        </p:spPr>
        <p:txBody>
          <a:bodyPr>
            <a:normAutofit lnSpcReduction="10000"/>
          </a:bodyPr>
          <a:lstStyle/>
          <a:p>
            <a:pPr lvl="0"/>
            <a:r>
              <a:rPr lang="en-US" b="1" dirty="0"/>
              <a:t>Cultural and Contextual Variation:</a:t>
            </a:r>
            <a:r>
              <a:rPr lang="en-US" dirty="0"/>
              <a:t> </a:t>
            </a:r>
            <a:endParaRPr lang="en-US" dirty="0" smtClean="0"/>
          </a:p>
          <a:p>
            <a:pPr lvl="0"/>
            <a:r>
              <a:rPr lang="en-US" dirty="0" smtClean="0"/>
              <a:t>Ethical </a:t>
            </a:r>
            <a:r>
              <a:rPr lang="en-US" dirty="0"/>
              <a:t>norms can vary across different cultures and contexts, leading to cultural relativism, the idea that what is ethical is determined by the culture in which it occurs. </a:t>
            </a:r>
            <a:endParaRPr lang="en-US" dirty="0" smtClean="0"/>
          </a:p>
          <a:p>
            <a:pPr lvl="0"/>
            <a:r>
              <a:rPr lang="en-US" dirty="0" smtClean="0"/>
              <a:t>Therefore</a:t>
            </a:r>
            <a:r>
              <a:rPr lang="en-US" dirty="0"/>
              <a:t>, what is considered ethical behavior in one culture or situation may differ from another.</a:t>
            </a:r>
          </a:p>
          <a:p>
            <a:pPr lvl="0"/>
            <a:r>
              <a:rPr lang="en-US" b="1" dirty="0"/>
              <a:t>Personal and Professional Ethics:</a:t>
            </a:r>
            <a:r>
              <a:rPr lang="en-US" dirty="0"/>
              <a:t> Individuals often have personal ethical beliefs, and they may also be subject to professional or organizational ethical standards that guide their behavior in specific roles or settings.</a:t>
            </a:r>
          </a:p>
        </p:txBody>
      </p:sp>
    </p:spTree>
    <p:extLst>
      <p:ext uri="{BB962C8B-B14F-4D97-AF65-F5344CB8AC3E}">
        <p14:creationId xmlns:p14="http://schemas.microsoft.com/office/powerpoint/2010/main" val="3706708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What is ethics?</a:t>
            </a:r>
            <a:endParaRPr lang="en-US" sz="2800" b="1" dirty="0"/>
          </a:p>
        </p:txBody>
      </p:sp>
      <p:sp>
        <p:nvSpPr>
          <p:cNvPr id="3" name="Content Placeholder 2"/>
          <p:cNvSpPr>
            <a:spLocks noGrp="1"/>
          </p:cNvSpPr>
          <p:nvPr>
            <p:ph idx="1"/>
          </p:nvPr>
        </p:nvSpPr>
        <p:spPr>
          <a:xfrm>
            <a:off x="296259" y="1443835"/>
            <a:ext cx="8398775" cy="5261460"/>
          </a:xfrm>
        </p:spPr>
        <p:txBody>
          <a:bodyPr>
            <a:normAutofit/>
          </a:bodyPr>
          <a:lstStyle/>
          <a:p>
            <a:pPr lvl="0"/>
            <a:r>
              <a:rPr lang="en-US" sz="2400" b="1" dirty="0"/>
              <a:t>Accountability:</a:t>
            </a:r>
            <a:r>
              <a:rPr lang="en-US" sz="2400" dirty="0"/>
              <a:t> Ethical frameworks hold individuals and organizations accountable for their actions. </a:t>
            </a:r>
            <a:endParaRPr lang="en-US" sz="2400" dirty="0" smtClean="0"/>
          </a:p>
          <a:p>
            <a:pPr lvl="0"/>
            <a:r>
              <a:rPr lang="en-US" sz="2400" dirty="0" smtClean="0"/>
              <a:t>This </a:t>
            </a:r>
            <a:r>
              <a:rPr lang="en-US" sz="2400" dirty="0"/>
              <a:t>accountability can involve legal, social, or professional consequences.</a:t>
            </a:r>
          </a:p>
          <a:p>
            <a:pPr lvl="0"/>
            <a:r>
              <a:rPr lang="en-US" sz="2400" b="1" dirty="0"/>
              <a:t>Honesty and Integrity:</a:t>
            </a:r>
            <a:r>
              <a:rPr lang="en-US" sz="2400" dirty="0"/>
              <a:t> Honesty and integrity are fundamental ethical principles. </a:t>
            </a:r>
            <a:endParaRPr lang="en-US" sz="2400" dirty="0" smtClean="0"/>
          </a:p>
          <a:p>
            <a:pPr lvl="0"/>
            <a:r>
              <a:rPr lang="en-US" sz="2400" dirty="0" smtClean="0"/>
              <a:t>Ethical </a:t>
            </a:r>
            <a:r>
              <a:rPr lang="en-US" sz="2400" dirty="0"/>
              <a:t>behavior involves being truthful, transparent, and consistent in one's actions and words.</a:t>
            </a:r>
          </a:p>
          <a:p>
            <a:pPr lvl="0"/>
            <a:r>
              <a:rPr lang="en-US" sz="2400" b="1" dirty="0"/>
              <a:t>Beneficence and Non-Maleficence:</a:t>
            </a:r>
            <a:r>
              <a:rPr lang="en-US" sz="2400" dirty="0"/>
              <a:t> Ethical principles often address the concepts of doing well (beneficence) and avoiding harm (non-maleficence). </a:t>
            </a:r>
            <a:endParaRPr lang="en-US" sz="2400" dirty="0" smtClean="0"/>
          </a:p>
          <a:p>
            <a:pPr lvl="0"/>
            <a:r>
              <a:rPr lang="en-US" sz="2400" dirty="0" smtClean="0"/>
              <a:t>This </a:t>
            </a:r>
            <a:r>
              <a:rPr lang="en-US" sz="2400" dirty="0"/>
              <a:t>means acting in ways that promote the well-being of individuals and society while minimizing harm.</a:t>
            </a:r>
          </a:p>
          <a:p>
            <a:endParaRPr lang="en-US" sz="2000" dirty="0"/>
          </a:p>
        </p:txBody>
      </p:sp>
    </p:spTree>
    <p:extLst>
      <p:ext uri="{BB962C8B-B14F-4D97-AF65-F5344CB8AC3E}">
        <p14:creationId xmlns:p14="http://schemas.microsoft.com/office/powerpoint/2010/main" val="2791516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833015"/>
            <a:ext cx="6719018" cy="868839"/>
          </a:xfrm>
        </p:spPr>
        <p:txBody>
          <a:bodyPr>
            <a:normAutofit fontScale="90000"/>
          </a:bodyPr>
          <a:lstStyle/>
          <a:p>
            <a:r>
              <a:rPr lang="en-US" sz="2800" b="1" dirty="0"/>
              <a:t>The importance of ethics in photojournalism</a:t>
            </a:r>
            <a:endParaRPr lang="en-US" sz="2800" dirty="0"/>
          </a:p>
        </p:txBody>
      </p:sp>
      <p:sp>
        <p:nvSpPr>
          <p:cNvPr id="3" name="Content Placeholder 2"/>
          <p:cNvSpPr>
            <a:spLocks noGrp="1"/>
          </p:cNvSpPr>
          <p:nvPr>
            <p:ph idx="1"/>
          </p:nvPr>
        </p:nvSpPr>
        <p:spPr>
          <a:xfrm>
            <a:off x="296259" y="1628696"/>
            <a:ext cx="8398775" cy="5229304"/>
          </a:xfrm>
        </p:spPr>
        <p:txBody>
          <a:bodyPr>
            <a:normAutofit fontScale="85000" lnSpcReduction="20000"/>
          </a:bodyPr>
          <a:lstStyle/>
          <a:p>
            <a:r>
              <a:rPr lang="en-US" dirty="0"/>
              <a:t>Photojournalists have a unique responsibility to accurately capture and convey events and stories through their photographs. </a:t>
            </a:r>
            <a:endParaRPr lang="en-US" dirty="0" smtClean="0"/>
          </a:p>
          <a:p>
            <a:r>
              <a:rPr lang="en-US" dirty="0" smtClean="0"/>
              <a:t>Ethics </a:t>
            </a:r>
            <a:r>
              <a:rPr lang="en-US" dirty="0"/>
              <a:t>in photojournalism is of paramount importance because it governs the behavior and actions of photojournalists as they capture and present images that inform, educate, and shape public opinion (Lavoie, 2010). </a:t>
            </a:r>
            <a:endParaRPr lang="en-US" dirty="0" smtClean="0"/>
          </a:p>
          <a:p>
            <a:r>
              <a:rPr lang="en-US" dirty="0" smtClean="0"/>
              <a:t>The </a:t>
            </a:r>
            <a:r>
              <a:rPr lang="en-US" dirty="0"/>
              <a:t>ethical principles and guidelines in photojournalism help maintain the integrity, credibility, and responsibility of the profession. </a:t>
            </a:r>
            <a:endParaRPr lang="en-US" dirty="0" smtClean="0"/>
          </a:p>
          <a:p>
            <a:r>
              <a:rPr lang="en-US" dirty="0" smtClean="0"/>
              <a:t>Ethics </a:t>
            </a:r>
            <a:r>
              <a:rPr lang="en-US" dirty="0"/>
              <a:t>play a critical role in photojournalism, a field dedicated to capturing and presenting accurate, informative, and truthful visual narratives of news events. </a:t>
            </a:r>
            <a:endParaRPr lang="en-US" dirty="0" smtClean="0"/>
          </a:p>
          <a:p>
            <a:r>
              <a:rPr lang="en-US" dirty="0" smtClean="0"/>
              <a:t>The </a:t>
            </a:r>
            <a:r>
              <a:rPr lang="en-US" dirty="0"/>
              <a:t>importance of ethics in photojournalism cannot be overstated, as it directly influences the credibility, integrity, and impact of the profession</a:t>
            </a:r>
            <a:endParaRPr lang="en-US" dirty="0"/>
          </a:p>
        </p:txBody>
      </p:sp>
    </p:spTree>
    <p:extLst>
      <p:ext uri="{BB962C8B-B14F-4D97-AF65-F5344CB8AC3E}">
        <p14:creationId xmlns:p14="http://schemas.microsoft.com/office/powerpoint/2010/main" val="189737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fontScale="90000"/>
          </a:bodyPr>
          <a:lstStyle/>
          <a:p>
            <a:r>
              <a:rPr lang="en-US" sz="2800" b="1" dirty="0"/>
              <a:t>The importance of ethics in photojournalism</a:t>
            </a:r>
            <a:endParaRPr lang="en-US" sz="2800" b="1" dirty="0"/>
          </a:p>
        </p:txBody>
      </p:sp>
      <p:sp>
        <p:nvSpPr>
          <p:cNvPr id="3" name="Content Placeholder 2"/>
          <p:cNvSpPr>
            <a:spLocks noGrp="1"/>
          </p:cNvSpPr>
          <p:nvPr>
            <p:ph idx="1"/>
          </p:nvPr>
        </p:nvSpPr>
        <p:spPr>
          <a:xfrm>
            <a:off x="296260" y="1596540"/>
            <a:ext cx="8551480" cy="5039265"/>
          </a:xfrm>
        </p:spPr>
        <p:txBody>
          <a:bodyPr>
            <a:normAutofit fontScale="85000" lnSpcReduction="20000"/>
          </a:bodyPr>
          <a:lstStyle/>
          <a:p>
            <a:r>
              <a:rPr lang="en-US" dirty="0"/>
              <a:t> </a:t>
            </a:r>
            <a:r>
              <a:rPr lang="en-US" dirty="0" smtClean="0"/>
              <a:t>The key </a:t>
            </a:r>
            <a:r>
              <a:rPr lang="en-US" dirty="0"/>
              <a:t>reasons why ethics are vital in </a:t>
            </a:r>
            <a:r>
              <a:rPr lang="en-US" dirty="0" smtClean="0"/>
              <a:t>photojournalism are:</a:t>
            </a:r>
            <a:endParaRPr lang="en-US" sz="2400" dirty="0"/>
          </a:p>
          <a:p>
            <a:pPr lvl="0"/>
            <a:r>
              <a:rPr lang="en-US" b="1" dirty="0"/>
              <a:t>Preservation of Truth and Accuracy:</a:t>
            </a:r>
            <a:endParaRPr lang="en-US" sz="2400" dirty="0"/>
          </a:p>
          <a:p>
            <a:pPr lvl="1"/>
            <a:r>
              <a:rPr lang="en-US" dirty="0"/>
              <a:t>Photojournalism's primary responsibility is to report the truth. Ethical photojournalists aim to capture and present images that accurately represent the events they document. </a:t>
            </a:r>
            <a:endParaRPr lang="en-US" dirty="0" smtClean="0"/>
          </a:p>
          <a:p>
            <a:pPr lvl="1"/>
            <a:r>
              <a:rPr lang="en-US" dirty="0" smtClean="0"/>
              <a:t>Manipulating </a:t>
            </a:r>
            <a:r>
              <a:rPr lang="en-US" dirty="0"/>
              <a:t>or staging images can undermine the trust of the audience and distort the truth.</a:t>
            </a:r>
            <a:endParaRPr lang="en-US" sz="2400" dirty="0"/>
          </a:p>
          <a:p>
            <a:pPr lvl="1"/>
            <a:r>
              <a:rPr lang="en-US" dirty="0"/>
              <a:t>Photojournalists are entrusted with the responsibility of providing a visual record of events. </a:t>
            </a:r>
            <a:endParaRPr lang="en-US" dirty="0" smtClean="0"/>
          </a:p>
          <a:p>
            <a:pPr lvl="1"/>
            <a:r>
              <a:rPr lang="en-US" dirty="0" smtClean="0"/>
              <a:t>Ethical </a:t>
            </a:r>
            <a:r>
              <a:rPr lang="en-US" dirty="0"/>
              <a:t>photojournalism ensures that images are accurate and truthful representations of those events.</a:t>
            </a:r>
            <a:endParaRPr lang="en-US" sz="2400" dirty="0"/>
          </a:p>
          <a:p>
            <a:pPr lvl="1"/>
            <a:r>
              <a:rPr lang="en-US" dirty="0"/>
              <a:t> Photojournalists must not manipulate images to deceive the audience. </a:t>
            </a:r>
            <a:endParaRPr lang="en-US" dirty="0" smtClean="0"/>
          </a:p>
          <a:p>
            <a:pPr lvl="1"/>
            <a:r>
              <a:rPr lang="en-US" dirty="0" smtClean="0"/>
              <a:t>Ethical </a:t>
            </a:r>
            <a:r>
              <a:rPr lang="en-US" dirty="0"/>
              <a:t>reporting ensures that photographs convey the real, unaltered story.</a:t>
            </a:r>
            <a:endParaRPr lang="en-US" sz="2400" dirty="0"/>
          </a:p>
        </p:txBody>
      </p:sp>
    </p:spTree>
    <p:extLst>
      <p:ext uri="{BB962C8B-B14F-4D97-AF65-F5344CB8AC3E}">
        <p14:creationId xmlns:p14="http://schemas.microsoft.com/office/powerpoint/2010/main" val="678243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600" y="2054655"/>
            <a:ext cx="7752615" cy="5039265"/>
          </a:xfrm>
        </p:spPr>
        <p:txBody>
          <a:bodyPr>
            <a:normAutofit lnSpcReduction="10000"/>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050" dirty="0"/>
          </a:p>
          <a:p>
            <a:r>
              <a:rPr lang="en-US" sz="1050" dirty="0"/>
              <a:t>A GROUP OF JOURNALISTS PHOTOGRAPH THE TRAGIC SHOOTING OF FABIENE CHERISMA, 15 WHO WAS SHOT IN THE HEAD WHILE LOOTING FOR ANYTHING THAT COULD BE USED FOR SURVIVAL AFTER THE EARTHQUAKE THAT STRUCK THE CAPTIAL CITY OF PORT AU PRINCE IN JANUARY </a:t>
            </a:r>
            <a:r>
              <a:rPr lang="en-US" sz="1050" dirty="0" smtClean="0"/>
              <a:t>2010</a:t>
            </a:r>
          </a:p>
          <a:p>
            <a:r>
              <a:rPr lang="en-US" sz="1200" dirty="0" smtClean="0"/>
              <a:t>.</a:t>
            </a:r>
            <a:r>
              <a:rPr lang="en-US" sz="1200" dirty="0"/>
              <a:t>Source</a:t>
            </a:r>
            <a:r>
              <a:rPr lang="en-US" sz="1200" dirty="0"/>
              <a:t>: </a:t>
            </a:r>
            <a:r>
              <a:rPr lang="en-US" sz="1200" dirty="0">
                <a:hlinkClick r:id="rId2"/>
              </a:rPr>
              <a:t>https://journalismunlocked.wordpress.com/2016/05/17/imagery-and-ethics-in-photojournalism</a:t>
            </a:r>
            <a:r>
              <a:rPr lang="en-US" sz="1200" dirty="0" smtClean="0">
                <a:hlinkClick r:id="rId2"/>
              </a:rPr>
              <a:t>/</a:t>
            </a:r>
            <a:r>
              <a:rPr lang="en-US" sz="1200" dirty="0" smtClean="0"/>
              <a:t> </a:t>
            </a:r>
            <a:endParaRPr lang="en-US" sz="1200" dirty="0"/>
          </a:p>
        </p:txBody>
      </p:sp>
      <p:pic>
        <p:nvPicPr>
          <p:cNvPr id="2" name="Picture 1"/>
          <p:cNvPicPr>
            <a:picLocks noChangeAspect="1"/>
          </p:cNvPicPr>
          <p:nvPr/>
        </p:nvPicPr>
        <p:blipFill>
          <a:blip r:embed="rId3"/>
          <a:stretch>
            <a:fillRect/>
          </a:stretch>
        </p:blipFill>
        <p:spPr>
          <a:xfrm>
            <a:off x="754374" y="1383843"/>
            <a:ext cx="6871726" cy="4584368"/>
          </a:xfrm>
          <a:prstGeom prst="rect">
            <a:avLst/>
          </a:prstGeom>
        </p:spPr>
      </p:pic>
    </p:spTree>
    <p:extLst>
      <p:ext uri="{BB962C8B-B14F-4D97-AF65-F5344CB8AC3E}">
        <p14:creationId xmlns:p14="http://schemas.microsoft.com/office/powerpoint/2010/main" val="1280610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9009595"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296260" y="1596540"/>
            <a:ext cx="8004236" cy="5261460"/>
          </a:xfrm>
        </p:spPr>
        <p:txBody>
          <a:bodyPr>
            <a:normAutofit fontScale="77500" lnSpcReduction="20000"/>
          </a:bodyPr>
          <a:lstStyle/>
          <a:p>
            <a:pPr lvl="0"/>
            <a:r>
              <a:rPr lang="en-US" b="1" dirty="0"/>
              <a:t>Public Trust and Credibility:</a:t>
            </a:r>
            <a:endParaRPr lang="en-US" sz="2400" dirty="0"/>
          </a:p>
          <a:p>
            <a:pPr lvl="1"/>
            <a:r>
              <a:rPr lang="en-US" dirty="0" smtClean="0"/>
              <a:t>Photojournalism </a:t>
            </a:r>
            <a:r>
              <a:rPr lang="en-US" dirty="0"/>
              <a:t>relies on the trust of the public. When the public believes that photojournalists adhere to ethical standards, they are more likely to trust the news sources that publish these photographs. </a:t>
            </a:r>
            <a:endParaRPr lang="en-US" dirty="0" smtClean="0"/>
          </a:p>
          <a:p>
            <a:pPr lvl="1"/>
            <a:r>
              <a:rPr lang="en-US" dirty="0" smtClean="0"/>
              <a:t>A </a:t>
            </a:r>
            <a:r>
              <a:rPr lang="en-US" dirty="0"/>
              <a:t>loss of trust can have detrimental consequences for the profession and society. </a:t>
            </a:r>
            <a:endParaRPr lang="en-US" sz="2400" dirty="0"/>
          </a:p>
          <a:p>
            <a:pPr lvl="1"/>
            <a:r>
              <a:rPr lang="en-US" dirty="0"/>
              <a:t>Photojournalism serves the public interest by informing and educating society. </a:t>
            </a:r>
            <a:endParaRPr lang="en-US" dirty="0" smtClean="0"/>
          </a:p>
          <a:p>
            <a:pPr lvl="1"/>
            <a:r>
              <a:rPr lang="en-US" dirty="0" smtClean="0"/>
              <a:t>Ethical </a:t>
            </a:r>
            <a:r>
              <a:rPr lang="en-US" dirty="0"/>
              <a:t>photojournalism upholds the principle that the news should be presented in a way that benefits the public good and contributes to a well-informed citizenry.</a:t>
            </a:r>
            <a:endParaRPr lang="en-US" sz="2400" dirty="0"/>
          </a:p>
          <a:p>
            <a:pPr lvl="1"/>
            <a:r>
              <a:rPr lang="en-US" dirty="0"/>
              <a:t>Maintaining ethical standards builds trust with the audience. Viewers and readers expect that the images they see are a reliable representation of reality. </a:t>
            </a:r>
            <a:endParaRPr lang="en-US" dirty="0" smtClean="0"/>
          </a:p>
          <a:p>
            <a:pPr lvl="1"/>
            <a:r>
              <a:rPr lang="en-US" dirty="0" smtClean="0"/>
              <a:t>A </a:t>
            </a:r>
            <a:r>
              <a:rPr lang="en-US" dirty="0"/>
              <a:t>breach of this trust can have severe consequences for the credibility of both the photojournalist and the publication.</a:t>
            </a:r>
            <a:endParaRPr lang="en-US" sz="2400" dirty="0"/>
          </a:p>
        </p:txBody>
      </p:sp>
    </p:spTree>
    <p:extLst>
      <p:ext uri="{BB962C8B-B14F-4D97-AF65-F5344CB8AC3E}">
        <p14:creationId xmlns:p14="http://schemas.microsoft.com/office/powerpoint/2010/main" val="2606785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6015" y="833015"/>
            <a:ext cx="7826679"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296259" y="1596540"/>
            <a:ext cx="8704186" cy="5261460"/>
          </a:xfrm>
        </p:spPr>
        <p:txBody>
          <a:bodyPr>
            <a:normAutofit fontScale="77500" lnSpcReduction="20000"/>
          </a:bodyPr>
          <a:lstStyle/>
          <a:p>
            <a:pPr lvl="0"/>
            <a:r>
              <a:rPr lang="en-US" b="1" dirty="0"/>
              <a:t>Safeguarding Privacy and Dignity:</a:t>
            </a:r>
            <a:endParaRPr lang="en-US" sz="2400" dirty="0"/>
          </a:p>
          <a:p>
            <a:pPr lvl="1"/>
            <a:r>
              <a:rPr lang="en-US" dirty="0"/>
              <a:t>Ethical photojournalism respects the privacy and dignity of individuals captured in images. </a:t>
            </a:r>
            <a:endParaRPr lang="en-US" dirty="0" smtClean="0"/>
          </a:p>
          <a:p>
            <a:pPr lvl="1"/>
            <a:r>
              <a:rPr lang="en-US" dirty="0" smtClean="0"/>
              <a:t>In </a:t>
            </a:r>
            <a:r>
              <a:rPr lang="en-US" dirty="0"/>
              <a:t>sensitive situations, such as accidents, tragedies, or protests, photographers must balance their duty to inform with the need to treat subjects with respect and empathy. </a:t>
            </a:r>
            <a:endParaRPr lang="en-US" sz="2400" dirty="0"/>
          </a:p>
          <a:p>
            <a:pPr lvl="1"/>
            <a:r>
              <a:rPr lang="en-US" dirty="0"/>
              <a:t>Photojournalists must balance the need to inform the public with the privacy rights of individuals. </a:t>
            </a:r>
            <a:endParaRPr lang="en-US" dirty="0" smtClean="0"/>
          </a:p>
          <a:p>
            <a:pPr lvl="1"/>
            <a:r>
              <a:rPr lang="en-US" dirty="0" smtClean="0"/>
              <a:t>They </a:t>
            </a:r>
            <a:r>
              <a:rPr lang="en-US" dirty="0"/>
              <a:t>should avoid intrusive or invasive methods when documenting people in private moments.</a:t>
            </a:r>
            <a:endParaRPr lang="en-US" sz="2400" dirty="0"/>
          </a:p>
          <a:p>
            <a:pPr lvl="0"/>
            <a:r>
              <a:rPr lang="en-US" b="1" dirty="0"/>
              <a:t>Avoiding Sensationalism:</a:t>
            </a:r>
            <a:endParaRPr lang="en-US" sz="2400" dirty="0"/>
          </a:p>
          <a:p>
            <a:pPr lvl="1"/>
            <a:r>
              <a:rPr lang="en-US" dirty="0"/>
              <a:t>Sensationalism can distort the truth and exploit sensitive situations for dramatic effect. </a:t>
            </a:r>
            <a:endParaRPr lang="en-US" dirty="0" smtClean="0"/>
          </a:p>
          <a:p>
            <a:pPr lvl="1"/>
            <a:r>
              <a:rPr lang="en-US" dirty="0" smtClean="0"/>
              <a:t>Ethical </a:t>
            </a:r>
            <a:r>
              <a:rPr lang="en-US" dirty="0"/>
              <a:t>photojournalism aims to avoid sensationalistic practices and present images that provide a balanced, honest portrayal of events.</a:t>
            </a:r>
            <a:endParaRPr lang="en-US" sz="2400" dirty="0"/>
          </a:p>
        </p:txBody>
      </p:sp>
    </p:spTree>
    <p:extLst>
      <p:ext uri="{BB962C8B-B14F-4D97-AF65-F5344CB8AC3E}">
        <p14:creationId xmlns:p14="http://schemas.microsoft.com/office/powerpoint/2010/main" val="3840568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8720" y="833015"/>
            <a:ext cx="7329838"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143555" y="1443835"/>
            <a:ext cx="8704185" cy="5414165"/>
          </a:xfrm>
        </p:spPr>
        <p:txBody>
          <a:bodyPr>
            <a:normAutofit fontScale="85000" lnSpcReduction="10000"/>
          </a:bodyPr>
          <a:lstStyle/>
          <a:p>
            <a:pPr lvl="0"/>
            <a:r>
              <a:rPr lang="en-US" b="1" dirty="0"/>
              <a:t>Objectivity and Fairness:</a:t>
            </a:r>
            <a:endParaRPr lang="en-US" sz="2400" dirty="0"/>
          </a:p>
          <a:p>
            <a:pPr lvl="1"/>
            <a:r>
              <a:rPr lang="en-US" dirty="0"/>
              <a:t>Ethical photojournalists strive to maintain objectivity. </a:t>
            </a:r>
            <a:endParaRPr lang="en-US" dirty="0" smtClean="0"/>
          </a:p>
          <a:p>
            <a:pPr lvl="1"/>
            <a:r>
              <a:rPr lang="en-US" dirty="0" smtClean="0"/>
              <a:t>This </a:t>
            </a:r>
            <a:r>
              <a:rPr lang="en-US" dirty="0"/>
              <a:t>ensures that the images presented are fair and balanced, allowing viewers to form their own opinions. </a:t>
            </a:r>
            <a:endParaRPr lang="en-US" sz="2400" dirty="0"/>
          </a:p>
          <a:p>
            <a:pPr lvl="1"/>
            <a:r>
              <a:rPr lang="en-US" dirty="0"/>
              <a:t>Ethical photojournalism demands objectivity and impartiality. </a:t>
            </a:r>
            <a:endParaRPr lang="en-US" dirty="0" smtClean="0"/>
          </a:p>
          <a:p>
            <a:pPr lvl="1"/>
            <a:r>
              <a:rPr lang="en-US" dirty="0" smtClean="0"/>
              <a:t>Photographers </a:t>
            </a:r>
            <a:r>
              <a:rPr lang="en-US" dirty="0"/>
              <a:t>should not inject their personal biases, opinions, or agenda into their work. </a:t>
            </a:r>
            <a:endParaRPr lang="en-US" dirty="0" smtClean="0"/>
          </a:p>
          <a:p>
            <a:pPr lvl="1"/>
            <a:r>
              <a:rPr lang="en-US" dirty="0" smtClean="0"/>
              <a:t>Their </a:t>
            </a:r>
            <a:r>
              <a:rPr lang="en-US" dirty="0"/>
              <a:t>photos should tell the story as it is, allowing viewers to form their own opinions. </a:t>
            </a:r>
            <a:endParaRPr lang="en-US" sz="2400" dirty="0"/>
          </a:p>
          <a:p>
            <a:pPr lvl="1"/>
            <a:r>
              <a:rPr lang="en-US" dirty="0"/>
              <a:t>Photojournalism should strive for fairness and objectivity. </a:t>
            </a:r>
            <a:endParaRPr lang="en-US" dirty="0" smtClean="0"/>
          </a:p>
          <a:p>
            <a:pPr lvl="1"/>
            <a:r>
              <a:rPr lang="en-US" dirty="0" smtClean="0"/>
              <a:t>This </a:t>
            </a:r>
            <a:r>
              <a:rPr lang="en-US" dirty="0"/>
              <a:t>means representing diverse perspectives and avoiding bias or favoritism</a:t>
            </a:r>
            <a:r>
              <a:rPr lang="en-US" dirty="0" smtClean="0"/>
              <a:t>.</a:t>
            </a:r>
          </a:p>
          <a:p>
            <a:pPr lvl="1"/>
            <a:r>
              <a:rPr lang="en-US" dirty="0" smtClean="0"/>
              <a:t> </a:t>
            </a:r>
            <a:r>
              <a:rPr lang="en-US" dirty="0"/>
              <a:t>Ethical journalists do not manipulate images or narratives to push a particular agenda.</a:t>
            </a:r>
            <a:endParaRPr lang="en-US" sz="2400" dirty="0"/>
          </a:p>
        </p:txBody>
      </p:sp>
    </p:spTree>
    <p:extLst>
      <p:ext uri="{BB962C8B-B14F-4D97-AF65-F5344CB8AC3E}">
        <p14:creationId xmlns:p14="http://schemas.microsoft.com/office/powerpoint/2010/main" val="3557325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3310" y="833015"/>
            <a:ext cx="8196791"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296260" y="1596540"/>
            <a:ext cx="8551480" cy="5191970"/>
          </a:xfrm>
        </p:spPr>
        <p:txBody>
          <a:bodyPr>
            <a:normAutofit fontScale="85000" lnSpcReduction="20000"/>
          </a:bodyPr>
          <a:lstStyle/>
          <a:p>
            <a:pPr lvl="0"/>
            <a:r>
              <a:rPr lang="en-US" b="1" dirty="0"/>
              <a:t>Preventing Harm and Exploitation:</a:t>
            </a:r>
            <a:endParaRPr lang="en-US" sz="2400" dirty="0"/>
          </a:p>
          <a:p>
            <a:pPr lvl="1"/>
            <a:r>
              <a:rPr lang="en-US" dirty="0"/>
              <a:t>Photojournalists must consider the potential harm or exploitation that may result from their images. </a:t>
            </a:r>
            <a:endParaRPr lang="en-US" dirty="0" smtClean="0"/>
          </a:p>
          <a:p>
            <a:pPr lvl="1"/>
            <a:r>
              <a:rPr lang="en-US" dirty="0" smtClean="0"/>
              <a:t>They </a:t>
            </a:r>
            <a:r>
              <a:rPr lang="en-US" dirty="0"/>
              <a:t>should exercise restraint and discretion, especially in situations involving vulnerable individuals or sensitive content.</a:t>
            </a:r>
            <a:endParaRPr lang="en-US" sz="2400" dirty="0"/>
          </a:p>
          <a:p>
            <a:pPr lvl="1"/>
            <a:r>
              <a:rPr lang="en-US" dirty="0"/>
              <a:t>Ethical considerations dictate that photojournalists should not engage in actions that could harm individuals or communities, whether physically, emotionally, or socially. </a:t>
            </a:r>
            <a:endParaRPr lang="en-US" dirty="0" smtClean="0"/>
          </a:p>
          <a:p>
            <a:pPr lvl="1"/>
            <a:r>
              <a:rPr lang="en-US" dirty="0" smtClean="0"/>
              <a:t>Careful </a:t>
            </a:r>
            <a:r>
              <a:rPr lang="en-US" dirty="0"/>
              <a:t>judgment is crucial when choosing what to photograph and publish.</a:t>
            </a:r>
            <a:endParaRPr lang="en-US" sz="2400" dirty="0"/>
          </a:p>
          <a:p>
            <a:pPr lvl="1"/>
            <a:r>
              <a:rPr lang="en-US" dirty="0"/>
              <a:t>Ethical photojournalism takes care to avoid causing harm, both physical and emotional, to subjects. </a:t>
            </a:r>
            <a:endParaRPr lang="en-US" dirty="0" smtClean="0"/>
          </a:p>
          <a:p>
            <a:pPr lvl="1"/>
            <a:r>
              <a:rPr lang="en-US" dirty="0" smtClean="0"/>
              <a:t>Photographers </a:t>
            </a:r>
            <a:r>
              <a:rPr lang="en-US" dirty="0"/>
              <a:t>should not interfere in emergencies or take photos that may exacerbate distressing situations.</a:t>
            </a:r>
            <a:endParaRPr lang="en-US" sz="2400" dirty="0"/>
          </a:p>
        </p:txBody>
      </p:sp>
    </p:spTree>
    <p:extLst>
      <p:ext uri="{BB962C8B-B14F-4D97-AF65-F5344CB8AC3E}">
        <p14:creationId xmlns:p14="http://schemas.microsoft.com/office/powerpoint/2010/main" val="2622704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59" y="1901950"/>
            <a:ext cx="7787955" cy="5039265"/>
          </a:xfrm>
        </p:spPr>
        <p:txBody>
          <a:bodyPr>
            <a:normAutofit fontScale="92500" lnSpcReduction="10000"/>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r>
              <a:rPr lang="en-US" sz="1400" b="1" dirty="0">
                <a:solidFill>
                  <a:schemeClr val="tx1"/>
                </a:solidFill>
              </a:rPr>
              <a:t>the photo manipulated the privacy and person-hood of the girl Kim </a:t>
            </a:r>
            <a:r>
              <a:rPr lang="en-US" sz="1400" b="1" dirty="0" err="1">
                <a:solidFill>
                  <a:schemeClr val="tx1"/>
                </a:solidFill>
              </a:rPr>
              <a:t>Phuc</a:t>
            </a:r>
            <a:r>
              <a:rPr lang="en-US" sz="1400" b="1" dirty="0">
                <a:solidFill>
                  <a:schemeClr val="tx1"/>
                </a:solidFill>
              </a:rPr>
              <a:t> in which she was shown as a child in misery, naked and burned</a:t>
            </a:r>
            <a:r>
              <a:rPr lang="en-US" sz="1400" b="1" dirty="0" smtClean="0">
                <a:solidFill>
                  <a:schemeClr val="tx1"/>
                </a:solidFill>
              </a:rPr>
              <a:t>.</a:t>
            </a:r>
          </a:p>
          <a:p>
            <a:r>
              <a:rPr lang="en-US" sz="1400" dirty="0" smtClean="0"/>
              <a:t>Source</a:t>
            </a:r>
            <a:r>
              <a:rPr lang="en-US" sz="1400" dirty="0" smtClean="0"/>
              <a:t>: </a:t>
            </a:r>
            <a:r>
              <a:rPr lang="en-US" sz="1400" dirty="0">
                <a:hlinkClick r:id="rId2"/>
              </a:rPr>
              <a:t>https://medium.com/@</a:t>
            </a:r>
            <a:r>
              <a:rPr lang="en-US" sz="1400" dirty="0" smtClean="0">
                <a:hlinkClick r:id="rId2"/>
              </a:rPr>
              <a:t>yarayatim/photojournalism-ethical-crisis-11f12c42336e</a:t>
            </a:r>
            <a:r>
              <a:rPr lang="en-US" sz="1400" dirty="0"/>
              <a:t> By </a:t>
            </a:r>
            <a:r>
              <a:rPr lang="en-US" sz="1400" dirty="0" err="1"/>
              <a:t>Yara</a:t>
            </a:r>
            <a:r>
              <a:rPr lang="en-US" sz="1400" dirty="0"/>
              <a:t> </a:t>
            </a:r>
            <a:r>
              <a:rPr lang="en-US" sz="1400" dirty="0" err="1"/>
              <a:t>Yatim</a:t>
            </a:r>
            <a:endParaRPr lang="en-US" sz="1400" dirty="0"/>
          </a:p>
          <a:p>
            <a:endParaRPr lang="en-US" sz="1400" dirty="0"/>
          </a:p>
        </p:txBody>
      </p:sp>
      <p:pic>
        <p:nvPicPr>
          <p:cNvPr id="2" name="Picture 1"/>
          <p:cNvPicPr>
            <a:picLocks noChangeAspect="1"/>
          </p:cNvPicPr>
          <p:nvPr/>
        </p:nvPicPr>
        <p:blipFill>
          <a:blip r:embed="rId3"/>
          <a:stretch>
            <a:fillRect/>
          </a:stretch>
        </p:blipFill>
        <p:spPr>
          <a:xfrm>
            <a:off x="907080" y="1443835"/>
            <a:ext cx="6858000" cy="4572000"/>
          </a:xfrm>
          <a:prstGeom prst="rect">
            <a:avLst/>
          </a:prstGeom>
        </p:spPr>
      </p:pic>
    </p:spTree>
    <p:extLst>
      <p:ext uri="{BB962C8B-B14F-4D97-AF65-F5344CB8AC3E}">
        <p14:creationId xmlns:p14="http://schemas.microsoft.com/office/powerpoint/2010/main" val="372759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8363435"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143555" y="1596540"/>
            <a:ext cx="8551480" cy="5261460"/>
          </a:xfrm>
        </p:spPr>
        <p:txBody>
          <a:bodyPr>
            <a:normAutofit fontScale="92500" lnSpcReduction="20000"/>
          </a:bodyPr>
          <a:lstStyle/>
          <a:p>
            <a:pPr lvl="0"/>
            <a:r>
              <a:rPr lang="en-US" b="1" dirty="0"/>
              <a:t>Respecting Cultural Sensitivities:</a:t>
            </a:r>
            <a:endParaRPr lang="en-US" sz="2400" dirty="0"/>
          </a:p>
          <a:p>
            <a:pPr lvl="1"/>
            <a:r>
              <a:rPr lang="en-US" dirty="0"/>
              <a:t>Photojournalists working in diverse cultural settings must be aware of and respect cultural sensitivities, beliefs, value, and norms</a:t>
            </a:r>
            <a:r>
              <a:rPr lang="en-US" sz="2400" dirty="0"/>
              <a:t> </a:t>
            </a:r>
            <a:r>
              <a:rPr lang="en-US" dirty="0"/>
              <a:t>of the subjects being photographed. </a:t>
            </a:r>
            <a:endParaRPr lang="en-US" dirty="0" smtClean="0"/>
          </a:p>
          <a:p>
            <a:pPr lvl="1"/>
            <a:r>
              <a:rPr lang="en-US" dirty="0" smtClean="0"/>
              <a:t>Ethical </a:t>
            </a:r>
            <a:r>
              <a:rPr lang="en-US" dirty="0"/>
              <a:t>conduct involves understanding and adapting to the cultural context</a:t>
            </a:r>
            <a:r>
              <a:rPr lang="en-US" dirty="0" smtClean="0"/>
              <a:t>.</a:t>
            </a:r>
          </a:p>
          <a:p>
            <a:pPr lvl="1"/>
            <a:r>
              <a:rPr lang="en-US" dirty="0" smtClean="0"/>
              <a:t> </a:t>
            </a:r>
            <a:r>
              <a:rPr lang="en-US" dirty="0"/>
              <a:t>Photographers should avoid causing offense or misrepresenting cultural contexts.</a:t>
            </a:r>
            <a:endParaRPr lang="en-US" sz="2400" dirty="0"/>
          </a:p>
          <a:p>
            <a:pPr lvl="1"/>
            <a:r>
              <a:rPr lang="en-US" dirty="0"/>
              <a:t>Photojournalists serve as visual reporters, providing information to the public. </a:t>
            </a:r>
            <a:endParaRPr lang="en-US" dirty="0" smtClean="0"/>
          </a:p>
          <a:p>
            <a:pPr lvl="1"/>
            <a:r>
              <a:rPr lang="en-US" dirty="0" smtClean="0"/>
              <a:t>Ethical </a:t>
            </a:r>
            <a:r>
              <a:rPr lang="en-US" dirty="0"/>
              <a:t>photojournalism ensures that the public receives an accurate and comprehensive understanding of events, which is essential for informed decision-making in a democratic society.</a:t>
            </a:r>
            <a:endParaRPr lang="en-US" sz="2400" dirty="0"/>
          </a:p>
        </p:txBody>
      </p:sp>
    </p:spTree>
    <p:extLst>
      <p:ext uri="{BB962C8B-B14F-4D97-AF65-F5344CB8AC3E}">
        <p14:creationId xmlns:p14="http://schemas.microsoft.com/office/powerpoint/2010/main" val="40850636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The importance of ethics in photojournalism</a:t>
            </a:r>
            <a:endParaRPr lang="en-US" sz="2400" b="1" dirty="0"/>
          </a:p>
        </p:txBody>
      </p:sp>
      <p:sp>
        <p:nvSpPr>
          <p:cNvPr id="3" name="Content Placeholder 2"/>
          <p:cNvSpPr>
            <a:spLocks noGrp="1"/>
          </p:cNvSpPr>
          <p:nvPr>
            <p:ph idx="1"/>
          </p:nvPr>
        </p:nvSpPr>
        <p:spPr>
          <a:xfrm>
            <a:off x="296259" y="1596540"/>
            <a:ext cx="8704185" cy="4275740"/>
          </a:xfrm>
        </p:spPr>
        <p:txBody>
          <a:bodyPr>
            <a:noAutofit/>
          </a:bodyPr>
          <a:lstStyle/>
          <a:p>
            <a:pPr lvl="0"/>
            <a:r>
              <a:rPr lang="en-US" sz="2000" b="1" dirty="0"/>
              <a:t>Responsible Editing:</a:t>
            </a:r>
            <a:endParaRPr lang="en-US" sz="2000" dirty="0"/>
          </a:p>
          <a:p>
            <a:pPr lvl="1"/>
            <a:r>
              <a:rPr lang="en-US" sz="2000" dirty="0"/>
              <a:t>Ethical photojournalism extends to the editing and post-processing of images. </a:t>
            </a:r>
            <a:endParaRPr lang="en-US" sz="2000" dirty="0" smtClean="0"/>
          </a:p>
          <a:p>
            <a:pPr lvl="1"/>
            <a:r>
              <a:rPr lang="en-US" sz="2000" dirty="0" smtClean="0"/>
              <a:t>Editors </a:t>
            </a:r>
            <a:r>
              <a:rPr lang="en-US" sz="2000" dirty="0"/>
              <a:t>and photographers must ensure that their edits do not misrepresent the reality of the scene.</a:t>
            </a:r>
          </a:p>
          <a:p>
            <a:pPr lvl="0"/>
            <a:r>
              <a:rPr lang="en-US" sz="2000" b="1" dirty="0"/>
              <a:t>Transparency and Accountability:</a:t>
            </a:r>
            <a:endParaRPr lang="en-US" sz="2000" dirty="0"/>
          </a:p>
          <a:p>
            <a:pPr lvl="1"/>
            <a:r>
              <a:rPr lang="en-US" sz="2000" dirty="0"/>
              <a:t>Ethical photojournalists are transparent about their methods and the context of their images. </a:t>
            </a:r>
            <a:endParaRPr lang="en-US" sz="2000" dirty="0" smtClean="0"/>
          </a:p>
          <a:p>
            <a:pPr lvl="1"/>
            <a:r>
              <a:rPr lang="en-US" sz="2000" dirty="0" smtClean="0"/>
              <a:t>They </a:t>
            </a:r>
            <a:r>
              <a:rPr lang="en-US" sz="2000" dirty="0"/>
              <a:t>are willing to be held accountable for their work, including explaining their decisions and practices.</a:t>
            </a:r>
          </a:p>
          <a:p>
            <a:pPr lvl="1"/>
            <a:r>
              <a:rPr lang="en-US" sz="2000" dirty="0"/>
              <a:t>It is important to provide context and accurate captions to help the audience understand the image. </a:t>
            </a:r>
            <a:endParaRPr lang="en-US" sz="2000" dirty="0" smtClean="0"/>
          </a:p>
          <a:p>
            <a:pPr lvl="1"/>
            <a:r>
              <a:rPr lang="en-US" sz="2000" dirty="0" smtClean="0"/>
              <a:t>When </a:t>
            </a:r>
            <a:r>
              <a:rPr lang="en-US" sz="2000" dirty="0"/>
              <a:t>photojournalists use photo editing or manipulation, they should disclose these alterations and provide context to maintain transparency and trust with the audience.</a:t>
            </a:r>
          </a:p>
        </p:txBody>
      </p:sp>
    </p:spTree>
    <p:extLst>
      <p:ext uri="{BB962C8B-B14F-4D97-AF65-F5344CB8AC3E}">
        <p14:creationId xmlns:p14="http://schemas.microsoft.com/office/powerpoint/2010/main" val="19047756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8349987" cy="868839"/>
          </a:xfrm>
        </p:spPr>
        <p:txBody>
          <a:bodyPr>
            <a:noAutofit/>
          </a:bodyPr>
          <a:lstStyle/>
          <a:p>
            <a:pPr algn="ctr"/>
            <a:r>
              <a:rPr lang="en-US" sz="2400" b="1" dirty="0"/>
              <a:t>The importance of ethics in photojournalism</a:t>
            </a:r>
            <a:endParaRPr lang="en-US" sz="2400" b="1" dirty="0"/>
          </a:p>
        </p:txBody>
      </p:sp>
      <p:sp>
        <p:nvSpPr>
          <p:cNvPr id="3" name="Content Placeholder 2"/>
          <p:cNvSpPr>
            <a:spLocks noGrp="1"/>
          </p:cNvSpPr>
          <p:nvPr>
            <p:ph idx="1"/>
          </p:nvPr>
        </p:nvSpPr>
        <p:spPr>
          <a:xfrm>
            <a:off x="296260" y="1596540"/>
            <a:ext cx="8551480" cy="4933951"/>
          </a:xfrm>
        </p:spPr>
        <p:txBody>
          <a:bodyPr>
            <a:normAutofit fontScale="62500" lnSpcReduction="20000"/>
          </a:bodyPr>
          <a:lstStyle/>
          <a:p>
            <a:pPr lvl="0"/>
            <a:r>
              <a:rPr lang="en-US" b="1" dirty="0"/>
              <a:t>Transparency and Accountability</a:t>
            </a:r>
            <a:r>
              <a:rPr lang="en-US" b="1" dirty="0" smtClean="0"/>
              <a:t>:</a:t>
            </a:r>
            <a:endParaRPr lang="en-US" dirty="0"/>
          </a:p>
          <a:p>
            <a:pPr lvl="1"/>
            <a:r>
              <a:rPr lang="en-US" dirty="0"/>
              <a:t>Ethical breaches in photojournalism should have consequences. </a:t>
            </a:r>
            <a:endParaRPr lang="en-US" dirty="0" smtClean="0"/>
          </a:p>
          <a:p>
            <a:pPr lvl="1"/>
            <a:r>
              <a:rPr lang="en-US" dirty="0" smtClean="0"/>
              <a:t>Photojournalists </a:t>
            </a:r>
            <a:r>
              <a:rPr lang="en-US" dirty="0"/>
              <a:t>and media organizations should be held accountable for unethical practices. </a:t>
            </a:r>
            <a:endParaRPr lang="en-US" dirty="0" smtClean="0"/>
          </a:p>
          <a:p>
            <a:pPr lvl="1"/>
            <a:r>
              <a:rPr lang="en-US" dirty="0" smtClean="0"/>
              <a:t>This </a:t>
            </a:r>
            <a:r>
              <a:rPr lang="en-US" dirty="0"/>
              <a:t>accountability helps maintain the standards of the profession.</a:t>
            </a:r>
            <a:endParaRPr lang="en-US" sz="2400" dirty="0"/>
          </a:p>
          <a:p>
            <a:pPr lvl="1"/>
            <a:r>
              <a:rPr lang="en-US" dirty="0"/>
              <a:t>Photojournalists and their employers are accountable for the accuracy and ethics of their work. </a:t>
            </a:r>
            <a:endParaRPr lang="en-US" dirty="0" smtClean="0"/>
          </a:p>
          <a:p>
            <a:pPr lvl="1"/>
            <a:r>
              <a:rPr lang="en-US" dirty="0" smtClean="0"/>
              <a:t>Ethical </a:t>
            </a:r>
            <a:r>
              <a:rPr lang="en-US" dirty="0"/>
              <a:t>standards provide a framework for evaluating and addressing errors, misrepresentations, or ethical violations.</a:t>
            </a:r>
            <a:endParaRPr lang="en-US" sz="2400" dirty="0"/>
          </a:p>
          <a:p>
            <a:pPr lvl="0"/>
            <a:r>
              <a:rPr lang="en-US" b="1" dirty="0"/>
              <a:t>Professional Standards:</a:t>
            </a:r>
            <a:endParaRPr lang="en-US" sz="2400" dirty="0"/>
          </a:p>
          <a:p>
            <a:pPr lvl="1"/>
            <a:r>
              <a:rPr lang="en-US" dirty="0"/>
              <a:t>Most professional organizations for photojournalists have established codes of ethics that members are expected to adhere to. </a:t>
            </a:r>
            <a:endParaRPr lang="en-US" dirty="0" smtClean="0"/>
          </a:p>
          <a:p>
            <a:pPr lvl="1"/>
            <a:r>
              <a:rPr lang="en-US" dirty="0" smtClean="0"/>
              <a:t>These </a:t>
            </a:r>
            <a:r>
              <a:rPr lang="en-US" dirty="0"/>
              <a:t>standards help maintain professionalism and ethical conduct within the industry.</a:t>
            </a:r>
            <a:endParaRPr lang="en-US" sz="2400" dirty="0"/>
          </a:p>
          <a:p>
            <a:pPr lvl="1"/>
            <a:r>
              <a:rPr lang="en-US" dirty="0"/>
              <a:t>Professional organizations such as the National Press Photographers Association (NPPA) have established codes of ethics for photojournalists. </a:t>
            </a:r>
            <a:endParaRPr lang="en-US" dirty="0" smtClean="0"/>
          </a:p>
          <a:p>
            <a:pPr lvl="1"/>
            <a:r>
              <a:rPr lang="en-US" dirty="0" smtClean="0"/>
              <a:t>Adhering </a:t>
            </a:r>
            <a:r>
              <a:rPr lang="en-US" dirty="0"/>
              <a:t>to these codes helps maintain professional standards, ensures that photographers are held accountable for their actions, helps photographers avoid legal issues and maintain their professional standing.</a:t>
            </a:r>
            <a:endParaRPr lang="en-US" sz="2400" dirty="0"/>
          </a:p>
        </p:txBody>
      </p:sp>
    </p:spTree>
    <p:extLst>
      <p:ext uri="{BB962C8B-B14F-4D97-AF65-F5344CB8AC3E}">
        <p14:creationId xmlns:p14="http://schemas.microsoft.com/office/powerpoint/2010/main" val="3468001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6835" y="833015"/>
            <a:ext cx="6719018" cy="868839"/>
          </a:xfrm>
        </p:spPr>
        <p:txBody>
          <a:bodyPr>
            <a:normAutofit fontScale="90000"/>
          </a:bodyPr>
          <a:lstStyle/>
          <a:p>
            <a:pPr algn="ctr"/>
            <a:r>
              <a:rPr lang="en-US" sz="2800" b="1" dirty="0"/>
              <a:t>The importance of ethics in photojournalism</a:t>
            </a:r>
            <a:endParaRPr lang="en-US" dirty="0"/>
          </a:p>
        </p:txBody>
      </p:sp>
      <p:sp>
        <p:nvSpPr>
          <p:cNvPr id="3" name="Content Placeholder 2"/>
          <p:cNvSpPr>
            <a:spLocks noGrp="1"/>
          </p:cNvSpPr>
          <p:nvPr>
            <p:ph idx="1"/>
          </p:nvPr>
        </p:nvSpPr>
        <p:spPr>
          <a:xfrm>
            <a:off x="143555" y="1443835"/>
            <a:ext cx="8856890" cy="5344675"/>
          </a:xfrm>
        </p:spPr>
        <p:txBody>
          <a:bodyPr>
            <a:normAutofit fontScale="47500" lnSpcReduction="20000"/>
          </a:bodyPr>
          <a:lstStyle/>
          <a:p>
            <a:pPr lvl="0"/>
            <a:r>
              <a:rPr lang="en-US" sz="3800" b="1" dirty="0"/>
              <a:t>Long-Term Impact:</a:t>
            </a:r>
            <a:endParaRPr lang="en-US" sz="3800" dirty="0"/>
          </a:p>
          <a:p>
            <a:pPr lvl="1"/>
            <a:r>
              <a:rPr lang="en-US" sz="3800" dirty="0"/>
              <a:t>Ethical photojournalism contributes to the long-term impact of the profession. </a:t>
            </a:r>
            <a:endParaRPr lang="en-US" sz="3800" dirty="0" smtClean="0"/>
          </a:p>
          <a:p>
            <a:pPr lvl="1"/>
            <a:r>
              <a:rPr lang="en-US" sz="3800" dirty="0" smtClean="0"/>
              <a:t>Maintaining </a:t>
            </a:r>
            <a:r>
              <a:rPr lang="en-US" sz="3800" dirty="0"/>
              <a:t>ethical standards ensures that photojournalism continues to be a respected and valued source of news and information.</a:t>
            </a:r>
          </a:p>
          <a:p>
            <a:pPr lvl="1"/>
            <a:r>
              <a:rPr lang="en-US" sz="3800" dirty="0" smtClean="0"/>
              <a:t>It </a:t>
            </a:r>
            <a:r>
              <a:rPr lang="en-US" sz="3800" dirty="0"/>
              <a:t>distinguishes photojournalism from other forms of photography and reinforces its role as a trustworthy source of information. </a:t>
            </a:r>
          </a:p>
          <a:p>
            <a:pPr lvl="1"/>
            <a:r>
              <a:rPr lang="en-US" sz="3800" dirty="0"/>
              <a:t>An ethical photojournalist builds a reputation for honesty, accuracy, and integrity. </a:t>
            </a:r>
            <a:endParaRPr lang="en-US" sz="3800" dirty="0" smtClean="0"/>
          </a:p>
          <a:p>
            <a:pPr lvl="1"/>
            <a:r>
              <a:rPr lang="en-US" sz="3800" dirty="0" smtClean="0"/>
              <a:t>This </a:t>
            </a:r>
            <a:r>
              <a:rPr lang="en-US" sz="3800" dirty="0"/>
              <a:t>reputation can lead to more opportunities and assignments, as well as the respect of peers and colleagues</a:t>
            </a:r>
            <a:r>
              <a:rPr lang="en-US" sz="3800" dirty="0" smtClean="0"/>
              <a:t>.</a:t>
            </a:r>
            <a:endParaRPr lang="en-US" sz="3800" dirty="0"/>
          </a:p>
          <a:p>
            <a:pPr lvl="0"/>
            <a:r>
              <a:rPr lang="en-US" sz="3800" b="1" dirty="0"/>
              <a:t>Respect for Subjects:</a:t>
            </a:r>
            <a:r>
              <a:rPr lang="en-US" sz="3800" dirty="0"/>
              <a:t> </a:t>
            </a:r>
          </a:p>
          <a:p>
            <a:pPr lvl="1"/>
            <a:r>
              <a:rPr lang="en-US" sz="3800" dirty="0"/>
              <a:t>Photojournalists must treat the subjects of their photographs with dignity and respect</a:t>
            </a:r>
            <a:r>
              <a:rPr lang="en-US" sz="3800" dirty="0" smtClean="0"/>
              <a:t>.</a:t>
            </a:r>
          </a:p>
          <a:p>
            <a:pPr lvl="1"/>
            <a:r>
              <a:rPr lang="en-US" sz="3800" dirty="0" smtClean="0"/>
              <a:t> </a:t>
            </a:r>
            <a:r>
              <a:rPr lang="en-US" sz="3800" dirty="0"/>
              <a:t>Ethical guidelines prevent the exploitation of vulnerable or distressed individuals, especially during sensitive events. </a:t>
            </a:r>
          </a:p>
          <a:p>
            <a:pPr lvl="1"/>
            <a:r>
              <a:rPr lang="en-US" sz="3800" dirty="0" smtClean="0"/>
              <a:t>They </a:t>
            </a:r>
            <a:r>
              <a:rPr lang="en-US" sz="3800" dirty="0"/>
              <a:t>seek consent when necessary, especially in sensitive situations, and avoid exploiting or sensationalizing individuals who are vulnerable or in distress. </a:t>
            </a:r>
          </a:p>
          <a:p>
            <a:pPr lvl="1"/>
            <a:r>
              <a:rPr lang="en-US" sz="3800" dirty="0"/>
              <a:t>Ethics includes respecting the dignity, rights, and autonomy of others. </a:t>
            </a:r>
            <a:endParaRPr lang="en-US" sz="3800" dirty="0" smtClean="0"/>
          </a:p>
          <a:p>
            <a:pPr lvl="1"/>
            <a:r>
              <a:rPr lang="en-US" sz="3800" dirty="0" smtClean="0"/>
              <a:t>It </a:t>
            </a:r>
            <a:r>
              <a:rPr lang="en-US" sz="3800" dirty="0"/>
              <a:t>promotes treating people with respect, regardless of their background or characteristics.</a:t>
            </a:r>
          </a:p>
          <a:p>
            <a:endParaRPr lang="en-US" dirty="0"/>
          </a:p>
        </p:txBody>
      </p:sp>
    </p:spTree>
    <p:extLst>
      <p:ext uri="{BB962C8B-B14F-4D97-AF65-F5344CB8AC3E}">
        <p14:creationId xmlns:p14="http://schemas.microsoft.com/office/powerpoint/2010/main" val="2865970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8720" y="833015"/>
            <a:ext cx="6719018" cy="868839"/>
          </a:xfrm>
        </p:spPr>
        <p:txBody>
          <a:bodyPr>
            <a:normAutofit/>
          </a:bodyPr>
          <a:lstStyle/>
          <a:p>
            <a:pPr algn="ctr"/>
            <a:r>
              <a:rPr lang="en-US" sz="2400" b="1" dirty="0" smtClean="0"/>
              <a:t>Application of </a:t>
            </a:r>
            <a:r>
              <a:rPr lang="en-US" sz="2400" b="1" dirty="0"/>
              <a:t>ethics in photojournalism</a:t>
            </a:r>
            <a:endParaRPr lang="en-US" sz="2400" b="1" dirty="0"/>
          </a:p>
        </p:txBody>
      </p:sp>
      <p:sp>
        <p:nvSpPr>
          <p:cNvPr id="3" name="Content Placeholder 2"/>
          <p:cNvSpPr>
            <a:spLocks noGrp="1"/>
          </p:cNvSpPr>
          <p:nvPr>
            <p:ph idx="1"/>
          </p:nvPr>
        </p:nvSpPr>
        <p:spPr>
          <a:xfrm>
            <a:off x="143556" y="1596540"/>
            <a:ext cx="8551479" cy="4886560"/>
          </a:xfrm>
        </p:spPr>
        <p:txBody>
          <a:bodyPr>
            <a:normAutofit fontScale="85000" lnSpcReduction="10000"/>
          </a:bodyPr>
          <a:lstStyle/>
          <a:p>
            <a:r>
              <a:rPr lang="en-US" dirty="0"/>
              <a:t>The following are some practical guidelines on how to apply ethics in photojournalism:</a:t>
            </a:r>
            <a:endParaRPr lang="en-US" sz="2400" dirty="0"/>
          </a:p>
          <a:p>
            <a:pPr lvl="0"/>
            <a:r>
              <a:rPr lang="en-US" b="1" dirty="0"/>
              <a:t>Understand and Uphold Ethical Codes:</a:t>
            </a:r>
            <a:r>
              <a:rPr lang="en-US" dirty="0"/>
              <a:t> </a:t>
            </a:r>
            <a:endParaRPr lang="en-US" sz="2400" dirty="0"/>
          </a:p>
          <a:p>
            <a:pPr lvl="1"/>
            <a:r>
              <a:rPr lang="en-US" dirty="0"/>
              <a:t>Familiarize yourself with the codes of ethics set forth by professional photojournalism organizations, such as the National Press Photographers Association (NPPA) or the World Press Photo Code of Ethics. </a:t>
            </a:r>
            <a:endParaRPr lang="en-US" dirty="0" smtClean="0"/>
          </a:p>
          <a:p>
            <a:pPr lvl="1"/>
            <a:r>
              <a:rPr lang="en-US" dirty="0" smtClean="0"/>
              <a:t>These </a:t>
            </a:r>
            <a:r>
              <a:rPr lang="en-US" dirty="0"/>
              <a:t>guidelines provide valuable principles and standards for ethical conduct.</a:t>
            </a:r>
            <a:endParaRPr lang="en-US" sz="2400" dirty="0"/>
          </a:p>
          <a:p>
            <a:pPr lvl="1"/>
            <a:r>
              <a:rPr lang="en-US" dirty="0"/>
              <a:t>Adhere to the ethical standards and guidelines established by professional organizations and publications. </a:t>
            </a:r>
            <a:endParaRPr lang="en-US" dirty="0" smtClean="0"/>
          </a:p>
          <a:p>
            <a:pPr lvl="1"/>
            <a:r>
              <a:rPr lang="en-US" dirty="0" smtClean="0"/>
              <a:t>Familiarize </a:t>
            </a:r>
            <a:r>
              <a:rPr lang="en-US" dirty="0"/>
              <a:t>yourself with the code of ethics for photojournalists in your field.</a:t>
            </a:r>
            <a:endParaRPr lang="en-US" sz="2400" dirty="0"/>
          </a:p>
        </p:txBody>
      </p:sp>
    </p:spTree>
    <p:extLst>
      <p:ext uri="{BB962C8B-B14F-4D97-AF65-F5344CB8AC3E}">
        <p14:creationId xmlns:p14="http://schemas.microsoft.com/office/powerpoint/2010/main" val="747430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lstStyle/>
          <a:p>
            <a:r>
              <a:rPr lang="en-US" sz="2800" b="1" dirty="0"/>
              <a:t>Application of ethics in photojournalism</a:t>
            </a:r>
            <a:endParaRPr lang="en-US" dirty="0"/>
          </a:p>
        </p:txBody>
      </p:sp>
      <p:sp>
        <p:nvSpPr>
          <p:cNvPr id="3" name="Content Placeholder 2"/>
          <p:cNvSpPr>
            <a:spLocks noGrp="1"/>
          </p:cNvSpPr>
          <p:nvPr>
            <p:ph idx="1"/>
          </p:nvPr>
        </p:nvSpPr>
        <p:spPr>
          <a:xfrm>
            <a:off x="143554" y="1443834"/>
            <a:ext cx="8398775" cy="5344675"/>
          </a:xfrm>
        </p:spPr>
        <p:txBody>
          <a:bodyPr>
            <a:normAutofit fontScale="70000" lnSpcReduction="20000"/>
          </a:bodyPr>
          <a:lstStyle/>
          <a:p>
            <a:pPr lvl="0"/>
            <a:r>
              <a:rPr lang="en-US" b="1" dirty="0"/>
              <a:t>Accuracy and Truthfulness:</a:t>
            </a:r>
            <a:endParaRPr lang="en-US" sz="2400" dirty="0"/>
          </a:p>
          <a:p>
            <a:pPr lvl="1"/>
            <a:r>
              <a:rPr lang="en-US" dirty="0"/>
              <a:t>Present events accurately and truthfully. Avoid altering, staging, or manipulating images in a way that distorts reality. </a:t>
            </a:r>
            <a:endParaRPr lang="en-US" dirty="0" smtClean="0"/>
          </a:p>
          <a:p>
            <a:pPr lvl="1"/>
            <a:r>
              <a:rPr lang="en-US" dirty="0" smtClean="0"/>
              <a:t>Caption </a:t>
            </a:r>
            <a:r>
              <a:rPr lang="en-US" dirty="0"/>
              <a:t>your images accurately to provide context. </a:t>
            </a:r>
            <a:endParaRPr lang="en-US" dirty="0" smtClean="0"/>
          </a:p>
          <a:p>
            <a:pPr lvl="1"/>
            <a:r>
              <a:rPr lang="en-US" dirty="0" smtClean="0"/>
              <a:t>According </a:t>
            </a:r>
            <a:r>
              <a:rPr lang="en-US" dirty="0"/>
              <a:t>to NPR (2023), increasingly, photos and video are being posted online by individuals. </a:t>
            </a:r>
            <a:endParaRPr lang="en-US" dirty="0" smtClean="0"/>
          </a:p>
          <a:p>
            <a:pPr lvl="1"/>
            <a:r>
              <a:rPr lang="en-US" dirty="0" smtClean="0"/>
              <a:t>In </a:t>
            </a:r>
            <a:r>
              <a:rPr lang="en-US" dirty="0"/>
              <a:t>considering whether to use those materials, do your best to verify their accuracy and when in doubt, do not publish them. </a:t>
            </a:r>
            <a:endParaRPr lang="en-US" dirty="0" smtClean="0"/>
          </a:p>
          <a:p>
            <a:pPr lvl="1"/>
            <a:r>
              <a:rPr lang="en-US" dirty="0" smtClean="0"/>
              <a:t>When </a:t>
            </a:r>
            <a:r>
              <a:rPr lang="en-US" dirty="0"/>
              <a:t>reporting on news events, the photographs we take and use depict them truthfully, honestly and without bias. </a:t>
            </a:r>
            <a:endParaRPr lang="en-US" dirty="0" smtClean="0"/>
          </a:p>
          <a:p>
            <a:pPr lvl="1"/>
            <a:r>
              <a:rPr lang="en-US" dirty="0" smtClean="0"/>
              <a:t>They </a:t>
            </a:r>
            <a:r>
              <a:rPr lang="en-US" dirty="0"/>
              <a:t>are only enhanced for technical clarity — to correct color or improve contrast, for example.</a:t>
            </a:r>
            <a:endParaRPr lang="en-US" sz="2400" dirty="0"/>
          </a:p>
          <a:p>
            <a:pPr lvl="1"/>
            <a:r>
              <a:rPr lang="en-US" dirty="0"/>
              <a:t>Always strive to capture and present the truth. Avoid staging or manipulating images to enhance drama or impact. </a:t>
            </a:r>
            <a:endParaRPr lang="en-US" dirty="0" smtClean="0"/>
          </a:p>
          <a:p>
            <a:pPr lvl="1"/>
            <a:r>
              <a:rPr lang="en-US" dirty="0" smtClean="0"/>
              <a:t>Be </a:t>
            </a:r>
            <a:r>
              <a:rPr lang="en-US" dirty="0"/>
              <a:t>honest in your representation of events and situations.</a:t>
            </a:r>
            <a:endParaRPr lang="en-US" sz="2400" dirty="0"/>
          </a:p>
          <a:p>
            <a:pPr lvl="1"/>
            <a:r>
              <a:rPr lang="en-US" dirty="0"/>
              <a:t> NOTE: Your primary responsibility is to capture and present accurate and truthful images. </a:t>
            </a:r>
            <a:r>
              <a:rPr lang="en-US" dirty="0" smtClean="0"/>
              <a:t>Avoid </a:t>
            </a:r>
            <a:r>
              <a:rPr lang="en-US" dirty="0"/>
              <a:t>staging or manipulating scenes or subjects to create a false narrative.</a:t>
            </a:r>
            <a:endParaRPr lang="en-US" sz="2400" dirty="0"/>
          </a:p>
        </p:txBody>
      </p:sp>
    </p:spTree>
    <p:extLst>
      <p:ext uri="{BB962C8B-B14F-4D97-AF65-F5344CB8AC3E}">
        <p14:creationId xmlns:p14="http://schemas.microsoft.com/office/powerpoint/2010/main" val="274078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lstStyle/>
          <a:p>
            <a:r>
              <a:rPr lang="en-US" sz="2800" b="1" dirty="0"/>
              <a:t>Application of ethics in photojournalism</a:t>
            </a:r>
            <a:endParaRPr lang="en-US" dirty="0"/>
          </a:p>
        </p:txBody>
      </p:sp>
      <p:sp>
        <p:nvSpPr>
          <p:cNvPr id="3" name="Content Placeholder 2"/>
          <p:cNvSpPr>
            <a:spLocks noGrp="1"/>
          </p:cNvSpPr>
          <p:nvPr>
            <p:ph idx="1"/>
          </p:nvPr>
        </p:nvSpPr>
        <p:spPr>
          <a:xfrm>
            <a:off x="296260" y="1596540"/>
            <a:ext cx="7918766" cy="5039265"/>
          </a:xfrm>
        </p:spPr>
        <p:txBody>
          <a:bodyPr>
            <a:normAutofit fontScale="77500" lnSpcReduction="20000"/>
          </a:bodyPr>
          <a:lstStyle/>
          <a:p>
            <a:pPr lvl="0"/>
            <a:r>
              <a:rPr lang="en-US" b="1" dirty="0"/>
              <a:t>Informed Consent:</a:t>
            </a:r>
            <a:endParaRPr lang="en-US" sz="2400" dirty="0"/>
          </a:p>
          <a:p>
            <a:pPr lvl="1"/>
            <a:r>
              <a:rPr lang="en-US" dirty="0"/>
              <a:t>When possible, seek the informed consent of individuals you photograph, especially in sensitive or private situations</a:t>
            </a:r>
            <a:r>
              <a:rPr lang="en-US" dirty="0" smtClean="0"/>
              <a:t>.</a:t>
            </a:r>
          </a:p>
          <a:p>
            <a:pPr lvl="1"/>
            <a:r>
              <a:rPr lang="en-US" dirty="0" smtClean="0"/>
              <a:t> </a:t>
            </a:r>
            <a:r>
              <a:rPr lang="en-US" dirty="0"/>
              <a:t>Obtain their permission and explain how the images will be used.</a:t>
            </a:r>
            <a:endParaRPr lang="en-US" sz="2400" dirty="0"/>
          </a:p>
          <a:p>
            <a:pPr lvl="1"/>
            <a:r>
              <a:rPr lang="en-US" dirty="0"/>
              <a:t>Respect people's right to refuse being photographed. Consent is rooted in respect for the human right to autonomy, the right to make decisions about oneself. </a:t>
            </a:r>
            <a:endParaRPr lang="en-US" dirty="0" smtClean="0"/>
          </a:p>
          <a:p>
            <a:pPr lvl="1"/>
            <a:r>
              <a:rPr lang="en-US" dirty="0" smtClean="0"/>
              <a:t>Applied </a:t>
            </a:r>
            <a:r>
              <a:rPr lang="en-US" dirty="0"/>
              <a:t>to photography, it means that people have the right to decide whether or not they want to be photographed. </a:t>
            </a:r>
            <a:endParaRPr lang="en-US" dirty="0" smtClean="0"/>
          </a:p>
          <a:p>
            <a:pPr lvl="1"/>
            <a:r>
              <a:rPr lang="en-US" dirty="0" smtClean="0"/>
              <a:t> A good </a:t>
            </a:r>
            <a:r>
              <a:rPr lang="en-US" dirty="0"/>
              <a:t>way to ensure that we are respecting a person’s right to autonomy is by asking for </a:t>
            </a:r>
            <a:r>
              <a:rPr lang="en-US" dirty="0" smtClean="0"/>
              <a:t>consent.</a:t>
            </a:r>
            <a:endParaRPr lang="en-US" sz="2400" dirty="0"/>
          </a:p>
          <a:p>
            <a:pPr lvl="1"/>
            <a:r>
              <a:rPr lang="en-US" dirty="0"/>
              <a:t>When photographing </a:t>
            </a:r>
            <a:r>
              <a:rPr lang="en-US" i="1" dirty="0"/>
              <a:t>minors</a:t>
            </a:r>
            <a:r>
              <a:rPr lang="en-US" dirty="0"/>
              <a:t>, seek permission from their legal guardians. </a:t>
            </a:r>
            <a:endParaRPr lang="en-US" dirty="0" smtClean="0"/>
          </a:p>
          <a:p>
            <a:pPr lvl="1"/>
            <a:r>
              <a:rPr lang="en-US" dirty="0" smtClean="0"/>
              <a:t>Be </a:t>
            </a:r>
            <a:r>
              <a:rPr lang="en-US" dirty="0"/>
              <a:t>cautious when taking or publishing images of children in potentially compromising or dangerous situations.</a:t>
            </a:r>
            <a:endParaRPr lang="en-US" sz="2400" dirty="0"/>
          </a:p>
          <a:p>
            <a:endParaRPr lang="en-US" dirty="0"/>
          </a:p>
        </p:txBody>
      </p:sp>
    </p:spTree>
    <p:extLst>
      <p:ext uri="{BB962C8B-B14F-4D97-AF65-F5344CB8AC3E}">
        <p14:creationId xmlns:p14="http://schemas.microsoft.com/office/powerpoint/2010/main" val="3705885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Application of ethics in photojournalism</a:t>
            </a:r>
            <a:endParaRPr lang="en-US" sz="2800" b="1" dirty="0"/>
          </a:p>
        </p:txBody>
      </p:sp>
      <p:sp>
        <p:nvSpPr>
          <p:cNvPr id="3" name="Content Placeholder 2"/>
          <p:cNvSpPr>
            <a:spLocks noGrp="1"/>
          </p:cNvSpPr>
          <p:nvPr>
            <p:ph idx="1"/>
          </p:nvPr>
        </p:nvSpPr>
        <p:spPr>
          <a:xfrm>
            <a:off x="143555" y="1596540"/>
            <a:ext cx="8704185" cy="5039265"/>
          </a:xfrm>
        </p:spPr>
        <p:txBody>
          <a:bodyPr>
            <a:normAutofit/>
          </a:bodyPr>
          <a:lstStyle/>
          <a:p>
            <a:pPr lvl="0"/>
            <a:r>
              <a:rPr lang="en-US" sz="2000" b="1" dirty="0"/>
              <a:t>Respect Privacy and Dignity:</a:t>
            </a:r>
            <a:endParaRPr lang="en-US" sz="2000" dirty="0"/>
          </a:p>
          <a:p>
            <a:pPr lvl="1"/>
            <a:r>
              <a:rPr lang="en-US" sz="2000" dirty="0"/>
              <a:t>Exercise sensitivity and respect for the privacy and dignity of individuals you photograph</a:t>
            </a:r>
            <a:r>
              <a:rPr lang="en-US" sz="2000" dirty="0" smtClean="0"/>
              <a:t>.</a:t>
            </a:r>
          </a:p>
          <a:p>
            <a:pPr lvl="1"/>
            <a:r>
              <a:rPr lang="en-US" sz="2000" dirty="0" smtClean="0"/>
              <a:t> </a:t>
            </a:r>
            <a:r>
              <a:rPr lang="en-US" sz="2000" dirty="0"/>
              <a:t>Avoid intruding on personal grief or sensitive moments without permission.</a:t>
            </a:r>
          </a:p>
          <a:p>
            <a:pPr lvl="1"/>
            <a:r>
              <a:rPr lang="en-US" sz="2000" dirty="0"/>
              <a:t>Photojournalists must seek informed consent when photographing individuals in potentially compromising situations. </a:t>
            </a:r>
            <a:endParaRPr lang="en-US" sz="2000" dirty="0" smtClean="0"/>
          </a:p>
          <a:p>
            <a:pPr lvl="1"/>
            <a:r>
              <a:rPr lang="en-US" sz="2000" dirty="0" smtClean="0"/>
              <a:t>Ethical </a:t>
            </a:r>
            <a:r>
              <a:rPr lang="en-US" sz="2000" dirty="0"/>
              <a:t>photojournalism respects the rights and dignity of subjects.</a:t>
            </a:r>
          </a:p>
          <a:p>
            <a:pPr lvl="1"/>
            <a:r>
              <a:rPr lang="en-US" sz="2000" dirty="0"/>
              <a:t>Respect the privacy of individuals and their personal spaces. </a:t>
            </a:r>
            <a:endParaRPr lang="en-US" sz="2000" dirty="0" smtClean="0"/>
          </a:p>
          <a:p>
            <a:pPr lvl="1"/>
            <a:r>
              <a:rPr lang="en-US" sz="2000" dirty="0" smtClean="0"/>
              <a:t>Do </a:t>
            </a:r>
            <a:r>
              <a:rPr lang="en-US" sz="2000" dirty="0"/>
              <a:t>not intrude into private homes or spaces without permission. </a:t>
            </a:r>
            <a:endParaRPr lang="en-US" sz="2000" dirty="0" smtClean="0"/>
          </a:p>
          <a:p>
            <a:pPr lvl="1"/>
            <a:r>
              <a:rPr lang="en-US" sz="2000" dirty="0" smtClean="0"/>
              <a:t>Be </a:t>
            </a:r>
            <a:r>
              <a:rPr lang="en-US" sz="2000" dirty="0"/>
              <a:t>cautious when photographing children and victims of trauma. </a:t>
            </a:r>
            <a:endParaRPr lang="en-US" sz="2000" dirty="0" smtClean="0"/>
          </a:p>
          <a:p>
            <a:pPr lvl="1"/>
            <a:r>
              <a:rPr lang="en-US" sz="2000" dirty="0" smtClean="0"/>
              <a:t>Use </a:t>
            </a:r>
            <a:r>
              <a:rPr lang="en-US" sz="2000" dirty="0"/>
              <a:t>discretion and empathy when photographing people in distress or vulnerable situations</a:t>
            </a:r>
            <a:r>
              <a:rPr lang="en-US" sz="2000" dirty="0" smtClean="0"/>
              <a:t>.</a:t>
            </a:r>
            <a:endParaRPr lang="en-US" sz="2000" dirty="0"/>
          </a:p>
        </p:txBody>
      </p:sp>
    </p:spTree>
    <p:extLst>
      <p:ext uri="{BB962C8B-B14F-4D97-AF65-F5344CB8AC3E}">
        <p14:creationId xmlns:p14="http://schemas.microsoft.com/office/powerpoint/2010/main" val="27064003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Application of ethics in photojournalism</a:t>
            </a:r>
            <a:endParaRPr lang="en-US" sz="2400" dirty="0"/>
          </a:p>
        </p:txBody>
      </p:sp>
      <p:sp>
        <p:nvSpPr>
          <p:cNvPr id="3" name="Content Placeholder 2"/>
          <p:cNvSpPr>
            <a:spLocks noGrp="1"/>
          </p:cNvSpPr>
          <p:nvPr>
            <p:ph idx="1"/>
          </p:nvPr>
        </p:nvSpPr>
        <p:spPr>
          <a:xfrm>
            <a:off x="143555" y="1443835"/>
            <a:ext cx="8551480" cy="5414165"/>
          </a:xfrm>
        </p:spPr>
        <p:txBody>
          <a:bodyPr>
            <a:normAutofit fontScale="70000" lnSpcReduction="20000"/>
          </a:bodyPr>
          <a:lstStyle/>
          <a:p>
            <a:pPr lvl="0"/>
            <a:r>
              <a:rPr lang="en-US" b="1" dirty="0"/>
              <a:t>Avoid Harm and Exploitation:</a:t>
            </a:r>
            <a:endParaRPr lang="en-US" sz="2400" dirty="0"/>
          </a:p>
          <a:p>
            <a:pPr lvl="1"/>
            <a:r>
              <a:rPr lang="en-US" dirty="0"/>
              <a:t>Do not create or exacerbate harm through your actions. </a:t>
            </a:r>
            <a:endParaRPr lang="en-US" dirty="0" smtClean="0"/>
          </a:p>
          <a:p>
            <a:pPr lvl="1"/>
            <a:r>
              <a:rPr lang="en-US" dirty="0" smtClean="0"/>
              <a:t>Avoid </a:t>
            </a:r>
            <a:r>
              <a:rPr lang="en-US" dirty="0"/>
              <a:t>taking photographs that exploit individuals or contribute to their suffering.</a:t>
            </a:r>
            <a:endParaRPr lang="en-US" sz="2400" dirty="0"/>
          </a:p>
          <a:p>
            <a:pPr lvl="1"/>
            <a:r>
              <a:rPr lang="en-US" dirty="0"/>
              <a:t>Consider the potential harm or distress that your images may cause. Exercise discretion in documenting and sharing distressing or graphic scenes. </a:t>
            </a:r>
            <a:endParaRPr lang="en-US" dirty="0" smtClean="0"/>
          </a:p>
          <a:p>
            <a:pPr lvl="1"/>
            <a:r>
              <a:rPr lang="en-US" dirty="0" smtClean="0"/>
              <a:t>Balance </a:t>
            </a:r>
            <a:r>
              <a:rPr lang="en-US" dirty="0"/>
              <a:t>your duty to inform with the need to minimize harm.</a:t>
            </a:r>
            <a:endParaRPr lang="en-US" sz="2400" dirty="0"/>
          </a:p>
          <a:p>
            <a:pPr lvl="1"/>
            <a:r>
              <a:rPr lang="en-US" dirty="0"/>
              <a:t>Avoid exploiting individuals, especially in vulnerable or distressing </a:t>
            </a:r>
            <a:r>
              <a:rPr lang="en-US" dirty="0" smtClean="0"/>
              <a:t>situations.</a:t>
            </a:r>
            <a:endParaRPr lang="en-US" sz="2400" dirty="0" smtClean="0"/>
          </a:p>
          <a:p>
            <a:pPr lvl="0"/>
            <a:r>
              <a:rPr lang="en-US" b="1" dirty="0" smtClean="0"/>
              <a:t>Cultural Sensitivity:</a:t>
            </a:r>
            <a:endParaRPr lang="en-US" sz="2400" dirty="0" smtClean="0"/>
          </a:p>
          <a:p>
            <a:pPr lvl="1"/>
            <a:r>
              <a:rPr lang="en-US" dirty="0" smtClean="0"/>
              <a:t>Avoid </a:t>
            </a:r>
            <a:r>
              <a:rPr lang="en-US" dirty="0"/>
              <a:t>actions that could be seen as disrespectful or offensive.</a:t>
            </a:r>
            <a:endParaRPr lang="en-US" sz="2400" dirty="0"/>
          </a:p>
          <a:p>
            <a:pPr lvl="1"/>
            <a:r>
              <a:rPr lang="en-US" dirty="0"/>
              <a:t>When working in diverse or international settings from different cultural contexts, respect local norms and customs. </a:t>
            </a:r>
            <a:endParaRPr lang="en-US" dirty="0" smtClean="0"/>
          </a:p>
          <a:p>
            <a:pPr lvl="1"/>
            <a:r>
              <a:rPr lang="en-US" dirty="0" smtClean="0"/>
              <a:t>Be </a:t>
            </a:r>
            <a:r>
              <a:rPr lang="en-US" dirty="0"/>
              <a:t>aware of and adapt to cultural sensitivities.</a:t>
            </a:r>
            <a:endParaRPr lang="en-US" sz="2400" dirty="0"/>
          </a:p>
          <a:p>
            <a:pPr lvl="1"/>
            <a:r>
              <a:rPr lang="en-US" dirty="0"/>
              <a:t>Understand the context of the events you are covering, including the cultural and social aspects. </a:t>
            </a:r>
            <a:endParaRPr lang="en-US" dirty="0" smtClean="0"/>
          </a:p>
          <a:p>
            <a:pPr lvl="1"/>
            <a:r>
              <a:rPr lang="en-US" dirty="0" smtClean="0"/>
              <a:t>This </a:t>
            </a:r>
            <a:r>
              <a:rPr lang="en-US" dirty="0"/>
              <a:t>ensures that you present a comprehensive and respectful portrayal.</a:t>
            </a:r>
            <a:endParaRPr lang="en-US" sz="2400" dirty="0"/>
          </a:p>
          <a:p>
            <a:endParaRPr lang="en-US" dirty="0"/>
          </a:p>
        </p:txBody>
      </p:sp>
    </p:spTree>
    <p:extLst>
      <p:ext uri="{BB962C8B-B14F-4D97-AF65-F5344CB8AC3E}">
        <p14:creationId xmlns:p14="http://schemas.microsoft.com/office/powerpoint/2010/main" val="40766544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Application of ethics in photojournalism</a:t>
            </a:r>
            <a:endParaRPr lang="en-US" sz="2400" dirty="0"/>
          </a:p>
        </p:txBody>
      </p:sp>
      <p:sp>
        <p:nvSpPr>
          <p:cNvPr id="3" name="Content Placeholder 2"/>
          <p:cNvSpPr>
            <a:spLocks noGrp="1"/>
          </p:cNvSpPr>
          <p:nvPr>
            <p:ph idx="1"/>
          </p:nvPr>
        </p:nvSpPr>
        <p:spPr>
          <a:xfrm>
            <a:off x="448965" y="1443835"/>
            <a:ext cx="7787955" cy="4956050"/>
          </a:xfrm>
        </p:spPr>
        <p:txBody>
          <a:bodyPr>
            <a:normAutofit fontScale="62500" lnSpcReduction="20000"/>
          </a:bodyPr>
          <a:lstStyle/>
          <a:p>
            <a:pPr lvl="0"/>
            <a:r>
              <a:rPr lang="en-US" b="1" dirty="0"/>
              <a:t>Balance Sensationalism:</a:t>
            </a:r>
            <a:endParaRPr lang="en-US" sz="2400" dirty="0"/>
          </a:p>
          <a:p>
            <a:pPr lvl="1"/>
            <a:r>
              <a:rPr lang="en-US" dirty="0"/>
              <a:t>Avoid sensationalistic practices that distort the reality of an event</a:t>
            </a:r>
            <a:r>
              <a:rPr lang="en-US" dirty="0" smtClean="0"/>
              <a:t>.</a:t>
            </a:r>
          </a:p>
          <a:p>
            <a:pPr lvl="1"/>
            <a:r>
              <a:rPr lang="en-US" dirty="0" smtClean="0"/>
              <a:t> </a:t>
            </a:r>
            <a:r>
              <a:rPr lang="en-US" dirty="0"/>
              <a:t>Choose images that provide a balanced and honest representation of the situation.</a:t>
            </a:r>
            <a:endParaRPr lang="en-US" sz="2400" dirty="0"/>
          </a:p>
          <a:p>
            <a:pPr lvl="1"/>
            <a:r>
              <a:rPr lang="en-US" dirty="0"/>
              <a:t>Consider the broader context of the story you are covering and its potential consequences. </a:t>
            </a:r>
            <a:endParaRPr lang="en-US" dirty="0" smtClean="0"/>
          </a:p>
          <a:p>
            <a:pPr lvl="1"/>
            <a:r>
              <a:rPr lang="en-US" dirty="0" smtClean="0"/>
              <a:t>Be </a:t>
            </a:r>
            <a:r>
              <a:rPr lang="en-US" dirty="0"/>
              <a:t>responsible in your storytelling to minimize harm.</a:t>
            </a:r>
            <a:endParaRPr lang="en-US" sz="2400" dirty="0"/>
          </a:p>
          <a:p>
            <a:pPr lvl="1"/>
            <a:r>
              <a:rPr lang="en-US" dirty="0"/>
              <a:t>Refrain from creating or selecting images solely for their dramatic or sensational value. </a:t>
            </a:r>
            <a:endParaRPr lang="en-US" dirty="0" smtClean="0"/>
          </a:p>
          <a:p>
            <a:pPr lvl="1"/>
            <a:r>
              <a:rPr lang="en-US" dirty="0" smtClean="0"/>
              <a:t>Focus </a:t>
            </a:r>
            <a:r>
              <a:rPr lang="en-US" dirty="0"/>
              <a:t>on providing a balanced, honest representation of events.</a:t>
            </a:r>
            <a:endParaRPr lang="en-US" sz="2400" dirty="0"/>
          </a:p>
          <a:p>
            <a:pPr lvl="0"/>
            <a:r>
              <a:rPr lang="en-US" b="1" dirty="0"/>
              <a:t>Maintain Objectivity:</a:t>
            </a:r>
            <a:endParaRPr lang="en-US" sz="2400" dirty="0"/>
          </a:p>
          <a:p>
            <a:pPr lvl="1"/>
            <a:r>
              <a:rPr lang="en-US" dirty="0"/>
              <a:t>Strive for objectivity and impartiality in your work. </a:t>
            </a:r>
            <a:endParaRPr lang="en-US" dirty="0" smtClean="0"/>
          </a:p>
          <a:p>
            <a:pPr lvl="1"/>
            <a:r>
              <a:rPr lang="en-US" dirty="0" smtClean="0"/>
              <a:t>Do </a:t>
            </a:r>
            <a:r>
              <a:rPr lang="en-US" dirty="0"/>
              <a:t>not insert your personal opinions, biases, staged elements that could distort the truth or political views into your images. </a:t>
            </a:r>
            <a:endParaRPr lang="en-US" dirty="0" smtClean="0"/>
          </a:p>
          <a:p>
            <a:pPr lvl="1"/>
            <a:r>
              <a:rPr lang="en-US" dirty="0" smtClean="0"/>
              <a:t>Present </a:t>
            </a:r>
            <a:r>
              <a:rPr lang="en-US" dirty="0"/>
              <a:t>events fairly and allow viewers to form their own opinions.</a:t>
            </a:r>
            <a:endParaRPr lang="en-US" sz="2400" dirty="0"/>
          </a:p>
          <a:p>
            <a:pPr lvl="1"/>
            <a:r>
              <a:rPr lang="en-US" dirty="0"/>
              <a:t>Maintain objectivity and avoid imposing your personal biases on the images. </a:t>
            </a:r>
            <a:endParaRPr lang="en-US" dirty="0" smtClean="0"/>
          </a:p>
          <a:p>
            <a:pPr lvl="1"/>
            <a:r>
              <a:rPr lang="en-US" dirty="0" smtClean="0"/>
              <a:t>Present </a:t>
            </a:r>
            <a:r>
              <a:rPr lang="en-US" dirty="0"/>
              <a:t>a fair and balanced representation of the events and subjects you document.</a:t>
            </a:r>
            <a:endParaRPr lang="en-US" sz="2400" dirty="0"/>
          </a:p>
        </p:txBody>
      </p:sp>
    </p:spTree>
    <p:extLst>
      <p:ext uri="{BB962C8B-B14F-4D97-AF65-F5344CB8AC3E}">
        <p14:creationId xmlns:p14="http://schemas.microsoft.com/office/powerpoint/2010/main" val="3637112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Application of ethics in photojournalism</a:t>
            </a:r>
            <a:endParaRPr lang="en-US" sz="2400" dirty="0"/>
          </a:p>
        </p:txBody>
      </p:sp>
      <p:sp>
        <p:nvSpPr>
          <p:cNvPr id="3" name="Content Placeholder 2"/>
          <p:cNvSpPr>
            <a:spLocks noGrp="1"/>
          </p:cNvSpPr>
          <p:nvPr>
            <p:ph idx="1"/>
          </p:nvPr>
        </p:nvSpPr>
        <p:spPr>
          <a:xfrm>
            <a:off x="296260" y="1443835"/>
            <a:ext cx="8551480" cy="5344675"/>
          </a:xfrm>
        </p:spPr>
        <p:txBody>
          <a:bodyPr>
            <a:normAutofit fontScale="62500" lnSpcReduction="20000"/>
          </a:bodyPr>
          <a:lstStyle/>
          <a:p>
            <a:pPr lvl="0"/>
            <a:r>
              <a:rPr lang="en-US" b="1" dirty="0"/>
              <a:t>Responsible Editing:</a:t>
            </a:r>
            <a:endParaRPr lang="en-US" sz="2400" dirty="0"/>
          </a:p>
          <a:p>
            <a:pPr lvl="1"/>
            <a:r>
              <a:rPr lang="en-US" dirty="0"/>
              <a:t>When editing and processing images, ensure that your edits do not misrepresent the scene. </a:t>
            </a:r>
            <a:endParaRPr lang="en-US" dirty="0" smtClean="0"/>
          </a:p>
          <a:p>
            <a:pPr lvl="1"/>
            <a:r>
              <a:rPr lang="en-US" dirty="0" smtClean="0"/>
              <a:t>Maintain </a:t>
            </a:r>
            <a:r>
              <a:rPr lang="en-US" dirty="0"/>
              <a:t>the integrity of the photograph and provide an accurate representation.</a:t>
            </a:r>
            <a:endParaRPr lang="en-US" sz="2400" dirty="0"/>
          </a:p>
          <a:p>
            <a:pPr lvl="1"/>
            <a:r>
              <a:rPr lang="en-US" dirty="0"/>
              <a:t>Be transparent and honest in your post-processing and editing. </a:t>
            </a:r>
            <a:endParaRPr lang="en-US" dirty="0" smtClean="0"/>
          </a:p>
          <a:p>
            <a:pPr lvl="1"/>
            <a:r>
              <a:rPr lang="en-US" dirty="0" smtClean="0"/>
              <a:t>Ensure </a:t>
            </a:r>
            <a:r>
              <a:rPr lang="en-US" dirty="0"/>
              <a:t>that your edits do not alter the reality of the scene or misrepresent the facts</a:t>
            </a:r>
            <a:r>
              <a:rPr lang="en-US" dirty="0" smtClean="0"/>
              <a:t>.</a:t>
            </a:r>
            <a:endParaRPr lang="en-US" sz="2400" dirty="0"/>
          </a:p>
          <a:p>
            <a:pPr lvl="0"/>
            <a:r>
              <a:rPr lang="en-US" b="1" dirty="0"/>
              <a:t>Transparency and Accountability:</a:t>
            </a:r>
            <a:endParaRPr lang="en-US" sz="2400" dirty="0"/>
          </a:p>
          <a:p>
            <a:pPr lvl="1"/>
            <a:r>
              <a:rPr lang="en-US" dirty="0"/>
              <a:t>Be transparent about your working methods and the context of your images. </a:t>
            </a:r>
            <a:endParaRPr lang="en-US" dirty="0" smtClean="0"/>
          </a:p>
          <a:p>
            <a:pPr lvl="1"/>
            <a:r>
              <a:rPr lang="en-US" dirty="0" smtClean="0"/>
              <a:t>If </a:t>
            </a:r>
            <a:r>
              <a:rPr lang="en-US" dirty="0"/>
              <a:t>questions arise about your work, be prepared to explain your decisions and practices.</a:t>
            </a:r>
            <a:endParaRPr lang="en-US" sz="2400" dirty="0"/>
          </a:p>
          <a:p>
            <a:pPr lvl="1"/>
            <a:r>
              <a:rPr lang="en-US" dirty="0"/>
              <a:t>Be willing to be held accountable for your work. </a:t>
            </a:r>
            <a:endParaRPr lang="en-US" dirty="0" smtClean="0"/>
          </a:p>
          <a:p>
            <a:pPr lvl="1"/>
            <a:r>
              <a:rPr lang="en-US" dirty="0" smtClean="0"/>
              <a:t>Address </a:t>
            </a:r>
            <a:r>
              <a:rPr lang="en-US" dirty="0"/>
              <a:t>any concerns or criticisms regarding your photographs in a transparent and responsible manner.</a:t>
            </a:r>
            <a:endParaRPr lang="en-US" sz="2400" dirty="0"/>
          </a:p>
          <a:p>
            <a:pPr lvl="1"/>
            <a:r>
              <a:rPr lang="en-US" dirty="0"/>
              <a:t>Explain your methods and practices when questioned and acknowledge and correct any errors or misrepresentations.</a:t>
            </a:r>
            <a:endParaRPr lang="en-US" sz="2400" dirty="0"/>
          </a:p>
          <a:p>
            <a:pPr lvl="1"/>
            <a:r>
              <a:rPr lang="en-US" dirty="0"/>
              <a:t>In most cases, identify yourself as a photojournalist to subjects and authorities when taking photographs. </a:t>
            </a:r>
            <a:endParaRPr lang="en-US" dirty="0" smtClean="0"/>
          </a:p>
          <a:p>
            <a:pPr lvl="1"/>
            <a:r>
              <a:rPr lang="en-US" dirty="0" smtClean="0"/>
              <a:t>Transparency </a:t>
            </a:r>
            <a:r>
              <a:rPr lang="en-US" dirty="0"/>
              <a:t>and professionalism build trust.</a:t>
            </a:r>
            <a:endParaRPr lang="en-US" sz="2400" dirty="0"/>
          </a:p>
          <a:p>
            <a:endParaRPr lang="en-US" dirty="0"/>
          </a:p>
        </p:txBody>
      </p:sp>
    </p:spTree>
    <p:extLst>
      <p:ext uri="{BB962C8B-B14F-4D97-AF65-F5344CB8AC3E}">
        <p14:creationId xmlns:p14="http://schemas.microsoft.com/office/powerpoint/2010/main" val="37527897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779872"/>
            <a:ext cx="6719018" cy="868839"/>
          </a:xfrm>
        </p:spPr>
        <p:txBody>
          <a:bodyPr>
            <a:normAutofit/>
          </a:bodyPr>
          <a:lstStyle/>
          <a:p>
            <a:r>
              <a:rPr lang="en-US" sz="2400" b="1" dirty="0"/>
              <a:t>Application of ethics in photojournalism</a:t>
            </a:r>
            <a:endParaRPr lang="en-US" sz="2400" dirty="0"/>
          </a:p>
        </p:txBody>
      </p:sp>
      <p:sp>
        <p:nvSpPr>
          <p:cNvPr id="3" name="Content Placeholder 2"/>
          <p:cNvSpPr>
            <a:spLocks noGrp="1"/>
          </p:cNvSpPr>
          <p:nvPr>
            <p:ph idx="1"/>
          </p:nvPr>
        </p:nvSpPr>
        <p:spPr>
          <a:xfrm>
            <a:off x="143555" y="1443835"/>
            <a:ext cx="8856890" cy="5497379"/>
          </a:xfrm>
        </p:spPr>
        <p:txBody>
          <a:bodyPr>
            <a:normAutofit fontScale="62500" lnSpcReduction="20000"/>
          </a:bodyPr>
          <a:lstStyle/>
          <a:p>
            <a:pPr lvl="0"/>
            <a:r>
              <a:rPr lang="en-US" b="1" dirty="0"/>
              <a:t>Long-Term Impact:</a:t>
            </a:r>
            <a:endParaRPr lang="en-US" sz="2400" dirty="0"/>
          </a:p>
          <a:p>
            <a:pPr lvl="1"/>
            <a:r>
              <a:rPr lang="en-US" dirty="0"/>
              <a:t>Consider the potential long-term impact of your images. </a:t>
            </a:r>
            <a:endParaRPr lang="en-US" dirty="0" smtClean="0"/>
          </a:p>
          <a:p>
            <a:pPr lvl="1"/>
            <a:r>
              <a:rPr lang="en-US" dirty="0" smtClean="0"/>
              <a:t>How </a:t>
            </a:r>
            <a:r>
              <a:rPr lang="en-US" dirty="0"/>
              <a:t>will they be remembered and used in the future? </a:t>
            </a:r>
            <a:endParaRPr lang="en-US" dirty="0" smtClean="0"/>
          </a:p>
          <a:p>
            <a:pPr lvl="1"/>
            <a:r>
              <a:rPr lang="en-US" dirty="0" smtClean="0"/>
              <a:t>Ensure </a:t>
            </a:r>
            <a:r>
              <a:rPr lang="en-US" dirty="0"/>
              <a:t>that your work contributes positively to the historical record.</a:t>
            </a:r>
            <a:endParaRPr lang="en-US" sz="2400" dirty="0"/>
          </a:p>
          <a:p>
            <a:pPr lvl="0"/>
            <a:r>
              <a:rPr lang="en-US" b="1" dirty="0"/>
              <a:t>Avoid Plagiarism and Misrepresentation:</a:t>
            </a:r>
            <a:endParaRPr lang="en-US" sz="2400" dirty="0"/>
          </a:p>
          <a:p>
            <a:pPr lvl="1"/>
            <a:r>
              <a:rPr lang="en-US" dirty="0"/>
              <a:t>Give proper attribution to the work of others, and do not present others' images or content as your own. Respect copyright and intellectual property rights.</a:t>
            </a:r>
            <a:endParaRPr lang="en-US" sz="2400" dirty="0"/>
          </a:p>
          <a:p>
            <a:pPr lvl="1"/>
            <a:r>
              <a:rPr lang="en-US" dirty="0"/>
              <a:t>Write captions that accurately describe the images and provide context. </a:t>
            </a:r>
            <a:endParaRPr lang="en-US" dirty="0" smtClean="0"/>
          </a:p>
          <a:p>
            <a:pPr lvl="1"/>
            <a:r>
              <a:rPr lang="en-US" dirty="0" smtClean="0"/>
              <a:t>Misleading </a:t>
            </a:r>
            <a:r>
              <a:rPr lang="en-US" dirty="0"/>
              <a:t>or inaccurate captions can distort the meaning of a photograph.</a:t>
            </a:r>
            <a:endParaRPr lang="en-US" sz="2400" dirty="0"/>
          </a:p>
          <a:p>
            <a:pPr lvl="1"/>
            <a:r>
              <a:rPr lang="en-US" dirty="0"/>
              <a:t>If an image has been significantly altered in post-processing, disclose this information to maintain transparency.</a:t>
            </a:r>
            <a:endParaRPr lang="en-US" sz="2400" dirty="0"/>
          </a:p>
          <a:p>
            <a:pPr lvl="0"/>
            <a:r>
              <a:rPr lang="en-US" b="1" dirty="0"/>
              <a:t>Resist Peer Pressure, exploitation, and interference:</a:t>
            </a:r>
            <a:endParaRPr lang="en-US" sz="2400" dirty="0"/>
          </a:p>
          <a:p>
            <a:pPr lvl="1"/>
            <a:r>
              <a:rPr lang="en-US" dirty="0"/>
              <a:t>In high-pressure situations, resist the temptation to compromise your ethics due to external pressures or demands. </a:t>
            </a:r>
            <a:endParaRPr lang="en-US" dirty="0" smtClean="0"/>
          </a:p>
          <a:p>
            <a:pPr lvl="1"/>
            <a:r>
              <a:rPr lang="en-US" dirty="0" smtClean="0"/>
              <a:t>Stay </a:t>
            </a:r>
            <a:r>
              <a:rPr lang="en-US" dirty="0"/>
              <a:t>committed to your principles.</a:t>
            </a:r>
            <a:endParaRPr lang="en-US" sz="2400" dirty="0"/>
          </a:p>
          <a:p>
            <a:pPr lvl="1"/>
            <a:r>
              <a:rPr lang="en-US" dirty="0"/>
              <a:t>Do not interfere with the events you are documenting. Avoid causing harm or changing the course of events to get a better shot.</a:t>
            </a:r>
            <a:endParaRPr lang="en-US" sz="2400" dirty="0"/>
          </a:p>
          <a:p>
            <a:pPr lvl="1"/>
            <a:r>
              <a:rPr lang="en-US" dirty="0"/>
              <a:t>Be sensitive to the potential exploitation of your subjects or their suffering. </a:t>
            </a:r>
            <a:endParaRPr lang="en-US" dirty="0" smtClean="0"/>
          </a:p>
          <a:p>
            <a:pPr lvl="1"/>
            <a:r>
              <a:rPr lang="en-US" dirty="0" smtClean="0"/>
              <a:t>Refrain </a:t>
            </a:r>
            <a:r>
              <a:rPr lang="en-US" dirty="0"/>
              <a:t>from taking images that unduly exploit the pain or vulnerability of individuals.</a:t>
            </a:r>
            <a:endParaRPr lang="en-US" sz="2400" dirty="0"/>
          </a:p>
        </p:txBody>
      </p:sp>
    </p:spTree>
    <p:extLst>
      <p:ext uri="{BB962C8B-B14F-4D97-AF65-F5344CB8AC3E}">
        <p14:creationId xmlns:p14="http://schemas.microsoft.com/office/powerpoint/2010/main" val="38088870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400" b="1" dirty="0"/>
              <a:t>Application of ethics in photojournalism</a:t>
            </a:r>
            <a:endParaRPr lang="en-US" sz="2400" dirty="0"/>
          </a:p>
        </p:txBody>
      </p:sp>
      <p:sp>
        <p:nvSpPr>
          <p:cNvPr id="3" name="Content Placeholder 2"/>
          <p:cNvSpPr>
            <a:spLocks noGrp="1"/>
          </p:cNvSpPr>
          <p:nvPr>
            <p:ph idx="1"/>
          </p:nvPr>
        </p:nvSpPr>
        <p:spPr>
          <a:xfrm>
            <a:off x="0" y="1443835"/>
            <a:ext cx="8847740" cy="5344675"/>
          </a:xfrm>
        </p:spPr>
        <p:txBody>
          <a:bodyPr>
            <a:normAutofit fontScale="62500" lnSpcReduction="20000"/>
          </a:bodyPr>
          <a:lstStyle/>
          <a:p>
            <a:pPr lvl="0"/>
            <a:r>
              <a:rPr lang="en-US" b="1" dirty="0"/>
              <a:t>Continuing Education:</a:t>
            </a:r>
            <a:endParaRPr lang="en-US" sz="2400" dirty="0"/>
          </a:p>
          <a:p>
            <a:pPr lvl="1"/>
            <a:r>
              <a:rPr lang="en-US" dirty="0"/>
              <a:t>Stay informed about evolving ethical standards in photojournalism. Attend workshops, seminars, and discussions to keep up to date with the latest developments in the field.</a:t>
            </a:r>
            <a:endParaRPr lang="en-US" sz="2400" dirty="0"/>
          </a:p>
          <a:p>
            <a:pPr lvl="1"/>
            <a:r>
              <a:rPr lang="en-US" dirty="0"/>
              <a:t>Stay informed about evolving ethical issues and standards in the field of photojournalism. Engage in continuous learning and adapt your practices accordingly. The industry and its ethical considerations may change over time.</a:t>
            </a:r>
            <a:endParaRPr lang="en-US" sz="2400" dirty="0"/>
          </a:p>
          <a:p>
            <a:pPr lvl="0"/>
            <a:r>
              <a:rPr lang="en-US" b="1" dirty="0"/>
              <a:t>Peer Review and Mentorship:</a:t>
            </a:r>
            <a:endParaRPr lang="en-US" sz="2400" dirty="0"/>
          </a:p>
          <a:p>
            <a:pPr lvl="1"/>
            <a:r>
              <a:rPr lang="en-US" dirty="0"/>
              <a:t>Seek feedback and mentorship from experienced photojournalists and editors. They can provide guidance and help you navigate ethical challenges.</a:t>
            </a:r>
            <a:endParaRPr lang="en-US" sz="2400" dirty="0"/>
          </a:p>
          <a:p>
            <a:pPr lvl="1"/>
            <a:r>
              <a:rPr lang="en-US" dirty="0"/>
              <a:t>When in doubt about ethical decisions, consult with your editors, colleagues, or mentors for guidance. Ethical dilemmas may arise, and collaboration can help find the most ethical solution.</a:t>
            </a:r>
            <a:endParaRPr lang="en-US" sz="2400" dirty="0"/>
          </a:p>
          <a:p>
            <a:pPr lvl="0"/>
            <a:r>
              <a:rPr lang="en-US" b="1" dirty="0"/>
              <a:t>Reflect and Learn:</a:t>
            </a:r>
            <a:endParaRPr lang="en-US" sz="2400" dirty="0"/>
          </a:p>
          <a:p>
            <a:pPr lvl="1"/>
            <a:r>
              <a:rPr lang="en-US" dirty="0"/>
              <a:t>Regularly reflect on your work and ethical choices. Learn from your experiences and use them to inform your future decisions.</a:t>
            </a:r>
            <a:endParaRPr lang="en-US" sz="2400" dirty="0"/>
          </a:p>
          <a:p>
            <a:pPr lvl="1"/>
            <a:r>
              <a:rPr lang="en-US" dirty="0"/>
              <a:t>Ensure your safety and the safety of your subjects. Do not put yourself or others at risk to obtain a photograph.</a:t>
            </a:r>
            <a:endParaRPr lang="en-US" sz="2400" dirty="0"/>
          </a:p>
          <a:p>
            <a:pPr lvl="1"/>
            <a:r>
              <a:rPr lang="en-US" dirty="0"/>
              <a:t>Uphold your personal integrity by consistently applying ethical principles to your work. Your reputation as a photojournalist relies on your ethical conduct.</a:t>
            </a:r>
            <a:endParaRPr lang="en-US" sz="2400" dirty="0"/>
          </a:p>
          <a:p>
            <a:endParaRPr lang="en-US" dirty="0"/>
          </a:p>
        </p:txBody>
      </p:sp>
    </p:spTree>
    <p:extLst>
      <p:ext uri="{BB962C8B-B14F-4D97-AF65-F5344CB8AC3E}">
        <p14:creationId xmlns:p14="http://schemas.microsoft.com/office/powerpoint/2010/main" val="33028967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5" y="1596540"/>
            <a:ext cx="8704185" cy="5261459"/>
          </a:xfrm>
        </p:spPr>
        <p:txBody>
          <a:bodyPr>
            <a:normAutofit fontScale="62500" lnSpcReduction="20000"/>
          </a:bodyPr>
          <a:lstStyle/>
          <a:p>
            <a:r>
              <a:rPr lang="en-US" dirty="0"/>
              <a:t>Ethical considerations play a significant role in various aspects of human life, including personal relationships, business practices, healthcare decisions, legal systems, and public policy</a:t>
            </a:r>
            <a:r>
              <a:rPr lang="en-US" dirty="0" smtClean="0"/>
              <a:t>.</a:t>
            </a:r>
          </a:p>
          <a:p>
            <a:r>
              <a:rPr lang="en-US" dirty="0" smtClean="0"/>
              <a:t> </a:t>
            </a:r>
            <a:r>
              <a:rPr lang="en-US" dirty="0"/>
              <a:t>Ethical behavior is central to building trust, maintaining social order, and ensuring that individuals and institutions act in ways that benefit society as a whole. </a:t>
            </a:r>
            <a:endParaRPr lang="en-US" dirty="0" smtClean="0"/>
          </a:p>
          <a:p>
            <a:r>
              <a:rPr lang="en-US" dirty="0" smtClean="0"/>
              <a:t>Ethical </a:t>
            </a:r>
            <a:r>
              <a:rPr lang="en-US" dirty="0"/>
              <a:t>discussions often revolve around complex questions related to morality, values, and the greater good.</a:t>
            </a:r>
          </a:p>
          <a:p>
            <a:r>
              <a:rPr lang="en-US" dirty="0"/>
              <a:t>Photojournalism works within the same ethical approaches to objectivity that are applied by other journalists. </a:t>
            </a:r>
            <a:endParaRPr lang="en-US" dirty="0" smtClean="0"/>
          </a:p>
          <a:p>
            <a:r>
              <a:rPr lang="en-US" dirty="0" smtClean="0"/>
              <a:t>What </a:t>
            </a:r>
            <a:r>
              <a:rPr lang="en-US" dirty="0"/>
              <a:t>to shoot, how to frame, and how to edit are constant considerations. Photographing news for an assignment is one of the most ethical problems photographers face. </a:t>
            </a:r>
            <a:endParaRPr lang="en-US" dirty="0" smtClean="0"/>
          </a:p>
          <a:p>
            <a:r>
              <a:rPr lang="en-US" dirty="0" smtClean="0"/>
              <a:t>Photojournalists </a:t>
            </a:r>
            <a:r>
              <a:rPr lang="en-US" dirty="0"/>
              <a:t>have a moral responsibility to decide what pictures to take, what picture to stage, and what pictures to show the public. </a:t>
            </a:r>
            <a:endParaRPr lang="en-US" dirty="0" smtClean="0"/>
          </a:p>
          <a:p>
            <a:r>
              <a:rPr lang="en-US" dirty="0" smtClean="0"/>
              <a:t>For </a:t>
            </a:r>
            <a:r>
              <a:rPr lang="en-US" dirty="0"/>
              <a:t>example, photographs of violence and tragedy are prevalent in American journalism because as an understated rule of thumb, that "if it bleeds, it leads". </a:t>
            </a:r>
            <a:endParaRPr lang="en-US" dirty="0" smtClean="0"/>
          </a:p>
          <a:p>
            <a:r>
              <a:rPr lang="en-US" dirty="0" smtClean="0"/>
              <a:t>The </a:t>
            </a:r>
            <a:r>
              <a:rPr lang="en-US" dirty="0"/>
              <a:t>public is attracted to gruesome photographs and dramatic stories.  A lot of controversy arises when deciding which photographs are too violent to show the public</a:t>
            </a:r>
            <a:r>
              <a:rPr lang="en-US" dirty="0" smtClean="0"/>
              <a:t>.</a:t>
            </a:r>
          </a:p>
          <a:p>
            <a:r>
              <a:rPr lang="en-US" dirty="0"/>
              <a:t>By consistently applying these ethical principles, you can maintain the integrity of your work as a photojournalist and contribute to the responsible and truthful representation of events and stories. </a:t>
            </a:r>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TotalTime>
  <Words>3783</Words>
  <Application>Microsoft Office PowerPoint</Application>
  <PresentationFormat>On-screen Show (4:3)</PresentationFormat>
  <Paragraphs>324</Paragraphs>
  <Slides>33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Office Theme</vt:lpstr>
      <vt:lpstr>Photojournalism</vt:lpstr>
      <vt:lpstr>Objectives</vt:lpstr>
      <vt:lpstr>Introduction</vt:lpstr>
      <vt:lpstr>What is ethics?</vt:lpstr>
      <vt:lpstr>What is ethics?</vt:lpstr>
      <vt:lpstr>What is ethics?</vt:lpstr>
      <vt:lpstr>What is ethics?</vt:lpstr>
      <vt:lpstr>PowerPoint Presentation</vt:lpstr>
      <vt:lpstr>What is ethics?</vt:lpstr>
      <vt:lpstr>What is ethics?</vt:lpstr>
      <vt:lpstr>The importance of ethics in photojournalism</vt:lpstr>
      <vt:lpstr>The importance of ethics in photojournalism</vt:lpstr>
      <vt:lpstr>PowerPoint Presentation</vt:lpstr>
      <vt:lpstr>The importance of ethics in photojournalism</vt:lpstr>
      <vt:lpstr>The importance of ethics in photojournalism</vt:lpstr>
      <vt:lpstr>The importance of ethics in photojournalism</vt:lpstr>
      <vt:lpstr>The importance of ethics in photojournalism</vt:lpstr>
      <vt:lpstr>PowerPoint Presentation</vt:lpstr>
      <vt:lpstr>The importance of ethics in photojournalism</vt:lpstr>
      <vt:lpstr>The importance of ethics in photojournalism</vt:lpstr>
      <vt:lpstr>The importance of ethics in photojournalism</vt:lpstr>
      <vt:lpstr>The importance of ethics in photojournalism</vt:lpstr>
      <vt:lpstr>Application of ethics in photojournalism</vt:lpstr>
      <vt:lpstr>Application of ethics in photojournalism</vt:lpstr>
      <vt:lpstr>Application of ethics in photojournalism</vt:lpstr>
      <vt:lpstr>Application of ethics in photojournalism</vt:lpstr>
      <vt:lpstr>Application of ethics in photojournalism</vt:lpstr>
      <vt:lpstr>Application of ethics in photojournalism</vt:lpstr>
      <vt:lpstr>Application of ethics in photojournalism</vt:lpstr>
      <vt:lpstr>Application of ethics in photojournalism</vt:lpstr>
      <vt:lpstr>Application of ethics in photojournalism</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166</cp:revision>
  <dcterms:created xsi:type="dcterms:W3CDTF">2013-08-21T19:17:07Z</dcterms:created>
  <dcterms:modified xsi:type="dcterms:W3CDTF">2023-11-09T17:31:33Z</dcterms:modified>
</cp:coreProperties>
</file>