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59" r:id="rId4"/>
    <p:sldId id="261" r:id="rId5"/>
    <p:sldId id="262" r:id="rId6"/>
    <p:sldId id="264" r:id="rId7"/>
    <p:sldId id="265" r:id="rId8"/>
    <p:sldId id="263" r:id="rId9"/>
    <p:sldId id="267" r:id="rId10"/>
    <p:sldId id="268" r:id="rId11"/>
    <p:sldId id="269" r:id="rId12"/>
    <p:sldId id="270" r:id="rId13"/>
    <p:sldId id="272" r:id="rId14"/>
    <p:sldId id="273" r:id="rId15"/>
    <p:sldId id="274" r:id="rId16"/>
    <p:sldId id="275" r:id="rId17"/>
    <p:sldId id="276" r:id="rId18"/>
    <p:sldId id="277" r:id="rId19"/>
    <p:sldId id="278" r:id="rId20"/>
    <p:sldId id="282" r:id="rId21"/>
    <p:sldId id="279" r:id="rId22"/>
    <p:sldId id="280" r:id="rId23"/>
    <p:sldId id="281" r:id="rId24"/>
    <p:sldId id="283" r:id="rId25"/>
    <p:sldId id="284" r:id="rId26"/>
    <p:sldId id="285" r:id="rId27"/>
    <p:sldId id="286" r:id="rId28"/>
    <p:sldId id="287" r:id="rId29"/>
    <p:sldId id="291" r:id="rId30"/>
    <p:sldId id="292" r:id="rId31"/>
    <p:sldId id="288" r:id="rId32"/>
    <p:sldId id="289" r:id="rId33"/>
    <p:sldId id="290" r:id="rId3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40000"/>
    <a:srgbClr val="FF9E1D"/>
    <a:srgbClr val="D68B1C"/>
    <a:srgbClr val="609600"/>
    <a:srgbClr val="6CA800"/>
    <a:srgbClr val="EE7D00"/>
    <a:srgbClr val="253600"/>
    <a:srgbClr val="552579"/>
    <a:srgbClr val="2597FF"/>
    <a:srgbClr val="D0962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906" y="72"/>
      </p:cViewPr>
      <p:guideLst>
        <p:guide orient="horz" pos="2160"/>
        <p:guide pos="2880"/>
      </p:guideLst>
    </p:cSldViewPr>
  </p:slideViewPr>
  <p:notesTextViewPr>
    <p:cViewPr>
      <p:scale>
        <a:sx n="1" d="1"/>
        <a:sy n="1" d="1"/>
      </p:scale>
      <p:origin x="0" y="0"/>
    </p:cViewPr>
  </p:notesTextViewPr>
  <p:gridSpacing cx="152705" cy="15270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01670" y="3581705"/>
            <a:ext cx="8093365" cy="1527050"/>
          </a:xfrm>
          <a:effectLst/>
        </p:spPr>
        <p:txBody>
          <a:bodyPr>
            <a:normAutofit/>
          </a:bodyPr>
          <a:lstStyle>
            <a:lvl1pPr algn="r">
              <a:defRPr sz="3600">
                <a:solidFill>
                  <a:srgbClr val="A40000"/>
                </a:solidFill>
              </a:defRPr>
            </a:lvl1pPr>
          </a:lstStyle>
          <a:p>
            <a:r>
              <a:rPr lang="en-US" dirty="0" smtClean="0"/>
              <a:t>Click to edit </a:t>
            </a:r>
            <a:br>
              <a:rPr lang="en-US" dirty="0" smtClean="0"/>
            </a:br>
            <a:r>
              <a:rPr lang="en-US" dirty="0" smtClean="0"/>
              <a:t>Master title style</a:t>
            </a:r>
            <a:endParaRPr lang="en-US" dirty="0"/>
          </a:p>
        </p:txBody>
      </p:sp>
      <p:sp>
        <p:nvSpPr>
          <p:cNvPr id="3" name="Subtitle 2"/>
          <p:cNvSpPr>
            <a:spLocks noGrp="1"/>
          </p:cNvSpPr>
          <p:nvPr>
            <p:ph type="subTitle" idx="1"/>
          </p:nvPr>
        </p:nvSpPr>
        <p:spPr>
          <a:xfrm>
            <a:off x="601670" y="5108754"/>
            <a:ext cx="8093365" cy="1068935"/>
          </a:xfrm>
        </p:spPr>
        <p:txBody>
          <a:bodyPr>
            <a:normAutofit/>
          </a:bodyPr>
          <a:lstStyle>
            <a:lvl1pPr marL="0" indent="0" algn="r">
              <a:buNone/>
              <a:defRPr sz="2800">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a:t>
            </a:r>
          </a:p>
          <a:p>
            <a:r>
              <a:rPr lang="en-US" dirty="0" smtClean="0"/>
              <a:t>Master subtitle style</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11/10/2023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dirty="0"/>
          </a:p>
        </p:txBody>
      </p:sp>
    </p:spTree>
    <p:extLst>
      <p:ext uri="{BB962C8B-B14F-4D97-AF65-F5344CB8AC3E}">
        <p14:creationId xmlns:p14="http://schemas.microsoft.com/office/powerpoint/2010/main" val="3253875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59785" y="1443835"/>
            <a:ext cx="7618780" cy="610820"/>
          </a:xfrm>
        </p:spPr>
        <p:txBody>
          <a:bodyPr>
            <a:normAutofit/>
          </a:bodyPr>
          <a:lstStyle>
            <a:lvl1pPr algn="l">
              <a:defRPr sz="3600">
                <a:solidFill>
                  <a:srgbClr val="A40000"/>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1059785" y="2054655"/>
            <a:ext cx="7618780" cy="4123035"/>
          </a:xfrm>
        </p:spPr>
        <p:txBody>
          <a:bodyPr/>
          <a:lstStyle>
            <a:lvl1pPr>
              <a:defRPr sz="2800">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11/10/2023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64471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76014" y="374900"/>
            <a:ext cx="6719018" cy="868839"/>
          </a:xfrm>
        </p:spPr>
        <p:txBody>
          <a:bodyPr>
            <a:normAutofit/>
          </a:bodyPr>
          <a:lstStyle>
            <a:lvl1pPr algn="l">
              <a:defRPr sz="3600">
                <a:solidFill>
                  <a:srgbClr val="A40000"/>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1976015" y="1138425"/>
            <a:ext cx="6719018" cy="5039265"/>
          </a:xfrm>
        </p:spPr>
        <p:txBody>
          <a:bodyPr/>
          <a:lstStyle>
            <a:lvl1pPr>
              <a:defRPr sz="2800">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11/10/2023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29391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11/10/2023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863441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833014"/>
            <a:ext cx="8229600" cy="584623"/>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3074F12-AA26-4AC8-9962-C36BB8F32554}" type="datetimeFigureOut">
              <a:rPr lang="en-US" smtClean="0"/>
              <a:pPr/>
              <a:t>11/10/2023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556791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48965" y="1443835"/>
            <a:ext cx="8229600" cy="532180"/>
          </a:xfrm>
        </p:spPr>
        <p:txBody>
          <a:bodyPr>
            <a:normAutofit/>
          </a:bodyPr>
          <a:lstStyle>
            <a:lvl1pPr algn="l">
              <a:defRPr sz="3600">
                <a:solidFill>
                  <a:srgbClr val="A40000"/>
                </a:solidFill>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448965" y="2054654"/>
            <a:ext cx="4040188" cy="639762"/>
          </a:xfrm>
        </p:spPr>
        <p:txBody>
          <a:bodyPr anchor="b"/>
          <a:lstStyle>
            <a:lvl1pPr marL="0" indent="0">
              <a:buNone/>
              <a:defRPr sz="2400" b="1">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448965" y="2684517"/>
            <a:ext cx="4040188" cy="3035058"/>
          </a:xfrm>
        </p:spPr>
        <p:txBody>
          <a:bodyPr/>
          <a:lstStyle>
            <a:lvl1pPr>
              <a:defRPr sz="2400">
                <a:solidFill>
                  <a:schemeClr val="tx1">
                    <a:lumMod val="75000"/>
                    <a:lumOff val="25000"/>
                  </a:schemeClr>
                </a:solidFill>
              </a:defRPr>
            </a:lvl1pPr>
            <a:lvl2pPr>
              <a:defRPr sz="2000">
                <a:solidFill>
                  <a:schemeClr val="tx1">
                    <a:lumMod val="75000"/>
                    <a:lumOff val="25000"/>
                  </a:schemeClr>
                </a:solidFill>
              </a:defRPr>
            </a:lvl2pPr>
            <a:lvl3pPr>
              <a:defRPr sz="18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636790" y="2054654"/>
            <a:ext cx="4041775" cy="639762"/>
          </a:xfrm>
        </p:spPr>
        <p:txBody>
          <a:bodyPr anchor="b"/>
          <a:lstStyle>
            <a:lvl1pPr marL="0" indent="0">
              <a:buNone/>
              <a:defRPr sz="2400" b="1">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p:nvPr>
        </p:nvSpPr>
        <p:spPr>
          <a:xfrm>
            <a:off x="4636790" y="2684517"/>
            <a:ext cx="4041775" cy="3035058"/>
          </a:xfrm>
        </p:spPr>
        <p:txBody>
          <a:bodyPr/>
          <a:lstStyle>
            <a:lvl1pPr>
              <a:defRPr sz="2400">
                <a:solidFill>
                  <a:schemeClr val="tx1">
                    <a:lumMod val="75000"/>
                    <a:lumOff val="25000"/>
                  </a:schemeClr>
                </a:solidFill>
              </a:defRPr>
            </a:lvl1pPr>
            <a:lvl2pPr>
              <a:defRPr sz="2000">
                <a:solidFill>
                  <a:schemeClr val="tx1">
                    <a:lumMod val="75000"/>
                    <a:lumOff val="25000"/>
                  </a:schemeClr>
                </a:solidFill>
              </a:defRPr>
            </a:lvl2pPr>
            <a:lvl3pPr>
              <a:defRPr sz="18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Date Placeholder 6"/>
          <p:cNvSpPr>
            <a:spLocks noGrp="1"/>
          </p:cNvSpPr>
          <p:nvPr>
            <p:ph type="dt" sz="half" idx="10"/>
          </p:nvPr>
        </p:nvSpPr>
        <p:spPr/>
        <p:txBody>
          <a:bodyPr/>
          <a:lstStyle/>
          <a:p>
            <a:fld id="{53074F12-AA26-4AC8-9962-C36BB8F32554}" type="datetimeFigureOut">
              <a:rPr lang="en-US" smtClean="0"/>
              <a:pPr/>
              <a:t>11/10/2023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122911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3074F12-AA26-4AC8-9962-C36BB8F32554}" type="datetimeFigureOut">
              <a:rPr lang="en-US" smtClean="0"/>
              <a:pPr/>
              <a:t>11/10/2023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029773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11/10/2023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251864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11/10/2023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174452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11/10/2023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77607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074F12-AA26-4AC8-9962-C36BB8F32554}" type="datetimeFigureOut">
              <a:rPr lang="en-US" smtClean="0"/>
              <a:pPr/>
              <a:t>11/10/2023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428665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074F12-AA26-4AC8-9962-C36BB8F32554}" type="datetimeFigureOut">
              <a:rPr lang="en-US" smtClean="0"/>
              <a:pPr/>
              <a:t>11/10/2023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893609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74F12-AA26-4AC8-9962-C36BB8F32554}" type="datetimeFigureOut">
              <a:rPr lang="en-US" smtClean="0"/>
              <a:pPr/>
              <a:t>11/10/2023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2CCC60-E8CD-4174-8B1A-7DF615B22EEF}" type="slidenum">
              <a:rPr lang="en-US" smtClean="0"/>
              <a:pPr/>
              <a:t>‹#›</a:t>
            </a:fld>
            <a:endParaRPr lang="en-US"/>
          </a:p>
        </p:txBody>
      </p:sp>
    </p:spTree>
    <p:extLst>
      <p:ext uri="{BB962C8B-B14F-4D97-AF65-F5344CB8AC3E}">
        <p14:creationId xmlns:p14="http://schemas.microsoft.com/office/powerpoint/2010/main" val="1944039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s://freedesignfile.com/345631-future-technology-stock-photo/" TargetMode="Externa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freedesignfile.com/594770-wireless-control-quadrocopter-stock-photo-06/" TargetMode="Externa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s://www.allerin.com/blog/spatial-journalism-will-be-the-future-of-media-thanks-to-ar-and-vr" TargetMode="Externa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www.heraldgoa.in/Cafe/Citizen-Journalism-Handle-with-care/130274" TargetMode="Externa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s://www.pexels.com/photo/close-up-photography-of-smartphone-icons-267350/" TargetMode="Externa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48965" y="69490"/>
            <a:ext cx="8246070" cy="1374345"/>
          </a:xfrm>
        </p:spPr>
        <p:txBody>
          <a:bodyPr>
            <a:normAutofit fontScale="90000"/>
          </a:bodyPr>
          <a:lstStyle/>
          <a:p>
            <a:pPr algn="ctr"/>
            <a:r>
              <a:rPr lang="en-US" sz="8800" b="1" dirty="0" smtClean="0"/>
              <a:t>Photojournalism</a:t>
            </a:r>
            <a:endParaRPr lang="en-US" b="1" dirty="0"/>
          </a:p>
        </p:txBody>
      </p:sp>
      <p:sp>
        <p:nvSpPr>
          <p:cNvPr id="3" name="Subtitle 2"/>
          <p:cNvSpPr>
            <a:spLocks noGrp="1"/>
          </p:cNvSpPr>
          <p:nvPr>
            <p:ph type="subTitle" idx="1"/>
          </p:nvPr>
        </p:nvSpPr>
        <p:spPr>
          <a:xfrm>
            <a:off x="296260" y="5108755"/>
            <a:ext cx="8246070" cy="1374345"/>
          </a:xfrm>
        </p:spPr>
        <p:txBody>
          <a:bodyPr>
            <a:normAutofit/>
          </a:bodyPr>
          <a:lstStyle/>
          <a:p>
            <a:pPr algn="ctr"/>
            <a:r>
              <a:rPr lang="en-US" b="1" dirty="0" smtClean="0">
                <a:solidFill>
                  <a:schemeClr val="tx1"/>
                </a:solidFill>
              </a:rPr>
              <a:t>WEEK 13 </a:t>
            </a:r>
            <a:r>
              <a:rPr lang="en-US" b="1" cap="all" dirty="0">
                <a:solidFill>
                  <a:schemeClr val="tx1"/>
                </a:solidFill>
              </a:rPr>
              <a:t>The future </a:t>
            </a:r>
            <a:r>
              <a:rPr lang="en-US" b="1" cap="all">
                <a:solidFill>
                  <a:schemeClr val="tx1"/>
                </a:solidFill>
              </a:rPr>
              <a:t>of </a:t>
            </a:r>
            <a:r>
              <a:rPr lang="en-US" b="1" cap="all" smtClean="0">
                <a:solidFill>
                  <a:schemeClr val="tx1"/>
                </a:solidFill>
              </a:rPr>
              <a:t>photojournalism</a:t>
            </a:r>
          </a:p>
          <a:p>
            <a:pPr algn="ctr"/>
            <a:r>
              <a:rPr lang="en-US" b="1" dirty="0" smtClean="0">
                <a:solidFill>
                  <a:schemeClr val="tx1"/>
                </a:solidFill>
              </a:rPr>
              <a:t>By Dr. Raphael Ogutu</a:t>
            </a:r>
            <a:endParaRPr lang="en-US" b="1" dirty="0">
              <a:solidFill>
                <a:schemeClr val="tx1"/>
              </a:solidFill>
            </a:endParaRPr>
          </a:p>
        </p:txBody>
      </p:sp>
    </p:spTree>
    <p:extLst>
      <p:ext uri="{BB962C8B-B14F-4D97-AF65-F5344CB8AC3E}">
        <p14:creationId xmlns:p14="http://schemas.microsoft.com/office/powerpoint/2010/main" val="3639203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39540" y="985720"/>
            <a:ext cx="6719018" cy="868839"/>
          </a:xfrm>
        </p:spPr>
        <p:txBody>
          <a:bodyPr/>
          <a:lstStyle/>
          <a:p>
            <a:r>
              <a:rPr lang="en-US" b="1" dirty="0" smtClean="0"/>
              <a:t>Objectives</a:t>
            </a:r>
            <a:endParaRPr lang="en-US" b="1" dirty="0"/>
          </a:p>
        </p:txBody>
      </p:sp>
      <p:sp>
        <p:nvSpPr>
          <p:cNvPr id="3" name="Content Placeholder 2"/>
          <p:cNvSpPr>
            <a:spLocks noGrp="1"/>
          </p:cNvSpPr>
          <p:nvPr>
            <p:ph idx="1"/>
          </p:nvPr>
        </p:nvSpPr>
        <p:spPr>
          <a:xfrm>
            <a:off x="296260" y="1596540"/>
            <a:ext cx="7482545" cy="5039265"/>
          </a:xfrm>
        </p:spPr>
        <p:txBody>
          <a:bodyPr>
            <a:normAutofit/>
          </a:bodyPr>
          <a:lstStyle/>
          <a:p>
            <a:r>
              <a:rPr lang="en-US" dirty="0"/>
              <a:t>At the end of this </a:t>
            </a:r>
            <a:r>
              <a:rPr lang="en-US" dirty="0" smtClean="0"/>
              <a:t>Lecture, </a:t>
            </a:r>
            <a:r>
              <a:rPr lang="en-US" dirty="0"/>
              <a:t>you should be </a:t>
            </a:r>
            <a:r>
              <a:rPr lang="en-US" dirty="0" smtClean="0"/>
              <a:t>able to:</a:t>
            </a:r>
          </a:p>
          <a:p>
            <a:pPr lvl="0" algn="just">
              <a:lnSpc>
                <a:spcPct val="107000"/>
              </a:lnSpc>
              <a:buFont typeface="+mj-lt"/>
              <a:buAutoNum type="arabicPeriod"/>
            </a:pPr>
            <a:r>
              <a:rPr lang="en-US" dirty="0">
                <a:latin typeface="+mj-lt"/>
                <a:ea typeface="Calibri" panose="020F0502020204030204" pitchFamily="34" charset="0"/>
                <a:cs typeface="Times New Roman" panose="02020603050405020304" pitchFamily="18" charset="0"/>
              </a:rPr>
              <a:t>Understand the future of journalism</a:t>
            </a:r>
            <a:endParaRPr lang="en-US" sz="2400" dirty="0">
              <a:latin typeface="+mj-lt"/>
              <a:ea typeface="Calibri" panose="020F0502020204030204" pitchFamily="34" charset="0"/>
              <a:cs typeface="Times New Roman" panose="02020603050405020304" pitchFamily="18" charset="0"/>
            </a:endParaRPr>
          </a:p>
          <a:p>
            <a:pPr lvl="0" algn="just">
              <a:lnSpc>
                <a:spcPct val="107000"/>
              </a:lnSpc>
              <a:buFont typeface="+mj-lt"/>
              <a:buAutoNum type="arabicPeriod"/>
            </a:pPr>
            <a:r>
              <a:rPr lang="en-US" dirty="0">
                <a:latin typeface="+mj-lt"/>
                <a:ea typeface="Calibri" panose="020F0502020204030204" pitchFamily="34" charset="0"/>
                <a:cs typeface="Times New Roman" panose="02020603050405020304" pitchFamily="18" charset="0"/>
              </a:rPr>
              <a:t>Explore the future of Photography</a:t>
            </a:r>
            <a:endParaRPr lang="en-US" sz="2400" dirty="0">
              <a:latin typeface="+mj-lt"/>
              <a:ea typeface="Calibri" panose="020F0502020204030204" pitchFamily="34" charset="0"/>
              <a:cs typeface="Times New Roman" panose="02020603050405020304" pitchFamily="18" charset="0"/>
            </a:endParaRPr>
          </a:p>
          <a:p>
            <a:pPr lvl="0" algn="just">
              <a:lnSpc>
                <a:spcPct val="107000"/>
              </a:lnSpc>
              <a:buFont typeface="+mj-lt"/>
              <a:buAutoNum type="arabicPeriod"/>
            </a:pPr>
            <a:r>
              <a:rPr lang="en-US" dirty="0">
                <a:latin typeface="+mj-lt"/>
                <a:ea typeface="Calibri" panose="020F0502020204030204" pitchFamily="34" charset="0"/>
                <a:cs typeface="Times New Roman" panose="02020603050405020304" pitchFamily="18" charset="0"/>
              </a:rPr>
              <a:t>Analyze the future of photojournalism</a:t>
            </a:r>
            <a:endParaRPr lang="en-US" sz="2400" dirty="0">
              <a:latin typeface="+mj-lt"/>
              <a:ea typeface="Calibri" panose="020F0502020204030204" pitchFamily="34" charset="0"/>
              <a:cs typeface="Times New Roman" panose="02020603050405020304" pitchFamily="18" charset="0"/>
            </a:endParaRPr>
          </a:p>
          <a:p>
            <a:pPr marL="514350" indent="-514350">
              <a:buFont typeface="+mj-lt"/>
              <a:buAutoNum type="arabicPeriod"/>
            </a:pPr>
            <a:endParaRPr lang="en-US" dirty="0" smtClean="0"/>
          </a:p>
          <a:p>
            <a:pPr marL="514350" indent="-514350">
              <a:buFont typeface="+mj-lt"/>
              <a:buAutoNum type="arabicPeriod"/>
            </a:pPr>
            <a:endParaRPr lang="en-US" dirty="0"/>
          </a:p>
        </p:txBody>
      </p:sp>
    </p:spTree>
    <p:extLst>
      <p:ext uri="{BB962C8B-B14F-4D97-AF65-F5344CB8AC3E}">
        <p14:creationId xmlns:p14="http://schemas.microsoft.com/office/powerpoint/2010/main" val="32537073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1976015" y="222195"/>
            <a:ext cx="6719018" cy="868839"/>
          </a:xfrm>
        </p:spPr>
        <p:txBody>
          <a:bodyPr/>
          <a:lstStyle/>
          <a:p>
            <a:r>
              <a:rPr lang="en-US" b="1" dirty="0" smtClean="0"/>
              <a:t>Introduction</a:t>
            </a:r>
            <a:endParaRPr lang="en-US" b="1" dirty="0"/>
          </a:p>
        </p:txBody>
      </p:sp>
      <p:sp>
        <p:nvSpPr>
          <p:cNvPr id="5" name="Content Placeholder 4"/>
          <p:cNvSpPr>
            <a:spLocks noGrp="1"/>
          </p:cNvSpPr>
          <p:nvPr>
            <p:ph idx="1"/>
          </p:nvPr>
        </p:nvSpPr>
        <p:spPr>
          <a:xfrm>
            <a:off x="1850206" y="1291130"/>
            <a:ext cx="7302944" cy="5497380"/>
          </a:xfrm>
        </p:spPr>
        <p:txBody>
          <a:bodyPr>
            <a:normAutofit fontScale="70000" lnSpcReduction="20000"/>
          </a:bodyPr>
          <a:lstStyle/>
          <a:p>
            <a:r>
              <a:rPr lang="en-US" dirty="0" smtClean="0"/>
              <a:t>The </a:t>
            </a:r>
            <a:r>
              <a:rPr lang="en-US" dirty="0"/>
              <a:t>new generation of photojournalists will work in a completely different way from the old photojournalists</a:t>
            </a:r>
            <a:r>
              <a:rPr lang="en-US" dirty="0" smtClean="0"/>
              <a:t>.</a:t>
            </a:r>
          </a:p>
          <a:p>
            <a:r>
              <a:rPr lang="en-US" dirty="0" smtClean="0"/>
              <a:t> </a:t>
            </a:r>
            <a:r>
              <a:rPr lang="en-US" dirty="0"/>
              <a:t>They know the possibilities of working with social media and are not locked into only stills photography. </a:t>
            </a:r>
            <a:endParaRPr lang="en-US" dirty="0" smtClean="0"/>
          </a:p>
          <a:p>
            <a:r>
              <a:rPr lang="en-US" dirty="0" smtClean="0"/>
              <a:t>Presently</a:t>
            </a:r>
            <a:r>
              <a:rPr lang="en-US" dirty="0"/>
              <a:t>, visual storytelling is becoming more critical – if you’re good at that, you will survive. </a:t>
            </a:r>
            <a:endParaRPr lang="en-US" dirty="0" smtClean="0"/>
          </a:p>
          <a:p>
            <a:r>
              <a:rPr lang="en-US" dirty="0" smtClean="0"/>
              <a:t>Digital </a:t>
            </a:r>
            <a:r>
              <a:rPr lang="en-US" dirty="0"/>
              <a:t>technology has drastically changed the role of photography in society. </a:t>
            </a:r>
            <a:endParaRPr lang="en-US" dirty="0" smtClean="0"/>
          </a:p>
          <a:p>
            <a:r>
              <a:rPr lang="en-US" dirty="0" smtClean="0"/>
              <a:t>Advances </a:t>
            </a:r>
            <a:r>
              <a:rPr lang="en-US" dirty="0"/>
              <a:t>in 360-degree VR, augmented reality, XR, and promises of holographic imagery with sound syncing from a smartphone, surprise us with every tech generation</a:t>
            </a:r>
            <a:r>
              <a:rPr lang="en-US" dirty="0" smtClean="0"/>
              <a:t>.</a:t>
            </a:r>
          </a:p>
          <a:p>
            <a:r>
              <a:rPr lang="en-US" dirty="0" smtClean="0"/>
              <a:t> </a:t>
            </a:r>
            <a:r>
              <a:rPr lang="en-US" dirty="0"/>
              <a:t>Already in the works, camera lenses that adjust automatically to weather conditions are being assessed. </a:t>
            </a:r>
            <a:endParaRPr lang="en-US" dirty="0" smtClean="0"/>
          </a:p>
          <a:p>
            <a:r>
              <a:rPr lang="en-US" dirty="0" smtClean="0"/>
              <a:t>Probably </a:t>
            </a:r>
            <a:r>
              <a:rPr lang="en-US" dirty="0"/>
              <a:t>most alarming, is that images on social media pages already can be used as legal evidence, because timestamps are embedded in them. </a:t>
            </a:r>
            <a:endParaRPr lang="en-US" dirty="0" smtClean="0"/>
          </a:p>
          <a:p>
            <a:r>
              <a:rPr lang="en-US" dirty="0" smtClean="0"/>
              <a:t>Other </a:t>
            </a:r>
            <a:r>
              <a:rPr lang="en-US" dirty="0"/>
              <a:t>cameras are being developed that will be able to help reenact events or moments, providing layers, and layers, of data upon which to investigate a crime or incident </a:t>
            </a:r>
            <a:endParaRPr lang="en-US" dirty="0" smtClean="0"/>
          </a:p>
        </p:txBody>
      </p:sp>
    </p:spTree>
    <p:extLst>
      <p:ext uri="{BB962C8B-B14F-4D97-AF65-F5344CB8AC3E}">
        <p14:creationId xmlns:p14="http://schemas.microsoft.com/office/powerpoint/2010/main" val="11016338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4950" y="833015"/>
            <a:ext cx="6719018" cy="868839"/>
          </a:xfrm>
        </p:spPr>
        <p:txBody>
          <a:bodyPr>
            <a:normAutofit/>
          </a:bodyPr>
          <a:lstStyle/>
          <a:p>
            <a:r>
              <a:rPr lang="en-US" sz="2400" b="1" dirty="0" smtClean="0"/>
              <a:t>Introduction</a:t>
            </a:r>
            <a:endParaRPr lang="en-US" sz="2400" b="1" dirty="0"/>
          </a:p>
        </p:txBody>
      </p:sp>
      <p:sp>
        <p:nvSpPr>
          <p:cNvPr id="3" name="Content Placeholder 2"/>
          <p:cNvSpPr>
            <a:spLocks noGrp="1"/>
          </p:cNvSpPr>
          <p:nvPr>
            <p:ph idx="1"/>
          </p:nvPr>
        </p:nvSpPr>
        <p:spPr>
          <a:xfrm>
            <a:off x="65405" y="1443835"/>
            <a:ext cx="8629630" cy="5414165"/>
          </a:xfrm>
        </p:spPr>
        <p:txBody>
          <a:bodyPr>
            <a:normAutofit fontScale="85000" lnSpcReduction="20000"/>
          </a:bodyPr>
          <a:lstStyle/>
          <a:p>
            <a:r>
              <a:rPr lang="en-US" b="1" dirty="0"/>
              <a:t>5 things everybody needs to know about the future of journalism:</a:t>
            </a:r>
            <a:endParaRPr lang="en-US" dirty="0"/>
          </a:p>
          <a:p>
            <a:pPr lvl="0"/>
            <a:r>
              <a:rPr lang="en-US" dirty="0"/>
              <a:t>We have moved from a world where media </a:t>
            </a:r>
            <a:r>
              <a:rPr lang="en-US" dirty="0" smtClean="0"/>
              <a:t>organizations </a:t>
            </a:r>
            <a:r>
              <a:rPr lang="en-US" dirty="0"/>
              <a:t>were gatekeepers to a world where media still create the news agenda, but platform companies control access to audiences</a:t>
            </a:r>
          </a:p>
          <a:p>
            <a:pPr lvl="0"/>
            <a:r>
              <a:rPr lang="en-US" dirty="0"/>
              <a:t>This move to digital media generally does not generate filter bubbles. Instead automated serendipity and incidental exposure drive people to more and more diverse sources of information</a:t>
            </a:r>
          </a:p>
          <a:p>
            <a:pPr lvl="0"/>
            <a:r>
              <a:rPr lang="en-US" dirty="0"/>
              <a:t>Journalism is often losing the battle for people’s attention and in some countries for the public’s trust</a:t>
            </a:r>
          </a:p>
          <a:p>
            <a:pPr lvl="0"/>
            <a:r>
              <a:rPr lang="en-US" dirty="0"/>
              <a:t>The business models that fund news are challenged, weakening professional journalism and leaving news media more vulnerable to commercial and political pressures</a:t>
            </a:r>
          </a:p>
          <a:p>
            <a:pPr lvl="0"/>
            <a:r>
              <a:rPr lang="en-US" dirty="0"/>
              <a:t>News is more diverse than ever, and the best journalism in many cases better than ever, taking everyone from the most powerful politicians to the biggest private companies</a:t>
            </a:r>
          </a:p>
        </p:txBody>
      </p:sp>
    </p:spTree>
    <p:extLst>
      <p:ext uri="{BB962C8B-B14F-4D97-AF65-F5344CB8AC3E}">
        <p14:creationId xmlns:p14="http://schemas.microsoft.com/office/powerpoint/2010/main" val="23470164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4950" y="833015"/>
            <a:ext cx="2901395" cy="868839"/>
          </a:xfrm>
        </p:spPr>
        <p:txBody>
          <a:bodyPr>
            <a:normAutofit/>
          </a:bodyPr>
          <a:lstStyle/>
          <a:p>
            <a:r>
              <a:rPr lang="en-US" sz="2800" b="1" dirty="0" smtClean="0"/>
              <a:t>Introduction</a:t>
            </a:r>
            <a:endParaRPr lang="en-US" sz="2800" b="1" dirty="0"/>
          </a:p>
        </p:txBody>
      </p:sp>
      <p:sp>
        <p:nvSpPr>
          <p:cNvPr id="3" name="Content Placeholder 2"/>
          <p:cNvSpPr>
            <a:spLocks noGrp="1"/>
          </p:cNvSpPr>
          <p:nvPr>
            <p:ph idx="1"/>
          </p:nvPr>
        </p:nvSpPr>
        <p:spPr>
          <a:xfrm>
            <a:off x="296260" y="1596540"/>
            <a:ext cx="7787955" cy="5039265"/>
          </a:xfrm>
        </p:spPr>
        <p:txBody>
          <a:bodyPr>
            <a:normAutofit fontScale="92500" lnSpcReduction="20000"/>
          </a:bodyPr>
          <a:lstStyle/>
          <a:p>
            <a:r>
              <a:rPr lang="en-US" dirty="0"/>
              <a:t>Many media companies who are reluctant to use automated journalism to replace journalists </a:t>
            </a:r>
            <a:r>
              <a:rPr lang="en-US" dirty="0" smtClean="0"/>
              <a:t>have:</a:t>
            </a:r>
          </a:p>
          <a:p>
            <a:r>
              <a:rPr lang="en-US" dirty="0" smtClean="0"/>
              <a:t> </a:t>
            </a:r>
            <a:r>
              <a:rPr lang="en-US" dirty="0"/>
              <a:t>still incorporated some form of AI into their business structures, such as the BBC’s “Juicer” that automatically sorts articles by subject, relevance, </a:t>
            </a:r>
            <a:endParaRPr lang="en-US" dirty="0" smtClean="0"/>
          </a:p>
          <a:p>
            <a:r>
              <a:rPr lang="en-US" dirty="0" smtClean="0"/>
              <a:t>and </a:t>
            </a:r>
            <a:r>
              <a:rPr lang="en-US" dirty="0"/>
              <a:t>other factors, and the New York Times’ “Editor” that works to make information more accessible by automatically tagging key phrases. </a:t>
            </a:r>
            <a:endParaRPr lang="en-US" dirty="0" smtClean="0"/>
          </a:p>
          <a:p>
            <a:r>
              <a:rPr lang="en-US" dirty="0" smtClean="0"/>
              <a:t>While </a:t>
            </a:r>
            <a:r>
              <a:rPr lang="en-US" dirty="0"/>
              <a:t>the rate of AI integration into the media sector grows, advancements and improvements in the technology increases as well. </a:t>
            </a:r>
            <a:endParaRPr lang="en-US" dirty="0" smtClean="0"/>
          </a:p>
          <a:p>
            <a:r>
              <a:rPr lang="en-US" dirty="0" smtClean="0"/>
              <a:t>Soon</a:t>
            </a:r>
            <a:r>
              <a:rPr lang="en-US" dirty="0"/>
              <a:t>, you might not be able to differentiate “real” and “robot” journalism.</a:t>
            </a:r>
          </a:p>
        </p:txBody>
      </p:sp>
    </p:spTree>
    <p:extLst>
      <p:ext uri="{BB962C8B-B14F-4D97-AF65-F5344CB8AC3E}">
        <p14:creationId xmlns:p14="http://schemas.microsoft.com/office/powerpoint/2010/main" val="10773379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749245"/>
            <a:ext cx="7473393" cy="5039265"/>
          </a:xfrm>
        </p:spPr>
        <p:txBody>
          <a:bodyPr>
            <a:normAutofit/>
          </a:bodyPr>
          <a:lstStyle/>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r>
              <a:rPr lang="en-US" sz="1000" dirty="0" smtClean="0"/>
              <a:t>Source</a:t>
            </a:r>
            <a:r>
              <a:rPr lang="en-US" sz="1000" dirty="0"/>
              <a:t>: </a:t>
            </a:r>
            <a:r>
              <a:rPr lang="en-US" sz="1000" dirty="0">
                <a:hlinkClick r:id="rId2"/>
              </a:rPr>
              <a:t>https://freedesignfile.com/345631-future-technology-stock-photo</a:t>
            </a:r>
            <a:r>
              <a:rPr lang="en-US" sz="1000" dirty="0" smtClean="0">
                <a:hlinkClick r:id="rId2"/>
              </a:rPr>
              <a:t>/</a:t>
            </a:r>
            <a:r>
              <a:rPr lang="en-US" sz="1000" dirty="0" smtClean="0"/>
              <a:t> By </a:t>
            </a:r>
            <a:r>
              <a:rPr lang="en-US" sz="1000" dirty="0" err="1" smtClean="0"/>
              <a:t>Freedesignfile</a:t>
            </a:r>
            <a:endParaRPr lang="en-US" sz="1000" dirty="0"/>
          </a:p>
        </p:txBody>
      </p:sp>
      <p:pic>
        <p:nvPicPr>
          <p:cNvPr id="1026" name="Picture 2" descr="future technology Stock Phot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65" y="1443835"/>
            <a:ext cx="7635250" cy="4581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10262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8965" y="1749245"/>
            <a:ext cx="6719018" cy="5039265"/>
          </a:xfrm>
        </p:spPr>
        <p:txBody>
          <a:bodyPr>
            <a:normAutofit/>
          </a:bodyPr>
          <a:lstStyle/>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r>
              <a:rPr lang="en-US" sz="1000" dirty="0" smtClean="0"/>
              <a:t>Source</a:t>
            </a:r>
            <a:r>
              <a:rPr lang="en-US" sz="1000" dirty="0"/>
              <a:t>: </a:t>
            </a:r>
            <a:r>
              <a:rPr lang="en-US" sz="1000" dirty="0">
                <a:hlinkClick r:id="rId2"/>
              </a:rPr>
              <a:t>https://freedesignfile.com/594770-wireless-control-quadrocopter-stock-photo-06</a:t>
            </a:r>
            <a:r>
              <a:rPr lang="en-US" sz="1000" dirty="0" smtClean="0">
                <a:hlinkClick r:id="rId2"/>
              </a:rPr>
              <a:t>/</a:t>
            </a:r>
            <a:r>
              <a:rPr lang="en-US" sz="1000" dirty="0" smtClean="0"/>
              <a:t> By </a:t>
            </a:r>
            <a:r>
              <a:rPr lang="en-US" sz="1000" dirty="0" err="1" smtClean="0"/>
              <a:t>freedesignfile</a:t>
            </a:r>
            <a:endParaRPr lang="en-US" sz="1000" dirty="0"/>
          </a:p>
        </p:txBody>
      </p:sp>
      <p:pic>
        <p:nvPicPr>
          <p:cNvPr id="2050" name="Picture 2" descr="Wireless control Quadrocopter Stock Photo 06"/>
          <p:cNvPicPr>
            <a:picLocks noChangeAspect="1" noChangeArrowheads="1"/>
          </p:cNvPicPr>
          <p:nvPr/>
        </p:nvPicPr>
        <p:blipFill rotWithShape="1">
          <a:blip r:embed="rId3">
            <a:extLst>
              <a:ext uri="{28A0092B-C50C-407E-A947-70E740481C1C}">
                <a14:useLocalDpi xmlns:a14="http://schemas.microsoft.com/office/drawing/2010/main" val="0"/>
              </a:ext>
            </a:extLst>
          </a:blip>
          <a:srcRect t="10077"/>
          <a:stretch/>
        </p:blipFill>
        <p:spPr bwMode="auto">
          <a:xfrm>
            <a:off x="1212490" y="1901950"/>
            <a:ext cx="6566315" cy="44284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80397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2245" y="833015"/>
            <a:ext cx="6719018" cy="868839"/>
          </a:xfrm>
        </p:spPr>
        <p:txBody>
          <a:bodyPr>
            <a:normAutofit/>
          </a:bodyPr>
          <a:lstStyle/>
          <a:p>
            <a:r>
              <a:rPr lang="en-US" sz="2400" b="1" dirty="0"/>
              <a:t>The Future of photography</a:t>
            </a:r>
            <a:endParaRPr lang="en-US" sz="2400" dirty="0"/>
          </a:p>
        </p:txBody>
      </p:sp>
      <p:sp>
        <p:nvSpPr>
          <p:cNvPr id="3" name="Content Placeholder 2"/>
          <p:cNvSpPr>
            <a:spLocks noGrp="1"/>
          </p:cNvSpPr>
          <p:nvPr>
            <p:ph idx="1"/>
          </p:nvPr>
        </p:nvSpPr>
        <p:spPr>
          <a:xfrm>
            <a:off x="143555" y="1596540"/>
            <a:ext cx="8856890" cy="5261460"/>
          </a:xfrm>
        </p:spPr>
        <p:txBody>
          <a:bodyPr>
            <a:normAutofit fontScale="77500" lnSpcReduction="20000"/>
          </a:bodyPr>
          <a:lstStyle/>
          <a:p>
            <a:r>
              <a:rPr lang="en-US" dirty="0"/>
              <a:t>While it's impossible to predict the entire future of photography, there are several key areas that are likely to shape the direction of the field:</a:t>
            </a:r>
            <a:endParaRPr lang="en-US" sz="2400" dirty="0"/>
          </a:p>
          <a:p>
            <a:pPr lvl="0"/>
            <a:r>
              <a:rPr lang="en-US" b="1" dirty="0"/>
              <a:t>Advancements in Camera Technology:</a:t>
            </a:r>
            <a:r>
              <a:rPr lang="en-US" dirty="0"/>
              <a:t> </a:t>
            </a:r>
            <a:endParaRPr lang="en-US" sz="2400" dirty="0"/>
          </a:p>
          <a:p>
            <a:pPr lvl="1"/>
            <a:r>
              <a:rPr lang="en-US" dirty="0"/>
              <a:t>The ongoing improvement in camera technology, particularly in smartphone cameras and </a:t>
            </a:r>
            <a:r>
              <a:rPr lang="en-US" dirty="0" err="1"/>
              <a:t>mirrorless</a:t>
            </a:r>
            <a:r>
              <a:rPr lang="en-US" dirty="0"/>
              <a:t> systems, will lead to higher image quality, more compact equipment, and innovative features.</a:t>
            </a:r>
            <a:endParaRPr lang="en-US" sz="2400" dirty="0"/>
          </a:p>
          <a:p>
            <a:pPr lvl="1"/>
            <a:r>
              <a:rPr lang="en-US" dirty="0"/>
              <a:t>Cameras, including those in smartphones, will continue to evolve with improved sensors, lenses, and computational photography capabilities. Expect better image quality and enhanced low-light performance</a:t>
            </a:r>
            <a:r>
              <a:rPr lang="en-US" dirty="0" smtClean="0"/>
              <a:t>.</a:t>
            </a:r>
            <a:endParaRPr lang="en-US" sz="2400" dirty="0"/>
          </a:p>
          <a:p>
            <a:pPr lvl="0"/>
            <a:r>
              <a:rPr lang="en-US" b="1" dirty="0"/>
              <a:t>Artificial Intelligence (AI):</a:t>
            </a:r>
            <a:r>
              <a:rPr lang="en-US" dirty="0"/>
              <a:t> </a:t>
            </a:r>
            <a:endParaRPr lang="en-US" sz="2400" dirty="0"/>
          </a:p>
          <a:p>
            <a:pPr lvl="1"/>
            <a:r>
              <a:rPr lang="en-US" dirty="0"/>
              <a:t>AI-driven photography tools and software will become more integrated, offering features like automated image editing, intelligent scene recognition, and enhanced image stabilization.</a:t>
            </a:r>
            <a:endParaRPr lang="en-US" sz="2400" dirty="0"/>
          </a:p>
          <a:p>
            <a:pPr lvl="1"/>
            <a:r>
              <a:rPr lang="en-US" dirty="0"/>
              <a:t>AI-driven photography features, such as image recognition, scene optimization, and automated editing, will become more prevalent, making photography more accessible and user-friendly.</a:t>
            </a:r>
            <a:endParaRPr lang="en-US" sz="2400" dirty="0"/>
          </a:p>
        </p:txBody>
      </p:sp>
    </p:spTree>
    <p:extLst>
      <p:ext uri="{BB962C8B-B14F-4D97-AF65-F5344CB8AC3E}">
        <p14:creationId xmlns:p14="http://schemas.microsoft.com/office/powerpoint/2010/main" val="23442867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2245" y="833015"/>
            <a:ext cx="6719018" cy="868839"/>
          </a:xfrm>
        </p:spPr>
        <p:txBody>
          <a:bodyPr>
            <a:normAutofit/>
          </a:bodyPr>
          <a:lstStyle/>
          <a:p>
            <a:r>
              <a:rPr lang="en-US" sz="2400" b="1" dirty="0"/>
              <a:t>The Future of photography</a:t>
            </a:r>
            <a:endParaRPr lang="en-US" sz="2400" b="1" dirty="0"/>
          </a:p>
        </p:txBody>
      </p:sp>
      <p:sp>
        <p:nvSpPr>
          <p:cNvPr id="3" name="Content Placeholder 2"/>
          <p:cNvSpPr>
            <a:spLocks noGrp="1"/>
          </p:cNvSpPr>
          <p:nvPr>
            <p:ph idx="1"/>
          </p:nvPr>
        </p:nvSpPr>
        <p:spPr>
          <a:xfrm>
            <a:off x="143555" y="1596540"/>
            <a:ext cx="8856890" cy="5261460"/>
          </a:xfrm>
        </p:spPr>
        <p:txBody>
          <a:bodyPr>
            <a:normAutofit fontScale="77500" lnSpcReduction="20000"/>
          </a:bodyPr>
          <a:lstStyle/>
          <a:p>
            <a:pPr lvl="0"/>
            <a:r>
              <a:rPr lang="en-US" b="1" dirty="0"/>
              <a:t>Virtual and Augmented Reality (VR and AR):</a:t>
            </a:r>
            <a:r>
              <a:rPr lang="en-US" dirty="0"/>
              <a:t> </a:t>
            </a:r>
            <a:endParaRPr lang="en-US" sz="2400" dirty="0"/>
          </a:p>
          <a:p>
            <a:pPr lvl="1"/>
            <a:r>
              <a:rPr lang="en-US" dirty="0" smtClean="0"/>
              <a:t>These </a:t>
            </a:r>
            <a:r>
              <a:rPr lang="en-US" dirty="0"/>
              <a:t>technologies have the potential to change the way we consume and create visual content.</a:t>
            </a:r>
            <a:endParaRPr lang="en-US" sz="2400" dirty="0"/>
          </a:p>
          <a:p>
            <a:pPr lvl="1"/>
            <a:r>
              <a:rPr lang="en-US" dirty="0"/>
              <a:t>Photography will expand beyond traditional 2D images. AR and VR will enable immersive, interactive visual experiences that go beyond static photos.</a:t>
            </a:r>
            <a:endParaRPr lang="en-US" sz="2400" dirty="0"/>
          </a:p>
          <a:p>
            <a:pPr lvl="1"/>
            <a:r>
              <a:rPr lang="en-US" dirty="0"/>
              <a:t>The autofocus and image stabilization systems both use AI to achieve precise results, as does tracking and automatic exposure features. </a:t>
            </a:r>
            <a:endParaRPr lang="en-US" dirty="0" smtClean="0"/>
          </a:p>
          <a:p>
            <a:pPr lvl="1"/>
            <a:r>
              <a:rPr lang="en-US" dirty="0" smtClean="0"/>
              <a:t>And </a:t>
            </a:r>
            <a:r>
              <a:rPr lang="en-US" dirty="0"/>
              <a:t>similar AI software is being introduced to smartphone cameras and editing </a:t>
            </a:r>
            <a:r>
              <a:rPr lang="en-US" dirty="0" smtClean="0"/>
              <a:t>apps.</a:t>
            </a:r>
            <a:endParaRPr lang="en-US" sz="2400" dirty="0"/>
          </a:p>
          <a:p>
            <a:pPr lvl="1"/>
            <a:r>
              <a:rPr lang="en-US" dirty="0"/>
              <a:t>The iPhone 7 has a new Portrait mode which blurs the background to create a pleasing shallow depth of field. </a:t>
            </a:r>
            <a:endParaRPr lang="en-US" dirty="0" smtClean="0"/>
          </a:p>
          <a:p>
            <a:pPr lvl="1"/>
            <a:r>
              <a:rPr lang="en-US" dirty="0" smtClean="0"/>
              <a:t>And </a:t>
            </a:r>
            <a:r>
              <a:rPr lang="en-US" dirty="0" err="1"/>
              <a:t>Skylum’s</a:t>
            </a:r>
            <a:r>
              <a:rPr lang="en-US" dirty="0"/>
              <a:t> </a:t>
            </a:r>
            <a:r>
              <a:rPr lang="en-US" dirty="0" err="1"/>
              <a:t>Luminar</a:t>
            </a:r>
            <a:r>
              <a:rPr lang="en-US" dirty="0"/>
              <a:t> has AI-powered filters that make editing a breeze.</a:t>
            </a:r>
            <a:endParaRPr lang="en-US" sz="2400" dirty="0"/>
          </a:p>
          <a:p>
            <a:pPr lvl="1"/>
            <a:r>
              <a:rPr lang="en-US" dirty="0"/>
              <a:t>The editing software on your computer will also develop with more AI over time. It will be able to </a:t>
            </a:r>
            <a:r>
              <a:rPr lang="en-US" dirty="0" smtClean="0"/>
              <a:t>recognize </a:t>
            </a:r>
            <a:r>
              <a:rPr lang="en-US" dirty="0"/>
              <a:t>specific objects and label them. It will change your setting without you needing to request it.</a:t>
            </a:r>
            <a:endParaRPr lang="en-US" sz="2400" dirty="0"/>
          </a:p>
          <a:p>
            <a:endParaRPr lang="en-US" sz="2400" dirty="0"/>
          </a:p>
        </p:txBody>
      </p:sp>
    </p:spTree>
    <p:extLst>
      <p:ext uri="{BB962C8B-B14F-4D97-AF65-F5344CB8AC3E}">
        <p14:creationId xmlns:p14="http://schemas.microsoft.com/office/powerpoint/2010/main" val="9209174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6230" y="1749245"/>
            <a:ext cx="7626100" cy="5039265"/>
          </a:xfrm>
        </p:spPr>
        <p:txBody>
          <a:bodyPr>
            <a:normAutofit lnSpcReduction="10000"/>
          </a:bodyPr>
          <a:lstStyle/>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pPr marL="0" indent="0">
              <a:buNone/>
            </a:pPr>
            <a:endParaRPr lang="en-US" sz="1000" dirty="0" smtClean="0"/>
          </a:p>
          <a:p>
            <a:pPr marL="0" indent="0">
              <a:buNone/>
            </a:pPr>
            <a:endParaRPr lang="en-US" sz="1000" dirty="0"/>
          </a:p>
          <a:p>
            <a:pPr marL="0" indent="0">
              <a:buNone/>
            </a:pPr>
            <a:r>
              <a:rPr lang="en-US" sz="1000" dirty="0"/>
              <a:t>Spatial journalism is defined as an emergent kind of journalism that incorporates space, place, and location into the process and practice of journalism. Technologies such as augmented reality and virtual reality will be at the forefront of spatial journalism. These solutions will allow the viewer to immersively experience events rather than just ‘see and hear’ them</a:t>
            </a:r>
            <a:r>
              <a:rPr lang="en-US" sz="1000" dirty="0" smtClean="0"/>
              <a:t>.</a:t>
            </a:r>
          </a:p>
          <a:p>
            <a:pPr marL="0" indent="0">
              <a:buNone/>
            </a:pPr>
            <a:r>
              <a:rPr lang="en-US" sz="1000" dirty="0" smtClean="0"/>
              <a:t>Source</a:t>
            </a:r>
            <a:r>
              <a:rPr lang="en-US" sz="1000" dirty="0"/>
              <a:t>: </a:t>
            </a:r>
            <a:r>
              <a:rPr lang="en-US" sz="1000" dirty="0">
                <a:hlinkClick r:id="rId2"/>
              </a:rPr>
              <a:t>https://</a:t>
            </a:r>
            <a:r>
              <a:rPr lang="en-US" sz="1000" dirty="0" smtClean="0">
                <a:hlinkClick r:id="rId2"/>
              </a:rPr>
              <a:t>www.allerin.com/blog/spatial-journalism-will-be-the-future-of-media-thanks-to-ar-and-vr</a:t>
            </a:r>
            <a:r>
              <a:rPr lang="en-US" sz="1000" dirty="0" smtClean="0"/>
              <a:t> By </a:t>
            </a:r>
            <a:r>
              <a:rPr lang="en-US" sz="1000" dirty="0" err="1" smtClean="0"/>
              <a:t>Allerin</a:t>
            </a:r>
            <a:endParaRPr lang="en-US" sz="1000" dirty="0"/>
          </a:p>
        </p:txBody>
      </p:sp>
      <p:pic>
        <p:nvPicPr>
          <p:cNvPr id="3076" name="Picture 4" descr="spatial journalis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7079" y="1443835"/>
            <a:ext cx="7177135" cy="46077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89531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4950" y="727701"/>
            <a:ext cx="7787954" cy="868839"/>
          </a:xfrm>
        </p:spPr>
        <p:txBody>
          <a:bodyPr>
            <a:normAutofit/>
          </a:bodyPr>
          <a:lstStyle/>
          <a:p>
            <a:r>
              <a:rPr lang="en-US" sz="2800" b="1" dirty="0"/>
              <a:t>The Future of photography</a:t>
            </a:r>
            <a:endParaRPr lang="en-US" sz="2800" b="1" dirty="0"/>
          </a:p>
        </p:txBody>
      </p:sp>
      <p:sp>
        <p:nvSpPr>
          <p:cNvPr id="3" name="Content Placeholder 2"/>
          <p:cNvSpPr>
            <a:spLocks noGrp="1"/>
          </p:cNvSpPr>
          <p:nvPr>
            <p:ph idx="1"/>
          </p:nvPr>
        </p:nvSpPr>
        <p:spPr>
          <a:xfrm>
            <a:off x="-1" y="1443835"/>
            <a:ext cx="8695035" cy="5650085"/>
          </a:xfrm>
        </p:spPr>
        <p:txBody>
          <a:bodyPr>
            <a:normAutofit fontScale="92500" lnSpcReduction="20000"/>
          </a:bodyPr>
          <a:lstStyle/>
          <a:p>
            <a:pPr lvl="0"/>
            <a:r>
              <a:rPr lang="en-US" b="1" dirty="0"/>
              <a:t>Sustainability and Eco-Friendly Practices:</a:t>
            </a:r>
            <a:r>
              <a:rPr lang="en-US" dirty="0"/>
              <a:t> </a:t>
            </a:r>
            <a:endParaRPr lang="en-US" sz="2400" dirty="0"/>
          </a:p>
          <a:p>
            <a:pPr lvl="1"/>
            <a:r>
              <a:rPr lang="en-US" dirty="0"/>
              <a:t>Eco-conscious photography, focusing on sustainable equipment, materials, and processes, will gain prominence to address environmental concerns.</a:t>
            </a:r>
            <a:endParaRPr lang="en-US" sz="2400" dirty="0"/>
          </a:p>
          <a:p>
            <a:pPr lvl="1"/>
            <a:r>
              <a:rPr lang="en-US" dirty="0"/>
              <a:t>Environmental concerns will influence the photography industry, promoting sustainable practices, eco-friendly materials, and reducing the carbon footprint associated with equipment and storage.</a:t>
            </a:r>
            <a:endParaRPr lang="en-US" sz="2400" dirty="0"/>
          </a:p>
          <a:p>
            <a:pPr lvl="0"/>
            <a:r>
              <a:rPr lang="en-US" b="1" dirty="0"/>
              <a:t>Personalization and Filters:</a:t>
            </a:r>
            <a:r>
              <a:rPr lang="en-US" dirty="0"/>
              <a:t> </a:t>
            </a:r>
            <a:endParaRPr lang="en-US" sz="2400" dirty="0"/>
          </a:p>
          <a:p>
            <a:pPr lvl="1"/>
            <a:r>
              <a:rPr lang="en-US" dirty="0"/>
              <a:t>Customization and personalization through filters and effects will remain popular, allowing individuals to express their creativity and unique style.</a:t>
            </a:r>
            <a:endParaRPr lang="en-US" sz="2400" dirty="0"/>
          </a:p>
          <a:p>
            <a:pPr lvl="1"/>
            <a:r>
              <a:rPr lang="en-US" dirty="0"/>
              <a:t>Photography enthusiasts will increasingly use filters and effects to personalize and stylize their images, reflecting the desire for creative expression and individuality.</a:t>
            </a:r>
            <a:endParaRPr lang="en-US" sz="2400" dirty="0"/>
          </a:p>
        </p:txBody>
      </p:sp>
    </p:spTree>
    <p:extLst>
      <p:ext uri="{BB962C8B-B14F-4D97-AF65-F5344CB8AC3E}">
        <p14:creationId xmlns:p14="http://schemas.microsoft.com/office/powerpoint/2010/main" val="37067088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2245" y="833015"/>
            <a:ext cx="6719018" cy="868839"/>
          </a:xfrm>
        </p:spPr>
        <p:txBody>
          <a:bodyPr>
            <a:normAutofit/>
          </a:bodyPr>
          <a:lstStyle/>
          <a:p>
            <a:r>
              <a:rPr lang="en-US" sz="2800" b="1" dirty="0"/>
              <a:t>The Future of photography</a:t>
            </a:r>
            <a:endParaRPr lang="en-US" sz="2800" b="1" dirty="0"/>
          </a:p>
        </p:txBody>
      </p:sp>
      <p:sp>
        <p:nvSpPr>
          <p:cNvPr id="3" name="Content Placeholder 2"/>
          <p:cNvSpPr>
            <a:spLocks noGrp="1"/>
          </p:cNvSpPr>
          <p:nvPr>
            <p:ph idx="1"/>
          </p:nvPr>
        </p:nvSpPr>
        <p:spPr>
          <a:xfrm>
            <a:off x="39637" y="1596540"/>
            <a:ext cx="8960808" cy="5261460"/>
          </a:xfrm>
        </p:spPr>
        <p:txBody>
          <a:bodyPr>
            <a:normAutofit fontScale="85000" lnSpcReduction="20000"/>
          </a:bodyPr>
          <a:lstStyle/>
          <a:p>
            <a:pPr lvl="0"/>
            <a:r>
              <a:rPr lang="en-US" b="1" dirty="0"/>
              <a:t>Cultural and Social Influences:</a:t>
            </a:r>
            <a:r>
              <a:rPr lang="en-US" dirty="0"/>
              <a:t> </a:t>
            </a:r>
            <a:endParaRPr lang="en-US" sz="2400" dirty="0"/>
          </a:p>
          <a:p>
            <a:pPr lvl="1"/>
            <a:r>
              <a:rPr lang="en-US" dirty="0"/>
              <a:t>Photography will continue to be influenced by cultural and social trends, such as the emphasis on social justice, diversity, and inclusion.</a:t>
            </a:r>
            <a:endParaRPr lang="en-US" sz="2400" dirty="0"/>
          </a:p>
          <a:p>
            <a:pPr lvl="1"/>
            <a:r>
              <a:rPr lang="en-US" dirty="0"/>
              <a:t>Social and cultural trends, such as social justice movements and diversity and inclusion efforts, will influence the themes and subjects of photography.</a:t>
            </a:r>
            <a:endParaRPr lang="en-US" sz="2400" dirty="0"/>
          </a:p>
          <a:p>
            <a:pPr lvl="0"/>
            <a:r>
              <a:rPr lang="en-US" b="1" dirty="0"/>
              <a:t>Legal and Ethical Considerations:</a:t>
            </a:r>
            <a:r>
              <a:rPr lang="en-US" dirty="0"/>
              <a:t> </a:t>
            </a:r>
            <a:endParaRPr lang="en-US" sz="2400" dirty="0"/>
          </a:p>
          <a:p>
            <a:pPr lvl="1"/>
            <a:r>
              <a:rPr lang="en-US" dirty="0"/>
              <a:t>Copyright, privacy, and ethical concerns in photography will continue to be important, especially with the rise of image manipulation and </a:t>
            </a:r>
            <a:r>
              <a:rPr lang="en-US" dirty="0" err="1"/>
              <a:t>deepfakes</a:t>
            </a:r>
            <a:r>
              <a:rPr lang="en-US" dirty="0"/>
              <a:t>.</a:t>
            </a:r>
            <a:endParaRPr lang="en-US" sz="2400" dirty="0"/>
          </a:p>
          <a:p>
            <a:pPr lvl="1"/>
            <a:r>
              <a:rPr lang="en-US" dirty="0"/>
              <a:t>As image manipulation and </a:t>
            </a:r>
            <a:r>
              <a:rPr lang="en-US" dirty="0" err="1"/>
              <a:t>deepfakes</a:t>
            </a:r>
            <a:r>
              <a:rPr lang="en-US" dirty="0"/>
              <a:t> become more sophisticated, legal and ethical concerns in photography, including copyright, privacy, and image authenticity, will remain important.</a:t>
            </a:r>
            <a:endParaRPr lang="en-US" sz="2400" dirty="0"/>
          </a:p>
          <a:p>
            <a:endParaRPr lang="en-US" sz="2000" dirty="0"/>
          </a:p>
        </p:txBody>
      </p:sp>
    </p:spTree>
    <p:extLst>
      <p:ext uri="{BB962C8B-B14F-4D97-AF65-F5344CB8AC3E}">
        <p14:creationId xmlns:p14="http://schemas.microsoft.com/office/powerpoint/2010/main" val="27915162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2245" y="833015"/>
            <a:ext cx="6719018" cy="868839"/>
          </a:xfrm>
        </p:spPr>
        <p:txBody>
          <a:bodyPr>
            <a:normAutofit/>
          </a:bodyPr>
          <a:lstStyle/>
          <a:p>
            <a:r>
              <a:rPr lang="en-US" sz="2800" b="1" dirty="0"/>
              <a:t>The Future of photography</a:t>
            </a:r>
            <a:endParaRPr lang="en-US" sz="2800" b="1" dirty="0"/>
          </a:p>
        </p:txBody>
      </p:sp>
      <p:sp>
        <p:nvSpPr>
          <p:cNvPr id="3" name="Content Placeholder 2"/>
          <p:cNvSpPr>
            <a:spLocks noGrp="1"/>
          </p:cNvSpPr>
          <p:nvPr>
            <p:ph idx="1"/>
          </p:nvPr>
        </p:nvSpPr>
        <p:spPr>
          <a:xfrm>
            <a:off x="143555" y="1628696"/>
            <a:ext cx="8856890" cy="5039265"/>
          </a:xfrm>
        </p:spPr>
        <p:txBody>
          <a:bodyPr>
            <a:normAutofit fontScale="77500" lnSpcReduction="20000"/>
          </a:bodyPr>
          <a:lstStyle/>
          <a:p>
            <a:pPr lvl="0"/>
            <a:r>
              <a:rPr lang="en-US" b="1" dirty="0"/>
              <a:t>Global Perspectives:</a:t>
            </a:r>
            <a:r>
              <a:rPr lang="en-US" dirty="0"/>
              <a:t> </a:t>
            </a:r>
            <a:endParaRPr lang="en-US" sz="2400" dirty="0"/>
          </a:p>
          <a:p>
            <a:pPr lvl="1"/>
            <a:r>
              <a:rPr lang="en-US" dirty="0"/>
              <a:t>Photography will offer global and local insights, highlighting both international events and community experiences. </a:t>
            </a:r>
            <a:endParaRPr lang="en-US" dirty="0" smtClean="0"/>
          </a:p>
          <a:p>
            <a:pPr lvl="1"/>
            <a:r>
              <a:rPr lang="en-US" dirty="0" smtClean="0"/>
              <a:t>The </a:t>
            </a:r>
            <a:r>
              <a:rPr lang="en-US" dirty="0"/>
              <a:t>field will continue to serve as a medium for sharing diverse stories.</a:t>
            </a:r>
            <a:endParaRPr lang="en-US" sz="2400" dirty="0"/>
          </a:p>
          <a:p>
            <a:pPr lvl="1"/>
            <a:r>
              <a:rPr lang="en-US" dirty="0"/>
              <a:t>Photographers will continue to capture both global stories and local insights, offering unique perspectives on pressing issues and community experiences.</a:t>
            </a:r>
            <a:endParaRPr lang="en-US" sz="2400" dirty="0"/>
          </a:p>
          <a:p>
            <a:pPr lvl="0"/>
            <a:r>
              <a:rPr lang="en-US" b="1" dirty="0"/>
              <a:t>Multimedia Storytelling:</a:t>
            </a:r>
            <a:r>
              <a:rPr lang="en-US" dirty="0"/>
              <a:t> </a:t>
            </a:r>
            <a:endParaRPr lang="en-US" sz="2400" dirty="0"/>
          </a:p>
          <a:p>
            <a:pPr lvl="1"/>
            <a:r>
              <a:rPr lang="en-US" dirty="0"/>
              <a:t>Photography will blend with other media forms like video, audio, and text to create multimedia narratives that offer a rich and immersive storytelling experience.</a:t>
            </a:r>
            <a:endParaRPr lang="en-US" sz="2400" dirty="0"/>
          </a:p>
          <a:p>
            <a:pPr lvl="1"/>
            <a:r>
              <a:rPr lang="en-US" dirty="0"/>
              <a:t>Photography will blend with other forms of media, such as video, audio, and text, to create comprehensive, immersive storytelling experiences. </a:t>
            </a:r>
            <a:endParaRPr lang="en-US" dirty="0" smtClean="0"/>
          </a:p>
          <a:p>
            <a:pPr lvl="1"/>
            <a:r>
              <a:rPr lang="en-US" dirty="0" smtClean="0"/>
              <a:t>Multimedia </a:t>
            </a:r>
            <a:r>
              <a:rPr lang="en-US" dirty="0"/>
              <a:t>will become an integral part of visual narratives.</a:t>
            </a:r>
            <a:endParaRPr lang="en-US" sz="2400" dirty="0"/>
          </a:p>
        </p:txBody>
      </p:sp>
    </p:spTree>
    <p:extLst>
      <p:ext uri="{BB962C8B-B14F-4D97-AF65-F5344CB8AC3E}">
        <p14:creationId xmlns:p14="http://schemas.microsoft.com/office/powerpoint/2010/main" val="1897370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2245" y="833015"/>
            <a:ext cx="6719018" cy="868839"/>
          </a:xfrm>
        </p:spPr>
        <p:txBody>
          <a:bodyPr>
            <a:normAutofit/>
          </a:bodyPr>
          <a:lstStyle/>
          <a:p>
            <a:r>
              <a:rPr lang="en-US" sz="2800" b="1" dirty="0"/>
              <a:t>The Future of photography</a:t>
            </a:r>
            <a:endParaRPr lang="en-US" sz="2800" b="1" dirty="0"/>
          </a:p>
        </p:txBody>
      </p:sp>
      <p:sp>
        <p:nvSpPr>
          <p:cNvPr id="3" name="Content Placeholder 2"/>
          <p:cNvSpPr>
            <a:spLocks noGrp="1"/>
          </p:cNvSpPr>
          <p:nvPr>
            <p:ph idx="1"/>
          </p:nvPr>
        </p:nvSpPr>
        <p:spPr>
          <a:xfrm>
            <a:off x="0" y="1443835"/>
            <a:ext cx="8847740" cy="5414165"/>
          </a:xfrm>
        </p:spPr>
        <p:txBody>
          <a:bodyPr>
            <a:normAutofit fontScale="77500" lnSpcReduction="20000"/>
          </a:bodyPr>
          <a:lstStyle/>
          <a:p>
            <a:pPr lvl="0"/>
            <a:r>
              <a:rPr lang="en-US" b="1" dirty="0"/>
              <a:t>Mobile Photography:</a:t>
            </a:r>
            <a:r>
              <a:rPr lang="en-US" dirty="0"/>
              <a:t> </a:t>
            </a:r>
            <a:endParaRPr lang="en-US" sz="2400" dirty="0"/>
          </a:p>
          <a:p>
            <a:pPr lvl="1"/>
            <a:r>
              <a:rPr lang="en-US" dirty="0"/>
              <a:t>Smartphone photography will remain a dominant force, as mobile devices become primary tools for capturing and sharing images. </a:t>
            </a:r>
            <a:endParaRPr lang="en-US" dirty="0" smtClean="0"/>
          </a:p>
          <a:p>
            <a:pPr lvl="1"/>
            <a:r>
              <a:rPr lang="en-US" dirty="0" smtClean="0"/>
              <a:t>Mobile </a:t>
            </a:r>
            <a:r>
              <a:rPr lang="en-US" dirty="0"/>
              <a:t>apps and social media platforms will continue to influence photography.</a:t>
            </a:r>
            <a:endParaRPr lang="en-US" sz="2400" dirty="0"/>
          </a:p>
          <a:p>
            <a:pPr lvl="1"/>
            <a:r>
              <a:rPr lang="en-US" dirty="0"/>
              <a:t>Smartphones will remain primary tools for capturing and sharing images, and mobile apps and social media platforms will continue to shape photography practices.</a:t>
            </a:r>
            <a:endParaRPr lang="en-US" sz="2400" dirty="0"/>
          </a:p>
          <a:p>
            <a:pPr lvl="1"/>
            <a:r>
              <a:rPr lang="en-US" dirty="0"/>
              <a:t>Since 2010, digital camera sales have fallen 80%. And it’s not because people are taking fewer photos. </a:t>
            </a:r>
            <a:endParaRPr lang="en-US" dirty="0" smtClean="0"/>
          </a:p>
          <a:p>
            <a:pPr lvl="1"/>
            <a:r>
              <a:rPr lang="en-US" dirty="0" smtClean="0"/>
              <a:t>On </a:t>
            </a:r>
            <a:r>
              <a:rPr lang="en-US" dirty="0"/>
              <a:t>the contrary, people are taking more photos than ever. But now everyone uses their </a:t>
            </a:r>
            <a:r>
              <a:rPr lang="en-US" dirty="0" smtClean="0"/>
              <a:t>smartphone.</a:t>
            </a:r>
            <a:endParaRPr lang="en-US" sz="2400" dirty="0"/>
          </a:p>
          <a:p>
            <a:pPr lvl="1"/>
            <a:r>
              <a:rPr lang="en-US" dirty="0"/>
              <a:t>The latest phones are capable of near-professional level image quality. </a:t>
            </a:r>
            <a:endParaRPr lang="en-US" dirty="0" smtClean="0"/>
          </a:p>
          <a:p>
            <a:pPr lvl="1"/>
            <a:r>
              <a:rPr lang="en-US" dirty="0" smtClean="0"/>
              <a:t>It’s </a:t>
            </a:r>
            <a:r>
              <a:rPr lang="en-US" dirty="0"/>
              <a:t>not just about uploading </a:t>
            </a:r>
            <a:r>
              <a:rPr lang="en-US" dirty="0" err="1"/>
              <a:t>selfies</a:t>
            </a:r>
            <a:r>
              <a:rPr lang="en-US" dirty="0"/>
              <a:t> to your social media. You can take high-standard photos for professional purposes </a:t>
            </a:r>
            <a:endParaRPr lang="en-US" dirty="0" smtClean="0"/>
          </a:p>
          <a:p>
            <a:pPr lvl="1"/>
            <a:r>
              <a:rPr lang="en-US" dirty="0" smtClean="0"/>
              <a:t>(</a:t>
            </a:r>
            <a:r>
              <a:rPr lang="en-US" dirty="0"/>
              <a:t>Bryan-Smith, 2023).</a:t>
            </a:r>
            <a:endParaRPr lang="en-US" sz="2400" dirty="0"/>
          </a:p>
        </p:txBody>
      </p:sp>
    </p:spTree>
    <p:extLst>
      <p:ext uri="{BB962C8B-B14F-4D97-AF65-F5344CB8AC3E}">
        <p14:creationId xmlns:p14="http://schemas.microsoft.com/office/powerpoint/2010/main" val="6782431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8964" y="1901950"/>
            <a:ext cx="8185989" cy="5039265"/>
          </a:xfrm>
        </p:spPr>
        <p:txBody>
          <a:bodyPr>
            <a:normAutofit lnSpcReduction="10000"/>
          </a:bodyPr>
          <a:lstStyle/>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r>
              <a:rPr lang="en-US" sz="1200" b="1" dirty="0"/>
              <a:t>Armed with a smartphone capable of recording crisp audio and taking sharp pictures, almost everyone is equipped to be a journalist these days</a:t>
            </a:r>
            <a:r>
              <a:rPr lang="en-US" sz="1200" b="1" dirty="0" smtClean="0"/>
              <a:t>.</a:t>
            </a:r>
          </a:p>
          <a:p>
            <a:r>
              <a:rPr lang="en-US" sz="1000" dirty="0" smtClean="0"/>
              <a:t>Source</a:t>
            </a:r>
            <a:r>
              <a:rPr lang="en-US" sz="1000" dirty="0"/>
              <a:t>: </a:t>
            </a:r>
            <a:r>
              <a:rPr lang="en-US" sz="1000" dirty="0">
                <a:hlinkClick r:id="rId2"/>
              </a:rPr>
              <a:t>https://</a:t>
            </a:r>
            <a:r>
              <a:rPr lang="en-US" sz="1000" dirty="0" smtClean="0">
                <a:hlinkClick r:id="rId2"/>
              </a:rPr>
              <a:t>www.heraldgoa.in/Cafe/Citizen-Journalism-Handle-with-care/130274</a:t>
            </a:r>
            <a:r>
              <a:rPr lang="en-US" sz="1000" dirty="0"/>
              <a:t> Copyrights 2019. M/s herald Publications. Designed &amp; Developed by Team Inertia </a:t>
            </a:r>
            <a:r>
              <a:rPr lang="en-US" sz="1000" dirty="0" smtClean="0"/>
              <a:t>Technologies.</a:t>
            </a:r>
            <a:endParaRPr lang="en-US" sz="1000" dirty="0"/>
          </a:p>
        </p:txBody>
      </p:sp>
      <p:pic>
        <p:nvPicPr>
          <p:cNvPr id="4098" name="Picture 2" descr="Citizen Journalism: Handle with ca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964" y="1291130"/>
            <a:ext cx="8185989" cy="45395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06104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0605" y="727701"/>
            <a:ext cx="6719018" cy="868839"/>
          </a:xfrm>
        </p:spPr>
        <p:txBody>
          <a:bodyPr>
            <a:noAutofit/>
          </a:bodyPr>
          <a:lstStyle/>
          <a:p>
            <a:pPr algn="ctr"/>
            <a:r>
              <a:rPr lang="en-US" sz="2800" b="1" dirty="0"/>
              <a:t>The Future of photography</a:t>
            </a:r>
            <a:endParaRPr lang="en-US" sz="2800" b="1" dirty="0"/>
          </a:p>
        </p:txBody>
      </p:sp>
      <p:sp>
        <p:nvSpPr>
          <p:cNvPr id="3" name="Content Placeholder 2"/>
          <p:cNvSpPr>
            <a:spLocks noGrp="1"/>
          </p:cNvSpPr>
          <p:nvPr>
            <p:ph idx="1"/>
          </p:nvPr>
        </p:nvSpPr>
        <p:spPr>
          <a:xfrm>
            <a:off x="32596" y="1443835"/>
            <a:ext cx="8815144" cy="5497379"/>
          </a:xfrm>
        </p:spPr>
        <p:txBody>
          <a:bodyPr>
            <a:normAutofit fontScale="77500" lnSpcReduction="20000"/>
          </a:bodyPr>
          <a:lstStyle/>
          <a:p>
            <a:pPr lvl="0"/>
            <a:r>
              <a:rPr lang="en-US" b="1" dirty="0"/>
              <a:t>Accessible Photography Education:</a:t>
            </a:r>
            <a:r>
              <a:rPr lang="en-US" dirty="0"/>
              <a:t> </a:t>
            </a:r>
            <a:endParaRPr lang="en-US" sz="2400" dirty="0"/>
          </a:p>
          <a:p>
            <a:pPr lvl="1"/>
            <a:r>
              <a:rPr lang="en-US" dirty="0"/>
              <a:t>Photography education will become more accessible through online courses, tutorials, and communities, enabling aspiring photographers to learn and connect globally.</a:t>
            </a:r>
            <a:endParaRPr lang="en-US" sz="2400" dirty="0"/>
          </a:p>
          <a:p>
            <a:pPr lvl="0"/>
            <a:r>
              <a:rPr lang="en-US" b="1" dirty="0"/>
              <a:t>NFTs and </a:t>
            </a:r>
            <a:r>
              <a:rPr lang="en-US" b="1" dirty="0" err="1"/>
              <a:t>Blockchain</a:t>
            </a:r>
            <a:r>
              <a:rPr lang="en-US" b="1" dirty="0"/>
              <a:t> Technology:</a:t>
            </a:r>
            <a:r>
              <a:rPr lang="en-US" dirty="0"/>
              <a:t> </a:t>
            </a:r>
            <a:endParaRPr lang="en-US" sz="2400" dirty="0"/>
          </a:p>
          <a:p>
            <a:pPr lvl="1"/>
            <a:r>
              <a:rPr lang="en-US" dirty="0"/>
              <a:t>The integration of non-fungible tokens (NFTs) and </a:t>
            </a:r>
            <a:r>
              <a:rPr lang="en-US" dirty="0" err="1"/>
              <a:t>blockchain</a:t>
            </a:r>
            <a:r>
              <a:rPr lang="en-US" dirty="0"/>
              <a:t> technology has introduced new possibilities for copyright protection, provenance, and the monetization of digital images.</a:t>
            </a:r>
            <a:endParaRPr lang="en-US" sz="2400" dirty="0"/>
          </a:p>
          <a:p>
            <a:pPr lvl="0"/>
            <a:r>
              <a:rPr lang="en-US" b="1" dirty="0"/>
              <a:t>Visual Language and Communication:</a:t>
            </a:r>
            <a:r>
              <a:rPr lang="en-US" dirty="0"/>
              <a:t> </a:t>
            </a:r>
            <a:endParaRPr lang="en-US" sz="2400" dirty="0"/>
          </a:p>
          <a:p>
            <a:pPr lvl="1"/>
            <a:r>
              <a:rPr lang="en-US" dirty="0"/>
              <a:t>Photography will continue to serve as a universal visual language for communication, transcending linguistic and cultural boundaries.</a:t>
            </a:r>
            <a:endParaRPr lang="en-US" sz="2400" dirty="0"/>
          </a:p>
          <a:p>
            <a:pPr lvl="0"/>
            <a:r>
              <a:rPr lang="en-US" b="1" dirty="0"/>
              <a:t>AI-Generated Art and Photography:</a:t>
            </a:r>
            <a:r>
              <a:rPr lang="en-US" dirty="0"/>
              <a:t> </a:t>
            </a:r>
            <a:endParaRPr lang="en-US" sz="2400" dirty="0"/>
          </a:p>
          <a:p>
            <a:pPr lvl="1"/>
            <a:r>
              <a:rPr lang="en-US" dirty="0"/>
              <a:t>The creation of digital and AI-generated art and photography will challenge traditional notions of authorship and creativity.</a:t>
            </a:r>
            <a:endParaRPr lang="en-US" sz="2400" dirty="0"/>
          </a:p>
          <a:p>
            <a:pPr lvl="1"/>
            <a:r>
              <a:rPr lang="en-US" dirty="0"/>
              <a:t>AI-generated and algorithmically generated art and photography will challenge traditional notions of authorship and creativity.</a:t>
            </a:r>
            <a:endParaRPr lang="en-US" sz="2400" dirty="0"/>
          </a:p>
        </p:txBody>
      </p:sp>
    </p:spTree>
    <p:extLst>
      <p:ext uri="{BB962C8B-B14F-4D97-AF65-F5344CB8AC3E}">
        <p14:creationId xmlns:p14="http://schemas.microsoft.com/office/powerpoint/2010/main" val="26067852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0605" y="833015"/>
            <a:ext cx="6719018" cy="868839"/>
          </a:xfrm>
        </p:spPr>
        <p:txBody>
          <a:bodyPr>
            <a:noAutofit/>
          </a:bodyPr>
          <a:lstStyle/>
          <a:p>
            <a:pPr algn="ctr"/>
            <a:r>
              <a:rPr lang="en-US" sz="2800" b="1" dirty="0"/>
              <a:t>The Future of photography</a:t>
            </a:r>
            <a:endParaRPr lang="en-US" sz="2800" b="1" dirty="0"/>
          </a:p>
        </p:txBody>
      </p:sp>
      <p:sp>
        <p:nvSpPr>
          <p:cNvPr id="3" name="Content Placeholder 2"/>
          <p:cNvSpPr>
            <a:spLocks noGrp="1"/>
          </p:cNvSpPr>
          <p:nvPr>
            <p:ph idx="1"/>
          </p:nvPr>
        </p:nvSpPr>
        <p:spPr>
          <a:xfrm>
            <a:off x="53084" y="1596540"/>
            <a:ext cx="8489245" cy="5191970"/>
          </a:xfrm>
        </p:spPr>
        <p:txBody>
          <a:bodyPr>
            <a:normAutofit fontScale="77500" lnSpcReduction="20000"/>
          </a:bodyPr>
          <a:lstStyle/>
          <a:p>
            <a:pPr lvl="0"/>
            <a:r>
              <a:rPr lang="en-US" b="1" dirty="0"/>
              <a:t>Professional and Amateur Collaboration:</a:t>
            </a:r>
            <a:r>
              <a:rPr lang="en-US" dirty="0"/>
              <a:t> </a:t>
            </a:r>
            <a:endParaRPr lang="en-US" sz="2400" dirty="0"/>
          </a:p>
          <a:p>
            <a:pPr lvl="1"/>
            <a:r>
              <a:rPr lang="en-US" dirty="0"/>
              <a:t>The distinction between professional and amateur photographers will blur as platforms allow for wider collaboration and contributions from a diverse range of creators.</a:t>
            </a:r>
            <a:endParaRPr lang="en-US" sz="2400" dirty="0"/>
          </a:p>
          <a:p>
            <a:pPr lvl="1"/>
            <a:r>
              <a:rPr lang="en-US" dirty="0"/>
              <a:t>Continuing education and training will be crucial as photographers adapt to evolving technologies and changing industry standards.</a:t>
            </a:r>
            <a:endParaRPr lang="en-US" sz="2400" dirty="0"/>
          </a:p>
          <a:p>
            <a:pPr lvl="0"/>
            <a:r>
              <a:rPr lang="en-US" b="1" dirty="0"/>
              <a:t>Aerial and Drone Photography:</a:t>
            </a:r>
            <a:r>
              <a:rPr lang="en-US" dirty="0"/>
              <a:t> </a:t>
            </a:r>
            <a:endParaRPr lang="en-US" sz="2400" dirty="0"/>
          </a:p>
          <a:p>
            <a:pPr lvl="1"/>
            <a:r>
              <a:rPr lang="en-US" dirty="0"/>
              <a:t>Drones and aerial photography will continue to offer unique perspectives and creative possibilities. </a:t>
            </a:r>
            <a:endParaRPr lang="en-US" dirty="0" smtClean="0"/>
          </a:p>
          <a:p>
            <a:pPr lvl="1"/>
            <a:r>
              <a:rPr lang="en-US" dirty="0" smtClean="0"/>
              <a:t>They </a:t>
            </a:r>
            <a:r>
              <a:rPr lang="en-US" dirty="0"/>
              <a:t>are expected to become more accessible for both professionals and enthusiasts.</a:t>
            </a:r>
            <a:endParaRPr lang="en-US" sz="2400" dirty="0"/>
          </a:p>
          <a:p>
            <a:pPr lvl="1"/>
            <a:r>
              <a:rPr lang="en-US" dirty="0"/>
              <a:t>Drones equipped with high-resolution cameras have opened up new possibilities for aerial photography and videography. </a:t>
            </a:r>
            <a:endParaRPr lang="en-US" dirty="0" smtClean="0"/>
          </a:p>
          <a:p>
            <a:pPr lvl="1"/>
            <a:r>
              <a:rPr lang="en-US" dirty="0" smtClean="0"/>
              <a:t>The </a:t>
            </a:r>
            <a:r>
              <a:rPr lang="en-US" dirty="0"/>
              <a:t>future of photography will definitely rely heavily on drones. Hence you can learn more about </a:t>
            </a:r>
            <a:r>
              <a:rPr lang="en-US" dirty="0" smtClean="0"/>
              <a:t>drones.</a:t>
            </a:r>
          </a:p>
          <a:p>
            <a:pPr lvl="1"/>
            <a:r>
              <a:rPr lang="en-US" dirty="0" smtClean="0"/>
              <a:t> </a:t>
            </a:r>
            <a:r>
              <a:rPr lang="en-US" dirty="0"/>
              <a:t>(</a:t>
            </a:r>
            <a:r>
              <a:rPr lang="en-US" dirty="0" err="1"/>
              <a:t>Spyne</a:t>
            </a:r>
            <a:r>
              <a:rPr lang="en-US" dirty="0"/>
              <a:t> Team, 2023).</a:t>
            </a:r>
            <a:endParaRPr lang="en-US" sz="2400" dirty="0"/>
          </a:p>
        </p:txBody>
      </p:sp>
    </p:spTree>
    <p:extLst>
      <p:ext uri="{BB962C8B-B14F-4D97-AF65-F5344CB8AC3E}">
        <p14:creationId xmlns:p14="http://schemas.microsoft.com/office/powerpoint/2010/main" val="38405682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2245" y="833015"/>
            <a:ext cx="6719018" cy="868839"/>
          </a:xfrm>
        </p:spPr>
        <p:txBody>
          <a:bodyPr>
            <a:noAutofit/>
          </a:bodyPr>
          <a:lstStyle/>
          <a:p>
            <a:r>
              <a:rPr lang="en-US" sz="2800" b="1" dirty="0"/>
              <a:t>The future of photojournalism</a:t>
            </a:r>
            <a:endParaRPr lang="en-US" sz="2800" dirty="0"/>
          </a:p>
        </p:txBody>
      </p:sp>
      <p:sp>
        <p:nvSpPr>
          <p:cNvPr id="3" name="Content Placeholder 2"/>
          <p:cNvSpPr>
            <a:spLocks noGrp="1"/>
          </p:cNvSpPr>
          <p:nvPr>
            <p:ph idx="1"/>
          </p:nvPr>
        </p:nvSpPr>
        <p:spPr>
          <a:xfrm>
            <a:off x="32808" y="1596540"/>
            <a:ext cx="8967637" cy="5261460"/>
          </a:xfrm>
        </p:spPr>
        <p:txBody>
          <a:bodyPr>
            <a:normAutofit fontScale="62500" lnSpcReduction="20000"/>
          </a:bodyPr>
          <a:lstStyle/>
          <a:p>
            <a:r>
              <a:rPr lang="en-US" dirty="0"/>
              <a:t>The future of photojournalism is shaped by ongoing technological advancements, changing media landscapes, and evolving audience preferences. </a:t>
            </a:r>
            <a:endParaRPr lang="en-US" dirty="0" smtClean="0"/>
          </a:p>
          <a:p>
            <a:r>
              <a:rPr lang="en-US" dirty="0" smtClean="0"/>
              <a:t>While </a:t>
            </a:r>
            <a:r>
              <a:rPr lang="en-US" dirty="0"/>
              <a:t>the industry faces various challenges, it also offers opportunities for growth and innovation. </a:t>
            </a:r>
            <a:r>
              <a:rPr lang="en-US" dirty="0" smtClean="0"/>
              <a:t>The </a:t>
            </a:r>
            <a:r>
              <a:rPr lang="en-US" dirty="0"/>
              <a:t>following are some key trends and considerations that may shape the future of photojournalism:</a:t>
            </a:r>
            <a:endParaRPr lang="en-US" sz="2400" dirty="0"/>
          </a:p>
          <a:p>
            <a:pPr lvl="0"/>
            <a:r>
              <a:rPr lang="en-US" b="1" dirty="0"/>
              <a:t>Digital Transformation:</a:t>
            </a:r>
            <a:r>
              <a:rPr lang="en-US" dirty="0"/>
              <a:t> </a:t>
            </a:r>
            <a:endParaRPr lang="en-US" sz="2400" dirty="0"/>
          </a:p>
          <a:p>
            <a:pPr lvl="1"/>
            <a:r>
              <a:rPr lang="en-US" dirty="0"/>
              <a:t>Photojournalism has undergone a significant shift toward digital platforms. </a:t>
            </a:r>
            <a:endParaRPr lang="en-US" dirty="0" smtClean="0"/>
          </a:p>
          <a:p>
            <a:pPr lvl="1"/>
            <a:r>
              <a:rPr lang="en-US" dirty="0" smtClean="0"/>
              <a:t>With </a:t>
            </a:r>
            <a:r>
              <a:rPr lang="en-US" dirty="0"/>
              <a:t>the decline of print media, digital publications, social media, and online news outlets have become primary platforms for photojournalistic content.</a:t>
            </a:r>
            <a:endParaRPr lang="en-US" sz="2400" dirty="0"/>
          </a:p>
          <a:p>
            <a:pPr lvl="1"/>
            <a:r>
              <a:rPr lang="en-US" dirty="0"/>
              <a:t>The shift towards digital platforms and online media has significantly impacted photojournalism. </a:t>
            </a:r>
            <a:endParaRPr lang="en-US" dirty="0" smtClean="0"/>
          </a:p>
          <a:p>
            <a:pPr lvl="1"/>
            <a:r>
              <a:rPr lang="en-US" dirty="0" smtClean="0"/>
              <a:t>The </a:t>
            </a:r>
            <a:r>
              <a:rPr lang="en-US" dirty="0"/>
              <a:t>future will likely see an increased emphasis on digital storytelling, multimedia formats, and interactive visual content.</a:t>
            </a:r>
            <a:endParaRPr lang="en-US" sz="2400" dirty="0"/>
          </a:p>
          <a:p>
            <a:pPr lvl="1"/>
            <a:r>
              <a:rPr lang="en-US" dirty="0"/>
              <a:t>As technology continues to advance, photographers and news organizations will need to adapt to new tools, formats, and storytelling techniques. </a:t>
            </a:r>
            <a:endParaRPr lang="en-US" dirty="0" smtClean="0"/>
          </a:p>
          <a:p>
            <a:pPr lvl="1"/>
            <a:r>
              <a:rPr lang="en-US" dirty="0" smtClean="0"/>
              <a:t>The </a:t>
            </a:r>
            <a:r>
              <a:rPr lang="en-US" dirty="0"/>
              <a:t>integration of multimedia elements, such as video and interactive graphics, will become more common.</a:t>
            </a:r>
            <a:endParaRPr lang="en-US" sz="2400" dirty="0"/>
          </a:p>
          <a:p>
            <a:pPr lvl="1"/>
            <a:r>
              <a:rPr lang="en-US" dirty="0"/>
              <a:t>Photojournalism has largely moved from print publications to digital platforms. </a:t>
            </a:r>
            <a:endParaRPr lang="en-US" dirty="0" smtClean="0"/>
          </a:p>
          <a:p>
            <a:pPr lvl="1"/>
            <a:r>
              <a:rPr lang="en-US" dirty="0" smtClean="0"/>
              <a:t>This </a:t>
            </a:r>
            <a:r>
              <a:rPr lang="en-US" dirty="0"/>
              <a:t>trend will continue, with photojournalists expected to produce content for online news outlets, social media, and multimedia presentations.</a:t>
            </a:r>
            <a:endParaRPr lang="en-US" sz="2400" dirty="0"/>
          </a:p>
          <a:p>
            <a:endParaRPr lang="en-US" dirty="0"/>
          </a:p>
        </p:txBody>
      </p:sp>
    </p:spTree>
    <p:extLst>
      <p:ext uri="{BB962C8B-B14F-4D97-AF65-F5344CB8AC3E}">
        <p14:creationId xmlns:p14="http://schemas.microsoft.com/office/powerpoint/2010/main" val="35573252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76015" y="833015"/>
            <a:ext cx="6719018" cy="868839"/>
          </a:xfrm>
        </p:spPr>
        <p:txBody>
          <a:bodyPr>
            <a:noAutofit/>
          </a:bodyPr>
          <a:lstStyle/>
          <a:p>
            <a:pPr algn="ctr"/>
            <a:r>
              <a:rPr lang="en-US" sz="2400" b="1" dirty="0"/>
              <a:t>The future of photojournalism</a:t>
            </a:r>
            <a:endParaRPr lang="en-US" sz="2400" b="1" dirty="0"/>
          </a:p>
        </p:txBody>
      </p:sp>
      <p:sp>
        <p:nvSpPr>
          <p:cNvPr id="3" name="Content Placeholder 2"/>
          <p:cNvSpPr>
            <a:spLocks noGrp="1"/>
          </p:cNvSpPr>
          <p:nvPr>
            <p:ph idx="1"/>
          </p:nvPr>
        </p:nvSpPr>
        <p:spPr>
          <a:xfrm>
            <a:off x="0" y="1374345"/>
            <a:ext cx="9000445" cy="5414165"/>
          </a:xfrm>
        </p:spPr>
        <p:txBody>
          <a:bodyPr>
            <a:normAutofit fontScale="92500" lnSpcReduction="20000"/>
          </a:bodyPr>
          <a:lstStyle/>
          <a:p>
            <a:pPr lvl="0"/>
            <a:r>
              <a:rPr lang="en-US" b="1" dirty="0"/>
              <a:t>Mobile Photography:</a:t>
            </a:r>
            <a:r>
              <a:rPr lang="en-US" dirty="0"/>
              <a:t> </a:t>
            </a:r>
            <a:endParaRPr lang="en-US" sz="2400" dirty="0"/>
          </a:p>
          <a:p>
            <a:pPr lvl="1"/>
            <a:r>
              <a:rPr lang="en-US" dirty="0"/>
              <a:t>Mobile devices, especially smartphones, have become powerful tools for capturing and sharing images. </a:t>
            </a:r>
            <a:endParaRPr lang="en-US" dirty="0" smtClean="0"/>
          </a:p>
          <a:p>
            <a:pPr lvl="1"/>
            <a:r>
              <a:rPr lang="en-US" dirty="0" smtClean="0"/>
              <a:t>Mobile </a:t>
            </a:r>
            <a:r>
              <a:rPr lang="en-US" dirty="0"/>
              <a:t>photography apps and platforms have made it easier for citizen journalists and professional photojournalists to share stories quickly.</a:t>
            </a:r>
            <a:endParaRPr lang="en-US" sz="2400" dirty="0"/>
          </a:p>
          <a:p>
            <a:pPr lvl="1"/>
            <a:r>
              <a:rPr lang="en-US" dirty="0"/>
              <a:t>With the widespread use of smartphones and social media, photojournalists are increasingly using mobile devices to capture and share images in real-time. </a:t>
            </a:r>
            <a:endParaRPr lang="en-US" dirty="0" smtClean="0"/>
          </a:p>
          <a:p>
            <a:pPr lvl="1"/>
            <a:r>
              <a:rPr lang="en-US" dirty="0" smtClean="0"/>
              <a:t>Mobile </a:t>
            </a:r>
            <a:r>
              <a:rPr lang="en-US" dirty="0"/>
              <a:t>journalism, or "mojo," enables instant reporting and immediate dissemination of visual stories.</a:t>
            </a:r>
            <a:endParaRPr lang="en-US" sz="2400" dirty="0"/>
          </a:p>
          <a:p>
            <a:pPr lvl="1"/>
            <a:r>
              <a:rPr lang="en-US" dirty="0"/>
              <a:t>Smartphone cameras have become increasingly capable, and many photojournalists now use them as tools for capturing and transmitting news images</a:t>
            </a:r>
            <a:r>
              <a:rPr lang="en-US" dirty="0" smtClean="0"/>
              <a:t>.</a:t>
            </a:r>
          </a:p>
          <a:p>
            <a:pPr lvl="1"/>
            <a:r>
              <a:rPr lang="en-US" dirty="0" smtClean="0"/>
              <a:t> </a:t>
            </a:r>
            <a:r>
              <a:rPr lang="en-US" dirty="0"/>
              <a:t>Mobile journalism, or "mojo," is likely to gain prominence.</a:t>
            </a:r>
            <a:endParaRPr lang="en-US" sz="2400" dirty="0"/>
          </a:p>
        </p:txBody>
      </p:sp>
    </p:spTree>
    <p:extLst>
      <p:ext uri="{BB962C8B-B14F-4D97-AF65-F5344CB8AC3E}">
        <p14:creationId xmlns:p14="http://schemas.microsoft.com/office/powerpoint/2010/main" val="26227042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4377" y="1443835"/>
            <a:ext cx="6719018" cy="5039265"/>
          </a:xfrm>
        </p:spPr>
        <p:txBody>
          <a:bodyPr>
            <a:normAutofit lnSpcReduction="10000"/>
          </a:bodyPr>
          <a:lstStyle/>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r>
              <a:rPr lang="en-US" sz="1000" dirty="0" smtClean="0"/>
              <a:t>Source</a:t>
            </a:r>
            <a:r>
              <a:rPr lang="en-US" sz="1000" dirty="0"/>
              <a:t>: </a:t>
            </a:r>
            <a:r>
              <a:rPr lang="en-US" sz="1000" dirty="0">
                <a:hlinkClick r:id="rId2"/>
              </a:rPr>
              <a:t>https://www.pexels.com/photo/close-up-photography-of-smartphone-icons-267350</a:t>
            </a:r>
            <a:r>
              <a:rPr lang="en-US" sz="1000" dirty="0" smtClean="0">
                <a:hlinkClick r:id="rId2"/>
              </a:rPr>
              <a:t>/</a:t>
            </a:r>
            <a:r>
              <a:rPr lang="en-US" sz="1000" dirty="0" smtClean="0"/>
              <a:t> By </a:t>
            </a:r>
            <a:r>
              <a:rPr lang="en-US" sz="1000" dirty="0" err="1" smtClean="0"/>
              <a:t>Pixabay</a:t>
            </a:r>
            <a:endParaRPr lang="en-US" sz="1000" dirty="0"/>
          </a:p>
        </p:txBody>
      </p:sp>
      <p:pic>
        <p:nvPicPr>
          <p:cNvPr id="5122" name="Picture 2" descr="Free Close-up Photography of Smartphone Icons Stock Phot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2635" y="1443834"/>
            <a:ext cx="6105350" cy="44284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7599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17900" y="833015"/>
            <a:ext cx="6719018" cy="868839"/>
          </a:xfrm>
        </p:spPr>
        <p:txBody>
          <a:bodyPr>
            <a:noAutofit/>
          </a:bodyPr>
          <a:lstStyle/>
          <a:p>
            <a:pPr algn="ctr"/>
            <a:r>
              <a:rPr lang="en-US" sz="2400" b="1" dirty="0"/>
              <a:t>The future of photojournalism</a:t>
            </a:r>
            <a:endParaRPr lang="en-US" sz="2400" b="1" dirty="0"/>
          </a:p>
        </p:txBody>
      </p:sp>
      <p:sp>
        <p:nvSpPr>
          <p:cNvPr id="3" name="Content Placeholder 2"/>
          <p:cNvSpPr>
            <a:spLocks noGrp="1"/>
          </p:cNvSpPr>
          <p:nvPr>
            <p:ph idx="1"/>
          </p:nvPr>
        </p:nvSpPr>
        <p:spPr>
          <a:xfrm>
            <a:off x="0" y="1527050"/>
            <a:ext cx="8847740" cy="5330950"/>
          </a:xfrm>
        </p:spPr>
        <p:txBody>
          <a:bodyPr>
            <a:normAutofit fontScale="62500" lnSpcReduction="20000"/>
          </a:bodyPr>
          <a:lstStyle/>
          <a:p>
            <a:pPr lvl="0"/>
            <a:r>
              <a:rPr lang="en-US" b="1" dirty="0"/>
              <a:t>Social Media and User-Generated Content:</a:t>
            </a:r>
            <a:r>
              <a:rPr lang="en-US" dirty="0"/>
              <a:t> </a:t>
            </a:r>
            <a:endParaRPr lang="en-US" sz="2400" dirty="0"/>
          </a:p>
          <a:p>
            <a:pPr lvl="1"/>
            <a:r>
              <a:rPr lang="en-US" dirty="0"/>
              <a:t>Social media platforms like </a:t>
            </a:r>
            <a:r>
              <a:rPr lang="en-US" dirty="0" err="1"/>
              <a:t>Instagram</a:t>
            </a:r>
            <a:r>
              <a:rPr lang="en-US" dirty="0"/>
              <a:t>, Twitter, and Facebook are important for the dissemination of photojournalistic content. </a:t>
            </a:r>
            <a:endParaRPr lang="en-US" dirty="0" smtClean="0"/>
          </a:p>
          <a:p>
            <a:pPr lvl="1"/>
            <a:r>
              <a:rPr lang="en-US" dirty="0" smtClean="0"/>
              <a:t>User-generated </a:t>
            </a:r>
            <a:r>
              <a:rPr lang="en-US" dirty="0"/>
              <a:t>content can play a significant role in breaking news stories.</a:t>
            </a:r>
            <a:endParaRPr lang="en-US" sz="2400" dirty="0"/>
          </a:p>
          <a:p>
            <a:pPr lvl="1"/>
            <a:r>
              <a:rPr lang="en-US" dirty="0"/>
              <a:t>Mobile Journalism (</a:t>
            </a:r>
            <a:r>
              <a:rPr lang="en-US" dirty="0" err="1"/>
              <a:t>MoJo</a:t>
            </a:r>
            <a:r>
              <a:rPr lang="en-US" dirty="0"/>
              <a:t>), with the ubiquity of smartphones, mobile journalism has gained prominence. </a:t>
            </a:r>
            <a:endParaRPr lang="en-US" dirty="0" smtClean="0"/>
          </a:p>
          <a:p>
            <a:pPr lvl="1"/>
            <a:r>
              <a:rPr lang="en-US" dirty="0" smtClean="0"/>
              <a:t>Many </a:t>
            </a:r>
            <a:r>
              <a:rPr lang="en-US" dirty="0"/>
              <a:t>photojournalists now capture, edit, and publish stories using mobile devices. This trend is likely to continue, making photojournalism more accessible and immediate.</a:t>
            </a:r>
            <a:endParaRPr lang="en-US" sz="2400" dirty="0"/>
          </a:p>
          <a:p>
            <a:pPr lvl="1"/>
            <a:r>
              <a:rPr lang="en-US" dirty="0"/>
              <a:t>Audience engagement will play a crucial role in the future of photojournalism. Social media platforms, live streams, and interactive features will be used to connect with and involve the audience in storytelling.</a:t>
            </a:r>
            <a:endParaRPr lang="en-US" sz="2400" dirty="0"/>
          </a:p>
          <a:p>
            <a:pPr lvl="0"/>
            <a:r>
              <a:rPr lang="en-US" b="1" dirty="0"/>
              <a:t>Virtual Reality (VR) and Augmented Reality (AR):</a:t>
            </a:r>
            <a:r>
              <a:rPr lang="en-US" dirty="0"/>
              <a:t> </a:t>
            </a:r>
            <a:endParaRPr lang="en-US" sz="2400" dirty="0"/>
          </a:p>
          <a:p>
            <a:pPr lvl="1"/>
            <a:r>
              <a:rPr lang="en-US" dirty="0"/>
              <a:t>Photojournalism has shifted towards digital platforms, and photographers and news organizations will need to adapt to new tools, formats, and storytelling techniques</a:t>
            </a:r>
            <a:r>
              <a:rPr lang="en-US" dirty="0" smtClean="0"/>
              <a:t>.</a:t>
            </a:r>
          </a:p>
          <a:p>
            <a:pPr lvl="1"/>
            <a:r>
              <a:rPr lang="en-US" dirty="0" smtClean="0"/>
              <a:t> </a:t>
            </a:r>
            <a:r>
              <a:rPr lang="en-US" dirty="0"/>
              <a:t>Integration of multimedia elements like video and interactive graphics will become more common.</a:t>
            </a:r>
            <a:endParaRPr lang="en-US" sz="2400" dirty="0"/>
          </a:p>
          <a:p>
            <a:pPr lvl="1"/>
            <a:r>
              <a:rPr lang="en-US" dirty="0"/>
              <a:t>New technologies like virtual reality (VR) and augmented reality (AR) offer exciting possibilities for immersive storytelling</a:t>
            </a:r>
            <a:r>
              <a:rPr lang="en-US" dirty="0" smtClean="0"/>
              <a:t>.</a:t>
            </a:r>
          </a:p>
          <a:p>
            <a:pPr lvl="1"/>
            <a:r>
              <a:rPr lang="en-US" dirty="0" smtClean="0"/>
              <a:t> </a:t>
            </a:r>
            <a:r>
              <a:rPr lang="en-US" dirty="0"/>
              <a:t>Photojournalists may explore these technologies to engage audiences in innovative ways.</a:t>
            </a:r>
            <a:endParaRPr lang="en-US" sz="2400" dirty="0"/>
          </a:p>
        </p:txBody>
      </p:sp>
    </p:spTree>
    <p:extLst>
      <p:ext uri="{BB962C8B-B14F-4D97-AF65-F5344CB8AC3E}">
        <p14:creationId xmlns:p14="http://schemas.microsoft.com/office/powerpoint/2010/main" val="40850636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4952" y="880406"/>
            <a:ext cx="6719018" cy="868839"/>
          </a:xfrm>
        </p:spPr>
        <p:txBody>
          <a:bodyPr>
            <a:normAutofit/>
          </a:bodyPr>
          <a:lstStyle/>
          <a:p>
            <a:r>
              <a:rPr lang="en-US" sz="2400" b="1" dirty="0"/>
              <a:t>The future of photojournalism</a:t>
            </a:r>
            <a:endParaRPr lang="en-US" sz="2400" b="1" dirty="0"/>
          </a:p>
        </p:txBody>
      </p:sp>
      <p:sp>
        <p:nvSpPr>
          <p:cNvPr id="3" name="Content Placeholder 2"/>
          <p:cNvSpPr>
            <a:spLocks noGrp="1"/>
          </p:cNvSpPr>
          <p:nvPr>
            <p:ph idx="1"/>
          </p:nvPr>
        </p:nvSpPr>
        <p:spPr>
          <a:xfrm>
            <a:off x="0" y="1596540"/>
            <a:ext cx="8847740" cy="5261460"/>
          </a:xfrm>
        </p:spPr>
        <p:txBody>
          <a:bodyPr>
            <a:noAutofit/>
          </a:bodyPr>
          <a:lstStyle/>
          <a:p>
            <a:r>
              <a:rPr lang="en-US" sz="2000" b="1" dirty="0" smtClean="0"/>
              <a:t>Data </a:t>
            </a:r>
            <a:r>
              <a:rPr lang="en-US" sz="2000" b="1" dirty="0"/>
              <a:t>Journalism:</a:t>
            </a:r>
            <a:endParaRPr lang="en-US" sz="2000" dirty="0"/>
          </a:p>
          <a:p>
            <a:pPr lvl="1"/>
            <a:r>
              <a:rPr lang="en-US" sz="2000" dirty="0"/>
              <a:t>The integration of data visualization and multimedia content in journalism is growing. </a:t>
            </a:r>
            <a:endParaRPr lang="en-US" sz="2000" dirty="0" smtClean="0"/>
          </a:p>
          <a:p>
            <a:pPr lvl="1"/>
            <a:r>
              <a:rPr lang="en-US" sz="2000" dirty="0" smtClean="0"/>
              <a:t>Photojournalists </a:t>
            </a:r>
            <a:r>
              <a:rPr lang="en-US" sz="2000" dirty="0"/>
              <a:t>are increasingly collaborating with data journalists to tell complex stories using visuals and data.</a:t>
            </a:r>
          </a:p>
          <a:p>
            <a:pPr lvl="1"/>
            <a:r>
              <a:rPr lang="en-US" sz="2000" dirty="0"/>
              <a:t>Visualizing data through photography and </a:t>
            </a:r>
            <a:r>
              <a:rPr lang="en-US" sz="2000" dirty="0" err="1"/>
              <a:t>infographics</a:t>
            </a:r>
            <a:r>
              <a:rPr lang="en-US" sz="2000" dirty="0"/>
              <a:t> is becoming increasingly important in explaining complex issues. </a:t>
            </a:r>
            <a:endParaRPr lang="en-US" sz="2000" dirty="0" smtClean="0"/>
          </a:p>
          <a:p>
            <a:pPr lvl="1"/>
            <a:r>
              <a:rPr lang="en-US" sz="2000" dirty="0" smtClean="0"/>
              <a:t>Photojournalists </a:t>
            </a:r>
            <a:r>
              <a:rPr lang="en-US" sz="2000" dirty="0"/>
              <a:t>may collaborate with data journalists to convey information in a more accessible manner.</a:t>
            </a:r>
          </a:p>
          <a:p>
            <a:pPr lvl="0"/>
            <a:r>
              <a:rPr lang="en-US" sz="2000" b="1" dirty="0"/>
              <a:t>Drone Photography:</a:t>
            </a:r>
            <a:r>
              <a:rPr lang="en-US" sz="2000" dirty="0"/>
              <a:t> </a:t>
            </a:r>
          </a:p>
          <a:p>
            <a:pPr lvl="1"/>
            <a:r>
              <a:rPr lang="en-US" sz="2000" dirty="0"/>
              <a:t>Drones have opened up new perspectives for photojournalism, enabling the capture of aerial shots and images in hard-to-reach locations. </a:t>
            </a:r>
            <a:endParaRPr lang="en-US" sz="2000" dirty="0" smtClean="0"/>
          </a:p>
          <a:p>
            <a:pPr lvl="1"/>
            <a:r>
              <a:rPr lang="en-US" sz="2000" dirty="0" smtClean="0"/>
              <a:t>They </a:t>
            </a:r>
            <a:r>
              <a:rPr lang="en-US" sz="2000" dirty="0"/>
              <a:t>are especially valuable for covering events like natural disasters or protests.</a:t>
            </a:r>
            <a:endParaRPr lang="en-US" sz="2000" dirty="0"/>
          </a:p>
        </p:txBody>
      </p:sp>
    </p:spTree>
    <p:extLst>
      <p:ext uri="{BB962C8B-B14F-4D97-AF65-F5344CB8AC3E}">
        <p14:creationId xmlns:p14="http://schemas.microsoft.com/office/powerpoint/2010/main" val="19047756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17900" y="833015"/>
            <a:ext cx="6719018" cy="868839"/>
          </a:xfrm>
        </p:spPr>
        <p:txBody>
          <a:bodyPr>
            <a:noAutofit/>
          </a:bodyPr>
          <a:lstStyle/>
          <a:p>
            <a:pPr algn="ctr"/>
            <a:r>
              <a:rPr lang="en-US" sz="2400" b="1" dirty="0"/>
              <a:t>The future of photojournalism</a:t>
            </a:r>
            <a:endParaRPr lang="en-US" sz="2400" b="1" dirty="0"/>
          </a:p>
        </p:txBody>
      </p:sp>
      <p:sp>
        <p:nvSpPr>
          <p:cNvPr id="3" name="Content Placeholder 2"/>
          <p:cNvSpPr>
            <a:spLocks noGrp="1"/>
          </p:cNvSpPr>
          <p:nvPr>
            <p:ph idx="1"/>
          </p:nvPr>
        </p:nvSpPr>
        <p:spPr>
          <a:xfrm>
            <a:off x="1" y="1596540"/>
            <a:ext cx="8695034" cy="5261460"/>
          </a:xfrm>
        </p:spPr>
        <p:txBody>
          <a:bodyPr>
            <a:normAutofit fontScale="70000" lnSpcReduction="20000"/>
          </a:bodyPr>
          <a:lstStyle/>
          <a:p>
            <a:pPr lvl="0"/>
            <a:r>
              <a:rPr lang="en-US" b="1" dirty="0"/>
              <a:t>Ethical Concerns:</a:t>
            </a:r>
            <a:r>
              <a:rPr lang="en-US" dirty="0"/>
              <a:t> </a:t>
            </a:r>
            <a:endParaRPr lang="en-US" sz="2400" dirty="0"/>
          </a:p>
          <a:p>
            <a:pPr lvl="1"/>
            <a:r>
              <a:rPr lang="en-US" dirty="0"/>
              <a:t>As technology advances, the ethical considerations surrounding photojournalism become increasingly complex. </a:t>
            </a:r>
            <a:endParaRPr lang="en-US" dirty="0" smtClean="0"/>
          </a:p>
          <a:p>
            <a:pPr lvl="1"/>
            <a:r>
              <a:rPr lang="en-US" dirty="0" smtClean="0"/>
              <a:t>The </a:t>
            </a:r>
            <a:r>
              <a:rPr lang="en-US" dirty="0"/>
              <a:t>rise of </a:t>
            </a:r>
            <a:r>
              <a:rPr lang="en-US" dirty="0" err="1"/>
              <a:t>deepfakes</a:t>
            </a:r>
            <a:r>
              <a:rPr lang="en-US" dirty="0"/>
              <a:t>, image manipulation, and the spread of misinformation pose challenges to the credibility and trustworthiness of visual journalism</a:t>
            </a:r>
            <a:r>
              <a:rPr lang="en-US" dirty="0" smtClean="0"/>
              <a:t>.</a:t>
            </a:r>
          </a:p>
          <a:p>
            <a:pPr lvl="1"/>
            <a:r>
              <a:rPr lang="en-US" dirty="0" smtClean="0"/>
              <a:t> </a:t>
            </a:r>
            <a:r>
              <a:rPr lang="en-US" dirty="0"/>
              <a:t>Photojournalists will need to navigate these ethical dilemmas and maintain the integrity of their work.</a:t>
            </a:r>
            <a:endParaRPr lang="en-US" sz="2400" dirty="0"/>
          </a:p>
          <a:p>
            <a:pPr lvl="1"/>
            <a:r>
              <a:rPr lang="en-US" dirty="0"/>
              <a:t>Maintaining high ethical standards and credibility will be vital for the future of photojournalism. </a:t>
            </a:r>
            <a:endParaRPr lang="en-US" dirty="0" smtClean="0"/>
          </a:p>
          <a:p>
            <a:pPr lvl="1"/>
            <a:r>
              <a:rPr lang="en-US" dirty="0" smtClean="0"/>
              <a:t>The </a:t>
            </a:r>
            <a:r>
              <a:rPr lang="en-US" dirty="0"/>
              <a:t>public's trust in the media depends on the industry's ability to deliver accurate and unbiased reporting.</a:t>
            </a:r>
            <a:endParaRPr lang="en-US" sz="2400" dirty="0"/>
          </a:p>
          <a:p>
            <a:pPr lvl="1"/>
            <a:r>
              <a:rPr lang="en-US" dirty="0"/>
              <a:t>Photojournalists must navigate </a:t>
            </a:r>
            <a:r>
              <a:rPr lang="en-US" dirty="0" smtClean="0"/>
              <a:t>challenges </a:t>
            </a:r>
            <a:r>
              <a:rPr lang="en-US" dirty="0"/>
              <a:t>such as fake news, misinformation, and privacy concerns. </a:t>
            </a:r>
            <a:endParaRPr lang="en-US" dirty="0" smtClean="0"/>
          </a:p>
          <a:p>
            <a:pPr lvl="1"/>
            <a:r>
              <a:rPr lang="en-US" dirty="0" smtClean="0"/>
              <a:t>Ethical </a:t>
            </a:r>
            <a:r>
              <a:rPr lang="en-US" dirty="0"/>
              <a:t>conduct, fact-checking, and responsible reporting are essential safeguards.</a:t>
            </a:r>
            <a:endParaRPr lang="en-US" sz="2400" dirty="0"/>
          </a:p>
          <a:p>
            <a:pPr lvl="1"/>
            <a:r>
              <a:rPr lang="en-US" dirty="0"/>
              <a:t>Protecting the rights and intellectual property of photographers will remain important as images are shared and distributed online</a:t>
            </a:r>
            <a:r>
              <a:rPr lang="en-US" dirty="0" smtClean="0"/>
              <a:t>.</a:t>
            </a:r>
            <a:endParaRPr lang="en-US" sz="2400" dirty="0"/>
          </a:p>
        </p:txBody>
      </p:sp>
    </p:spTree>
    <p:extLst>
      <p:ext uri="{BB962C8B-B14F-4D97-AF65-F5344CB8AC3E}">
        <p14:creationId xmlns:p14="http://schemas.microsoft.com/office/powerpoint/2010/main" val="34680013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17900" y="727701"/>
            <a:ext cx="6719018" cy="868839"/>
          </a:xfrm>
        </p:spPr>
        <p:txBody>
          <a:bodyPr>
            <a:normAutofit/>
          </a:bodyPr>
          <a:lstStyle/>
          <a:p>
            <a:pPr algn="ctr"/>
            <a:r>
              <a:rPr lang="en-US" sz="2400" b="1" dirty="0"/>
              <a:t>The future of photojournalism</a:t>
            </a:r>
            <a:endParaRPr lang="en-US" sz="2400" dirty="0"/>
          </a:p>
        </p:txBody>
      </p:sp>
      <p:sp>
        <p:nvSpPr>
          <p:cNvPr id="3" name="Content Placeholder 2"/>
          <p:cNvSpPr>
            <a:spLocks noGrp="1"/>
          </p:cNvSpPr>
          <p:nvPr>
            <p:ph idx="1"/>
          </p:nvPr>
        </p:nvSpPr>
        <p:spPr>
          <a:xfrm>
            <a:off x="143555" y="1443835"/>
            <a:ext cx="8551480" cy="5414165"/>
          </a:xfrm>
        </p:spPr>
        <p:txBody>
          <a:bodyPr>
            <a:normAutofit fontScale="70000" lnSpcReduction="20000"/>
          </a:bodyPr>
          <a:lstStyle/>
          <a:p>
            <a:pPr lvl="0"/>
            <a:r>
              <a:rPr lang="en-US" b="1" dirty="0"/>
              <a:t>Monetization and Sustainability:</a:t>
            </a:r>
            <a:r>
              <a:rPr lang="en-US" dirty="0"/>
              <a:t> </a:t>
            </a:r>
            <a:endParaRPr lang="en-US" sz="2400" dirty="0"/>
          </a:p>
          <a:p>
            <a:pPr lvl="1"/>
            <a:r>
              <a:rPr lang="en-US" dirty="0"/>
              <a:t>The economic challenges of the industry persist. Photojournalists and publications are exploring new revenue models, such as </a:t>
            </a:r>
            <a:r>
              <a:rPr lang="en-US" dirty="0" err="1"/>
              <a:t>crowdfunding</a:t>
            </a:r>
            <a:r>
              <a:rPr lang="en-US" dirty="0"/>
              <a:t>, subscriptions, and grants, to support quality journalism.</a:t>
            </a:r>
            <a:endParaRPr lang="en-US" sz="2400" dirty="0"/>
          </a:p>
          <a:p>
            <a:pPr lvl="1"/>
            <a:r>
              <a:rPr lang="en-US" dirty="0"/>
              <a:t>Photojournalists must navigate challenges such as fake news, misinformation, and privacy concerns. </a:t>
            </a:r>
            <a:endParaRPr lang="en-US" dirty="0" smtClean="0"/>
          </a:p>
          <a:p>
            <a:pPr lvl="1"/>
            <a:r>
              <a:rPr lang="en-US" dirty="0" smtClean="0"/>
              <a:t>Ethical </a:t>
            </a:r>
            <a:r>
              <a:rPr lang="en-US" dirty="0"/>
              <a:t>conduct, fact-checking, and responsible reporting are essential safeguards.</a:t>
            </a:r>
            <a:endParaRPr lang="en-US" sz="2400" dirty="0"/>
          </a:p>
          <a:p>
            <a:pPr lvl="0"/>
            <a:r>
              <a:rPr lang="en-US" b="1" dirty="0"/>
              <a:t>Local and Community Journalism:</a:t>
            </a:r>
            <a:endParaRPr lang="en-US" sz="2400" dirty="0"/>
          </a:p>
          <a:p>
            <a:pPr lvl="1"/>
            <a:r>
              <a:rPr lang="en-US" dirty="0"/>
              <a:t> There is a renewed focus on local and community journalism, and photojournalists are crucial in capturing and sharing the stories that matter to specific regions and communities.</a:t>
            </a:r>
            <a:endParaRPr lang="en-US" sz="2400" dirty="0"/>
          </a:p>
          <a:p>
            <a:pPr lvl="1"/>
            <a:r>
              <a:rPr lang="en-US" dirty="0"/>
              <a:t>There has been an increase in freelance and independent photojournalists who work on a project-by-project basis. </a:t>
            </a:r>
            <a:endParaRPr lang="en-US" dirty="0" smtClean="0"/>
          </a:p>
          <a:p>
            <a:pPr lvl="1"/>
            <a:r>
              <a:rPr lang="en-US" dirty="0" smtClean="0"/>
              <a:t>As </a:t>
            </a:r>
            <a:r>
              <a:rPr lang="en-US" dirty="0"/>
              <a:t>traditional news organizations evolve, freelancers may play a significant role in delivering news content.</a:t>
            </a:r>
            <a:endParaRPr lang="en-US" sz="2400" dirty="0"/>
          </a:p>
          <a:p>
            <a:pPr lvl="1"/>
            <a:r>
              <a:rPr lang="en-US" dirty="0"/>
              <a:t>Building and engaging an audience is becoming increasingly important. </a:t>
            </a:r>
            <a:endParaRPr lang="en-US" dirty="0" smtClean="0"/>
          </a:p>
          <a:p>
            <a:pPr lvl="1"/>
            <a:r>
              <a:rPr lang="en-US" dirty="0" smtClean="0"/>
              <a:t>Photojournalists </a:t>
            </a:r>
            <a:r>
              <a:rPr lang="en-US" dirty="0"/>
              <a:t>may need to connect with their viewers, listeners, or readers directly through social media and other online platforms</a:t>
            </a:r>
            <a:endParaRPr lang="en-US" sz="2400" dirty="0"/>
          </a:p>
        </p:txBody>
      </p:sp>
    </p:spTree>
    <p:extLst>
      <p:ext uri="{BB962C8B-B14F-4D97-AF65-F5344CB8AC3E}">
        <p14:creationId xmlns:p14="http://schemas.microsoft.com/office/powerpoint/2010/main" val="28659702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0607" y="727701"/>
            <a:ext cx="6719018" cy="868839"/>
          </a:xfrm>
        </p:spPr>
        <p:txBody>
          <a:bodyPr>
            <a:normAutofit/>
          </a:bodyPr>
          <a:lstStyle/>
          <a:p>
            <a:pPr algn="ctr"/>
            <a:r>
              <a:rPr lang="en-US" sz="2400" b="1" dirty="0"/>
              <a:t>The future of photojournalism</a:t>
            </a:r>
            <a:endParaRPr lang="en-US" sz="2400" b="1" dirty="0"/>
          </a:p>
        </p:txBody>
      </p:sp>
      <p:sp>
        <p:nvSpPr>
          <p:cNvPr id="3" name="Content Placeholder 2"/>
          <p:cNvSpPr>
            <a:spLocks noGrp="1"/>
          </p:cNvSpPr>
          <p:nvPr>
            <p:ph idx="1"/>
          </p:nvPr>
        </p:nvSpPr>
        <p:spPr>
          <a:xfrm>
            <a:off x="61209" y="1443834"/>
            <a:ext cx="8939236" cy="5802791"/>
          </a:xfrm>
        </p:spPr>
        <p:txBody>
          <a:bodyPr>
            <a:noAutofit/>
          </a:bodyPr>
          <a:lstStyle/>
          <a:p>
            <a:pPr lvl="0"/>
            <a:r>
              <a:rPr lang="en-US" sz="2000" b="1" dirty="0"/>
              <a:t>Environmental and Social Issues:</a:t>
            </a:r>
            <a:r>
              <a:rPr lang="en-US" sz="2000" dirty="0"/>
              <a:t> </a:t>
            </a:r>
          </a:p>
          <a:p>
            <a:pPr lvl="1"/>
            <a:r>
              <a:rPr lang="en-US" sz="2000" dirty="0"/>
              <a:t>Environmental and ethical concerns are impacting the field. </a:t>
            </a:r>
            <a:endParaRPr lang="en-US" sz="2000" dirty="0" smtClean="0"/>
          </a:p>
          <a:p>
            <a:pPr lvl="1"/>
            <a:r>
              <a:rPr lang="en-US" sz="2000" dirty="0" smtClean="0"/>
              <a:t>There </a:t>
            </a:r>
            <a:r>
              <a:rPr lang="en-US" sz="2000" dirty="0"/>
              <a:t>is a growing focus on sustainability, both in terms of the environment and fair treatment of photojournalists. </a:t>
            </a:r>
            <a:endParaRPr lang="en-US" sz="2000" dirty="0" smtClean="0"/>
          </a:p>
          <a:p>
            <a:pPr lvl="1"/>
            <a:r>
              <a:rPr lang="en-US" sz="2000" dirty="0" smtClean="0"/>
              <a:t>These </a:t>
            </a:r>
            <a:r>
              <a:rPr lang="en-US" sz="2000" dirty="0"/>
              <a:t>issues may influence the future practices of the industry.</a:t>
            </a:r>
          </a:p>
          <a:p>
            <a:pPr lvl="1"/>
            <a:r>
              <a:rPr lang="en-US" sz="2000" dirty="0"/>
              <a:t>Documenting environmental and social issues, including climate change, social justice, and humanitarian crises, is expected to be a significant focus for photojournalists in the future.</a:t>
            </a:r>
          </a:p>
          <a:p>
            <a:pPr lvl="0"/>
            <a:r>
              <a:rPr lang="en-US" sz="2000" b="1" dirty="0"/>
              <a:t>Visual Storytelling:</a:t>
            </a:r>
            <a:r>
              <a:rPr lang="en-US" sz="2000" dirty="0"/>
              <a:t> </a:t>
            </a:r>
          </a:p>
          <a:p>
            <a:pPr lvl="1"/>
            <a:r>
              <a:rPr lang="en-US" sz="2000" dirty="0"/>
              <a:t>The power of visual storytelling is as strong as ever. Photojournalists will continue to create compelling narratives that engage and inform audiences.</a:t>
            </a:r>
          </a:p>
          <a:p>
            <a:pPr lvl="1"/>
            <a:r>
              <a:rPr lang="en-US" sz="2000" dirty="0"/>
              <a:t>In an era of information overload, compelling visual storytelling will continue to be essential. </a:t>
            </a:r>
            <a:endParaRPr lang="en-US" sz="2000" dirty="0" smtClean="0"/>
          </a:p>
          <a:p>
            <a:pPr lvl="1"/>
            <a:r>
              <a:rPr lang="en-US" sz="2000" dirty="0" smtClean="0"/>
              <a:t>Photojournalists </a:t>
            </a:r>
            <a:r>
              <a:rPr lang="en-US" sz="2000" dirty="0"/>
              <a:t>will need to create images that engage and inform audiences quickly and effectively.</a:t>
            </a:r>
          </a:p>
          <a:p>
            <a:pPr lvl="1"/>
            <a:endParaRPr lang="en-US" sz="1600" dirty="0"/>
          </a:p>
        </p:txBody>
      </p:sp>
    </p:spTree>
    <p:extLst>
      <p:ext uri="{BB962C8B-B14F-4D97-AF65-F5344CB8AC3E}">
        <p14:creationId xmlns:p14="http://schemas.microsoft.com/office/powerpoint/2010/main" val="7474301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39540" y="833015"/>
            <a:ext cx="6719018" cy="868839"/>
          </a:xfrm>
        </p:spPr>
        <p:txBody>
          <a:bodyPr/>
          <a:lstStyle/>
          <a:p>
            <a:r>
              <a:rPr lang="en-US" sz="2400" b="1" dirty="0"/>
              <a:t>The future of photojournalism</a:t>
            </a:r>
            <a:endParaRPr lang="en-US" dirty="0"/>
          </a:p>
        </p:txBody>
      </p:sp>
      <p:sp>
        <p:nvSpPr>
          <p:cNvPr id="3" name="Content Placeholder 2"/>
          <p:cNvSpPr>
            <a:spLocks noGrp="1"/>
          </p:cNvSpPr>
          <p:nvPr>
            <p:ph idx="1"/>
          </p:nvPr>
        </p:nvSpPr>
        <p:spPr>
          <a:xfrm>
            <a:off x="56316" y="1596540"/>
            <a:ext cx="8791423" cy="4581150"/>
          </a:xfrm>
        </p:spPr>
        <p:txBody>
          <a:bodyPr>
            <a:noAutofit/>
          </a:bodyPr>
          <a:lstStyle/>
          <a:p>
            <a:pPr lvl="0"/>
            <a:r>
              <a:rPr lang="en-US" sz="2000" b="1" dirty="0">
                <a:solidFill>
                  <a:prstClr val="black">
                    <a:lumMod val="75000"/>
                    <a:lumOff val="25000"/>
                  </a:prstClr>
                </a:solidFill>
              </a:rPr>
              <a:t>Visual Storytelling:</a:t>
            </a:r>
            <a:r>
              <a:rPr lang="en-US" sz="2000" dirty="0">
                <a:solidFill>
                  <a:prstClr val="black">
                    <a:lumMod val="75000"/>
                    <a:lumOff val="25000"/>
                  </a:prstClr>
                </a:solidFill>
              </a:rPr>
              <a:t> </a:t>
            </a:r>
            <a:endParaRPr lang="en-US" sz="2000" dirty="0" smtClean="0"/>
          </a:p>
          <a:p>
            <a:pPr lvl="1"/>
            <a:r>
              <a:rPr lang="en-US" sz="2000" dirty="0" smtClean="0"/>
              <a:t>The </a:t>
            </a:r>
            <a:r>
              <a:rPr lang="en-US" sz="2000" dirty="0"/>
              <a:t>future may bring innovations in multimedia storytelling, combining photographs, video, audio, and text to provide richer, more comprehensive narratives.</a:t>
            </a:r>
          </a:p>
          <a:p>
            <a:pPr lvl="1"/>
            <a:r>
              <a:rPr lang="en-US" sz="2000" dirty="0" smtClean="0"/>
              <a:t>Beyond </a:t>
            </a:r>
            <a:r>
              <a:rPr lang="en-US" sz="2000" dirty="0"/>
              <a:t>traditional single images, photojournalists are embracing long-form visual storytelling through photo essays, multimedia projects, and documentaries. </a:t>
            </a:r>
          </a:p>
          <a:p>
            <a:pPr lvl="0"/>
            <a:r>
              <a:rPr lang="en-US" sz="2000" b="1" dirty="0" smtClean="0"/>
              <a:t>Collaboration </a:t>
            </a:r>
            <a:r>
              <a:rPr lang="en-US" sz="2000" b="1" dirty="0"/>
              <a:t>and Cross-Media Work:</a:t>
            </a:r>
            <a:r>
              <a:rPr lang="en-US" sz="2000" dirty="0"/>
              <a:t> </a:t>
            </a:r>
          </a:p>
          <a:p>
            <a:pPr lvl="1"/>
            <a:r>
              <a:rPr lang="en-US" sz="2000" dirty="0"/>
              <a:t>Photojournalists are collaborating with writers, videographers, and data analysts to produce comprehensive multimedia stories that leverage the strengths of various mediums.</a:t>
            </a:r>
          </a:p>
          <a:p>
            <a:pPr lvl="1"/>
            <a:r>
              <a:rPr lang="en-US" sz="2000" dirty="0"/>
              <a:t>Continued professional development and training will be essential for photojournalists to adapt to evolving technologies and storytelling methods</a:t>
            </a:r>
            <a:r>
              <a:rPr lang="en-US" sz="2000" dirty="0" smtClean="0"/>
              <a:t>. </a:t>
            </a:r>
          </a:p>
        </p:txBody>
      </p:sp>
    </p:spTree>
    <p:extLst>
      <p:ext uri="{BB962C8B-B14F-4D97-AF65-F5344CB8AC3E}">
        <p14:creationId xmlns:p14="http://schemas.microsoft.com/office/powerpoint/2010/main" val="2740780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4952" y="833015"/>
            <a:ext cx="6719018" cy="868839"/>
          </a:xfrm>
        </p:spPr>
        <p:txBody>
          <a:bodyPr>
            <a:normAutofit/>
          </a:bodyPr>
          <a:lstStyle/>
          <a:p>
            <a:r>
              <a:rPr lang="en-US" sz="2400" b="1" dirty="0"/>
              <a:t>The future of photojournalism</a:t>
            </a:r>
            <a:endParaRPr lang="en-US" sz="2400" dirty="0"/>
          </a:p>
        </p:txBody>
      </p:sp>
      <p:sp>
        <p:nvSpPr>
          <p:cNvPr id="3" name="Content Placeholder 2"/>
          <p:cNvSpPr>
            <a:spLocks noGrp="1"/>
          </p:cNvSpPr>
          <p:nvPr>
            <p:ph idx="1"/>
          </p:nvPr>
        </p:nvSpPr>
        <p:spPr>
          <a:xfrm>
            <a:off x="0" y="1443835"/>
            <a:ext cx="9000445" cy="5497380"/>
          </a:xfrm>
        </p:spPr>
        <p:txBody>
          <a:bodyPr>
            <a:normAutofit fontScale="70000" lnSpcReduction="20000"/>
          </a:bodyPr>
          <a:lstStyle/>
          <a:p>
            <a:pPr lvl="0"/>
            <a:r>
              <a:rPr lang="en-US" b="1" dirty="0"/>
              <a:t>Visual Storytelling:</a:t>
            </a:r>
            <a:r>
              <a:rPr lang="en-US" dirty="0"/>
              <a:t> </a:t>
            </a:r>
            <a:endParaRPr lang="en-US" sz="2400" dirty="0"/>
          </a:p>
          <a:p>
            <a:pPr lvl="1"/>
            <a:r>
              <a:rPr lang="en-US" dirty="0"/>
              <a:t>The power of visual storytelling is as strong as ever. Photojournalists will continue to create compelling narratives that engage and inform audiences.</a:t>
            </a:r>
            <a:endParaRPr lang="en-US" sz="2400" dirty="0"/>
          </a:p>
          <a:p>
            <a:pPr lvl="1"/>
            <a:r>
              <a:rPr lang="en-US" dirty="0"/>
              <a:t>In an era of information overload, compelling visual storytelling will continue to be essential. </a:t>
            </a:r>
            <a:endParaRPr lang="en-US" dirty="0" smtClean="0"/>
          </a:p>
          <a:p>
            <a:pPr lvl="1"/>
            <a:r>
              <a:rPr lang="en-US" dirty="0" smtClean="0"/>
              <a:t>Photojournalists </a:t>
            </a:r>
            <a:r>
              <a:rPr lang="en-US" dirty="0"/>
              <a:t>will need to create images that engage and inform audiences quickly and effectively.</a:t>
            </a:r>
            <a:endParaRPr lang="en-US" sz="2400" dirty="0"/>
          </a:p>
          <a:p>
            <a:pPr lvl="1"/>
            <a:r>
              <a:rPr lang="en-US" dirty="0"/>
              <a:t>The future may bring innovations in multimedia storytelling, combining photographs, video, audio, and text to provide richer, more comprehensive narratives.</a:t>
            </a:r>
            <a:endParaRPr lang="en-US" sz="2400" dirty="0"/>
          </a:p>
          <a:p>
            <a:pPr lvl="1"/>
            <a:r>
              <a:rPr lang="en-US" dirty="0"/>
              <a:t>In an era of information overload, compelling visual storytelling will continue to be essential. </a:t>
            </a:r>
            <a:endParaRPr lang="en-US" dirty="0" smtClean="0"/>
          </a:p>
          <a:p>
            <a:pPr lvl="1"/>
            <a:r>
              <a:rPr lang="en-US" dirty="0" smtClean="0"/>
              <a:t>Photojournalists </a:t>
            </a:r>
            <a:r>
              <a:rPr lang="en-US" dirty="0"/>
              <a:t>will need to create images that engage and inform audiences quickly and effectively.</a:t>
            </a:r>
            <a:endParaRPr lang="en-US" sz="2400" dirty="0"/>
          </a:p>
          <a:p>
            <a:pPr lvl="1"/>
            <a:r>
              <a:rPr lang="en-US" dirty="0"/>
              <a:t>Beyond traditional single images, photojournalists are embracing long-form visual storytelling through photo essays, multimedia projects, and documentaries. </a:t>
            </a:r>
            <a:endParaRPr lang="en-US" dirty="0" smtClean="0"/>
          </a:p>
          <a:p>
            <a:pPr lvl="1"/>
            <a:r>
              <a:rPr lang="en-US" dirty="0" smtClean="0"/>
              <a:t>Storytelling </a:t>
            </a:r>
            <a:r>
              <a:rPr lang="en-US" dirty="0"/>
              <a:t>is becoming more narrative-driven and immersive.</a:t>
            </a:r>
            <a:endParaRPr lang="en-US" sz="2400" dirty="0"/>
          </a:p>
        </p:txBody>
      </p:sp>
    </p:spTree>
    <p:extLst>
      <p:ext uri="{BB962C8B-B14F-4D97-AF65-F5344CB8AC3E}">
        <p14:creationId xmlns:p14="http://schemas.microsoft.com/office/powerpoint/2010/main" val="37058854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2245" y="833015"/>
            <a:ext cx="6719018" cy="868839"/>
          </a:xfrm>
        </p:spPr>
        <p:txBody>
          <a:bodyPr>
            <a:normAutofit/>
          </a:bodyPr>
          <a:lstStyle/>
          <a:p>
            <a:r>
              <a:rPr lang="en-US" sz="2400" b="1" dirty="0"/>
              <a:t>The future of photojournalism</a:t>
            </a:r>
            <a:endParaRPr lang="en-US" sz="2400" b="1" dirty="0"/>
          </a:p>
        </p:txBody>
      </p:sp>
      <p:sp>
        <p:nvSpPr>
          <p:cNvPr id="3" name="Content Placeholder 2"/>
          <p:cNvSpPr>
            <a:spLocks noGrp="1"/>
          </p:cNvSpPr>
          <p:nvPr>
            <p:ph idx="1"/>
          </p:nvPr>
        </p:nvSpPr>
        <p:spPr>
          <a:xfrm>
            <a:off x="-20801" y="1443835"/>
            <a:ext cx="8868541" cy="5344675"/>
          </a:xfrm>
        </p:spPr>
        <p:txBody>
          <a:bodyPr>
            <a:normAutofit fontScale="77500" lnSpcReduction="20000"/>
          </a:bodyPr>
          <a:lstStyle/>
          <a:p>
            <a:pPr lvl="0"/>
            <a:r>
              <a:rPr lang="en-US" b="1" dirty="0"/>
              <a:t>Collaboration and Cross-Media Work:</a:t>
            </a:r>
            <a:r>
              <a:rPr lang="en-US" dirty="0"/>
              <a:t> </a:t>
            </a:r>
            <a:endParaRPr lang="en-US" sz="2400" dirty="0"/>
          </a:p>
          <a:p>
            <a:pPr lvl="1"/>
            <a:r>
              <a:rPr lang="en-US" dirty="0"/>
              <a:t>Photojournalists are collaborating with writers, videographers, and data analysts to produce comprehensive multimedia stories that leverage the strengths of various mediums.</a:t>
            </a:r>
            <a:endParaRPr lang="en-US" sz="2400" dirty="0"/>
          </a:p>
          <a:p>
            <a:pPr lvl="1"/>
            <a:r>
              <a:rPr lang="en-US" dirty="0"/>
              <a:t>Continued professional development and training will be essential for photojournalists to adapt to evolving technologies and storytelling methods</a:t>
            </a:r>
            <a:r>
              <a:rPr lang="en-US" dirty="0" smtClean="0"/>
              <a:t>.</a:t>
            </a:r>
            <a:endParaRPr lang="en-US" sz="2400" dirty="0"/>
          </a:p>
          <a:p>
            <a:pPr lvl="0"/>
            <a:r>
              <a:rPr lang="en-US" b="1" dirty="0"/>
              <a:t>Citizen Journalism:</a:t>
            </a:r>
            <a:r>
              <a:rPr lang="en-US" dirty="0"/>
              <a:t> </a:t>
            </a:r>
            <a:endParaRPr lang="en-US" sz="2400" dirty="0"/>
          </a:p>
          <a:p>
            <a:pPr lvl="1"/>
            <a:r>
              <a:rPr lang="en-US" dirty="0"/>
              <a:t>With the ubiquity of smartphones, citizen journalists can capture and share news events in real time</a:t>
            </a:r>
            <a:r>
              <a:rPr lang="en-US" dirty="0" smtClean="0"/>
              <a:t>.</a:t>
            </a:r>
          </a:p>
          <a:p>
            <a:pPr lvl="1"/>
            <a:r>
              <a:rPr lang="en-US" dirty="0" smtClean="0"/>
              <a:t> </a:t>
            </a:r>
            <a:r>
              <a:rPr lang="en-US" dirty="0"/>
              <a:t>This phenomenon presents both challenges and opportunities for professional photojournalists in terms of verification and competition. </a:t>
            </a:r>
            <a:endParaRPr lang="en-US" sz="2400" dirty="0"/>
          </a:p>
          <a:p>
            <a:pPr lvl="1"/>
            <a:r>
              <a:rPr lang="en-US" dirty="0"/>
              <a:t>The proliferation of social media platforms has democratized the production and distribution of news and visual content</a:t>
            </a:r>
            <a:r>
              <a:rPr lang="en-US" dirty="0" smtClean="0"/>
              <a:t>.</a:t>
            </a:r>
          </a:p>
          <a:p>
            <a:pPr lvl="1"/>
            <a:r>
              <a:rPr lang="en-US" dirty="0" smtClean="0"/>
              <a:t> </a:t>
            </a:r>
            <a:r>
              <a:rPr lang="en-US" dirty="0"/>
              <a:t>Citizen journalists and user-generated content play a significant role in shaping the future of photojournalism, providing alternative perspectives and firsthand accounts of events.</a:t>
            </a:r>
            <a:endParaRPr lang="en-US" sz="2400" dirty="0"/>
          </a:p>
        </p:txBody>
      </p:sp>
    </p:spTree>
    <p:extLst>
      <p:ext uri="{BB962C8B-B14F-4D97-AF65-F5344CB8AC3E}">
        <p14:creationId xmlns:p14="http://schemas.microsoft.com/office/powerpoint/2010/main" val="27064003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2245" y="783112"/>
            <a:ext cx="6719018" cy="868839"/>
          </a:xfrm>
        </p:spPr>
        <p:txBody>
          <a:bodyPr>
            <a:normAutofit/>
          </a:bodyPr>
          <a:lstStyle/>
          <a:p>
            <a:r>
              <a:rPr lang="en-US" sz="2400" b="1" dirty="0"/>
              <a:t>The future of photojournalism</a:t>
            </a:r>
            <a:endParaRPr lang="en-US" sz="2400" dirty="0"/>
          </a:p>
        </p:txBody>
      </p:sp>
      <p:sp>
        <p:nvSpPr>
          <p:cNvPr id="3" name="Content Placeholder 2"/>
          <p:cNvSpPr>
            <a:spLocks noGrp="1"/>
          </p:cNvSpPr>
          <p:nvPr>
            <p:ph idx="1"/>
          </p:nvPr>
        </p:nvSpPr>
        <p:spPr>
          <a:xfrm>
            <a:off x="296260" y="1596540"/>
            <a:ext cx="8398772" cy="5039265"/>
          </a:xfrm>
        </p:spPr>
        <p:txBody>
          <a:bodyPr>
            <a:normAutofit fontScale="70000" lnSpcReduction="20000"/>
          </a:bodyPr>
          <a:lstStyle/>
          <a:p>
            <a:pPr lvl="0">
              <a:lnSpc>
                <a:spcPct val="107000"/>
              </a:lnSpc>
              <a:spcAft>
                <a:spcPts val="800"/>
              </a:spcAft>
              <a:tabLst>
                <a:tab pos="457200" algn="l"/>
              </a:tabLst>
            </a:pPr>
            <a:r>
              <a:rPr lang="en-US" b="1" dirty="0">
                <a:latin typeface="+mj-lt"/>
                <a:ea typeface="Calibri" panose="020F0502020204030204" pitchFamily="34" charset="0"/>
                <a:cs typeface="Times New Roman" panose="02020603050405020304" pitchFamily="18" charset="0"/>
              </a:rPr>
              <a:t>Citizen Journalism:</a:t>
            </a:r>
            <a:r>
              <a:rPr lang="en-US" dirty="0">
                <a:latin typeface="+mj-lt"/>
                <a:ea typeface="Calibri" panose="020F0502020204030204" pitchFamily="34" charset="0"/>
                <a:cs typeface="Times New Roman" panose="02020603050405020304" pitchFamily="18" charset="0"/>
              </a:rPr>
              <a:t> </a:t>
            </a:r>
            <a:endParaRPr lang="en-US" dirty="0" smtClean="0"/>
          </a:p>
          <a:p>
            <a:pPr lvl="1"/>
            <a:r>
              <a:rPr lang="en-US" dirty="0" smtClean="0"/>
              <a:t>Audience </a:t>
            </a:r>
            <a:r>
              <a:rPr lang="en-US" dirty="0"/>
              <a:t>engagement will play a crucial role in the future of photojournalism. </a:t>
            </a:r>
            <a:endParaRPr lang="en-US" dirty="0" smtClean="0"/>
          </a:p>
          <a:p>
            <a:pPr lvl="1"/>
            <a:r>
              <a:rPr lang="en-US" dirty="0" smtClean="0"/>
              <a:t>Social </a:t>
            </a:r>
            <a:r>
              <a:rPr lang="en-US" dirty="0"/>
              <a:t>media platforms, live streams, and interactive features will be used to connect with and involve the audience in storytelling.</a:t>
            </a:r>
            <a:endParaRPr lang="en-US" sz="2400" dirty="0"/>
          </a:p>
          <a:p>
            <a:pPr lvl="1"/>
            <a:r>
              <a:rPr lang="en-US" dirty="0"/>
              <a:t>The industry has seen an increase in freelance and independent photojournalists who work on a project-by-project basis. </a:t>
            </a:r>
            <a:endParaRPr lang="en-US" dirty="0" smtClean="0"/>
          </a:p>
          <a:p>
            <a:pPr lvl="1"/>
            <a:r>
              <a:rPr lang="en-US" dirty="0" smtClean="0"/>
              <a:t>As </a:t>
            </a:r>
            <a:r>
              <a:rPr lang="en-US" dirty="0"/>
              <a:t>traditional news organizations evolve, freelancers may play a significant role in delivering news content.</a:t>
            </a:r>
            <a:endParaRPr lang="en-US" sz="2400" dirty="0"/>
          </a:p>
          <a:p>
            <a:pPr lvl="0"/>
            <a:r>
              <a:rPr lang="en-US" b="1" dirty="0"/>
              <a:t>Sustainability and Business Models:</a:t>
            </a:r>
            <a:r>
              <a:rPr lang="en-US" dirty="0"/>
              <a:t> </a:t>
            </a:r>
            <a:endParaRPr lang="en-US" sz="2400" dirty="0"/>
          </a:p>
          <a:p>
            <a:pPr lvl="1"/>
            <a:r>
              <a:rPr lang="en-US" dirty="0"/>
              <a:t>The photojournalism industry is grappling with financial challenges, including declining print media and diminishing budgets. </a:t>
            </a:r>
            <a:endParaRPr lang="en-US" sz="2400" dirty="0"/>
          </a:p>
          <a:p>
            <a:pPr lvl="1"/>
            <a:r>
              <a:rPr lang="en-US" dirty="0"/>
              <a:t>As traditional media outlets face financial challenges, photojournalists may explore alternative revenue streams, such as self-publishing, </a:t>
            </a:r>
            <a:r>
              <a:rPr lang="en-US" dirty="0" err="1"/>
              <a:t>crowdfunding</a:t>
            </a:r>
            <a:r>
              <a:rPr lang="en-US" dirty="0"/>
              <a:t>, subscriptions, or partnerships with NGOs and advocacy organizations</a:t>
            </a:r>
            <a:r>
              <a:rPr lang="en-US" dirty="0" smtClean="0"/>
              <a:t>.</a:t>
            </a:r>
          </a:p>
          <a:p>
            <a:pPr lvl="1"/>
            <a:r>
              <a:rPr lang="en-US" dirty="0" smtClean="0"/>
              <a:t> </a:t>
            </a:r>
            <a:r>
              <a:rPr lang="en-US" dirty="0"/>
              <a:t>This will be essential for the future viability of photojournalism.</a:t>
            </a:r>
            <a:endParaRPr lang="en-US" sz="2400" dirty="0"/>
          </a:p>
        </p:txBody>
      </p:sp>
    </p:spTree>
    <p:extLst>
      <p:ext uri="{BB962C8B-B14F-4D97-AF65-F5344CB8AC3E}">
        <p14:creationId xmlns:p14="http://schemas.microsoft.com/office/powerpoint/2010/main" val="123590457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97655" y="727701"/>
            <a:ext cx="6719018" cy="868839"/>
          </a:xfrm>
        </p:spPr>
        <p:txBody>
          <a:bodyPr>
            <a:normAutofit/>
          </a:bodyPr>
          <a:lstStyle/>
          <a:p>
            <a:r>
              <a:rPr lang="en-US" sz="2400" b="1" dirty="0"/>
              <a:t>The future of photojournalism</a:t>
            </a:r>
            <a:endParaRPr lang="en-US" sz="2400" dirty="0"/>
          </a:p>
        </p:txBody>
      </p:sp>
      <p:sp>
        <p:nvSpPr>
          <p:cNvPr id="3" name="Content Placeholder 2"/>
          <p:cNvSpPr>
            <a:spLocks noGrp="1"/>
          </p:cNvSpPr>
          <p:nvPr>
            <p:ph idx="1"/>
          </p:nvPr>
        </p:nvSpPr>
        <p:spPr>
          <a:xfrm>
            <a:off x="-32715" y="1291130"/>
            <a:ext cx="8856891" cy="5039265"/>
          </a:xfrm>
        </p:spPr>
        <p:txBody>
          <a:bodyPr>
            <a:noAutofit/>
          </a:bodyPr>
          <a:lstStyle/>
          <a:p>
            <a:pPr lvl="0"/>
            <a:r>
              <a:rPr lang="en-US" sz="1800" b="1" dirty="0"/>
              <a:t>Diverse Voices and Perspectives:</a:t>
            </a:r>
            <a:r>
              <a:rPr lang="en-US" sz="1800" dirty="0"/>
              <a:t> </a:t>
            </a:r>
          </a:p>
          <a:p>
            <a:pPr lvl="1"/>
            <a:r>
              <a:rPr lang="en-US" sz="1800" dirty="0"/>
              <a:t>There is an increasing emphasis on diverse and inclusive storytelling</a:t>
            </a:r>
            <a:r>
              <a:rPr lang="en-US" sz="1800" dirty="0" smtClean="0"/>
              <a:t>.</a:t>
            </a:r>
          </a:p>
          <a:p>
            <a:pPr lvl="1"/>
            <a:r>
              <a:rPr lang="en-US" sz="1800" dirty="0" smtClean="0"/>
              <a:t> </a:t>
            </a:r>
            <a:r>
              <a:rPr lang="en-US" sz="1800" dirty="0"/>
              <a:t>The industry is working to amplify underrepresented voices and address issues of diversity, equity, and </a:t>
            </a:r>
            <a:r>
              <a:rPr lang="en-US" sz="1800" dirty="0" smtClean="0"/>
              <a:t>inclusion.</a:t>
            </a:r>
          </a:p>
          <a:p>
            <a:pPr lvl="1"/>
            <a:r>
              <a:rPr lang="en-US" sz="1800" dirty="0" smtClean="0"/>
              <a:t> This, ensures </a:t>
            </a:r>
            <a:r>
              <a:rPr lang="en-US" sz="1800" dirty="0"/>
              <a:t>that a broader range of voices and perspectives is represented in photojournalism.</a:t>
            </a:r>
          </a:p>
          <a:p>
            <a:pPr lvl="0"/>
            <a:r>
              <a:rPr lang="en-US" sz="1800" b="1" dirty="0"/>
              <a:t>Global Events: </a:t>
            </a:r>
            <a:endParaRPr lang="en-US" sz="1800" dirty="0"/>
          </a:p>
          <a:p>
            <a:pPr lvl="1"/>
            <a:r>
              <a:rPr lang="en-US" sz="1800" dirty="0"/>
              <a:t>The future of photojournalism is likely to be a dynamic blend of traditional and innovative practices, with an emphasis on accuracy, responsible storytelling, and ethical conduct.</a:t>
            </a:r>
          </a:p>
          <a:p>
            <a:pPr lvl="1"/>
            <a:r>
              <a:rPr lang="en-US" sz="1800" dirty="0"/>
              <a:t> Photojournalists will need to be adaptable, tech-savvy, and socially conscious to meet the evolving demands of the industry </a:t>
            </a:r>
            <a:endParaRPr lang="en-US" sz="1800" dirty="0" smtClean="0"/>
          </a:p>
          <a:p>
            <a:pPr lvl="1"/>
            <a:r>
              <a:rPr lang="en-US" sz="1800" dirty="0" smtClean="0"/>
              <a:t>Political</a:t>
            </a:r>
            <a:r>
              <a:rPr lang="en-US" sz="1800" dirty="0"/>
              <a:t>, social, and environmental events will continue to shape the focus and direction of </a:t>
            </a:r>
            <a:r>
              <a:rPr lang="en-US" sz="1800" dirty="0" smtClean="0"/>
              <a:t>photojournalism, </a:t>
            </a:r>
            <a:r>
              <a:rPr lang="en-US" sz="1800" dirty="0"/>
              <a:t>like pandemics, natural disasters, and social movements, underscore the need for accurate and impactful visual reporting. </a:t>
            </a:r>
            <a:endParaRPr lang="en-US" sz="1800" dirty="0" smtClean="0"/>
          </a:p>
          <a:p>
            <a:pPr lvl="1"/>
            <a:r>
              <a:rPr lang="en-US" sz="1800" dirty="0" smtClean="0"/>
              <a:t>Photojournalists </a:t>
            </a:r>
            <a:r>
              <a:rPr lang="en-US" sz="1800" dirty="0"/>
              <a:t>will continue to cover global stories, and technology allows for near-instantaneous </a:t>
            </a:r>
            <a:r>
              <a:rPr lang="en-US" sz="1800" dirty="0" smtClean="0"/>
              <a:t>distribution, and this </a:t>
            </a:r>
            <a:r>
              <a:rPr lang="en-US" sz="1800" dirty="0"/>
              <a:t>global reach can foster a greater understanding of international events and issues.</a:t>
            </a:r>
          </a:p>
        </p:txBody>
      </p:sp>
    </p:spTree>
    <p:extLst>
      <p:ext uri="{BB962C8B-B14F-4D97-AF65-F5344CB8AC3E}">
        <p14:creationId xmlns:p14="http://schemas.microsoft.com/office/powerpoint/2010/main" val="33179760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2245" y="833015"/>
            <a:ext cx="6719018" cy="868839"/>
          </a:xfrm>
        </p:spPr>
        <p:txBody>
          <a:bodyPr/>
          <a:lstStyle/>
          <a:p>
            <a:r>
              <a:rPr lang="en-US" dirty="0" smtClean="0"/>
              <a:t>SUMMARY</a:t>
            </a:r>
            <a:endParaRPr lang="en-US" dirty="0"/>
          </a:p>
        </p:txBody>
      </p:sp>
      <p:sp>
        <p:nvSpPr>
          <p:cNvPr id="3" name="Content Placeholder 2"/>
          <p:cNvSpPr>
            <a:spLocks noGrp="1"/>
          </p:cNvSpPr>
          <p:nvPr>
            <p:ph idx="1"/>
          </p:nvPr>
        </p:nvSpPr>
        <p:spPr>
          <a:xfrm>
            <a:off x="0" y="1443835"/>
            <a:ext cx="8847740" cy="5414165"/>
          </a:xfrm>
        </p:spPr>
        <p:txBody>
          <a:bodyPr>
            <a:normAutofit fontScale="77500" lnSpcReduction="20000"/>
          </a:bodyPr>
          <a:lstStyle/>
          <a:p>
            <a:r>
              <a:rPr lang="en-US" dirty="0"/>
              <a:t>The future of photography is characterized by a dynamic and evolving landscape, where technology and creativity intersect. </a:t>
            </a:r>
            <a:endParaRPr lang="en-US" dirty="0" smtClean="0"/>
          </a:p>
          <a:p>
            <a:r>
              <a:rPr lang="en-US" dirty="0" smtClean="0"/>
              <a:t>As </a:t>
            </a:r>
            <a:r>
              <a:rPr lang="en-US" dirty="0"/>
              <a:t>photographers adapt to changing tools and practices, they will continue to play a vital role in documenting and interpreting the world around them. </a:t>
            </a:r>
            <a:endParaRPr lang="en-US" dirty="0" smtClean="0"/>
          </a:p>
          <a:p>
            <a:r>
              <a:rPr lang="en-US" dirty="0" smtClean="0"/>
              <a:t>The </a:t>
            </a:r>
            <a:r>
              <a:rPr lang="en-US" dirty="0"/>
              <a:t>enduring power of photography as a medium for storytelling and expression is expected to persist and expand. </a:t>
            </a:r>
            <a:endParaRPr lang="en-US" dirty="0" smtClean="0"/>
          </a:p>
          <a:p>
            <a:r>
              <a:rPr lang="en-US" dirty="0" smtClean="0"/>
              <a:t>The </a:t>
            </a:r>
            <a:r>
              <a:rPr lang="en-US" dirty="0"/>
              <a:t>future of photography is an exciting and rapidly evolving landscape driven by technological advancements, creative innovations, and changes in how images are captured, shared, and consumed. </a:t>
            </a:r>
            <a:endParaRPr lang="en-US" dirty="0" smtClean="0"/>
          </a:p>
          <a:p>
            <a:r>
              <a:rPr lang="en-US" dirty="0" smtClean="0"/>
              <a:t>The </a:t>
            </a:r>
            <a:r>
              <a:rPr lang="en-US" dirty="0"/>
              <a:t>demand for photography will continue to grow in many areas. Such as commercial advertising, social media marketing, and event photography. </a:t>
            </a:r>
            <a:endParaRPr lang="en-US" dirty="0" smtClean="0"/>
          </a:p>
          <a:p>
            <a:r>
              <a:rPr lang="en-US" dirty="0" smtClean="0"/>
              <a:t>Photographers </a:t>
            </a:r>
            <a:r>
              <a:rPr lang="en-US" dirty="0"/>
              <a:t>will also have opportunities to work in emerging </a:t>
            </a:r>
            <a:r>
              <a:rPr lang="en-US" dirty="0" smtClean="0"/>
              <a:t>fields, such </a:t>
            </a:r>
            <a:r>
              <a:rPr lang="en-US" dirty="0"/>
              <a:t>as augmented and virtual reality, 3D printing, and artificial intelligence</a:t>
            </a:r>
            <a:r>
              <a:rPr lang="en-US" dirty="0" smtClean="0"/>
              <a:t>.</a:t>
            </a:r>
            <a:endParaRPr lang="en-US" dirty="0"/>
          </a:p>
        </p:txBody>
      </p:sp>
    </p:spTree>
    <p:extLst>
      <p:ext uri="{BB962C8B-B14F-4D97-AF65-F5344CB8AC3E}">
        <p14:creationId xmlns:p14="http://schemas.microsoft.com/office/powerpoint/2010/main" val="36371126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4952" y="727701"/>
            <a:ext cx="6719018" cy="868839"/>
          </a:xfrm>
        </p:spPr>
        <p:txBody>
          <a:bodyPr/>
          <a:lstStyle/>
          <a:p>
            <a:r>
              <a:rPr lang="en-US" dirty="0" smtClean="0"/>
              <a:t>SUMMARY</a:t>
            </a:r>
            <a:endParaRPr lang="en-US" dirty="0"/>
          </a:p>
        </p:txBody>
      </p:sp>
      <p:sp>
        <p:nvSpPr>
          <p:cNvPr id="3" name="Content Placeholder 2"/>
          <p:cNvSpPr>
            <a:spLocks noGrp="1"/>
          </p:cNvSpPr>
          <p:nvPr>
            <p:ph idx="1"/>
          </p:nvPr>
        </p:nvSpPr>
        <p:spPr>
          <a:xfrm>
            <a:off x="143555" y="1443835"/>
            <a:ext cx="8551480" cy="5414165"/>
          </a:xfrm>
        </p:spPr>
        <p:txBody>
          <a:bodyPr>
            <a:normAutofit fontScale="92500" lnSpcReduction="20000"/>
          </a:bodyPr>
          <a:lstStyle/>
          <a:p>
            <a:r>
              <a:rPr lang="en-US" dirty="0"/>
              <a:t>The future of photojournalism will continue to evolve as technology advances and the media landscape changes. </a:t>
            </a:r>
            <a:endParaRPr lang="en-US" dirty="0" smtClean="0"/>
          </a:p>
          <a:p>
            <a:r>
              <a:rPr lang="en-US" dirty="0" smtClean="0"/>
              <a:t>However</a:t>
            </a:r>
            <a:r>
              <a:rPr lang="en-US" dirty="0"/>
              <a:t>, the core principles of truthful and impactful storytelling will remain essential in capturing and conveying the realities of our world. </a:t>
            </a:r>
            <a:endParaRPr lang="en-US" dirty="0" smtClean="0"/>
          </a:p>
          <a:p>
            <a:r>
              <a:rPr lang="en-US" dirty="0" smtClean="0"/>
              <a:t>The </a:t>
            </a:r>
            <a:r>
              <a:rPr lang="en-US" dirty="0"/>
              <a:t>future of photojournalism will be marked by both challenges and opportunities. </a:t>
            </a:r>
            <a:endParaRPr lang="en-US" dirty="0" smtClean="0"/>
          </a:p>
          <a:p>
            <a:r>
              <a:rPr lang="en-US" dirty="0" smtClean="0"/>
              <a:t>While </a:t>
            </a:r>
            <a:r>
              <a:rPr lang="en-US" dirty="0"/>
              <a:t>the industry must address ethical concerns, economic pressures, and evolving media landscapes, it also has the potential to reach global audiences, engage with new technologies, and create impactful narratives that inform, inspire, and drive change. </a:t>
            </a:r>
            <a:endParaRPr lang="en-US" dirty="0" smtClean="0"/>
          </a:p>
          <a:p>
            <a:r>
              <a:rPr lang="en-US" dirty="0" smtClean="0"/>
              <a:t>Adaptable</a:t>
            </a:r>
            <a:r>
              <a:rPr lang="en-US" dirty="0"/>
              <a:t>, skilled photojournalists who embrace innovation and uphold ethical standards will continue to play a vital role in shaping the future of journalism.</a:t>
            </a:r>
            <a:endParaRPr lang="en-US" dirty="0"/>
          </a:p>
        </p:txBody>
      </p:sp>
    </p:spTree>
    <p:extLst>
      <p:ext uri="{BB962C8B-B14F-4D97-AF65-F5344CB8AC3E}">
        <p14:creationId xmlns:p14="http://schemas.microsoft.com/office/powerpoint/2010/main" val="169744069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17900" y="3276295"/>
            <a:ext cx="6719018" cy="868839"/>
          </a:xfrm>
        </p:spPr>
        <p:txBody>
          <a:bodyPr>
            <a:noAutofit/>
          </a:bodyPr>
          <a:lstStyle/>
          <a:p>
            <a:pPr algn="ctr"/>
            <a:r>
              <a:rPr lang="en-US" sz="9600" dirty="0" smtClean="0">
                <a:effectLst>
                  <a:glow rad="63500">
                    <a:schemeClr val="accent3">
                      <a:satMod val="175000"/>
                      <a:alpha val="40000"/>
                    </a:schemeClr>
                  </a:glow>
                </a:effectLst>
              </a:rPr>
              <a:t>THANK YOU</a:t>
            </a:r>
            <a:endParaRPr lang="en-US" sz="9600" dirty="0">
              <a:effectLst>
                <a:glow rad="63500">
                  <a:schemeClr val="accent3">
                    <a:satMod val="175000"/>
                    <a:alpha val="40000"/>
                  </a:schemeClr>
                </a:glow>
              </a:effectLst>
            </a:endParaRPr>
          </a:p>
        </p:txBody>
      </p:sp>
    </p:spTree>
    <p:extLst>
      <p:ext uri="{BB962C8B-B14F-4D97-AF65-F5344CB8AC3E}">
        <p14:creationId xmlns:p14="http://schemas.microsoft.com/office/powerpoint/2010/main" val="14841407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1029</TotalTime>
  <Words>3715</Words>
  <Application>Microsoft Office PowerPoint</Application>
  <PresentationFormat>On-screen Show (4:3)</PresentationFormat>
  <Paragraphs>326</Paragraphs>
  <Slides>33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33</vt:i4>
      </vt:variant>
    </vt:vector>
  </HeadingPairs>
  <TitlesOfParts>
    <vt:vector size="37" baseType="lpstr">
      <vt:lpstr>Arial</vt:lpstr>
      <vt:lpstr>Calibri</vt:lpstr>
      <vt:lpstr>Times New Roman</vt:lpstr>
      <vt:lpstr>Office Theme</vt:lpstr>
      <vt:lpstr>Photojournalism</vt:lpstr>
      <vt:lpstr>Objectives</vt:lpstr>
      <vt:lpstr>Introduction</vt:lpstr>
      <vt:lpstr>Introduction</vt:lpstr>
      <vt:lpstr>Introduction</vt:lpstr>
      <vt:lpstr>PowerPoint Presentation</vt:lpstr>
      <vt:lpstr>PowerPoint Presentation</vt:lpstr>
      <vt:lpstr>The Future of photography</vt:lpstr>
      <vt:lpstr>The Future of photography</vt:lpstr>
      <vt:lpstr>PowerPoint Presentation</vt:lpstr>
      <vt:lpstr>The Future of photography</vt:lpstr>
      <vt:lpstr>The Future of photography</vt:lpstr>
      <vt:lpstr>The Future of photography</vt:lpstr>
      <vt:lpstr>The Future of photography</vt:lpstr>
      <vt:lpstr>PowerPoint Presentation</vt:lpstr>
      <vt:lpstr>The Future of photography</vt:lpstr>
      <vt:lpstr>The Future of photography</vt:lpstr>
      <vt:lpstr>The future of photojournalism</vt:lpstr>
      <vt:lpstr>The future of photojournalism</vt:lpstr>
      <vt:lpstr>PowerPoint Presentation</vt:lpstr>
      <vt:lpstr>The future of photojournalism</vt:lpstr>
      <vt:lpstr>The future of photojournalism</vt:lpstr>
      <vt:lpstr>The future of photojournalism</vt:lpstr>
      <vt:lpstr>The future of photojournalism</vt:lpstr>
      <vt:lpstr>The future of photojournalism</vt:lpstr>
      <vt:lpstr>The future of photojournalism</vt:lpstr>
      <vt:lpstr>The future of photojournalism</vt:lpstr>
      <vt:lpstr>The future of photojournalism</vt:lpstr>
      <vt:lpstr>The future of photojournalism</vt:lpstr>
      <vt:lpstr>The future of photojournalism</vt:lpstr>
      <vt:lpstr>SUMMARY</vt:lpstr>
      <vt:lpstr>SUMMARY</vt:lpstr>
      <vt:lpstr>THANK YOU</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Julian</dc:creator>
  <cp:lastModifiedBy>user</cp:lastModifiedBy>
  <cp:revision>173</cp:revision>
  <dcterms:created xsi:type="dcterms:W3CDTF">2013-08-21T19:17:07Z</dcterms:created>
  <dcterms:modified xsi:type="dcterms:W3CDTF">2023-11-10T08:24:06Z</dcterms:modified>
</cp:coreProperties>
</file>