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Lst>
  <p:sldSz cy="6858000" cx="12192000"/>
  <p:notesSz cx="6858000" cy="9144000"/>
  <p:embeddedFontLst>
    <p:embeddedFont>
      <p:font typeface="Gill Sans"/>
      <p:regular r:id="rId52"/>
      <p:bold r:id="rId5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4" roundtripDataSignature="AMtx7mhmP492KGIST0cl62nXEaTu+SYyf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font" Target="fonts/GillSans-bold.fntdata"/><Relationship Id="rId52" Type="http://schemas.openxmlformats.org/officeDocument/2006/relationships/font" Target="fonts/GillSans-regular.fntdata"/><Relationship Id="rId11" Type="http://schemas.openxmlformats.org/officeDocument/2006/relationships/slide" Target="slides/slide7.xml"/><Relationship Id="rId10" Type="http://schemas.openxmlformats.org/officeDocument/2006/relationships/slide" Target="slides/slide6.xml"/><Relationship Id="rId54" Type="http://customschemas.google.com/relationships/presentationmetadata" Target="metadata"/><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4" name="Shape 14"/>
        <p:cNvGrpSpPr/>
        <p:nvPr/>
      </p:nvGrpSpPr>
      <p:grpSpPr>
        <a:xfrm>
          <a:off x="0" y="0"/>
          <a:ext cx="0" cy="0"/>
          <a:chOff x="0" y="0"/>
          <a:chExt cx="0" cy="0"/>
        </a:xfrm>
      </p:grpSpPr>
      <p:sp>
        <p:nvSpPr>
          <p:cNvPr id="15" name="Google Shape;15;p49"/>
          <p:cNvSpPr txBox="1"/>
          <p:nvPr>
            <p:ph type="ctrTitle"/>
          </p:nvPr>
        </p:nvSpPr>
        <p:spPr>
          <a:xfrm>
            <a:off x="2417779" y="802298"/>
            <a:ext cx="8637073" cy="2541431"/>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dk1"/>
              </a:buClr>
              <a:buSzPts val="6600"/>
              <a:buFont typeface="Gill Sans"/>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49"/>
          <p:cNvSpPr txBox="1"/>
          <p:nvPr>
            <p:ph idx="1" type="subTitle"/>
          </p:nvPr>
        </p:nvSpPr>
        <p:spPr>
          <a:xfrm>
            <a:off x="2417780" y="3531204"/>
            <a:ext cx="8637072" cy="977621"/>
          </a:xfrm>
          <a:prstGeom prst="rect">
            <a:avLst/>
          </a:prstGeom>
          <a:noFill/>
          <a:ln>
            <a:noFill/>
          </a:ln>
        </p:spPr>
        <p:txBody>
          <a:bodyPr anchorCtr="0" anchor="t" bIns="91425" lIns="91425" spcFirstLastPara="1" rIns="91425" wrap="square" tIns="91425">
            <a:normAutofit/>
          </a:bodyPr>
          <a:lstStyle>
            <a:lvl1pPr lvl="0" algn="l">
              <a:lnSpc>
                <a:spcPct val="120000"/>
              </a:lnSpc>
              <a:spcBef>
                <a:spcPts val="1000"/>
              </a:spcBef>
              <a:spcAft>
                <a:spcPts val="0"/>
              </a:spcAft>
              <a:buSzPts val="1800"/>
              <a:buNone/>
              <a:defRPr b="0" sz="1800" cap="none">
                <a:solidFill>
                  <a:schemeClr val="dk1"/>
                </a:solidFill>
              </a:defRPr>
            </a:lvl1pPr>
            <a:lvl2pPr lvl="1" algn="ctr">
              <a:lnSpc>
                <a:spcPct val="120000"/>
              </a:lnSpc>
              <a:spcBef>
                <a:spcPts val="500"/>
              </a:spcBef>
              <a:spcAft>
                <a:spcPts val="0"/>
              </a:spcAft>
              <a:buSzPts val="1800"/>
              <a:buNone/>
              <a:defRPr sz="1800"/>
            </a:lvl2pPr>
            <a:lvl3pPr lvl="2" algn="ctr">
              <a:lnSpc>
                <a:spcPct val="120000"/>
              </a:lnSpc>
              <a:spcBef>
                <a:spcPts val="500"/>
              </a:spcBef>
              <a:spcAft>
                <a:spcPts val="0"/>
              </a:spcAft>
              <a:buSzPts val="1800"/>
              <a:buNone/>
              <a:defRPr sz="1800"/>
            </a:lvl3pPr>
            <a:lvl4pPr lvl="3" algn="ctr">
              <a:lnSpc>
                <a:spcPct val="120000"/>
              </a:lnSpc>
              <a:spcBef>
                <a:spcPts val="500"/>
              </a:spcBef>
              <a:spcAft>
                <a:spcPts val="0"/>
              </a:spcAft>
              <a:buSzPts val="1600"/>
              <a:buNone/>
              <a:defRPr sz="1600"/>
            </a:lvl4pPr>
            <a:lvl5pPr lvl="4" algn="ctr">
              <a:lnSpc>
                <a:spcPct val="120000"/>
              </a:lnSpc>
              <a:spcBef>
                <a:spcPts val="500"/>
              </a:spcBef>
              <a:spcAft>
                <a:spcPts val="0"/>
              </a:spcAft>
              <a:buSzPts val="1600"/>
              <a:buNone/>
              <a:defRPr sz="1600"/>
            </a:lvl5pPr>
            <a:lvl6pPr lvl="5" algn="ctr">
              <a:lnSpc>
                <a:spcPct val="120000"/>
              </a:lnSpc>
              <a:spcBef>
                <a:spcPts val="500"/>
              </a:spcBef>
              <a:spcAft>
                <a:spcPts val="0"/>
              </a:spcAft>
              <a:buSzPts val="1600"/>
              <a:buNone/>
              <a:defRPr sz="1600"/>
            </a:lvl6pPr>
            <a:lvl7pPr lvl="6" algn="ctr">
              <a:lnSpc>
                <a:spcPct val="120000"/>
              </a:lnSpc>
              <a:spcBef>
                <a:spcPts val="500"/>
              </a:spcBef>
              <a:spcAft>
                <a:spcPts val="0"/>
              </a:spcAft>
              <a:buSzPts val="1600"/>
              <a:buNone/>
              <a:defRPr sz="1600"/>
            </a:lvl7pPr>
            <a:lvl8pPr lvl="7" algn="ctr">
              <a:lnSpc>
                <a:spcPct val="120000"/>
              </a:lnSpc>
              <a:spcBef>
                <a:spcPts val="500"/>
              </a:spcBef>
              <a:spcAft>
                <a:spcPts val="0"/>
              </a:spcAft>
              <a:buSzPts val="1600"/>
              <a:buNone/>
              <a:defRPr sz="1600"/>
            </a:lvl8pPr>
            <a:lvl9pPr lvl="8" algn="ctr">
              <a:lnSpc>
                <a:spcPct val="120000"/>
              </a:lnSpc>
              <a:spcBef>
                <a:spcPts val="500"/>
              </a:spcBef>
              <a:spcAft>
                <a:spcPts val="0"/>
              </a:spcAft>
              <a:buSzPts val="1600"/>
              <a:buNone/>
              <a:defRPr sz="1600"/>
            </a:lvl9pPr>
          </a:lstStyle>
          <a:p/>
        </p:txBody>
      </p:sp>
      <p:sp>
        <p:nvSpPr>
          <p:cNvPr id="17" name="Google Shape;17;p49"/>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49"/>
          <p:cNvSpPr txBox="1"/>
          <p:nvPr>
            <p:ph idx="11" type="ftr"/>
          </p:nvPr>
        </p:nvSpPr>
        <p:spPr>
          <a:xfrm>
            <a:off x="2416500" y="329307"/>
            <a:ext cx="4973915"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9"/>
          <p:cNvSpPr txBox="1"/>
          <p:nvPr>
            <p:ph idx="12" type="sldNum"/>
          </p:nvPr>
        </p:nvSpPr>
        <p:spPr>
          <a:xfrm>
            <a:off x="1437664"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20" name="Google Shape;20;p49"/>
          <p:cNvCxnSpPr/>
          <p:nvPr/>
        </p:nvCxnSpPr>
        <p:spPr>
          <a:xfrm>
            <a:off x="2417780" y="3528542"/>
            <a:ext cx="863707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50"/>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50"/>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24" name="Google Shape;24;p50"/>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50"/>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50"/>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27" name="Google Shape;27;p50"/>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8" name="Shape 28"/>
        <p:cNvGrpSpPr/>
        <p:nvPr/>
      </p:nvGrpSpPr>
      <p:grpSpPr>
        <a:xfrm>
          <a:off x="0" y="0"/>
          <a:ext cx="0" cy="0"/>
          <a:chOff x="0" y="0"/>
          <a:chExt cx="0" cy="0"/>
        </a:xfrm>
      </p:grpSpPr>
      <p:sp>
        <p:nvSpPr>
          <p:cNvPr id="29" name="Google Shape;29;p51"/>
          <p:cNvSpPr txBox="1"/>
          <p:nvPr>
            <p:ph type="title"/>
          </p:nvPr>
        </p:nvSpPr>
        <p:spPr>
          <a:xfrm>
            <a:off x="1454239" y="1756130"/>
            <a:ext cx="8643154" cy="188795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600"/>
              <a:buFont typeface="Gill Sans"/>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51"/>
          <p:cNvSpPr txBox="1"/>
          <p:nvPr>
            <p:ph idx="1" type="body"/>
          </p:nvPr>
        </p:nvSpPr>
        <p:spPr>
          <a:xfrm>
            <a:off x="1454239" y="3806195"/>
            <a:ext cx="8630446" cy="1012929"/>
          </a:xfrm>
          <a:prstGeom prst="rect">
            <a:avLst/>
          </a:prstGeom>
          <a:noFill/>
          <a:ln>
            <a:noFill/>
          </a:ln>
        </p:spPr>
        <p:txBody>
          <a:bodyPr anchorCtr="0" anchor="t" bIns="45700" lIns="91425" spcFirstLastPara="1" rIns="91425" wrap="square" tIns="91425">
            <a:normAutofit/>
          </a:bodyPr>
          <a:lstStyle>
            <a:lvl1pPr indent="-228600" lvl="0" marL="457200" algn="l">
              <a:lnSpc>
                <a:spcPct val="120000"/>
              </a:lnSpc>
              <a:spcBef>
                <a:spcPts val="1000"/>
              </a:spcBef>
              <a:spcAft>
                <a:spcPts val="0"/>
              </a:spcAft>
              <a:buSzPts val="1800"/>
              <a:buNone/>
              <a:defRPr sz="1800">
                <a:solidFill>
                  <a:schemeClr val="dk1"/>
                </a:solidFill>
              </a:defRPr>
            </a:lvl1pPr>
            <a:lvl2pPr indent="-228600" lvl="1" marL="914400" algn="l">
              <a:lnSpc>
                <a:spcPct val="120000"/>
              </a:lnSpc>
              <a:spcBef>
                <a:spcPts val="500"/>
              </a:spcBef>
              <a:spcAft>
                <a:spcPts val="0"/>
              </a:spcAft>
              <a:buSzPts val="1800"/>
              <a:buNone/>
              <a:defRPr sz="1800">
                <a:solidFill>
                  <a:srgbClr val="888888"/>
                </a:solidFill>
              </a:defRPr>
            </a:lvl2pPr>
            <a:lvl3pPr indent="-228600" lvl="2" marL="1371600" algn="l">
              <a:lnSpc>
                <a:spcPct val="120000"/>
              </a:lnSpc>
              <a:spcBef>
                <a:spcPts val="500"/>
              </a:spcBef>
              <a:spcAft>
                <a:spcPts val="0"/>
              </a:spcAft>
              <a:buSzPts val="1800"/>
              <a:buNone/>
              <a:defRPr sz="1800">
                <a:solidFill>
                  <a:srgbClr val="888888"/>
                </a:solidFill>
              </a:defRPr>
            </a:lvl3pPr>
            <a:lvl4pPr indent="-228600" lvl="3" marL="1828800" algn="l">
              <a:lnSpc>
                <a:spcPct val="120000"/>
              </a:lnSpc>
              <a:spcBef>
                <a:spcPts val="500"/>
              </a:spcBef>
              <a:spcAft>
                <a:spcPts val="0"/>
              </a:spcAft>
              <a:buSzPts val="1600"/>
              <a:buNone/>
              <a:defRPr sz="1600">
                <a:solidFill>
                  <a:srgbClr val="888888"/>
                </a:solidFill>
              </a:defRPr>
            </a:lvl4pPr>
            <a:lvl5pPr indent="-228600" lvl="4" marL="2286000" algn="l">
              <a:lnSpc>
                <a:spcPct val="120000"/>
              </a:lnSpc>
              <a:spcBef>
                <a:spcPts val="500"/>
              </a:spcBef>
              <a:spcAft>
                <a:spcPts val="0"/>
              </a:spcAft>
              <a:buSzPts val="1600"/>
              <a:buNone/>
              <a:defRPr sz="1600">
                <a:solidFill>
                  <a:srgbClr val="888888"/>
                </a:solidFill>
              </a:defRPr>
            </a:lvl5pPr>
            <a:lvl6pPr indent="-228600" lvl="5" marL="2743200" algn="l">
              <a:lnSpc>
                <a:spcPct val="120000"/>
              </a:lnSpc>
              <a:spcBef>
                <a:spcPts val="500"/>
              </a:spcBef>
              <a:spcAft>
                <a:spcPts val="0"/>
              </a:spcAft>
              <a:buSzPts val="1600"/>
              <a:buNone/>
              <a:defRPr sz="1600">
                <a:solidFill>
                  <a:srgbClr val="888888"/>
                </a:solidFill>
              </a:defRPr>
            </a:lvl6pPr>
            <a:lvl7pPr indent="-228600" lvl="6" marL="3200400" algn="l">
              <a:lnSpc>
                <a:spcPct val="120000"/>
              </a:lnSpc>
              <a:spcBef>
                <a:spcPts val="500"/>
              </a:spcBef>
              <a:spcAft>
                <a:spcPts val="0"/>
              </a:spcAft>
              <a:buSzPts val="1600"/>
              <a:buNone/>
              <a:defRPr sz="1600">
                <a:solidFill>
                  <a:srgbClr val="888888"/>
                </a:solidFill>
              </a:defRPr>
            </a:lvl7pPr>
            <a:lvl8pPr indent="-228600" lvl="7" marL="3657600" algn="l">
              <a:lnSpc>
                <a:spcPct val="120000"/>
              </a:lnSpc>
              <a:spcBef>
                <a:spcPts val="500"/>
              </a:spcBef>
              <a:spcAft>
                <a:spcPts val="0"/>
              </a:spcAft>
              <a:buSzPts val="1600"/>
              <a:buNone/>
              <a:defRPr sz="1600">
                <a:solidFill>
                  <a:srgbClr val="888888"/>
                </a:solidFill>
              </a:defRPr>
            </a:lvl8pPr>
            <a:lvl9pPr indent="-228600" lvl="8" marL="4114800" algn="l">
              <a:lnSpc>
                <a:spcPct val="120000"/>
              </a:lnSpc>
              <a:spcBef>
                <a:spcPts val="500"/>
              </a:spcBef>
              <a:spcAft>
                <a:spcPts val="0"/>
              </a:spcAft>
              <a:buSzPts val="1600"/>
              <a:buNone/>
              <a:defRPr sz="1600">
                <a:solidFill>
                  <a:srgbClr val="888888"/>
                </a:solidFill>
              </a:defRPr>
            </a:lvl9pPr>
          </a:lstStyle>
          <a:p/>
        </p:txBody>
      </p:sp>
      <p:sp>
        <p:nvSpPr>
          <p:cNvPr id="31" name="Google Shape;31;p51"/>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1"/>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51"/>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4" name="Google Shape;34;p51"/>
          <p:cNvCxnSpPr/>
          <p:nvPr/>
        </p:nvCxnSpPr>
        <p:spPr>
          <a:xfrm>
            <a:off x="1454239" y="3804985"/>
            <a:ext cx="8630446"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5" name="Shape 35"/>
        <p:cNvGrpSpPr/>
        <p:nvPr/>
      </p:nvGrpSpPr>
      <p:grpSpPr>
        <a:xfrm>
          <a:off x="0" y="0"/>
          <a:ext cx="0" cy="0"/>
          <a:chOff x="0" y="0"/>
          <a:chExt cx="0" cy="0"/>
        </a:xfrm>
      </p:grpSpPr>
      <p:sp>
        <p:nvSpPr>
          <p:cNvPr id="36" name="Google Shape;36;p52"/>
          <p:cNvSpPr txBox="1"/>
          <p:nvPr>
            <p:ph type="title"/>
          </p:nvPr>
        </p:nvSpPr>
        <p:spPr>
          <a:xfrm>
            <a:off x="1449217" y="804889"/>
            <a:ext cx="9605635" cy="105930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52"/>
          <p:cNvSpPr txBox="1"/>
          <p:nvPr>
            <p:ph idx="1" type="body"/>
          </p:nvPr>
        </p:nvSpPr>
        <p:spPr>
          <a:xfrm>
            <a:off x="1447331" y="2010878"/>
            <a:ext cx="4645152" cy="3448595"/>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38" name="Google Shape;38;p52"/>
          <p:cNvSpPr txBox="1"/>
          <p:nvPr>
            <p:ph idx="2" type="body"/>
          </p:nvPr>
        </p:nvSpPr>
        <p:spPr>
          <a:xfrm>
            <a:off x="6413771" y="2017343"/>
            <a:ext cx="4645152" cy="3441520"/>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39" name="Google Shape;39;p52"/>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52"/>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52"/>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42" name="Google Shape;42;p52"/>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3" name="Shape 43"/>
        <p:cNvGrpSpPr/>
        <p:nvPr/>
      </p:nvGrpSpPr>
      <p:grpSpPr>
        <a:xfrm>
          <a:off x="0" y="0"/>
          <a:ext cx="0" cy="0"/>
          <a:chOff x="0" y="0"/>
          <a:chExt cx="0" cy="0"/>
        </a:xfrm>
      </p:grpSpPr>
      <p:sp>
        <p:nvSpPr>
          <p:cNvPr id="44" name="Google Shape;44;p53"/>
          <p:cNvSpPr txBox="1"/>
          <p:nvPr>
            <p:ph type="title"/>
          </p:nvPr>
        </p:nvSpPr>
        <p:spPr>
          <a:xfrm>
            <a:off x="1447191" y="804163"/>
            <a:ext cx="9607661" cy="1056319"/>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5" name="Google Shape;45;p53"/>
          <p:cNvSpPr txBox="1"/>
          <p:nvPr>
            <p:ph idx="1" type="body"/>
          </p:nvPr>
        </p:nvSpPr>
        <p:spPr>
          <a:xfrm>
            <a:off x="1447191" y="2019549"/>
            <a:ext cx="4645152" cy="801943"/>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SzPts val="2200"/>
              <a:buNone/>
              <a:defRPr b="0" sz="2200" cap="none">
                <a:solidFill>
                  <a:schemeClr val="accent1"/>
                </a:solidFill>
              </a:defRPr>
            </a:lvl1pPr>
            <a:lvl2pPr indent="-228600" lvl="1" marL="914400" algn="l">
              <a:lnSpc>
                <a:spcPct val="120000"/>
              </a:lnSpc>
              <a:spcBef>
                <a:spcPts val="500"/>
              </a:spcBef>
              <a:spcAft>
                <a:spcPts val="0"/>
              </a:spcAft>
              <a:buSzPts val="2000"/>
              <a:buNone/>
              <a:defRPr b="1" sz="2000"/>
            </a:lvl2pPr>
            <a:lvl3pPr indent="-228600" lvl="2" marL="1371600" algn="l">
              <a:lnSpc>
                <a:spcPct val="120000"/>
              </a:lnSpc>
              <a:spcBef>
                <a:spcPts val="500"/>
              </a:spcBef>
              <a:spcAft>
                <a:spcPts val="0"/>
              </a:spcAft>
              <a:buSzPts val="1800"/>
              <a:buNone/>
              <a:defRPr b="1" sz="1800"/>
            </a:lvl3pPr>
            <a:lvl4pPr indent="-228600" lvl="3" marL="1828800" algn="l">
              <a:lnSpc>
                <a:spcPct val="120000"/>
              </a:lnSpc>
              <a:spcBef>
                <a:spcPts val="500"/>
              </a:spcBef>
              <a:spcAft>
                <a:spcPts val="0"/>
              </a:spcAft>
              <a:buSzPts val="1600"/>
              <a:buNone/>
              <a:defRPr b="1" sz="1600"/>
            </a:lvl4pPr>
            <a:lvl5pPr indent="-228600" lvl="4" marL="2286000" algn="l">
              <a:lnSpc>
                <a:spcPct val="120000"/>
              </a:lnSpc>
              <a:spcBef>
                <a:spcPts val="500"/>
              </a:spcBef>
              <a:spcAft>
                <a:spcPts val="0"/>
              </a:spcAft>
              <a:buSzPts val="1600"/>
              <a:buNone/>
              <a:defRPr b="1" sz="1600"/>
            </a:lvl5pPr>
            <a:lvl6pPr indent="-228600" lvl="5" marL="2743200" algn="l">
              <a:lnSpc>
                <a:spcPct val="120000"/>
              </a:lnSpc>
              <a:spcBef>
                <a:spcPts val="500"/>
              </a:spcBef>
              <a:spcAft>
                <a:spcPts val="0"/>
              </a:spcAft>
              <a:buSzPts val="1600"/>
              <a:buNone/>
              <a:defRPr b="1" sz="1600"/>
            </a:lvl6pPr>
            <a:lvl7pPr indent="-228600" lvl="6" marL="3200400" algn="l">
              <a:lnSpc>
                <a:spcPct val="120000"/>
              </a:lnSpc>
              <a:spcBef>
                <a:spcPts val="500"/>
              </a:spcBef>
              <a:spcAft>
                <a:spcPts val="0"/>
              </a:spcAft>
              <a:buSzPts val="1600"/>
              <a:buNone/>
              <a:defRPr b="1" sz="1600"/>
            </a:lvl7pPr>
            <a:lvl8pPr indent="-228600" lvl="7" marL="3657600" algn="l">
              <a:lnSpc>
                <a:spcPct val="120000"/>
              </a:lnSpc>
              <a:spcBef>
                <a:spcPts val="500"/>
              </a:spcBef>
              <a:spcAft>
                <a:spcPts val="0"/>
              </a:spcAft>
              <a:buSzPts val="1600"/>
              <a:buNone/>
              <a:defRPr b="1" sz="1600"/>
            </a:lvl8pPr>
            <a:lvl9pPr indent="-228600" lvl="8" marL="4114800" algn="l">
              <a:lnSpc>
                <a:spcPct val="120000"/>
              </a:lnSpc>
              <a:spcBef>
                <a:spcPts val="500"/>
              </a:spcBef>
              <a:spcAft>
                <a:spcPts val="0"/>
              </a:spcAft>
              <a:buSzPts val="1600"/>
              <a:buNone/>
              <a:defRPr b="1" sz="1600"/>
            </a:lvl9pPr>
          </a:lstStyle>
          <a:p/>
        </p:txBody>
      </p:sp>
      <p:sp>
        <p:nvSpPr>
          <p:cNvPr id="46" name="Google Shape;46;p53"/>
          <p:cNvSpPr txBox="1"/>
          <p:nvPr>
            <p:ph idx="2" type="body"/>
          </p:nvPr>
        </p:nvSpPr>
        <p:spPr>
          <a:xfrm>
            <a:off x="1447191" y="2824269"/>
            <a:ext cx="4645152" cy="2644457"/>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47" name="Google Shape;47;p53"/>
          <p:cNvSpPr txBox="1"/>
          <p:nvPr>
            <p:ph idx="3" type="body"/>
          </p:nvPr>
        </p:nvSpPr>
        <p:spPr>
          <a:xfrm>
            <a:off x="6412362" y="2023003"/>
            <a:ext cx="4645152" cy="80223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SzPts val="2200"/>
              <a:buNone/>
              <a:defRPr b="0" sz="2200" cap="none">
                <a:solidFill>
                  <a:schemeClr val="accent1"/>
                </a:solidFill>
              </a:defRPr>
            </a:lvl1pPr>
            <a:lvl2pPr indent="-228600" lvl="1" marL="914400" algn="l">
              <a:lnSpc>
                <a:spcPct val="120000"/>
              </a:lnSpc>
              <a:spcBef>
                <a:spcPts val="500"/>
              </a:spcBef>
              <a:spcAft>
                <a:spcPts val="0"/>
              </a:spcAft>
              <a:buSzPts val="2000"/>
              <a:buNone/>
              <a:defRPr b="1" sz="2000"/>
            </a:lvl2pPr>
            <a:lvl3pPr indent="-228600" lvl="2" marL="1371600" algn="l">
              <a:lnSpc>
                <a:spcPct val="120000"/>
              </a:lnSpc>
              <a:spcBef>
                <a:spcPts val="500"/>
              </a:spcBef>
              <a:spcAft>
                <a:spcPts val="0"/>
              </a:spcAft>
              <a:buSzPts val="1800"/>
              <a:buNone/>
              <a:defRPr b="1" sz="1800"/>
            </a:lvl3pPr>
            <a:lvl4pPr indent="-228600" lvl="3" marL="1828800" algn="l">
              <a:lnSpc>
                <a:spcPct val="120000"/>
              </a:lnSpc>
              <a:spcBef>
                <a:spcPts val="500"/>
              </a:spcBef>
              <a:spcAft>
                <a:spcPts val="0"/>
              </a:spcAft>
              <a:buSzPts val="1600"/>
              <a:buNone/>
              <a:defRPr b="1" sz="1600"/>
            </a:lvl4pPr>
            <a:lvl5pPr indent="-228600" lvl="4" marL="2286000" algn="l">
              <a:lnSpc>
                <a:spcPct val="120000"/>
              </a:lnSpc>
              <a:spcBef>
                <a:spcPts val="500"/>
              </a:spcBef>
              <a:spcAft>
                <a:spcPts val="0"/>
              </a:spcAft>
              <a:buSzPts val="1600"/>
              <a:buNone/>
              <a:defRPr b="1" sz="1600"/>
            </a:lvl5pPr>
            <a:lvl6pPr indent="-228600" lvl="5" marL="2743200" algn="l">
              <a:lnSpc>
                <a:spcPct val="120000"/>
              </a:lnSpc>
              <a:spcBef>
                <a:spcPts val="500"/>
              </a:spcBef>
              <a:spcAft>
                <a:spcPts val="0"/>
              </a:spcAft>
              <a:buSzPts val="1600"/>
              <a:buNone/>
              <a:defRPr b="1" sz="1600"/>
            </a:lvl6pPr>
            <a:lvl7pPr indent="-228600" lvl="6" marL="3200400" algn="l">
              <a:lnSpc>
                <a:spcPct val="120000"/>
              </a:lnSpc>
              <a:spcBef>
                <a:spcPts val="500"/>
              </a:spcBef>
              <a:spcAft>
                <a:spcPts val="0"/>
              </a:spcAft>
              <a:buSzPts val="1600"/>
              <a:buNone/>
              <a:defRPr b="1" sz="1600"/>
            </a:lvl7pPr>
            <a:lvl8pPr indent="-228600" lvl="7" marL="3657600" algn="l">
              <a:lnSpc>
                <a:spcPct val="120000"/>
              </a:lnSpc>
              <a:spcBef>
                <a:spcPts val="500"/>
              </a:spcBef>
              <a:spcAft>
                <a:spcPts val="0"/>
              </a:spcAft>
              <a:buSzPts val="1600"/>
              <a:buNone/>
              <a:defRPr b="1" sz="1600"/>
            </a:lvl8pPr>
            <a:lvl9pPr indent="-228600" lvl="8" marL="4114800" algn="l">
              <a:lnSpc>
                <a:spcPct val="120000"/>
              </a:lnSpc>
              <a:spcBef>
                <a:spcPts val="500"/>
              </a:spcBef>
              <a:spcAft>
                <a:spcPts val="0"/>
              </a:spcAft>
              <a:buSzPts val="1600"/>
              <a:buNone/>
              <a:defRPr b="1" sz="1600"/>
            </a:lvl9pPr>
          </a:lstStyle>
          <a:p/>
        </p:txBody>
      </p:sp>
      <p:sp>
        <p:nvSpPr>
          <p:cNvPr id="48" name="Google Shape;48;p53"/>
          <p:cNvSpPr txBox="1"/>
          <p:nvPr>
            <p:ph idx="4" type="body"/>
          </p:nvPr>
        </p:nvSpPr>
        <p:spPr>
          <a:xfrm>
            <a:off x="6412362" y="2821491"/>
            <a:ext cx="4645152" cy="2637371"/>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49" name="Google Shape;49;p53"/>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53"/>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53"/>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52" name="Google Shape;52;p53"/>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54"/>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54"/>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4"/>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4"/>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58" name="Google Shape;58;p54"/>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9" name="Shape 59"/>
        <p:cNvGrpSpPr/>
        <p:nvPr/>
      </p:nvGrpSpPr>
      <p:grpSpPr>
        <a:xfrm>
          <a:off x="0" y="0"/>
          <a:ext cx="0" cy="0"/>
          <a:chOff x="0" y="0"/>
          <a:chExt cx="0" cy="0"/>
        </a:xfrm>
      </p:grpSpPr>
      <p:sp>
        <p:nvSpPr>
          <p:cNvPr id="60" name="Google Shape;60;p55"/>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5"/>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55"/>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3" name="Shape 63"/>
        <p:cNvGrpSpPr/>
        <p:nvPr/>
      </p:nvGrpSpPr>
      <p:grpSpPr>
        <a:xfrm>
          <a:off x="0" y="0"/>
          <a:ext cx="0" cy="0"/>
          <a:chOff x="0" y="0"/>
          <a:chExt cx="0" cy="0"/>
        </a:xfrm>
      </p:grpSpPr>
      <p:sp>
        <p:nvSpPr>
          <p:cNvPr id="64" name="Google Shape;64;p56"/>
          <p:cNvSpPr txBox="1"/>
          <p:nvPr>
            <p:ph type="title"/>
          </p:nvPr>
        </p:nvSpPr>
        <p:spPr>
          <a:xfrm>
            <a:off x="1444671" y="798973"/>
            <a:ext cx="3273099" cy="224711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Gill Sans"/>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56"/>
          <p:cNvSpPr txBox="1"/>
          <p:nvPr>
            <p:ph idx="1" type="body"/>
          </p:nvPr>
        </p:nvSpPr>
        <p:spPr>
          <a:xfrm>
            <a:off x="5043714" y="798974"/>
            <a:ext cx="6012470" cy="4658826"/>
          </a:xfrm>
          <a:prstGeom prst="rect">
            <a:avLst/>
          </a:prstGeom>
          <a:noFill/>
          <a:ln>
            <a:noFill/>
          </a:ln>
        </p:spPr>
        <p:txBody>
          <a:bodyPr anchorCtr="0" anchor="ctr"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66" name="Google Shape;66;p56"/>
          <p:cNvSpPr txBox="1"/>
          <p:nvPr>
            <p:ph idx="2" type="body"/>
          </p:nvPr>
        </p:nvSpPr>
        <p:spPr>
          <a:xfrm>
            <a:off x="1444671" y="3205491"/>
            <a:ext cx="3275013" cy="2248181"/>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600"/>
              <a:buNone/>
              <a:defRPr sz="1600"/>
            </a:lvl1pPr>
            <a:lvl2pPr indent="-228600" lvl="1" marL="914400" algn="l">
              <a:lnSpc>
                <a:spcPct val="120000"/>
              </a:lnSpc>
              <a:spcBef>
                <a:spcPts val="500"/>
              </a:spcBef>
              <a:spcAft>
                <a:spcPts val="0"/>
              </a:spcAft>
              <a:buSzPts val="1400"/>
              <a:buNone/>
              <a:defRPr sz="1400"/>
            </a:lvl2pPr>
            <a:lvl3pPr indent="-228600" lvl="2" marL="1371600" algn="l">
              <a:lnSpc>
                <a:spcPct val="120000"/>
              </a:lnSpc>
              <a:spcBef>
                <a:spcPts val="500"/>
              </a:spcBef>
              <a:spcAft>
                <a:spcPts val="0"/>
              </a:spcAft>
              <a:buSzPts val="1200"/>
              <a:buNone/>
              <a:defRPr sz="1200"/>
            </a:lvl3pPr>
            <a:lvl4pPr indent="-228600" lvl="3" marL="1828800" algn="l">
              <a:lnSpc>
                <a:spcPct val="120000"/>
              </a:lnSpc>
              <a:spcBef>
                <a:spcPts val="500"/>
              </a:spcBef>
              <a:spcAft>
                <a:spcPts val="0"/>
              </a:spcAft>
              <a:buSzPts val="1000"/>
              <a:buNone/>
              <a:defRPr sz="1000"/>
            </a:lvl4pPr>
            <a:lvl5pPr indent="-228600" lvl="4" marL="2286000" algn="l">
              <a:lnSpc>
                <a:spcPct val="120000"/>
              </a:lnSpc>
              <a:spcBef>
                <a:spcPts val="500"/>
              </a:spcBef>
              <a:spcAft>
                <a:spcPts val="0"/>
              </a:spcAft>
              <a:buSzPts val="1000"/>
              <a:buNone/>
              <a:defRPr sz="1000"/>
            </a:lvl5pPr>
            <a:lvl6pPr indent="-228600" lvl="5" marL="2743200" algn="l">
              <a:lnSpc>
                <a:spcPct val="120000"/>
              </a:lnSpc>
              <a:spcBef>
                <a:spcPts val="500"/>
              </a:spcBef>
              <a:spcAft>
                <a:spcPts val="0"/>
              </a:spcAft>
              <a:buSzPts val="1000"/>
              <a:buNone/>
              <a:defRPr sz="1000"/>
            </a:lvl6pPr>
            <a:lvl7pPr indent="-228600" lvl="6" marL="3200400" algn="l">
              <a:lnSpc>
                <a:spcPct val="120000"/>
              </a:lnSpc>
              <a:spcBef>
                <a:spcPts val="500"/>
              </a:spcBef>
              <a:spcAft>
                <a:spcPts val="0"/>
              </a:spcAft>
              <a:buSzPts val="1000"/>
              <a:buNone/>
              <a:defRPr sz="1000"/>
            </a:lvl7pPr>
            <a:lvl8pPr indent="-228600" lvl="7" marL="3657600" algn="l">
              <a:lnSpc>
                <a:spcPct val="120000"/>
              </a:lnSpc>
              <a:spcBef>
                <a:spcPts val="500"/>
              </a:spcBef>
              <a:spcAft>
                <a:spcPts val="0"/>
              </a:spcAft>
              <a:buSzPts val="1000"/>
              <a:buNone/>
              <a:defRPr sz="1000"/>
            </a:lvl8pPr>
            <a:lvl9pPr indent="-228600" lvl="8" marL="4114800" algn="l">
              <a:lnSpc>
                <a:spcPct val="120000"/>
              </a:lnSpc>
              <a:spcBef>
                <a:spcPts val="500"/>
              </a:spcBef>
              <a:spcAft>
                <a:spcPts val="0"/>
              </a:spcAft>
              <a:buSzPts val="1000"/>
              <a:buNone/>
              <a:defRPr sz="1000"/>
            </a:lvl9pPr>
          </a:lstStyle>
          <a:p/>
        </p:txBody>
      </p:sp>
      <p:sp>
        <p:nvSpPr>
          <p:cNvPr id="67" name="Google Shape;67;p56"/>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56"/>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56"/>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70" name="Google Shape;70;p56"/>
          <p:cNvCxnSpPr/>
          <p:nvPr/>
        </p:nvCxnSpPr>
        <p:spPr>
          <a:xfrm>
            <a:off x="1448280" y="3205491"/>
            <a:ext cx="3269490"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1" name="Shape 71"/>
        <p:cNvGrpSpPr/>
        <p:nvPr/>
      </p:nvGrpSpPr>
      <p:grpSpPr>
        <a:xfrm>
          <a:off x="0" y="0"/>
          <a:ext cx="0" cy="0"/>
          <a:chOff x="0" y="0"/>
          <a:chExt cx="0" cy="0"/>
        </a:xfrm>
      </p:grpSpPr>
      <p:grpSp>
        <p:nvGrpSpPr>
          <p:cNvPr id="72" name="Google Shape;72;p57"/>
          <p:cNvGrpSpPr/>
          <p:nvPr/>
        </p:nvGrpSpPr>
        <p:grpSpPr>
          <a:xfrm>
            <a:off x="7477387" y="482170"/>
            <a:ext cx="4074533" cy="5149101"/>
            <a:chOff x="7477387" y="482170"/>
            <a:chExt cx="4074533" cy="5149101"/>
          </a:xfrm>
        </p:grpSpPr>
        <p:sp>
          <p:nvSpPr>
            <p:cNvPr id="73" name="Google Shape;73;p57"/>
            <p:cNvSpPr/>
            <p:nvPr/>
          </p:nvSpPr>
          <p:spPr>
            <a:xfrm>
              <a:off x="7477387" y="482170"/>
              <a:ext cx="4074533" cy="5149101"/>
            </a:xfrm>
            <a:prstGeom prst="rect">
              <a:avLst/>
            </a:prstGeom>
            <a:gradFill>
              <a:gsLst>
                <a:gs pos="0">
                  <a:srgbClr val="000001"/>
                </a:gs>
                <a:gs pos="100000">
                  <a:srgbClr val="191919"/>
                </a:gs>
              </a:gsLst>
              <a:lin ang="5400000" scaled="0"/>
            </a:gradFill>
            <a:ln>
              <a:noFill/>
            </a:ln>
            <a:effectLst>
              <a:outerShdw blurRad="127000" sx="98000" rotWithShape="0" algn="tl" dir="4740000" dist="228600" sy="98000">
                <a:srgbClr val="000000">
                  <a:alpha val="3372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57"/>
            <p:cNvSpPr/>
            <p:nvPr/>
          </p:nvSpPr>
          <p:spPr>
            <a:xfrm>
              <a:off x="7790446" y="812506"/>
              <a:ext cx="3450289" cy="4466452"/>
            </a:xfrm>
            <a:prstGeom prst="rect">
              <a:avLst/>
            </a:prstGeom>
            <a:gradFill>
              <a:gsLst>
                <a:gs pos="0">
                  <a:srgbClr val="DADADA"/>
                </a:gs>
                <a:gs pos="100000">
                  <a:srgbClr val="FFFFFE"/>
                </a:gs>
              </a:gsLst>
              <a:lin ang="16200000" scaled="0"/>
            </a:gradFill>
            <a:ln cap="flat" cmpd="sng" w="50800">
              <a:solidFill>
                <a:srgbClr val="19191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5" name="Google Shape;75;p57"/>
          <p:cNvSpPr txBox="1"/>
          <p:nvPr>
            <p:ph type="title"/>
          </p:nvPr>
        </p:nvSpPr>
        <p:spPr>
          <a:xfrm>
            <a:off x="1451206" y="1129513"/>
            <a:ext cx="5532328" cy="183058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57"/>
          <p:cNvSpPr/>
          <p:nvPr>
            <p:ph idx="2" type="pic"/>
          </p:nvPr>
        </p:nvSpPr>
        <p:spPr>
          <a:xfrm>
            <a:off x="8124389" y="1122542"/>
            <a:ext cx="2791171" cy="3866327"/>
          </a:xfrm>
          <a:prstGeom prst="rect">
            <a:avLst/>
          </a:prstGeom>
          <a:solidFill>
            <a:srgbClr val="D8D8D8"/>
          </a:solidFill>
          <a:ln>
            <a:noFill/>
          </a:ln>
        </p:spPr>
      </p:sp>
      <p:sp>
        <p:nvSpPr>
          <p:cNvPr id="77" name="Google Shape;77;p57"/>
          <p:cNvSpPr txBox="1"/>
          <p:nvPr>
            <p:ph idx="1" type="body"/>
          </p:nvPr>
        </p:nvSpPr>
        <p:spPr>
          <a:xfrm>
            <a:off x="1450329" y="3145992"/>
            <a:ext cx="5524404" cy="2003742"/>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800"/>
              <a:buNone/>
              <a:defRPr sz="1800"/>
            </a:lvl1pPr>
            <a:lvl2pPr indent="-228600" lvl="1" marL="914400" algn="l">
              <a:lnSpc>
                <a:spcPct val="120000"/>
              </a:lnSpc>
              <a:spcBef>
                <a:spcPts val="500"/>
              </a:spcBef>
              <a:spcAft>
                <a:spcPts val="0"/>
              </a:spcAft>
              <a:buSzPts val="1400"/>
              <a:buNone/>
              <a:defRPr sz="1400"/>
            </a:lvl2pPr>
            <a:lvl3pPr indent="-228600" lvl="2" marL="1371600" algn="l">
              <a:lnSpc>
                <a:spcPct val="120000"/>
              </a:lnSpc>
              <a:spcBef>
                <a:spcPts val="500"/>
              </a:spcBef>
              <a:spcAft>
                <a:spcPts val="0"/>
              </a:spcAft>
              <a:buSzPts val="1200"/>
              <a:buNone/>
              <a:defRPr sz="1200"/>
            </a:lvl3pPr>
            <a:lvl4pPr indent="-228600" lvl="3" marL="1828800" algn="l">
              <a:lnSpc>
                <a:spcPct val="120000"/>
              </a:lnSpc>
              <a:spcBef>
                <a:spcPts val="500"/>
              </a:spcBef>
              <a:spcAft>
                <a:spcPts val="0"/>
              </a:spcAft>
              <a:buSzPts val="1000"/>
              <a:buNone/>
              <a:defRPr sz="1000"/>
            </a:lvl4pPr>
            <a:lvl5pPr indent="-228600" lvl="4" marL="2286000" algn="l">
              <a:lnSpc>
                <a:spcPct val="120000"/>
              </a:lnSpc>
              <a:spcBef>
                <a:spcPts val="500"/>
              </a:spcBef>
              <a:spcAft>
                <a:spcPts val="0"/>
              </a:spcAft>
              <a:buSzPts val="1000"/>
              <a:buNone/>
              <a:defRPr sz="1000"/>
            </a:lvl5pPr>
            <a:lvl6pPr indent="-228600" lvl="5" marL="2743200" algn="l">
              <a:lnSpc>
                <a:spcPct val="120000"/>
              </a:lnSpc>
              <a:spcBef>
                <a:spcPts val="500"/>
              </a:spcBef>
              <a:spcAft>
                <a:spcPts val="0"/>
              </a:spcAft>
              <a:buSzPts val="1000"/>
              <a:buNone/>
              <a:defRPr sz="1000"/>
            </a:lvl6pPr>
            <a:lvl7pPr indent="-228600" lvl="6" marL="3200400" algn="l">
              <a:lnSpc>
                <a:spcPct val="120000"/>
              </a:lnSpc>
              <a:spcBef>
                <a:spcPts val="500"/>
              </a:spcBef>
              <a:spcAft>
                <a:spcPts val="0"/>
              </a:spcAft>
              <a:buSzPts val="1000"/>
              <a:buNone/>
              <a:defRPr sz="1000"/>
            </a:lvl7pPr>
            <a:lvl8pPr indent="-228600" lvl="7" marL="3657600" algn="l">
              <a:lnSpc>
                <a:spcPct val="120000"/>
              </a:lnSpc>
              <a:spcBef>
                <a:spcPts val="500"/>
              </a:spcBef>
              <a:spcAft>
                <a:spcPts val="0"/>
              </a:spcAft>
              <a:buSzPts val="1000"/>
              <a:buNone/>
              <a:defRPr sz="1000"/>
            </a:lvl8pPr>
            <a:lvl9pPr indent="-228600" lvl="8" marL="4114800" algn="l">
              <a:lnSpc>
                <a:spcPct val="120000"/>
              </a:lnSpc>
              <a:spcBef>
                <a:spcPts val="500"/>
              </a:spcBef>
              <a:spcAft>
                <a:spcPts val="0"/>
              </a:spcAft>
              <a:buSzPts val="1000"/>
              <a:buNone/>
              <a:defRPr sz="1000"/>
            </a:lvl9pPr>
          </a:lstStyle>
          <a:p/>
        </p:txBody>
      </p:sp>
      <p:sp>
        <p:nvSpPr>
          <p:cNvPr id="78" name="Google Shape;78;p57"/>
          <p:cNvSpPr txBox="1"/>
          <p:nvPr>
            <p:ph idx="10" type="dt"/>
          </p:nvPr>
        </p:nvSpPr>
        <p:spPr>
          <a:xfrm>
            <a:off x="1447382" y="5469856"/>
            <a:ext cx="5527351" cy="32012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7"/>
          <p:cNvSpPr txBox="1"/>
          <p:nvPr>
            <p:ph idx="11" type="ftr"/>
          </p:nvPr>
        </p:nvSpPr>
        <p:spPr>
          <a:xfrm>
            <a:off x="1447382" y="318640"/>
            <a:ext cx="5541004" cy="32093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57"/>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81" name="Google Shape;81;p57"/>
          <p:cNvCxnSpPr/>
          <p:nvPr/>
        </p:nvCxnSpPr>
        <p:spPr>
          <a:xfrm>
            <a:off x="1447382" y="3143605"/>
            <a:ext cx="5527351"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2" name="Shape 82"/>
        <p:cNvGrpSpPr/>
        <p:nvPr/>
      </p:nvGrpSpPr>
      <p:grpSpPr>
        <a:xfrm>
          <a:off x="0" y="0"/>
          <a:ext cx="0" cy="0"/>
          <a:chOff x="0" y="0"/>
          <a:chExt cx="0" cy="0"/>
        </a:xfrm>
      </p:grpSpPr>
      <p:sp>
        <p:nvSpPr>
          <p:cNvPr id="83" name="Google Shape;83;p58"/>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58"/>
          <p:cNvSpPr txBox="1"/>
          <p:nvPr>
            <p:ph idx="1" type="body"/>
          </p:nvPr>
        </p:nvSpPr>
        <p:spPr>
          <a:xfrm rot="5400000">
            <a:off x="4527910" y="-1060599"/>
            <a:ext cx="3450613" cy="9603275"/>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85" name="Google Shape;85;p58"/>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58"/>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58"/>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88" name="Google Shape;88;p58"/>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9" name="Shape 89"/>
        <p:cNvGrpSpPr/>
        <p:nvPr/>
      </p:nvGrpSpPr>
      <p:grpSpPr>
        <a:xfrm>
          <a:off x="0" y="0"/>
          <a:ext cx="0" cy="0"/>
          <a:chOff x="0" y="0"/>
          <a:chExt cx="0" cy="0"/>
        </a:xfrm>
      </p:grpSpPr>
      <p:sp>
        <p:nvSpPr>
          <p:cNvPr id="90" name="Google Shape;90;p59"/>
          <p:cNvSpPr txBox="1"/>
          <p:nvPr>
            <p:ph type="title"/>
          </p:nvPr>
        </p:nvSpPr>
        <p:spPr>
          <a:xfrm rot="5400000">
            <a:off x="7917038" y="2321047"/>
            <a:ext cx="4659889" cy="1615742"/>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1" name="Google Shape;91;p59"/>
          <p:cNvSpPr txBox="1"/>
          <p:nvPr>
            <p:ph idx="1" type="body"/>
          </p:nvPr>
        </p:nvSpPr>
        <p:spPr>
          <a:xfrm rot="5400000">
            <a:off x="3029143" y="-785498"/>
            <a:ext cx="4659889" cy="7828830"/>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92" name="Google Shape;92;p59"/>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59"/>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59"/>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95" name="Google Shape;95;p59"/>
          <p:cNvCxnSpPr/>
          <p:nvPr/>
        </p:nvCxnSpPr>
        <p:spPr>
          <a:xfrm>
            <a:off x="9439111" y="798973"/>
            <a:ext cx="0" cy="4659889"/>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EBE9E6"/>
            </a:gs>
            <a:gs pos="100000">
              <a:srgbClr val="C9C5C0"/>
            </a:gs>
          </a:gsLst>
          <a:path path="circle">
            <a:fillToRect b="50%" l="50%" r="50%" t="50%"/>
          </a:path>
          <a:tileRect/>
        </a:gradFill>
      </p:bgPr>
    </p:bg>
    <p:spTree>
      <p:nvGrpSpPr>
        <p:cNvPr id="5" name="Shape 5"/>
        <p:cNvGrpSpPr/>
        <p:nvPr/>
      </p:nvGrpSpPr>
      <p:grpSpPr>
        <a:xfrm>
          <a:off x="0" y="0"/>
          <a:ext cx="0" cy="0"/>
          <a:chOff x="0" y="0"/>
          <a:chExt cx="0" cy="0"/>
        </a:xfrm>
      </p:grpSpPr>
      <p:sp>
        <p:nvSpPr>
          <p:cNvPr id="6" name="Google Shape;6;p48"/>
          <p:cNvSpPr/>
          <p:nvPr/>
        </p:nvSpPr>
        <p:spPr>
          <a:xfrm>
            <a:off x="0" y="2019476"/>
            <a:ext cx="12192000" cy="4105941"/>
          </a:xfrm>
          <a:prstGeom prst="rect">
            <a:avLst/>
          </a:prstGeom>
          <a:gradFill>
            <a:gsLst>
              <a:gs pos="0">
                <a:srgbClr val="DFDBD5">
                  <a:alpha val="0"/>
                </a:srgbClr>
              </a:gs>
              <a:gs pos="100000">
                <a:schemeClr val="lt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7" name="Google Shape;7;p48"/>
          <p:cNvPicPr preferRelativeResize="0"/>
          <p:nvPr/>
        </p:nvPicPr>
        <p:blipFill rotWithShape="1">
          <a:blip r:embed="rId1">
            <a:alphaModFix/>
          </a:blip>
          <a:srcRect b="-1538" l="0" r="0" t="1538"/>
          <a:stretch/>
        </p:blipFill>
        <p:spPr>
          <a:xfrm>
            <a:off x="0" y="6126480"/>
            <a:ext cx="12192000" cy="742950"/>
          </a:xfrm>
          <a:prstGeom prst="rect">
            <a:avLst/>
          </a:prstGeom>
          <a:noFill/>
          <a:ln>
            <a:noFill/>
          </a:ln>
        </p:spPr>
      </p:pic>
      <p:sp>
        <p:nvSpPr>
          <p:cNvPr id="8" name="Google Shape;8;p48"/>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0"/>
              </a:spcBef>
              <a:spcAft>
                <a:spcPts val="0"/>
              </a:spcAft>
              <a:buClr>
                <a:schemeClr val="dk1"/>
              </a:buClr>
              <a:buSzPts val="3200"/>
              <a:buFont typeface="Gill Sans"/>
              <a:buNone/>
              <a:defRPr b="0" i="0" sz="3200" u="none" cap="none" strike="noStrike">
                <a:solidFill>
                  <a:schemeClr val="dk1"/>
                </a:solidFill>
                <a:latin typeface="Gill Sans"/>
                <a:ea typeface="Gill Sans"/>
                <a:cs typeface="Gill Sans"/>
                <a:sym typeface="Gill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48"/>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120000"/>
              </a:lnSpc>
              <a:spcBef>
                <a:spcPts val="1000"/>
              </a:spcBef>
              <a:spcAft>
                <a:spcPts val="0"/>
              </a:spcAft>
              <a:buClr>
                <a:schemeClr val="accent1"/>
              </a:buClr>
              <a:buSzPts val="2000"/>
              <a:buFont typeface="Arial"/>
              <a:buChar char="•"/>
              <a:defRPr b="0" i="0" sz="2000" u="none" cap="none" strike="noStrike">
                <a:solidFill>
                  <a:schemeClr val="dk1"/>
                </a:solidFill>
                <a:latin typeface="Gill Sans"/>
                <a:ea typeface="Gill Sans"/>
                <a:cs typeface="Gill Sans"/>
                <a:sym typeface="Gill Sans"/>
              </a:defRPr>
            </a:lvl1pPr>
            <a:lvl2pPr indent="-342900" lvl="1" marL="914400" marR="0" rtl="0" algn="l">
              <a:lnSpc>
                <a:spcPct val="120000"/>
              </a:lnSpc>
              <a:spcBef>
                <a:spcPts val="500"/>
              </a:spcBef>
              <a:spcAft>
                <a:spcPts val="0"/>
              </a:spcAft>
              <a:buClr>
                <a:schemeClr val="accent1"/>
              </a:buClr>
              <a:buSzPts val="1800"/>
              <a:buFont typeface="Arial"/>
              <a:buChar char="•"/>
              <a:defRPr b="0" i="0" sz="1800" u="none" cap="none" strike="noStrike">
                <a:solidFill>
                  <a:schemeClr val="dk1"/>
                </a:solidFill>
                <a:latin typeface="Gill Sans"/>
                <a:ea typeface="Gill Sans"/>
                <a:cs typeface="Gill Sans"/>
                <a:sym typeface="Gill Sans"/>
              </a:defRPr>
            </a:lvl2pPr>
            <a:lvl3pPr indent="-330200" lvl="2" marL="1371600" marR="0" rtl="0" algn="l">
              <a:lnSpc>
                <a:spcPct val="120000"/>
              </a:lnSpc>
              <a:spcBef>
                <a:spcPts val="500"/>
              </a:spcBef>
              <a:spcAft>
                <a:spcPts val="0"/>
              </a:spcAft>
              <a:buClr>
                <a:schemeClr val="accent1"/>
              </a:buClr>
              <a:buSzPts val="1600"/>
              <a:buFont typeface="Arial"/>
              <a:buChar char="•"/>
              <a:defRPr b="0" i="0" sz="1600" u="none" cap="none" strike="noStrike">
                <a:solidFill>
                  <a:schemeClr val="dk1"/>
                </a:solidFill>
                <a:latin typeface="Gill Sans"/>
                <a:ea typeface="Gill Sans"/>
                <a:cs typeface="Gill Sans"/>
                <a:sym typeface="Gill Sans"/>
              </a:defRPr>
            </a:lvl3pPr>
            <a:lvl4pPr indent="-317500" lvl="3" marL="1828800" marR="0" rtl="0" algn="l">
              <a:lnSpc>
                <a:spcPct val="120000"/>
              </a:lnSpc>
              <a:spcBef>
                <a:spcPts val="500"/>
              </a:spcBef>
              <a:spcAft>
                <a:spcPts val="0"/>
              </a:spcAft>
              <a:buClr>
                <a:schemeClr val="accent1"/>
              </a:buClr>
              <a:buSzPts val="1400"/>
              <a:buFont typeface="Arial"/>
              <a:buChar char="•"/>
              <a:defRPr b="0" i="0" sz="1400" u="none" cap="none" strike="noStrike">
                <a:solidFill>
                  <a:schemeClr val="dk1"/>
                </a:solidFill>
                <a:latin typeface="Gill Sans"/>
                <a:ea typeface="Gill Sans"/>
                <a:cs typeface="Gill Sans"/>
                <a:sym typeface="Gill Sans"/>
              </a:defRPr>
            </a:lvl4pPr>
            <a:lvl5pPr indent="-304800" lvl="4" marL="22860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5pPr>
            <a:lvl6pPr indent="-304800" lvl="5" marL="27432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6pPr>
            <a:lvl7pPr indent="-304800" lvl="6" marL="32004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7pPr>
            <a:lvl8pPr indent="-304800" lvl="7" marL="36576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8pPr>
            <a:lvl9pPr indent="-304800" lvl="8" marL="41148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9pPr>
          </a:lstStyle>
          <a:p/>
        </p:txBody>
      </p:sp>
      <p:sp>
        <p:nvSpPr>
          <p:cNvPr id="10" name="Google Shape;10;p48"/>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888888"/>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1" name="Google Shape;11;p48"/>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888888"/>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2" name="Google Shape;12;p48"/>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marR="0" rtl="0" algn="r">
              <a:spcBef>
                <a:spcPts val="0"/>
              </a:spcBef>
              <a:buNone/>
              <a:defRPr b="0" i="0" sz="2800" u="none" cap="none" strike="noStrike">
                <a:solidFill>
                  <a:schemeClr val="accent1"/>
                </a:solidFill>
                <a:latin typeface="Gill Sans"/>
                <a:ea typeface="Gill Sans"/>
                <a:cs typeface="Gill Sans"/>
                <a:sym typeface="Gill Sans"/>
              </a:defRPr>
            </a:lvl1pPr>
            <a:lvl2pPr indent="0" lvl="1" marL="0" marR="0" rtl="0" algn="r">
              <a:spcBef>
                <a:spcPts val="0"/>
              </a:spcBef>
              <a:buNone/>
              <a:defRPr b="0" i="0" sz="2800" u="none" cap="none" strike="noStrike">
                <a:solidFill>
                  <a:schemeClr val="accent1"/>
                </a:solidFill>
                <a:latin typeface="Gill Sans"/>
                <a:ea typeface="Gill Sans"/>
                <a:cs typeface="Gill Sans"/>
                <a:sym typeface="Gill Sans"/>
              </a:defRPr>
            </a:lvl2pPr>
            <a:lvl3pPr indent="0" lvl="2" marL="0" marR="0" rtl="0" algn="r">
              <a:spcBef>
                <a:spcPts val="0"/>
              </a:spcBef>
              <a:buNone/>
              <a:defRPr b="0" i="0" sz="2800" u="none" cap="none" strike="noStrike">
                <a:solidFill>
                  <a:schemeClr val="accent1"/>
                </a:solidFill>
                <a:latin typeface="Gill Sans"/>
                <a:ea typeface="Gill Sans"/>
                <a:cs typeface="Gill Sans"/>
                <a:sym typeface="Gill Sans"/>
              </a:defRPr>
            </a:lvl3pPr>
            <a:lvl4pPr indent="0" lvl="3" marL="0" marR="0" rtl="0" algn="r">
              <a:spcBef>
                <a:spcPts val="0"/>
              </a:spcBef>
              <a:buNone/>
              <a:defRPr b="0" i="0" sz="2800" u="none" cap="none" strike="noStrike">
                <a:solidFill>
                  <a:schemeClr val="accent1"/>
                </a:solidFill>
                <a:latin typeface="Gill Sans"/>
                <a:ea typeface="Gill Sans"/>
                <a:cs typeface="Gill Sans"/>
                <a:sym typeface="Gill Sans"/>
              </a:defRPr>
            </a:lvl4pPr>
            <a:lvl5pPr indent="0" lvl="4" marL="0" marR="0" rtl="0" algn="r">
              <a:spcBef>
                <a:spcPts val="0"/>
              </a:spcBef>
              <a:buNone/>
              <a:defRPr b="0" i="0" sz="2800" u="none" cap="none" strike="noStrike">
                <a:solidFill>
                  <a:schemeClr val="accent1"/>
                </a:solidFill>
                <a:latin typeface="Gill Sans"/>
                <a:ea typeface="Gill Sans"/>
                <a:cs typeface="Gill Sans"/>
                <a:sym typeface="Gill Sans"/>
              </a:defRPr>
            </a:lvl5pPr>
            <a:lvl6pPr indent="0" lvl="5" marL="0" marR="0" rtl="0" algn="r">
              <a:spcBef>
                <a:spcPts val="0"/>
              </a:spcBef>
              <a:buNone/>
              <a:defRPr b="0" i="0" sz="2800" u="none" cap="none" strike="noStrike">
                <a:solidFill>
                  <a:schemeClr val="accent1"/>
                </a:solidFill>
                <a:latin typeface="Gill Sans"/>
                <a:ea typeface="Gill Sans"/>
                <a:cs typeface="Gill Sans"/>
                <a:sym typeface="Gill Sans"/>
              </a:defRPr>
            </a:lvl6pPr>
            <a:lvl7pPr indent="0" lvl="6" marL="0" marR="0" rtl="0" algn="r">
              <a:spcBef>
                <a:spcPts val="0"/>
              </a:spcBef>
              <a:buNone/>
              <a:defRPr b="0" i="0" sz="2800" u="none" cap="none" strike="noStrike">
                <a:solidFill>
                  <a:schemeClr val="accent1"/>
                </a:solidFill>
                <a:latin typeface="Gill Sans"/>
                <a:ea typeface="Gill Sans"/>
                <a:cs typeface="Gill Sans"/>
                <a:sym typeface="Gill Sans"/>
              </a:defRPr>
            </a:lvl7pPr>
            <a:lvl8pPr indent="0" lvl="7" marL="0" marR="0" rtl="0" algn="r">
              <a:spcBef>
                <a:spcPts val="0"/>
              </a:spcBef>
              <a:buNone/>
              <a:defRPr b="0" i="0" sz="2800" u="none" cap="none" strike="noStrike">
                <a:solidFill>
                  <a:schemeClr val="accent1"/>
                </a:solidFill>
                <a:latin typeface="Gill Sans"/>
                <a:ea typeface="Gill Sans"/>
                <a:cs typeface="Gill Sans"/>
                <a:sym typeface="Gill Sans"/>
              </a:defRPr>
            </a:lvl8pPr>
            <a:lvl9pPr indent="0" lvl="8" marL="0" marR="0" rtl="0" algn="r">
              <a:spcBef>
                <a:spcPts val="0"/>
              </a:spcBef>
              <a:buNone/>
              <a:defRPr b="0" i="0" sz="2800" u="none" cap="none" strike="noStrike">
                <a:solidFill>
                  <a:schemeClr val="accent1"/>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US"/>
              <a:t>‹#›</a:t>
            </a:fld>
            <a:endParaRPr/>
          </a:p>
        </p:txBody>
      </p:sp>
      <p:cxnSp>
        <p:nvCxnSpPr>
          <p:cNvPr id="13" name="Google Shape;13;p48"/>
          <p:cNvCxnSpPr/>
          <p:nvPr/>
        </p:nvCxnSpPr>
        <p:spPr>
          <a:xfrm>
            <a:off x="0" y="6128413"/>
            <a:ext cx="12192000" cy="0"/>
          </a:xfrm>
          <a:prstGeom prst="straightConnector1">
            <a:avLst/>
          </a:prstGeom>
          <a:noFill/>
          <a:ln cap="flat" cmpd="sng" w="12700">
            <a:solidFill>
              <a:srgbClr val="000001">
                <a:alpha val="20000"/>
              </a:srgbClr>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
          <p:cNvSpPr txBox="1"/>
          <p:nvPr>
            <p:ph type="ctrTitle"/>
          </p:nvPr>
        </p:nvSpPr>
        <p:spPr>
          <a:xfrm>
            <a:off x="2417779" y="802298"/>
            <a:ext cx="8637073" cy="2541431"/>
          </a:xfrm>
          <a:prstGeom prst="rect">
            <a:avLst/>
          </a:prstGeom>
          <a:noFill/>
          <a:ln>
            <a:noFill/>
          </a:ln>
        </p:spPr>
        <p:txBody>
          <a:bodyPr anchorCtr="0" anchor="b" bIns="0" lIns="91425" spcFirstLastPara="1" rIns="91425" wrap="square" tIns="45700">
            <a:normAutofit/>
          </a:bodyPr>
          <a:lstStyle/>
          <a:p>
            <a:pPr indent="0" lvl="0" marL="0" rtl="0" algn="l">
              <a:lnSpc>
                <a:spcPct val="90000"/>
              </a:lnSpc>
              <a:spcBef>
                <a:spcPts val="0"/>
              </a:spcBef>
              <a:spcAft>
                <a:spcPts val="0"/>
              </a:spcAft>
              <a:buClr>
                <a:schemeClr val="dk1"/>
              </a:buClr>
              <a:buSzPts val="3600"/>
              <a:buFont typeface="Gill Sans"/>
              <a:buNone/>
            </a:pPr>
            <a:r>
              <a:rPr b="1" lang="en-US" sz="3600"/>
              <a:t>INTERMEDIATE MICROECONOMICS</a:t>
            </a:r>
            <a:br>
              <a:rPr b="1" lang="en-US" sz="3600"/>
            </a:br>
            <a:br>
              <a:rPr b="1" lang="en-US" sz="3600"/>
            </a:br>
            <a:r>
              <a:rPr b="1" lang="en-US" sz="2000"/>
              <a:t>LECTURER-EVELYN TIPAPE</a:t>
            </a:r>
            <a:endParaRPr b="1" sz="2000"/>
          </a:p>
        </p:txBody>
      </p:sp>
      <p:sp>
        <p:nvSpPr>
          <p:cNvPr id="101" name="Google Shape;101;p1"/>
          <p:cNvSpPr txBox="1"/>
          <p:nvPr>
            <p:ph idx="1" type="subTitle"/>
          </p:nvPr>
        </p:nvSpPr>
        <p:spPr>
          <a:xfrm>
            <a:off x="2417780" y="3531204"/>
            <a:ext cx="8637072" cy="977621"/>
          </a:xfrm>
          <a:prstGeom prst="rect">
            <a:avLst/>
          </a:prstGeom>
          <a:noFill/>
          <a:ln>
            <a:noFill/>
          </a:ln>
        </p:spPr>
        <p:txBody>
          <a:bodyPr anchorCtr="0" anchor="t" bIns="91425" lIns="91425" spcFirstLastPara="1" rIns="91425" wrap="square" tIns="91425">
            <a:noAutofit/>
          </a:bodyPr>
          <a:lstStyle/>
          <a:p>
            <a:pPr indent="0" lvl="0" marL="0" rtl="0" algn="l">
              <a:lnSpc>
                <a:spcPct val="120000"/>
              </a:lnSpc>
              <a:spcBef>
                <a:spcPts val="0"/>
              </a:spcBef>
              <a:spcAft>
                <a:spcPts val="0"/>
              </a:spcAft>
              <a:buSzPts val="2800"/>
              <a:buNone/>
            </a:pPr>
            <a:r>
              <a:rPr b="1" lang="en-US" sz="2800"/>
              <a:t>WEEK ONE-INTRODUCTION TO MICROECONOMIC THEORY</a:t>
            </a:r>
            <a:endParaRPr b="1" sz="28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2"/>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a:t>INTERMEDIATE MICROECONOMICS-</a:t>
            </a:r>
            <a:br>
              <a:rPr b="1" lang="en-US"/>
            </a:br>
            <a:r>
              <a:rPr b="1" lang="en-US"/>
              <a:t>A</a:t>
            </a:r>
            <a:r>
              <a:rPr b="1" lang="en-US" cap="none"/>
              <a:t>n overview</a:t>
            </a:r>
            <a:endParaRPr b="1"/>
          </a:p>
        </p:txBody>
      </p:sp>
      <p:sp>
        <p:nvSpPr>
          <p:cNvPr id="107" name="Google Shape;107;p2"/>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Purpose</a:t>
            </a:r>
            <a:endParaRPr/>
          </a:p>
          <a:p>
            <a:pPr indent="0" lvl="0" marL="0" rtl="0" algn="l">
              <a:lnSpc>
                <a:spcPct val="120000"/>
              </a:lnSpc>
              <a:spcBef>
                <a:spcPts val="1000"/>
              </a:spcBef>
              <a:spcAft>
                <a:spcPts val="0"/>
              </a:spcAft>
              <a:buSzPts val="2000"/>
              <a:buNone/>
            </a:pPr>
            <a:r>
              <a:rPr b="1" lang="en-US"/>
              <a:t>Why study intermediate microeconomics</a:t>
            </a:r>
            <a:endParaRPr/>
          </a:p>
          <a:p>
            <a:pPr indent="-228600" lvl="0" marL="228600" rtl="0" algn="l">
              <a:lnSpc>
                <a:spcPct val="120000"/>
              </a:lnSpc>
              <a:spcBef>
                <a:spcPts val="1000"/>
              </a:spcBef>
              <a:spcAft>
                <a:spcPts val="0"/>
              </a:spcAft>
              <a:buSzPts val="2000"/>
              <a:buChar char="•"/>
            </a:pPr>
            <a:r>
              <a:rPr lang="en-US"/>
              <a:t>To understand and appreciate the importance of the various economics activities.</a:t>
            </a:r>
            <a:endParaRPr/>
          </a:p>
          <a:p>
            <a:pPr indent="-228600" lvl="0" marL="228600" rtl="0" algn="l">
              <a:lnSpc>
                <a:spcPct val="120000"/>
              </a:lnSpc>
              <a:spcBef>
                <a:spcPts val="1000"/>
              </a:spcBef>
              <a:spcAft>
                <a:spcPts val="0"/>
              </a:spcAft>
              <a:buSzPts val="2000"/>
              <a:buChar char="•"/>
            </a:pPr>
            <a:r>
              <a:rPr lang="en-US"/>
              <a:t>To be equipped with skills that help the learner to actively play a practical role in economic activities thus enhancing economic development.</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3"/>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Expected learning outcomes of the course</a:t>
            </a:r>
            <a:endParaRPr b="1" cap="none"/>
          </a:p>
        </p:txBody>
      </p:sp>
      <p:sp>
        <p:nvSpPr>
          <p:cNvPr id="113" name="Google Shape;113;p3"/>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By the end of the course unit the learners should be able to:-</a:t>
            </a:r>
            <a:endParaRPr/>
          </a:p>
          <a:p>
            <a:pPr indent="0" lvl="0" marL="0" rtl="0" algn="l">
              <a:lnSpc>
                <a:spcPct val="120000"/>
              </a:lnSpc>
              <a:spcBef>
                <a:spcPts val="1000"/>
              </a:spcBef>
              <a:spcAft>
                <a:spcPts val="0"/>
              </a:spcAft>
              <a:buSzPts val="2000"/>
              <a:buNone/>
            </a:pPr>
            <a:r>
              <a:rPr lang="en-US"/>
              <a:t>i) Discuss economics problems faced by different types of economic systems. </a:t>
            </a:r>
            <a:endParaRPr/>
          </a:p>
          <a:p>
            <a:pPr indent="0" lvl="0" marL="0" rtl="0" algn="l">
              <a:lnSpc>
                <a:spcPct val="120000"/>
              </a:lnSpc>
              <a:spcBef>
                <a:spcPts val="1000"/>
              </a:spcBef>
              <a:spcAft>
                <a:spcPts val="0"/>
              </a:spcAft>
              <a:buSzPts val="2000"/>
              <a:buNone/>
            </a:pPr>
            <a:r>
              <a:rPr lang="en-US"/>
              <a:t>ii) Discuss intermediate welfare economics, economic efficiency, welfare efficiency and compensation.</a:t>
            </a:r>
            <a:endParaRPr/>
          </a:p>
          <a:p>
            <a:pPr indent="0" lvl="0" marL="0" rtl="0" algn="l">
              <a:lnSpc>
                <a:spcPct val="120000"/>
              </a:lnSpc>
              <a:spcBef>
                <a:spcPts val="1000"/>
              </a:spcBef>
              <a:spcAft>
                <a:spcPts val="0"/>
              </a:spcAft>
              <a:buSzPts val="2000"/>
              <a:buNone/>
            </a:pPr>
            <a:r>
              <a:rPr lang="en-US"/>
              <a:t>iii) Explain causes  and methods of dealing with  externalities.</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4"/>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Course content </a:t>
            </a:r>
            <a:endParaRPr b="1" cap="none"/>
          </a:p>
        </p:txBody>
      </p:sp>
      <p:sp>
        <p:nvSpPr>
          <p:cNvPr id="119" name="Google Shape;119;p4"/>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1.Introduction to Microeconomic Theory-demand theory, supply theory, market mechanism, elasticity.</a:t>
            </a:r>
            <a:endParaRPr/>
          </a:p>
          <a:p>
            <a:pPr indent="0" lvl="0" marL="0" rtl="0" algn="l">
              <a:lnSpc>
                <a:spcPct val="120000"/>
              </a:lnSpc>
              <a:spcBef>
                <a:spcPts val="1000"/>
              </a:spcBef>
              <a:spcAft>
                <a:spcPts val="0"/>
              </a:spcAft>
              <a:buSzPts val="2000"/>
              <a:buNone/>
            </a:pPr>
            <a:r>
              <a:rPr lang="en-US"/>
              <a:t>2. Consumer Theory-budget constraints, consumer demand, individual preferences.</a:t>
            </a:r>
            <a:endParaRPr/>
          </a:p>
          <a:p>
            <a:pPr indent="0" lvl="0" marL="0" rtl="0" algn="l">
              <a:lnSpc>
                <a:spcPct val="120000"/>
              </a:lnSpc>
              <a:spcBef>
                <a:spcPts val="1000"/>
              </a:spcBef>
              <a:spcAft>
                <a:spcPts val="0"/>
              </a:spcAft>
              <a:buSzPts val="2000"/>
              <a:buNone/>
            </a:pPr>
            <a:r>
              <a:rPr lang="en-US"/>
              <a:t>3. Utility-utility function, consumer equilibrium, total and ordinal utility.</a:t>
            </a:r>
            <a:endParaRPr/>
          </a:p>
          <a:p>
            <a:pPr indent="0" lvl="0" marL="0" rtl="0" algn="l">
              <a:lnSpc>
                <a:spcPct val="120000"/>
              </a:lnSpc>
              <a:spcBef>
                <a:spcPts val="1000"/>
              </a:spcBef>
              <a:spcAft>
                <a:spcPts val="0"/>
              </a:spcAft>
              <a:buSzPts val="2000"/>
              <a:buNone/>
            </a:pPr>
            <a:r>
              <a:rPr lang="en-US"/>
              <a:t>4. Theory of demand-demand function, price, preference, substitution effects.</a:t>
            </a:r>
            <a:endParaRPr/>
          </a:p>
          <a:p>
            <a:pPr indent="0" lvl="0" marL="0" rtl="0" algn="l">
              <a:lnSpc>
                <a:spcPct val="120000"/>
              </a:lnSpc>
              <a:spcBef>
                <a:spcPts val="1000"/>
              </a:spcBef>
              <a:spcAft>
                <a:spcPts val="0"/>
              </a:spcAft>
              <a:buSzPts val="2000"/>
              <a:buNone/>
            </a:pPr>
            <a:r>
              <a:rPr lang="en-US"/>
              <a:t>5.Theory of Production-Production function, short run and long- run production, rates of technical substitution, returns to scale, and productivity.</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5"/>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Course content </a:t>
            </a:r>
            <a:endParaRPr b="1" cap="none"/>
          </a:p>
        </p:txBody>
      </p:sp>
      <p:sp>
        <p:nvSpPr>
          <p:cNvPr id="125" name="Google Shape;125;p5"/>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20000"/>
              </a:lnSpc>
              <a:spcBef>
                <a:spcPts val="0"/>
              </a:spcBef>
              <a:spcAft>
                <a:spcPts val="0"/>
              </a:spcAft>
              <a:buSzPts val="2000"/>
              <a:buNone/>
            </a:pPr>
            <a:r>
              <a:rPr lang="en-US"/>
              <a:t>6.Competitive markets-complete information, identical goods, sellers, buyers, homogenous products.</a:t>
            </a:r>
            <a:endParaRPr/>
          </a:p>
          <a:p>
            <a:pPr indent="0" lvl="0" marL="0" rtl="0" algn="l">
              <a:lnSpc>
                <a:spcPct val="120000"/>
              </a:lnSpc>
              <a:spcBef>
                <a:spcPts val="1000"/>
              </a:spcBef>
              <a:spcAft>
                <a:spcPts val="0"/>
              </a:spcAft>
              <a:buSzPts val="2000"/>
              <a:buNone/>
            </a:pPr>
            <a:r>
              <a:rPr lang="en-US"/>
              <a:t>7. Monopoly-public, natural, pure, and competitive monopoly</a:t>
            </a:r>
            <a:endParaRPr/>
          </a:p>
          <a:p>
            <a:pPr indent="0" lvl="0" marL="0" rtl="0" algn="l">
              <a:lnSpc>
                <a:spcPct val="120000"/>
              </a:lnSpc>
              <a:spcBef>
                <a:spcPts val="1000"/>
              </a:spcBef>
              <a:spcAft>
                <a:spcPts val="0"/>
              </a:spcAft>
              <a:buSzPts val="2000"/>
              <a:buNone/>
            </a:pPr>
            <a:r>
              <a:rPr lang="en-US"/>
              <a:t>8. Oligopoly-market structure, market share, market participation, market entry.</a:t>
            </a:r>
            <a:endParaRPr/>
          </a:p>
          <a:p>
            <a:pPr indent="0" lvl="0" marL="0" rtl="0" algn="l">
              <a:lnSpc>
                <a:spcPct val="120000"/>
              </a:lnSpc>
              <a:spcBef>
                <a:spcPts val="1000"/>
              </a:spcBef>
              <a:spcAft>
                <a:spcPts val="0"/>
              </a:spcAft>
              <a:buSzPts val="2000"/>
              <a:buNone/>
            </a:pPr>
            <a:r>
              <a:rPr lang="en-US"/>
              <a:t>9. General equilibrium-lemon Markets, Adverse Selection, Signaling, Moral Hazard, Principal-Agent Problems.</a:t>
            </a:r>
            <a:endParaRPr/>
          </a:p>
          <a:p>
            <a:pPr indent="0" lvl="0" marL="0" rtl="0" algn="l">
              <a:lnSpc>
                <a:spcPct val="120000"/>
              </a:lnSpc>
              <a:spcBef>
                <a:spcPts val="1000"/>
              </a:spcBef>
              <a:spcAft>
                <a:spcPts val="0"/>
              </a:spcAft>
              <a:buSzPts val="2000"/>
              <a:buNone/>
            </a:pPr>
            <a:r>
              <a:rPr lang="en-US"/>
              <a:t>10. Externalities- Externalities and public goods, Asymmetric information (social insurance), market failure.</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6"/>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Course content </a:t>
            </a:r>
            <a:endParaRPr b="1" cap="none"/>
          </a:p>
        </p:txBody>
      </p:sp>
      <p:sp>
        <p:nvSpPr>
          <p:cNvPr id="131" name="Google Shape;131;p6"/>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11.Introduction to game theory-nash equilibrium, decision theory, competition, dominant strategies.</a:t>
            </a:r>
            <a:endParaRPr/>
          </a:p>
          <a:p>
            <a:pPr indent="0" lvl="0" marL="0" rtl="0" algn="l">
              <a:lnSpc>
                <a:spcPct val="120000"/>
              </a:lnSpc>
              <a:spcBef>
                <a:spcPts val="1000"/>
              </a:spcBef>
              <a:spcAft>
                <a:spcPts val="0"/>
              </a:spcAft>
              <a:buSzPts val="2000"/>
              <a:buNone/>
            </a:pPr>
            <a:r>
              <a:rPr lang="en-US"/>
              <a:t>12.Information Economics-complete information, information asymmetry, contract theory, market failure.</a:t>
            </a:r>
            <a:endParaRPr/>
          </a:p>
          <a:p>
            <a:pPr indent="0" lvl="0" marL="0" rtl="0" algn="l">
              <a:lnSpc>
                <a:spcPct val="120000"/>
              </a:lnSpc>
              <a:spcBef>
                <a:spcPts val="1000"/>
              </a:spcBef>
              <a:spcAft>
                <a:spcPts val="0"/>
              </a:spcAft>
              <a:buSzPts val="2000"/>
              <a:buNone/>
            </a:pPr>
            <a:r>
              <a:rPr lang="en-US"/>
              <a:t>13. Auctions, Optimal Selling Mechanisms and Public goods-efficient allocation, public goods, selling mechanisms, asymmetric information.</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7"/>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lang="en-US"/>
              <a:t> </a:t>
            </a:r>
            <a:r>
              <a:rPr b="1" lang="en-US" cap="none"/>
              <a:t>Course assessment</a:t>
            </a:r>
            <a:br>
              <a:rPr lang="en-US"/>
            </a:br>
            <a:endParaRPr/>
          </a:p>
        </p:txBody>
      </p:sp>
      <p:sp>
        <p:nvSpPr>
          <p:cNvPr id="137" name="Google Shape;137;p7"/>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a:t>Assessment 1</a:t>
            </a:r>
            <a:endParaRPr/>
          </a:p>
          <a:p>
            <a:pPr indent="-228600" lvl="0" marL="228600" rtl="0" algn="l">
              <a:lnSpc>
                <a:spcPct val="120000"/>
              </a:lnSpc>
              <a:spcBef>
                <a:spcPts val="1000"/>
              </a:spcBef>
              <a:spcAft>
                <a:spcPts val="0"/>
              </a:spcAft>
              <a:buSzPts val="2000"/>
              <a:buChar char="•"/>
            </a:pPr>
            <a:r>
              <a:rPr lang="en-US"/>
              <a:t>Quiz</a:t>
            </a:r>
            <a:endParaRPr/>
          </a:p>
          <a:p>
            <a:pPr indent="-228600" lvl="0" marL="228600" rtl="0" algn="l">
              <a:lnSpc>
                <a:spcPct val="120000"/>
              </a:lnSpc>
              <a:spcBef>
                <a:spcPts val="1000"/>
              </a:spcBef>
              <a:spcAft>
                <a:spcPts val="0"/>
              </a:spcAft>
              <a:buSzPts val="2000"/>
              <a:buChar char="•"/>
            </a:pPr>
            <a:r>
              <a:rPr lang="en-US"/>
              <a:t>Final Exam</a:t>
            </a:r>
            <a:endParaRPr/>
          </a:p>
          <a:p>
            <a:pPr indent="0" lvl="0" marL="0" rtl="0" algn="l">
              <a:lnSpc>
                <a:spcPct val="120000"/>
              </a:lnSpc>
              <a:spcBef>
                <a:spcPts val="1000"/>
              </a:spcBef>
              <a:spcAft>
                <a:spcPts val="0"/>
              </a:spcAft>
              <a:buSzPts val="2000"/>
              <a:buNone/>
            </a:pPr>
            <a:r>
              <a:rPr b="1" lang="en-US"/>
              <a:t>Recommended Textbooks: </a:t>
            </a:r>
            <a:endParaRPr/>
          </a:p>
          <a:p>
            <a:pPr indent="0" lvl="0" marL="0" rtl="0" algn="l">
              <a:lnSpc>
                <a:spcPct val="120000"/>
              </a:lnSpc>
              <a:spcBef>
                <a:spcPts val="1000"/>
              </a:spcBef>
              <a:spcAft>
                <a:spcPts val="0"/>
              </a:spcAft>
              <a:buSzPts val="2000"/>
              <a:buNone/>
            </a:pPr>
            <a:r>
              <a:rPr lang="en-US"/>
              <a:t>i) Nicholson W. (1990) Intermediate Micro-economics and Its Applications London: Dryden Press</a:t>
            </a:r>
            <a:endParaRPr/>
          </a:p>
          <a:p>
            <a:pPr indent="0" lvl="0" marL="0" rtl="0" algn="l">
              <a:lnSpc>
                <a:spcPct val="120000"/>
              </a:lnSpc>
              <a:spcBef>
                <a:spcPts val="1000"/>
              </a:spcBef>
              <a:spcAft>
                <a:spcPts val="0"/>
              </a:spcAft>
              <a:buSzPts val="2000"/>
              <a:buNone/>
            </a:pPr>
            <a:r>
              <a:rPr lang="en-US"/>
              <a:t>ii) Hal R. Varian, (1999), Intermediate Microeconomics, 5th edition W. W. Norton &amp; Company</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8"/>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a:t>WEEK 1.INTRODUCTION TO MICROECONOMIC THEORY</a:t>
            </a:r>
            <a:endParaRPr b="1"/>
          </a:p>
        </p:txBody>
      </p:sp>
      <p:sp>
        <p:nvSpPr>
          <p:cNvPr id="143" name="Google Shape;143;p8"/>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20000"/>
              </a:lnSpc>
              <a:spcBef>
                <a:spcPts val="0"/>
              </a:spcBef>
              <a:spcAft>
                <a:spcPts val="0"/>
              </a:spcAft>
              <a:buSzPct val="100000"/>
              <a:buNone/>
            </a:pPr>
            <a:r>
              <a:rPr b="1" lang="en-US" sz="2200"/>
              <a:t>CONTENTS</a:t>
            </a:r>
            <a:endParaRPr/>
          </a:p>
          <a:p>
            <a:pPr indent="0" lvl="0" marL="0" rtl="0" algn="l">
              <a:lnSpc>
                <a:spcPct val="120000"/>
              </a:lnSpc>
              <a:spcBef>
                <a:spcPts val="1000"/>
              </a:spcBef>
              <a:spcAft>
                <a:spcPts val="0"/>
              </a:spcAft>
              <a:buSzPct val="100000"/>
              <a:buNone/>
            </a:pPr>
            <a:r>
              <a:rPr lang="en-US"/>
              <a:t>1.0 OBJECTIVES</a:t>
            </a:r>
            <a:endParaRPr/>
          </a:p>
          <a:p>
            <a:pPr indent="0" lvl="0" marL="0" rtl="0" algn="l">
              <a:lnSpc>
                <a:spcPct val="120000"/>
              </a:lnSpc>
              <a:spcBef>
                <a:spcPts val="1000"/>
              </a:spcBef>
              <a:spcAft>
                <a:spcPts val="0"/>
              </a:spcAft>
              <a:buSzPct val="100000"/>
              <a:buNone/>
            </a:pPr>
            <a:r>
              <a:rPr lang="en-US"/>
              <a:t>2.0 INTRODUCTION</a:t>
            </a:r>
            <a:endParaRPr/>
          </a:p>
          <a:p>
            <a:pPr indent="-228600" lvl="1" marL="685800" rtl="0" algn="l">
              <a:lnSpc>
                <a:spcPct val="120000"/>
              </a:lnSpc>
              <a:spcBef>
                <a:spcPts val="500"/>
              </a:spcBef>
              <a:spcAft>
                <a:spcPts val="0"/>
              </a:spcAft>
              <a:buSzPct val="100000"/>
              <a:buChar char="•"/>
            </a:pPr>
            <a:r>
              <a:rPr lang="en-US" sz="2000"/>
              <a:t>Meaning </a:t>
            </a:r>
            <a:endParaRPr/>
          </a:p>
          <a:p>
            <a:pPr indent="-228600" lvl="1" marL="685800" rtl="0" algn="l">
              <a:lnSpc>
                <a:spcPct val="120000"/>
              </a:lnSpc>
              <a:spcBef>
                <a:spcPts val="500"/>
              </a:spcBef>
              <a:spcAft>
                <a:spcPts val="0"/>
              </a:spcAft>
              <a:buSzPct val="100000"/>
              <a:buChar char="•"/>
            </a:pPr>
            <a:r>
              <a:rPr lang="en-US" sz="2000"/>
              <a:t>Scarcity and choice</a:t>
            </a:r>
            <a:endParaRPr/>
          </a:p>
          <a:p>
            <a:pPr indent="-228600" lvl="1" marL="685800" rtl="0" algn="l">
              <a:lnSpc>
                <a:spcPct val="120000"/>
              </a:lnSpc>
              <a:spcBef>
                <a:spcPts val="500"/>
              </a:spcBef>
              <a:spcAft>
                <a:spcPts val="0"/>
              </a:spcAft>
              <a:buSzPct val="100000"/>
              <a:buChar char="•"/>
            </a:pPr>
            <a:r>
              <a:rPr lang="en-US" sz="2000"/>
              <a:t>Opportunity cost</a:t>
            </a:r>
            <a:endParaRPr/>
          </a:p>
          <a:p>
            <a:pPr indent="-228600" lvl="1" marL="685800" rtl="0" algn="l">
              <a:lnSpc>
                <a:spcPct val="120000"/>
              </a:lnSpc>
              <a:spcBef>
                <a:spcPts val="500"/>
              </a:spcBef>
              <a:spcAft>
                <a:spcPts val="0"/>
              </a:spcAft>
              <a:buSzPct val="100000"/>
              <a:buChar char="•"/>
            </a:pPr>
            <a:r>
              <a:rPr lang="en-US" sz="2000"/>
              <a:t>Scope of economics</a:t>
            </a:r>
            <a:endParaRPr/>
          </a:p>
          <a:p>
            <a:pPr indent="-228600" lvl="1" marL="685800" rtl="0" algn="l">
              <a:lnSpc>
                <a:spcPct val="120000"/>
              </a:lnSpc>
              <a:spcBef>
                <a:spcPts val="500"/>
              </a:spcBef>
              <a:spcAft>
                <a:spcPts val="0"/>
              </a:spcAft>
              <a:buSzPct val="100000"/>
              <a:buChar char="•"/>
            </a:pPr>
            <a:r>
              <a:rPr lang="en-US" sz="2000"/>
              <a:t>Economic methodology</a:t>
            </a:r>
            <a:endParaRPr/>
          </a:p>
          <a:p>
            <a:pPr indent="-228600" lvl="1" marL="685800" rtl="0" algn="l">
              <a:lnSpc>
                <a:spcPct val="120000"/>
              </a:lnSpc>
              <a:spcBef>
                <a:spcPts val="500"/>
              </a:spcBef>
              <a:spcAft>
                <a:spcPts val="0"/>
              </a:spcAft>
              <a:buSzPct val="100000"/>
              <a:buChar char="•"/>
            </a:pPr>
            <a:r>
              <a:rPr lang="en-US" sz="2000"/>
              <a:t>Distinction –Macroeconomics and microeconomics</a:t>
            </a:r>
            <a:endParaRPr sz="20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9"/>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a:t>CONTENTS</a:t>
            </a:r>
            <a:endParaRPr b="1"/>
          </a:p>
        </p:txBody>
      </p:sp>
      <p:sp>
        <p:nvSpPr>
          <p:cNvPr id="149" name="Google Shape;149;p9"/>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3.0 Nature of Modern Economics</a:t>
            </a:r>
            <a:endParaRPr/>
          </a:p>
          <a:p>
            <a:pPr indent="0" lvl="0" marL="0" rtl="0" algn="l">
              <a:lnSpc>
                <a:spcPct val="120000"/>
              </a:lnSpc>
              <a:spcBef>
                <a:spcPts val="1000"/>
              </a:spcBef>
              <a:spcAft>
                <a:spcPts val="0"/>
              </a:spcAft>
              <a:buSzPts val="2000"/>
              <a:buNone/>
            </a:pPr>
            <a:r>
              <a:rPr lang="en-US"/>
              <a:t>4.0 Key assumptions Desired and Properties Commonly Used in Economics</a:t>
            </a:r>
            <a:endParaRPr/>
          </a:p>
          <a:p>
            <a:pPr indent="0" lvl="0" marL="0" rtl="0" algn="l">
              <a:lnSpc>
                <a:spcPct val="120000"/>
              </a:lnSpc>
              <a:spcBef>
                <a:spcPts val="1000"/>
              </a:spcBef>
              <a:spcAft>
                <a:spcPts val="0"/>
              </a:spcAft>
              <a:buSzPts val="2000"/>
              <a:buNone/>
            </a:pPr>
            <a:r>
              <a:rPr lang="en-US"/>
              <a:t>5.0 The Basic analytical Framework of Modern Economics</a:t>
            </a:r>
            <a:endParaRPr/>
          </a:p>
          <a:p>
            <a:pPr indent="0" lvl="0" marL="0" rtl="0" algn="l">
              <a:lnSpc>
                <a:spcPct val="120000"/>
              </a:lnSpc>
              <a:spcBef>
                <a:spcPts val="1000"/>
              </a:spcBef>
              <a:spcAft>
                <a:spcPts val="0"/>
              </a:spcAft>
              <a:buSzPts val="2000"/>
              <a:buNone/>
            </a:pPr>
            <a:r>
              <a:rPr lang="en-US"/>
              <a:t>6.0 Methodology for Studying Modern Economics</a:t>
            </a:r>
            <a:endParaRPr/>
          </a:p>
          <a:p>
            <a:pPr indent="0" lvl="0" marL="0" rtl="0" algn="l">
              <a:lnSpc>
                <a:spcPct val="120000"/>
              </a:lnSpc>
              <a:spcBef>
                <a:spcPts val="1000"/>
              </a:spcBef>
              <a:spcAft>
                <a:spcPts val="0"/>
              </a:spcAft>
              <a:buSzPts val="2000"/>
              <a:buNone/>
            </a:pPr>
            <a:r>
              <a:rPr lang="en-US"/>
              <a:t>7.0 Roles, Generality and Limitations of Economic Theory</a:t>
            </a:r>
            <a:endParaRPr/>
          </a:p>
          <a:p>
            <a:pPr indent="0" lvl="0" marL="0" rtl="0" algn="l">
              <a:lnSpc>
                <a:spcPct val="120000"/>
              </a:lnSpc>
              <a:spcBef>
                <a:spcPts val="1000"/>
              </a:spcBef>
              <a:spcAft>
                <a:spcPts val="0"/>
              </a:spcAft>
              <a:buSzPts val="2000"/>
              <a:buNone/>
            </a:pPr>
            <a:r>
              <a:rPr lang="en-US"/>
              <a:t>8.0 Limitations of Economic Theory</a:t>
            </a:r>
            <a:endParaRPr/>
          </a:p>
          <a:p>
            <a:pPr indent="0" lvl="0" marL="0" rtl="0" algn="l">
              <a:lnSpc>
                <a:spcPct val="120000"/>
              </a:lnSpc>
              <a:spcBef>
                <a:spcPts val="1000"/>
              </a:spcBef>
              <a:spcAft>
                <a:spcPts val="0"/>
              </a:spcAft>
              <a:buSzPts val="2000"/>
              <a:buNone/>
            </a:pPr>
            <a:r>
              <a:rPr lang="en-US"/>
              <a:t>9.0 Roles of Mathematics in Modern Economics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10"/>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a:t>CONTENTS</a:t>
            </a:r>
            <a:endParaRPr b="1"/>
          </a:p>
        </p:txBody>
      </p:sp>
      <p:sp>
        <p:nvSpPr>
          <p:cNvPr id="155" name="Google Shape;155;p10"/>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10.0 Conversion between Economics and Mathematical Languages.</a:t>
            </a:r>
            <a:endParaRPr/>
          </a:p>
          <a:p>
            <a:pPr indent="0" lvl="0" marL="0" rtl="0" algn="l">
              <a:lnSpc>
                <a:spcPct val="120000"/>
              </a:lnSpc>
              <a:spcBef>
                <a:spcPts val="1000"/>
              </a:spcBef>
              <a:spcAft>
                <a:spcPts val="0"/>
              </a:spcAft>
              <a:buSzPts val="2000"/>
              <a:buNone/>
            </a:pPr>
            <a:r>
              <a:rPr lang="en-US"/>
              <a:t>11.0 Normative versus Positive Statements</a:t>
            </a:r>
            <a:endParaRPr/>
          </a:p>
          <a:p>
            <a:pPr indent="0" lvl="0" marL="0" rtl="0" algn="l">
              <a:lnSpc>
                <a:spcPct val="120000"/>
              </a:lnSpc>
              <a:spcBef>
                <a:spcPts val="1000"/>
              </a:spcBef>
              <a:spcAft>
                <a:spcPts val="0"/>
              </a:spcAft>
              <a:buSzPts val="2000"/>
              <a:buNone/>
            </a:pPr>
            <a:r>
              <a:rPr lang="en-US"/>
              <a:t>12.0 Summary</a:t>
            </a:r>
            <a:endParaRPr/>
          </a:p>
          <a:p>
            <a:pPr indent="0" lvl="0" marL="0" rtl="0" algn="l">
              <a:lnSpc>
                <a:spcPct val="120000"/>
              </a:lnSpc>
              <a:spcBef>
                <a:spcPts val="1000"/>
              </a:spcBef>
              <a:spcAft>
                <a:spcPts val="0"/>
              </a:spcAft>
              <a:buSzPts val="2000"/>
              <a:buNone/>
            </a:pPr>
            <a:r>
              <a:rPr lang="en-US"/>
              <a:t>13.0 Self assessment Exercise</a:t>
            </a:r>
            <a:endParaRPr/>
          </a:p>
          <a:p>
            <a:pPr indent="0" lvl="0" marL="0" rtl="0" algn="l">
              <a:lnSpc>
                <a:spcPct val="120000"/>
              </a:lnSpc>
              <a:spcBef>
                <a:spcPts val="1000"/>
              </a:spcBef>
              <a:spcAft>
                <a:spcPts val="0"/>
              </a:spcAft>
              <a:buSzPts val="2000"/>
              <a:buNone/>
            </a:pPr>
            <a:r>
              <a:rPr lang="en-US"/>
              <a:t>14.0 References</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11"/>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a:t>1.0 OBJECTIVES</a:t>
            </a:r>
            <a:endParaRPr b="1"/>
          </a:p>
        </p:txBody>
      </p:sp>
      <p:sp>
        <p:nvSpPr>
          <p:cNvPr id="161" name="Google Shape;161;p11"/>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At the end of the topic, the student should be able to:</a:t>
            </a:r>
            <a:endParaRPr/>
          </a:p>
          <a:p>
            <a:pPr indent="-228600" lvl="0" marL="228600" rtl="0" algn="l">
              <a:lnSpc>
                <a:spcPct val="120000"/>
              </a:lnSpc>
              <a:spcBef>
                <a:spcPts val="1000"/>
              </a:spcBef>
              <a:spcAft>
                <a:spcPts val="0"/>
              </a:spcAft>
              <a:buSzPts val="2000"/>
              <a:buChar char="•"/>
            </a:pPr>
            <a:r>
              <a:rPr lang="en-US"/>
              <a:t>Explain the nature of modern economics. </a:t>
            </a:r>
            <a:endParaRPr/>
          </a:p>
          <a:p>
            <a:pPr indent="-228600" lvl="0" marL="228600" rtl="0" algn="l">
              <a:lnSpc>
                <a:spcPct val="120000"/>
              </a:lnSpc>
              <a:spcBef>
                <a:spcPts val="1000"/>
              </a:spcBef>
              <a:spcAft>
                <a:spcPts val="0"/>
              </a:spcAft>
              <a:buSzPts val="2000"/>
              <a:buChar char="•"/>
            </a:pPr>
            <a:r>
              <a:rPr lang="en-US"/>
              <a:t>Explain the relationship between mathematics and micro-economics. </a:t>
            </a:r>
            <a:endParaRPr/>
          </a:p>
          <a:p>
            <a:pPr indent="-228600" lvl="0" marL="228600" rtl="0" algn="l">
              <a:lnSpc>
                <a:spcPct val="120000"/>
              </a:lnSpc>
              <a:spcBef>
                <a:spcPts val="1000"/>
              </a:spcBef>
              <a:spcAft>
                <a:spcPts val="0"/>
              </a:spcAft>
              <a:buSzPts val="2000"/>
              <a:buChar char="•"/>
            </a:pPr>
            <a:r>
              <a:rPr lang="en-US"/>
              <a:t>Outline Key Assumptions and Desired Properties Commonly Used Economics </a:t>
            </a:r>
            <a:endParaRPr/>
          </a:p>
          <a:p>
            <a:pPr indent="-228600" lvl="0" marL="228600" rtl="0" algn="l">
              <a:lnSpc>
                <a:spcPct val="120000"/>
              </a:lnSpc>
              <a:spcBef>
                <a:spcPts val="1000"/>
              </a:spcBef>
              <a:spcAft>
                <a:spcPts val="0"/>
              </a:spcAft>
              <a:buSzPts val="2000"/>
              <a:buChar char="•"/>
            </a:pPr>
            <a:r>
              <a:rPr lang="en-US"/>
              <a:t>Explain The Basic Analytical Framework of Modern Economics </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2"/>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Objectives cont…</a:t>
            </a:r>
            <a:endParaRPr b="1" cap="none"/>
          </a:p>
        </p:txBody>
      </p:sp>
      <p:sp>
        <p:nvSpPr>
          <p:cNvPr id="167" name="Google Shape;167;p12"/>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Understand Methodologies for Studying Modern Economics</a:t>
            </a:r>
            <a:endParaRPr/>
          </a:p>
          <a:p>
            <a:pPr indent="-228600" lvl="0" marL="228600" rtl="0" algn="l">
              <a:lnSpc>
                <a:spcPct val="120000"/>
              </a:lnSpc>
              <a:spcBef>
                <a:spcPts val="1000"/>
              </a:spcBef>
              <a:spcAft>
                <a:spcPts val="0"/>
              </a:spcAft>
              <a:buSzPts val="2000"/>
              <a:buChar char="•"/>
            </a:pPr>
            <a:r>
              <a:rPr lang="en-US"/>
              <a:t>Discuss Roles, Generality, and Limitation of Economic Theory </a:t>
            </a:r>
            <a:endParaRPr/>
          </a:p>
          <a:p>
            <a:pPr indent="-228600" lvl="0" marL="228600" rtl="0" algn="l">
              <a:lnSpc>
                <a:spcPct val="120000"/>
              </a:lnSpc>
              <a:spcBef>
                <a:spcPts val="1000"/>
              </a:spcBef>
              <a:spcAft>
                <a:spcPts val="0"/>
              </a:spcAft>
              <a:buSzPts val="2000"/>
              <a:buChar char="•"/>
            </a:pPr>
            <a:r>
              <a:rPr lang="en-US"/>
              <a:t>Outline Limitation of Economic Theory</a:t>
            </a:r>
            <a:endParaRPr/>
          </a:p>
          <a:p>
            <a:pPr indent="-228600" lvl="0" marL="228600" rtl="0" algn="l">
              <a:lnSpc>
                <a:spcPct val="120000"/>
              </a:lnSpc>
              <a:spcBef>
                <a:spcPts val="1000"/>
              </a:spcBef>
              <a:spcAft>
                <a:spcPts val="0"/>
              </a:spcAft>
              <a:buSzPts val="2000"/>
              <a:buChar char="•"/>
            </a:pPr>
            <a:r>
              <a:rPr lang="en-US"/>
              <a:t>Conversion between Economic and Mathematical Languages</a:t>
            </a:r>
            <a:endParaRPr/>
          </a:p>
          <a:p>
            <a:pPr indent="-228600" lvl="0" marL="228600" rtl="0" algn="l">
              <a:lnSpc>
                <a:spcPct val="120000"/>
              </a:lnSpc>
              <a:spcBef>
                <a:spcPts val="1000"/>
              </a:spcBef>
              <a:spcAft>
                <a:spcPts val="0"/>
              </a:spcAft>
              <a:buSzPts val="2000"/>
              <a:buChar char="•"/>
            </a:pPr>
            <a:r>
              <a:rPr lang="en-US"/>
              <a:t>Distinguish between Necessary and Sufficient Conditions as well Normative </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3"/>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a:t>2.O INTRODUCTION</a:t>
            </a:r>
            <a:endParaRPr b="1"/>
          </a:p>
        </p:txBody>
      </p:sp>
      <p:sp>
        <p:nvSpPr>
          <p:cNvPr id="173" name="Google Shape;173;p13"/>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The meaning of economics. </a:t>
            </a:r>
            <a:endParaRPr/>
          </a:p>
          <a:p>
            <a:pPr indent="-228600" lvl="0" marL="228600" rtl="0" algn="l">
              <a:lnSpc>
                <a:spcPct val="120000"/>
              </a:lnSpc>
              <a:spcBef>
                <a:spcPts val="1000"/>
              </a:spcBef>
              <a:spcAft>
                <a:spcPts val="0"/>
              </a:spcAft>
              <a:buSzPts val="2000"/>
              <a:buChar char="•"/>
            </a:pPr>
            <a:r>
              <a:rPr lang="en-US"/>
              <a:t>Three types of definition can be identified.</a:t>
            </a:r>
            <a:endParaRPr/>
          </a:p>
          <a:p>
            <a:pPr indent="0" lvl="0" marL="0" rtl="0" algn="l">
              <a:lnSpc>
                <a:spcPct val="120000"/>
              </a:lnSpc>
              <a:spcBef>
                <a:spcPts val="1000"/>
              </a:spcBef>
              <a:spcAft>
                <a:spcPts val="0"/>
              </a:spcAft>
              <a:buSzPts val="2000"/>
              <a:buNone/>
            </a:pPr>
            <a:r>
              <a:rPr lang="en-US"/>
              <a:t>a)Wealth definition </a:t>
            </a:r>
            <a:endParaRPr/>
          </a:p>
          <a:p>
            <a:pPr indent="0" lvl="0" marL="0" rtl="0" algn="l">
              <a:lnSpc>
                <a:spcPct val="120000"/>
              </a:lnSpc>
              <a:spcBef>
                <a:spcPts val="1000"/>
              </a:spcBef>
              <a:spcAft>
                <a:spcPts val="0"/>
              </a:spcAft>
              <a:buSzPts val="2000"/>
              <a:buNone/>
            </a:pPr>
            <a:r>
              <a:rPr lang="en-US"/>
              <a:t>b)Welfare definition </a:t>
            </a:r>
            <a:endParaRPr/>
          </a:p>
          <a:p>
            <a:pPr indent="0" lvl="0" marL="0" rtl="0" algn="l">
              <a:lnSpc>
                <a:spcPct val="120000"/>
              </a:lnSpc>
              <a:spcBef>
                <a:spcPts val="1000"/>
              </a:spcBef>
              <a:spcAft>
                <a:spcPts val="0"/>
              </a:spcAft>
              <a:buSzPts val="2000"/>
              <a:buNone/>
            </a:pPr>
            <a:r>
              <a:rPr lang="en-US"/>
              <a:t>c)Scarcity definition </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14"/>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000"/>
              <a:buFont typeface="Gill Sans"/>
              <a:buNone/>
            </a:pPr>
            <a:r>
              <a:rPr b="1" lang="en-US" sz="2000" cap="none"/>
              <a:t>a) Wealth definition </a:t>
            </a:r>
            <a:br>
              <a:rPr lang="en-US"/>
            </a:br>
            <a:endParaRPr/>
          </a:p>
        </p:txBody>
      </p:sp>
      <p:sp>
        <p:nvSpPr>
          <p:cNvPr id="179" name="Google Shape;179;p14"/>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Adam  smith  and J.B.  Say,  Walker,  J.S.  Mill  defined  economics  as  an inquiry into the nature and courses of wealth of nations.</a:t>
            </a:r>
            <a:endParaRPr/>
          </a:p>
          <a:p>
            <a:pPr indent="0" lvl="0" marL="0" rtl="0" algn="l">
              <a:lnSpc>
                <a:spcPct val="120000"/>
              </a:lnSpc>
              <a:spcBef>
                <a:spcPts val="1000"/>
              </a:spcBef>
              <a:spcAft>
                <a:spcPts val="0"/>
              </a:spcAft>
              <a:buSzPts val="2000"/>
              <a:buNone/>
            </a:pPr>
            <a:r>
              <a:rPr i="1" lang="en-US"/>
              <a:t>Criticism</a:t>
            </a:r>
            <a:r>
              <a:rPr lang="en-US"/>
              <a:t> (i)The definition is very selfish: it restricts economics to the study of wealth alone.</a:t>
            </a:r>
            <a:endParaRPr/>
          </a:p>
          <a:p>
            <a:pPr indent="0" lvl="0" marL="0" rtl="0" algn="l">
              <a:lnSpc>
                <a:spcPct val="120000"/>
              </a:lnSpc>
              <a:spcBef>
                <a:spcPts val="1000"/>
              </a:spcBef>
              <a:spcAft>
                <a:spcPts val="0"/>
              </a:spcAft>
              <a:buSzPts val="2000"/>
              <a:buNone/>
            </a:pPr>
            <a:r>
              <a:rPr b="1" lang="en-US"/>
              <a:t> b) Material welfare definition of economics </a:t>
            </a:r>
            <a:endParaRPr/>
          </a:p>
          <a:p>
            <a:pPr indent="0" lvl="0" marL="0" rtl="0" algn="l">
              <a:lnSpc>
                <a:spcPct val="120000"/>
              </a:lnSpc>
              <a:spcBef>
                <a:spcPts val="1000"/>
              </a:spcBef>
              <a:spcAft>
                <a:spcPts val="0"/>
              </a:spcAft>
              <a:buSzPts val="2000"/>
              <a:buNone/>
            </a:pPr>
            <a:r>
              <a:rPr lang="en-US"/>
              <a:t>Alfred Marshall and his disciples, Pigou and Cannon defined economics as the study of man’s activities in the  ordinary  business  of  life.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5"/>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185" name="Google Shape;185;p15"/>
          <p:cNvSpPr txBox="1"/>
          <p:nvPr>
            <p:ph idx="1" type="body"/>
          </p:nvPr>
        </p:nvSpPr>
        <p:spPr>
          <a:xfrm>
            <a:off x="1451579" y="1853754"/>
            <a:ext cx="9603275" cy="3929826"/>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20000"/>
              </a:lnSpc>
              <a:spcBef>
                <a:spcPts val="0"/>
              </a:spcBef>
              <a:spcAft>
                <a:spcPts val="0"/>
              </a:spcAft>
              <a:buSzPct val="100000"/>
              <a:buNone/>
            </a:pPr>
            <a:r>
              <a:rPr i="1" lang="en-US" sz="2200"/>
              <a:t>Criticism of the definition </a:t>
            </a:r>
            <a:endParaRPr/>
          </a:p>
          <a:p>
            <a:pPr indent="0" lvl="0" marL="0" rtl="0" algn="l">
              <a:lnSpc>
                <a:spcPct val="120000"/>
              </a:lnSpc>
              <a:spcBef>
                <a:spcPts val="1000"/>
              </a:spcBef>
              <a:spcAft>
                <a:spcPts val="0"/>
              </a:spcAft>
              <a:buSzPct val="100000"/>
              <a:buNone/>
            </a:pPr>
            <a:r>
              <a:rPr lang="en-US" sz="2200"/>
              <a:t>(i)The definition excludes the study of services,.</a:t>
            </a:r>
            <a:endParaRPr/>
          </a:p>
          <a:p>
            <a:pPr indent="0" lvl="0" marL="0" rtl="0" algn="l">
              <a:lnSpc>
                <a:spcPct val="120000"/>
              </a:lnSpc>
              <a:spcBef>
                <a:spcPts val="1000"/>
              </a:spcBef>
              <a:spcAft>
                <a:spcPts val="0"/>
              </a:spcAft>
              <a:buSzPct val="100000"/>
              <a:buNone/>
            </a:pPr>
            <a:r>
              <a:rPr lang="en-US" sz="2200"/>
              <a:t>(ii)Speaks of study of man’s activities  during ordinary business  of life</a:t>
            </a:r>
            <a:endParaRPr/>
          </a:p>
          <a:p>
            <a:pPr indent="0" lvl="0" marL="0" rtl="0" algn="l">
              <a:lnSpc>
                <a:spcPct val="120000"/>
              </a:lnSpc>
              <a:spcBef>
                <a:spcPts val="1000"/>
              </a:spcBef>
              <a:spcAft>
                <a:spcPts val="0"/>
              </a:spcAft>
              <a:buSzPct val="100000"/>
              <a:buNone/>
            </a:pPr>
            <a:r>
              <a:rPr b="1" lang="en-US" sz="2200"/>
              <a:t>c) Scarcity definition </a:t>
            </a:r>
            <a:r>
              <a:rPr lang="en-US" sz="2200"/>
              <a:t>of economics Leonel Robbin (1933 explains economics as the study of human behavior.</a:t>
            </a:r>
            <a:endParaRPr/>
          </a:p>
          <a:p>
            <a:pPr indent="0" lvl="0" marL="0" rtl="0" algn="l">
              <a:lnSpc>
                <a:spcPct val="120000"/>
              </a:lnSpc>
              <a:spcBef>
                <a:spcPts val="1000"/>
              </a:spcBef>
              <a:spcAft>
                <a:spcPts val="0"/>
              </a:spcAft>
              <a:buSzPct val="100000"/>
              <a:buNone/>
            </a:pPr>
            <a:r>
              <a:rPr lang="en-US" sz="2200"/>
              <a:t>The definition has characteristics that are currently addressed in economics namely-</a:t>
            </a:r>
            <a:endParaRPr/>
          </a:p>
          <a:p>
            <a:pPr indent="0" lvl="0" marL="0" rtl="0" algn="l">
              <a:lnSpc>
                <a:spcPct val="120000"/>
              </a:lnSpc>
              <a:spcBef>
                <a:spcPts val="1000"/>
              </a:spcBef>
              <a:spcAft>
                <a:spcPts val="0"/>
              </a:spcAft>
              <a:buSzPct val="100000"/>
              <a:buNone/>
            </a:pPr>
            <a:r>
              <a:rPr lang="en-US" sz="2200"/>
              <a:t>•	Limited/scarce resources </a:t>
            </a:r>
            <a:endParaRPr/>
          </a:p>
          <a:p>
            <a:pPr indent="0" lvl="0" marL="0" rtl="0" algn="l">
              <a:lnSpc>
                <a:spcPct val="120000"/>
              </a:lnSpc>
              <a:spcBef>
                <a:spcPts val="1000"/>
              </a:spcBef>
              <a:spcAft>
                <a:spcPts val="0"/>
              </a:spcAft>
              <a:buSzPct val="100000"/>
              <a:buNone/>
            </a:pPr>
            <a:r>
              <a:rPr lang="en-US" sz="2200"/>
              <a:t>•	Alternative uses </a:t>
            </a:r>
            <a:endParaRPr/>
          </a:p>
          <a:p>
            <a:pPr indent="0" lvl="0" marL="0" rtl="0" algn="l">
              <a:lnSpc>
                <a:spcPct val="120000"/>
              </a:lnSpc>
              <a:spcBef>
                <a:spcPts val="1000"/>
              </a:spcBef>
              <a:spcAft>
                <a:spcPts val="0"/>
              </a:spcAft>
              <a:buSzPct val="100000"/>
              <a:buNone/>
            </a:pPr>
            <a:r>
              <a:rPr lang="en-US" sz="2200"/>
              <a:t>•	Unlimited wants </a:t>
            </a:r>
            <a:endParaRPr/>
          </a:p>
          <a:p>
            <a:pPr indent="0" lvl="0" marL="0" rtl="0" algn="l">
              <a:lnSpc>
                <a:spcPct val="120000"/>
              </a:lnSpc>
              <a:spcBef>
                <a:spcPts val="1000"/>
              </a:spcBef>
              <a:spcAft>
                <a:spcPts val="0"/>
              </a:spcAft>
              <a:buSzPct val="1000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16"/>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The concept of scarcity and opportunity cost. </a:t>
            </a:r>
            <a:endParaRPr/>
          </a:p>
        </p:txBody>
      </p:sp>
      <p:sp>
        <p:nvSpPr>
          <p:cNvPr id="191" name="Google Shape;191;p16"/>
          <p:cNvSpPr txBox="1"/>
          <p:nvPr>
            <p:ph idx="1" type="body"/>
          </p:nvPr>
        </p:nvSpPr>
        <p:spPr>
          <a:xfrm>
            <a:off x="1451579" y="1853754"/>
            <a:ext cx="9603275" cy="3725411"/>
          </a:xfrm>
          <a:prstGeom prst="rect">
            <a:avLst/>
          </a:prstGeom>
          <a:noFill/>
          <a:ln>
            <a:noFill/>
          </a:ln>
        </p:spPr>
        <p:txBody>
          <a:bodyPr anchorCtr="0" anchor="t" bIns="45700" lIns="91425" spcFirstLastPara="1" rIns="91425" wrap="square" tIns="45700">
            <a:noAutofit/>
          </a:bodyPr>
          <a:lstStyle/>
          <a:p>
            <a:pPr indent="-228600" lvl="0" marL="228600" rtl="0" algn="l">
              <a:lnSpc>
                <a:spcPct val="120000"/>
              </a:lnSpc>
              <a:spcBef>
                <a:spcPts val="0"/>
              </a:spcBef>
              <a:spcAft>
                <a:spcPts val="0"/>
              </a:spcAft>
              <a:buSzPts val="1800"/>
              <a:buChar char="•"/>
            </a:pPr>
            <a:r>
              <a:rPr lang="en-US" sz="1800"/>
              <a:t>Scarcity is one of the key concepts of economics. </a:t>
            </a:r>
            <a:endParaRPr/>
          </a:p>
          <a:p>
            <a:pPr indent="-228600" lvl="0" marL="228600" rtl="0" algn="l">
              <a:lnSpc>
                <a:spcPct val="120000"/>
              </a:lnSpc>
              <a:spcBef>
                <a:spcPts val="1000"/>
              </a:spcBef>
              <a:spcAft>
                <a:spcPts val="0"/>
              </a:spcAft>
              <a:buSzPts val="1800"/>
              <a:buChar char="•"/>
            </a:pPr>
            <a:r>
              <a:rPr lang="en-US" sz="1800"/>
              <a:t>It means that the demand for a good or service is greater than the availability of the good or service.</a:t>
            </a:r>
            <a:endParaRPr/>
          </a:p>
          <a:p>
            <a:pPr indent="-228600" lvl="0" marL="228600" rtl="0" algn="l">
              <a:lnSpc>
                <a:spcPct val="120000"/>
              </a:lnSpc>
              <a:spcBef>
                <a:spcPts val="1000"/>
              </a:spcBef>
              <a:spcAft>
                <a:spcPts val="0"/>
              </a:spcAft>
              <a:buSzPts val="1800"/>
              <a:buChar char="•"/>
            </a:pPr>
            <a:r>
              <a:rPr lang="en-US" sz="1800"/>
              <a:t>Scarcity can limit the choices available to the consumers who ultimately make up the economy. Scarcity is important for understanding how goods and services are valued.</a:t>
            </a:r>
            <a:endParaRPr/>
          </a:p>
          <a:p>
            <a:pPr indent="-228600" lvl="0" marL="228600" rtl="0" algn="l">
              <a:lnSpc>
                <a:spcPct val="120000"/>
              </a:lnSpc>
              <a:spcBef>
                <a:spcPts val="1000"/>
              </a:spcBef>
              <a:spcAft>
                <a:spcPts val="0"/>
              </a:spcAft>
              <a:buSzPts val="1800"/>
              <a:buChar char="•"/>
            </a:pPr>
            <a:r>
              <a:rPr lang="en-US" sz="1800"/>
              <a:t>An opportunity cost is the value of the option not taken when a business makes a decision. </a:t>
            </a:r>
            <a:endParaRPr/>
          </a:p>
          <a:p>
            <a:pPr indent="-228600" lvl="0" marL="228600" rtl="0" algn="l">
              <a:lnSpc>
                <a:spcPct val="120000"/>
              </a:lnSpc>
              <a:spcBef>
                <a:spcPts val="1000"/>
              </a:spcBef>
              <a:spcAft>
                <a:spcPts val="0"/>
              </a:spcAft>
              <a:buSzPts val="1800"/>
              <a:buChar char="•"/>
            </a:pPr>
            <a:r>
              <a:rPr lang="en-US" sz="1800"/>
              <a:t>For example, if the business is deciding whether to purchase two new tractors, the opportunity cost of not doing so would be the potential revenue and profitability lost by not being able to take on another project.</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17"/>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The nature and scope of economics. </a:t>
            </a:r>
            <a:endParaRPr b="1" cap="none"/>
          </a:p>
        </p:txBody>
      </p:sp>
      <p:sp>
        <p:nvSpPr>
          <p:cNvPr id="197" name="Google Shape;197;p17"/>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20000"/>
              </a:lnSpc>
              <a:spcBef>
                <a:spcPts val="0"/>
              </a:spcBef>
              <a:spcAft>
                <a:spcPts val="0"/>
              </a:spcAft>
              <a:buSzPct val="100000"/>
              <a:buNone/>
            </a:pPr>
            <a:r>
              <a:rPr i="1" lang="en-US"/>
              <a:t>(i)Scope of economics Question</a:t>
            </a:r>
            <a:r>
              <a:rPr lang="en-US"/>
              <a:t>; how does economics differ from other subjects? </a:t>
            </a:r>
            <a:endParaRPr/>
          </a:p>
          <a:p>
            <a:pPr indent="-228600" lvl="0" marL="228600" rtl="0" algn="l">
              <a:lnSpc>
                <a:spcPct val="120000"/>
              </a:lnSpc>
              <a:spcBef>
                <a:spcPts val="1000"/>
              </a:spcBef>
              <a:spcAft>
                <a:spcPts val="0"/>
              </a:spcAft>
              <a:buSzPct val="100000"/>
              <a:buChar char="•"/>
            </a:pPr>
            <a:r>
              <a:rPr lang="en-US"/>
              <a:t>The fundamental economic problem of all nations seeks to address the following issues.</a:t>
            </a:r>
            <a:endParaRPr/>
          </a:p>
          <a:p>
            <a:pPr indent="-228600" lvl="0" marL="228600" rtl="0" algn="l">
              <a:lnSpc>
                <a:spcPct val="120000"/>
              </a:lnSpc>
              <a:spcBef>
                <a:spcPts val="1000"/>
              </a:spcBef>
              <a:spcAft>
                <a:spcPts val="0"/>
              </a:spcAft>
              <a:buSzPct val="100000"/>
              <a:buChar char="•"/>
            </a:pPr>
            <a:r>
              <a:rPr lang="en-US"/>
              <a:t>What goods and services to produce </a:t>
            </a:r>
            <a:endParaRPr/>
          </a:p>
          <a:p>
            <a:pPr indent="-228600" lvl="0" marL="228600" rtl="0" algn="l">
              <a:lnSpc>
                <a:spcPct val="120000"/>
              </a:lnSpc>
              <a:spcBef>
                <a:spcPts val="1000"/>
              </a:spcBef>
              <a:spcAft>
                <a:spcPts val="0"/>
              </a:spcAft>
              <a:buSzPct val="100000"/>
              <a:buChar char="•"/>
            </a:pPr>
            <a:r>
              <a:rPr lang="en-US"/>
              <a:t>How to produce them</a:t>
            </a:r>
            <a:endParaRPr/>
          </a:p>
          <a:p>
            <a:pPr indent="-228600" lvl="0" marL="228600" rtl="0" algn="l">
              <a:lnSpc>
                <a:spcPct val="120000"/>
              </a:lnSpc>
              <a:spcBef>
                <a:spcPts val="1000"/>
              </a:spcBef>
              <a:spcAft>
                <a:spcPts val="0"/>
              </a:spcAft>
              <a:buSzPct val="100000"/>
              <a:buChar char="•"/>
            </a:pPr>
            <a:r>
              <a:rPr lang="en-US"/>
              <a:t>For whom to produce </a:t>
            </a:r>
            <a:endParaRPr/>
          </a:p>
          <a:p>
            <a:pPr indent="0" lvl="0" marL="0" rtl="0" algn="l">
              <a:lnSpc>
                <a:spcPct val="120000"/>
              </a:lnSpc>
              <a:spcBef>
                <a:spcPts val="1000"/>
              </a:spcBef>
              <a:spcAft>
                <a:spcPts val="0"/>
              </a:spcAft>
              <a:buSzPct val="100000"/>
              <a:buNone/>
            </a:pPr>
            <a:r>
              <a:rPr i="1" lang="en-US"/>
              <a:t>(ii)Methodology of economics. </a:t>
            </a:r>
            <a:endParaRPr/>
          </a:p>
          <a:p>
            <a:pPr indent="-228600" lvl="0" marL="228600" rtl="0" algn="l">
              <a:lnSpc>
                <a:spcPct val="120000"/>
              </a:lnSpc>
              <a:spcBef>
                <a:spcPts val="1000"/>
              </a:spcBef>
              <a:spcAft>
                <a:spcPts val="0"/>
              </a:spcAft>
              <a:buSzPct val="100000"/>
              <a:buChar char="•"/>
            </a:pPr>
            <a:r>
              <a:rPr lang="en-US"/>
              <a:t>There  are  two  approaches  to  the  study  of  economics  namely  positive  and  normative analysis. </a:t>
            </a:r>
            <a:endParaRPr/>
          </a:p>
          <a:p>
            <a:pPr indent="-111125" lvl="0" marL="228600" rtl="0" algn="l">
              <a:lnSpc>
                <a:spcPct val="120000"/>
              </a:lnSpc>
              <a:spcBef>
                <a:spcPts val="1000"/>
              </a:spcBef>
              <a:spcAft>
                <a:spcPts val="0"/>
              </a:spcAft>
              <a:buSzPct val="10000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8"/>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000"/>
              <a:buFont typeface="Gill Sans"/>
              <a:buNone/>
            </a:pPr>
            <a:r>
              <a:rPr b="1" lang="en-US" sz="2000" cap="none"/>
              <a:t>Positive analysis (deductive)</a:t>
            </a:r>
            <a:endParaRPr b="1" sz="2000" cap="none"/>
          </a:p>
        </p:txBody>
      </p:sp>
      <p:sp>
        <p:nvSpPr>
          <p:cNvPr id="203" name="Google Shape;203;p18"/>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120000"/>
              </a:lnSpc>
              <a:spcBef>
                <a:spcPts val="0"/>
              </a:spcBef>
              <a:spcAft>
                <a:spcPts val="0"/>
              </a:spcAft>
              <a:buSzPct val="100000"/>
              <a:buChar char="•"/>
            </a:pPr>
            <a:r>
              <a:rPr lang="en-US"/>
              <a:t>It  is  concerned with  what  is,  what  was,  and  what  will  be. </a:t>
            </a:r>
            <a:endParaRPr/>
          </a:p>
          <a:p>
            <a:pPr indent="-228600" lvl="0" marL="228600" rtl="0" algn="l">
              <a:lnSpc>
                <a:spcPct val="120000"/>
              </a:lnSpc>
              <a:spcBef>
                <a:spcPts val="1000"/>
              </a:spcBef>
              <a:spcAft>
                <a:spcPts val="0"/>
              </a:spcAft>
              <a:buSzPct val="100000"/>
              <a:buChar char="•"/>
            </a:pPr>
            <a:r>
              <a:rPr lang="en-US"/>
              <a:t> It  is  more  specific  and  objective. </a:t>
            </a:r>
            <a:endParaRPr/>
          </a:p>
          <a:p>
            <a:pPr indent="-228600" lvl="0" marL="228600" rtl="0" algn="l">
              <a:lnSpc>
                <a:spcPct val="120000"/>
              </a:lnSpc>
              <a:spcBef>
                <a:spcPts val="1000"/>
              </a:spcBef>
              <a:spcAft>
                <a:spcPts val="0"/>
              </a:spcAft>
              <a:buSzPct val="100000"/>
              <a:buChar char="•"/>
            </a:pPr>
            <a:r>
              <a:rPr lang="en-US"/>
              <a:t> It employs  economic  theory  in  explaining  and  predicting  circumstances. </a:t>
            </a:r>
            <a:endParaRPr/>
          </a:p>
          <a:p>
            <a:pPr indent="0" lvl="0" marL="0" rtl="0" algn="l">
              <a:lnSpc>
                <a:spcPct val="120000"/>
              </a:lnSpc>
              <a:spcBef>
                <a:spcPts val="1000"/>
              </a:spcBef>
              <a:spcAft>
                <a:spcPts val="0"/>
              </a:spcAft>
              <a:buSzPct val="100000"/>
              <a:buNone/>
            </a:pPr>
            <a:r>
              <a:rPr b="1" lang="en-US"/>
              <a:t>Normative analysis (inductive): </a:t>
            </a:r>
            <a:endParaRPr/>
          </a:p>
          <a:p>
            <a:pPr indent="-228600" lvl="0" marL="228600" rtl="0" algn="l">
              <a:lnSpc>
                <a:spcPct val="120000"/>
              </a:lnSpc>
              <a:spcBef>
                <a:spcPts val="1000"/>
              </a:spcBef>
              <a:spcAft>
                <a:spcPts val="0"/>
              </a:spcAft>
              <a:buSzPct val="100000"/>
              <a:buChar char="•"/>
            </a:pPr>
            <a:r>
              <a:rPr lang="en-US"/>
              <a:t>It goes beyond theory to ask questions like “what is best, what ought to be”.</a:t>
            </a:r>
            <a:endParaRPr/>
          </a:p>
          <a:p>
            <a:pPr indent="-228600" lvl="0" marL="228600" rtl="0" algn="l">
              <a:lnSpc>
                <a:spcPct val="120000"/>
              </a:lnSpc>
              <a:spcBef>
                <a:spcPts val="1000"/>
              </a:spcBef>
              <a:spcAft>
                <a:spcPts val="0"/>
              </a:spcAft>
              <a:buSzPct val="100000"/>
              <a:buChar char="•"/>
            </a:pPr>
            <a:r>
              <a:rPr lang="en-US"/>
              <a:t>It is subjective meaning that it depends on value judgment on what is desirable. </a:t>
            </a:r>
            <a:endParaRPr/>
          </a:p>
          <a:p>
            <a:pPr indent="-228600" lvl="0" marL="228600" rtl="0" algn="l">
              <a:lnSpc>
                <a:spcPct val="120000"/>
              </a:lnSpc>
              <a:spcBef>
                <a:spcPts val="1000"/>
              </a:spcBef>
              <a:spcAft>
                <a:spcPts val="0"/>
              </a:spcAft>
              <a:buSzPct val="100000"/>
              <a:buChar char="•"/>
            </a:pPr>
            <a:r>
              <a:rPr lang="en-US"/>
              <a:t>It  is  concerned  with alternative policy actions that helps in illuminating and sharpening debates.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9"/>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lang="en-US" cap="none"/>
              <a:t>Branches of economics</a:t>
            </a:r>
            <a:endParaRPr cap="none"/>
          </a:p>
        </p:txBody>
      </p:sp>
      <p:sp>
        <p:nvSpPr>
          <p:cNvPr id="209" name="Google Shape;209;p19"/>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Economics is divided into two main branches: - microeconomics and macroeconomics. </a:t>
            </a:r>
            <a:endParaRPr/>
          </a:p>
          <a:p>
            <a:pPr indent="-228600" lvl="0" marL="228600" rtl="0" algn="l">
              <a:lnSpc>
                <a:spcPct val="120000"/>
              </a:lnSpc>
              <a:spcBef>
                <a:spcPts val="1000"/>
              </a:spcBef>
              <a:spcAft>
                <a:spcPts val="0"/>
              </a:spcAft>
              <a:buSzPts val="2000"/>
              <a:buChar char="•"/>
            </a:pPr>
            <a:r>
              <a:rPr b="1" lang="en-US"/>
              <a:t>Microeconomics </a:t>
            </a:r>
            <a:r>
              <a:rPr lang="en-US"/>
              <a:t>-deals with the behaviors of individual  economic  units. </a:t>
            </a:r>
            <a:endParaRPr/>
          </a:p>
          <a:p>
            <a:pPr indent="-228600" lvl="0" marL="228600" rtl="0" algn="l">
              <a:lnSpc>
                <a:spcPct val="120000"/>
              </a:lnSpc>
              <a:spcBef>
                <a:spcPts val="1000"/>
              </a:spcBef>
              <a:spcAft>
                <a:spcPts val="0"/>
              </a:spcAft>
              <a:buSzPts val="2000"/>
              <a:buChar char="•"/>
            </a:pPr>
            <a:r>
              <a:rPr b="1" lang="en-US"/>
              <a:t>Macroeconomics</a:t>
            </a:r>
            <a:r>
              <a:rPr lang="en-US"/>
              <a:t>- deals with aggregate economic quantities, such as the level and growth rate of national output, interest rates, unemployment, and inflation.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20"/>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3.0  Nature of modern economics </a:t>
            </a:r>
            <a:endParaRPr b="1" cap="none"/>
          </a:p>
        </p:txBody>
      </p:sp>
      <p:sp>
        <p:nvSpPr>
          <p:cNvPr id="215" name="Google Shape;215;p20"/>
          <p:cNvSpPr txBox="1"/>
          <p:nvPr>
            <p:ph idx="1" type="body"/>
          </p:nvPr>
        </p:nvSpPr>
        <p:spPr>
          <a:xfrm>
            <a:off x="1451579" y="1853754"/>
            <a:ext cx="9603275" cy="3895536"/>
          </a:xfrm>
          <a:prstGeom prst="rect">
            <a:avLst/>
          </a:prstGeom>
          <a:noFill/>
          <a:ln>
            <a:noFill/>
          </a:ln>
        </p:spPr>
        <p:txBody>
          <a:bodyPr anchorCtr="0" anchor="t" bIns="45700" lIns="91425" spcFirstLastPara="1" rIns="91425" wrap="square" tIns="45700">
            <a:noAutofit/>
          </a:bodyPr>
          <a:lstStyle/>
          <a:p>
            <a:pPr indent="-228600" lvl="0" marL="228600" rtl="0" algn="l">
              <a:lnSpc>
                <a:spcPct val="120000"/>
              </a:lnSpc>
              <a:spcBef>
                <a:spcPts val="0"/>
              </a:spcBef>
              <a:spcAft>
                <a:spcPts val="0"/>
              </a:spcAft>
              <a:buSzPts val="2000"/>
              <a:buChar char="•"/>
            </a:pPr>
            <a:r>
              <a:rPr lang="en-US"/>
              <a:t>There are two basic economic institution- (</a:t>
            </a:r>
            <a:r>
              <a:rPr i="1" lang="en-US"/>
              <a:t>1) Market economic institution </a:t>
            </a:r>
            <a:r>
              <a:rPr lang="en-US"/>
              <a:t>(the price mechanism): Most decisions on economic activities are made by individuals. </a:t>
            </a:r>
            <a:endParaRPr/>
          </a:p>
          <a:p>
            <a:pPr indent="0" lvl="0" marL="0" rtl="0" algn="l">
              <a:lnSpc>
                <a:spcPct val="120000"/>
              </a:lnSpc>
              <a:spcBef>
                <a:spcPts val="1000"/>
              </a:spcBef>
              <a:spcAft>
                <a:spcPts val="0"/>
              </a:spcAft>
              <a:buSzPts val="2000"/>
              <a:buNone/>
            </a:pPr>
            <a:r>
              <a:rPr i="1" lang="en-US"/>
              <a:t>(2) Planed economic institution: </a:t>
            </a:r>
            <a:r>
              <a:rPr lang="en-US"/>
              <a:t>Most decisions on economic activities are made by governments.</a:t>
            </a:r>
            <a:endParaRPr/>
          </a:p>
          <a:p>
            <a:pPr indent="0" lvl="0" marL="0" rtl="0" algn="l">
              <a:lnSpc>
                <a:spcPct val="120000"/>
              </a:lnSpc>
              <a:spcBef>
                <a:spcPts val="1000"/>
              </a:spcBef>
              <a:spcAft>
                <a:spcPts val="0"/>
              </a:spcAft>
              <a:buSzPts val="2000"/>
              <a:buNone/>
            </a:pPr>
            <a:r>
              <a:rPr b="1" lang="en-US"/>
              <a:t>What is Modern Economics?</a:t>
            </a:r>
            <a:endParaRPr/>
          </a:p>
          <a:p>
            <a:pPr indent="0" lvl="0" marL="0" rtl="0" algn="l">
              <a:lnSpc>
                <a:spcPct val="120000"/>
              </a:lnSpc>
              <a:spcBef>
                <a:spcPts val="1000"/>
              </a:spcBef>
              <a:spcAft>
                <a:spcPts val="0"/>
              </a:spcAft>
              <a:buSzPts val="2000"/>
              <a:buNone/>
            </a:pPr>
            <a:r>
              <a:rPr lang="en-US"/>
              <a:t>It systematically studies individuals' economic behavior and economic phenomena by-</a:t>
            </a:r>
            <a:endParaRPr/>
          </a:p>
          <a:p>
            <a:pPr indent="-228600" lvl="0" marL="228600" rtl="0" algn="l">
              <a:lnSpc>
                <a:spcPct val="120000"/>
              </a:lnSpc>
              <a:spcBef>
                <a:spcPts val="1000"/>
              </a:spcBef>
              <a:spcAft>
                <a:spcPts val="0"/>
              </a:spcAft>
              <a:buSzPts val="2000"/>
              <a:buChar char="•"/>
            </a:pPr>
            <a:r>
              <a:rPr lang="en-US"/>
              <a:t>A scientific studying method {observation} and </a:t>
            </a:r>
            <a:endParaRPr/>
          </a:p>
          <a:p>
            <a:pPr indent="-228600" lvl="0" marL="228600" rtl="0" algn="l">
              <a:lnSpc>
                <a:spcPct val="120000"/>
              </a:lnSpc>
              <a:spcBef>
                <a:spcPts val="1000"/>
              </a:spcBef>
              <a:spcAft>
                <a:spcPts val="0"/>
              </a:spcAft>
              <a:buSzPts val="2000"/>
              <a:buChar char="•"/>
            </a:pPr>
            <a:r>
              <a:rPr lang="en-US"/>
              <a:t>The use of various analytical approaches</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1"/>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What is economic theory? </a:t>
            </a:r>
            <a:endParaRPr/>
          </a:p>
        </p:txBody>
      </p:sp>
      <p:sp>
        <p:nvSpPr>
          <p:cNvPr id="221" name="Google Shape;221;p21"/>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An economic theory consists of-</a:t>
            </a:r>
            <a:endParaRPr/>
          </a:p>
          <a:p>
            <a:pPr indent="-228600" lvl="0" marL="228600" rtl="0" algn="l">
              <a:lnSpc>
                <a:spcPct val="120000"/>
              </a:lnSpc>
              <a:spcBef>
                <a:spcPts val="1000"/>
              </a:spcBef>
              <a:spcAft>
                <a:spcPts val="0"/>
              </a:spcAft>
              <a:buSzPts val="2000"/>
              <a:buFont typeface="Noto Sans Symbols"/>
              <a:buChar char="❑"/>
            </a:pPr>
            <a:r>
              <a:rPr lang="en-US"/>
              <a:t> a set of assumptions and conditions, </a:t>
            </a:r>
            <a:endParaRPr/>
          </a:p>
          <a:p>
            <a:pPr indent="-228600" lvl="0" marL="228600" rtl="0" algn="l">
              <a:lnSpc>
                <a:spcPct val="120000"/>
              </a:lnSpc>
              <a:spcBef>
                <a:spcPts val="1000"/>
              </a:spcBef>
              <a:spcAft>
                <a:spcPts val="0"/>
              </a:spcAft>
              <a:buSzPts val="2000"/>
              <a:buFont typeface="Noto Sans Symbols"/>
              <a:buChar char="❑"/>
            </a:pPr>
            <a:r>
              <a:rPr lang="en-US"/>
              <a:t>an analytical framework, and </a:t>
            </a:r>
            <a:endParaRPr/>
          </a:p>
          <a:p>
            <a:pPr indent="-228600" lvl="0" marL="228600" rtl="0" algn="l">
              <a:lnSpc>
                <a:spcPct val="120000"/>
              </a:lnSpc>
              <a:spcBef>
                <a:spcPts val="1000"/>
              </a:spcBef>
              <a:spcAft>
                <a:spcPts val="0"/>
              </a:spcAft>
              <a:buSzPts val="2000"/>
              <a:buFont typeface="Noto Sans Symbols"/>
              <a:buChar char="❑"/>
            </a:pPr>
            <a:r>
              <a:rPr lang="en-US"/>
              <a:t>conclusions (explanations and/or predications) that are derived from the assumptions and the analytical framework.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2"/>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lang="en-US"/>
              <a:t>4.0  </a:t>
            </a:r>
            <a:r>
              <a:rPr b="1" lang="en-US" cap="none"/>
              <a:t>Key assumptions and desired properties commonly used economics </a:t>
            </a:r>
            <a:endParaRPr b="1"/>
          </a:p>
        </p:txBody>
      </p:sp>
      <p:sp>
        <p:nvSpPr>
          <p:cNvPr id="227" name="Google Shape;227;p22"/>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i="1" lang="en-US"/>
              <a:t>Key assumption or conditions</a:t>
            </a:r>
            <a:endParaRPr/>
          </a:p>
          <a:p>
            <a:pPr indent="-457200" lvl="0" marL="457200" rtl="0" algn="l">
              <a:lnSpc>
                <a:spcPct val="120000"/>
              </a:lnSpc>
              <a:spcBef>
                <a:spcPts val="1000"/>
              </a:spcBef>
              <a:spcAft>
                <a:spcPts val="0"/>
              </a:spcAft>
              <a:buSzPts val="2000"/>
              <a:buAutoNum type="arabicParenBoth"/>
            </a:pPr>
            <a:r>
              <a:rPr lang="en-US"/>
              <a:t>Individuals are (bounded) rational.</a:t>
            </a:r>
            <a:endParaRPr/>
          </a:p>
          <a:p>
            <a:pPr indent="-457200" lvl="0" marL="457200" rtl="0" algn="l">
              <a:lnSpc>
                <a:spcPct val="120000"/>
              </a:lnSpc>
              <a:spcBef>
                <a:spcPts val="1000"/>
              </a:spcBef>
              <a:spcAft>
                <a:spcPts val="0"/>
              </a:spcAft>
              <a:buSzPts val="2000"/>
              <a:buAutoNum type="arabicParenBoth"/>
            </a:pPr>
            <a:r>
              <a:rPr lang="en-US"/>
              <a:t>Scarcity of resources.</a:t>
            </a:r>
            <a:endParaRPr/>
          </a:p>
          <a:p>
            <a:pPr indent="-457200" lvl="0" marL="457200" rtl="0" algn="l">
              <a:lnSpc>
                <a:spcPct val="120000"/>
              </a:lnSpc>
              <a:spcBef>
                <a:spcPts val="1000"/>
              </a:spcBef>
              <a:spcAft>
                <a:spcPts val="0"/>
              </a:spcAft>
              <a:buSzPts val="2000"/>
              <a:buAutoNum type="arabicParenBoth"/>
            </a:pPr>
            <a:r>
              <a:rPr lang="en-US"/>
              <a:t>Economic freedom.</a:t>
            </a:r>
            <a:endParaRPr/>
          </a:p>
          <a:p>
            <a:pPr indent="-457200" lvl="0" marL="457200" rtl="0" algn="l">
              <a:lnSpc>
                <a:spcPct val="120000"/>
              </a:lnSpc>
              <a:spcBef>
                <a:spcPts val="1000"/>
              </a:spcBef>
              <a:spcAft>
                <a:spcPts val="0"/>
              </a:spcAft>
              <a:buSzPts val="2000"/>
              <a:buAutoNum type="arabicParenBoth"/>
            </a:pPr>
            <a:r>
              <a:rPr lang="en-US"/>
              <a:t>Decentralized decision making.</a:t>
            </a:r>
            <a:endParaRPr/>
          </a:p>
          <a:p>
            <a:pPr indent="-457200" lvl="0" marL="457200" rtl="0" algn="l">
              <a:lnSpc>
                <a:spcPct val="120000"/>
              </a:lnSpc>
              <a:spcBef>
                <a:spcPts val="1000"/>
              </a:spcBef>
              <a:spcAft>
                <a:spcPts val="0"/>
              </a:spcAft>
              <a:buSzPts val="2000"/>
              <a:buAutoNum type="arabicParenBoth"/>
            </a:pPr>
            <a:r>
              <a:rPr lang="en-US"/>
              <a:t>Incentive compatibility of parties.</a:t>
            </a:r>
            <a:endParaRPr/>
          </a:p>
          <a:p>
            <a:pPr indent="-457200" lvl="0" marL="457200" rtl="0" algn="l">
              <a:lnSpc>
                <a:spcPct val="120000"/>
              </a:lnSpc>
              <a:spcBef>
                <a:spcPts val="1000"/>
              </a:spcBef>
              <a:spcAft>
                <a:spcPts val="0"/>
              </a:spcAft>
              <a:buSzPts val="2000"/>
              <a:buAutoNum type="arabicParenBoth"/>
            </a:pPr>
            <a:r>
              <a:rPr lang="en-US"/>
              <a:t>Well-defined property rights</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3"/>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key assumptions cont…</a:t>
            </a:r>
            <a:endParaRPr/>
          </a:p>
        </p:txBody>
      </p:sp>
      <p:sp>
        <p:nvSpPr>
          <p:cNvPr id="233" name="Google Shape;233;p23"/>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7. Equity in opportunity; </a:t>
            </a:r>
            <a:endParaRPr/>
          </a:p>
          <a:p>
            <a:pPr indent="0" lvl="0" marL="0" rtl="0" algn="l">
              <a:lnSpc>
                <a:spcPct val="120000"/>
              </a:lnSpc>
              <a:spcBef>
                <a:spcPts val="1000"/>
              </a:spcBef>
              <a:spcAft>
                <a:spcPts val="0"/>
              </a:spcAft>
              <a:buSzPts val="2000"/>
              <a:buNone/>
            </a:pPr>
            <a:r>
              <a:rPr lang="en-US"/>
              <a:t>8.  Allocative efficiency of resources; Relaxing any of these assumptions may result in different conclusions. </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24"/>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a:t>5.  THE BASIC ANALYTICAL FRAMEWORK OF MODERN ECONOMICS </a:t>
            </a:r>
            <a:endParaRPr/>
          </a:p>
        </p:txBody>
      </p:sp>
      <p:sp>
        <p:nvSpPr>
          <p:cNvPr id="239" name="Google Shape;239;p24"/>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The five aspects or steps of the analytical framework are-</a:t>
            </a:r>
            <a:endParaRPr/>
          </a:p>
          <a:p>
            <a:pPr indent="0" lvl="0" marL="0" rtl="0" algn="l">
              <a:lnSpc>
                <a:spcPct val="120000"/>
              </a:lnSpc>
              <a:spcBef>
                <a:spcPts val="1000"/>
              </a:spcBef>
              <a:spcAft>
                <a:spcPts val="0"/>
              </a:spcAft>
              <a:buSzPts val="2000"/>
              <a:buNone/>
            </a:pPr>
            <a:r>
              <a:rPr lang="en-US"/>
              <a:t>  1) Specification of economic environments,</a:t>
            </a:r>
            <a:endParaRPr/>
          </a:p>
          <a:p>
            <a:pPr indent="0" lvl="0" marL="0" rtl="0" algn="l">
              <a:lnSpc>
                <a:spcPct val="120000"/>
              </a:lnSpc>
              <a:spcBef>
                <a:spcPts val="1000"/>
              </a:spcBef>
              <a:spcAft>
                <a:spcPts val="0"/>
              </a:spcAft>
              <a:buSzPts val="2000"/>
              <a:buNone/>
            </a:pPr>
            <a:r>
              <a:rPr lang="en-US"/>
              <a:t> (2) Imposition of behavioral assumptions,</a:t>
            </a:r>
            <a:endParaRPr/>
          </a:p>
          <a:p>
            <a:pPr indent="0" lvl="0" marL="0" rtl="0" algn="l">
              <a:lnSpc>
                <a:spcPct val="120000"/>
              </a:lnSpc>
              <a:spcBef>
                <a:spcPts val="1000"/>
              </a:spcBef>
              <a:spcAft>
                <a:spcPts val="0"/>
              </a:spcAft>
              <a:buSzPts val="2000"/>
              <a:buNone/>
            </a:pPr>
            <a:r>
              <a:rPr lang="en-US"/>
              <a:t> (3) Adoption of economic institutional arrangements,</a:t>
            </a:r>
            <a:endParaRPr/>
          </a:p>
          <a:p>
            <a:pPr indent="0" lvl="0" marL="0" rtl="0" algn="l">
              <a:lnSpc>
                <a:spcPct val="120000"/>
              </a:lnSpc>
              <a:spcBef>
                <a:spcPts val="1000"/>
              </a:spcBef>
              <a:spcAft>
                <a:spcPts val="0"/>
              </a:spcAft>
              <a:buSzPts val="2000"/>
              <a:buNone/>
            </a:pPr>
            <a:r>
              <a:rPr lang="en-US"/>
              <a:t> (4) Determination of equilibria, and</a:t>
            </a:r>
            <a:endParaRPr/>
          </a:p>
          <a:p>
            <a:pPr indent="0" lvl="0" marL="0" rtl="0" algn="l">
              <a:lnSpc>
                <a:spcPct val="120000"/>
              </a:lnSpc>
              <a:spcBef>
                <a:spcPts val="1000"/>
              </a:spcBef>
              <a:spcAft>
                <a:spcPts val="0"/>
              </a:spcAft>
              <a:buSzPts val="2000"/>
              <a:buNone/>
            </a:pPr>
            <a:r>
              <a:rPr lang="en-US"/>
              <a:t> (5) Evaluation of outcomes resulting from an undertaken institution.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25"/>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Basic analytical framework cont…</a:t>
            </a:r>
            <a:endParaRPr/>
          </a:p>
        </p:txBody>
      </p:sp>
      <p:sp>
        <p:nvSpPr>
          <p:cNvPr id="245" name="Google Shape;245;p25"/>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It is very important to master this basic analytical framework because of it is helpful in the following-</a:t>
            </a:r>
            <a:endParaRPr/>
          </a:p>
          <a:p>
            <a:pPr indent="0" lvl="0" marL="0" rtl="0" algn="l">
              <a:lnSpc>
                <a:spcPct val="120000"/>
              </a:lnSpc>
              <a:spcBef>
                <a:spcPts val="1000"/>
              </a:spcBef>
              <a:spcAft>
                <a:spcPts val="0"/>
              </a:spcAft>
              <a:buSzPts val="2000"/>
              <a:buNone/>
            </a:pPr>
            <a:r>
              <a:rPr lang="en-US"/>
              <a:t>(1) Help to understand economic theories and their arguments relatively easily.</a:t>
            </a:r>
            <a:endParaRPr/>
          </a:p>
          <a:p>
            <a:pPr indent="0" lvl="0" marL="0" rtl="0" algn="l">
              <a:lnSpc>
                <a:spcPct val="120000"/>
              </a:lnSpc>
              <a:spcBef>
                <a:spcPts val="1000"/>
              </a:spcBef>
              <a:spcAft>
                <a:spcPts val="0"/>
              </a:spcAft>
              <a:buSzPts val="2000"/>
              <a:buNone/>
            </a:pPr>
            <a:r>
              <a:rPr lang="en-US"/>
              <a:t>(2) Help to find research topics. </a:t>
            </a:r>
            <a:endParaRPr/>
          </a:p>
          <a:p>
            <a:pPr indent="0" lvl="0" marL="0" rtl="0" algn="l">
              <a:lnSpc>
                <a:spcPct val="120000"/>
              </a:lnSpc>
              <a:spcBef>
                <a:spcPts val="1000"/>
              </a:spcBef>
              <a:spcAft>
                <a:spcPts val="0"/>
              </a:spcAft>
              <a:buSzPts val="2000"/>
              <a:buNone/>
            </a:pPr>
            <a:r>
              <a:rPr lang="en-US"/>
              <a:t>(3) How to write standard scientific economics papers.</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26"/>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1. Specification of economic environments </a:t>
            </a:r>
            <a:endParaRPr/>
          </a:p>
        </p:txBody>
      </p:sp>
      <p:sp>
        <p:nvSpPr>
          <p:cNvPr id="251" name="Google Shape;251;p26"/>
          <p:cNvSpPr txBox="1"/>
          <p:nvPr>
            <p:ph idx="1" type="body"/>
          </p:nvPr>
        </p:nvSpPr>
        <p:spPr>
          <a:xfrm>
            <a:off x="1451579" y="1853754"/>
            <a:ext cx="9603275" cy="3884437"/>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120000"/>
              </a:lnSpc>
              <a:spcBef>
                <a:spcPts val="0"/>
              </a:spcBef>
              <a:spcAft>
                <a:spcPts val="0"/>
              </a:spcAft>
              <a:buSzPct val="100000"/>
              <a:buChar char="•"/>
            </a:pPr>
            <a:r>
              <a:rPr lang="en-US" sz="2200"/>
              <a:t>The specification on economic environment can be divided into two levels:</a:t>
            </a:r>
            <a:endParaRPr/>
          </a:p>
          <a:p>
            <a:pPr indent="0" lvl="0" marL="0" rtl="0" algn="l">
              <a:lnSpc>
                <a:spcPct val="120000"/>
              </a:lnSpc>
              <a:spcBef>
                <a:spcPts val="1000"/>
              </a:spcBef>
              <a:spcAft>
                <a:spcPts val="0"/>
              </a:spcAft>
              <a:buSzPct val="100000"/>
              <a:buNone/>
            </a:pPr>
            <a:r>
              <a:rPr lang="en-US" sz="2200"/>
              <a:t> 1) description of the economic environment, and </a:t>
            </a:r>
            <a:endParaRPr/>
          </a:p>
          <a:p>
            <a:pPr indent="0" lvl="0" marL="0" rtl="0" algn="l">
              <a:lnSpc>
                <a:spcPct val="120000"/>
              </a:lnSpc>
              <a:spcBef>
                <a:spcPts val="1000"/>
              </a:spcBef>
              <a:spcAft>
                <a:spcPts val="0"/>
              </a:spcAft>
              <a:buSzPct val="100000"/>
              <a:buNone/>
            </a:pPr>
            <a:r>
              <a:rPr lang="en-US" sz="2200"/>
              <a:t> 2) Characterization of the economic environment. </a:t>
            </a:r>
            <a:endParaRPr/>
          </a:p>
          <a:p>
            <a:pPr indent="-228600" lvl="0" marL="228600" rtl="0" algn="l">
              <a:lnSpc>
                <a:spcPct val="120000"/>
              </a:lnSpc>
              <a:spcBef>
                <a:spcPts val="1000"/>
              </a:spcBef>
              <a:spcAft>
                <a:spcPts val="0"/>
              </a:spcAft>
              <a:buSzPct val="100000"/>
              <a:buChar char="•"/>
            </a:pPr>
            <a:r>
              <a:rPr lang="en-US" sz="2200"/>
              <a:t> An economic environment usually consists of-</a:t>
            </a:r>
            <a:endParaRPr/>
          </a:p>
          <a:p>
            <a:pPr indent="0" lvl="0" marL="0" rtl="0" algn="l">
              <a:lnSpc>
                <a:spcPct val="120000"/>
              </a:lnSpc>
              <a:spcBef>
                <a:spcPts val="1000"/>
              </a:spcBef>
              <a:spcAft>
                <a:spcPts val="0"/>
              </a:spcAft>
              <a:buSzPct val="100000"/>
              <a:buNone/>
            </a:pPr>
            <a:r>
              <a:rPr lang="en-US" sz="2200"/>
              <a:t> (1) A number of individuals, </a:t>
            </a:r>
            <a:endParaRPr/>
          </a:p>
          <a:p>
            <a:pPr indent="0" lvl="0" marL="0" rtl="0" algn="l">
              <a:lnSpc>
                <a:spcPct val="120000"/>
              </a:lnSpc>
              <a:spcBef>
                <a:spcPts val="1000"/>
              </a:spcBef>
              <a:spcAft>
                <a:spcPts val="0"/>
              </a:spcAft>
              <a:buSzPct val="100000"/>
              <a:buNone/>
            </a:pPr>
            <a:r>
              <a:rPr lang="en-US" sz="2200"/>
              <a:t> (2) The individuals' characteristics, such as preferences, technologies, endowments, etc. </a:t>
            </a:r>
            <a:endParaRPr/>
          </a:p>
          <a:p>
            <a:pPr indent="0" lvl="0" marL="0" rtl="0" algn="l">
              <a:lnSpc>
                <a:spcPct val="120000"/>
              </a:lnSpc>
              <a:spcBef>
                <a:spcPts val="1000"/>
              </a:spcBef>
              <a:spcAft>
                <a:spcPts val="0"/>
              </a:spcAft>
              <a:buSzPct val="100000"/>
              <a:buNone/>
            </a:pPr>
            <a:r>
              <a:rPr lang="en-US" sz="2200"/>
              <a:t> (3) Informational structures, and </a:t>
            </a:r>
            <a:endParaRPr/>
          </a:p>
          <a:p>
            <a:pPr indent="0" lvl="0" marL="0" rtl="0" algn="l">
              <a:lnSpc>
                <a:spcPct val="120000"/>
              </a:lnSpc>
              <a:spcBef>
                <a:spcPts val="1000"/>
              </a:spcBef>
              <a:spcAft>
                <a:spcPts val="0"/>
              </a:spcAft>
              <a:buSzPct val="100000"/>
              <a:buNone/>
            </a:pPr>
            <a:r>
              <a:rPr lang="en-US" sz="2200"/>
              <a:t> (4) Institutional economic environments that include fundamental rules for establishing the basis for production, exchange, and distribution. </a:t>
            </a:r>
            <a:endParaRPr/>
          </a:p>
          <a:p>
            <a:pPr indent="0" lvl="0" marL="0" rtl="0" algn="l">
              <a:lnSpc>
                <a:spcPct val="120000"/>
              </a:lnSpc>
              <a:spcBef>
                <a:spcPts val="1000"/>
              </a:spcBef>
              <a:spcAft>
                <a:spcPts val="0"/>
              </a:spcAft>
              <a:buSzPct val="100000"/>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7"/>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2. Imposition of behavior assumptions</a:t>
            </a:r>
            <a:endParaRPr/>
          </a:p>
        </p:txBody>
      </p:sp>
      <p:sp>
        <p:nvSpPr>
          <p:cNvPr id="257" name="Google Shape;257;p27"/>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The second step for studying an economic issue is to make assumptions on individuals' behavior. </a:t>
            </a:r>
            <a:endParaRPr/>
          </a:p>
          <a:p>
            <a:pPr indent="-228600" lvl="0" marL="228600" rtl="0" algn="l">
              <a:lnSpc>
                <a:spcPct val="120000"/>
              </a:lnSpc>
              <a:spcBef>
                <a:spcPts val="1000"/>
              </a:spcBef>
              <a:spcAft>
                <a:spcPts val="0"/>
              </a:spcAft>
              <a:buSzPts val="2000"/>
              <a:buChar char="•"/>
            </a:pPr>
            <a:r>
              <a:rPr lang="en-US"/>
              <a:t>A key assumption modern economics makes about an individual's behavior is that </a:t>
            </a:r>
            <a:r>
              <a:rPr i="1" lang="en-US"/>
              <a:t>an individual is self-interested.</a:t>
            </a:r>
            <a:endParaRPr/>
          </a:p>
          <a:p>
            <a:pPr indent="-228600" lvl="0" marL="228600" rtl="0" algn="l">
              <a:lnSpc>
                <a:spcPct val="120000"/>
              </a:lnSpc>
              <a:spcBef>
                <a:spcPts val="1000"/>
              </a:spcBef>
              <a:spcAft>
                <a:spcPts val="0"/>
              </a:spcAft>
              <a:buSzPts val="2000"/>
              <a:buChar char="•"/>
            </a:pPr>
            <a:r>
              <a:rPr lang="en-US"/>
              <a:t>This assumption is reasonable, realistic and has minimum risk.</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28"/>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3. Adoption of economic institutional arrangement</a:t>
            </a:r>
            <a:endParaRPr/>
          </a:p>
        </p:txBody>
      </p:sp>
      <p:sp>
        <p:nvSpPr>
          <p:cNvPr id="263" name="Google Shape;263;p28"/>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a:t>Step 3 involves adopting economic mechanisms, which can be regarded as the rules of the game. </a:t>
            </a:r>
            <a:endParaRPr/>
          </a:p>
          <a:p>
            <a:pPr indent="-228600" lvl="0" marL="228600" rtl="0" algn="l">
              <a:lnSpc>
                <a:spcPct val="120000"/>
              </a:lnSpc>
              <a:spcBef>
                <a:spcPts val="1000"/>
              </a:spcBef>
              <a:spcAft>
                <a:spcPts val="0"/>
              </a:spcAft>
              <a:buSzPts val="2000"/>
              <a:buChar char="•"/>
            </a:pPr>
            <a:r>
              <a:rPr lang="en-US"/>
              <a:t>Depending on the problem under consideration, an economic institutional arrangement could be determined-</a:t>
            </a:r>
            <a:endParaRPr/>
          </a:p>
          <a:p>
            <a:pPr indent="-228600" lvl="0" marL="228600" rtl="0" algn="l">
              <a:lnSpc>
                <a:spcPct val="120000"/>
              </a:lnSpc>
              <a:spcBef>
                <a:spcPts val="1000"/>
              </a:spcBef>
              <a:spcAft>
                <a:spcPts val="0"/>
              </a:spcAft>
              <a:buSzPts val="2000"/>
              <a:buFont typeface="Noto Sans Symbols"/>
              <a:buChar char="❑"/>
            </a:pPr>
            <a:r>
              <a:rPr lang="en-US"/>
              <a:t>exogenously  or</a:t>
            </a:r>
            <a:endParaRPr/>
          </a:p>
          <a:p>
            <a:pPr indent="-228600" lvl="0" marL="228600" rtl="0" algn="l">
              <a:lnSpc>
                <a:spcPct val="120000"/>
              </a:lnSpc>
              <a:spcBef>
                <a:spcPts val="1000"/>
              </a:spcBef>
              <a:spcAft>
                <a:spcPts val="0"/>
              </a:spcAft>
              <a:buSzPts val="2000"/>
              <a:buFont typeface="Noto Sans Symbols"/>
              <a:buChar char="❑"/>
            </a:pPr>
            <a:r>
              <a:rPr lang="en-US"/>
              <a:t> endogenously </a:t>
            </a:r>
            <a:endParaRPr/>
          </a:p>
          <a:p>
            <a:pPr indent="-228600" lvl="0" marL="228600" rtl="0" algn="l">
              <a:lnSpc>
                <a:spcPct val="120000"/>
              </a:lnSpc>
              <a:spcBef>
                <a:spcPts val="1000"/>
              </a:spcBef>
              <a:spcAft>
                <a:spcPts val="0"/>
              </a:spcAft>
              <a:buSzPts val="2000"/>
              <a:buChar char="•"/>
            </a:pPr>
            <a:r>
              <a:rPr lang="en-US"/>
              <a:t>Economic arrangements should be designed differently for different economic environments and behavior assumptions.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29"/>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4. Determination of equilibria </a:t>
            </a:r>
            <a:endParaRPr/>
          </a:p>
        </p:txBody>
      </p:sp>
      <p:sp>
        <p:nvSpPr>
          <p:cNvPr id="269" name="Google Shape;269;p29"/>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Step 4 of studying an economic issue involves making trade-off choices and determining the "best" one. </a:t>
            </a:r>
            <a:endParaRPr/>
          </a:p>
          <a:p>
            <a:pPr indent="-228600" lvl="0" marL="228600" rtl="0" algn="l">
              <a:lnSpc>
                <a:spcPct val="120000"/>
              </a:lnSpc>
              <a:spcBef>
                <a:spcPts val="1000"/>
              </a:spcBef>
              <a:spcAft>
                <a:spcPts val="0"/>
              </a:spcAft>
              <a:buSzPts val="2000"/>
              <a:buChar char="•"/>
            </a:pPr>
            <a:r>
              <a:rPr lang="en-US"/>
              <a:t>Given an economic environment, institutional arrangement, and other constraints, individuals will react, based on their incentives and own behavior.</a:t>
            </a:r>
            <a:endParaRPr/>
          </a:p>
          <a:p>
            <a:pPr indent="-228600" lvl="0" marL="228600" rtl="0" algn="l">
              <a:lnSpc>
                <a:spcPct val="120000"/>
              </a:lnSpc>
              <a:spcBef>
                <a:spcPts val="1000"/>
              </a:spcBef>
              <a:spcAft>
                <a:spcPts val="0"/>
              </a:spcAft>
              <a:buSzPts val="2000"/>
              <a:buChar char="•"/>
            </a:pPr>
            <a:r>
              <a:rPr lang="en-US"/>
              <a:t>Individuals will choose an outcome from among the available or feasible outcomes.</a:t>
            </a:r>
            <a:endParaRPr/>
          </a:p>
          <a:p>
            <a:pPr indent="-228600" lvl="0" marL="228600" rtl="0" algn="l">
              <a:lnSpc>
                <a:spcPct val="120000"/>
              </a:lnSpc>
              <a:spcBef>
                <a:spcPts val="1000"/>
              </a:spcBef>
              <a:spcAft>
                <a:spcPts val="0"/>
              </a:spcAft>
              <a:buSzPts val="2000"/>
              <a:buChar char="•"/>
            </a:pPr>
            <a:r>
              <a:rPr lang="en-US"/>
              <a:t>This state is called </a:t>
            </a:r>
            <a:r>
              <a:rPr i="1" lang="en-US"/>
              <a:t>equilibrium</a:t>
            </a:r>
            <a:r>
              <a:rPr lang="en-US"/>
              <a:t> and the outcome an </a:t>
            </a:r>
            <a:r>
              <a:rPr i="1" lang="en-US"/>
              <a:t>equilibrium outcome.</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30"/>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5. Evaluations </a:t>
            </a:r>
            <a:endParaRPr/>
          </a:p>
        </p:txBody>
      </p:sp>
      <p:sp>
        <p:nvSpPr>
          <p:cNvPr id="275" name="Google Shape;275;p30"/>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a:t>This involves-</a:t>
            </a:r>
            <a:endParaRPr/>
          </a:p>
          <a:p>
            <a:pPr indent="-228600" lvl="0" marL="228600" rtl="0" algn="l">
              <a:lnSpc>
                <a:spcPct val="120000"/>
              </a:lnSpc>
              <a:spcBef>
                <a:spcPts val="1000"/>
              </a:spcBef>
              <a:spcAft>
                <a:spcPts val="0"/>
              </a:spcAft>
              <a:buSzPts val="2000"/>
              <a:buFont typeface="Noto Sans Symbols"/>
              <a:buChar char="❑"/>
            </a:pPr>
            <a:r>
              <a:rPr lang="en-US"/>
              <a:t>Evaluating outcomes resulting from the undertaken institutional arrangement.</a:t>
            </a:r>
            <a:endParaRPr/>
          </a:p>
          <a:p>
            <a:pPr indent="-228600" lvl="0" marL="228600" rtl="0" algn="l">
              <a:lnSpc>
                <a:spcPct val="120000"/>
              </a:lnSpc>
              <a:spcBef>
                <a:spcPts val="1000"/>
              </a:spcBef>
              <a:spcAft>
                <a:spcPts val="0"/>
              </a:spcAft>
              <a:buSzPts val="2000"/>
              <a:buFont typeface="Noto Sans Symbols"/>
              <a:buChar char="❑"/>
            </a:pPr>
            <a:r>
              <a:rPr lang="en-US"/>
              <a:t>Making value judgments of the chosen equilibrium outcome and economic mechanism based on certain criterion. </a:t>
            </a:r>
            <a:endParaRPr/>
          </a:p>
          <a:p>
            <a:pPr indent="-228600" lvl="0" marL="228600" rtl="0" algn="l">
              <a:lnSpc>
                <a:spcPct val="120000"/>
              </a:lnSpc>
              <a:spcBef>
                <a:spcPts val="1000"/>
              </a:spcBef>
              <a:spcAft>
                <a:spcPts val="0"/>
              </a:spcAft>
              <a:buSzPts val="2000"/>
              <a:buChar char="•"/>
            </a:pPr>
            <a:r>
              <a:rPr lang="en-US"/>
              <a:t>The most important criterion adopted in modern economics is-</a:t>
            </a:r>
            <a:endParaRPr/>
          </a:p>
          <a:p>
            <a:pPr indent="-228600" lvl="0" marL="228600" rtl="0" algn="l">
              <a:lnSpc>
                <a:spcPct val="120000"/>
              </a:lnSpc>
              <a:spcBef>
                <a:spcPts val="1000"/>
              </a:spcBef>
              <a:spcAft>
                <a:spcPts val="0"/>
              </a:spcAft>
              <a:buSzPts val="2000"/>
              <a:buFont typeface="Noto Sans Symbols"/>
              <a:buChar char="❑"/>
            </a:pPr>
            <a:r>
              <a:rPr lang="en-US"/>
              <a:t>the notion of </a:t>
            </a:r>
            <a:r>
              <a:rPr i="1" lang="en-US"/>
              <a:t>efficiency</a:t>
            </a:r>
            <a:r>
              <a:rPr lang="en-US"/>
              <a:t> or the </a:t>
            </a:r>
            <a:r>
              <a:rPr i="1" lang="en-US"/>
              <a:t>\first best". </a:t>
            </a:r>
            <a:endParaRPr/>
          </a:p>
          <a:p>
            <a:pPr indent="-228600" lvl="0" marL="228600" rtl="0" algn="l">
              <a:lnSpc>
                <a:spcPct val="120000"/>
              </a:lnSpc>
              <a:spcBef>
                <a:spcPts val="1000"/>
              </a:spcBef>
              <a:spcAft>
                <a:spcPts val="0"/>
              </a:spcAft>
              <a:buSzPts val="2000"/>
              <a:buFont typeface="Noto Sans Symbols"/>
              <a:buChar char="❑"/>
            </a:pPr>
            <a:r>
              <a:rPr lang="en-US"/>
              <a:t>The other criterions include equity, fairness, incentive-compatibility, informational efficiency, and operation costs for running an economic mechanism.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31"/>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lang="en-US"/>
              <a:t>6.0 METHODOLOGIES FOR STUDYING MODERN ECONOMICS </a:t>
            </a:r>
            <a:endParaRPr/>
          </a:p>
        </p:txBody>
      </p:sp>
      <p:sp>
        <p:nvSpPr>
          <p:cNvPr id="281" name="Google Shape;281;p31"/>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Two methods used in modern economics are-</a:t>
            </a:r>
            <a:endParaRPr/>
          </a:p>
          <a:p>
            <a:pPr indent="0" lvl="0" marL="0" rtl="0" algn="l">
              <a:lnSpc>
                <a:spcPct val="120000"/>
              </a:lnSpc>
              <a:spcBef>
                <a:spcPts val="1000"/>
              </a:spcBef>
              <a:spcAft>
                <a:spcPts val="0"/>
              </a:spcAft>
              <a:buSzPts val="2000"/>
              <a:buNone/>
            </a:pPr>
            <a:r>
              <a:rPr lang="en-US"/>
              <a:t>a) Providing various levels and aspects studying platforms and </a:t>
            </a:r>
            <a:endParaRPr/>
          </a:p>
          <a:p>
            <a:pPr indent="0" lvl="0" marL="0" rtl="0" algn="l">
              <a:lnSpc>
                <a:spcPct val="120000"/>
              </a:lnSpc>
              <a:spcBef>
                <a:spcPts val="1000"/>
              </a:spcBef>
              <a:spcAft>
                <a:spcPts val="0"/>
              </a:spcAft>
              <a:buSzPts val="2000"/>
              <a:buNone/>
            </a:pPr>
            <a:r>
              <a:rPr lang="en-US"/>
              <a:t>b) Establishing reference/benchmark systems. </a:t>
            </a:r>
            <a:endParaRPr/>
          </a:p>
          <a:p>
            <a:pPr indent="0" lvl="0" marL="0" rtl="0" algn="l">
              <a:lnSpc>
                <a:spcPct val="120000"/>
              </a:lnSpc>
              <a:spcBef>
                <a:spcPts val="1000"/>
              </a:spcBef>
              <a:spcAft>
                <a:spcPts val="0"/>
              </a:spcAft>
              <a:buSzPts val="2000"/>
              <a:buNone/>
            </a:pPr>
            <a:r>
              <a:rPr b="1" lang="en-US"/>
              <a:t>a) Studying Platform </a:t>
            </a:r>
            <a:endParaRPr/>
          </a:p>
          <a:p>
            <a:pPr indent="-228600" lvl="0" marL="228600" rtl="0" algn="l">
              <a:lnSpc>
                <a:spcPct val="120000"/>
              </a:lnSpc>
              <a:spcBef>
                <a:spcPts val="1000"/>
              </a:spcBef>
              <a:spcAft>
                <a:spcPts val="0"/>
              </a:spcAft>
              <a:buSzPts val="2000"/>
              <a:buChar char="•"/>
            </a:pPr>
            <a:r>
              <a:rPr lang="en-US"/>
              <a:t>It provides a basis for extending the existing theories and analyzing more deep economic issues.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32"/>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lang="en-US" cap="none"/>
              <a:t>Studying platform cont…</a:t>
            </a:r>
            <a:endParaRPr/>
          </a:p>
        </p:txBody>
      </p:sp>
      <p:sp>
        <p:nvSpPr>
          <p:cNvPr id="287" name="Google Shape;287;p32"/>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Examples of studying platforms are: </a:t>
            </a:r>
            <a:endParaRPr/>
          </a:p>
          <a:p>
            <a:pPr indent="0" lvl="0" marL="0" rtl="0" algn="l">
              <a:lnSpc>
                <a:spcPct val="120000"/>
              </a:lnSpc>
              <a:spcBef>
                <a:spcPts val="1000"/>
              </a:spcBef>
              <a:spcAft>
                <a:spcPts val="0"/>
              </a:spcAft>
              <a:buSzPts val="2000"/>
              <a:buNone/>
            </a:pPr>
            <a:r>
              <a:rPr lang="en-US"/>
              <a:t>(1) Consumer and producer theories.</a:t>
            </a:r>
            <a:endParaRPr/>
          </a:p>
          <a:p>
            <a:pPr indent="0" lvl="0" marL="0" rtl="0" algn="l">
              <a:lnSpc>
                <a:spcPct val="120000"/>
              </a:lnSpc>
              <a:spcBef>
                <a:spcPts val="1000"/>
              </a:spcBef>
              <a:spcAft>
                <a:spcPts val="0"/>
              </a:spcAft>
              <a:buSzPts val="2000"/>
              <a:buNone/>
            </a:pPr>
            <a:r>
              <a:rPr lang="en-US"/>
              <a:t>(2) The general equilibrium theory is based on the theories of consumers and producers and is a higher-level platform. </a:t>
            </a:r>
            <a:endParaRPr/>
          </a:p>
          <a:p>
            <a:pPr indent="0" lvl="0" marL="0" rtl="0" algn="l">
              <a:lnSpc>
                <a:spcPct val="120000"/>
              </a:lnSpc>
              <a:spcBef>
                <a:spcPts val="1000"/>
              </a:spcBef>
              <a:spcAft>
                <a:spcPts val="0"/>
              </a:spcAft>
              <a:buSzPts val="2000"/>
              <a:buNone/>
            </a:pPr>
            <a:r>
              <a:rPr lang="en-US"/>
              <a:t>(3) The mechanism design theory provides an even higher level of studying platform and can be used to study or design an economic institution.</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33"/>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b)Reference systems/benchmark</a:t>
            </a:r>
            <a:endParaRPr/>
          </a:p>
        </p:txBody>
      </p:sp>
      <p:sp>
        <p:nvSpPr>
          <p:cNvPr id="293" name="Google Shape;293;p33"/>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A reference system is a standard economic model/theory that results in desired or ideal results, such as </a:t>
            </a:r>
            <a:r>
              <a:rPr i="1" lang="en-US"/>
              <a:t>efficiency/the \first best.</a:t>
            </a:r>
            <a:endParaRPr/>
          </a:p>
          <a:p>
            <a:pPr indent="-228600" lvl="0" marL="228600" rtl="0" algn="l">
              <a:lnSpc>
                <a:spcPct val="120000"/>
              </a:lnSpc>
              <a:spcBef>
                <a:spcPts val="1000"/>
              </a:spcBef>
              <a:spcAft>
                <a:spcPts val="0"/>
              </a:spcAft>
              <a:buSzPts val="2000"/>
              <a:buChar char="•"/>
            </a:pPr>
            <a:r>
              <a:rPr lang="en-US"/>
              <a:t>The importance of a reference system lies in its ability to give a criterion for understanding the real world.</a:t>
            </a:r>
            <a:endParaRPr/>
          </a:p>
          <a:p>
            <a:pPr indent="-228600" lvl="0" marL="228600" rtl="0" algn="l">
              <a:lnSpc>
                <a:spcPct val="120000"/>
              </a:lnSpc>
              <a:spcBef>
                <a:spcPts val="1000"/>
              </a:spcBef>
              <a:spcAft>
                <a:spcPts val="0"/>
              </a:spcAft>
              <a:buSzPts val="2000"/>
              <a:buChar char="•"/>
            </a:pPr>
            <a:r>
              <a:rPr lang="en-US"/>
              <a:t>With this reference system, we can study and compare equilibrium outcomes under various market structures with the ideal case of the perfectly competitive mechanism.</a:t>
            </a:r>
            <a:endParaRPr/>
          </a:p>
          <a:p>
            <a:pPr indent="-228600" lvl="0" marL="228600" rtl="0" algn="l">
              <a:lnSpc>
                <a:spcPct val="120000"/>
              </a:lnSpc>
              <a:spcBef>
                <a:spcPts val="1000"/>
              </a:spcBef>
              <a:spcAft>
                <a:spcPts val="0"/>
              </a:spcAft>
              <a:buSzPts val="2000"/>
              <a:buChar char="•"/>
            </a:pPr>
            <a:r>
              <a:rPr lang="en-US"/>
              <a:t>Other examples include the </a:t>
            </a:r>
            <a:r>
              <a:rPr i="1" lang="en-US"/>
              <a:t>Coarse Theorem </a:t>
            </a:r>
            <a:r>
              <a:rPr lang="en-US"/>
              <a:t>in property rights theory and economic law, and the </a:t>
            </a:r>
            <a:r>
              <a:rPr i="1" lang="en-US"/>
              <a:t>Modigliani-Miller Theorem </a:t>
            </a:r>
            <a:r>
              <a:rPr lang="en-US"/>
              <a:t>in corporate finance theory.</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34"/>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Reference systems cont…</a:t>
            </a:r>
            <a:endParaRPr/>
          </a:p>
        </p:txBody>
      </p:sp>
      <p:sp>
        <p:nvSpPr>
          <p:cNvPr id="299" name="Google Shape;299;p34"/>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It is used to provide a benchmark to see how far a reality is from the ideal status given by a reference system.</a:t>
            </a:r>
            <a:endParaRPr/>
          </a:p>
          <a:p>
            <a:pPr indent="-228600" lvl="0" marL="228600" rtl="0" algn="l">
              <a:lnSpc>
                <a:spcPct val="120000"/>
              </a:lnSpc>
              <a:spcBef>
                <a:spcPts val="1000"/>
              </a:spcBef>
              <a:spcAft>
                <a:spcPts val="0"/>
              </a:spcAft>
              <a:buSzPts val="2000"/>
              <a:buChar char="•"/>
            </a:pPr>
            <a:r>
              <a:rPr lang="en-US"/>
              <a:t>It provides a benchmark for developing new theories to explain the world.</a:t>
            </a:r>
            <a:endParaRPr/>
          </a:p>
          <a:p>
            <a:pPr indent="-228600" lvl="0" marL="228600" rtl="0" algn="l">
              <a:lnSpc>
                <a:spcPct val="120000"/>
              </a:lnSpc>
              <a:spcBef>
                <a:spcPts val="1000"/>
              </a:spcBef>
              <a:spcAft>
                <a:spcPts val="0"/>
              </a:spcAft>
              <a:buSzPts val="2000"/>
              <a:buChar char="•"/>
            </a:pPr>
            <a:r>
              <a:rPr lang="en-US"/>
              <a:t>It is very important for any scientific subject, including modern economics.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35"/>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Analytical tools</a:t>
            </a:r>
            <a:endParaRPr/>
          </a:p>
        </p:txBody>
      </p:sp>
      <p:sp>
        <p:nvSpPr>
          <p:cNvPr id="305" name="Google Shape;305;p35"/>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Modern economics also provides various powerful analytical tools that are usually given by geometrical or mathematical models. </a:t>
            </a:r>
            <a:endParaRPr/>
          </a:p>
          <a:p>
            <a:pPr indent="-228600" lvl="0" marL="228600" rtl="0" algn="l">
              <a:lnSpc>
                <a:spcPct val="120000"/>
              </a:lnSpc>
              <a:spcBef>
                <a:spcPts val="1000"/>
              </a:spcBef>
              <a:spcAft>
                <a:spcPts val="0"/>
              </a:spcAft>
              <a:buSzPts val="2000"/>
              <a:buChar char="•"/>
            </a:pPr>
            <a:r>
              <a:rPr lang="en-US"/>
              <a:t>The tools can help us to analyze complicated economic behavior and phenomena through a simple diagram or mathematical structure in a model.</a:t>
            </a:r>
            <a:endParaRPr/>
          </a:p>
          <a:p>
            <a:pPr indent="-228600" lvl="0" marL="228600" rtl="0" algn="l">
              <a:lnSpc>
                <a:spcPct val="120000"/>
              </a:lnSpc>
              <a:spcBef>
                <a:spcPts val="1000"/>
              </a:spcBef>
              <a:spcAft>
                <a:spcPts val="0"/>
              </a:spcAft>
              <a:buSzPts val="2000"/>
              <a:buChar char="•"/>
            </a:pPr>
            <a:r>
              <a:rPr lang="en-US"/>
              <a:t>Examples include-</a:t>
            </a:r>
            <a:endParaRPr/>
          </a:p>
          <a:p>
            <a:pPr indent="0" lvl="0" marL="0" rtl="0" algn="l">
              <a:lnSpc>
                <a:spcPct val="120000"/>
              </a:lnSpc>
              <a:spcBef>
                <a:spcPts val="1000"/>
              </a:spcBef>
              <a:spcAft>
                <a:spcPts val="0"/>
              </a:spcAft>
              <a:buSzPts val="2000"/>
              <a:buNone/>
            </a:pPr>
            <a:r>
              <a:rPr lang="en-US"/>
              <a:t> (1) the demand-supply curve model,</a:t>
            </a:r>
            <a:endParaRPr/>
          </a:p>
          <a:p>
            <a:pPr indent="0" lvl="0" marL="0" rtl="0" algn="l">
              <a:lnSpc>
                <a:spcPct val="120000"/>
              </a:lnSpc>
              <a:spcBef>
                <a:spcPts val="1000"/>
              </a:spcBef>
              <a:spcAft>
                <a:spcPts val="0"/>
              </a:spcAft>
              <a:buSzPts val="2000"/>
              <a:buNone/>
            </a:pPr>
            <a:r>
              <a:rPr lang="en-US"/>
              <a:t> (2) Samuelson's overlapping generation model,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36"/>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Gill Sans"/>
              <a:buNone/>
            </a:pPr>
            <a:r>
              <a:rPr b="1" lang="en-US"/>
              <a:t>7.0 ROLES, GENERALITY AND LIMITATIONS OF ECONOMIC THEORY</a:t>
            </a:r>
            <a:br>
              <a:rPr lang="en-US"/>
            </a:br>
            <a:endParaRPr/>
          </a:p>
        </p:txBody>
      </p:sp>
      <p:sp>
        <p:nvSpPr>
          <p:cNvPr id="311" name="Google Shape;311;p36"/>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Role of economic theory</a:t>
            </a:r>
            <a:endParaRPr/>
          </a:p>
          <a:p>
            <a:pPr indent="-228600" lvl="0" marL="228600" rtl="0" algn="l">
              <a:lnSpc>
                <a:spcPct val="120000"/>
              </a:lnSpc>
              <a:spcBef>
                <a:spcPts val="1000"/>
              </a:spcBef>
              <a:spcAft>
                <a:spcPts val="0"/>
              </a:spcAft>
              <a:buSzPts val="2000"/>
              <a:buChar char="•"/>
            </a:pPr>
            <a:r>
              <a:rPr lang="en-US"/>
              <a:t>An economic theory has three possible roles: </a:t>
            </a:r>
            <a:endParaRPr/>
          </a:p>
          <a:p>
            <a:pPr indent="-457200" lvl="0" marL="457200" rtl="0" algn="l">
              <a:lnSpc>
                <a:spcPct val="120000"/>
              </a:lnSpc>
              <a:spcBef>
                <a:spcPts val="1000"/>
              </a:spcBef>
              <a:spcAft>
                <a:spcPts val="0"/>
              </a:spcAft>
              <a:buSzPts val="2000"/>
              <a:buAutoNum type="arabicParenBoth"/>
            </a:pPr>
            <a:r>
              <a:rPr lang="en-US"/>
              <a:t>It can be used to explain economic behavior and economic phenomena in the real world. </a:t>
            </a:r>
            <a:endParaRPr/>
          </a:p>
          <a:p>
            <a:pPr indent="-457200" lvl="0" marL="457200" rtl="0" algn="l">
              <a:lnSpc>
                <a:spcPct val="120000"/>
              </a:lnSpc>
              <a:spcBef>
                <a:spcPts val="1000"/>
              </a:spcBef>
              <a:spcAft>
                <a:spcPts val="0"/>
              </a:spcAft>
              <a:buSzPts val="2000"/>
              <a:buAutoNum type="arabicParenBoth"/>
            </a:pPr>
            <a:r>
              <a:rPr lang="en-US"/>
              <a:t>It can make scientific predictions or deductions about possible outcomes.</a:t>
            </a:r>
            <a:endParaRPr/>
          </a:p>
          <a:p>
            <a:pPr indent="-457200" lvl="0" marL="457200" rtl="0" algn="l">
              <a:lnSpc>
                <a:spcPct val="120000"/>
              </a:lnSpc>
              <a:spcBef>
                <a:spcPts val="1000"/>
              </a:spcBef>
              <a:spcAft>
                <a:spcPts val="0"/>
              </a:spcAft>
              <a:buSzPts val="2000"/>
              <a:buAutoNum type="arabicParenBoth"/>
            </a:pPr>
            <a:r>
              <a:rPr lang="en-US"/>
              <a:t>It can be used to refute faulty goals or projects before they are actually undertaken. </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37"/>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Generality of economic theory </a:t>
            </a:r>
            <a:endParaRPr/>
          </a:p>
        </p:txBody>
      </p:sp>
      <p:sp>
        <p:nvSpPr>
          <p:cNvPr id="317" name="Google Shape;317;p37"/>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It is  based on assumptions imposed on economic environments, individuals' behavior, and economic institutions.</a:t>
            </a:r>
            <a:endParaRPr/>
          </a:p>
          <a:p>
            <a:pPr indent="-228600" lvl="0" marL="228600" rtl="0" algn="l">
              <a:lnSpc>
                <a:spcPct val="120000"/>
              </a:lnSpc>
              <a:spcBef>
                <a:spcPts val="1000"/>
              </a:spcBef>
              <a:spcAft>
                <a:spcPts val="0"/>
              </a:spcAft>
              <a:buSzPts val="2000"/>
              <a:buChar char="•"/>
            </a:pPr>
            <a:r>
              <a:rPr lang="en-US"/>
              <a:t>The more general these assumptions are, the more powerful, useful, or meaningful the theory is.</a:t>
            </a:r>
            <a:endParaRPr/>
          </a:p>
          <a:p>
            <a:pPr indent="-228600" lvl="0" marL="228600" rtl="0" algn="l">
              <a:lnSpc>
                <a:spcPct val="120000"/>
              </a:lnSpc>
              <a:spcBef>
                <a:spcPts val="1000"/>
              </a:spcBef>
              <a:spcAft>
                <a:spcPts val="0"/>
              </a:spcAft>
              <a:buSzPts val="2000"/>
              <a:buChar char="•"/>
            </a:pPr>
            <a:r>
              <a:rPr lang="en-US"/>
              <a:t>The general equilibrium theory is considered such a theory.</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38"/>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Limitation of economic theory </a:t>
            </a:r>
            <a:endParaRPr/>
          </a:p>
        </p:txBody>
      </p:sp>
      <p:sp>
        <p:nvSpPr>
          <p:cNvPr id="323" name="Google Shape;323;p38"/>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Common misunderstandings in economic theory should be avoided. These include-</a:t>
            </a:r>
            <a:endParaRPr/>
          </a:p>
          <a:p>
            <a:pPr indent="-228600" lvl="0" marL="228600" rtl="0" algn="l">
              <a:lnSpc>
                <a:spcPct val="120000"/>
              </a:lnSpc>
              <a:spcBef>
                <a:spcPts val="1000"/>
              </a:spcBef>
              <a:spcAft>
                <a:spcPts val="0"/>
              </a:spcAft>
              <a:buSzPts val="2000"/>
              <a:buFont typeface="Noto Sans Symbols"/>
              <a:buChar char="❑"/>
            </a:pPr>
            <a:r>
              <a:rPr lang="en-US"/>
              <a:t>to over-evaluate the role of an economic theory-it is important to keep in mind that every theory is not universal, cannot explain everything.</a:t>
            </a:r>
            <a:endParaRPr/>
          </a:p>
          <a:p>
            <a:pPr indent="-228600" lvl="0" marL="228600" rtl="0" algn="l">
              <a:lnSpc>
                <a:spcPct val="120000"/>
              </a:lnSpc>
              <a:spcBef>
                <a:spcPts val="1000"/>
              </a:spcBef>
              <a:spcAft>
                <a:spcPts val="0"/>
              </a:spcAft>
              <a:buSzPts val="2000"/>
              <a:buFont typeface="Noto Sans Symbols"/>
              <a:buChar char="❑"/>
            </a:pPr>
            <a:r>
              <a:rPr lang="en-US"/>
              <a:t>to under-evaluate the role of an economic theory-The validity of a theory depends on whether or not it succeeds in explaining and predicting the set of phenomena that it is intended to explain and predict.</a:t>
            </a:r>
            <a:endParaRPr/>
          </a:p>
          <a:p>
            <a:pPr indent="-228600" lvl="0" marL="228600" rtl="0" algn="l">
              <a:lnSpc>
                <a:spcPct val="120000"/>
              </a:lnSpc>
              <a:spcBef>
                <a:spcPts val="1000"/>
              </a:spcBef>
              <a:spcAft>
                <a:spcPts val="0"/>
              </a:spcAft>
              <a:buSzPts val="2000"/>
              <a:buChar char="•"/>
            </a:pPr>
            <a:r>
              <a:rPr lang="en-US"/>
              <a:t>Theories, therefore, are continually tested against observations. As a result of this testing, they are often modified, refined, and even discarded.</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39"/>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Gill Sans"/>
              <a:buNone/>
            </a:pPr>
            <a:r>
              <a:rPr b="1" lang="en-US"/>
              <a:t>9.0 ROLES OF MATHEMATICS IN MODERN ECONOMICS</a:t>
            </a:r>
            <a:br>
              <a:rPr lang="en-US"/>
            </a:br>
            <a:endParaRPr/>
          </a:p>
        </p:txBody>
      </p:sp>
      <p:sp>
        <p:nvSpPr>
          <p:cNvPr id="329" name="Google Shape;329;p39"/>
          <p:cNvSpPr txBox="1"/>
          <p:nvPr>
            <p:ph idx="1" type="body"/>
          </p:nvPr>
        </p:nvSpPr>
        <p:spPr>
          <a:xfrm>
            <a:off x="1451579" y="1853754"/>
            <a:ext cx="9603275" cy="3712159"/>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Mathematics has become an important tool in modern economics.</a:t>
            </a:r>
            <a:endParaRPr/>
          </a:p>
          <a:p>
            <a:pPr indent="-228600" lvl="0" marL="228600" rtl="0" algn="l">
              <a:lnSpc>
                <a:spcPct val="120000"/>
              </a:lnSpc>
              <a:spcBef>
                <a:spcPts val="1000"/>
              </a:spcBef>
              <a:spcAft>
                <a:spcPts val="0"/>
              </a:spcAft>
              <a:buSzPts val="2000"/>
              <a:buChar char="•"/>
            </a:pPr>
            <a:r>
              <a:rPr lang="en-US"/>
              <a:t> Some of the advantages of using mathematics are that </a:t>
            </a:r>
            <a:endParaRPr/>
          </a:p>
          <a:p>
            <a:pPr indent="0" lvl="0" marL="0" rtl="0" algn="l">
              <a:lnSpc>
                <a:spcPct val="120000"/>
              </a:lnSpc>
              <a:spcBef>
                <a:spcPts val="1000"/>
              </a:spcBef>
              <a:spcAft>
                <a:spcPts val="0"/>
              </a:spcAft>
              <a:buSzPts val="2000"/>
              <a:buNone/>
            </a:pPr>
            <a:r>
              <a:rPr lang="en-US"/>
              <a:t>(1)the \language" used and the descriptions of assumptions are clearer, more accurate, and more precise, </a:t>
            </a:r>
            <a:endParaRPr/>
          </a:p>
          <a:p>
            <a:pPr indent="0" lvl="0" marL="0" rtl="0" algn="l">
              <a:lnSpc>
                <a:spcPct val="120000"/>
              </a:lnSpc>
              <a:spcBef>
                <a:spcPts val="1000"/>
              </a:spcBef>
              <a:spcAft>
                <a:spcPts val="0"/>
              </a:spcAft>
              <a:buSzPts val="2000"/>
              <a:buNone/>
            </a:pPr>
            <a:r>
              <a:rPr lang="en-US"/>
              <a:t>(2) the logical process of analysis is more rigorous and clearly sets the boundaries and limitations of a statement,</a:t>
            </a:r>
            <a:endParaRPr/>
          </a:p>
          <a:p>
            <a:pPr indent="0" lvl="0" marL="0" rtl="0" algn="l">
              <a:lnSpc>
                <a:spcPct val="120000"/>
              </a:lnSpc>
              <a:spcBef>
                <a:spcPts val="1000"/>
              </a:spcBef>
              <a:spcAft>
                <a:spcPts val="0"/>
              </a:spcAft>
              <a:buSzPts val="2000"/>
              <a:buNone/>
            </a:pPr>
            <a:r>
              <a:rPr lang="en-US"/>
              <a:t>(3) it can give a new result that may not be easily obtained through observation alone, and</a:t>
            </a:r>
            <a:endParaRPr/>
          </a:p>
          <a:p>
            <a:pPr indent="0" lvl="0" marL="0" rtl="0" algn="l">
              <a:lnSpc>
                <a:spcPct val="120000"/>
              </a:lnSpc>
              <a:spcBef>
                <a:spcPts val="1000"/>
              </a:spcBef>
              <a:spcAft>
                <a:spcPts val="0"/>
              </a:spcAft>
              <a:buSzPts val="2000"/>
              <a:buNone/>
            </a:pPr>
            <a:r>
              <a:rPr lang="en-US"/>
              <a:t>(4) it can reduce unnecessary debates and improve or extend existing results.</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40"/>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Gill Sans"/>
              <a:buNone/>
            </a:pPr>
            <a:r>
              <a:rPr b="1" lang="en-US"/>
              <a:t>10.0 CONVERSION BETWEEN ECONOMICS AND MATHEMATICAL LANGUAGES.</a:t>
            </a:r>
            <a:br>
              <a:rPr lang="en-US"/>
            </a:br>
            <a:endParaRPr/>
          </a:p>
        </p:txBody>
      </p:sp>
      <p:sp>
        <p:nvSpPr>
          <p:cNvPr id="335" name="Google Shape;335;p40"/>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The result of economics research is an economic conclusion. A valuable economics paper usually consists of three parts:</a:t>
            </a:r>
            <a:endParaRPr/>
          </a:p>
          <a:p>
            <a:pPr indent="0" lvl="0" marL="0" rtl="0" algn="l">
              <a:lnSpc>
                <a:spcPct val="120000"/>
              </a:lnSpc>
              <a:spcBef>
                <a:spcPts val="1000"/>
              </a:spcBef>
              <a:spcAft>
                <a:spcPts val="0"/>
              </a:spcAft>
              <a:buSzPts val="2000"/>
              <a:buNone/>
            </a:pPr>
            <a:r>
              <a:rPr lang="en-US"/>
              <a:t> (1) It raises important economic questions and answering these questions become the objectives of a paper. </a:t>
            </a:r>
            <a:endParaRPr/>
          </a:p>
          <a:p>
            <a:pPr indent="0" lvl="0" marL="0" rtl="0" algn="l">
              <a:lnSpc>
                <a:spcPct val="120000"/>
              </a:lnSpc>
              <a:spcBef>
                <a:spcPts val="1000"/>
              </a:spcBef>
              <a:spcAft>
                <a:spcPts val="0"/>
              </a:spcAft>
              <a:buSzPts val="2000"/>
              <a:buNone/>
            </a:pPr>
            <a:r>
              <a:rPr lang="en-US"/>
              <a:t>(2) It establishes the economic models and draws and proves the conclusions obtained from the model. </a:t>
            </a:r>
            <a:endParaRPr/>
          </a:p>
          <a:p>
            <a:pPr indent="0" lvl="0" marL="0" rtl="0" algn="l">
              <a:lnSpc>
                <a:spcPct val="120000"/>
              </a:lnSpc>
              <a:spcBef>
                <a:spcPts val="1000"/>
              </a:spcBef>
              <a:spcAft>
                <a:spcPts val="0"/>
              </a:spcAft>
              <a:buSzPts val="2000"/>
              <a:buNone/>
            </a:pPr>
            <a:r>
              <a:rPr lang="en-US"/>
              <a:t>(3) It uses non-technical language to explain the results and, if relevant, provides policy suggestions. </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41"/>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cap="none"/>
              <a:t>Economics and mathematical languages cont…</a:t>
            </a:r>
            <a:endParaRPr/>
          </a:p>
        </p:txBody>
      </p:sp>
      <p:sp>
        <p:nvSpPr>
          <p:cNvPr id="341" name="Google Shape;341;p41"/>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The production of an economic conclusion usually goes in three stages: </a:t>
            </a:r>
            <a:endParaRPr/>
          </a:p>
          <a:p>
            <a:pPr indent="0" lvl="0" marL="0" rtl="0" algn="l">
              <a:lnSpc>
                <a:spcPct val="120000"/>
              </a:lnSpc>
              <a:spcBef>
                <a:spcPts val="1000"/>
              </a:spcBef>
              <a:spcAft>
                <a:spcPts val="0"/>
              </a:spcAft>
              <a:buSzPts val="2000"/>
              <a:buNone/>
            </a:pPr>
            <a:r>
              <a:rPr lang="en-US"/>
              <a:t>Stage 1:  (non-mathematical language stage) Produce preliminary outputs, propose economic ideas, intuitions, and conjectures.</a:t>
            </a:r>
            <a:endParaRPr/>
          </a:p>
          <a:p>
            <a:pPr indent="0" lvl="0" marL="0" rtl="0" algn="l">
              <a:lnSpc>
                <a:spcPct val="120000"/>
              </a:lnSpc>
              <a:spcBef>
                <a:spcPts val="1000"/>
              </a:spcBef>
              <a:spcAft>
                <a:spcPts val="0"/>
              </a:spcAft>
              <a:buSzPts val="2000"/>
              <a:buNone/>
            </a:pPr>
            <a:r>
              <a:rPr lang="en-US"/>
              <a:t>Stage 2:  (Mathematical language stage) Produce intermediate outputs, give a formal and rigorous result through mathematical modeling that specifies the boundary of a theory. </a:t>
            </a:r>
            <a:endParaRPr/>
          </a:p>
          <a:p>
            <a:pPr indent="0" lvl="0" marL="0" rtl="0" algn="l">
              <a:lnSpc>
                <a:spcPct val="120000"/>
              </a:lnSpc>
              <a:spcBef>
                <a:spcPts val="1000"/>
              </a:spcBef>
              <a:spcAft>
                <a:spcPts val="0"/>
              </a:spcAft>
              <a:buSzPts val="2000"/>
              <a:buNone/>
            </a:pPr>
            <a:r>
              <a:rPr lang="en-US"/>
              <a:t>Stage 3 (Non-technical language stage) Produce final outputs, conclusions, insights, and statements that can be understood by non specialists. </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42"/>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Gill Sans"/>
              <a:buNone/>
            </a:pPr>
            <a:r>
              <a:rPr b="1" lang="en-US"/>
              <a:t>11.0  NECESSARY VS SUFFICIENT CONDITIONS. NORMATIVE VS POSITIVE STATEMENTS</a:t>
            </a:r>
            <a:endParaRPr/>
          </a:p>
        </p:txBody>
      </p:sp>
      <p:sp>
        <p:nvSpPr>
          <p:cNvPr id="347" name="Google Shape;347;p42"/>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When discussing an economic issue, it is very important to distinguish between: </a:t>
            </a:r>
            <a:endParaRPr/>
          </a:p>
          <a:p>
            <a:pPr indent="-457200" lvl="0" marL="457200" rtl="0" algn="l">
              <a:lnSpc>
                <a:spcPct val="120000"/>
              </a:lnSpc>
              <a:spcBef>
                <a:spcPts val="1000"/>
              </a:spcBef>
              <a:spcAft>
                <a:spcPts val="0"/>
              </a:spcAft>
              <a:buSzPts val="2000"/>
              <a:buAutoNum type="arabicParenBoth"/>
            </a:pPr>
            <a:r>
              <a:rPr lang="en-US"/>
              <a:t>two types of conditions: necessary and sufficient conditions for a statement to be true and </a:t>
            </a:r>
            <a:endParaRPr/>
          </a:p>
          <a:p>
            <a:pPr indent="-457200" lvl="0" marL="457200" rtl="0" algn="l">
              <a:lnSpc>
                <a:spcPct val="120000"/>
              </a:lnSpc>
              <a:spcBef>
                <a:spcPts val="1000"/>
              </a:spcBef>
              <a:spcAft>
                <a:spcPts val="0"/>
              </a:spcAft>
              <a:buSzPts val="2000"/>
              <a:buAutoNum type="arabicParenBoth"/>
            </a:pPr>
            <a:r>
              <a:rPr lang="en-US"/>
              <a:t> two types of statements: positive analysis and normative analysis. </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43"/>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a:t>12.0 SUMMARY</a:t>
            </a:r>
            <a:endParaRPr/>
          </a:p>
        </p:txBody>
      </p:sp>
      <p:sp>
        <p:nvSpPr>
          <p:cNvPr id="353" name="Google Shape;353;p43"/>
          <p:cNvSpPr txBox="1"/>
          <p:nvPr>
            <p:ph idx="1" type="body"/>
          </p:nvPr>
        </p:nvSpPr>
        <p:spPr>
          <a:xfrm>
            <a:off x="1451579" y="1853754"/>
            <a:ext cx="9603275" cy="3924194"/>
          </a:xfrm>
          <a:prstGeom prst="rect">
            <a:avLst/>
          </a:prstGeom>
          <a:noFill/>
          <a:ln>
            <a:noFill/>
          </a:ln>
        </p:spPr>
        <p:txBody>
          <a:bodyPr anchorCtr="0" anchor="t" bIns="45700" lIns="91425" spcFirstLastPara="1" rIns="91425" wrap="square" tIns="45700">
            <a:normAutofit fontScale="62500" lnSpcReduction="20000"/>
          </a:bodyPr>
          <a:lstStyle/>
          <a:p>
            <a:pPr indent="-228631" lvl="0" marL="228600" rtl="0" algn="l">
              <a:lnSpc>
                <a:spcPct val="120000"/>
              </a:lnSpc>
              <a:spcBef>
                <a:spcPts val="0"/>
              </a:spcBef>
              <a:spcAft>
                <a:spcPts val="0"/>
              </a:spcAft>
              <a:buSzPct val="100000"/>
              <a:buChar char="•"/>
            </a:pPr>
            <a:r>
              <a:rPr lang="en-US" sz="2900"/>
              <a:t>The aim of this course is to give students the conceptual basis and the necessary tools for understanding modern microeconomics at the intermediate level. </a:t>
            </a:r>
            <a:endParaRPr/>
          </a:p>
          <a:p>
            <a:pPr indent="-228631" lvl="0" marL="228600" rtl="0" algn="l">
              <a:lnSpc>
                <a:spcPct val="120000"/>
              </a:lnSpc>
              <a:spcBef>
                <a:spcPts val="1000"/>
              </a:spcBef>
              <a:spcAft>
                <a:spcPts val="0"/>
              </a:spcAft>
              <a:buSzPct val="100000"/>
              <a:buChar char="•"/>
            </a:pPr>
            <a:r>
              <a:rPr lang="en-US" sz="2900"/>
              <a:t>The course content presented will guide in understanding the following 6 broad areas of focus in intermediate microeconomics-</a:t>
            </a:r>
            <a:endParaRPr/>
          </a:p>
          <a:p>
            <a:pPr indent="-457231" lvl="0" marL="457200" rtl="0" algn="l">
              <a:lnSpc>
                <a:spcPct val="120000"/>
              </a:lnSpc>
              <a:spcBef>
                <a:spcPts val="1000"/>
              </a:spcBef>
              <a:spcAft>
                <a:spcPts val="0"/>
              </a:spcAft>
              <a:buSzPct val="100000"/>
              <a:buFont typeface="Gill Sans"/>
              <a:buAutoNum type="arabicPeriod"/>
            </a:pPr>
            <a:r>
              <a:rPr lang="en-US" sz="2900"/>
              <a:t>‐ Consumer Theory  </a:t>
            </a:r>
            <a:endParaRPr/>
          </a:p>
          <a:p>
            <a:pPr indent="-457231" lvl="0" marL="457200" rtl="0" algn="l">
              <a:lnSpc>
                <a:spcPct val="120000"/>
              </a:lnSpc>
              <a:spcBef>
                <a:spcPts val="1000"/>
              </a:spcBef>
              <a:spcAft>
                <a:spcPts val="0"/>
              </a:spcAft>
              <a:buSzPct val="100000"/>
              <a:buFont typeface="Gill Sans"/>
              <a:buAutoNum type="arabicPeriod"/>
            </a:pPr>
            <a:r>
              <a:rPr lang="en-US" sz="2900"/>
              <a:t>‐ The Theory of the Firm  </a:t>
            </a:r>
            <a:endParaRPr/>
          </a:p>
          <a:p>
            <a:pPr indent="-457231" lvl="0" marL="457200" rtl="0" algn="l">
              <a:lnSpc>
                <a:spcPct val="120000"/>
              </a:lnSpc>
              <a:spcBef>
                <a:spcPts val="1000"/>
              </a:spcBef>
              <a:spcAft>
                <a:spcPts val="0"/>
              </a:spcAft>
              <a:buSzPct val="100000"/>
              <a:buFont typeface="Gill Sans"/>
              <a:buAutoNum type="arabicPeriod"/>
            </a:pPr>
            <a:r>
              <a:rPr lang="en-US" sz="2900"/>
              <a:t>‐ General Equilibrium  </a:t>
            </a:r>
            <a:endParaRPr/>
          </a:p>
          <a:p>
            <a:pPr indent="-457231" lvl="0" marL="457200" rtl="0" algn="l">
              <a:lnSpc>
                <a:spcPct val="120000"/>
              </a:lnSpc>
              <a:spcBef>
                <a:spcPts val="1000"/>
              </a:spcBef>
              <a:spcAft>
                <a:spcPts val="0"/>
              </a:spcAft>
              <a:buSzPct val="100000"/>
              <a:buFont typeface="Gill Sans"/>
              <a:buAutoNum type="arabicPeriod"/>
            </a:pPr>
            <a:r>
              <a:rPr lang="en-US" sz="2900"/>
              <a:t>‐ Game Theory  </a:t>
            </a:r>
            <a:endParaRPr/>
          </a:p>
          <a:p>
            <a:pPr indent="-457231" lvl="0" marL="457200" rtl="0" algn="l">
              <a:lnSpc>
                <a:spcPct val="120000"/>
              </a:lnSpc>
              <a:spcBef>
                <a:spcPts val="1000"/>
              </a:spcBef>
              <a:spcAft>
                <a:spcPts val="0"/>
              </a:spcAft>
              <a:buSzPct val="100000"/>
              <a:buFont typeface="Gill Sans"/>
              <a:buAutoNum type="arabicPeriod"/>
            </a:pPr>
            <a:r>
              <a:rPr lang="en-US" sz="2900"/>
              <a:t>‐ Oligopolistic Markets  </a:t>
            </a:r>
            <a:endParaRPr/>
          </a:p>
          <a:p>
            <a:pPr indent="-457231" lvl="0" marL="457200" rtl="0" algn="l">
              <a:lnSpc>
                <a:spcPct val="120000"/>
              </a:lnSpc>
              <a:spcBef>
                <a:spcPts val="1000"/>
              </a:spcBef>
              <a:spcAft>
                <a:spcPts val="0"/>
              </a:spcAft>
              <a:buSzPct val="100000"/>
              <a:buFont typeface="Gill Sans"/>
              <a:buAutoNum type="arabicPeriod"/>
            </a:pPr>
            <a:r>
              <a:rPr lang="en-US" sz="2900"/>
              <a:t>‐ Information Economics</a:t>
            </a:r>
            <a:endParaRPr/>
          </a:p>
          <a:p>
            <a:pPr indent="-149225" lvl="0" marL="228600" rtl="0" algn="l">
              <a:lnSpc>
                <a:spcPct val="120000"/>
              </a:lnSpc>
              <a:spcBef>
                <a:spcPts val="1000"/>
              </a:spcBef>
              <a:spcAft>
                <a:spcPts val="0"/>
              </a:spcAft>
              <a:buSzPct val="100000"/>
              <a:buNone/>
            </a:pPr>
            <a:r>
              <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44"/>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a:t>13.0 SELF ASSESMENT EXERCISE</a:t>
            </a:r>
            <a:endParaRPr/>
          </a:p>
        </p:txBody>
      </p:sp>
      <p:sp>
        <p:nvSpPr>
          <p:cNvPr id="359" name="Google Shape;359;p44"/>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1. Discuss the following key microeconomic concepts-</a:t>
            </a:r>
            <a:endParaRPr/>
          </a:p>
          <a:p>
            <a:pPr indent="-228600" lvl="0" marL="228600" rtl="0" algn="l">
              <a:lnSpc>
                <a:spcPct val="120000"/>
              </a:lnSpc>
              <a:spcBef>
                <a:spcPts val="1000"/>
              </a:spcBef>
              <a:spcAft>
                <a:spcPts val="0"/>
              </a:spcAft>
              <a:buSzPts val="2000"/>
              <a:buChar char="•"/>
            </a:pPr>
            <a:r>
              <a:rPr lang="en-US"/>
              <a:t>Scarcity </a:t>
            </a:r>
            <a:endParaRPr/>
          </a:p>
          <a:p>
            <a:pPr indent="-228600" lvl="0" marL="228600" rtl="0" algn="l">
              <a:lnSpc>
                <a:spcPct val="120000"/>
              </a:lnSpc>
              <a:spcBef>
                <a:spcPts val="1000"/>
              </a:spcBef>
              <a:spcAft>
                <a:spcPts val="0"/>
              </a:spcAft>
              <a:buSzPts val="2000"/>
              <a:buChar char="•"/>
            </a:pPr>
            <a:r>
              <a:rPr lang="en-US"/>
              <a:t> choice</a:t>
            </a:r>
            <a:endParaRPr/>
          </a:p>
          <a:p>
            <a:pPr indent="-228600" lvl="0" marL="228600" rtl="0" algn="l">
              <a:lnSpc>
                <a:spcPct val="120000"/>
              </a:lnSpc>
              <a:spcBef>
                <a:spcPts val="1000"/>
              </a:spcBef>
              <a:spcAft>
                <a:spcPts val="0"/>
              </a:spcAft>
              <a:buSzPts val="2000"/>
              <a:buChar char="•"/>
            </a:pPr>
            <a:r>
              <a:rPr lang="en-US"/>
              <a:t>Opportunity cost</a:t>
            </a:r>
            <a:endParaRPr/>
          </a:p>
          <a:p>
            <a:pPr indent="0" lvl="0" marL="0" rtl="0" algn="l">
              <a:lnSpc>
                <a:spcPct val="120000"/>
              </a:lnSpc>
              <a:spcBef>
                <a:spcPts val="1000"/>
              </a:spcBef>
              <a:spcAft>
                <a:spcPts val="0"/>
              </a:spcAft>
              <a:buSzPts val="2000"/>
              <a:buNone/>
            </a:pPr>
            <a:r>
              <a:rPr lang="en-US"/>
              <a:t>2 The analytical framework in modern economics involves 5 major steps. Discuss.</a:t>
            </a:r>
            <a:endParaRPr/>
          </a:p>
          <a:p>
            <a:pPr indent="0" lvl="0" marL="0" rtl="0" algn="l">
              <a:lnSpc>
                <a:spcPct val="120000"/>
              </a:lnSpc>
              <a:spcBef>
                <a:spcPts val="1000"/>
              </a:spcBef>
              <a:spcAft>
                <a:spcPts val="0"/>
              </a:spcAft>
              <a:buSzPts val="2000"/>
              <a:buNone/>
            </a:pPr>
            <a:r>
              <a:rPr lang="en-US"/>
              <a:t>3 Evaluate the studying platform method used in modern economics.</a:t>
            </a:r>
            <a:endParaRPr/>
          </a:p>
          <a:p>
            <a:pPr indent="-101600" lvl="0" marL="228600" rtl="0" algn="l">
              <a:lnSpc>
                <a:spcPct val="120000"/>
              </a:lnSpc>
              <a:spcBef>
                <a:spcPts val="1000"/>
              </a:spcBef>
              <a:spcAft>
                <a:spcPts val="0"/>
              </a:spcAft>
              <a:buSzPts val="2000"/>
              <a:buNone/>
            </a:pPr>
            <a:r>
              <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id="364" name="Google Shape;364;p45"/>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t/>
            </a:r>
            <a:endParaRPr/>
          </a:p>
        </p:txBody>
      </p:sp>
      <p:sp>
        <p:nvSpPr>
          <p:cNvPr id="365" name="Google Shape;365;p45"/>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4. Economic theory plays various roles; however, it also has limitations. Discuss.</a:t>
            </a:r>
            <a:endParaRPr/>
          </a:p>
          <a:p>
            <a:pPr indent="0" lvl="0" marL="0" rtl="0" algn="l">
              <a:lnSpc>
                <a:spcPct val="120000"/>
              </a:lnSpc>
              <a:spcBef>
                <a:spcPts val="1000"/>
              </a:spcBef>
              <a:spcAft>
                <a:spcPts val="0"/>
              </a:spcAft>
              <a:buSzPts val="2000"/>
              <a:buNone/>
            </a:pPr>
            <a:r>
              <a:rPr lang="en-US"/>
              <a:t>5. State the advantages of using mathematics in modern economics.</a:t>
            </a:r>
            <a:endParaRPr/>
          </a:p>
          <a:p>
            <a:pPr indent="0" lvl="0" marL="0" rtl="0" algn="l">
              <a:lnSpc>
                <a:spcPct val="120000"/>
              </a:lnSpc>
              <a:spcBef>
                <a:spcPts val="1000"/>
              </a:spcBef>
              <a:spcAft>
                <a:spcPts val="0"/>
              </a:spcAft>
              <a:buSzPts val="2000"/>
              <a:buNone/>
            </a:pPr>
            <a:r>
              <a:rPr lang="en-US"/>
              <a:t>6. Examine the composition of a valuable economic paper.</a:t>
            </a:r>
            <a:endParaRPr/>
          </a:p>
          <a:p>
            <a:pPr indent="0" lvl="0" marL="0" rtl="0" algn="l">
              <a:lnSpc>
                <a:spcPct val="120000"/>
              </a:lnSpc>
              <a:spcBef>
                <a:spcPts val="1000"/>
              </a:spcBef>
              <a:spcAft>
                <a:spcPts val="0"/>
              </a:spcAft>
              <a:buSzPts val="2000"/>
              <a:buNone/>
            </a:pPr>
            <a:r>
              <a:rPr lang="en-US"/>
              <a:t>7. Briefly explain 3 stages in formulating an economic conclusion.</a:t>
            </a:r>
            <a:endParaRPr/>
          </a:p>
          <a:p>
            <a:pPr indent="0" lvl="0" marL="0" rtl="0" algn="l">
              <a:lnSpc>
                <a:spcPct val="120000"/>
              </a:lnSpc>
              <a:spcBef>
                <a:spcPts val="1000"/>
              </a:spcBef>
              <a:spcAft>
                <a:spcPts val="0"/>
              </a:spcAft>
              <a:buSzPts val="2000"/>
              <a:buNone/>
            </a:pPr>
            <a:r>
              <a:rPr lang="en-US"/>
              <a:t>8. Distinguish between the following as applied when  discussing an economic issue-</a:t>
            </a:r>
            <a:endParaRPr/>
          </a:p>
          <a:p>
            <a:pPr indent="0" lvl="0" marL="0" rtl="0" algn="l">
              <a:lnSpc>
                <a:spcPct val="120000"/>
              </a:lnSpc>
              <a:spcBef>
                <a:spcPts val="1000"/>
              </a:spcBef>
              <a:spcAft>
                <a:spcPts val="0"/>
              </a:spcAft>
              <a:buSzPts val="2000"/>
              <a:buNone/>
            </a:pPr>
            <a:r>
              <a:rPr lang="en-US"/>
              <a:t>•	Necessary vs sufficient conditions</a:t>
            </a:r>
            <a:endParaRPr/>
          </a:p>
          <a:p>
            <a:pPr indent="0" lvl="0" marL="0" rtl="0" algn="l">
              <a:lnSpc>
                <a:spcPct val="120000"/>
              </a:lnSpc>
              <a:spcBef>
                <a:spcPts val="1000"/>
              </a:spcBef>
              <a:spcAft>
                <a:spcPts val="0"/>
              </a:spcAft>
              <a:buSzPts val="2000"/>
              <a:buNone/>
            </a:pPr>
            <a:r>
              <a:rPr lang="en-US"/>
              <a:t>•	Normative vs positive statements</a:t>
            </a:r>
            <a:endParaRPr/>
          </a:p>
          <a:p>
            <a:pPr indent="0" lvl="0" marL="0" rtl="0" algn="l">
              <a:lnSpc>
                <a:spcPct val="120000"/>
              </a:lnSpc>
              <a:spcBef>
                <a:spcPts val="1000"/>
              </a:spcBef>
              <a:spcAft>
                <a:spcPts val="0"/>
              </a:spcAft>
              <a:buSzPts val="2000"/>
              <a:buNone/>
            </a:pPr>
            <a:r>
              <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p46"/>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r>
              <a:rPr b="1" lang="en-US"/>
              <a:t>14.0 REFERENCES</a:t>
            </a:r>
            <a:br>
              <a:rPr lang="en-US"/>
            </a:br>
            <a:endParaRPr/>
          </a:p>
        </p:txBody>
      </p:sp>
      <p:sp>
        <p:nvSpPr>
          <p:cNvPr id="371" name="Google Shape;371;p46"/>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120000"/>
              </a:lnSpc>
              <a:spcBef>
                <a:spcPts val="0"/>
              </a:spcBef>
              <a:spcAft>
                <a:spcPts val="0"/>
              </a:spcAft>
              <a:buSzPct val="100000"/>
              <a:buChar char="•"/>
            </a:pPr>
            <a:r>
              <a:rPr lang="en-US"/>
              <a:t>Border, K. C., Fixed Point Theorems with Applications to Economics and Game The- ory, Cambridge: Cambridge University Press, 1985. </a:t>
            </a:r>
            <a:endParaRPr/>
          </a:p>
          <a:p>
            <a:pPr indent="-228600" lvl="0" marL="228600" rtl="0" algn="l">
              <a:lnSpc>
                <a:spcPct val="120000"/>
              </a:lnSpc>
              <a:spcBef>
                <a:spcPts val="1000"/>
              </a:spcBef>
              <a:spcAft>
                <a:spcPts val="0"/>
              </a:spcAft>
              <a:buSzPct val="100000"/>
              <a:buChar char="•"/>
            </a:pPr>
            <a:r>
              <a:rPr lang="en-US"/>
              <a:t>Luenberger, D., Microeconomic Theory, McGraw-Hill, 1995, Appendixes A-D. </a:t>
            </a:r>
            <a:endParaRPr/>
          </a:p>
          <a:p>
            <a:pPr indent="-228600" lvl="0" marL="228600" rtl="0" algn="l">
              <a:lnSpc>
                <a:spcPct val="120000"/>
              </a:lnSpc>
              <a:spcBef>
                <a:spcPts val="1000"/>
              </a:spcBef>
              <a:spcAft>
                <a:spcPts val="0"/>
              </a:spcAft>
              <a:buSzPct val="100000"/>
              <a:buChar char="•"/>
            </a:pPr>
            <a:r>
              <a:rPr lang="en-US"/>
              <a:t>Takayama, A. Mathematical Economics, the second edition, Cambridge: Cambridge University Press, 1985, Chapters 1-3.</a:t>
            </a:r>
            <a:endParaRPr/>
          </a:p>
          <a:p>
            <a:pPr indent="-228600" lvl="0" marL="228600" rtl="0" algn="l">
              <a:lnSpc>
                <a:spcPct val="120000"/>
              </a:lnSpc>
              <a:spcBef>
                <a:spcPts val="1000"/>
              </a:spcBef>
              <a:spcAft>
                <a:spcPts val="0"/>
              </a:spcAft>
              <a:buSzPct val="100000"/>
              <a:buChar char="•"/>
            </a:pPr>
            <a:r>
              <a:rPr lang="en-US"/>
              <a:t>Tian, G., The Basic Analytical Framework and Methodologies in Modern Economics, 2004 (in Chinese). http://econweb.tamu.edu/tian/chinese.htm. </a:t>
            </a:r>
            <a:endParaRPr/>
          </a:p>
          <a:p>
            <a:pPr indent="-228600" lvl="0" marL="228600" rtl="0" algn="l">
              <a:lnSpc>
                <a:spcPct val="120000"/>
              </a:lnSpc>
              <a:spcBef>
                <a:spcPts val="1000"/>
              </a:spcBef>
              <a:spcAft>
                <a:spcPts val="0"/>
              </a:spcAft>
              <a:buSzPct val="100000"/>
              <a:buChar char="•"/>
            </a:pPr>
            <a:r>
              <a:rPr lang="en-US"/>
              <a:t>Tian, G., \Fixed Points Theorems for Mappings with Non-Compact and Non-Convex Domains," Journal of Mathematical Analysis and Applications, 158 (1991), 161-167.</a:t>
            </a:r>
            <a:endParaRPr/>
          </a:p>
          <a:p>
            <a:pPr indent="-111125" lvl="0" marL="228600" rtl="0" algn="l">
              <a:lnSpc>
                <a:spcPct val="120000"/>
              </a:lnSpc>
              <a:spcBef>
                <a:spcPts val="1000"/>
              </a:spcBef>
              <a:spcAft>
                <a:spcPts val="0"/>
              </a:spcAft>
              <a:buSzPct val="100000"/>
              <a:buNone/>
            </a:pPr>
            <a:r>
              <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47"/>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Gill Sans"/>
              <a:buNone/>
            </a:pPr>
            <a:br>
              <a:rPr lang="en-US"/>
            </a:br>
            <a:endParaRPr/>
          </a:p>
        </p:txBody>
      </p:sp>
      <p:sp>
        <p:nvSpPr>
          <p:cNvPr id="377" name="Google Shape;377;p47"/>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p>
            <a:pPr indent="-101600" lvl="0" marL="228600" rtl="0" algn="ctr">
              <a:lnSpc>
                <a:spcPct val="120000"/>
              </a:lnSpc>
              <a:spcBef>
                <a:spcPts val="0"/>
              </a:spcBef>
              <a:spcAft>
                <a:spcPts val="0"/>
              </a:spcAft>
              <a:buSzPts val="2000"/>
              <a:buNone/>
            </a:pPr>
            <a:r>
              <a:t/>
            </a:r>
            <a:endParaRPr/>
          </a:p>
          <a:p>
            <a:pPr indent="-101600" lvl="0" marL="228600" rtl="0" algn="ctr">
              <a:lnSpc>
                <a:spcPct val="120000"/>
              </a:lnSpc>
              <a:spcBef>
                <a:spcPts val="1000"/>
              </a:spcBef>
              <a:spcAft>
                <a:spcPts val="0"/>
              </a:spcAft>
              <a:buSzPts val="2000"/>
              <a:buNone/>
            </a:pPr>
            <a:r>
              <a:t/>
            </a:r>
            <a:endParaRPr/>
          </a:p>
          <a:p>
            <a:pPr indent="0" lvl="0" marL="0" rtl="0" algn="ctr">
              <a:lnSpc>
                <a:spcPct val="120000"/>
              </a:lnSpc>
              <a:spcBef>
                <a:spcPts val="1000"/>
              </a:spcBef>
              <a:spcAft>
                <a:spcPts val="0"/>
              </a:spcAft>
              <a:buSzPts val="2000"/>
              <a:buNone/>
            </a:pPr>
            <a:r>
              <a:t/>
            </a:r>
            <a:endParaRPr/>
          </a:p>
          <a:p>
            <a:pPr indent="0" lvl="0" marL="0" rtl="0" algn="ctr">
              <a:lnSpc>
                <a:spcPct val="120000"/>
              </a:lnSpc>
              <a:spcBef>
                <a:spcPts val="1000"/>
              </a:spcBef>
              <a:spcAft>
                <a:spcPts val="0"/>
              </a:spcAft>
              <a:buSzPts val="2000"/>
              <a:buNone/>
            </a:pPr>
            <a:r>
              <a:rPr b="1" lang="en-US"/>
              <a:t>THE END, THANK YOU.</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Gallery">
  <a:themeElements>
    <a:clrScheme name="Gallery">
      <a:dk1>
        <a:srgbClr val="000000"/>
      </a:dk1>
      <a:lt1>
        <a:srgbClr val="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2023-09-10T13:21:12Z</dcterms:created>
  <dc:creator>Evelyn Tipape (Treasury)</dc:creator>
</cp:coreProperties>
</file>