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8" r:id="rId4"/>
    <p:sldId id="258" r:id="rId5"/>
    <p:sldId id="259" r:id="rId6"/>
    <p:sldId id="260" r:id="rId7"/>
    <p:sldId id="269" r:id="rId8"/>
    <p:sldId id="270" r:id="rId9"/>
    <p:sldId id="271" r:id="rId10"/>
    <p:sldId id="272" r:id="rId11"/>
    <p:sldId id="273" r:id="rId12"/>
    <p:sldId id="261" r:id="rId13"/>
    <p:sldId id="274" r:id="rId14"/>
    <p:sldId id="275" r:id="rId15"/>
    <p:sldId id="276" r:id="rId16"/>
    <p:sldId id="277" r:id="rId17"/>
    <p:sldId id="262" r:id="rId18"/>
    <p:sldId id="278" r:id="rId19"/>
    <p:sldId id="279" r:id="rId20"/>
    <p:sldId id="280" r:id="rId21"/>
    <p:sldId id="281" r:id="rId22"/>
    <p:sldId id="263" r:id="rId23"/>
    <p:sldId id="282" r:id="rId24"/>
    <p:sldId id="283" r:id="rId25"/>
    <p:sldId id="284" r:id="rId26"/>
    <p:sldId id="285" r:id="rId27"/>
    <p:sldId id="286" r:id="rId28"/>
    <p:sldId id="287" r:id="rId29"/>
    <p:sldId id="288" r:id="rId30"/>
    <p:sldId id="264" r:id="rId31"/>
    <p:sldId id="289" r:id="rId32"/>
    <p:sldId id="290" r:id="rId33"/>
    <p:sldId id="265" r:id="rId34"/>
    <p:sldId id="291" r:id="rId35"/>
    <p:sldId id="266" r:id="rId36"/>
    <p:sldId id="267"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561B09-8285-4942-AF83-2838D938F320}" type="datetimeFigureOut">
              <a:rPr lang="en-KE" smtClean="0"/>
              <a:t>03/10/2023</a:t>
            </a:fld>
            <a:endParaRPr lang="en-KE" dirty="0"/>
          </a:p>
        </p:txBody>
      </p:sp>
      <p:sp>
        <p:nvSpPr>
          <p:cNvPr id="5" name="Footer Placeholder 4"/>
          <p:cNvSpPr>
            <a:spLocks noGrp="1"/>
          </p:cNvSpPr>
          <p:nvPr>
            <p:ph type="ftr" sz="quarter" idx="11"/>
          </p:nvPr>
        </p:nvSpPr>
        <p:spPr>
          <a:xfrm>
            <a:off x="2416500" y="329307"/>
            <a:ext cx="4973915" cy="309201"/>
          </a:xfrm>
        </p:spPr>
        <p:txBody>
          <a:bodyPr/>
          <a:lstStyle/>
          <a:p>
            <a:endParaRPr lang="en-KE" dirty="0"/>
          </a:p>
        </p:txBody>
      </p:sp>
      <p:sp>
        <p:nvSpPr>
          <p:cNvPr id="6" name="Slide Number Placeholder 5"/>
          <p:cNvSpPr>
            <a:spLocks noGrp="1"/>
          </p:cNvSpPr>
          <p:nvPr>
            <p:ph type="sldNum" sz="quarter" idx="12"/>
          </p:nvPr>
        </p:nvSpPr>
        <p:spPr>
          <a:xfrm>
            <a:off x="1437664" y="798973"/>
            <a:ext cx="811019" cy="503578"/>
          </a:xfrm>
        </p:spPr>
        <p:txBody>
          <a:bodyPr/>
          <a:lstStyle/>
          <a:p>
            <a:fld id="{3E425C28-7912-4B97-880B-1B9AA810BCFD}" type="slidenum">
              <a:rPr lang="en-KE" smtClean="0"/>
              <a:t>‹#›</a:t>
            </a:fld>
            <a:endParaRPr lang="en-KE"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91904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561B09-8285-4942-AF83-2838D938F320}" type="datetimeFigureOut">
              <a:rPr lang="en-KE" smtClean="0"/>
              <a:t>03/10/2023</a:t>
            </a:fld>
            <a:endParaRPr lang="en-KE" dirty="0"/>
          </a:p>
        </p:txBody>
      </p:sp>
      <p:sp>
        <p:nvSpPr>
          <p:cNvPr id="5" name="Footer Placeholder 4"/>
          <p:cNvSpPr>
            <a:spLocks noGrp="1"/>
          </p:cNvSpPr>
          <p:nvPr>
            <p:ph type="ftr" sz="quarter" idx="11"/>
          </p:nvPr>
        </p:nvSpPr>
        <p:spPr/>
        <p:txBody>
          <a:bodyPr/>
          <a:lstStyle/>
          <a:p>
            <a:endParaRPr lang="en-KE" dirty="0"/>
          </a:p>
        </p:txBody>
      </p:sp>
      <p:sp>
        <p:nvSpPr>
          <p:cNvPr id="6" name="Slide Number Placeholder 5"/>
          <p:cNvSpPr>
            <a:spLocks noGrp="1"/>
          </p:cNvSpPr>
          <p:nvPr>
            <p:ph type="sldNum" sz="quarter" idx="12"/>
          </p:nvPr>
        </p:nvSpPr>
        <p:spPr/>
        <p:txBody>
          <a:bodyPr/>
          <a:lstStyle/>
          <a:p>
            <a:fld id="{3E425C28-7912-4B97-880B-1B9AA810BCFD}" type="slidenum">
              <a:rPr lang="en-KE" smtClean="0"/>
              <a:t>‹#›</a:t>
            </a:fld>
            <a:endParaRPr lang="en-KE"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28077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561B09-8285-4942-AF83-2838D938F320}" type="datetimeFigureOut">
              <a:rPr lang="en-KE" smtClean="0"/>
              <a:t>03/10/2023</a:t>
            </a:fld>
            <a:endParaRPr lang="en-KE" dirty="0"/>
          </a:p>
        </p:txBody>
      </p:sp>
      <p:sp>
        <p:nvSpPr>
          <p:cNvPr id="5" name="Footer Placeholder 4"/>
          <p:cNvSpPr>
            <a:spLocks noGrp="1"/>
          </p:cNvSpPr>
          <p:nvPr>
            <p:ph type="ftr" sz="quarter" idx="11"/>
          </p:nvPr>
        </p:nvSpPr>
        <p:spPr/>
        <p:txBody>
          <a:bodyPr/>
          <a:lstStyle/>
          <a:p>
            <a:endParaRPr lang="en-KE" dirty="0"/>
          </a:p>
        </p:txBody>
      </p:sp>
      <p:sp>
        <p:nvSpPr>
          <p:cNvPr id="6" name="Slide Number Placeholder 5"/>
          <p:cNvSpPr>
            <a:spLocks noGrp="1"/>
          </p:cNvSpPr>
          <p:nvPr>
            <p:ph type="sldNum" sz="quarter" idx="12"/>
          </p:nvPr>
        </p:nvSpPr>
        <p:spPr/>
        <p:txBody>
          <a:bodyPr/>
          <a:lstStyle/>
          <a:p>
            <a:fld id="{3E425C28-7912-4B97-880B-1B9AA810BCFD}" type="slidenum">
              <a:rPr lang="en-KE" smtClean="0"/>
              <a:t>‹#›</a:t>
            </a:fld>
            <a:endParaRPr lang="en-KE"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62115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561B09-8285-4942-AF83-2838D938F320}" type="datetimeFigureOut">
              <a:rPr lang="en-KE" smtClean="0"/>
              <a:t>03/10/2023</a:t>
            </a:fld>
            <a:endParaRPr lang="en-KE" dirty="0"/>
          </a:p>
        </p:txBody>
      </p:sp>
      <p:sp>
        <p:nvSpPr>
          <p:cNvPr id="6" name="Footer Placeholder 5"/>
          <p:cNvSpPr>
            <a:spLocks noGrp="1"/>
          </p:cNvSpPr>
          <p:nvPr>
            <p:ph type="ftr" sz="quarter" idx="11"/>
          </p:nvPr>
        </p:nvSpPr>
        <p:spPr/>
        <p:txBody>
          <a:bodyPr/>
          <a:lstStyle/>
          <a:p>
            <a:endParaRPr lang="en-KE" dirty="0"/>
          </a:p>
        </p:txBody>
      </p:sp>
      <p:sp>
        <p:nvSpPr>
          <p:cNvPr id="7" name="Slide Number Placeholder 6"/>
          <p:cNvSpPr>
            <a:spLocks noGrp="1"/>
          </p:cNvSpPr>
          <p:nvPr>
            <p:ph type="sldNum" sz="quarter" idx="12"/>
          </p:nvPr>
        </p:nvSpPr>
        <p:spPr/>
        <p:txBody>
          <a:bodyPr/>
          <a:lstStyle/>
          <a:p>
            <a:fld id="{3E425C28-7912-4B97-880B-1B9AA810BCFD}" type="slidenum">
              <a:rPr lang="en-KE" smtClean="0"/>
              <a:t>‹#›</a:t>
            </a:fld>
            <a:endParaRPr lang="en-KE"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52736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561B09-8285-4942-AF83-2838D938F320}" type="datetimeFigureOut">
              <a:rPr lang="en-KE" smtClean="0"/>
              <a:t>03/10/2023</a:t>
            </a:fld>
            <a:endParaRPr lang="en-KE" dirty="0"/>
          </a:p>
        </p:txBody>
      </p:sp>
      <p:sp>
        <p:nvSpPr>
          <p:cNvPr id="8" name="Footer Placeholder 7"/>
          <p:cNvSpPr>
            <a:spLocks noGrp="1"/>
          </p:cNvSpPr>
          <p:nvPr>
            <p:ph type="ftr" sz="quarter" idx="11"/>
          </p:nvPr>
        </p:nvSpPr>
        <p:spPr/>
        <p:txBody>
          <a:bodyPr/>
          <a:lstStyle/>
          <a:p>
            <a:endParaRPr lang="en-KE" dirty="0"/>
          </a:p>
        </p:txBody>
      </p:sp>
      <p:sp>
        <p:nvSpPr>
          <p:cNvPr id="9" name="Slide Number Placeholder 8"/>
          <p:cNvSpPr>
            <a:spLocks noGrp="1"/>
          </p:cNvSpPr>
          <p:nvPr>
            <p:ph type="sldNum" sz="quarter" idx="12"/>
          </p:nvPr>
        </p:nvSpPr>
        <p:spPr/>
        <p:txBody>
          <a:bodyPr/>
          <a:lstStyle/>
          <a:p>
            <a:fld id="{3E425C28-7912-4B97-880B-1B9AA810BCFD}" type="slidenum">
              <a:rPr lang="en-KE" smtClean="0"/>
              <a:t>‹#›</a:t>
            </a:fld>
            <a:endParaRPr lang="en-KE"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33099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561B09-8285-4942-AF83-2838D938F320}" type="datetimeFigureOut">
              <a:rPr lang="en-KE" smtClean="0"/>
              <a:t>03/10/2023</a:t>
            </a:fld>
            <a:endParaRPr lang="en-KE" dirty="0"/>
          </a:p>
        </p:txBody>
      </p:sp>
      <p:sp>
        <p:nvSpPr>
          <p:cNvPr id="4" name="Footer Placeholder 3"/>
          <p:cNvSpPr>
            <a:spLocks noGrp="1"/>
          </p:cNvSpPr>
          <p:nvPr>
            <p:ph type="ftr" sz="quarter" idx="11"/>
          </p:nvPr>
        </p:nvSpPr>
        <p:spPr/>
        <p:txBody>
          <a:bodyPr/>
          <a:lstStyle/>
          <a:p>
            <a:endParaRPr lang="en-KE" dirty="0"/>
          </a:p>
        </p:txBody>
      </p:sp>
      <p:sp>
        <p:nvSpPr>
          <p:cNvPr id="5" name="Slide Number Placeholder 4"/>
          <p:cNvSpPr>
            <a:spLocks noGrp="1"/>
          </p:cNvSpPr>
          <p:nvPr>
            <p:ph type="sldNum" sz="quarter" idx="12"/>
          </p:nvPr>
        </p:nvSpPr>
        <p:spPr/>
        <p:txBody>
          <a:bodyPr/>
          <a:lstStyle/>
          <a:p>
            <a:fld id="{3E425C28-7912-4B97-880B-1B9AA810BCFD}" type="slidenum">
              <a:rPr lang="en-KE" smtClean="0"/>
              <a:t>‹#›</a:t>
            </a:fld>
            <a:endParaRPr lang="en-KE"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41106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561B09-8285-4942-AF83-2838D938F320}" type="datetimeFigureOut">
              <a:rPr lang="en-KE" smtClean="0"/>
              <a:t>03/10/2023</a:t>
            </a:fld>
            <a:endParaRPr lang="en-KE" dirty="0"/>
          </a:p>
        </p:txBody>
      </p:sp>
      <p:sp>
        <p:nvSpPr>
          <p:cNvPr id="3" name="Footer Placeholder 2"/>
          <p:cNvSpPr>
            <a:spLocks noGrp="1"/>
          </p:cNvSpPr>
          <p:nvPr>
            <p:ph type="ftr" sz="quarter" idx="11"/>
          </p:nvPr>
        </p:nvSpPr>
        <p:spPr/>
        <p:txBody>
          <a:bodyPr/>
          <a:lstStyle/>
          <a:p>
            <a:endParaRPr lang="en-KE" dirty="0"/>
          </a:p>
        </p:txBody>
      </p:sp>
      <p:sp>
        <p:nvSpPr>
          <p:cNvPr id="4" name="Slide Number Placeholder 3"/>
          <p:cNvSpPr>
            <a:spLocks noGrp="1"/>
          </p:cNvSpPr>
          <p:nvPr>
            <p:ph type="sldNum" sz="quarter" idx="12"/>
          </p:nvPr>
        </p:nvSpPr>
        <p:spPr/>
        <p:txBody>
          <a:bodyPr/>
          <a:lstStyle/>
          <a:p>
            <a:fld id="{3E425C28-7912-4B97-880B-1B9AA810BCFD}" type="slidenum">
              <a:rPr lang="en-KE" smtClean="0"/>
              <a:t>‹#›</a:t>
            </a:fld>
            <a:endParaRPr lang="en-KE" dirty="0"/>
          </a:p>
        </p:txBody>
      </p:sp>
    </p:spTree>
    <p:extLst>
      <p:ext uri="{BB962C8B-B14F-4D97-AF65-F5344CB8AC3E}">
        <p14:creationId xmlns:p14="http://schemas.microsoft.com/office/powerpoint/2010/main" val="3473969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F561B09-8285-4942-AF83-2838D938F320}" type="datetimeFigureOut">
              <a:rPr lang="en-KE" smtClean="0"/>
              <a:t>03/10/2023</a:t>
            </a:fld>
            <a:endParaRPr lang="en-KE" dirty="0"/>
          </a:p>
        </p:txBody>
      </p:sp>
      <p:sp>
        <p:nvSpPr>
          <p:cNvPr id="6" name="Footer Placeholder 5"/>
          <p:cNvSpPr>
            <a:spLocks noGrp="1"/>
          </p:cNvSpPr>
          <p:nvPr>
            <p:ph type="ftr" sz="quarter" idx="11"/>
          </p:nvPr>
        </p:nvSpPr>
        <p:spPr/>
        <p:txBody>
          <a:bodyPr/>
          <a:lstStyle/>
          <a:p>
            <a:endParaRPr lang="en-KE" dirty="0"/>
          </a:p>
        </p:txBody>
      </p:sp>
      <p:sp>
        <p:nvSpPr>
          <p:cNvPr id="7" name="Slide Number Placeholder 6"/>
          <p:cNvSpPr>
            <a:spLocks noGrp="1"/>
          </p:cNvSpPr>
          <p:nvPr>
            <p:ph type="sldNum" sz="quarter" idx="12"/>
          </p:nvPr>
        </p:nvSpPr>
        <p:spPr/>
        <p:txBody>
          <a:bodyPr/>
          <a:lstStyle/>
          <a:p>
            <a:fld id="{3E425C28-7912-4B97-880B-1B9AA810BCFD}" type="slidenum">
              <a:rPr lang="en-KE" smtClean="0"/>
              <a:t>‹#›</a:t>
            </a:fld>
            <a:endParaRPr lang="en-KE"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24536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0F561B09-8285-4942-AF83-2838D938F320}" type="datetimeFigureOut">
              <a:rPr lang="en-KE" smtClean="0"/>
              <a:t>03/10/2023</a:t>
            </a:fld>
            <a:endParaRPr lang="en-KE" dirty="0"/>
          </a:p>
        </p:txBody>
      </p:sp>
      <p:sp>
        <p:nvSpPr>
          <p:cNvPr id="6" name="Footer Placeholder 5"/>
          <p:cNvSpPr>
            <a:spLocks noGrp="1"/>
          </p:cNvSpPr>
          <p:nvPr>
            <p:ph type="ftr" sz="quarter" idx="11"/>
          </p:nvPr>
        </p:nvSpPr>
        <p:spPr>
          <a:xfrm>
            <a:off x="1447382" y="318640"/>
            <a:ext cx="5541004" cy="320931"/>
          </a:xfrm>
        </p:spPr>
        <p:txBody>
          <a:bodyPr/>
          <a:lstStyle/>
          <a:p>
            <a:endParaRPr lang="en-KE" dirty="0"/>
          </a:p>
        </p:txBody>
      </p:sp>
      <p:sp>
        <p:nvSpPr>
          <p:cNvPr id="7" name="Slide Number Placeholder 6"/>
          <p:cNvSpPr>
            <a:spLocks noGrp="1"/>
          </p:cNvSpPr>
          <p:nvPr>
            <p:ph type="sldNum" sz="quarter" idx="12"/>
          </p:nvPr>
        </p:nvSpPr>
        <p:spPr/>
        <p:txBody>
          <a:bodyPr/>
          <a:lstStyle/>
          <a:p>
            <a:fld id="{3E425C28-7912-4B97-880B-1B9AA810BCFD}" type="slidenum">
              <a:rPr lang="en-KE" smtClean="0"/>
              <a:t>‹#›</a:t>
            </a:fld>
            <a:endParaRPr lang="en-KE"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982369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561B09-8285-4942-AF83-2838D938F320}" type="datetimeFigureOut">
              <a:rPr lang="en-KE" smtClean="0"/>
              <a:t>03/10/2023</a:t>
            </a:fld>
            <a:endParaRPr lang="en-KE" dirty="0"/>
          </a:p>
        </p:txBody>
      </p:sp>
      <p:sp>
        <p:nvSpPr>
          <p:cNvPr id="5" name="Footer Placeholder 4"/>
          <p:cNvSpPr>
            <a:spLocks noGrp="1"/>
          </p:cNvSpPr>
          <p:nvPr>
            <p:ph type="ftr" sz="quarter" idx="11"/>
          </p:nvPr>
        </p:nvSpPr>
        <p:spPr/>
        <p:txBody>
          <a:bodyPr/>
          <a:lstStyle/>
          <a:p>
            <a:endParaRPr lang="en-KE" dirty="0"/>
          </a:p>
        </p:txBody>
      </p:sp>
      <p:sp>
        <p:nvSpPr>
          <p:cNvPr id="6" name="Slide Number Placeholder 5"/>
          <p:cNvSpPr>
            <a:spLocks noGrp="1"/>
          </p:cNvSpPr>
          <p:nvPr>
            <p:ph type="sldNum" sz="quarter" idx="12"/>
          </p:nvPr>
        </p:nvSpPr>
        <p:spPr/>
        <p:txBody>
          <a:bodyPr/>
          <a:lstStyle/>
          <a:p>
            <a:fld id="{3E425C28-7912-4B97-880B-1B9AA810BCFD}" type="slidenum">
              <a:rPr lang="en-KE" smtClean="0"/>
              <a:t>‹#›</a:t>
            </a:fld>
            <a:endParaRPr lang="en-KE"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04433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561B09-8285-4942-AF83-2838D938F320}" type="datetimeFigureOut">
              <a:rPr lang="en-KE" smtClean="0"/>
              <a:t>03/10/2023</a:t>
            </a:fld>
            <a:endParaRPr lang="en-KE" dirty="0"/>
          </a:p>
        </p:txBody>
      </p:sp>
      <p:sp>
        <p:nvSpPr>
          <p:cNvPr id="5" name="Footer Placeholder 4"/>
          <p:cNvSpPr>
            <a:spLocks noGrp="1"/>
          </p:cNvSpPr>
          <p:nvPr>
            <p:ph type="ftr" sz="quarter" idx="11"/>
          </p:nvPr>
        </p:nvSpPr>
        <p:spPr/>
        <p:txBody>
          <a:bodyPr/>
          <a:lstStyle/>
          <a:p>
            <a:endParaRPr lang="en-KE" dirty="0"/>
          </a:p>
        </p:txBody>
      </p:sp>
      <p:sp>
        <p:nvSpPr>
          <p:cNvPr id="6" name="Slide Number Placeholder 5"/>
          <p:cNvSpPr>
            <a:spLocks noGrp="1"/>
          </p:cNvSpPr>
          <p:nvPr>
            <p:ph type="sldNum" sz="quarter" idx="12"/>
          </p:nvPr>
        </p:nvSpPr>
        <p:spPr/>
        <p:txBody>
          <a:bodyPr/>
          <a:lstStyle/>
          <a:p>
            <a:fld id="{3E425C28-7912-4B97-880B-1B9AA810BCFD}" type="slidenum">
              <a:rPr lang="en-KE" smtClean="0"/>
              <a:t>‹#›</a:t>
            </a:fld>
            <a:endParaRPr lang="en-KE"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50369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F561B09-8285-4942-AF83-2838D938F320}" type="datetimeFigureOut">
              <a:rPr lang="en-KE" smtClean="0"/>
              <a:t>03/10/2023</a:t>
            </a:fld>
            <a:endParaRPr lang="en-KE"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KE"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3E425C28-7912-4B97-880B-1B9AA810BCFD}" type="slidenum">
              <a:rPr lang="en-KE" smtClean="0"/>
              <a:t>‹#›</a:t>
            </a:fld>
            <a:endParaRPr lang="en-KE"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42306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E7AB9-AD6C-D4D3-5911-365C58CA36D7}"/>
              </a:ext>
            </a:extLst>
          </p:cNvPr>
          <p:cNvSpPr>
            <a:spLocks noGrp="1"/>
          </p:cNvSpPr>
          <p:nvPr>
            <p:ph type="ctrTitle"/>
          </p:nvPr>
        </p:nvSpPr>
        <p:spPr/>
        <p:txBody>
          <a:bodyPr>
            <a:normAutofit/>
          </a:bodyPr>
          <a:lstStyle/>
          <a:p>
            <a:r>
              <a:rPr lang="en-US" sz="3600" b="1" dirty="0"/>
              <a:t>INTERMEDIATE MICROECONOMICS</a:t>
            </a:r>
            <a:endParaRPr lang="en-KE" sz="3600" b="1" dirty="0"/>
          </a:p>
        </p:txBody>
      </p:sp>
      <p:sp>
        <p:nvSpPr>
          <p:cNvPr id="3" name="Subtitle 2">
            <a:extLst>
              <a:ext uri="{FF2B5EF4-FFF2-40B4-BE49-F238E27FC236}">
                <a16:creationId xmlns:a16="http://schemas.microsoft.com/office/drawing/2014/main" id="{B80CF8A8-F910-C696-96BA-0C059EB3DFD3}"/>
              </a:ext>
            </a:extLst>
          </p:cNvPr>
          <p:cNvSpPr>
            <a:spLocks noGrp="1"/>
          </p:cNvSpPr>
          <p:nvPr>
            <p:ph type="subTitle" idx="1"/>
          </p:nvPr>
        </p:nvSpPr>
        <p:spPr/>
        <p:txBody>
          <a:bodyPr>
            <a:normAutofit/>
          </a:bodyPr>
          <a:lstStyle/>
          <a:p>
            <a:r>
              <a:rPr lang="en-US" sz="3200" b="1" dirty="0"/>
              <a:t>WEEK 2-CONSUMER THEORY</a:t>
            </a:r>
            <a:endParaRPr lang="en-KE" sz="3200" b="1" dirty="0"/>
          </a:p>
        </p:txBody>
      </p:sp>
    </p:spTree>
    <p:extLst>
      <p:ext uri="{BB962C8B-B14F-4D97-AF65-F5344CB8AC3E}">
        <p14:creationId xmlns:p14="http://schemas.microsoft.com/office/powerpoint/2010/main" val="3284767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05C81-32F4-7BC6-BB57-4A1E6F7E85BE}"/>
              </a:ext>
            </a:extLst>
          </p:cNvPr>
          <p:cNvSpPr>
            <a:spLocks noGrp="1"/>
          </p:cNvSpPr>
          <p:nvPr>
            <p:ph type="title"/>
          </p:nvPr>
        </p:nvSpPr>
        <p:spPr/>
        <p:txBody>
          <a:bodyPr/>
          <a:lstStyle/>
          <a:p>
            <a:r>
              <a:rPr lang="en-US" b="1" dirty="0"/>
              <a:t>contents</a:t>
            </a:r>
            <a:endParaRPr lang="en-KE" b="1" dirty="0"/>
          </a:p>
        </p:txBody>
      </p:sp>
      <p:sp>
        <p:nvSpPr>
          <p:cNvPr id="3" name="Content Placeholder 2">
            <a:extLst>
              <a:ext uri="{FF2B5EF4-FFF2-40B4-BE49-F238E27FC236}">
                <a16:creationId xmlns:a16="http://schemas.microsoft.com/office/drawing/2014/main" id="{C97CC29B-632D-922D-605D-011EDC9F3985}"/>
              </a:ext>
            </a:extLst>
          </p:cNvPr>
          <p:cNvSpPr>
            <a:spLocks noGrp="1"/>
          </p:cNvSpPr>
          <p:nvPr>
            <p:ph idx="1"/>
          </p:nvPr>
        </p:nvSpPr>
        <p:spPr>
          <a:xfrm>
            <a:off x="1451579" y="1853754"/>
            <a:ext cx="9603275" cy="3612591"/>
          </a:xfrm>
        </p:spPr>
        <p:txBody>
          <a:bodyPr>
            <a:normAutofit/>
          </a:bodyPr>
          <a:lstStyle/>
          <a:p>
            <a:r>
              <a:rPr lang="en-US" dirty="0"/>
              <a:t>1.0 Objectives</a:t>
            </a:r>
          </a:p>
          <a:p>
            <a:r>
              <a:rPr lang="en-US" dirty="0"/>
              <a:t>2.0 Introduction</a:t>
            </a:r>
          </a:p>
          <a:p>
            <a:r>
              <a:rPr lang="en-US" dirty="0"/>
              <a:t>3.0 Consumer Theory-Overview</a:t>
            </a:r>
          </a:p>
          <a:p>
            <a:pPr lvl="1">
              <a:buFont typeface="Courier New" panose="02070309020205020404" pitchFamily="49" charset="0"/>
              <a:buChar char="o"/>
            </a:pPr>
            <a:r>
              <a:rPr lang="en-US" dirty="0"/>
              <a:t>Definition</a:t>
            </a:r>
          </a:p>
          <a:p>
            <a:pPr lvl="1">
              <a:buFont typeface="Courier New" panose="02070309020205020404" pitchFamily="49" charset="0"/>
              <a:buChar char="o"/>
            </a:pPr>
            <a:r>
              <a:rPr lang="en-US" dirty="0"/>
              <a:t>Basic assumptions</a:t>
            </a:r>
          </a:p>
          <a:p>
            <a:pPr lvl="1">
              <a:buFont typeface="Courier New" panose="02070309020205020404" pitchFamily="49" charset="0"/>
              <a:buChar char="o"/>
            </a:pPr>
            <a:r>
              <a:rPr lang="en-US" dirty="0"/>
              <a:t>Advantages</a:t>
            </a:r>
          </a:p>
          <a:p>
            <a:pPr lvl="1">
              <a:buFont typeface="Courier New" panose="02070309020205020404" pitchFamily="49" charset="0"/>
              <a:buChar char="o"/>
            </a:pPr>
            <a:r>
              <a:rPr lang="en-US" dirty="0"/>
              <a:t>Limitations</a:t>
            </a:r>
          </a:p>
          <a:p>
            <a:pPr lvl="1">
              <a:buFont typeface="Courier New" panose="02070309020205020404" pitchFamily="49" charset="0"/>
              <a:buChar char="o"/>
            </a:pPr>
            <a:r>
              <a:rPr lang="en-US" dirty="0"/>
              <a:t>Examples</a:t>
            </a:r>
          </a:p>
          <a:p>
            <a:pPr marL="0" indent="0">
              <a:buNone/>
            </a:pPr>
            <a:endParaRPr lang="en-KE" dirty="0"/>
          </a:p>
        </p:txBody>
      </p:sp>
    </p:spTree>
    <p:extLst>
      <p:ext uri="{BB962C8B-B14F-4D97-AF65-F5344CB8AC3E}">
        <p14:creationId xmlns:p14="http://schemas.microsoft.com/office/powerpoint/2010/main" val="1076789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AA25C-5842-7850-C000-9DC75A3161ED}"/>
              </a:ext>
            </a:extLst>
          </p:cNvPr>
          <p:cNvSpPr>
            <a:spLocks noGrp="1"/>
          </p:cNvSpPr>
          <p:nvPr>
            <p:ph type="title"/>
          </p:nvPr>
        </p:nvSpPr>
        <p:spPr/>
        <p:txBody>
          <a:bodyPr/>
          <a:lstStyle/>
          <a:p>
            <a:endParaRPr lang="en-KE" dirty="0"/>
          </a:p>
        </p:txBody>
      </p:sp>
      <p:sp>
        <p:nvSpPr>
          <p:cNvPr id="3" name="Content Placeholder 2">
            <a:extLst>
              <a:ext uri="{FF2B5EF4-FFF2-40B4-BE49-F238E27FC236}">
                <a16:creationId xmlns:a16="http://schemas.microsoft.com/office/drawing/2014/main" id="{ED14AE87-1A6F-4D1D-CDEA-6FEB4A23B850}"/>
              </a:ext>
            </a:extLst>
          </p:cNvPr>
          <p:cNvSpPr>
            <a:spLocks noGrp="1"/>
          </p:cNvSpPr>
          <p:nvPr>
            <p:ph idx="1"/>
          </p:nvPr>
        </p:nvSpPr>
        <p:spPr/>
        <p:txBody>
          <a:bodyPr/>
          <a:lstStyle/>
          <a:p>
            <a:r>
              <a:rPr lang="en-US" dirty="0"/>
              <a:t>4.0 Budget Constraint</a:t>
            </a:r>
          </a:p>
          <a:p>
            <a:r>
              <a:rPr lang="en-US" dirty="0"/>
              <a:t>5.0 Consumer Preferences.</a:t>
            </a:r>
          </a:p>
          <a:p>
            <a:r>
              <a:rPr lang="en-US" dirty="0"/>
              <a:t>6.0 Indifference curves</a:t>
            </a:r>
          </a:p>
          <a:p>
            <a:r>
              <a:rPr lang="en-US" dirty="0"/>
              <a:t>7.0 Summary</a:t>
            </a:r>
          </a:p>
          <a:p>
            <a:r>
              <a:rPr lang="en-US" dirty="0"/>
              <a:t>8.0 References</a:t>
            </a:r>
          </a:p>
          <a:p>
            <a:pPr marL="0" indent="0">
              <a:buNone/>
            </a:pPr>
            <a:endParaRPr lang="en-KE" dirty="0"/>
          </a:p>
        </p:txBody>
      </p:sp>
    </p:spTree>
    <p:extLst>
      <p:ext uri="{BB962C8B-B14F-4D97-AF65-F5344CB8AC3E}">
        <p14:creationId xmlns:p14="http://schemas.microsoft.com/office/powerpoint/2010/main" val="33131464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205D7-AC02-0CE7-6F8D-2F34E3E6D188}"/>
              </a:ext>
            </a:extLst>
          </p:cNvPr>
          <p:cNvSpPr>
            <a:spLocks noGrp="1"/>
          </p:cNvSpPr>
          <p:nvPr>
            <p:ph type="title"/>
          </p:nvPr>
        </p:nvSpPr>
        <p:spPr/>
        <p:txBody>
          <a:bodyPr/>
          <a:lstStyle/>
          <a:p>
            <a:r>
              <a:rPr lang="en-US" b="1" dirty="0"/>
              <a:t>1.0 OBJECTIVES</a:t>
            </a:r>
            <a:endParaRPr lang="en-KE" b="1" dirty="0"/>
          </a:p>
        </p:txBody>
      </p:sp>
      <p:sp>
        <p:nvSpPr>
          <p:cNvPr id="3" name="Content Placeholder 2">
            <a:extLst>
              <a:ext uri="{FF2B5EF4-FFF2-40B4-BE49-F238E27FC236}">
                <a16:creationId xmlns:a16="http://schemas.microsoft.com/office/drawing/2014/main" id="{22EE2A69-8FCF-D501-5734-2F5F96A9A7CA}"/>
              </a:ext>
            </a:extLst>
          </p:cNvPr>
          <p:cNvSpPr>
            <a:spLocks noGrp="1"/>
          </p:cNvSpPr>
          <p:nvPr>
            <p:ph idx="1"/>
          </p:nvPr>
        </p:nvSpPr>
        <p:spPr/>
        <p:txBody>
          <a:bodyPr/>
          <a:lstStyle/>
          <a:p>
            <a:pPr marL="0" indent="0">
              <a:buNone/>
            </a:pPr>
            <a:r>
              <a:rPr lang="en-US" dirty="0"/>
              <a:t>At the end of the topic, the student should be able to:</a:t>
            </a:r>
          </a:p>
          <a:p>
            <a:r>
              <a:rPr lang="en-US" dirty="0"/>
              <a:t>Explain the concept of Budget Constraint </a:t>
            </a:r>
          </a:p>
          <a:p>
            <a:r>
              <a:rPr lang="en-US" dirty="0"/>
              <a:t>Explain the concept of consumer Preferences. </a:t>
            </a:r>
          </a:p>
          <a:p>
            <a:r>
              <a:rPr lang="en-US" dirty="0"/>
              <a:t>Outline assumptions about preferences </a:t>
            </a:r>
          </a:p>
          <a:p>
            <a:r>
              <a:rPr lang="en-US" dirty="0"/>
              <a:t>Define Indifference curves.</a:t>
            </a:r>
          </a:p>
          <a:p>
            <a:r>
              <a:rPr lang="en-US" dirty="0"/>
              <a:t>Explain and illustrate the shapes of Indifferent Curves</a:t>
            </a:r>
          </a:p>
          <a:p>
            <a:r>
              <a:rPr lang="en-US" dirty="0"/>
              <a:t>Explain the concept of Marginal Rate of Substitution</a:t>
            </a:r>
          </a:p>
          <a:p>
            <a:endParaRPr lang="en-KE" dirty="0"/>
          </a:p>
        </p:txBody>
      </p:sp>
    </p:spTree>
    <p:extLst>
      <p:ext uri="{BB962C8B-B14F-4D97-AF65-F5344CB8AC3E}">
        <p14:creationId xmlns:p14="http://schemas.microsoft.com/office/powerpoint/2010/main" val="9970019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75E3A-1F35-DB6B-ACD9-F6B518EF738D}"/>
              </a:ext>
            </a:extLst>
          </p:cNvPr>
          <p:cNvSpPr>
            <a:spLocks noGrp="1"/>
          </p:cNvSpPr>
          <p:nvPr>
            <p:ph type="title"/>
          </p:nvPr>
        </p:nvSpPr>
        <p:spPr/>
        <p:txBody>
          <a:bodyPr/>
          <a:lstStyle/>
          <a:p>
            <a:r>
              <a:rPr lang="en-US" b="1" dirty="0"/>
              <a:t>2.0 INTRODUCTION</a:t>
            </a:r>
            <a:endParaRPr lang="en-KE" b="1" dirty="0"/>
          </a:p>
        </p:txBody>
      </p:sp>
      <p:sp>
        <p:nvSpPr>
          <p:cNvPr id="3" name="Content Placeholder 2">
            <a:extLst>
              <a:ext uri="{FF2B5EF4-FFF2-40B4-BE49-F238E27FC236}">
                <a16:creationId xmlns:a16="http://schemas.microsoft.com/office/drawing/2014/main" id="{8F80F92C-E67F-2AEF-2F3A-9702FCB1812D}"/>
              </a:ext>
            </a:extLst>
          </p:cNvPr>
          <p:cNvSpPr>
            <a:spLocks noGrp="1"/>
          </p:cNvSpPr>
          <p:nvPr>
            <p:ph idx="1"/>
          </p:nvPr>
        </p:nvSpPr>
        <p:spPr/>
        <p:txBody>
          <a:bodyPr/>
          <a:lstStyle/>
          <a:p>
            <a:r>
              <a:rPr lang="en-US" dirty="0"/>
              <a:t>This topic evaluates the standard methods that economists use to model the behavior of consumers.</a:t>
            </a:r>
          </a:p>
          <a:p>
            <a:r>
              <a:rPr lang="en-US" dirty="0"/>
              <a:t>A consumer is a person who has the opportunity to buy various different commodities at fixed market prices.</a:t>
            </a:r>
            <a:endParaRPr lang="en-KE" dirty="0"/>
          </a:p>
        </p:txBody>
      </p:sp>
    </p:spTree>
    <p:extLst>
      <p:ext uri="{BB962C8B-B14F-4D97-AF65-F5344CB8AC3E}">
        <p14:creationId xmlns:p14="http://schemas.microsoft.com/office/powerpoint/2010/main" val="664131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9A41B-CE09-F73C-D39D-59EB8C18E335}"/>
              </a:ext>
            </a:extLst>
          </p:cNvPr>
          <p:cNvSpPr>
            <a:spLocks noGrp="1"/>
          </p:cNvSpPr>
          <p:nvPr>
            <p:ph type="title"/>
          </p:nvPr>
        </p:nvSpPr>
        <p:spPr/>
        <p:txBody>
          <a:bodyPr/>
          <a:lstStyle/>
          <a:p>
            <a:r>
              <a:rPr lang="en-US" b="1" dirty="0"/>
              <a:t>3.0 CONSUMER THEORY- AN OVERVIEW</a:t>
            </a:r>
            <a:endParaRPr lang="en-KE" b="1" dirty="0"/>
          </a:p>
        </p:txBody>
      </p:sp>
      <p:sp>
        <p:nvSpPr>
          <p:cNvPr id="3" name="Content Placeholder 2">
            <a:extLst>
              <a:ext uri="{FF2B5EF4-FFF2-40B4-BE49-F238E27FC236}">
                <a16:creationId xmlns:a16="http://schemas.microsoft.com/office/drawing/2014/main" id="{6E382217-2674-20AC-84FD-AA5CC06CF757}"/>
              </a:ext>
            </a:extLst>
          </p:cNvPr>
          <p:cNvSpPr>
            <a:spLocks noGrp="1"/>
          </p:cNvSpPr>
          <p:nvPr>
            <p:ph idx="1"/>
          </p:nvPr>
        </p:nvSpPr>
        <p:spPr>
          <a:xfrm>
            <a:off x="1451579" y="1985252"/>
            <a:ext cx="9603275" cy="3450613"/>
          </a:xfrm>
        </p:spPr>
        <p:txBody>
          <a:bodyPr>
            <a:normAutofit lnSpcReduction="10000"/>
          </a:bodyPr>
          <a:lstStyle/>
          <a:p>
            <a:pPr marL="0" indent="0">
              <a:buNone/>
            </a:pPr>
            <a:r>
              <a:rPr lang="en-US" b="1" dirty="0"/>
              <a:t>Definition</a:t>
            </a:r>
          </a:p>
          <a:p>
            <a:pPr marL="0" indent="0">
              <a:buNone/>
            </a:pPr>
            <a:r>
              <a:rPr lang="en-US" b="1" dirty="0"/>
              <a:t>What Is Consumer Theory?</a:t>
            </a:r>
          </a:p>
          <a:p>
            <a:r>
              <a:rPr lang="en-US" dirty="0"/>
              <a:t>It is the study of how people decide to spend their money based on their individual preferences and budget constraints.</a:t>
            </a:r>
          </a:p>
          <a:p>
            <a:r>
              <a:rPr lang="en-US" dirty="0"/>
              <a:t>It shows how individuals make choices subject to how much income they have available to spend and the prices of goods and services.</a:t>
            </a:r>
          </a:p>
          <a:p>
            <a:r>
              <a:rPr lang="en-US" dirty="0"/>
              <a:t>Understanding how consumers operate makes it easier for vendors to predict which of their products will sell more.</a:t>
            </a:r>
            <a:endParaRPr lang="en-KE" dirty="0"/>
          </a:p>
        </p:txBody>
      </p:sp>
    </p:spTree>
    <p:extLst>
      <p:ext uri="{BB962C8B-B14F-4D97-AF65-F5344CB8AC3E}">
        <p14:creationId xmlns:p14="http://schemas.microsoft.com/office/powerpoint/2010/main" val="2260294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2C0B5-0D1A-2142-08A7-6703F947BA42}"/>
              </a:ext>
            </a:extLst>
          </p:cNvPr>
          <p:cNvSpPr>
            <a:spLocks noGrp="1"/>
          </p:cNvSpPr>
          <p:nvPr>
            <p:ph type="title"/>
          </p:nvPr>
        </p:nvSpPr>
        <p:spPr/>
        <p:txBody>
          <a:bodyPr>
            <a:normAutofit/>
          </a:bodyPr>
          <a:lstStyle/>
          <a:p>
            <a:r>
              <a:rPr lang="en-US" sz="2400" b="1" cap="none" dirty="0"/>
              <a:t>Consumer Theory-Basic Assumptions</a:t>
            </a:r>
            <a:endParaRPr lang="en-KE" sz="2400" b="1" cap="none" dirty="0"/>
          </a:p>
        </p:txBody>
      </p:sp>
      <p:sp>
        <p:nvSpPr>
          <p:cNvPr id="3" name="Content Placeholder 2">
            <a:extLst>
              <a:ext uri="{FF2B5EF4-FFF2-40B4-BE49-F238E27FC236}">
                <a16:creationId xmlns:a16="http://schemas.microsoft.com/office/drawing/2014/main" id="{03A778F1-35B0-18FB-4327-9B7CDA7D26E1}"/>
              </a:ext>
            </a:extLst>
          </p:cNvPr>
          <p:cNvSpPr>
            <a:spLocks noGrp="1"/>
          </p:cNvSpPr>
          <p:nvPr>
            <p:ph idx="1"/>
          </p:nvPr>
        </p:nvSpPr>
        <p:spPr/>
        <p:txBody>
          <a:bodyPr/>
          <a:lstStyle/>
          <a:p>
            <a:pPr marL="0" indent="0">
              <a:buNone/>
            </a:pPr>
            <a:r>
              <a:rPr lang="en-US" dirty="0"/>
              <a:t>What are the 3 basic assumption in consumer theory?</a:t>
            </a:r>
          </a:p>
          <a:p>
            <a:pPr marL="457200" indent="-457200">
              <a:buFont typeface="+mj-lt"/>
              <a:buAutoNum type="arabicPeriod"/>
            </a:pPr>
            <a:r>
              <a:rPr lang="en-US" i="1" dirty="0"/>
              <a:t>Utility maximization</a:t>
            </a:r>
            <a:r>
              <a:rPr lang="en-US" dirty="0"/>
              <a:t>—Individuals are said to make calculated decisions when shopping, purchasing products that bring them the greatest benefit, otherwise known in economic terms as a maximum utility.</a:t>
            </a:r>
          </a:p>
          <a:p>
            <a:pPr marL="457200" indent="-457200">
              <a:buFont typeface="+mj-lt"/>
              <a:buAutoNum type="arabicPeriod"/>
            </a:pPr>
            <a:r>
              <a:rPr lang="en-US" i="1" dirty="0"/>
              <a:t>Non-satiation</a:t>
            </a:r>
            <a:r>
              <a:rPr lang="en-US" dirty="0"/>
              <a:t>—People are seldom satisfied with one trip to the shops and always want to consume more.</a:t>
            </a:r>
          </a:p>
          <a:p>
            <a:pPr marL="457200" indent="-457200">
              <a:buFont typeface="+mj-lt"/>
              <a:buAutoNum type="arabicPeriod"/>
            </a:pPr>
            <a:r>
              <a:rPr lang="en-US" i="1" dirty="0"/>
              <a:t>Decreasing marginal utility</a:t>
            </a:r>
            <a:r>
              <a:rPr lang="en-US" dirty="0"/>
              <a:t>—Consumers lose satisfaction with a product the more they consume it.</a:t>
            </a:r>
          </a:p>
          <a:p>
            <a:pPr marL="0" indent="0">
              <a:buNone/>
            </a:pPr>
            <a:endParaRPr lang="en-KE" dirty="0"/>
          </a:p>
        </p:txBody>
      </p:sp>
    </p:spTree>
    <p:extLst>
      <p:ext uri="{BB962C8B-B14F-4D97-AF65-F5344CB8AC3E}">
        <p14:creationId xmlns:p14="http://schemas.microsoft.com/office/powerpoint/2010/main" val="28065846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96871-7C88-9F5A-A0B8-E154383EBE5E}"/>
              </a:ext>
            </a:extLst>
          </p:cNvPr>
          <p:cNvSpPr>
            <a:spLocks noGrp="1"/>
          </p:cNvSpPr>
          <p:nvPr>
            <p:ph type="title"/>
          </p:nvPr>
        </p:nvSpPr>
        <p:spPr/>
        <p:txBody>
          <a:bodyPr/>
          <a:lstStyle/>
          <a:p>
            <a:r>
              <a:rPr lang="en-US" cap="none" dirty="0"/>
              <a:t>Consumer Theory-necessary inputs</a:t>
            </a:r>
            <a:endParaRPr lang="en-KE" cap="none" dirty="0"/>
          </a:p>
        </p:txBody>
      </p:sp>
      <p:sp>
        <p:nvSpPr>
          <p:cNvPr id="3" name="Content Placeholder 2">
            <a:extLst>
              <a:ext uri="{FF2B5EF4-FFF2-40B4-BE49-F238E27FC236}">
                <a16:creationId xmlns:a16="http://schemas.microsoft.com/office/drawing/2014/main" id="{3DE4F163-6A37-DC0D-E552-B47D0DDCB669}"/>
              </a:ext>
            </a:extLst>
          </p:cNvPr>
          <p:cNvSpPr>
            <a:spLocks noGrp="1"/>
          </p:cNvSpPr>
          <p:nvPr>
            <p:ph idx="1"/>
          </p:nvPr>
        </p:nvSpPr>
        <p:spPr/>
        <p:txBody>
          <a:bodyPr/>
          <a:lstStyle/>
          <a:p>
            <a:pPr marL="0" indent="0">
              <a:lnSpc>
                <a:spcPct val="150000"/>
              </a:lnSpc>
              <a:buNone/>
            </a:pPr>
            <a:r>
              <a:rPr lang="en-US" b="1" dirty="0"/>
              <a:t>What are the necessary inputs?</a:t>
            </a:r>
          </a:p>
          <a:p>
            <a:pPr marL="0" indent="0">
              <a:lnSpc>
                <a:spcPct val="150000"/>
              </a:lnSpc>
              <a:buNone/>
            </a:pPr>
            <a:r>
              <a:rPr lang="en-US" dirty="0"/>
              <a:t>1. A full set of consumption options</a:t>
            </a:r>
          </a:p>
          <a:p>
            <a:pPr marL="0" indent="0">
              <a:lnSpc>
                <a:spcPct val="150000"/>
              </a:lnSpc>
              <a:buNone/>
            </a:pPr>
            <a:r>
              <a:rPr lang="en-US" dirty="0"/>
              <a:t>2. How much utility a consumer derives from each bundle in the set of options</a:t>
            </a:r>
          </a:p>
          <a:p>
            <a:pPr marL="0" indent="0">
              <a:lnSpc>
                <a:spcPct val="150000"/>
              </a:lnSpc>
              <a:buNone/>
            </a:pPr>
            <a:r>
              <a:rPr lang="en-US" dirty="0"/>
              <a:t>3.  A set of prices assigned to each bundle</a:t>
            </a:r>
          </a:p>
          <a:p>
            <a:pPr marL="0" indent="0">
              <a:lnSpc>
                <a:spcPct val="150000"/>
              </a:lnSpc>
              <a:buNone/>
            </a:pPr>
            <a:r>
              <a:rPr lang="en-US" dirty="0"/>
              <a:t>4.  Any initial bundle that the consumer currently holds</a:t>
            </a:r>
          </a:p>
          <a:p>
            <a:pPr marL="0" indent="0">
              <a:buNone/>
            </a:pPr>
            <a:endParaRPr lang="en-US" b="1" dirty="0"/>
          </a:p>
          <a:p>
            <a:pPr marL="0" indent="0">
              <a:buNone/>
            </a:pPr>
            <a:endParaRPr lang="en-KE" b="1" dirty="0"/>
          </a:p>
        </p:txBody>
      </p:sp>
    </p:spTree>
    <p:extLst>
      <p:ext uri="{BB962C8B-B14F-4D97-AF65-F5344CB8AC3E}">
        <p14:creationId xmlns:p14="http://schemas.microsoft.com/office/powerpoint/2010/main" val="1705578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E5003-435C-E4AE-16BE-38B7ABFB1FBC}"/>
              </a:ext>
            </a:extLst>
          </p:cNvPr>
          <p:cNvSpPr>
            <a:spLocks noGrp="1"/>
          </p:cNvSpPr>
          <p:nvPr>
            <p:ph type="title"/>
          </p:nvPr>
        </p:nvSpPr>
        <p:spPr/>
        <p:txBody>
          <a:bodyPr/>
          <a:lstStyle/>
          <a:p>
            <a:r>
              <a:rPr lang="en-US" cap="none" dirty="0"/>
              <a:t>Advantages of Consumer Theory</a:t>
            </a:r>
            <a:endParaRPr lang="en-KE" cap="none" dirty="0"/>
          </a:p>
        </p:txBody>
      </p:sp>
      <p:sp>
        <p:nvSpPr>
          <p:cNvPr id="3" name="Content Placeholder 2">
            <a:extLst>
              <a:ext uri="{FF2B5EF4-FFF2-40B4-BE49-F238E27FC236}">
                <a16:creationId xmlns:a16="http://schemas.microsoft.com/office/drawing/2014/main" id="{EBC9AC22-FD0A-0889-86A5-B0648A6B826D}"/>
              </a:ext>
            </a:extLst>
          </p:cNvPr>
          <p:cNvSpPr>
            <a:spLocks noGrp="1"/>
          </p:cNvSpPr>
          <p:nvPr>
            <p:ph idx="1"/>
          </p:nvPr>
        </p:nvSpPr>
        <p:spPr/>
        <p:txBody>
          <a:bodyPr/>
          <a:lstStyle/>
          <a:p>
            <a:pPr>
              <a:lnSpc>
                <a:spcPct val="200000"/>
              </a:lnSpc>
            </a:pPr>
            <a:r>
              <a:rPr lang="en-US" dirty="0"/>
              <a:t>It provides a  better understanding of individuals’ tastes and incomes.</a:t>
            </a:r>
          </a:p>
          <a:p>
            <a:pPr>
              <a:lnSpc>
                <a:spcPct val="200000"/>
              </a:lnSpc>
            </a:pPr>
            <a:r>
              <a:rPr lang="en-US" dirty="0"/>
              <a:t>Evaluates the demand curve.</a:t>
            </a:r>
          </a:p>
          <a:p>
            <a:pPr>
              <a:lnSpc>
                <a:spcPct val="200000"/>
              </a:lnSpc>
            </a:pPr>
            <a:r>
              <a:rPr lang="en-US" dirty="0"/>
              <a:t>Explains the overall economy-consumer spending drives a significantly large chunk of gross domestic product in most economies.</a:t>
            </a:r>
            <a:endParaRPr lang="en-KE" dirty="0"/>
          </a:p>
        </p:txBody>
      </p:sp>
    </p:spTree>
    <p:extLst>
      <p:ext uri="{BB962C8B-B14F-4D97-AF65-F5344CB8AC3E}">
        <p14:creationId xmlns:p14="http://schemas.microsoft.com/office/powerpoint/2010/main" val="14095997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450D5-6D42-7A8E-B1DF-B4FAA8F5058C}"/>
              </a:ext>
            </a:extLst>
          </p:cNvPr>
          <p:cNvSpPr>
            <a:spLocks noGrp="1"/>
          </p:cNvSpPr>
          <p:nvPr>
            <p:ph type="title"/>
          </p:nvPr>
        </p:nvSpPr>
        <p:spPr/>
        <p:txBody>
          <a:bodyPr/>
          <a:lstStyle/>
          <a:p>
            <a:r>
              <a:rPr lang="en-US" cap="none" dirty="0"/>
              <a:t>Typical example of Consumer Theory</a:t>
            </a:r>
            <a:endParaRPr lang="en-KE" cap="none" dirty="0"/>
          </a:p>
        </p:txBody>
      </p:sp>
      <p:sp>
        <p:nvSpPr>
          <p:cNvPr id="3" name="Content Placeholder 2">
            <a:extLst>
              <a:ext uri="{FF2B5EF4-FFF2-40B4-BE49-F238E27FC236}">
                <a16:creationId xmlns:a16="http://schemas.microsoft.com/office/drawing/2014/main" id="{3E9F832C-08E9-41E3-5476-47BA185DA672}"/>
              </a:ext>
            </a:extLst>
          </p:cNvPr>
          <p:cNvSpPr>
            <a:spLocks noGrp="1"/>
          </p:cNvSpPr>
          <p:nvPr>
            <p:ph idx="1"/>
          </p:nvPr>
        </p:nvSpPr>
        <p:spPr/>
        <p:txBody>
          <a:bodyPr/>
          <a:lstStyle/>
          <a:p>
            <a:r>
              <a:rPr lang="en-US" dirty="0"/>
              <a:t>Kyle is a consumer with a budget of $200 who must choose how to allocate his funds between shoes and books (the bundle of goods). </a:t>
            </a:r>
          </a:p>
          <a:p>
            <a:r>
              <a:rPr lang="en-US" dirty="0"/>
              <a:t>If a pair of shoes costs $10 and a book costs $50, Kyle could buy 20 pairs of shoes, or four books, or five pairs of shoes and three books. </a:t>
            </a:r>
          </a:p>
          <a:p>
            <a:r>
              <a:rPr lang="en-US" dirty="0"/>
              <a:t>Alternatively, he could keep all $200 in his pocket.</a:t>
            </a:r>
          </a:p>
          <a:p>
            <a:r>
              <a:rPr lang="en-US" dirty="0"/>
              <a:t>How can an outsider predict how Kyle is most likely to spend his money? </a:t>
            </a:r>
          </a:p>
          <a:p>
            <a:pPr marL="0" indent="0">
              <a:buNone/>
            </a:pPr>
            <a:r>
              <a:rPr lang="en-US" dirty="0"/>
              <a:t>      -Consumer theory can help give an answer to this question.</a:t>
            </a:r>
          </a:p>
          <a:p>
            <a:endParaRPr lang="en-KE" dirty="0"/>
          </a:p>
        </p:txBody>
      </p:sp>
    </p:spTree>
    <p:extLst>
      <p:ext uri="{BB962C8B-B14F-4D97-AF65-F5344CB8AC3E}">
        <p14:creationId xmlns:p14="http://schemas.microsoft.com/office/powerpoint/2010/main" val="18703292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79C1E-29AC-F62D-42CC-341C9362872F}"/>
              </a:ext>
            </a:extLst>
          </p:cNvPr>
          <p:cNvSpPr>
            <a:spLocks noGrp="1"/>
          </p:cNvSpPr>
          <p:nvPr>
            <p:ph type="title"/>
          </p:nvPr>
        </p:nvSpPr>
        <p:spPr/>
        <p:txBody>
          <a:bodyPr/>
          <a:lstStyle/>
          <a:p>
            <a:r>
              <a:rPr lang="en-US" cap="none" dirty="0"/>
              <a:t>Limitations of Consumer Theory</a:t>
            </a:r>
            <a:endParaRPr lang="en-KE" cap="none" dirty="0"/>
          </a:p>
        </p:txBody>
      </p:sp>
      <p:sp>
        <p:nvSpPr>
          <p:cNvPr id="3" name="Content Placeholder 2">
            <a:extLst>
              <a:ext uri="{FF2B5EF4-FFF2-40B4-BE49-F238E27FC236}">
                <a16:creationId xmlns:a16="http://schemas.microsoft.com/office/drawing/2014/main" id="{47B5ECF9-3851-1F73-A7EC-EA62F5DDC33F}"/>
              </a:ext>
            </a:extLst>
          </p:cNvPr>
          <p:cNvSpPr>
            <a:spLocks noGrp="1"/>
          </p:cNvSpPr>
          <p:nvPr>
            <p:ph idx="1"/>
          </p:nvPr>
        </p:nvSpPr>
        <p:spPr/>
        <p:txBody>
          <a:bodyPr/>
          <a:lstStyle/>
          <a:p>
            <a:pPr marL="457200" indent="-457200">
              <a:lnSpc>
                <a:spcPct val="200000"/>
              </a:lnSpc>
              <a:buFont typeface="+mj-lt"/>
              <a:buAutoNum type="arabicPeriod"/>
            </a:pPr>
            <a:r>
              <a:rPr lang="en-US" dirty="0"/>
              <a:t>Rational expectations-Challenges to developing a practical formula for this situation are numerous. </a:t>
            </a:r>
          </a:p>
          <a:p>
            <a:pPr marL="457200" indent="-457200">
              <a:lnSpc>
                <a:spcPct val="200000"/>
              </a:lnSpc>
              <a:buFont typeface="+mj-lt"/>
              <a:buAutoNum type="arabicPeriod"/>
            </a:pPr>
            <a:r>
              <a:rPr lang="en-US" dirty="0"/>
              <a:t>Lack of information- not easily available.</a:t>
            </a:r>
          </a:p>
          <a:p>
            <a:pPr marL="457200" indent="-457200">
              <a:lnSpc>
                <a:spcPct val="200000"/>
              </a:lnSpc>
              <a:buFont typeface="+mj-lt"/>
              <a:buAutoNum type="arabicPeriod"/>
            </a:pPr>
            <a:r>
              <a:rPr lang="en-US" dirty="0"/>
              <a:t>Emotional Component not captured in the economic function.</a:t>
            </a:r>
          </a:p>
          <a:p>
            <a:pPr marL="457200" indent="-457200">
              <a:lnSpc>
                <a:spcPct val="200000"/>
              </a:lnSpc>
              <a:buFont typeface="+mj-lt"/>
              <a:buAutoNum type="arabicPeriod"/>
            </a:pPr>
            <a:r>
              <a:rPr lang="en-US" dirty="0"/>
              <a:t>Too many assumptions.</a:t>
            </a:r>
            <a:endParaRPr lang="en-KE" dirty="0"/>
          </a:p>
        </p:txBody>
      </p:sp>
    </p:spTree>
    <p:extLst>
      <p:ext uri="{BB962C8B-B14F-4D97-AF65-F5344CB8AC3E}">
        <p14:creationId xmlns:p14="http://schemas.microsoft.com/office/powerpoint/2010/main" val="3091152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A44DD-01DF-236D-423C-97F4CFDDC0B3}"/>
              </a:ext>
            </a:extLst>
          </p:cNvPr>
          <p:cNvSpPr>
            <a:spLocks noGrp="1"/>
          </p:cNvSpPr>
          <p:nvPr>
            <p:ph type="title"/>
          </p:nvPr>
        </p:nvSpPr>
        <p:spPr/>
        <p:txBody>
          <a:bodyPr/>
          <a:lstStyle/>
          <a:p>
            <a:r>
              <a:rPr lang="en-US" b="1" dirty="0"/>
              <a:t>4.O BUDGET CONSTRAINT</a:t>
            </a:r>
            <a:endParaRPr lang="en-KE" b="1" dirty="0"/>
          </a:p>
        </p:txBody>
      </p:sp>
      <p:sp>
        <p:nvSpPr>
          <p:cNvPr id="3" name="Content Placeholder 2">
            <a:extLst>
              <a:ext uri="{FF2B5EF4-FFF2-40B4-BE49-F238E27FC236}">
                <a16:creationId xmlns:a16="http://schemas.microsoft.com/office/drawing/2014/main" id="{A9A4E9CC-5424-819D-BAB6-724424E5C14E}"/>
              </a:ext>
            </a:extLst>
          </p:cNvPr>
          <p:cNvSpPr>
            <a:spLocks noGrp="1"/>
          </p:cNvSpPr>
          <p:nvPr>
            <p:ph idx="1"/>
          </p:nvPr>
        </p:nvSpPr>
        <p:spPr/>
        <p:txBody>
          <a:bodyPr/>
          <a:lstStyle/>
          <a:p>
            <a:r>
              <a:rPr lang="en-US" dirty="0"/>
              <a:t>Suppose that there is some set of goods from which the consumer can choose.</a:t>
            </a:r>
          </a:p>
          <a:p>
            <a:r>
              <a:rPr lang="en-US" dirty="0"/>
              <a:t>Let the consumer’s consumption bundle be ( X1 X2) </a:t>
            </a:r>
          </a:p>
          <a:p>
            <a:r>
              <a:rPr lang="en-US" dirty="0"/>
              <a:t>where X 1,represents the number of units the consumer chooses of good I and </a:t>
            </a:r>
          </a:p>
          <a:p>
            <a:r>
              <a:rPr lang="en-US" dirty="0"/>
              <a:t>X2 is the number  of units of good to be chosen by the consumer.</a:t>
            </a:r>
          </a:p>
          <a:p>
            <a:r>
              <a:rPr lang="en-US" dirty="0"/>
              <a:t>Let P1 and P2 represent the unit prices for the two goods respectively; and</a:t>
            </a:r>
          </a:p>
          <a:p>
            <a:r>
              <a:rPr lang="en-US" dirty="0"/>
              <a:t> M to represent the amount of money the consumer has to spend.  </a:t>
            </a:r>
            <a:endParaRPr lang="en-KE" dirty="0"/>
          </a:p>
        </p:txBody>
      </p:sp>
    </p:spTree>
    <p:extLst>
      <p:ext uri="{BB962C8B-B14F-4D97-AF65-F5344CB8AC3E}">
        <p14:creationId xmlns:p14="http://schemas.microsoft.com/office/powerpoint/2010/main" val="15597097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0AE7E-8C2B-820F-AC60-FD69F54F77B0}"/>
              </a:ext>
            </a:extLst>
          </p:cNvPr>
          <p:cNvSpPr>
            <a:spLocks noGrp="1"/>
          </p:cNvSpPr>
          <p:nvPr>
            <p:ph type="title"/>
          </p:nvPr>
        </p:nvSpPr>
        <p:spPr/>
        <p:txBody>
          <a:bodyPr/>
          <a:lstStyle/>
          <a:p>
            <a:r>
              <a:rPr lang="en-US" b="1" cap="none" dirty="0"/>
              <a:t>Budget Constraint</a:t>
            </a:r>
            <a:endParaRPr lang="en-KE" b="1" cap="none" dirty="0"/>
          </a:p>
        </p:txBody>
      </p:sp>
      <p:sp>
        <p:nvSpPr>
          <p:cNvPr id="3" name="Content Placeholder 2">
            <a:extLst>
              <a:ext uri="{FF2B5EF4-FFF2-40B4-BE49-F238E27FC236}">
                <a16:creationId xmlns:a16="http://schemas.microsoft.com/office/drawing/2014/main" id="{EEA1FD85-D16E-27BA-4C63-D5CD15BB7167}"/>
              </a:ext>
            </a:extLst>
          </p:cNvPr>
          <p:cNvSpPr>
            <a:spLocks noGrp="1"/>
          </p:cNvSpPr>
          <p:nvPr>
            <p:ph idx="1"/>
          </p:nvPr>
        </p:nvSpPr>
        <p:spPr/>
        <p:txBody>
          <a:bodyPr/>
          <a:lstStyle/>
          <a:p>
            <a:r>
              <a:rPr lang="en-US" dirty="0"/>
              <a:t>The budget constraint of the consumer can be written as: </a:t>
            </a:r>
          </a:p>
          <a:p>
            <a:pPr marL="0" indent="0">
              <a:buNone/>
            </a:pPr>
            <a:r>
              <a:rPr lang="en-US" b="1" dirty="0"/>
              <a:t>P1X1+P2X2≤M</a:t>
            </a:r>
          </a:p>
          <a:p>
            <a:r>
              <a:rPr lang="en-US" dirty="0"/>
              <a:t>Where P1X1 is the expenditure on good 1 and P2X2 is the expenditure on good 2.</a:t>
            </a:r>
          </a:p>
          <a:p>
            <a:r>
              <a:rPr lang="en-US" dirty="0"/>
              <a:t>The consumer’s affordable consumption bundles are those that do not costs any more than M.</a:t>
            </a:r>
          </a:p>
          <a:p>
            <a:r>
              <a:rPr lang="en-US" dirty="0"/>
              <a:t> The set of affordable consumption bundles at prices P1P2 income M is called the </a:t>
            </a:r>
            <a:r>
              <a:rPr lang="en-US" b="1" dirty="0"/>
              <a:t>budget set</a:t>
            </a:r>
            <a:r>
              <a:rPr lang="en-US" dirty="0"/>
              <a:t> of the consumer.</a:t>
            </a:r>
            <a:endParaRPr lang="en-KE" dirty="0"/>
          </a:p>
        </p:txBody>
      </p:sp>
    </p:spTree>
    <p:extLst>
      <p:ext uri="{BB962C8B-B14F-4D97-AF65-F5344CB8AC3E}">
        <p14:creationId xmlns:p14="http://schemas.microsoft.com/office/powerpoint/2010/main" val="36580186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5CED853E-208E-835D-EB8D-244EB5A49EF6}"/>
              </a:ext>
            </a:extLst>
          </p:cNvPr>
          <p:cNvSpPr>
            <a:spLocks noGrp="1"/>
          </p:cNvSpPr>
          <p:nvPr>
            <p:ph type="title"/>
          </p:nvPr>
        </p:nvSpPr>
        <p:spPr>
          <a:xfrm>
            <a:off x="1451580" y="804520"/>
            <a:ext cx="4176511" cy="1049235"/>
          </a:xfrm>
        </p:spPr>
        <p:txBody>
          <a:bodyPr>
            <a:normAutofit/>
          </a:bodyPr>
          <a:lstStyle/>
          <a:p>
            <a:r>
              <a:rPr lang="en-US" cap="none" dirty="0"/>
              <a:t>Budget Line</a:t>
            </a:r>
            <a:endParaRPr lang="en-KE" cap="none" dirty="0"/>
          </a:p>
        </p:txBody>
      </p:sp>
      <p:sp>
        <p:nvSpPr>
          <p:cNvPr id="13" name="Rectangle 12">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p>
        </p:txBody>
      </p:sp>
      <p:sp>
        <p:nvSpPr>
          <p:cNvPr id="3" name="Content Placeholder 2">
            <a:extLst>
              <a:ext uri="{FF2B5EF4-FFF2-40B4-BE49-F238E27FC236}">
                <a16:creationId xmlns:a16="http://schemas.microsoft.com/office/drawing/2014/main" id="{202EC79D-4A69-9A39-223B-C7624E96B605}"/>
              </a:ext>
            </a:extLst>
          </p:cNvPr>
          <p:cNvSpPr>
            <a:spLocks noGrp="1"/>
          </p:cNvSpPr>
          <p:nvPr>
            <p:ph idx="1"/>
          </p:nvPr>
        </p:nvSpPr>
        <p:spPr>
          <a:xfrm>
            <a:off x="1451581" y="2015732"/>
            <a:ext cx="4172212" cy="3450613"/>
          </a:xfrm>
        </p:spPr>
        <p:txBody>
          <a:bodyPr>
            <a:normAutofit/>
          </a:bodyPr>
          <a:lstStyle/>
          <a:p>
            <a:r>
              <a:rPr lang="en-US" dirty="0"/>
              <a:t>The set of bundles that cost exactly M is called the budget line. </a:t>
            </a:r>
          </a:p>
          <a:p>
            <a:r>
              <a:rPr lang="en-US" dirty="0"/>
              <a:t>P1X1+P2X2≤M</a:t>
            </a:r>
          </a:p>
          <a:p>
            <a:r>
              <a:rPr lang="en-US" dirty="0"/>
              <a:t>These are the bundles of goods that are affordable at the given prices and income.</a:t>
            </a:r>
          </a:p>
          <a:p>
            <a:endParaRPr lang="en-KE" dirty="0"/>
          </a:p>
        </p:txBody>
      </p:sp>
      <p:pic>
        <p:nvPicPr>
          <p:cNvPr id="4" name="Picture 3">
            <a:extLst>
              <a:ext uri="{FF2B5EF4-FFF2-40B4-BE49-F238E27FC236}">
                <a16:creationId xmlns:a16="http://schemas.microsoft.com/office/drawing/2014/main" id="{B53C6F08-9897-9124-26EE-EF2EAA79DDC8}"/>
              </a:ext>
            </a:extLst>
          </p:cNvPr>
          <p:cNvPicPr>
            <a:picLocks noChangeAspect="1"/>
          </p:cNvPicPr>
          <p:nvPr/>
        </p:nvPicPr>
        <p:blipFill>
          <a:blip r:embed="rId2"/>
          <a:stretch>
            <a:fillRect/>
          </a:stretch>
        </p:blipFill>
        <p:spPr>
          <a:xfrm>
            <a:off x="5872480" y="1666517"/>
            <a:ext cx="5831839" cy="3962121"/>
          </a:xfrm>
          <a:prstGeom prst="rect">
            <a:avLst/>
          </a:prstGeom>
        </p:spPr>
      </p:pic>
      <p:pic>
        <p:nvPicPr>
          <p:cNvPr id="15" name="Picture 14">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7" name="Straight Connector 16">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84164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DBFBC-DAA0-B984-BE10-8E43A75F6131}"/>
              </a:ext>
            </a:extLst>
          </p:cNvPr>
          <p:cNvSpPr>
            <a:spLocks noGrp="1"/>
          </p:cNvSpPr>
          <p:nvPr>
            <p:ph type="title"/>
          </p:nvPr>
        </p:nvSpPr>
        <p:spPr/>
        <p:txBody>
          <a:bodyPr/>
          <a:lstStyle/>
          <a:p>
            <a:r>
              <a:rPr lang="en-US" cap="none" dirty="0"/>
              <a:t>Equations-Budget line</a:t>
            </a:r>
            <a:endParaRPr lang="en-KE" cap="none" dirty="0"/>
          </a:p>
        </p:txBody>
      </p:sp>
      <p:sp>
        <p:nvSpPr>
          <p:cNvPr id="3" name="Content Placeholder 2">
            <a:extLst>
              <a:ext uri="{FF2B5EF4-FFF2-40B4-BE49-F238E27FC236}">
                <a16:creationId xmlns:a16="http://schemas.microsoft.com/office/drawing/2014/main" id="{D93B23A1-7E15-B982-6310-E9FB91299A62}"/>
              </a:ext>
            </a:extLst>
          </p:cNvPr>
          <p:cNvSpPr>
            <a:spLocks noGrp="1"/>
          </p:cNvSpPr>
          <p:nvPr>
            <p:ph idx="1"/>
          </p:nvPr>
        </p:nvSpPr>
        <p:spPr/>
        <p:txBody>
          <a:bodyPr>
            <a:normAutofit fontScale="92500" lnSpcReduction="10000"/>
          </a:bodyPr>
          <a:lstStyle/>
          <a:p>
            <a:r>
              <a:rPr lang="en-US" dirty="0"/>
              <a:t>Rearranging equations-</a:t>
            </a:r>
          </a:p>
          <a:p>
            <a:pPr marL="0" indent="0">
              <a:buNone/>
            </a:pPr>
            <a:endParaRPr lang="en-US" dirty="0"/>
          </a:p>
          <a:p>
            <a:pPr marL="0" indent="0">
              <a:buNone/>
            </a:pPr>
            <a:r>
              <a:rPr lang="en-US" b="1" dirty="0"/>
              <a:t>	X2=M/P2 – P1/P2 X2</a:t>
            </a:r>
          </a:p>
          <a:p>
            <a:pPr marL="0" indent="0">
              <a:buNone/>
            </a:pPr>
            <a:endParaRPr lang="en-US" dirty="0"/>
          </a:p>
          <a:p>
            <a:r>
              <a:rPr lang="en-US" dirty="0"/>
              <a:t> This is an equation for a straight line with a vertical intercept of M/P2</a:t>
            </a:r>
          </a:p>
          <a:p>
            <a:r>
              <a:rPr lang="en-US" dirty="0"/>
              <a:t> and a slope of -P1/P2.</a:t>
            </a:r>
          </a:p>
          <a:p>
            <a:r>
              <a:rPr lang="en-US" dirty="0"/>
              <a:t>The example tells how many units of good 2 the consumer needs to consume to just satisfy the budget constraint, if she is consuming X1 units of good 1.</a:t>
            </a:r>
          </a:p>
          <a:p>
            <a:endParaRPr lang="en-KE" dirty="0"/>
          </a:p>
        </p:txBody>
      </p:sp>
    </p:spTree>
    <p:extLst>
      <p:ext uri="{BB962C8B-B14F-4D97-AF65-F5344CB8AC3E}">
        <p14:creationId xmlns:p14="http://schemas.microsoft.com/office/powerpoint/2010/main" val="23448752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DE765-C3E6-812B-7220-A6A1A888DDE9}"/>
              </a:ext>
            </a:extLst>
          </p:cNvPr>
          <p:cNvSpPr>
            <a:spLocks noGrp="1"/>
          </p:cNvSpPr>
          <p:nvPr>
            <p:ph type="title"/>
          </p:nvPr>
        </p:nvSpPr>
        <p:spPr/>
        <p:txBody>
          <a:bodyPr>
            <a:normAutofit/>
          </a:bodyPr>
          <a:lstStyle/>
          <a:p>
            <a:r>
              <a:rPr lang="en-US" sz="2800" b="1" cap="none" dirty="0"/>
              <a:t>The slope of the budget line</a:t>
            </a:r>
            <a:endParaRPr lang="en-KE" sz="2800" b="1" cap="none" dirty="0"/>
          </a:p>
        </p:txBody>
      </p:sp>
      <p:sp>
        <p:nvSpPr>
          <p:cNvPr id="3" name="Content Placeholder 2">
            <a:extLst>
              <a:ext uri="{FF2B5EF4-FFF2-40B4-BE49-F238E27FC236}">
                <a16:creationId xmlns:a16="http://schemas.microsoft.com/office/drawing/2014/main" id="{81BAE615-E2D5-F379-5B0C-50A4C6EE0CCC}"/>
              </a:ext>
            </a:extLst>
          </p:cNvPr>
          <p:cNvSpPr>
            <a:spLocks noGrp="1"/>
          </p:cNvSpPr>
          <p:nvPr>
            <p:ph idx="1"/>
          </p:nvPr>
        </p:nvSpPr>
        <p:spPr/>
        <p:txBody>
          <a:bodyPr/>
          <a:lstStyle/>
          <a:p>
            <a:pPr>
              <a:lnSpc>
                <a:spcPct val="200000"/>
              </a:lnSpc>
            </a:pPr>
            <a:r>
              <a:rPr lang="en-US" dirty="0"/>
              <a:t>The slope of the budget line measures the rate at which the market is willing to substitute good 1 for good 2 </a:t>
            </a:r>
          </a:p>
          <a:p>
            <a:pPr>
              <a:lnSpc>
                <a:spcPct val="200000"/>
              </a:lnSpc>
            </a:pPr>
            <a:r>
              <a:rPr lang="en-US" dirty="0"/>
              <a:t>∂X2 / ∂X1 = -P1/P2</a:t>
            </a:r>
          </a:p>
          <a:p>
            <a:pPr>
              <a:lnSpc>
                <a:spcPct val="200000"/>
              </a:lnSpc>
            </a:pPr>
            <a:r>
              <a:rPr lang="en-US" dirty="0"/>
              <a:t>The slope of the budget line is also said to be an opportunity cost of consuming good 1.</a:t>
            </a:r>
          </a:p>
          <a:p>
            <a:pPr marL="0" indent="0">
              <a:buNone/>
            </a:pPr>
            <a:endParaRPr lang="en-KE" dirty="0"/>
          </a:p>
        </p:txBody>
      </p:sp>
    </p:spTree>
    <p:extLst>
      <p:ext uri="{BB962C8B-B14F-4D97-AF65-F5344CB8AC3E}">
        <p14:creationId xmlns:p14="http://schemas.microsoft.com/office/powerpoint/2010/main" val="37272792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6B326-965E-19FF-1248-F0DF06C56B89}"/>
              </a:ext>
            </a:extLst>
          </p:cNvPr>
          <p:cNvSpPr>
            <a:spLocks noGrp="1"/>
          </p:cNvSpPr>
          <p:nvPr>
            <p:ph type="title"/>
          </p:nvPr>
        </p:nvSpPr>
        <p:spPr/>
        <p:txBody>
          <a:bodyPr/>
          <a:lstStyle/>
          <a:p>
            <a:r>
              <a:rPr lang="en-US" b="1" dirty="0"/>
              <a:t>5.0 CONSUMER PREFERENCES</a:t>
            </a:r>
            <a:endParaRPr lang="en-KE" b="1" dirty="0"/>
          </a:p>
        </p:txBody>
      </p:sp>
      <p:sp>
        <p:nvSpPr>
          <p:cNvPr id="3" name="Content Placeholder 2">
            <a:extLst>
              <a:ext uri="{FF2B5EF4-FFF2-40B4-BE49-F238E27FC236}">
                <a16:creationId xmlns:a16="http://schemas.microsoft.com/office/drawing/2014/main" id="{080290A2-95CC-FF94-A235-95BF695B7642}"/>
              </a:ext>
            </a:extLst>
          </p:cNvPr>
          <p:cNvSpPr>
            <a:spLocks noGrp="1"/>
          </p:cNvSpPr>
          <p:nvPr>
            <p:ph idx="1"/>
          </p:nvPr>
        </p:nvSpPr>
        <p:spPr/>
        <p:txBody>
          <a:bodyPr/>
          <a:lstStyle/>
          <a:p>
            <a:pPr marL="0" indent="0">
              <a:buNone/>
            </a:pPr>
            <a:r>
              <a:rPr lang="en-US" b="1" dirty="0"/>
              <a:t>The Optimization Problem</a:t>
            </a:r>
          </a:p>
          <a:p>
            <a:r>
              <a:rPr lang="en-US" dirty="0"/>
              <a:t>Assumptions</a:t>
            </a:r>
          </a:p>
          <a:p>
            <a:r>
              <a:rPr lang="en-US" dirty="0"/>
              <a:t>that a consumer has a well-defined set of desires, or ‘preferences’, which can be represented by a numerical utility function.</a:t>
            </a:r>
          </a:p>
          <a:p>
            <a:r>
              <a:rPr lang="en-US" dirty="0"/>
              <a:t>that the consumer chooses optimally, in the sense that they choose the option with the highest utility of those available to them.</a:t>
            </a:r>
          </a:p>
          <a:p>
            <a:r>
              <a:rPr lang="en-US" dirty="0"/>
              <a:t>This means that a consumer is solving an optimization problem.</a:t>
            </a:r>
          </a:p>
          <a:p>
            <a:endParaRPr lang="en-US" dirty="0"/>
          </a:p>
          <a:p>
            <a:endParaRPr lang="en-KE" dirty="0"/>
          </a:p>
        </p:txBody>
      </p:sp>
    </p:spTree>
    <p:extLst>
      <p:ext uri="{BB962C8B-B14F-4D97-AF65-F5344CB8AC3E}">
        <p14:creationId xmlns:p14="http://schemas.microsoft.com/office/powerpoint/2010/main" val="9855925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60435-E0C7-6EA3-326C-09D5C6A9D52C}"/>
              </a:ext>
            </a:extLst>
          </p:cNvPr>
          <p:cNvSpPr>
            <a:spLocks noGrp="1"/>
          </p:cNvSpPr>
          <p:nvPr>
            <p:ph type="title"/>
          </p:nvPr>
        </p:nvSpPr>
        <p:spPr/>
        <p:txBody>
          <a:bodyPr/>
          <a:lstStyle/>
          <a:p>
            <a:r>
              <a:rPr lang="en-US" b="1" cap="none" dirty="0"/>
              <a:t>The Optimization Problem-Components</a:t>
            </a:r>
            <a:br>
              <a:rPr lang="en-US" cap="none" dirty="0"/>
            </a:br>
            <a:endParaRPr lang="en-KE" cap="none" dirty="0"/>
          </a:p>
        </p:txBody>
      </p:sp>
      <p:sp>
        <p:nvSpPr>
          <p:cNvPr id="3" name="Content Placeholder 2">
            <a:extLst>
              <a:ext uri="{FF2B5EF4-FFF2-40B4-BE49-F238E27FC236}">
                <a16:creationId xmlns:a16="http://schemas.microsoft.com/office/drawing/2014/main" id="{FC5E326C-9289-2C14-E122-9A4EB662C73B}"/>
              </a:ext>
            </a:extLst>
          </p:cNvPr>
          <p:cNvSpPr>
            <a:spLocks noGrp="1"/>
          </p:cNvSpPr>
          <p:nvPr>
            <p:ph idx="1"/>
          </p:nvPr>
        </p:nvSpPr>
        <p:spPr/>
        <p:txBody>
          <a:bodyPr/>
          <a:lstStyle/>
          <a:p>
            <a:r>
              <a:rPr lang="en-US" dirty="0"/>
              <a:t>1. The objects of choice. What is it that is being chosen? </a:t>
            </a:r>
          </a:p>
          <a:p>
            <a:r>
              <a:rPr lang="en-US" dirty="0"/>
              <a:t>2. The objective function What is it that the chooser is trying to maximize? </a:t>
            </a:r>
          </a:p>
          <a:p>
            <a:r>
              <a:rPr lang="en-US" dirty="0"/>
              <a:t>3. Constraints. What constraints are there on the choices that can be made?</a:t>
            </a:r>
          </a:p>
          <a:p>
            <a:pPr marL="0" indent="0">
              <a:buNone/>
            </a:pPr>
            <a:r>
              <a:rPr lang="en-US" dirty="0"/>
              <a:t>Optimization problems can always be written in the following form:</a:t>
            </a:r>
          </a:p>
          <a:p>
            <a:pPr>
              <a:lnSpc>
                <a:spcPct val="107000"/>
              </a:lnSpc>
              <a:spcAft>
                <a:spcPts val="800"/>
              </a:spcAft>
            </a:pPr>
            <a:r>
              <a:rPr lang="en-US" b="1" dirty="0"/>
              <a:t>Choose </a:t>
            </a:r>
            <a:r>
              <a:rPr lang="en-US" b="1" dirty="0">
                <a:sym typeface="Symbol" panose="05050102010706020507" pitchFamily="18" charset="2"/>
              </a:rPr>
              <a:t></a:t>
            </a:r>
            <a:r>
              <a:rPr lang="en-US" b="1" dirty="0"/>
              <a:t>some object</a:t>
            </a:r>
            <a:r>
              <a:rPr lang="en-US" b="1" dirty="0">
                <a:sym typeface="Symbol" panose="05050102010706020507" pitchFamily="18" charset="2"/>
              </a:rPr>
              <a:t></a:t>
            </a:r>
            <a:r>
              <a:rPr lang="en-US" b="1" dirty="0"/>
              <a:t> in order to maximize </a:t>
            </a:r>
            <a:r>
              <a:rPr lang="en-US" b="1" dirty="0">
                <a:sym typeface="Symbol" panose="05050102010706020507" pitchFamily="18" charset="2"/>
              </a:rPr>
              <a:t></a:t>
            </a:r>
            <a:r>
              <a:rPr lang="en-US" b="1" dirty="0"/>
              <a:t>some objective function</a:t>
            </a:r>
            <a:r>
              <a:rPr lang="en-US" b="1" dirty="0">
                <a:sym typeface="Symbol" panose="05050102010706020507" pitchFamily="18" charset="2"/>
              </a:rPr>
              <a:t></a:t>
            </a:r>
            <a:r>
              <a:rPr lang="en-US" b="1" dirty="0"/>
              <a:t> subject to </a:t>
            </a:r>
            <a:r>
              <a:rPr lang="en-US" b="1" dirty="0">
                <a:sym typeface="Symbol" panose="05050102010706020507" pitchFamily="18" charset="2"/>
              </a:rPr>
              <a:t></a:t>
            </a:r>
            <a:r>
              <a:rPr lang="en-US" b="1" dirty="0"/>
              <a:t>some constraint</a:t>
            </a:r>
            <a:r>
              <a:rPr lang="en-US" b="1" dirty="0">
                <a:sym typeface="Symbol" panose="05050102010706020507" pitchFamily="18" charset="2"/>
              </a:rPr>
              <a:t></a:t>
            </a:r>
            <a:endParaRPr lang="en-KE" b="1" dirty="0"/>
          </a:p>
          <a:p>
            <a:pPr marL="0" indent="0">
              <a:buNone/>
            </a:pPr>
            <a:endParaRPr lang="en-KE" dirty="0"/>
          </a:p>
        </p:txBody>
      </p:sp>
    </p:spTree>
    <p:extLst>
      <p:ext uri="{BB962C8B-B14F-4D97-AF65-F5344CB8AC3E}">
        <p14:creationId xmlns:p14="http://schemas.microsoft.com/office/powerpoint/2010/main" val="14910995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04DBE-BCC9-89C6-4AD2-FF00DED3D0A6}"/>
              </a:ext>
            </a:extLst>
          </p:cNvPr>
          <p:cNvSpPr>
            <a:spLocks noGrp="1"/>
          </p:cNvSpPr>
          <p:nvPr>
            <p:ph type="title"/>
          </p:nvPr>
        </p:nvSpPr>
        <p:spPr/>
        <p:txBody>
          <a:bodyPr/>
          <a:lstStyle/>
          <a:p>
            <a:r>
              <a:rPr lang="en-US" cap="none" dirty="0"/>
              <a:t>Optimization problems-examples</a:t>
            </a:r>
            <a:endParaRPr lang="en-KE" cap="none" dirty="0"/>
          </a:p>
        </p:txBody>
      </p:sp>
      <p:sp>
        <p:nvSpPr>
          <p:cNvPr id="3" name="Content Placeholder 2">
            <a:extLst>
              <a:ext uri="{FF2B5EF4-FFF2-40B4-BE49-F238E27FC236}">
                <a16:creationId xmlns:a16="http://schemas.microsoft.com/office/drawing/2014/main" id="{6D7E38BB-1F97-4C22-ADCB-7D06515E3CD2}"/>
              </a:ext>
            </a:extLst>
          </p:cNvPr>
          <p:cNvSpPr>
            <a:spLocks noGrp="1"/>
          </p:cNvSpPr>
          <p:nvPr>
            <p:ph idx="1"/>
          </p:nvPr>
        </p:nvSpPr>
        <p:spPr/>
        <p:txBody>
          <a:bodyPr>
            <a:normAutofit fontScale="92500" lnSpcReduction="10000"/>
          </a:bodyPr>
          <a:lstStyle/>
          <a:p>
            <a:r>
              <a:rPr lang="en-US" dirty="0"/>
              <a:t>Example 1 -A Brown student is trying to decide what courses they are going to take. They want to get the highest possible grade point average, but they also want to do the economics concentration.</a:t>
            </a:r>
          </a:p>
          <a:p>
            <a:r>
              <a:rPr lang="en-US" dirty="0"/>
              <a:t> Choose courses offered by Brown in order to maximize grade point average subject to satisfying the requirements of the economics concentration.</a:t>
            </a:r>
          </a:p>
          <a:p>
            <a:r>
              <a:rPr lang="en-US" dirty="0"/>
              <a:t>Example 2- The British government is signed up to reduce emissions by 25%. However, they want to do so in a way that minimizes the damage to the economy.</a:t>
            </a:r>
          </a:p>
          <a:p>
            <a:r>
              <a:rPr lang="en-US" dirty="0"/>
              <a:t> Choose fiscal policy (taxes and subsidies) in order to maximize economic output subject to reducing greenhouse emissions by 25%</a:t>
            </a:r>
          </a:p>
          <a:p>
            <a:endParaRPr lang="en-KE" dirty="0"/>
          </a:p>
        </p:txBody>
      </p:sp>
    </p:spTree>
    <p:extLst>
      <p:ext uri="{BB962C8B-B14F-4D97-AF65-F5344CB8AC3E}">
        <p14:creationId xmlns:p14="http://schemas.microsoft.com/office/powerpoint/2010/main" val="1946398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1D70C-85C3-D9BF-3CF9-40C67C1C6133}"/>
              </a:ext>
            </a:extLst>
          </p:cNvPr>
          <p:cNvSpPr>
            <a:spLocks noGrp="1"/>
          </p:cNvSpPr>
          <p:nvPr>
            <p:ph type="title"/>
          </p:nvPr>
        </p:nvSpPr>
        <p:spPr/>
        <p:txBody>
          <a:bodyPr/>
          <a:lstStyle/>
          <a:p>
            <a:r>
              <a:rPr lang="en-US" cap="none" dirty="0"/>
              <a:t>Preferences</a:t>
            </a:r>
            <a:endParaRPr lang="en-KE" cap="none" dirty="0"/>
          </a:p>
        </p:txBody>
      </p:sp>
      <p:sp>
        <p:nvSpPr>
          <p:cNvPr id="3" name="Content Placeholder 2">
            <a:extLst>
              <a:ext uri="{FF2B5EF4-FFF2-40B4-BE49-F238E27FC236}">
                <a16:creationId xmlns:a16="http://schemas.microsoft.com/office/drawing/2014/main" id="{54269D75-59BC-1AE4-3A81-0DAE11A465F3}"/>
              </a:ext>
            </a:extLst>
          </p:cNvPr>
          <p:cNvSpPr>
            <a:spLocks noGrp="1"/>
          </p:cNvSpPr>
          <p:nvPr>
            <p:ph idx="1"/>
          </p:nvPr>
        </p:nvSpPr>
        <p:spPr/>
        <p:txBody>
          <a:bodyPr>
            <a:normAutofit/>
          </a:bodyPr>
          <a:lstStyle/>
          <a:p>
            <a:r>
              <a:rPr lang="en-US" dirty="0"/>
              <a:t>Suppose there are two consumption bundles (X1 X2 ) and (Y1 Y2).The consumer can rank them as to their desirability.</a:t>
            </a:r>
          </a:p>
          <a:p>
            <a:pPr marL="0" indent="0">
              <a:buNone/>
            </a:pPr>
            <a:r>
              <a:rPr lang="en-US" b="1" dirty="0"/>
              <a:t>Assumption about preferences </a:t>
            </a:r>
          </a:p>
          <a:p>
            <a:pPr marL="342900" indent="-342900">
              <a:buAutoNum type="arabicPeriod"/>
            </a:pPr>
            <a:r>
              <a:rPr lang="en-US" b="1" dirty="0">
                <a:effectLst/>
                <a:latin typeface="Calibri" panose="020F0502020204030204" pitchFamily="34" charset="0"/>
                <a:ea typeface="Calibri" panose="020F0502020204030204" pitchFamily="34" charset="0"/>
                <a:cs typeface="Times New Roman" panose="02020603050405020304" pitchFamily="18" charset="0"/>
              </a:rPr>
              <a:t>Completeness</a:t>
            </a:r>
            <a:r>
              <a:rPr lang="en-US" dirty="0">
                <a:effectLst/>
                <a:latin typeface="Calibri" panose="020F0502020204030204" pitchFamily="34" charset="0"/>
                <a:ea typeface="Calibri" panose="020F0502020204030204" pitchFamily="34" charset="0"/>
                <a:cs typeface="Times New Roman" panose="02020603050405020304" pitchFamily="18" charset="0"/>
              </a:rPr>
              <a:t>: It is assumed that any two bundles can be compared. </a:t>
            </a:r>
          </a:p>
          <a:p>
            <a:r>
              <a:rPr lang="en-US" dirty="0">
                <a:latin typeface="Calibri" panose="020F0502020204030204" pitchFamily="34" charset="0"/>
                <a:ea typeface="Calibri" panose="020F0502020204030204" pitchFamily="34" charset="0"/>
                <a:cs typeface="Times New Roman" panose="02020603050405020304" pitchFamily="18" charset="0"/>
              </a:rPr>
              <a:t>G</a:t>
            </a:r>
            <a:r>
              <a:rPr lang="en-US" dirty="0">
                <a:effectLst/>
                <a:latin typeface="Calibri" panose="020F0502020204030204" pitchFamily="34" charset="0"/>
                <a:ea typeface="Calibri" panose="020F0502020204030204" pitchFamily="34" charset="0"/>
                <a:cs typeface="Times New Roman" panose="02020603050405020304" pitchFamily="18" charset="0"/>
              </a:rPr>
              <a:t>iven any X bundle and Y bundle, then (X1  X2) &gt; (Y1Y2) or (Y1 Y2) &gt; (X1  X2) or both, in which case the consumer is indifferent between two bundles.</a:t>
            </a:r>
            <a:endParaRPr lang="en-KE" b="1" dirty="0"/>
          </a:p>
        </p:txBody>
      </p:sp>
    </p:spTree>
    <p:extLst>
      <p:ext uri="{BB962C8B-B14F-4D97-AF65-F5344CB8AC3E}">
        <p14:creationId xmlns:p14="http://schemas.microsoft.com/office/powerpoint/2010/main" val="3965347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F8E8D-AEA4-37C9-6855-3C0557466E40}"/>
              </a:ext>
            </a:extLst>
          </p:cNvPr>
          <p:cNvSpPr>
            <a:spLocks noGrp="1"/>
          </p:cNvSpPr>
          <p:nvPr>
            <p:ph type="title"/>
          </p:nvPr>
        </p:nvSpPr>
        <p:spPr/>
        <p:txBody>
          <a:bodyPr/>
          <a:lstStyle/>
          <a:p>
            <a:r>
              <a:rPr lang="en-US" cap="none" dirty="0"/>
              <a:t>Preferences </a:t>
            </a:r>
            <a:r>
              <a:rPr lang="en-US" cap="none" dirty="0" err="1"/>
              <a:t>cont</a:t>
            </a:r>
            <a:r>
              <a:rPr lang="en-US" cap="none" dirty="0"/>
              <a:t>…</a:t>
            </a:r>
            <a:endParaRPr lang="en-KE" dirty="0"/>
          </a:p>
        </p:txBody>
      </p:sp>
      <p:sp>
        <p:nvSpPr>
          <p:cNvPr id="3" name="Content Placeholder 2">
            <a:extLst>
              <a:ext uri="{FF2B5EF4-FFF2-40B4-BE49-F238E27FC236}">
                <a16:creationId xmlns:a16="http://schemas.microsoft.com/office/drawing/2014/main" id="{ED96C3B0-FEC7-CD29-E9B9-9C53A6C20E69}"/>
              </a:ext>
            </a:extLst>
          </p:cNvPr>
          <p:cNvSpPr>
            <a:spLocks noGrp="1"/>
          </p:cNvSpPr>
          <p:nvPr>
            <p:ph idx="1"/>
          </p:nvPr>
        </p:nvSpPr>
        <p:spPr/>
        <p:txBody>
          <a:bodyPr/>
          <a:lstStyle/>
          <a:p>
            <a:r>
              <a:rPr lang="en-US" b="1" dirty="0"/>
              <a:t> 2. Reflexive: </a:t>
            </a:r>
            <a:r>
              <a:rPr lang="en-US" dirty="0"/>
              <a:t>We assume that any bundle is at least as good as itself. </a:t>
            </a:r>
          </a:p>
          <a:p>
            <a:pPr marL="0" indent="0">
              <a:buNone/>
            </a:pPr>
            <a:r>
              <a:rPr lang="en-US" dirty="0"/>
              <a:t>     (X1 X2) &gt; (X1 X2)   </a:t>
            </a:r>
          </a:p>
          <a:p>
            <a:r>
              <a:rPr lang="en-US" dirty="0"/>
              <a:t>    </a:t>
            </a:r>
            <a:r>
              <a:rPr lang="en-US" i="1" dirty="0"/>
              <a:t>Transitive: </a:t>
            </a:r>
            <a:r>
              <a:rPr lang="en-US" dirty="0"/>
              <a:t>If (X1 X2) &gt; ( Y1Y2) and ( Y1 Y2) &gt; ( Z1 Z2) then we assume that consumer thinks that X is at least as good as Y and that Y is at least as good as Z, then the consumer thinks that X is at least as Z.</a:t>
            </a:r>
          </a:p>
          <a:p>
            <a:endParaRPr lang="en-KE" dirty="0"/>
          </a:p>
        </p:txBody>
      </p:sp>
    </p:spTree>
    <p:extLst>
      <p:ext uri="{BB962C8B-B14F-4D97-AF65-F5344CB8AC3E}">
        <p14:creationId xmlns:p14="http://schemas.microsoft.com/office/powerpoint/2010/main" val="20608328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F05A3-D01F-804A-C81C-3BE2EAB8455D}"/>
              </a:ext>
            </a:extLst>
          </p:cNvPr>
          <p:cNvSpPr>
            <a:spLocks noGrp="1"/>
          </p:cNvSpPr>
          <p:nvPr>
            <p:ph type="title"/>
          </p:nvPr>
        </p:nvSpPr>
        <p:spPr/>
        <p:txBody>
          <a:bodyPr/>
          <a:lstStyle/>
          <a:p>
            <a:r>
              <a:rPr lang="en-US" b="1" dirty="0"/>
              <a:t>6.0 INDIFFERENCE CURVES(Ic’</a:t>
            </a:r>
            <a:r>
              <a:rPr lang="en-US" b="1" cap="none" dirty="0"/>
              <a:t>s</a:t>
            </a:r>
            <a:r>
              <a:rPr lang="en-US" b="1" dirty="0"/>
              <a:t>)</a:t>
            </a:r>
            <a:endParaRPr lang="en-KE" b="1" dirty="0"/>
          </a:p>
        </p:txBody>
      </p:sp>
      <p:sp>
        <p:nvSpPr>
          <p:cNvPr id="3" name="Content Placeholder 2">
            <a:extLst>
              <a:ext uri="{FF2B5EF4-FFF2-40B4-BE49-F238E27FC236}">
                <a16:creationId xmlns:a16="http://schemas.microsoft.com/office/drawing/2014/main" id="{B2EC0D96-9A58-F1E6-762E-316A359E9935}"/>
              </a:ext>
            </a:extLst>
          </p:cNvPr>
          <p:cNvSpPr>
            <a:spLocks noGrp="1"/>
          </p:cNvSpPr>
          <p:nvPr>
            <p:ph idx="1"/>
          </p:nvPr>
        </p:nvSpPr>
        <p:spPr/>
        <p:txBody>
          <a:bodyPr/>
          <a:lstStyle/>
          <a:p>
            <a:pPr marL="0" indent="0">
              <a:buNone/>
            </a:pPr>
            <a:r>
              <a:rPr lang="en-US" b="1" dirty="0"/>
              <a:t>Definition</a:t>
            </a:r>
          </a:p>
          <a:p>
            <a:r>
              <a:rPr lang="en-US" dirty="0"/>
              <a:t>An indifference curve is a chart showing various combinations of two goods or commodities that consumers can choose. </a:t>
            </a:r>
          </a:p>
          <a:p>
            <a:r>
              <a:rPr lang="en-US" dirty="0"/>
              <a:t>At any point on the curve, the combination of the two will leave the consumer equally well off or equally satisfied—hence indifferent.</a:t>
            </a:r>
            <a:endParaRPr lang="en-KE" dirty="0"/>
          </a:p>
        </p:txBody>
      </p:sp>
    </p:spTree>
    <p:extLst>
      <p:ext uri="{BB962C8B-B14F-4D97-AF65-F5344CB8AC3E}">
        <p14:creationId xmlns:p14="http://schemas.microsoft.com/office/powerpoint/2010/main" val="35906778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2BA1D-0969-2763-DC9A-B664390419B8}"/>
              </a:ext>
            </a:extLst>
          </p:cNvPr>
          <p:cNvSpPr>
            <a:spLocks noGrp="1"/>
          </p:cNvSpPr>
          <p:nvPr>
            <p:ph type="title"/>
          </p:nvPr>
        </p:nvSpPr>
        <p:spPr/>
        <p:txBody>
          <a:bodyPr/>
          <a:lstStyle/>
          <a:p>
            <a:r>
              <a:rPr lang="en-US" cap="none" dirty="0"/>
              <a:t>Features of Indifference curves</a:t>
            </a:r>
            <a:endParaRPr lang="en-KE" cap="none" dirty="0"/>
          </a:p>
        </p:txBody>
      </p:sp>
      <p:sp>
        <p:nvSpPr>
          <p:cNvPr id="3" name="Content Placeholder 2">
            <a:extLst>
              <a:ext uri="{FF2B5EF4-FFF2-40B4-BE49-F238E27FC236}">
                <a16:creationId xmlns:a16="http://schemas.microsoft.com/office/drawing/2014/main" id="{0169BDDB-9590-4853-0209-B9313FA4C648}"/>
              </a:ext>
            </a:extLst>
          </p:cNvPr>
          <p:cNvSpPr>
            <a:spLocks noGrp="1"/>
          </p:cNvSpPr>
          <p:nvPr>
            <p:ph idx="1"/>
          </p:nvPr>
        </p:nvSpPr>
        <p:spPr/>
        <p:txBody>
          <a:bodyPr/>
          <a:lstStyle/>
          <a:p>
            <a:pPr>
              <a:lnSpc>
                <a:spcPct val="150000"/>
              </a:lnSpc>
            </a:pPr>
            <a:r>
              <a:rPr lang="en-US" dirty="0"/>
              <a:t>1.An indifference curve has a negative slope, i.e. it slopes downward from left to right.</a:t>
            </a:r>
          </a:p>
          <a:p>
            <a:pPr>
              <a:lnSpc>
                <a:spcPct val="150000"/>
              </a:lnSpc>
            </a:pPr>
            <a:r>
              <a:rPr lang="en-US" dirty="0"/>
              <a:t>2. IC is strictly Convex to origin i.e., MRS xy (marginal rate of substitution of goods X and good Y) is always diminishing.</a:t>
            </a:r>
          </a:p>
          <a:p>
            <a:pPr>
              <a:lnSpc>
                <a:spcPct val="150000"/>
              </a:lnSpc>
            </a:pPr>
            <a:r>
              <a:rPr lang="en-US" dirty="0"/>
              <a:t>3. Higher indifference curve represents larger bundles of goods i.e. bundles which contain more of both or more of at least one.</a:t>
            </a:r>
            <a:endParaRPr lang="en-KE" dirty="0"/>
          </a:p>
        </p:txBody>
      </p:sp>
    </p:spTree>
    <p:extLst>
      <p:ext uri="{BB962C8B-B14F-4D97-AF65-F5344CB8AC3E}">
        <p14:creationId xmlns:p14="http://schemas.microsoft.com/office/powerpoint/2010/main" val="25721360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7F52E227-6524-A0F6-2208-FCCC646A951B}"/>
              </a:ext>
            </a:extLst>
          </p:cNvPr>
          <p:cNvSpPr>
            <a:spLocks noGrp="1"/>
          </p:cNvSpPr>
          <p:nvPr>
            <p:ph type="title"/>
          </p:nvPr>
        </p:nvSpPr>
        <p:spPr>
          <a:xfrm>
            <a:off x="1451580" y="804520"/>
            <a:ext cx="4176511" cy="1049235"/>
          </a:xfrm>
        </p:spPr>
        <p:txBody>
          <a:bodyPr>
            <a:normAutofit/>
          </a:bodyPr>
          <a:lstStyle/>
          <a:p>
            <a:r>
              <a:rPr lang="en-US" dirty="0"/>
              <a:t>IC</a:t>
            </a:r>
            <a:r>
              <a:rPr lang="en-US" cap="none" dirty="0"/>
              <a:t>s</a:t>
            </a:r>
            <a:endParaRPr lang="en-KE" dirty="0"/>
          </a:p>
        </p:txBody>
      </p:sp>
      <p:sp>
        <p:nvSpPr>
          <p:cNvPr id="13" name="Rectangle 12">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p>
        </p:txBody>
      </p:sp>
      <p:sp>
        <p:nvSpPr>
          <p:cNvPr id="3" name="Content Placeholder 2">
            <a:extLst>
              <a:ext uri="{FF2B5EF4-FFF2-40B4-BE49-F238E27FC236}">
                <a16:creationId xmlns:a16="http://schemas.microsoft.com/office/drawing/2014/main" id="{BEB7A605-B37D-2CC3-E4A5-6A1BA34681DC}"/>
              </a:ext>
            </a:extLst>
          </p:cNvPr>
          <p:cNvSpPr>
            <a:spLocks noGrp="1"/>
          </p:cNvSpPr>
          <p:nvPr>
            <p:ph idx="1"/>
          </p:nvPr>
        </p:nvSpPr>
        <p:spPr>
          <a:xfrm>
            <a:off x="1451581" y="2015732"/>
            <a:ext cx="4172212" cy="3450613"/>
          </a:xfrm>
        </p:spPr>
        <p:txBody>
          <a:bodyPr>
            <a:normAutofit/>
          </a:bodyPr>
          <a:lstStyle/>
          <a:p>
            <a:r>
              <a:rPr lang="en-US" dirty="0"/>
              <a:t>Consider a consumer’s consumption of goods 1 and 2</a:t>
            </a:r>
          </a:p>
          <a:p>
            <a:r>
              <a:rPr lang="en-US" dirty="0"/>
              <a:t>Worse bundles-are weakly preferred to Better bundles.</a:t>
            </a:r>
          </a:p>
          <a:p>
            <a:r>
              <a:rPr lang="en-US" dirty="0"/>
              <a:t>The bundles on the IC represent all combinations of goods that the consumer is indifferent to.</a:t>
            </a:r>
            <a:endParaRPr lang="en-KE" dirty="0"/>
          </a:p>
        </p:txBody>
      </p:sp>
      <p:pic>
        <p:nvPicPr>
          <p:cNvPr id="4" name="Picture 3">
            <a:extLst>
              <a:ext uri="{FF2B5EF4-FFF2-40B4-BE49-F238E27FC236}">
                <a16:creationId xmlns:a16="http://schemas.microsoft.com/office/drawing/2014/main" id="{C3417225-BED6-ABB5-1E90-531E5A64EC51}"/>
              </a:ext>
            </a:extLst>
          </p:cNvPr>
          <p:cNvPicPr>
            <a:picLocks noChangeAspect="1"/>
          </p:cNvPicPr>
          <p:nvPr/>
        </p:nvPicPr>
        <p:blipFill>
          <a:blip r:embed="rId2"/>
          <a:stretch>
            <a:fillRect/>
          </a:stretch>
        </p:blipFill>
        <p:spPr>
          <a:xfrm>
            <a:off x="6335383" y="805583"/>
            <a:ext cx="4478498" cy="4660762"/>
          </a:xfrm>
          <a:prstGeom prst="rect">
            <a:avLst/>
          </a:prstGeom>
        </p:spPr>
      </p:pic>
      <p:pic>
        <p:nvPicPr>
          <p:cNvPr id="15" name="Picture 14">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7" name="Straight Connector 16">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86423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9A910-438B-0744-7633-B5343C90C0E3}"/>
              </a:ext>
            </a:extLst>
          </p:cNvPr>
          <p:cNvSpPr>
            <a:spLocks noGrp="1"/>
          </p:cNvSpPr>
          <p:nvPr>
            <p:ph type="title"/>
          </p:nvPr>
        </p:nvSpPr>
        <p:spPr>
          <a:xfrm>
            <a:off x="1451579" y="804519"/>
            <a:ext cx="9603275" cy="1049235"/>
          </a:xfrm>
        </p:spPr>
        <p:txBody>
          <a:bodyPr>
            <a:normAutofit/>
          </a:bodyPr>
          <a:lstStyle/>
          <a:p>
            <a:r>
              <a:rPr lang="en-US" cap="none" dirty="0"/>
              <a:t>Shapes of ICs</a:t>
            </a:r>
            <a:endParaRPr lang="en-KE" cap="none" dirty="0"/>
          </a:p>
        </p:txBody>
      </p:sp>
      <p:sp>
        <p:nvSpPr>
          <p:cNvPr id="3" name="Content Placeholder 2">
            <a:extLst>
              <a:ext uri="{FF2B5EF4-FFF2-40B4-BE49-F238E27FC236}">
                <a16:creationId xmlns:a16="http://schemas.microsoft.com/office/drawing/2014/main" id="{1C9DD2FA-8C53-58AF-322F-7BD464CFA93E}"/>
              </a:ext>
            </a:extLst>
          </p:cNvPr>
          <p:cNvSpPr>
            <a:spLocks noGrp="1"/>
          </p:cNvSpPr>
          <p:nvPr>
            <p:ph idx="1"/>
          </p:nvPr>
        </p:nvSpPr>
        <p:spPr>
          <a:xfrm>
            <a:off x="1451579" y="2015734"/>
            <a:ext cx="5622284" cy="3450613"/>
          </a:xfrm>
        </p:spPr>
        <p:txBody>
          <a:bodyPr>
            <a:normAutofit/>
          </a:bodyPr>
          <a:lstStyle/>
          <a:p>
            <a:pPr marL="0" indent="0">
              <a:buNone/>
            </a:pPr>
            <a:r>
              <a:rPr lang="en-US" b="1" dirty="0"/>
              <a:t>1. Perfect Substitutes</a:t>
            </a:r>
          </a:p>
          <a:p>
            <a:r>
              <a:rPr lang="en-US" dirty="0"/>
              <a:t>Two goods are perfect substitutes if the consumer is willing to substitute one good for the other at a constant rate. </a:t>
            </a:r>
          </a:p>
          <a:p>
            <a:r>
              <a:rPr lang="en-US" dirty="0"/>
              <a:t>ICs for such a consumer are all parallel straight lines.</a:t>
            </a:r>
            <a:endParaRPr lang="en-KE" dirty="0"/>
          </a:p>
        </p:txBody>
      </p:sp>
      <p:pic>
        <p:nvPicPr>
          <p:cNvPr id="4" name="Picture 3">
            <a:extLst>
              <a:ext uri="{FF2B5EF4-FFF2-40B4-BE49-F238E27FC236}">
                <a16:creationId xmlns:a16="http://schemas.microsoft.com/office/drawing/2014/main" id="{C2A5FC95-1194-CFA9-01FD-822F05F53D9A}"/>
              </a:ext>
            </a:extLst>
          </p:cNvPr>
          <p:cNvPicPr>
            <a:picLocks noChangeAspect="1"/>
          </p:cNvPicPr>
          <p:nvPr/>
        </p:nvPicPr>
        <p:blipFill>
          <a:blip r:embed="rId2"/>
          <a:stretch>
            <a:fillRect/>
          </a:stretch>
        </p:blipFill>
        <p:spPr>
          <a:xfrm>
            <a:off x="7603628" y="2015734"/>
            <a:ext cx="3401736" cy="3450613"/>
          </a:xfrm>
          <a:prstGeom prst="rect">
            <a:avLst/>
          </a:prstGeom>
        </p:spPr>
      </p:pic>
    </p:spTree>
    <p:extLst>
      <p:ext uri="{BB962C8B-B14F-4D97-AF65-F5344CB8AC3E}">
        <p14:creationId xmlns:p14="http://schemas.microsoft.com/office/powerpoint/2010/main" val="31760948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A2FD9-CACE-2F27-2E8F-D3AA63C57165}"/>
              </a:ext>
            </a:extLst>
          </p:cNvPr>
          <p:cNvSpPr>
            <a:spLocks noGrp="1"/>
          </p:cNvSpPr>
          <p:nvPr>
            <p:ph type="title"/>
          </p:nvPr>
        </p:nvSpPr>
        <p:spPr>
          <a:xfrm>
            <a:off x="1451579" y="804519"/>
            <a:ext cx="9603275" cy="1049235"/>
          </a:xfrm>
        </p:spPr>
        <p:txBody>
          <a:bodyPr>
            <a:normAutofit/>
          </a:bodyPr>
          <a:lstStyle/>
          <a:p>
            <a:r>
              <a:rPr lang="en-US" cap="none" dirty="0"/>
              <a:t>Shapes of ICs</a:t>
            </a:r>
            <a:endParaRPr lang="en-KE" cap="none" dirty="0"/>
          </a:p>
        </p:txBody>
      </p:sp>
      <p:sp>
        <p:nvSpPr>
          <p:cNvPr id="3" name="Content Placeholder 2">
            <a:extLst>
              <a:ext uri="{FF2B5EF4-FFF2-40B4-BE49-F238E27FC236}">
                <a16:creationId xmlns:a16="http://schemas.microsoft.com/office/drawing/2014/main" id="{56EBEAE7-7D2C-BD3C-A00B-A02083F65D05}"/>
              </a:ext>
            </a:extLst>
          </p:cNvPr>
          <p:cNvSpPr>
            <a:spLocks noGrp="1"/>
          </p:cNvSpPr>
          <p:nvPr>
            <p:ph idx="1"/>
          </p:nvPr>
        </p:nvSpPr>
        <p:spPr>
          <a:xfrm>
            <a:off x="1451579" y="2015734"/>
            <a:ext cx="5622284" cy="3450613"/>
          </a:xfrm>
        </p:spPr>
        <p:txBody>
          <a:bodyPr>
            <a:normAutofit/>
          </a:bodyPr>
          <a:lstStyle/>
          <a:p>
            <a:pPr marL="0" indent="0">
              <a:buNone/>
            </a:pPr>
            <a:r>
              <a:rPr lang="en-US" b="1" dirty="0"/>
              <a:t>2. Perfect Complements </a:t>
            </a:r>
          </a:p>
          <a:p>
            <a:r>
              <a:rPr lang="en-US" dirty="0"/>
              <a:t> Perfect complements are goods that are always consumed together in fixed proportions.</a:t>
            </a:r>
          </a:p>
          <a:p>
            <a:r>
              <a:rPr lang="en-US" dirty="0"/>
              <a:t>The ICs L shaped.</a:t>
            </a:r>
          </a:p>
          <a:p>
            <a:endParaRPr lang="en-KE" dirty="0"/>
          </a:p>
        </p:txBody>
      </p:sp>
      <p:pic>
        <p:nvPicPr>
          <p:cNvPr id="4" name="Picture 3">
            <a:extLst>
              <a:ext uri="{FF2B5EF4-FFF2-40B4-BE49-F238E27FC236}">
                <a16:creationId xmlns:a16="http://schemas.microsoft.com/office/drawing/2014/main" id="{6C2C8A42-0773-4AA9-07F6-5D57A4BF96CE}"/>
              </a:ext>
            </a:extLst>
          </p:cNvPr>
          <p:cNvPicPr>
            <a:picLocks noChangeAspect="1"/>
          </p:cNvPicPr>
          <p:nvPr/>
        </p:nvPicPr>
        <p:blipFill>
          <a:blip r:embed="rId2"/>
          <a:stretch>
            <a:fillRect/>
          </a:stretch>
        </p:blipFill>
        <p:spPr>
          <a:xfrm>
            <a:off x="6858001" y="2236601"/>
            <a:ext cx="4196854" cy="3625719"/>
          </a:xfrm>
          <a:prstGeom prst="rect">
            <a:avLst/>
          </a:prstGeom>
        </p:spPr>
      </p:pic>
    </p:spTree>
    <p:extLst>
      <p:ext uri="{BB962C8B-B14F-4D97-AF65-F5344CB8AC3E}">
        <p14:creationId xmlns:p14="http://schemas.microsoft.com/office/powerpoint/2010/main" val="22390036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E0B00-EF6C-ECD9-49D2-00F269AFE01E}"/>
              </a:ext>
            </a:extLst>
          </p:cNvPr>
          <p:cNvSpPr>
            <a:spLocks noGrp="1"/>
          </p:cNvSpPr>
          <p:nvPr>
            <p:ph type="title"/>
          </p:nvPr>
        </p:nvSpPr>
        <p:spPr>
          <a:xfrm>
            <a:off x="1451579" y="804519"/>
            <a:ext cx="9603275" cy="1049235"/>
          </a:xfrm>
        </p:spPr>
        <p:txBody>
          <a:bodyPr>
            <a:normAutofit/>
          </a:bodyPr>
          <a:lstStyle/>
          <a:p>
            <a:r>
              <a:rPr lang="en-US" cap="none" dirty="0"/>
              <a:t>Shapes of ICs</a:t>
            </a:r>
            <a:endParaRPr lang="en-KE" cap="none" dirty="0"/>
          </a:p>
        </p:txBody>
      </p:sp>
      <p:sp>
        <p:nvSpPr>
          <p:cNvPr id="3" name="Content Placeholder 2">
            <a:extLst>
              <a:ext uri="{FF2B5EF4-FFF2-40B4-BE49-F238E27FC236}">
                <a16:creationId xmlns:a16="http://schemas.microsoft.com/office/drawing/2014/main" id="{89586090-93C4-21C6-60CE-036598F51E62}"/>
              </a:ext>
            </a:extLst>
          </p:cNvPr>
          <p:cNvSpPr>
            <a:spLocks noGrp="1"/>
          </p:cNvSpPr>
          <p:nvPr>
            <p:ph idx="1"/>
          </p:nvPr>
        </p:nvSpPr>
        <p:spPr>
          <a:xfrm>
            <a:off x="1451579" y="2015734"/>
            <a:ext cx="4158849" cy="3450613"/>
          </a:xfrm>
        </p:spPr>
        <p:txBody>
          <a:bodyPr>
            <a:normAutofit/>
          </a:bodyPr>
          <a:lstStyle/>
          <a:p>
            <a:pPr marL="0" indent="0">
              <a:buNone/>
            </a:pPr>
            <a:r>
              <a:rPr lang="en-US" b="1" dirty="0"/>
              <a:t>3. Bad goods</a:t>
            </a:r>
          </a:p>
          <a:p>
            <a:r>
              <a:rPr lang="en-US" dirty="0"/>
              <a:t>A bad good is a commodity that a consumer does not like at all.</a:t>
            </a:r>
            <a:endParaRPr lang="en-KE" dirty="0"/>
          </a:p>
        </p:txBody>
      </p:sp>
      <p:grpSp>
        <p:nvGrpSpPr>
          <p:cNvPr id="9" name="Group 8">
            <a:extLst>
              <a:ext uri="{FF2B5EF4-FFF2-40B4-BE49-F238E27FC236}">
                <a16:creationId xmlns:a16="http://schemas.microsoft.com/office/drawing/2014/main" id="{F7C65FA4-631C-444F-89AA-F891363CCF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9823" y="2012810"/>
            <a:ext cx="4948659" cy="3453535"/>
            <a:chOff x="7807230" y="2012810"/>
            <a:chExt cx="3251252" cy="3459865"/>
          </a:xfrm>
        </p:grpSpPr>
        <p:sp>
          <p:nvSpPr>
            <p:cNvPr id="10" name="Rectangle 9">
              <a:extLst>
                <a:ext uri="{FF2B5EF4-FFF2-40B4-BE49-F238E27FC236}">
                  <a16:creationId xmlns:a16="http://schemas.microsoft.com/office/drawing/2014/main" id="{353C58CC-6818-48FD-9CE0-B43BF88B73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1B2694E9-2175-4647-803A-3AD63554C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solidFill>
              <a:schemeClr val="bg1"/>
            </a:soli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pic>
        <p:nvPicPr>
          <p:cNvPr id="4" name="Picture 3" descr="A graph with lines and text&#10;&#10;Description automatically generated">
            <a:extLst>
              <a:ext uri="{FF2B5EF4-FFF2-40B4-BE49-F238E27FC236}">
                <a16:creationId xmlns:a16="http://schemas.microsoft.com/office/drawing/2014/main" id="{B2F58638-F4D1-7EF7-819F-B20DFB07B65D}"/>
              </a:ext>
            </a:extLst>
          </p:cNvPr>
          <p:cNvPicPr>
            <a:picLocks noChangeAspect="1"/>
          </p:cNvPicPr>
          <p:nvPr/>
        </p:nvPicPr>
        <p:blipFill>
          <a:blip r:embed="rId2"/>
          <a:stretch>
            <a:fillRect/>
          </a:stretch>
        </p:blipFill>
        <p:spPr>
          <a:xfrm>
            <a:off x="6277257" y="2444533"/>
            <a:ext cx="4613872" cy="2583768"/>
          </a:xfrm>
          <a:prstGeom prst="rect">
            <a:avLst/>
          </a:prstGeom>
        </p:spPr>
      </p:pic>
    </p:spTree>
    <p:extLst>
      <p:ext uri="{BB962C8B-B14F-4D97-AF65-F5344CB8AC3E}">
        <p14:creationId xmlns:p14="http://schemas.microsoft.com/office/powerpoint/2010/main" val="748847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101E1-90B3-B148-8BCB-EFA7EB2F288A}"/>
              </a:ext>
            </a:extLst>
          </p:cNvPr>
          <p:cNvSpPr>
            <a:spLocks noGrp="1"/>
          </p:cNvSpPr>
          <p:nvPr>
            <p:ph type="title"/>
          </p:nvPr>
        </p:nvSpPr>
        <p:spPr>
          <a:xfrm>
            <a:off x="1451579" y="804519"/>
            <a:ext cx="9603275" cy="1049235"/>
          </a:xfrm>
        </p:spPr>
        <p:txBody>
          <a:bodyPr>
            <a:normAutofit/>
          </a:bodyPr>
          <a:lstStyle/>
          <a:p>
            <a:r>
              <a:rPr lang="en-US" cap="none" dirty="0"/>
              <a:t>Shapes of ICs</a:t>
            </a:r>
            <a:endParaRPr lang="en-KE" cap="none" dirty="0"/>
          </a:p>
        </p:txBody>
      </p:sp>
      <p:sp>
        <p:nvSpPr>
          <p:cNvPr id="3" name="Content Placeholder 2">
            <a:extLst>
              <a:ext uri="{FF2B5EF4-FFF2-40B4-BE49-F238E27FC236}">
                <a16:creationId xmlns:a16="http://schemas.microsoft.com/office/drawing/2014/main" id="{47CDC6B2-D8AE-75F5-7F4B-FE4E41F7003F}"/>
              </a:ext>
            </a:extLst>
          </p:cNvPr>
          <p:cNvSpPr>
            <a:spLocks noGrp="1"/>
          </p:cNvSpPr>
          <p:nvPr>
            <p:ph idx="1"/>
          </p:nvPr>
        </p:nvSpPr>
        <p:spPr>
          <a:xfrm>
            <a:off x="1451579" y="2015734"/>
            <a:ext cx="5622284" cy="3450613"/>
          </a:xfrm>
        </p:spPr>
        <p:txBody>
          <a:bodyPr>
            <a:normAutofit/>
          </a:bodyPr>
          <a:lstStyle/>
          <a:p>
            <a:pPr marL="0" indent="0">
              <a:buNone/>
            </a:pPr>
            <a:r>
              <a:rPr lang="en-US" b="1" dirty="0"/>
              <a:t>4. Neutral goods</a:t>
            </a:r>
          </a:p>
          <a:p>
            <a:pPr marL="0" indent="0">
              <a:buNone/>
            </a:pPr>
            <a:r>
              <a:rPr lang="en-US" dirty="0"/>
              <a:t>A good is a neutral good if the consumer doesn’t care about it one way or the other.</a:t>
            </a:r>
          </a:p>
          <a:p>
            <a:pPr marL="0" indent="0">
              <a:buNone/>
            </a:pPr>
            <a:endParaRPr lang="en-KE" dirty="0"/>
          </a:p>
        </p:txBody>
      </p:sp>
      <p:pic>
        <p:nvPicPr>
          <p:cNvPr id="4" name="Picture 3">
            <a:extLst>
              <a:ext uri="{FF2B5EF4-FFF2-40B4-BE49-F238E27FC236}">
                <a16:creationId xmlns:a16="http://schemas.microsoft.com/office/drawing/2014/main" id="{8E0EFC9E-317A-75DC-1EB1-916B072B6833}"/>
              </a:ext>
            </a:extLst>
          </p:cNvPr>
          <p:cNvPicPr>
            <a:picLocks noChangeAspect="1"/>
          </p:cNvPicPr>
          <p:nvPr/>
        </p:nvPicPr>
        <p:blipFill>
          <a:blip r:embed="rId2"/>
          <a:stretch>
            <a:fillRect/>
          </a:stretch>
        </p:blipFill>
        <p:spPr>
          <a:xfrm>
            <a:off x="6715760" y="2225040"/>
            <a:ext cx="4724399" cy="3647440"/>
          </a:xfrm>
          <a:prstGeom prst="rect">
            <a:avLst/>
          </a:prstGeom>
        </p:spPr>
      </p:pic>
    </p:spTree>
    <p:extLst>
      <p:ext uri="{BB962C8B-B14F-4D97-AF65-F5344CB8AC3E}">
        <p14:creationId xmlns:p14="http://schemas.microsoft.com/office/powerpoint/2010/main" val="28919134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69C39-692D-6073-475A-6C70523E033B}"/>
              </a:ext>
            </a:extLst>
          </p:cNvPr>
          <p:cNvSpPr>
            <a:spLocks noGrp="1"/>
          </p:cNvSpPr>
          <p:nvPr>
            <p:ph type="title"/>
          </p:nvPr>
        </p:nvSpPr>
        <p:spPr>
          <a:xfrm>
            <a:off x="1451579" y="804519"/>
            <a:ext cx="9603275" cy="1049235"/>
          </a:xfrm>
        </p:spPr>
        <p:txBody>
          <a:bodyPr>
            <a:normAutofit/>
          </a:bodyPr>
          <a:lstStyle/>
          <a:p>
            <a:r>
              <a:rPr lang="en-US" cap="none" dirty="0"/>
              <a:t>Shapes of ICs</a:t>
            </a:r>
            <a:endParaRPr lang="en-KE" cap="none" dirty="0"/>
          </a:p>
        </p:txBody>
      </p:sp>
      <p:sp>
        <p:nvSpPr>
          <p:cNvPr id="3" name="Content Placeholder 2">
            <a:extLst>
              <a:ext uri="{FF2B5EF4-FFF2-40B4-BE49-F238E27FC236}">
                <a16:creationId xmlns:a16="http://schemas.microsoft.com/office/drawing/2014/main" id="{1929F1F6-98B9-FFB9-A23A-EAB7490D1018}"/>
              </a:ext>
            </a:extLst>
          </p:cNvPr>
          <p:cNvSpPr>
            <a:spLocks noGrp="1"/>
          </p:cNvSpPr>
          <p:nvPr>
            <p:ph idx="1"/>
          </p:nvPr>
        </p:nvSpPr>
        <p:spPr>
          <a:xfrm>
            <a:off x="1451579" y="2015734"/>
            <a:ext cx="5622284" cy="3450613"/>
          </a:xfrm>
        </p:spPr>
        <p:txBody>
          <a:bodyPr>
            <a:normAutofit/>
          </a:bodyPr>
          <a:lstStyle/>
          <a:p>
            <a:pPr marL="0" indent="0">
              <a:buNone/>
            </a:pPr>
            <a:r>
              <a:rPr lang="en-US" b="1" dirty="0"/>
              <a:t>5. Imperfect Substitutes</a:t>
            </a:r>
          </a:p>
          <a:p>
            <a:pPr marL="0" indent="0">
              <a:buNone/>
            </a:pPr>
            <a:r>
              <a:rPr lang="en-US" dirty="0"/>
              <a:t> If the rate at which one good is substituted for another is not constant, but diminishing,  then the two goods are imperfect substitutes.</a:t>
            </a:r>
            <a:endParaRPr lang="en-KE" dirty="0"/>
          </a:p>
        </p:txBody>
      </p:sp>
      <p:pic>
        <p:nvPicPr>
          <p:cNvPr id="4" name="Picture 3" descr="A diagram of a curve&#10;&#10;Description automatically generated">
            <a:extLst>
              <a:ext uri="{FF2B5EF4-FFF2-40B4-BE49-F238E27FC236}">
                <a16:creationId xmlns:a16="http://schemas.microsoft.com/office/drawing/2014/main" id="{B8CE1124-71B3-543A-F363-33F03D6EDCCA}"/>
              </a:ext>
            </a:extLst>
          </p:cNvPr>
          <p:cNvPicPr>
            <a:picLocks noChangeAspect="1"/>
          </p:cNvPicPr>
          <p:nvPr/>
        </p:nvPicPr>
        <p:blipFill>
          <a:blip r:embed="rId2"/>
          <a:stretch>
            <a:fillRect/>
          </a:stretch>
        </p:blipFill>
        <p:spPr>
          <a:xfrm>
            <a:off x="7554139" y="2528756"/>
            <a:ext cx="3500715" cy="2424569"/>
          </a:xfrm>
          <a:prstGeom prst="rect">
            <a:avLst/>
          </a:prstGeom>
        </p:spPr>
      </p:pic>
    </p:spTree>
    <p:extLst>
      <p:ext uri="{BB962C8B-B14F-4D97-AF65-F5344CB8AC3E}">
        <p14:creationId xmlns:p14="http://schemas.microsoft.com/office/powerpoint/2010/main" val="32867140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9849A-E561-AA96-C649-DE5EAEDA0589}"/>
              </a:ext>
            </a:extLst>
          </p:cNvPr>
          <p:cNvSpPr>
            <a:spLocks noGrp="1"/>
          </p:cNvSpPr>
          <p:nvPr>
            <p:ph type="title"/>
          </p:nvPr>
        </p:nvSpPr>
        <p:spPr/>
        <p:txBody>
          <a:bodyPr/>
          <a:lstStyle/>
          <a:p>
            <a:r>
              <a:rPr lang="en-US" b="1" dirty="0"/>
              <a:t>7.0 MARGINAL RATE OF SUBSTITUTION (mrs)</a:t>
            </a:r>
            <a:endParaRPr lang="en-KE" b="1" dirty="0"/>
          </a:p>
        </p:txBody>
      </p:sp>
      <p:sp>
        <p:nvSpPr>
          <p:cNvPr id="3" name="Content Placeholder 2">
            <a:extLst>
              <a:ext uri="{FF2B5EF4-FFF2-40B4-BE49-F238E27FC236}">
                <a16:creationId xmlns:a16="http://schemas.microsoft.com/office/drawing/2014/main" id="{1952771C-BF18-E67E-A00A-0AE451477407}"/>
              </a:ext>
            </a:extLst>
          </p:cNvPr>
          <p:cNvSpPr>
            <a:spLocks noGrp="1"/>
          </p:cNvSpPr>
          <p:nvPr>
            <p:ph idx="1"/>
          </p:nvPr>
        </p:nvSpPr>
        <p:spPr/>
        <p:txBody>
          <a:bodyPr>
            <a:normAutofit/>
          </a:bodyPr>
          <a:lstStyle/>
          <a:p>
            <a:r>
              <a:rPr lang="en-US" dirty="0"/>
              <a:t>The slope of the IC is known as the MRS.</a:t>
            </a:r>
          </a:p>
          <a:p>
            <a:r>
              <a:rPr lang="en-US" dirty="0"/>
              <a:t>It measures the rate at which the consumer is just willing to substitute one good for another. </a:t>
            </a:r>
          </a:p>
          <a:p>
            <a:r>
              <a:rPr lang="en-US" dirty="0"/>
              <a:t> Suppose that we take a little of good 1;   ∆X1 away from the consumer. Then we give him  ∆ X2 an amount  i.e. just sufficient to put him back on his/her IC,.</a:t>
            </a:r>
          </a:p>
          <a:p>
            <a:r>
              <a:rPr lang="en-US" dirty="0"/>
              <a:t>The ration ∆X2 is thought as being the rate at which the consumer is willing to ∆X1 substitute good 1 for good 1 and is called the MRS. </a:t>
            </a:r>
          </a:p>
          <a:p>
            <a:endParaRPr lang="en-KE" dirty="0"/>
          </a:p>
        </p:txBody>
      </p:sp>
    </p:spTree>
    <p:extLst>
      <p:ext uri="{BB962C8B-B14F-4D97-AF65-F5344CB8AC3E}">
        <p14:creationId xmlns:p14="http://schemas.microsoft.com/office/powerpoint/2010/main" val="15259589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626DF-8227-2EB8-31E9-41F4B140C6A4}"/>
              </a:ext>
            </a:extLst>
          </p:cNvPr>
          <p:cNvSpPr>
            <a:spLocks noGrp="1"/>
          </p:cNvSpPr>
          <p:nvPr>
            <p:ph type="title"/>
          </p:nvPr>
        </p:nvSpPr>
        <p:spPr/>
        <p:txBody>
          <a:bodyPr/>
          <a:lstStyle/>
          <a:p>
            <a:r>
              <a:rPr lang="en-US" dirty="0"/>
              <a:t>Mrs </a:t>
            </a:r>
            <a:r>
              <a:rPr lang="en-US" cap="none" dirty="0"/>
              <a:t>cont</a:t>
            </a:r>
            <a:r>
              <a:rPr lang="en-US" dirty="0"/>
              <a:t>…</a:t>
            </a:r>
            <a:endParaRPr lang="en-KE" dirty="0"/>
          </a:p>
        </p:txBody>
      </p:sp>
      <p:sp>
        <p:nvSpPr>
          <p:cNvPr id="3" name="Content Placeholder 2">
            <a:extLst>
              <a:ext uri="{FF2B5EF4-FFF2-40B4-BE49-F238E27FC236}">
                <a16:creationId xmlns:a16="http://schemas.microsoft.com/office/drawing/2014/main" id="{DD0AD270-E637-D5F4-6B5A-C810C0C7F2FC}"/>
              </a:ext>
            </a:extLst>
          </p:cNvPr>
          <p:cNvSpPr>
            <a:spLocks noGrp="1"/>
          </p:cNvSpPr>
          <p:nvPr>
            <p:ph idx="1"/>
          </p:nvPr>
        </p:nvSpPr>
        <p:spPr/>
        <p:txBody>
          <a:bodyPr>
            <a:normAutofit lnSpcReduction="10000"/>
          </a:bodyPr>
          <a:lstStyle/>
          <a:p>
            <a:r>
              <a:rPr lang="en-US" dirty="0"/>
              <a:t>Suppose that the consumer has well behaved preferences.</a:t>
            </a:r>
          </a:p>
          <a:p>
            <a:r>
              <a:rPr lang="en-US" dirty="0"/>
              <a:t>and currently consuming some bundle (X1 X2). The consumer is now offered a trade: to exchange good I for 2 or good 2 for I in any amount at a “rate of exchange” of E. i.e. If the consumer gives up ∆X1 units of good1, he can get E∆X1  units of good 2 in exchange or conversely, if he gives up ∆ X2, units of good 2, he can get ∆X2 units of good 1.</a:t>
            </a:r>
          </a:p>
          <a:p>
            <a:r>
              <a:rPr lang="en-US" dirty="0"/>
              <a:t>MRS = ∆X2 / ∆ X1 =E</a:t>
            </a:r>
          </a:p>
          <a:p>
            <a:r>
              <a:rPr lang="en-US" dirty="0"/>
              <a:t>∆ X2 = E ∆ X1</a:t>
            </a:r>
          </a:p>
          <a:p>
            <a:r>
              <a:rPr lang="en-US" dirty="0"/>
              <a:t>∆ X1= - ∆ X2/E</a:t>
            </a:r>
          </a:p>
          <a:p>
            <a:endParaRPr lang="en-KE" dirty="0"/>
          </a:p>
        </p:txBody>
      </p:sp>
    </p:spTree>
    <p:extLst>
      <p:ext uri="{BB962C8B-B14F-4D97-AF65-F5344CB8AC3E}">
        <p14:creationId xmlns:p14="http://schemas.microsoft.com/office/powerpoint/2010/main" val="30497413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04B61-8EF0-DF9C-A093-AFF6BC51C3F1}"/>
              </a:ext>
            </a:extLst>
          </p:cNvPr>
          <p:cNvSpPr>
            <a:spLocks noGrp="1"/>
          </p:cNvSpPr>
          <p:nvPr>
            <p:ph type="title"/>
          </p:nvPr>
        </p:nvSpPr>
        <p:spPr/>
        <p:txBody>
          <a:bodyPr/>
          <a:lstStyle/>
          <a:p>
            <a:r>
              <a:rPr lang="en-US" cap="none" dirty="0"/>
              <a:t>Behavior of the marginal Rate of substitution </a:t>
            </a:r>
            <a:endParaRPr lang="en-KE" cap="none" dirty="0"/>
          </a:p>
        </p:txBody>
      </p:sp>
      <p:sp>
        <p:nvSpPr>
          <p:cNvPr id="6" name="Content Placeholder 5">
            <a:extLst>
              <a:ext uri="{FF2B5EF4-FFF2-40B4-BE49-F238E27FC236}">
                <a16:creationId xmlns:a16="http://schemas.microsoft.com/office/drawing/2014/main" id="{81F8F553-ECA2-BBAD-036C-E9A328274365}"/>
              </a:ext>
            </a:extLst>
          </p:cNvPr>
          <p:cNvSpPr>
            <a:spLocks noGrp="1"/>
          </p:cNvSpPr>
          <p:nvPr>
            <p:ph idx="1"/>
          </p:nvPr>
        </p:nvSpPr>
        <p:spPr/>
        <p:txBody>
          <a:bodyPr/>
          <a:lstStyle/>
          <a:p>
            <a:r>
              <a:rPr lang="en-US" dirty="0"/>
              <a:t>Perfect substitute’s indifference curves are characterized by the fact that the MRS is constant at – 1 .</a:t>
            </a:r>
          </a:p>
          <a:p>
            <a:r>
              <a:rPr lang="en-US" dirty="0"/>
              <a:t>The neutral case is characterized by the fact that the MRS is everywhere infinite .</a:t>
            </a:r>
          </a:p>
          <a:p>
            <a:r>
              <a:rPr lang="en-US" dirty="0"/>
              <a:t>The preference for perfect complements are characterized by the fact that the MRS is either ) or infinite and nothing is between.</a:t>
            </a:r>
          </a:p>
          <a:p>
            <a:r>
              <a:rPr lang="en-US" dirty="0"/>
              <a:t>The assumption of monotonicity implies that ICs must have a negative slope.</a:t>
            </a:r>
          </a:p>
          <a:p>
            <a:r>
              <a:rPr lang="en-US" dirty="0"/>
              <a:t>For Convex ICs, the MRS decreases as more of X1 is consumer. </a:t>
            </a:r>
            <a:endParaRPr lang="en-KE" dirty="0"/>
          </a:p>
        </p:txBody>
      </p:sp>
    </p:spTree>
    <p:extLst>
      <p:ext uri="{BB962C8B-B14F-4D97-AF65-F5344CB8AC3E}">
        <p14:creationId xmlns:p14="http://schemas.microsoft.com/office/powerpoint/2010/main" val="19776151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FC135-875B-4F39-84D5-080E3A9D797C}"/>
              </a:ext>
            </a:extLst>
          </p:cNvPr>
          <p:cNvSpPr>
            <a:spLocks noGrp="1"/>
          </p:cNvSpPr>
          <p:nvPr>
            <p:ph type="title"/>
          </p:nvPr>
        </p:nvSpPr>
        <p:spPr/>
        <p:txBody>
          <a:bodyPr/>
          <a:lstStyle/>
          <a:p>
            <a:r>
              <a:rPr lang="en-US" b="1" dirty="0"/>
              <a:t>8.0 SUMMARY</a:t>
            </a:r>
            <a:endParaRPr lang="en-KE" b="1" dirty="0"/>
          </a:p>
        </p:txBody>
      </p:sp>
      <p:sp>
        <p:nvSpPr>
          <p:cNvPr id="3" name="Content Placeholder 2">
            <a:extLst>
              <a:ext uri="{FF2B5EF4-FFF2-40B4-BE49-F238E27FC236}">
                <a16:creationId xmlns:a16="http://schemas.microsoft.com/office/drawing/2014/main" id="{DB97A14A-1153-5092-2A5B-9AED85027D66}"/>
              </a:ext>
            </a:extLst>
          </p:cNvPr>
          <p:cNvSpPr>
            <a:spLocks noGrp="1"/>
          </p:cNvSpPr>
          <p:nvPr>
            <p:ph idx="1"/>
          </p:nvPr>
        </p:nvSpPr>
        <p:spPr/>
        <p:txBody>
          <a:bodyPr/>
          <a:lstStyle/>
          <a:p>
            <a:r>
              <a:rPr lang="en-US" dirty="0"/>
              <a:t>Consumer theory is to demand as producer theory is to supply.</a:t>
            </a:r>
          </a:p>
          <a:p>
            <a:r>
              <a:rPr lang="en-US" dirty="0"/>
              <a:t>Consumer theory is based on the premise that we can infer what people like from the choices they make.</a:t>
            </a:r>
          </a:p>
          <a:p>
            <a:r>
              <a:rPr lang="en-US" dirty="0"/>
              <a:t>Utility refers not to usefulness but to the flow of pleasure or happiness that a person enjoys—some measure of the satisfaction a person experiences.</a:t>
            </a:r>
          </a:p>
          <a:p>
            <a:r>
              <a:rPr lang="en-US" dirty="0"/>
              <a:t>There are no natural units for utility; any increasing transformation is acceptable.</a:t>
            </a:r>
          </a:p>
          <a:p>
            <a:pPr marL="0" indent="0">
              <a:buNone/>
            </a:pPr>
            <a:endParaRPr lang="en-KE" dirty="0"/>
          </a:p>
        </p:txBody>
      </p:sp>
    </p:spTree>
    <p:extLst>
      <p:ext uri="{BB962C8B-B14F-4D97-AF65-F5344CB8AC3E}">
        <p14:creationId xmlns:p14="http://schemas.microsoft.com/office/powerpoint/2010/main" val="39342006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EC5A5-803B-0841-F8AB-BD295DC7FB5E}"/>
              </a:ext>
            </a:extLst>
          </p:cNvPr>
          <p:cNvSpPr>
            <a:spLocks noGrp="1"/>
          </p:cNvSpPr>
          <p:nvPr>
            <p:ph type="title"/>
          </p:nvPr>
        </p:nvSpPr>
        <p:spPr/>
        <p:txBody>
          <a:bodyPr>
            <a:normAutofit/>
          </a:bodyPr>
          <a:lstStyle/>
          <a:p>
            <a:r>
              <a:rPr lang="en-US" sz="2000" b="1" cap="none" dirty="0"/>
              <a:t>Summary</a:t>
            </a:r>
            <a:endParaRPr lang="en-KE" sz="2000" b="1" cap="none" dirty="0"/>
          </a:p>
        </p:txBody>
      </p:sp>
      <p:sp>
        <p:nvSpPr>
          <p:cNvPr id="3" name="Content Placeholder 2">
            <a:extLst>
              <a:ext uri="{FF2B5EF4-FFF2-40B4-BE49-F238E27FC236}">
                <a16:creationId xmlns:a16="http://schemas.microsoft.com/office/drawing/2014/main" id="{2E780A4D-7230-2977-ED8E-7B2BA1D99286}"/>
              </a:ext>
            </a:extLst>
          </p:cNvPr>
          <p:cNvSpPr>
            <a:spLocks noGrp="1"/>
          </p:cNvSpPr>
          <p:nvPr>
            <p:ph idx="1"/>
          </p:nvPr>
        </p:nvSpPr>
        <p:spPr/>
        <p:txBody>
          <a:bodyPr>
            <a:normAutofit fontScale="92500" lnSpcReduction="10000"/>
          </a:bodyPr>
          <a:lstStyle/>
          <a:p>
            <a:r>
              <a:rPr lang="en-US" dirty="0"/>
              <a:t>The budget set or feasible set is the set of goods that the consumer can afford to purchase.</a:t>
            </a:r>
          </a:p>
          <a:p>
            <a:r>
              <a:rPr lang="en-US" dirty="0"/>
              <a:t>The budget line is the pair of goods that exactly spend the budget. The budget line shifts out when income rises and pivots when the price of one good changes.</a:t>
            </a:r>
          </a:p>
          <a:p>
            <a:r>
              <a:rPr lang="en-US" dirty="0"/>
              <a:t>Increasing prices and income by the same multiplicative factor leaves the feasible set unchanged.</a:t>
            </a:r>
          </a:p>
          <a:p>
            <a:r>
              <a:rPr lang="en-US" dirty="0"/>
              <a:t>Isoquants, meaning “equal quantity,” are also known as indifference curves and represent sets of points holding utility constant. </a:t>
            </a:r>
          </a:p>
          <a:p>
            <a:r>
              <a:rPr lang="en-US" dirty="0"/>
              <a:t>Preferences are said to be convex if any point on the line segment connecting a pair of points with equal utility is preferred to the endpoints.</a:t>
            </a:r>
            <a:endParaRPr lang="en-KE" dirty="0"/>
          </a:p>
        </p:txBody>
      </p:sp>
    </p:spTree>
    <p:extLst>
      <p:ext uri="{BB962C8B-B14F-4D97-AF65-F5344CB8AC3E}">
        <p14:creationId xmlns:p14="http://schemas.microsoft.com/office/powerpoint/2010/main" val="19668021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2CC07-1D39-C868-1EF8-B761BFB17861}"/>
              </a:ext>
            </a:extLst>
          </p:cNvPr>
          <p:cNvSpPr>
            <a:spLocks noGrp="1"/>
          </p:cNvSpPr>
          <p:nvPr>
            <p:ph type="title"/>
          </p:nvPr>
        </p:nvSpPr>
        <p:spPr/>
        <p:txBody>
          <a:bodyPr/>
          <a:lstStyle/>
          <a:p>
            <a:r>
              <a:rPr lang="en-US" b="1" dirty="0"/>
              <a:t>REFERENCES</a:t>
            </a:r>
            <a:endParaRPr lang="en-KE" b="1" dirty="0"/>
          </a:p>
        </p:txBody>
      </p:sp>
      <p:sp>
        <p:nvSpPr>
          <p:cNvPr id="3" name="Content Placeholder 2">
            <a:extLst>
              <a:ext uri="{FF2B5EF4-FFF2-40B4-BE49-F238E27FC236}">
                <a16:creationId xmlns:a16="http://schemas.microsoft.com/office/drawing/2014/main" id="{7C3EDB5B-A409-62F3-6D07-B202DC9A4110}"/>
              </a:ext>
            </a:extLst>
          </p:cNvPr>
          <p:cNvSpPr>
            <a:spLocks noGrp="1"/>
          </p:cNvSpPr>
          <p:nvPr>
            <p:ph idx="1"/>
          </p:nvPr>
        </p:nvSpPr>
        <p:spPr/>
        <p:txBody>
          <a:bodyPr>
            <a:normAutofit fontScale="92500"/>
          </a:bodyPr>
          <a:lstStyle/>
          <a:p>
            <a:pPr marL="457200" indent="-457200" algn="l">
              <a:buFont typeface="+mj-lt"/>
              <a:buAutoNum type="arabicPeriod"/>
            </a:pPr>
            <a:r>
              <a:rPr lang="en-US" b="0" i="0" dirty="0">
                <a:solidFill>
                  <a:srgbClr val="000000"/>
                </a:solidFill>
                <a:effectLst/>
                <a:latin typeface="ff2"/>
              </a:rPr>
              <a:t>Border, K. C., Fixed Point Theorems with Applications to Economics and Game Theory, Cambridge: Cambridge University Press, 1985. </a:t>
            </a:r>
          </a:p>
          <a:p>
            <a:pPr marL="457200" indent="-457200" algn="l">
              <a:buFont typeface="+mj-lt"/>
              <a:buAutoNum type="arabicPeriod"/>
            </a:pPr>
            <a:r>
              <a:rPr lang="en-US" b="0" i="0" dirty="0">
                <a:solidFill>
                  <a:srgbClr val="000000"/>
                </a:solidFill>
                <a:effectLst/>
                <a:latin typeface="ff2"/>
              </a:rPr>
              <a:t>Luenberger, D., Microeconomic Theory, McGraw-Hill, 1995, Appendixes A-D. </a:t>
            </a:r>
          </a:p>
          <a:p>
            <a:pPr marL="457200" indent="-457200" algn="l">
              <a:buFont typeface="+mj-lt"/>
              <a:buAutoNum type="arabicPeriod"/>
            </a:pPr>
            <a:r>
              <a:rPr lang="en-US" b="0" i="0" dirty="0">
                <a:solidFill>
                  <a:srgbClr val="000000"/>
                </a:solidFill>
                <a:effectLst/>
                <a:latin typeface="ff2"/>
              </a:rPr>
              <a:t>Takayama, A. Mathematical Economics, the second edition, Cambridge: Cambridge University Press, 1985, Chapters 1-3. </a:t>
            </a:r>
          </a:p>
          <a:p>
            <a:pPr marL="457200" indent="-457200" algn="l">
              <a:buFont typeface="+mj-lt"/>
              <a:buAutoNum type="arabicPeriod"/>
            </a:pPr>
            <a:r>
              <a:rPr lang="en-US" b="0" i="0" dirty="0">
                <a:solidFill>
                  <a:srgbClr val="000000"/>
                </a:solidFill>
                <a:effectLst/>
                <a:latin typeface="ff2"/>
              </a:rPr>
              <a:t>Tian, G., The Basic Analytical Framework and Methodologies in Modern Economics, 2004 </a:t>
            </a:r>
          </a:p>
          <a:p>
            <a:pPr marL="457200" indent="-457200" algn="l">
              <a:buFont typeface="+mj-lt"/>
              <a:buAutoNum type="arabicPeriod"/>
            </a:pPr>
            <a:r>
              <a:rPr lang="en-US" b="0" i="0" dirty="0">
                <a:solidFill>
                  <a:srgbClr val="000000"/>
                </a:solidFill>
                <a:effectLst/>
                <a:latin typeface="ff2"/>
              </a:rPr>
              <a:t>Tian, G., \Fixed Points Theorems for Mappings with Non-Compact and Non-Convex Domains," Journal of Mathematical Analysis and Applications</a:t>
            </a:r>
          </a:p>
          <a:p>
            <a:pPr marL="0" indent="0">
              <a:buNone/>
            </a:pPr>
            <a:endParaRPr lang="en-KE" dirty="0"/>
          </a:p>
        </p:txBody>
      </p:sp>
    </p:spTree>
    <p:extLst>
      <p:ext uri="{BB962C8B-B14F-4D97-AF65-F5344CB8AC3E}">
        <p14:creationId xmlns:p14="http://schemas.microsoft.com/office/powerpoint/2010/main" val="26379152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E398B8-2123-3D7D-192C-635F8294258D}"/>
              </a:ext>
            </a:extLst>
          </p:cNvPr>
          <p:cNvSpPr>
            <a:spLocks noGrp="1"/>
          </p:cNvSpPr>
          <p:nvPr>
            <p:ph idx="4294967295"/>
          </p:nvPr>
        </p:nvSpPr>
        <p:spPr>
          <a:xfrm>
            <a:off x="2587625" y="2016125"/>
            <a:ext cx="9604375" cy="3449638"/>
          </a:xfrm>
        </p:spPr>
        <p:txBody>
          <a:bodyPr/>
          <a:lstStyle/>
          <a:p>
            <a:pPr lvl="1"/>
            <a:endParaRPr lang="en-US" b="1" dirty="0"/>
          </a:p>
          <a:p>
            <a:pPr lvl="1"/>
            <a:endParaRPr lang="en-US" b="1" dirty="0"/>
          </a:p>
          <a:p>
            <a:pPr lvl="1"/>
            <a:endParaRPr lang="en-US" b="1" dirty="0"/>
          </a:p>
          <a:p>
            <a:pPr marL="457200" lvl="1" indent="0">
              <a:buNone/>
            </a:pPr>
            <a:r>
              <a:rPr lang="en-US" b="1" dirty="0"/>
              <a:t>			THE END,THANK YOU</a:t>
            </a:r>
            <a:endParaRPr lang="en-KE" b="1" dirty="0"/>
          </a:p>
        </p:txBody>
      </p:sp>
    </p:spTree>
    <p:extLst>
      <p:ext uri="{BB962C8B-B14F-4D97-AF65-F5344CB8AC3E}">
        <p14:creationId xmlns:p14="http://schemas.microsoft.com/office/powerpoint/2010/main" val="1349902673"/>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193</TotalTime>
  <Words>2230</Words>
  <Application>Microsoft Office PowerPoint</Application>
  <PresentationFormat>Widescreen</PresentationFormat>
  <Paragraphs>181</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Courier New</vt:lpstr>
      <vt:lpstr>ff2</vt:lpstr>
      <vt:lpstr>Gill Sans MT</vt:lpstr>
      <vt:lpstr>Gallery</vt:lpstr>
      <vt:lpstr>INTERMEDIATE MICROECONOMICS</vt:lpstr>
      <vt:lpstr>contents</vt:lpstr>
      <vt:lpstr>PowerPoint Presentation</vt:lpstr>
      <vt:lpstr>1.0 OBJECTIVES</vt:lpstr>
      <vt:lpstr>2.0 INTRODUCTION</vt:lpstr>
      <vt:lpstr>3.0 CONSUMER THEORY- AN OVERVIEW</vt:lpstr>
      <vt:lpstr>Consumer Theory-Basic Assumptions</vt:lpstr>
      <vt:lpstr>Consumer Theory-necessary inputs</vt:lpstr>
      <vt:lpstr>Advantages of Consumer Theory</vt:lpstr>
      <vt:lpstr>Typical example of Consumer Theory</vt:lpstr>
      <vt:lpstr>Limitations of Consumer Theory</vt:lpstr>
      <vt:lpstr>4.O BUDGET CONSTRAINT</vt:lpstr>
      <vt:lpstr>Budget Constraint</vt:lpstr>
      <vt:lpstr>Budget Line</vt:lpstr>
      <vt:lpstr>Equations-Budget line</vt:lpstr>
      <vt:lpstr>The slope of the budget line</vt:lpstr>
      <vt:lpstr>5.0 CONSUMER PREFERENCES</vt:lpstr>
      <vt:lpstr>The Optimization Problem-Components </vt:lpstr>
      <vt:lpstr>Optimization problems-examples</vt:lpstr>
      <vt:lpstr>Preferences</vt:lpstr>
      <vt:lpstr>Preferences cont…</vt:lpstr>
      <vt:lpstr>6.0 INDIFFERENCE CURVES(Ic’s)</vt:lpstr>
      <vt:lpstr>Features of Indifference curves</vt:lpstr>
      <vt:lpstr>ICs</vt:lpstr>
      <vt:lpstr>Shapes of ICs</vt:lpstr>
      <vt:lpstr>Shapes of ICs</vt:lpstr>
      <vt:lpstr>Shapes of ICs</vt:lpstr>
      <vt:lpstr>Shapes of ICs</vt:lpstr>
      <vt:lpstr>Shapes of ICs</vt:lpstr>
      <vt:lpstr>7.0 MARGINAL RATE OF SUBSTITUTION (mrs)</vt:lpstr>
      <vt:lpstr>Mrs cont…</vt:lpstr>
      <vt:lpstr>Behavior of the marginal Rate of substitution </vt:lpstr>
      <vt:lpstr>8.0 SUMMARY</vt:lpstr>
      <vt:lpstr>Summary</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INTERMEDIATE MICROECONOMICS</dc:title>
  <dc:creator>Evelyn Tipape (Treasury)</dc:creator>
  <cp:lastModifiedBy>Evelyn Tipape (Treasury)</cp:lastModifiedBy>
  <cp:revision>4</cp:revision>
  <dcterms:created xsi:type="dcterms:W3CDTF">2023-09-20T03:50:46Z</dcterms:created>
  <dcterms:modified xsi:type="dcterms:W3CDTF">2023-10-03T15:02:27Z</dcterms:modified>
</cp:coreProperties>
</file>