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91" r:id="rId4"/>
    <p:sldId id="258" r:id="rId5"/>
    <p:sldId id="259" r:id="rId6"/>
    <p:sldId id="262" r:id="rId7"/>
    <p:sldId id="279" r:id="rId8"/>
    <p:sldId id="280" r:id="rId9"/>
    <p:sldId id="265" r:id="rId10"/>
    <p:sldId id="301" r:id="rId11"/>
    <p:sldId id="302" r:id="rId12"/>
    <p:sldId id="303" r:id="rId13"/>
    <p:sldId id="264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63" r:id="rId24"/>
    <p:sldId id="266" r:id="rId25"/>
    <p:sldId id="267" r:id="rId26"/>
    <p:sldId id="268" r:id="rId27"/>
    <p:sldId id="269" r:id="rId28"/>
    <p:sldId id="270" r:id="rId29"/>
    <p:sldId id="271" r:id="rId30"/>
    <p:sldId id="272" r:id="rId31"/>
    <p:sldId id="273" r:id="rId32"/>
    <p:sldId id="274" r:id="rId33"/>
    <p:sldId id="275" r:id="rId34"/>
    <p:sldId id="276" r:id="rId35"/>
    <p:sldId id="277" r:id="rId36"/>
    <p:sldId id="278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260" r:id="rId46"/>
    <p:sldId id="290" r:id="rId47"/>
    <p:sldId id="261" r:id="rId48"/>
    <p:sldId id="292" r:id="rId4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7EC1D-66CB-4121-82E4-BF6D897F1CAC}" type="datetimeFigureOut">
              <a:rPr lang="en-KE" smtClean="0"/>
              <a:t>26/09/2023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54B10F10-5D9F-41E3-9C69-08E90C5BB0FB}" type="slidenum">
              <a:rPr lang="en-KE" smtClean="0"/>
              <a:t>‹#›</a:t>
            </a:fld>
            <a:endParaRPr lang="en-KE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0599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7EC1D-66CB-4121-82E4-BF6D897F1CAC}" type="datetimeFigureOut">
              <a:rPr lang="en-KE" smtClean="0"/>
              <a:t>26/09/2023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0F10-5D9F-41E3-9C69-08E90C5BB0FB}" type="slidenum">
              <a:rPr lang="en-KE" smtClean="0"/>
              <a:t>‹#›</a:t>
            </a:fld>
            <a:endParaRPr lang="en-KE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2694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7EC1D-66CB-4121-82E4-BF6D897F1CAC}" type="datetimeFigureOut">
              <a:rPr lang="en-KE" smtClean="0"/>
              <a:t>26/09/2023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0F10-5D9F-41E3-9C69-08E90C5BB0FB}" type="slidenum">
              <a:rPr lang="en-KE" smtClean="0"/>
              <a:t>‹#›</a:t>
            </a:fld>
            <a:endParaRPr lang="en-KE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2739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7EC1D-66CB-4121-82E4-BF6D897F1CAC}" type="datetimeFigureOut">
              <a:rPr lang="en-KE" smtClean="0"/>
              <a:t>26/09/2023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0F10-5D9F-41E3-9C69-08E90C5BB0FB}" type="slidenum">
              <a:rPr lang="en-KE" smtClean="0"/>
              <a:t>‹#›</a:t>
            </a:fld>
            <a:endParaRPr lang="en-KE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3030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7EC1D-66CB-4121-82E4-BF6D897F1CAC}" type="datetimeFigureOut">
              <a:rPr lang="en-KE" smtClean="0"/>
              <a:t>26/09/2023</a:t>
            </a:fld>
            <a:endParaRPr lang="en-K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0F10-5D9F-41E3-9C69-08E90C5BB0FB}" type="slidenum">
              <a:rPr lang="en-KE" smtClean="0"/>
              <a:t>‹#›</a:t>
            </a:fld>
            <a:endParaRPr lang="en-KE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9692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7EC1D-66CB-4121-82E4-BF6D897F1CAC}" type="datetimeFigureOut">
              <a:rPr lang="en-KE" smtClean="0"/>
              <a:t>26/09/2023</a:t>
            </a:fld>
            <a:endParaRPr lang="en-K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0F10-5D9F-41E3-9C69-08E90C5BB0FB}" type="slidenum">
              <a:rPr lang="en-KE" smtClean="0"/>
              <a:t>‹#›</a:t>
            </a:fld>
            <a:endParaRPr lang="en-KE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3282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7EC1D-66CB-4121-82E4-BF6D897F1CAC}" type="datetimeFigureOut">
              <a:rPr lang="en-KE" smtClean="0"/>
              <a:t>26/09/2023</a:t>
            </a:fld>
            <a:endParaRPr lang="en-K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0F10-5D9F-41E3-9C69-08E90C5BB0FB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295275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7EC1D-66CB-4121-82E4-BF6D897F1CAC}" type="datetimeFigureOut">
              <a:rPr lang="en-KE" smtClean="0"/>
              <a:t>26/09/2023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0F10-5D9F-41E3-9C69-08E90C5BB0FB}" type="slidenum">
              <a:rPr lang="en-KE" smtClean="0"/>
              <a:t>‹#›</a:t>
            </a:fld>
            <a:endParaRPr lang="en-KE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4009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9B7EC1D-66CB-4121-82E4-BF6D897F1CAC}" type="datetimeFigureOut">
              <a:rPr lang="en-KE" smtClean="0"/>
              <a:t>26/09/2023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0F10-5D9F-41E3-9C69-08E90C5BB0FB}" type="slidenum">
              <a:rPr lang="en-KE" smtClean="0"/>
              <a:t>‹#›</a:t>
            </a:fld>
            <a:endParaRPr lang="en-KE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1462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7EC1D-66CB-4121-82E4-BF6D897F1CAC}" type="datetimeFigureOut">
              <a:rPr lang="en-KE" smtClean="0"/>
              <a:t>26/09/2023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0F10-5D9F-41E3-9C69-08E90C5BB0FB}" type="slidenum">
              <a:rPr lang="en-KE" smtClean="0"/>
              <a:t>‹#›</a:t>
            </a:fld>
            <a:endParaRPr lang="en-KE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5264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7EC1D-66CB-4121-82E4-BF6D897F1CAC}" type="datetimeFigureOut">
              <a:rPr lang="en-KE" smtClean="0"/>
              <a:t>26/09/2023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0F10-5D9F-41E3-9C69-08E90C5BB0FB}" type="slidenum">
              <a:rPr lang="en-KE" smtClean="0"/>
              <a:t>‹#›</a:t>
            </a:fld>
            <a:endParaRPr lang="en-KE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8357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B7EC1D-66CB-4121-82E4-BF6D897F1CAC}" type="datetimeFigureOut">
              <a:rPr lang="en-KE" smtClean="0"/>
              <a:t>26/09/2023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54B10F10-5D9F-41E3-9C69-08E90C5BB0FB}" type="slidenum">
              <a:rPr lang="en-KE" smtClean="0"/>
              <a:t>‹#›</a:t>
            </a:fld>
            <a:endParaRPr lang="en-KE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8675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5B0E2E-E2E4-F9D6-0B0D-6084CB5FF0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INTERMEDIATE MICROECONOMICS</a:t>
            </a:r>
            <a:endParaRPr lang="en-KE" sz="36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E51C1B-D0EF-5980-45E8-7E1E79D182B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b="1" dirty="0"/>
              <a:t>Week 3- Utility</a:t>
            </a:r>
            <a:endParaRPr lang="en-KE" sz="2800" b="1" dirty="0"/>
          </a:p>
        </p:txBody>
      </p:sp>
    </p:spTree>
    <p:extLst>
      <p:ext uri="{BB962C8B-B14F-4D97-AF65-F5344CB8AC3E}">
        <p14:creationId xmlns:p14="http://schemas.microsoft.com/office/powerpoint/2010/main" val="997979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B5455-2AA0-7A7F-1F47-F38D70F59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CONTENTS</a:t>
            </a:r>
            <a:br>
              <a:rPr lang="en-US" dirty="0"/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AB14D-B401-A83C-EC6F-A3279A4C6C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/>
              <a:t>1.0 Objectives</a:t>
            </a:r>
          </a:p>
          <a:p>
            <a:pPr>
              <a:lnSpc>
                <a:spcPct val="150000"/>
              </a:lnSpc>
            </a:pPr>
            <a:r>
              <a:rPr lang="en-US" dirty="0"/>
              <a:t>2.0 Introduction</a:t>
            </a:r>
          </a:p>
          <a:p>
            <a:pPr>
              <a:lnSpc>
                <a:spcPct val="150000"/>
              </a:lnSpc>
            </a:pPr>
            <a:r>
              <a:rPr lang="en-US" dirty="0"/>
              <a:t>Definition of key terms</a:t>
            </a:r>
          </a:p>
          <a:p>
            <a:pPr>
              <a:lnSpc>
                <a:spcPct val="150000"/>
              </a:lnSpc>
            </a:pPr>
            <a:r>
              <a:rPr lang="en-US" dirty="0"/>
              <a:t>3.0 Utility Theories</a:t>
            </a:r>
          </a:p>
          <a:p>
            <a:pPr>
              <a:lnSpc>
                <a:spcPct val="150000"/>
              </a:lnSpc>
            </a:pPr>
            <a:r>
              <a:rPr lang="en-US" dirty="0"/>
              <a:t>Cardinal Utility and Ordinal Utility</a:t>
            </a:r>
          </a:p>
          <a:p>
            <a:pPr>
              <a:lnSpc>
                <a:spcPct val="150000"/>
              </a:lnSpc>
            </a:pPr>
            <a:r>
              <a:rPr lang="en-US" dirty="0"/>
              <a:t>4.0 Total Utility and Marginal Utility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655943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25137-7378-FD8F-AA79-5CD2627B7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E6F612-342A-FD57-E98E-7250DC5D93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sz="2200" dirty="0"/>
              <a:t>5.0 The Law of diminishing Marginal Utility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6.0 Utility Maximization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7.0 The Utility functions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8.0 Marginal Utility and Marginal Rate of Substitution(MRS)</a:t>
            </a:r>
          </a:p>
          <a:p>
            <a:r>
              <a:rPr lang="en-US" sz="2200" dirty="0"/>
              <a:t>9.0 Consumer Equilibrium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10.0 Summary</a:t>
            </a:r>
          </a:p>
          <a:p>
            <a:pPr>
              <a:lnSpc>
                <a:spcPct val="150000"/>
              </a:lnSpc>
            </a:pPr>
            <a:r>
              <a:rPr lang="en-US" sz="2200" dirty="0"/>
              <a:t>11.0 References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507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D6842-E2CB-8E84-22A2-901F871FAD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1.0 OBJECTIVES</a:t>
            </a:r>
            <a:endParaRPr lang="en-KE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24E6AC-C446-E18D-D932-8531951BF3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Define what economists mean by utility.</a:t>
            </a:r>
          </a:p>
          <a:p>
            <a:r>
              <a:rPr lang="en-US" dirty="0"/>
              <a:t>Distinguish between the concepts of total utility and marginal utility.</a:t>
            </a:r>
          </a:p>
          <a:p>
            <a:r>
              <a:rPr lang="en-US" dirty="0"/>
              <a:t>State the law of diminishing marginal utility and illustrate it graphically.</a:t>
            </a:r>
          </a:p>
          <a:p>
            <a:r>
              <a:rPr lang="en-US" dirty="0"/>
              <a:t>Discuss Cardinal and Ordinal Utility</a:t>
            </a:r>
          </a:p>
          <a:p>
            <a:r>
              <a:rPr lang="en-US" dirty="0"/>
              <a:t>State, explain, and illustrate algebraically the utility-maximizing condition.</a:t>
            </a:r>
          </a:p>
          <a:p>
            <a:r>
              <a:rPr lang="en-US" dirty="0"/>
              <a:t>Describe consumer’s equilibrium condition</a:t>
            </a:r>
          </a:p>
        </p:txBody>
      </p:sp>
    </p:spTree>
    <p:extLst>
      <p:ext uri="{BB962C8B-B14F-4D97-AF65-F5344CB8AC3E}">
        <p14:creationId xmlns:p14="http://schemas.microsoft.com/office/powerpoint/2010/main" val="1166113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127C7-B167-5652-A3E1-3DA5D25D6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2.O INTRODUCTION</a:t>
            </a:r>
            <a:endParaRPr lang="en-KE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492E7-128D-757C-74B9-C31F14D184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96395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/>
              <a:t>Definition of key terms </a:t>
            </a:r>
            <a:r>
              <a:rPr lang="en-US" dirty="0"/>
              <a:t>Why do you buy the goods and services you do?</a:t>
            </a:r>
          </a:p>
          <a:p>
            <a:r>
              <a:rPr lang="en-US" dirty="0"/>
              <a:t> It must be because they provide you with satisfaction—you feel better off because you have purchased them. Economists call this satisfaction </a:t>
            </a:r>
            <a:r>
              <a:rPr lang="en-US" i="1" dirty="0"/>
              <a:t>utility</a:t>
            </a:r>
            <a:r>
              <a:rPr lang="en-US" dirty="0"/>
              <a:t>.</a:t>
            </a:r>
          </a:p>
          <a:p>
            <a:r>
              <a:rPr lang="en-US" dirty="0"/>
              <a:t>Each consumer acts as if he or she can measure utility and arranges consumption so that the utility gained is as high as possible.</a:t>
            </a:r>
          </a:p>
          <a:p>
            <a:r>
              <a:rPr lang="en-US" i="1" dirty="0"/>
              <a:t>Utility Maximization</a:t>
            </a:r>
            <a:r>
              <a:rPr lang="en-US" dirty="0"/>
              <a:t>:- Consumers aim to maximize their total utility subject to their budget constraints.</a:t>
            </a:r>
          </a:p>
          <a:p>
            <a:r>
              <a:rPr lang="en-US" dirty="0"/>
              <a:t> A </a:t>
            </a:r>
            <a:r>
              <a:rPr lang="en-US" i="1" dirty="0"/>
              <a:t>consumer's budget constraint </a:t>
            </a:r>
            <a:r>
              <a:rPr lang="en-US" dirty="0"/>
              <a:t>is determined by the prices of goods and services and their income.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808871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79CDDE-FE53-5418-0D33-663B11573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cap="none" dirty="0"/>
              <a:t>Introduction cont…</a:t>
            </a:r>
            <a:endParaRPr lang="en-KE" b="1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E05C6F-D91B-764C-DADF-34EDF9BBF3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/>
              <a:t>Consumer Surplus</a:t>
            </a:r>
            <a:r>
              <a:rPr lang="en-US" dirty="0"/>
              <a:t>:- Consumer surplus is the difference between the total amount that consumers are willing to pay for a good or service and the amount that they actually pay. </a:t>
            </a:r>
          </a:p>
          <a:p>
            <a:r>
              <a:rPr lang="en-US" dirty="0"/>
              <a:t>Consumer surplus represents the extra value that consumers derive from consuming a good or service.</a:t>
            </a:r>
          </a:p>
          <a:p>
            <a:r>
              <a:rPr lang="en-US" dirty="0"/>
              <a:t>Utility is a concept in economics that refers to the satisfaction or happiness that individuals derive from consuming goods and services.</a:t>
            </a:r>
          </a:p>
          <a:p>
            <a:r>
              <a:rPr lang="en-US" i="1" dirty="0"/>
              <a:t>Total utility and marginal utility </a:t>
            </a:r>
            <a:r>
              <a:rPr lang="en-US" dirty="0"/>
              <a:t>are measures of the satisfaction that consumers derive from consuming goods and services.-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697419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5CFAA-C004-E339-1D3A-24437279B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cap="none" dirty="0"/>
              <a:t>Introduction cont…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DD9A12-0C6E-09FD-0F1C-16F81B35A0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Expected utility is the utility that an economic agent is expected to reach in the future given several probable outcomes. </a:t>
            </a:r>
          </a:p>
          <a:p>
            <a:r>
              <a:rPr lang="en-US" dirty="0"/>
              <a:t>Expected utility value is a probability concept used when several future outcomes are possible. </a:t>
            </a:r>
          </a:p>
          <a:p>
            <a:r>
              <a:rPr lang="en-US" dirty="0"/>
              <a:t>It is calculated by multiplying each possible utility outcome by the probability of its occurrence and then adding them up. </a:t>
            </a:r>
          </a:p>
          <a:p>
            <a:r>
              <a:rPr lang="en-US" dirty="0"/>
              <a:t>Expected utility theory deals with decision-making under uncertainty.</a:t>
            </a:r>
          </a:p>
        </p:txBody>
      </p:sp>
    </p:spTree>
    <p:extLst>
      <p:ext uri="{BB962C8B-B14F-4D97-AF65-F5344CB8AC3E}">
        <p14:creationId xmlns:p14="http://schemas.microsoft.com/office/powerpoint/2010/main" val="2267352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7F5FA-77DB-F129-AFBD-BB3B88172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cap="none" dirty="0"/>
              <a:t>Introduction cont…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5E1741-D124-B06F-91E1-BC99B8DB8C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Subjective utility is utility based on an individual's perceived level of satisfaction from consuming a good or service. </a:t>
            </a:r>
          </a:p>
          <a:p>
            <a:r>
              <a:rPr lang="en-US" dirty="0"/>
              <a:t>Subjective utility is not based on market judgment. </a:t>
            </a:r>
          </a:p>
          <a:p>
            <a:r>
              <a:rPr lang="en-US" dirty="0"/>
              <a:t>It is based on how attractive an individual perceives the benefit of using a good or service.</a:t>
            </a:r>
          </a:p>
        </p:txBody>
      </p:sp>
    </p:spTree>
    <p:extLst>
      <p:ext uri="{BB962C8B-B14F-4D97-AF65-F5344CB8AC3E}">
        <p14:creationId xmlns:p14="http://schemas.microsoft.com/office/powerpoint/2010/main" val="40683922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7C397C-6212-E013-87F9-74FF24D3E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3.0 Utility theories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B52D80-99B6-1CED-D85B-F32CF7D559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The theory of consumer behavior has been formulated with an objective of utility maximization .</a:t>
            </a:r>
          </a:p>
          <a:p>
            <a:r>
              <a:rPr lang="en-US" dirty="0"/>
              <a:t>Utility refers to the ability of in a good to satisfy the consumer. </a:t>
            </a:r>
          </a:p>
          <a:p>
            <a:pPr marL="0" indent="0">
              <a:buNone/>
            </a:pPr>
            <a:r>
              <a:rPr lang="en-US" i="1" dirty="0"/>
              <a:t>The approaches/theories to the study of utility include-</a:t>
            </a:r>
          </a:p>
          <a:p>
            <a:pPr marL="0" indent="0">
              <a:buNone/>
            </a:pPr>
            <a:r>
              <a:rPr lang="en-US" b="1" dirty="0"/>
              <a:t>1. The cardinal utility theory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It attaches significance to the magnitude utility.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In this theory, the size of the utility difference between the bundles of goods is 	important.</a:t>
            </a:r>
          </a:p>
        </p:txBody>
      </p:sp>
    </p:spTree>
    <p:extLst>
      <p:ext uri="{BB962C8B-B14F-4D97-AF65-F5344CB8AC3E}">
        <p14:creationId xmlns:p14="http://schemas.microsoft.com/office/powerpoint/2010/main" val="23222267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06DBB-F3A6-5A57-503D-8424EE1DA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The cardinal utility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EEC91B-F106-6DD3-4CA2-950CA41705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Cardinalist school of thought postulates that utility is measurable.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Some economist have suggested that utility can be measured </a:t>
            </a:r>
            <a:r>
              <a:rPr lang="en-US" i="1" dirty="0"/>
              <a:t>in monetary terms</a:t>
            </a:r>
            <a:r>
              <a:rPr lang="en-US" dirty="0"/>
              <a:t>, by the amount of money the consumer is willing to sacrifice for an additional unit of the commodity.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Others have suggested the measurement of utility using subjective units called </a:t>
            </a:r>
            <a:r>
              <a:rPr lang="en-US" i="1" dirty="0"/>
              <a:t>utils.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4449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EA73C-0FAE-5727-637E-4296A83A1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Assumptions of the cardinal utility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1C84D8-EAED-CF24-744B-1BEB138D5F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a) Rationality</a:t>
            </a:r>
          </a:p>
          <a:p>
            <a:r>
              <a:rPr lang="en-US" dirty="0"/>
              <a:t>The consumer is assumed to be rational. i.e.. he aims to maximize his utility subject to the budget constraint.</a:t>
            </a:r>
          </a:p>
          <a:p>
            <a:pPr marL="0" indent="0">
              <a:buNone/>
            </a:pPr>
            <a:r>
              <a:rPr lang="en-US" b="1" dirty="0"/>
              <a:t>b) Cardinality</a:t>
            </a:r>
          </a:p>
          <a:p>
            <a:r>
              <a:rPr lang="en-US" dirty="0"/>
              <a:t>That the utility of each commodity is measurable. Utility is a cardinal concept; the most convenient way of measurement is monetary terms. </a:t>
            </a:r>
          </a:p>
          <a:p>
            <a:pPr marL="0" indent="0">
              <a:buNone/>
            </a:pPr>
            <a:r>
              <a:rPr lang="en-US" b="1" dirty="0"/>
              <a:t>c) Constant Marginal Utility of Money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66297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D2F13-60DB-DA57-E6A5-20F5E85A6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B4C80C-95B5-6F2A-1CEC-9B8C539E84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d) Diminishing Marginal Utility of Commodity</a:t>
            </a:r>
          </a:p>
          <a:p>
            <a:r>
              <a:rPr lang="en-US" dirty="0"/>
              <a:t>The utility gained from successive units of a commodity diminishes.</a:t>
            </a:r>
          </a:p>
          <a:p>
            <a:r>
              <a:rPr lang="en-US" dirty="0"/>
              <a:t>Total utility of a basket of goods depends on the quantities of the individual commodities. </a:t>
            </a:r>
          </a:p>
          <a:p>
            <a:r>
              <a:rPr lang="en-US" dirty="0"/>
              <a:t>If there are n commodities in the bundle with quantities x1, x2, x3,……….,xn .</a:t>
            </a:r>
          </a:p>
          <a:p>
            <a:r>
              <a:rPr lang="en-US" dirty="0"/>
              <a:t>The total utility is </a:t>
            </a:r>
          </a:p>
          <a:p>
            <a:pPr marL="0" marR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 = f (X1,X2,X3……Xn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1546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5DD96C-9C0C-4953-F7BB-F033A22E4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cap="none" dirty="0"/>
              <a:t>2. Ordinal utility theory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272E8C-70CA-DF3C-7177-148670F05E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The theory formulates the consumer behavior entirely in terms of consumer preferences. </a:t>
            </a:r>
          </a:p>
          <a:p>
            <a:r>
              <a:rPr lang="en-US" dirty="0"/>
              <a:t>Utility is seen only to describe preferences by ranking bundles according to utility derived from each bundle. </a:t>
            </a:r>
          </a:p>
          <a:p>
            <a:r>
              <a:rPr lang="en-US" dirty="0"/>
              <a:t>Emphasizes on ranking of consumer bundles and not on the amount of utility difference between the bundles,</a:t>
            </a:r>
          </a:p>
          <a:p>
            <a:r>
              <a:rPr lang="en-US" dirty="0"/>
              <a:t>Postulated that utility is not measurable, but is an ordinal magnitude. </a:t>
            </a:r>
          </a:p>
          <a:p>
            <a:r>
              <a:rPr lang="en-US" dirty="0"/>
              <a:t>The main ordinal approach theories are the indifference curve and revealed preference theories.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2405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11D17-3A23-EA1D-5626-EE458B802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4.0 Total utility and marginal utility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49162D-20C9-BA9A-9448-D44E06F87E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are two different types of utility:</a:t>
            </a:r>
          </a:p>
          <a:p>
            <a:pPr marL="0" indent="0">
              <a:buNone/>
            </a:pPr>
            <a:r>
              <a:rPr lang="en-US" b="1" dirty="0"/>
              <a:t>Marginal utility (MU)</a:t>
            </a:r>
          </a:p>
          <a:p>
            <a:r>
              <a:rPr lang="en-US" dirty="0"/>
              <a:t>Marginal utility is the satisfaction that a person receives from consuming an additional unit of the same good or service.</a:t>
            </a:r>
          </a:p>
        </p:txBody>
      </p:sp>
    </p:spTree>
    <p:extLst>
      <p:ext uri="{BB962C8B-B14F-4D97-AF65-F5344CB8AC3E}">
        <p14:creationId xmlns:p14="http://schemas.microsoft.com/office/powerpoint/2010/main" val="36166998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FC2DA-43C4-0705-4958-18FDAB138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Example of </a:t>
            </a:r>
            <a:r>
              <a:rPr lang="en-US" sz="2400" b="1" dirty="0"/>
              <a:t>mu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CB4A7B-9487-D429-8430-DD154AC18E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John is drinking his first glass of water and gets 10 units of satisfaction, the marginal utility he derives from the first glass is 10 units. </a:t>
            </a:r>
          </a:p>
          <a:p>
            <a:r>
              <a:rPr lang="en-US" dirty="0"/>
              <a:t>He then has a second glass of water and gets 8 units of satisfaction. </a:t>
            </a:r>
          </a:p>
          <a:p>
            <a:r>
              <a:rPr lang="en-US" dirty="0"/>
              <a:t>The marginal utility he derives from the second glass is 8 units. </a:t>
            </a:r>
          </a:p>
          <a:p>
            <a:r>
              <a:rPr lang="en-US" dirty="0"/>
              <a:t>With the third glass, he gets only 7 units of satisfaction. </a:t>
            </a:r>
          </a:p>
          <a:p>
            <a:r>
              <a:rPr lang="en-US" dirty="0"/>
              <a:t>Thus, the marginal utility he derives from the third glass is 7 units.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6427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22F64-E844-7721-8533-A3E0C20BA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cap="none" dirty="0"/>
              <a:t>Total utility (TU)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CD222C-1DA8-8AB7-715C-3BC07870EF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Total utility is the aggregate satisfaction a person receives from the consumption of all the units of the same good or service.</a:t>
            </a:r>
          </a:p>
          <a:p>
            <a:r>
              <a:rPr lang="en-US" dirty="0"/>
              <a:t>Total utility is derived from adding every marginal utility from each additional unit.</a:t>
            </a:r>
          </a:p>
          <a:p>
            <a:r>
              <a:rPr lang="pl-PL" dirty="0"/>
              <a:t>TU=MU-1+MU-2 +MU-3 +….MU-N</a:t>
            </a:r>
            <a:endParaRPr lang="en-US" dirty="0"/>
          </a:p>
          <a:p>
            <a:r>
              <a:rPr lang="en-US" dirty="0"/>
              <a:t>Where MU-N is the marginal utility from consuming the N-th unit of a good.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63812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E26BF823-465D-A976-86B9-B1083D90D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US" sz="2200" b="1" cap="none" dirty="0"/>
              <a:t>Relationship between marginal utility and total utility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8FABD31-C5A9-16A7-C0B5-A4ADEDEC2A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en-US" dirty="0"/>
              <a:t>The marginal utility decreases with the addition of further units.</a:t>
            </a:r>
          </a:p>
          <a:p>
            <a:r>
              <a:rPr lang="en-US" dirty="0"/>
              <a:t>The total utility increases until a certain point. </a:t>
            </a:r>
          </a:p>
          <a:p>
            <a:r>
              <a:rPr lang="en-US" dirty="0"/>
              <a:t>At that point, which is 5 glasses of water, the total utility reaches its maximum and starts declining.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Content Placeholder 3">
            <a:extLst>
              <a:ext uri="{FF2B5EF4-FFF2-40B4-BE49-F238E27FC236}">
                <a16:creationId xmlns:a16="http://schemas.microsoft.com/office/drawing/2014/main" id="{16D78385-F889-A07C-144B-30F915AA733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1046874"/>
              </p:ext>
            </p:extLst>
          </p:nvPr>
        </p:nvGraphicFramePr>
        <p:xfrm>
          <a:off x="6094411" y="1201439"/>
          <a:ext cx="4960444" cy="3869056"/>
        </p:xfrm>
        <a:graphic>
          <a:graphicData uri="http://schemas.openxmlformats.org/drawingml/2006/table">
            <a:tbl>
              <a:tblPr firstRow="1" bandRow="1"/>
              <a:tblGrid>
                <a:gridCol w="1952968">
                  <a:extLst>
                    <a:ext uri="{9D8B030D-6E8A-4147-A177-3AD203B41FA5}">
                      <a16:colId xmlns:a16="http://schemas.microsoft.com/office/drawing/2014/main" val="2362996821"/>
                    </a:ext>
                  </a:extLst>
                </a:gridCol>
                <a:gridCol w="1369757">
                  <a:extLst>
                    <a:ext uri="{9D8B030D-6E8A-4147-A177-3AD203B41FA5}">
                      <a16:colId xmlns:a16="http://schemas.microsoft.com/office/drawing/2014/main" val="3167507499"/>
                    </a:ext>
                  </a:extLst>
                </a:gridCol>
                <a:gridCol w="1637719">
                  <a:extLst>
                    <a:ext uri="{9D8B030D-6E8A-4147-A177-3AD203B41FA5}">
                      <a16:colId xmlns:a16="http://schemas.microsoft.com/office/drawing/2014/main" val="2773322417"/>
                    </a:ext>
                  </a:extLst>
                </a:gridCol>
              </a:tblGrid>
              <a:tr h="844552"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 of glasses of water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BBE0"/>
                    </a:solidFill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Marginal utility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BBE0"/>
                    </a:solidFill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Total utility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BB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830510"/>
                  </a:ext>
                </a:extLst>
              </a:tr>
              <a:tr h="504084"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1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10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10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2916061"/>
                  </a:ext>
                </a:extLst>
              </a:tr>
              <a:tr h="504084"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2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8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18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3667598"/>
                  </a:ext>
                </a:extLst>
              </a:tr>
              <a:tr h="504084"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3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7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25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8742701"/>
                  </a:ext>
                </a:extLst>
              </a:tr>
              <a:tr h="504084"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4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4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29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1285380"/>
                  </a:ext>
                </a:extLst>
              </a:tr>
              <a:tr h="504084"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5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0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29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98805"/>
                  </a:ext>
                </a:extLst>
              </a:tr>
              <a:tr h="504084"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6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-2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en-US" sz="2200" dirty="0">
                          <a:effectLst/>
                        </a:rPr>
                        <a:t>27</a:t>
                      </a:r>
                    </a:p>
                  </a:txBody>
                  <a:tcPr marL="59109" marR="59109" marT="59109" marB="59109" anchor="ctr">
                    <a:lnL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EDE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27344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34266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81527AEA-270F-0FE3-5529-C47F14F84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 fontScale="90000"/>
          </a:bodyPr>
          <a:lstStyle/>
          <a:p>
            <a:r>
              <a:rPr lang="en-US" sz="2400" b="1" cap="none" dirty="0"/>
              <a:t>Relationship between marginal utility and total utility: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A9172E9-A977-60FC-E05A-C2568FCCB8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en-US" dirty="0"/>
              <a:t>As the number of units increases, MU decreases, and TU increases.</a:t>
            </a:r>
          </a:p>
          <a:p>
            <a:r>
              <a:rPr lang="en-US" dirty="0"/>
              <a:t>When TU reaches its maximum level, MU is 0. At that unit, the marginal utility is 0.</a:t>
            </a:r>
          </a:p>
          <a:p>
            <a:r>
              <a:rPr lang="en-US" dirty="0"/>
              <a:t>MU starts to get negative and TU starts decreasing.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BCB245C-5861-102E-2D80-FD78CA1D24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3204" y="805583"/>
            <a:ext cx="4322856" cy="466076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30529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7F576-3DFD-D123-7B7A-20EEB17EA5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cap="none" dirty="0"/>
              <a:t>5.0 THE LAW OF DIMINISHING MARGINAL UTILITY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A50960-A6E0-9C3D-AE46-CDA05BB2FB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Law of diminishing marginal utility states that the level of satisfaction for an individual diminishes as the use of the same product increases.</a:t>
            </a:r>
          </a:p>
          <a:p>
            <a:r>
              <a:rPr lang="en-US" dirty="0"/>
              <a:t>The consumption of the first unit gives the consumer maximum utility. Then, the level of satisfaction starts reducing as the units increase. </a:t>
            </a:r>
          </a:p>
          <a:p>
            <a:r>
              <a:rPr lang="en-US" dirty="0"/>
              <a:t>The consumer starts getting negative utility after a particular unit of consumption, which may vary from consumer to consumer.</a:t>
            </a:r>
          </a:p>
        </p:txBody>
      </p:sp>
    </p:spTree>
    <p:extLst>
      <p:ext uri="{BB962C8B-B14F-4D97-AF65-F5344CB8AC3E}">
        <p14:creationId xmlns:p14="http://schemas.microsoft.com/office/powerpoint/2010/main" val="24022987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16929-E9FB-9436-4C91-561B631B3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7.0 Utility maximization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4B33FF-4CE9-2145-F28B-7BFB77ABA4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/>
          </a:bodyPr>
          <a:lstStyle/>
          <a:p>
            <a:r>
              <a:rPr lang="en-US" dirty="0"/>
              <a:t>Utility maximization means that a consumer will try to get the highest level of satisfaction for consuming something they paid for. </a:t>
            </a:r>
          </a:p>
          <a:p>
            <a:r>
              <a:rPr lang="en-US" dirty="0"/>
              <a:t>The utility may be different for every individual and cannot be stated as a single total unit.</a:t>
            </a:r>
          </a:p>
          <a:p>
            <a:r>
              <a:rPr lang="en-US" dirty="0"/>
              <a:t>Consumers seek to derive maximum utility from their consumption, however they will be limited by the following-</a:t>
            </a:r>
          </a:p>
          <a:p>
            <a:pPr marL="0" indent="0">
              <a:buNone/>
            </a:pPr>
            <a:r>
              <a:rPr lang="en-US" i="1" dirty="0"/>
              <a:t>1.Limited income</a:t>
            </a:r>
          </a:p>
          <a:p>
            <a:r>
              <a:rPr lang="en-US" dirty="0"/>
              <a:t>Consumers will be limited by the amount of income they have despite the bundles ability to give maximum utility.</a:t>
            </a:r>
          </a:p>
        </p:txBody>
      </p:sp>
    </p:spTree>
    <p:extLst>
      <p:ext uri="{BB962C8B-B14F-4D97-AF65-F5344CB8AC3E}">
        <p14:creationId xmlns:p14="http://schemas.microsoft.com/office/powerpoint/2010/main" val="33622519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E7ED6C-3A3F-30EC-FFE2-2AA14CC47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Utility Maximization cont…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F42A53-4A69-C057-FC28-2B2037E1AF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/>
              <a:t>2. A given set of prices</a:t>
            </a:r>
          </a:p>
          <a:p>
            <a:r>
              <a:rPr lang="en-US" dirty="0"/>
              <a:t>Consumers will opt for a substitute or a similar product due to the set of prices. </a:t>
            </a:r>
          </a:p>
          <a:p>
            <a:pPr marL="0" indent="0">
              <a:buNone/>
            </a:pPr>
            <a:r>
              <a:rPr lang="en-US" i="1" dirty="0"/>
              <a:t>3. Budget constraints</a:t>
            </a:r>
          </a:p>
          <a:p>
            <a:r>
              <a:rPr lang="en-US" dirty="0"/>
              <a:t>Consumers’ choices are subject to their budget constraints.</a:t>
            </a:r>
          </a:p>
          <a:p>
            <a:r>
              <a:rPr lang="en-US" dirty="0"/>
              <a:t>Budget constraints can also be understood as limited income.</a:t>
            </a:r>
          </a:p>
          <a:p>
            <a:pPr marL="0" indent="0">
              <a:buNone/>
            </a:pPr>
            <a:r>
              <a:rPr lang="en-US" i="1" dirty="0"/>
              <a:t>4. Limited time</a:t>
            </a:r>
          </a:p>
          <a:p>
            <a:pPr marL="0" indent="0">
              <a:buNone/>
            </a:pPr>
            <a:r>
              <a:rPr lang="en-US" dirty="0"/>
              <a:t>Consumer choices will also be constrained by time.</a:t>
            </a:r>
          </a:p>
        </p:txBody>
      </p:sp>
    </p:spTree>
    <p:extLst>
      <p:ext uri="{BB962C8B-B14F-4D97-AF65-F5344CB8AC3E}">
        <p14:creationId xmlns:p14="http://schemas.microsoft.com/office/powerpoint/2010/main" val="12758313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7C39C-FD4E-5B2F-8A49-7D5607665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Utility Maximization cont…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60E87E-123B-33E2-D265-36D1C804A6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lnSpcReduction="10000"/>
          </a:bodyPr>
          <a:lstStyle/>
          <a:p>
            <a:r>
              <a:rPr lang="en-US" dirty="0"/>
              <a:t>Economists say that most choices are made at the margin. </a:t>
            </a:r>
          </a:p>
          <a:p>
            <a:r>
              <a:rPr lang="en-US" dirty="0"/>
              <a:t>The margin is the current state at which an individual is making choices. </a:t>
            </a:r>
          </a:p>
          <a:p>
            <a:r>
              <a:rPr lang="en-US" dirty="0"/>
              <a:t>Margin helps the consumers decide how much they will gain or lose with the extra unit of a good or service. Hence, the consumer’s buying decision is on the margin.</a:t>
            </a:r>
          </a:p>
          <a:p>
            <a:r>
              <a:rPr lang="en-US" dirty="0"/>
              <a:t>Margin is important for these reasons: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Decision on the quantity to consume.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Determination of utility.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Understanding consumers’ total marginal utility </a:t>
            </a:r>
          </a:p>
        </p:txBody>
      </p:sp>
    </p:spTree>
    <p:extLst>
      <p:ext uri="{BB962C8B-B14F-4D97-AF65-F5344CB8AC3E}">
        <p14:creationId xmlns:p14="http://schemas.microsoft.com/office/powerpoint/2010/main" val="17901026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20BE74-46CE-7DF5-7498-2AA5A8CE8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7.0 UTILITY FUNCTION</a:t>
            </a:r>
            <a:endParaRPr lang="en-KE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3FC9D6-97BA-2E79-EE26-5A3C693978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utility function is a mathematical function that ranks bundles of consumption goods by assigning a number to each, where larger numbers indicate preferred bundles. </a:t>
            </a:r>
          </a:p>
          <a:p>
            <a:r>
              <a:rPr lang="en-US" dirty="0"/>
              <a:t>A utility function is a way of to label indifference curves.</a:t>
            </a:r>
          </a:p>
          <a:p>
            <a:r>
              <a:rPr lang="en-US" dirty="0"/>
              <a:t>Every bundle of an IC must have the same utility</a:t>
            </a:r>
          </a:p>
          <a:p>
            <a:r>
              <a:rPr lang="en-US" dirty="0"/>
              <a:t>A utility function is a way to assign number to the different indifference curves in a way that higher ICs get assigned larger numbers.</a:t>
            </a:r>
          </a:p>
          <a:p>
            <a:r>
              <a:rPr lang="en-US" dirty="0"/>
              <a:t>This labeling will represent the different preferences. </a:t>
            </a:r>
          </a:p>
        </p:txBody>
      </p:sp>
    </p:spTree>
    <p:extLst>
      <p:ext uri="{BB962C8B-B14F-4D97-AF65-F5344CB8AC3E}">
        <p14:creationId xmlns:p14="http://schemas.microsoft.com/office/powerpoint/2010/main" val="38669080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85442-5E3F-F8CB-B826-CF294B6658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cap="none" dirty="0"/>
              <a:t>Utility functions cont…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1ADE26-A942-9B65-D824-635025A2EC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Not all kinds of preferences can be represented by a utility function for example, suppose a consumer had intransitive preferences so that A &gt; B &gt; C &gt; A. </a:t>
            </a:r>
          </a:p>
          <a:p>
            <a:r>
              <a:rPr lang="en-US" dirty="0"/>
              <a:t>Then a utility  function for these  preferences would have to consist  of numbers U(A), U(B)  and U(C)  such that U(A) &gt;U(B) &gt; U (C) U(A), which is impossible.</a:t>
            </a:r>
          </a:p>
        </p:txBody>
      </p:sp>
    </p:spTree>
    <p:extLst>
      <p:ext uri="{BB962C8B-B14F-4D97-AF65-F5344CB8AC3E}">
        <p14:creationId xmlns:p14="http://schemas.microsoft.com/office/powerpoint/2010/main" val="4563687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B0A53-BFA8-0366-8ED9-FBB235033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cap="none" dirty="0"/>
              <a:t> Examples of utility functions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5057BA-18E1-640D-9DFC-B373DF24DE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1. Perfect Substitutes goods </a:t>
            </a:r>
          </a:p>
          <a:p>
            <a:r>
              <a:rPr lang="en-US" b="1" dirty="0"/>
              <a:t> </a:t>
            </a:r>
            <a:r>
              <a:rPr lang="en-US" dirty="0"/>
              <a:t>Preferences for perfect substitutes are represented by linear utility functions of the form.  U(X 1X2) = α X1 = βX2</a:t>
            </a:r>
          </a:p>
          <a:p>
            <a:r>
              <a:rPr lang="en-US" dirty="0"/>
              <a:t>Where∞ α, β&gt;0, numbers that measure the value of goods 1 and 2 to the consumer.</a:t>
            </a:r>
          </a:p>
          <a:p>
            <a:r>
              <a:rPr lang="en-US" dirty="0"/>
              <a:t>By plotting all the points (X1X2) such that U(X1X2) equals a constant, yields a linear indifference curve with a slope -α/β.</a:t>
            </a:r>
          </a:p>
          <a:p>
            <a:r>
              <a:rPr lang="en-US" dirty="0"/>
              <a:t>For every different value of a constant, there is a different IC, but having a similar slope of  -α/</a:t>
            </a:r>
            <a:r>
              <a:rPr lang="el-GR" dirty="0"/>
              <a:t>β</a:t>
            </a:r>
            <a:r>
              <a:rPr lang="en-US" dirty="0"/>
              <a:t>  . </a:t>
            </a:r>
          </a:p>
          <a:p>
            <a:r>
              <a:rPr lang="en-US" dirty="0"/>
              <a:t>Each represents utility functions which are monotonic transformations to each other.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9290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11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C252A8-8319-6F87-21CA-86214A601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 vert="horz" lIns="91440" tIns="45720" rIns="91440" bIns="0" rtlCol="0">
            <a:normAutofit/>
          </a:bodyPr>
          <a:lstStyle/>
          <a:p>
            <a:r>
              <a:rPr lang="en-US" sz="2000" b="1" cap="none" dirty="0"/>
              <a:t>Perfect substitutes</a:t>
            </a:r>
          </a:p>
        </p:txBody>
      </p:sp>
      <p:cxnSp>
        <p:nvCxnSpPr>
          <p:cNvPr id="8" name="Straight Connector 13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Rectangle 15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92625DF-5717-090E-DB16-8BC72E2A8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4325113" cy="4074172"/>
          </a:xfrm>
        </p:spPr>
        <p:txBody>
          <a:bodyPr>
            <a:normAutofit/>
          </a:bodyPr>
          <a:lstStyle/>
          <a:p>
            <a:r>
              <a:rPr lang="en-US" dirty="0"/>
              <a:t>The slope of the IC is </a:t>
            </a:r>
            <a:r>
              <a:rPr lang="el-GR" dirty="0"/>
              <a:t>α/β</a:t>
            </a:r>
            <a:r>
              <a:rPr lang="en-US" dirty="0"/>
              <a:t>.</a:t>
            </a:r>
          </a:p>
          <a:p>
            <a:r>
              <a:rPr lang="en-US" dirty="0"/>
              <a:t>Interchangeable goods</a:t>
            </a:r>
          </a:p>
          <a:p>
            <a:r>
              <a:rPr lang="en-US" dirty="0"/>
              <a:t>Utility for both goods is the same.</a:t>
            </a:r>
          </a:p>
          <a:p>
            <a:r>
              <a:rPr lang="en-US" dirty="0"/>
              <a:t>Consumer does not mind having either.</a:t>
            </a:r>
          </a:p>
          <a:p>
            <a:r>
              <a:rPr lang="en-US" dirty="0"/>
              <a:t>Consumer would not trade less quantity of one good for more quantity of another.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E7F8F07-F6C6-CFEE-3CB0-DA53366A66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7733" y="1095339"/>
            <a:ext cx="4637119" cy="470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560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9BFD5-12BD-78F0-5E71-665E1E8E7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cap="none" dirty="0"/>
              <a:t> Examples of utility functions cont…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CD29C6-BA5B-8F21-B80A-366E68EE84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Complimentary goods</a:t>
            </a:r>
          </a:p>
          <a:p>
            <a:r>
              <a:rPr lang="en-US" dirty="0"/>
              <a:t>These goods used together. </a:t>
            </a:r>
          </a:p>
          <a:p>
            <a:r>
              <a:rPr lang="en-US" dirty="0"/>
              <a:t>The preferences for complementary goods take utility functions of the form. 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b="1" dirty="0"/>
              <a:t>U (X1 X2) = min ( X1 X2) = Min (α X1, βX2 )</a:t>
            </a:r>
          </a:p>
          <a:p>
            <a:r>
              <a:rPr lang="en-US" dirty="0"/>
              <a:t>Where a and β are positive numbers that indicate the proportion in which the goods are consumed  e.g. αx 1 &lt; β X 2, then U ( X1X2 = αX1) if α X1 &gt; β X2 then U (X1X2) = bX2  </a:t>
            </a:r>
          </a:p>
          <a:p>
            <a:r>
              <a:rPr lang="en-US" dirty="0"/>
              <a:t>Any monotonic transformation of this utility function will describe the same preferences which are presented by L – shaped ICs.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90846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10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8" name="Straight Connector 12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1754CA56-6886-E81E-1C49-095D406DA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US" sz="2000" b="1" cap="none" dirty="0"/>
              <a:t>Complimentary goods</a:t>
            </a:r>
          </a:p>
        </p:txBody>
      </p:sp>
      <p:sp>
        <p:nvSpPr>
          <p:cNvPr id="29" name="Rectangle 14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30" name="Content Placeholder 7">
            <a:extLst>
              <a:ext uri="{FF2B5EF4-FFF2-40B4-BE49-F238E27FC236}">
                <a16:creationId xmlns:a16="http://schemas.microsoft.com/office/drawing/2014/main" id="{68CE1551-D6C6-0C0B-D7C9-E535F6D1FD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en-US" dirty="0"/>
              <a:t>Demand for complementary goods is directly related.</a:t>
            </a:r>
          </a:p>
          <a:p>
            <a:r>
              <a:rPr lang="en-US" dirty="0"/>
              <a:t>Buying one good increases the probability that you will buy the other good.</a:t>
            </a:r>
          </a:p>
          <a:p>
            <a:r>
              <a:rPr lang="en-US" dirty="0"/>
              <a:t>E.g. right shoe and left shoe.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23B2181-C370-AFC5-01B7-8182DD6796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4411" y="1003499"/>
            <a:ext cx="4960442" cy="4264930"/>
          </a:xfrm>
          <a:prstGeom prst="rect">
            <a:avLst/>
          </a:prstGeom>
        </p:spPr>
      </p:pic>
      <p:pic>
        <p:nvPicPr>
          <p:cNvPr id="31" name="Picture 16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2" name="Straight Connector 18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14302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49DAF3-B999-2F68-4FE9-08BAB8CDF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cap="none" dirty="0"/>
              <a:t>Imperfect substitutes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66CDE-6A2F-1CB9-C92C-6C665EE74B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They have an additive utility function which implies that a consumer will yield  some level of utility even by consuming only one of the goods. </a:t>
            </a:r>
          </a:p>
          <a:p>
            <a:r>
              <a:rPr lang="en-US" dirty="0"/>
              <a:t>In many cases are such that some level of utility is only possible when a combination of the goods is consumes.</a:t>
            </a:r>
          </a:p>
          <a:p>
            <a:r>
              <a:rPr lang="en-US" dirty="0"/>
              <a:t>Imperfect substitutes and their preferences take multiplicative form of utility functions. </a:t>
            </a: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α</a:t>
            </a: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β</a:t>
            </a: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( X 1 X 2 )= X</a:t>
            </a:r>
            <a:r>
              <a:rPr lang="en-US" sz="1800" b="1" kern="1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kern="1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    </a:t>
            </a: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US" sz="1800" b="1" kern="100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en-US" sz="1800" b="1" kern="1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970376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D079B-75DA-E5A4-5AB5-411E27500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imperfect substitutes cont…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D1BE60-2291-1E3B-69EC-179CC5DB6E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kind of a function is refereed to as a Cobb – Douglas utility function. </a:t>
            </a:r>
          </a:p>
          <a:p>
            <a:r>
              <a:rPr lang="en-US" dirty="0"/>
              <a:t>It yields a convex monotonic indifference curve and are said to be well behaved.</a:t>
            </a:r>
          </a:p>
          <a:p>
            <a:r>
              <a:rPr lang="en-US" dirty="0"/>
              <a:t>It is the most useful preference in presenting algebraic examples of the economic ideas. </a:t>
            </a:r>
          </a:p>
          <a:p>
            <a:r>
              <a:rPr lang="en-US" dirty="0"/>
              <a:t>A monotonic transformation of the Cobb – Douglas utility function above will represent exactly the same preferences as.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05771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70" name="Rectangle 2069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B2DEC4-24B6-877E-71DF-D0785EEE5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en-US" sz="2400" b="1" cap="none" dirty="0"/>
              <a:t>Imperfect substitutes-convex ICs</a:t>
            </a:r>
          </a:p>
        </p:txBody>
      </p:sp>
      <p:cxnSp>
        <p:nvCxnSpPr>
          <p:cNvPr id="2072" name="Straight Connector 2071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074" name="Rectangle 2073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2054" name="Content Placeholder 2053">
            <a:extLst>
              <a:ext uri="{FF2B5EF4-FFF2-40B4-BE49-F238E27FC236}">
                <a16:creationId xmlns:a16="http://schemas.microsoft.com/office/drawing/2014/main" id="{60AC98F8-6F61-0D6C-CC7B-F138046503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4325113" cy="407417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What is the primary reason why ICs are convex to the origin-</a:t>
            </a:r>
          </a:p>
          <a:p>
            <a:r>
              <a:rPr lang="en-US" dirty="0"/>
              <a:t>Most goods for consumers are imperfect substitutes.</a:t>
            </a:r>
          </a:p>
          <a:p>
            <a:r>
              <a:rPr lang="en-US" dirty="0"/>
              <a:t>ICs frequently intersect each other.</a:t>
            </a:r>
          </a:p>
          <a:p>
            <a:r>
              <a:rPr lang="en-US" dirty="0"/>
              <a:t>Bundles further from origin are preferred to those that are closer.</a:t>
            </a:r>
          </a:p>
          <a:p>
            <a:r>
              <a:rPr lang="en-US" dirty="0"/>
              <a:t>Consumers have a diminishing MRS.</a:t>
            </a:r>
          </a:p>
          <a:p>
            <a:r>
              <a:rPr lang="en-US" dirty="0"/>
              <a:t>An IC passes through any possible bundle.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AF98FA4-917A-AE4F-94C0-863C1934DE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5310" y="2015732"/>
            <a:ext cx="4529355" cy="3934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4676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43830E-8746-04A7-2A05-382FDB3E4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8.0 Marginal utility(MU) and Marginal Rate of Substitution(MRS)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FE14B-BAB6-D1C7-ABEB-458FAD6ECE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Consider a consumer consuming bundle ( X1X2 ). </a:t>
            </a:r>
          </a:p>
          <a:p>
            <a:r>
              <a:rPr lang="en-US" dirty="0"/>
              <a:t>The amount by which the total utility changes  U ( X1X2) when an extra unit of a good is consumed is the marginal u utility with respect to the good. </a:t>
            </a:r>
          </a:p>
          <a:p>
            <a:r>
              <a:rPr lang="en-US" dirty="0"/>
              <a:t> Suppose an extra unit of good  is consumed such that total utility changes from U( X1X2) to U ( X1 + ∆X1 ,X2) the  MU of good 1 is written as: </a:t>
            </a:r>
          </a:p>
          <a:p>
            <a:r>
              <a:rPr lang="pl-PL" dirty="0"/>
              <a:t>Mu=∆X1/∆X2=u(X1+∆X1,X2-U(X1,X2)/ ∆X1</a:t>
            </a:r>
            <a:endParaRPr lang="en-US" dirty="0"/>
          </a:p>
          <a:p>
            <a:r>
              <a:rPr lang="en-US" dirty="0"/>
              <a:t>It measures the rate of change in utility (∆U) associated with a small change in the amount of good 1 ( ∆X1 ) </a:t>
            </a:r>
          </a:p>
        </p:txBody>
      </p:sp>
    </p:spTree>
    <p:extLst>
      <p:ext uri="{BB962C8B-B14F-4D97-AF65-F5344CB8AC3E}">
        <p14:creationId xmlns:p14="http://schemas.microsoft.com/office/powerpoint/2010/main" val="6486477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C2C97C-DDBC-A2B8-7AE6-80A32666A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 </a:t>
            </a:r>
            <a:r>
              <a:rPr lang="en-US" cap="none" dirty="0"/>
              <a:t>and</a:t>
            </a:r>
            <a:r>
              <a:rPr lang="en-US" dirty="0"/>
              <a:t> mrs </a:t>
            </a:r>
            <a:r>
              <a:rPr lang="en-US" cap="none" dirty="0"/>
              <a:t>cont…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5822E-A34C-DACB-EACE-3D5FEFF5A8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Therefore to calculate the change in utility associated with a small change in consumption of good 1, we can multiply the change in consumption by the MU of the good.  </a:t>
            </a:r>
          </a:p>
          <a:p>
            <a:r>
              <a:rPr lang="en-US" dirty="0"/>
              <a:t>∆U = ∆MU1 ∆X1  </a:t>
            </a:r>
          </a:p>
          <a:p>
            <a:r>
              <a:rPr lang="en-US" dirty="0"/>
              <a:t>Similarly,  ∆MUx = ∆U/∆X2 = U(X1 + ∆X1 X2)-U(X1,X2 )/  ∆X1 </a:t>
            </a:r>
          </a:p>
          <a:p>
            <a:r>
              <a:rPr lang="en-US" dirty="0"/>
              <a:t>MRS measures the slope of the IC at a given bundle of goods.</a:t>
            </a:r>
          </a:p>
          <a:p>
            <a:r>
              <a:rPr lang="en-US" dirty="0"/>
              <a:t> Consider now a change in the consumption of each good ( ∆ X1 ∆X2) that keeps utility constant, </a:t>
            </a:r>
          </a:p>
          <a:p>
            <a:r>
              <a:rPr lang="en-US" dirty="0"/>
              <a:t>i.e.  a change in consumption  that moves us along IC, then MU1 ∆X1 + MU ∆X2 = ∆ U =</a:t>
            </a:r>
          </a:p>
        </p:txBody>
      </p:sp>
    </p:spTree>
    <p:extLst>
      <p:ext uri="{BB962C8B-B14F-4D97-AF65-F5344CB8AC3E}">
        <p14:creationId xmlns:p14="http://schemas.microsoft.com/office/powerpoint/2010/main" val="29520291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F60F2-F16C-CC0E-D94B-4146B1D5B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 </a:t>
            </a:r>
            <a:r>
              <a:rPr lang="en-US" cap="none" dirty="0"/>
              <a:t>and</a:t>
            </a:r>
            <a:r>
              <a:rPr lang="en-US" dirty="0"/>
              <a:t> mrs </a:t>
            </a:r>
            <a:r>
              <a:rPr lang="en-US" cap="none" dirty="0"/>
              <a:t>cont…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1E9384-1356-DED6-C907-DFE5DCC76F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Solving for the slope of the IC we have,</a:t>
            </a:r>
          </a:p>
          <a:p>
            <a:r>
              <a:rPr lang="en-US" dirty="0"/>
              <a:t>MRTs=∆X2/∆X1= -MU1/MU2</a:t>
            </a:r>
          </a:p>
          <a:p>
            <a:r>
              <a:rPr lang="en-US" dirty="0"/>
              <a:t>But ∂U= 0 since utility does not change along the indifference curve.</a:t>
            </a:r>
          </a:p>
          <a:p>
            <a:endParaRPr lang="en-US" dirty="0"/>
          </a:p>
          <a:p>
            <a:r>
              <a:rPr lang="en-US" dirty="0"/>
              <a:t>MUX1 ∆X1 = - MUX2 ∆X2</a:t>
            </a:r>
          </a:p>
          <a:p>
            <a:r>
              <a:rPr lang="en-US" dirty="0"/>
              <a:t> -∆X2/∆X1=  MUX1/ MUX2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61204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68455-E751-5A92-88E3-CDFC251F7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 </a:t>
            </a:r>
            <a:r>
              <a:rPr lang="en-US" cap="none" dirty="0"/>
              <a:t>and</a:t>
            </a:r>
            <a:r>
              <a:rPr lang="en-US" dirty="0"/>
              <a:t> mrs </a:t>
            </a:r>
            <a:r>
              <a:rPr lang="en-US" cap="none" dirty="0"/>
              <a:t>cont…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2F5471-D818-C774-30AB-F6680011B8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slope is negative since to get more of one good, lesser units of the other good must be consumed in order to keep the same level of utility. </a:t>
            </a:r>
          </a:p>
          <a:p>
            <a:r>
              <a:rPr lang="en-US" dirty="0"/>
              <a:t>For example </a:t>
            </a:r>
          </a:p>
          <a:p>
            <a:r>
              <a:rPr lang="en-US" b="1" dirty="0"/>
              <a:t>∆X2/∆X1 =  -MU1/MU2 = - 2</a:t>
            </a:r>
          </a:p>
          <a:p>
            <a:r>
              <a:rPr lang="en-US" dirty="0"/>
              <a:t>Give up 2 units of good 2 to consume extra unit of good 1.</a:t>
            </a:r>
          </a:p>
        </p:txBody>
      </p:sp>
    </p:spTree>
    <p:extLst>
      <p:ext uri="{BB962C8B-B14F-4D97-AF65-F5344CB8AC3E}">
        <p14:creationId xmlns:p14="http://schemas.microsoft.com/office/powerpoint/2010/main" val="28912603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3715A-1249-1663-9058-1A870C015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9.0 Consumer Equilibrium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437FDB-A9A4-5394-5FF2-E14CD8F357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Puts together the budget line and the theory of preference in order to examine the optimal choice of consumers. </a:t>
            </a:r>
          </a:p>
          <a:p>
            <a:r>
              <a:rPr lang="en-US" dirty="0"/>
              <a:t>Let us assume that a consumer is consuming only two goods X1 and X2</a:t>
            </a:r>
          </a:p>
          <a:p>
            <a:r>
              <a:rPr lang="en-US" dirty="0"/>
              <a:t> The utility which she receives from consuming X1 and X2 is given by the utility function</a:t>
            </a:r>
          </a:p>
          <a:p>
            <a:pPr marL="0" indent="0">
              <a:buNone/>
            </a:pPr>
            <a:r>
              <a:rPr lang="en-US" dirty="0"/>
              <a:t> 		</a:t>
            </a:r>
            <a:r>
              <a:rPr lang="en-US" b="1" dirty="0"/>
              <a:t>U=f (X1, X2) </a:t>
            </a:r>
          </a:p>
          <a:p>
            <a:r>
              <a:rPr lang="en-US" dirty="0"/>
              <a:t>This satisfies the property of eventual diminishing marginal utility. </a:t>
            </a:r>
          </a:p>
        </p:txBody>
      </p:sp>
    </p:spTree>
    <p:extLst>
      <p:ext uri="{BB962C8B-B14F-4D97-AF65-F5344CB8AC3E}">
        <p14:creationId xmlns:p14="http://schemas.microsoft.com/office/powerpoint/2010/main" val="80485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F4B150-A986-EA18-BB54-9F071B956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cap="none" dirty="0"/>
              <a:t>Consumer equilibrium cont…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9B417E-E0A0-4787-3EAF-FD5182AB57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The consumer  is required to spend her entire income  on X1 and X2, the budget equation is given as,</a:t>
            </a:r>
          </a:p>
          <a:p>
            <a:r>
              <a:rPr lang="en-US" dirty="0"/>
              <a:t>M = P1X1 + P2X2</a:t>
            </a:r>
          </a:p>
          <a:p>
            <a:r>
              <a:rPr lang="en-US" dirty="0"/>
              <a:t>Where M is her nominal income. Since the consumer is a utility maximiser, her consumption problem can be formulated as follows:</a:t>
            </a:r>
          </a:p>
          <a:p>
            <a:r>
              <a:rPr lang="en-US" dirty="0"/>
              <a:t>Maximize</a:t>
            </a:r>
          </a:p>
          <a:p>
            <a:pPr marL="0" indent="0">
              <a:buNone/>
            </a:pPr>
            <a:r>
              <a:rPr lang="en-US" dirty="0"/>
              <a:t>   	 </a:t>
            </a:r>
            <a:r>
              <a:rPr lang="en-US" b="1" dirty="0"/>
              <a:t>U = f (X1, X2)</a:t>
            </a:r>
          </a:p>
          <a:p>
            <a:r>
              <a:rPr lang="en-US" dirty="0"/>
              <a:t>Subject to the budget constraint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b="1" dirty="0"/>
              <a:t>M = P1X1 + P2X2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57961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15EC3-5BC3-FF31-6CD9-05D008EF0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cap="none" dirty="0"/>
              <a:t>Consumer equilibrium cont…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276DB8-8809-E3FC-59C2-D23B3A502C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By using the Marshallian Equi-Marginal Principle (which is based on the Lagrange Multiplier Technique), we get the equilibrium condition,</a:t>
            </a:r>
          </a:p>
          <a:p>
            <a:pPr marL="457200" lvl="1" indent="0">
              <a:buNone/>
            </a:pPr>
            <a:r>
              <a:rPr lang="en-US" b="1" dirty="0"/>
              <a:t>MU1/ P1 = MU2/ P2 = λ</a:t>
            </a:r>
          </a:p>
          <a:p>
            <a:r>
              <a:rPr lang="en-US" dirty="0"/>
              <a:t>This is the first order condition (necessary) for achieving equilibrium. </a:t>
            </a:r>
          </a:p>
          <a:p>
            <a:r>
              <a:rPr lang="en-US" dirty="0"/>
              <a:t>The second order condition will be automatically fulfilled so long as the marginal utility schedules for each good MU1 and MU2 are both downward sloping.</a:t>
            </a:r>
          </a:p>
        </p:txBody>
      </p:sp>
    </p:spTree>
    <p:extLst>
      <p:ext uri="{BB962C8B-B14F-4D97-AF65-F5344CB8AC3E}">
        <p14:creationId xmlns:p14="http://schemas.microsoft.com/office/powerpoint/2010/main" val="25818616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9FA04-DE6E-1876-C4C1-74E0C55F8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EA07D8-3DD7-41D1-4993-2950581A72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consumer attains equilibrium when she maximizes total utility from consuming X1 and X2. The equilibrium condition can also be stated in an alternative form:</a:t>
            </a:r>
          </a:p>
          <a:p>
            <a:pPr marL="457200" lvl="1" indent="0">
              <a:buNone/>
            </a:pPr>
            <a:r>
              <a:rPr lang="en-US" b="1" dirty="0"/>
              <a:t>MUI / MU2 =P1/ P2 ...(1)</a:t>
            </a:r>
          </a:p>
          <a:p>
            <a:pPr marL="457200" lvl="1" indent="0">
              <a:buNone/>
            </a:pPr>
            <a:endParaRPr lang="en-US" b="1" dirty="0"/>
          </a:p>
          <a:p>
            <a:r>
              <a:rPr lang="en-US" dirty="0"/>
              <a:t>The ratio of marginal utilities of goods X1 and X2 must equal the price ratio of the same two goods.</a:t>
            </a:r>
          </a:p>
          <a:p>
            <a:r>
              <a:rPr lang="en-US" dirty="0"/>
              <a:t>Condition (1) above is the famous Marshallian law of the equi-marginal utility.</a:t>
            </a:r>
          </a:p>
        </p:txBody>
      </p:sp>
    </p:spTree>
    <p:extLst>
      <p:ext uri="{BB962C8B-B14F-4D97-AF65-F5344CB8AC3E}">
        <p14:creationId xmlns:p14="http://schemas.microsoft.com/office/powerpoint/2010/main" val="42404578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8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8" name="Straight Connector 10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EFF585EC-51FA-890B-E549-CD42EEDCBA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US" sz="3000" b="1" cap="none" dirty="0"/>
              <a:t>Consumer equilibrium -example</a:t>
            </a:r>
          </a:p>
        </p:txBody>
      </p:sp>
      <p:sp>
        <p:nvSpPr>
          <p:cNvPr id="19" name="Rectangle 12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6DB03F-FD10-3D14-3A1A-72006A6FE0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1853755"/>
            <a:ext cx="4172212" cy="3773317"/>
          </a:xfrm>
        </p:spPr>
        <p:txBody>
          <a:bodyPr>
            <a:normAutofit fontScale="92500" lnSpcReduction="20000"/>
          </a:bodyPr>
          <a:lstStyle/>
          <a:p>
            <a:r>
              <a:rPr lang="en-US" b="1" u="sng" dirty="0"/>
              <a:t>Question</a:t>
            </a:r>
          </a:p>
          <a:p>
            <a:r>
              <a:rPr lang="en-US" dirty="0"/>
              <a:t>The table gives an individual’s marginal utility schedules for goods X1 and X2. </a:t>
            </a:r>
          </a:p>
          <a:p>
            <a:r>
              <a:rPr lang="en-US" dirty="0"/>
              <a:t>If the prices of X1 and X2 are USD 2.00 each.</a:t>
            </a:r>
          </a:p>
          <a:p>
            <a:r>
              <a:rPr lang="en-US" dirty="0"/>
              <a:t>The individual has USD 20.00 of Income, which she spends on X1 and X2.</a:t>
            </a:r>
          </a:p>
          <a:p>
            <a:r>
              <a:rPr lang="en-US" dirty="0"/>
              <a:t>What is the individual’s equilibrium purchase of X1  and X2?</a:t>
            </a:r>
          </a:p>
          <a:p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3B0CB34-F8AE-4DD8-F5A3-CA2D1DD31E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7893095"/>
              </p:ext>
            </p:extLst>
          </p:nvPr>
        </p:nvGraphicFramePr>
        <p:xfrm>
          <a:off x="6094411" y="2224642"/>
          <a:ext cx="5075333" cy="2699049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755096">
                  <a:extLst>
                    <a:ext uri="{9D8B030D-6E8A-4147-A177-3AD203B41FA5}">
                      <a16:colId xmlns:a16="http://schemas.microsoft.com/office/drawing/2014/main" val="3870090591"/>
                    </a:ext>
                  </a:extLst>
                </a:gridCol>
                <a:gridCol w="443587">
                  <a:extLst>
                    <a:ext uri="{9D8B030D-6E8A-4147-A177-3AD203B41FA5}">
                      <a16:colId xmlns:a16="http://schemas.microsoft.com/office/drawing/2014/main" val="1050454176"/>
                    </a:ext>
                  </a:extLst>
                </a:gridCol>
                <a:gridCol w="443587">
                  <a:extLst>
                    <a:ext uri="{9D8B030D-6E8A-4147-A177-3AD203B41FA5}">
                      <a16:colId xmlns:a16="http://schemas.microsoft.com/office/drawing/2014/main" val="2438218796"/>
                    </a:ext>
                  </a:extLst>
                </a:gridCol>
                <a:gridCol w="443587">
                  <a:extLst>
                    <a:ext uri="{9D8B030D-6E8A-4147-A177-3AD203B41FA5}">
                      <a16:colId xmlns:a16="http://schemas.microsoft.com/office/drawing/2014/main" val="4000902330"/>
                    </a:ext>
                  </a:extLst>
                </a:gridCol>
                <a:gridCol w="443587">
                  <a:extLst>
                    <a:ext uri="{9D8B030D-6E8A-4147-A177-3AD203B41FA5}">
                      <a16:colId xmlns:a16="http://schemas.microsoft.com/office/drawing/2014/main" val="2340175595"/>
                    </a:ext>
                  </a:extLst>
                </a:gridCol>
                <a:gridCol w="333936">
                  <a:extLst>
                    <a:ext uri="{9D8B030D-6E8A-4147-A177-3AD203B41FA5}">
                      <a16:colId xmlns:a16="http://schemas.microsoft.com/office/drawing/2014/main" val="2217726963"/>
                    </a:ext>
                  </a:extLst>
                </a:gridCol>
                <a:gridCol w="333936">
                  <a:extLst>
                    <a:ext uri="{9D8B030D-6E8A-4147-A177-3AD203B41FA5}">
                      <a16:colId xmlns:a16="http://schemas.microsoft.com/office/drawing/2014/main" val="4061122147"/>
                    </a:ext>
                  </a:extLst>
                </a:gridCol>
                <a:gridCol w="333936">
                  <a:extLst>
                    <a:ext uri="{9D8B030D-6E8A-4147-A177-3AD203B41FA5}">
                      <a16:colId xmlns:a16="http://schemas.microsoft.com/office/drawing/2014/main" val="3115897701"/>
                    </a:ext>
                  </a:extLst>
                </a:gridCol>
                <a:gridCol w="333936">
                  <a:extLst>
                    <a:ext uri="{9D8B030D-6E8A-4147-A177-3AD203B41FA5}">
                      <a16:colId xmlns:a16="http://schemas.microsoft.com/office/drawing/2014/main" val="2465670968"/>
                    </a:ext>
                  </a:extLst>
                </a:gridCol>
                <a:gridCol w="333936">
                  <a:extLst>
                    <a:ext uri="{9D8B030D-6E8A-4147-A177-3AD203B41FA5}">
                      <a16:colId xmlns:a16="http://schemas.microsoft.com/office/drawing/2014/main" val="3851333889"/>
                    </a:ext>
                  </a:extLst>
                </a:gridCol>
                <a:gridCol w="443587">
                  <a:extLst>
                    <a:ext uri="{9D8B030D-6E8A-4147-A177-3AD203B41FA5}">
                      <a16:colId xmlns:a16="http://schemas.microsoft.com/office/drawing/2014/main" val="2780207387"/>
                    </a:ext>
                  </a:extLst>
                </a:gridCol>
                <a:gridCol w="432622">
                  <a:extLst>
                    <a:ext uri="{9D8B030D-6E8A-4147-A177-3AD203B41FA5}">
                      <a16:colId xmlns:a16="http://schemas.microsoft.com/office/drawing/2014/main" val="1059200351"/>
                    </a:ext>
                  </a:extLst>
                </a:gridCol>
              </a:tblGrid>
              <a:tr h="89968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Q</a:t>
                      </a:r>
                      <a:endParaRPr lang="en-US" sz="1500" b="1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1500" b="1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500" b="1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1500" b="1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1500" b="1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US" sz="1500" b="1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US" sz="1500" b="1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en-US" sz="1500" b="1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en-US" sz="1500" b="1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en-US" sz="1500" b="1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1500" b="1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en-US" sz="1500" b="1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910640"/>
                  </a:ext>
                </a:extLst>
              </a:tr>
              <a:tr h="89968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MU1</a:t>
                      </a:r>
                      <a:endParaRPr lang="en-US" sz="1500" b="1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1058900"/>
                  </a:ext>
                </a:extLst>
              </a:tr>
              <a:tr h="89968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1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1MU2</a:t>
                      </a:r>
                      <a:endParaRPr lang="en-US" sz="1500" b="1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US" sz="15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0147" marT="28059" marB="21044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830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93740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3F09D-181F-F462-970C-21B12F66C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b="1" cap="none" dirty="0"/>
              <a:t>The solution: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69B6FA-578E-C5E7-46D6-95573EA532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individual’s equilibrium purchase is given by the conditions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 1/P1 = MU2/P2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the budget constraint must be fully satisfied.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06708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66F1AF75-0785-6747-F7CC-BED153771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US" sz="2000" b="1" dirty="0"/>
              <a:t>The solution: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C249D7A-A701-480B-1B8A-BCAB1B0071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en-US" dirty="0"/>
              <a:t>At X1 = 6 </a:t>
            </a:r>
          </a:p>
          <a:p>
            <a:r>
              <a:rPr lang="en-US" dirty="0"/>
              <a:t> MU1 / P1 is 4</a:t>
            </a:r>
          </a:p>
          <a:p>
            <a:r>
              <a:rPr lang="en-US" dirty="0"/>
              <a:t> At X2 = 4 units  </a:t>
            </a:r>
          </a:p>
          <a:p>
            <a:r>
              <a:rPr lang="en-US" dirty="0"/>
              <a:t>MU2/ P2  is 4</a:t>
            </a:r>
          </a:p>
          <a:p>
            <a:r>
              <a:rPr lang="en-US" dirty="0"/>
              <a:t>Hence MU 1/ P1 = MU2/ P2 = 4</a:t>
            </a:r>
          </a:p>
          <a:p>
            <a:endParaRPr lang="en-US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Content Placeholder 3">
            <a:extLst>
              <a:ext uri="{FF2B5EF4-FFF2-40B4-BE49-F238E27FC236}">
                <a16:creationId xmlns:a16="http://schemas.microsoft.com/office/drawing/2014/main" id="{B70AF19A-E747-D8B2-597C-3E726A8F5EC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2335941"/>
              </p:ext>
            </p:extLst>
          </p:nvPr>
        </p:nvGraphicFramePr>
        <p:xfrm>
          <a:off x="5630407" y="1847088"/>
          <a:ext cx="5933234" cy="3450611"/>
        </p:xfrm>
        <a:graphic>
          <a:graphicData uri="http://schemas.openxmlformats.org/drawingml/2006/table">
            <a:tbl>
              <a:tblPr firstRow="1" firstCol="1" bandRow="1"/>
              <a:tblGrid>
                <a:gridCol w="835100">
                  <a:extLst>
                    <a:ext uri="{9D8B030D-6E8A-4147-A177-3AD203B41FA5}">
                      <a16:colId xmlns:a16="http://schemas.microsoft.com/office/drawing/2014/main" val="1761934037"/>
                    </a:ext>
                  </a:extLst>
                </a:gridCol>
                <a:gridCol w="474700">
                  <a:extLst>
                    <a:ext uri="{9D8B030D-6E8A-4147-A177-3AD203B41FA5}">
                      <a16:colId xmlns:a16="http://schemas.microsoft.com/office/drawing/2014/main" val="3802402774"/>
                    </a:ext>
                  </a:extLst>
                </a:gridCol>
                <a:gridCol w="474700">
                  <a:extLst>
                    <a:ext uri="{9D8B030D-6E8A-4147-A177-3AD203B41FA5}">
                      <a16:colId xmlns:a16="http://schemas.microsoft.com/office/drawing/2014/main" val="2518312835"/>
                    </a:ext>
                  </a:extLst>
                </a:gridCol>
                <a:gridCol w="474700">
                  <a:extLst>
                    <a:ext uri="{9D8B030D-6E8A-4147-A177-3AD203B41FA5}">
                      <a16:colId xmlns:a16="http://schemas.microsoft.com/office/drawing/2014/main" val="971175278"/>
                    </a:ext>
                  </a:extLst>
                </a:gridCol>
                <a:gridCol w="351134">
                  <a:extLst>
                    <a:ext uri="{9D8B030D-6E8A-4147-A177-3AD203B41FA5}">
                      <a16:colId xmlns:a16="http://schemas.microsoft.com/office/drawing/2014/main" val="519587421"/>
                    </a:ext>
                  </a:extLst>
                </a:gridCol>
                <a:gridCol w="474700">
                  <a:extLst>
                    <a:ext uri="{9D8B030D-6E8A-4147-A177-3AD203B41FA5}">
                      <a16:colId xmlns:a16="http://schemas.microsoft.com/office/drawing/2014/main" val="3436655137"/>
                    </a:ext>
                  </a:extLst>
                </a:gridCol>
                <a:gridCol w="474700">
                  <a:extLst>
                    <a:ext uri="{9D8B030D-6E8A-4147-A177-3AD203B41FA5}">
                      <a16:colId xmlns:a16="http://schemas.microsoft.com/office/drawing/2014/main" val="1868147798"/>
                    </a:ext>
                  </a:extLst>
                </a:gridCol>
                <a:gridCol w="474700">
                  <a:extLst>
                    <a:ext uri="{9D8B030D-6E8A-4147-A177-3AD203B41FA5}">
                      <a16:colId xmlns:a16="http://schemas.microsoft.com/office/drawing/2014/main" val="1679634789"/>
                    </a:ext>
                  </a:extLst>
                </a:gridCol>
                <a:gridCol w="474700">
                  <a:extLst>
                    <a:ext uri="{9D8B030D-6E8A-4147-A177-3AD203B41FA5}">
                      <a16:colId xmlns:a16="http://schemas.microsoft.com/office/drawing/2014/main" val="888709614"/>
                    </a:ext>
                  </a:extLst>
                </a:gridCol>
                <a:gridCol w="474700">
                  <a:extLst>
                    <a:ext uri="{9D8B030D-6E8A-4147-A177-3AD203B41FA5}">
                      <a16:colId xmlns:a16="http://schemas.microsoft.com/office/drawing/2014/main" val="1161517235"/>
                    </a:ext>
                  </a:extLst>
                </a:gridCol>
                <a:gridCol w="474700">
                  <a:extLst>
                    <a:ext uri="{9D8B030D-6E8A-4147-A177-3AD203B41FA5}">
                      <a16:colId xmlns:a16="http://schemas.microsoft.com/office/drawing/2014/main" val="1825496107"/>
                    </a:ext>
                  </a:extLst>
                </a:gridCol>
                <a:gridCol w="474700">
                  <a:extLst>
                    <a:ext uri="{9D8B030D-6E8A-4147-A177-3AD203B41FA5}">
                      <a16:colId xmlns:a16="http://schemas.microsoft.com/office/drawing/2014/main" val="2710815660"/>
                    </a:ext>
                  </a:extLst>
                </a:gridCol>
              </a:tblGrid>
              <a:tr h="1094165"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0" i="0" u="none" strike="noStrike" kern="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4076545"/>
                  </a:ext>
                </a:extLst>
              </a:tr>
              <a:tr h="1178223"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MU1/P1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5.5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4.5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3.5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2.5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1.5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0.5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2847410"/>
                  </a:ext>
                </a:extLst>
              </a:tr>
              <a:tr h="1178223"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MU2/P2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7.5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6.5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2.5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1.5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0.5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fontAlgn="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i="0" u="none" strike="noStrike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1984" marR="61984" marT="860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54862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86456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A48ACA-ED45-4F6D-4530-686E9BC32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dirty="0"/>
              <a:t>The solution: </a:t>
            </a:r>
            <a:endParaRPr lang="en-US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44D3C1-D6B0-D6AF-0936-C0F8535D39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amount spent is P1X1 + P2X2 which is USD 20.00 (2*6+2*4 = 12 + 8). </a:t>
            </a:r>
          </a:p>
          <a:p>
            <a:r>
              <a:rPr lang="en-US" dirty="0"/>
              <a:t>Money income is also USD 20.00. Hence, the budget constraint is satisfied. </a:t>
            </a:r>
          </a:p>
          <a:p>
            <a:r>
              <a:rPr lang="en-US" dirty="0"/>
              <a:t>The equilibrium purchase is X1 = 6 units and X2=4 units.</a:t>
            </a:r>
          </a:p>
          <a:p>
            <a:r>
              <a:rPr lang="en-US" dirty="0"/>
              <a:t>Since MU 1 falls from 16 to 1 as X1 increases from 1 to 11 and MU2 declines from 15 to zero as X2  increases from 1 to 11, the second order condition is also fulfilled.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8538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94E5B-EAA5-5162-B405-176306853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cap="none" dirty="0"/>
              <a:t>Consumer equilibrium cont…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5CF6EC-DB4D-0DA0-B214-65E70C48ED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i="1" u="sng" dirty="0"/>
              <a:t>Note</a:t>
            </a:r>
          </a:p>
          <a:p>
            <a:r>
              <a:rPr lang="en-US" dirty="0"/>
              <a:t>When the consumer consumes n goods, the law of equi- marginal utility would then read as:</a:t>
            </a:r>
          </a:p>
          <a:p>
            <a:pPr marL="457200" lvl="1" indent="0">
              <a:buNone/>
            </a:pPr>
            <a:r>
              <a:rPr lang="en-US" b="1" dirty="0"/>
              <a:t>MU1/P1 = MU2/P2 = MU3/P3=..... =..MUn/Pn = λ  </a:t>
            </a:r>
            <a:r>
              <a:rPr lang="en-US" dirty="0"/>
              <a:t>(the marginal utility of money)</a:t>
            </a:r>
          </a:p>
          <a:p>
            <a:r>
              <a:rPr lang="en-US" dirty="0"/>
              <a:t>with the second-order conditions (the law of eventual diminishing marginal utility must hold for each of the n goods).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058199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B616E-4614-E955-78F1-D2FBB0F13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10.0 SUMMARY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1755DF-ABC2-2F07-053C-E77F969915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Autofit/>
          </a:bodyPr>
          <a:lstStyle/>
          <a:p>
            <a:r>
              <a:rPr lang="en-US" sz="1800" dirty="0"/>
              <a:t>Utility is the level of satisfaction a person derives from consuming a good or service.</a:t>
            </a:r>
          </a:p>
          <a:p>
            <a:r>
              <a:rPr lang="en-US" sz="1800" dirty="0"/>
              <a:t>Utility theory explains individuals’ choices and measures their level of satisfaction from consuming a good or service. The level of satisfaction is measured in units called ‘utils.’</a:t>
            </a:r>
          </a:p>
          <a:p>
            <a:r>
              <a:rPr lang="en-US" sz="1800" dirty="0"/>
              <a:t>Marginal utility is the satisfaction that a person receives from consuming an additional unit of the same good or service.</a:t>
            </a:r>
          </a:p>
          <a:p>
            <a:r>
              <a:rPr lang="en-US" sz="1800" dirty="0"/>
              <a:t>Total utility is the aggregate satisfaction a person receives from consuming all the units of the same good or service. </a:t>
            </a:r>
          </a:p>
          <a:p>
            <a:r>
              <a:rPr lang="en-US" sz="1800" dirty="0"/>
              <a:t>As the number of units increases, marginal utility decreases, and total utility increases. </a:t>
            </a:r>
          </a:p>
          <a:p>
            <a:endParaRPr lang="en-US" sz="1800" dirty="0"/>
          </a:p>
          <a:p>
            <a:endParaRPr lang="en-KE" sz="1800" dirty="0"/>
          </a:p>
        </p:txBody>
      </p:sp>
    </p:spTree>
    <p:extLst>
      <p:ext uri="{BB962C8B-B14F-4D97-AF65-F5344CB8AC3E}">
        <p14:creationId xmlns:p14="http://schemas.microsoft.com/office/powerpoint/2010/main" val="15895115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A7CBA-1108-3472-0857-5FBF3CA2B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cap="none" dirty="0"/>
              <a:t>Summary cont…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B2E0E-C602-2D9F-440F-2A2C37D69E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Autofit/>
          </a:bodyPr>
          <a:lstStyle/>
          <a:p>
            <a:r>
              <a:rPr lang="en-US" dirty="0"/>
              <a:t>When the total utility reaches its maximum level, the marginal utility is zero. After that point, marginal utility starts to get negative and total utility starts decreasing.</a:t>
            </a:r>
          </a:p>
          <a:p>
            <a:r>
              <a:rPr lang="en-US" dirty="0"/>
              <a:t>The Law of diminishing marginal utility states that an individual’s level of satisfaction diminishes as the use of the same product increases. </a:t>
            </a:r>
          </a:p>
          <a:p>
            <a:r>
              <a:rPr lang="en-US" dirty="0"/>
              <a:t>Utility maximization is the highest level of satisfaction a consumer is able to derive from the decision they made in return for the cost they paid.</a:t>
            </a:r>
          </a:p>
          <a:p>
            <a:r>
              <a:rPr lang="en-US" dirty="0"/>
              <a:t>Individual choices when trying to maximize utility may be limited by income, prices, time, and budget constraints.</a:t>
            </a:r>
          </a:p>
        </p:txBody>
      </p:sp>
    </p:spTree>
    <p:extLst>
      <p:ext uri="{BB962C8B-B14F-4D97-AF65-F5344CB8AC3E}">
        <p14:creationId xmlns:p14="http://schemas.microsoft.com/office/powerpoint/2010/main" val="413972336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4E214-CA67-44E3-FB27-5D6D504E7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  <a:br>
              <a:rPr lang="en-US" dirty="0"/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423CBF-1F7E-2C9F-CA27-2FF7F87643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9768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KE" dirty="0"/>
          </a:p>
          <a:p>
            <a:pPr>
              <a:lnSpc>
                <a:spcPct val="140000"/>
              </a:lnSpc>
            </a:pPr>
            <a:r>
              <a:rPr lang="en-KE" sz="8000" dirty="0"/>
              <a:t>Border, K. C., Fixed Point Theorems with Applications to Economics and Game Theory, Cambridge: Cambridge University Press, 1985 </a:t>
            </a:r>
          </a:p>
          <a:p>
            <a:pPr>
              <a:lnSpc>
                <a:spcPct val="140000"/>
              </a:lnSpc>
            </a:pPr>
            <a:r>
              <a:rPr lang="en-KE" sz="8000" dirty="0"/>
              <a:t>Luenberger, D., Microeconomic Theory, McGraw-Hill, 1995, Appendixes A-D. </a:t>
            </a:r>
          </a:p>
          <a:p>
            <a:pPr>
              <a:lnSpc>
                <a:spcPct val="140000"/>
              </a:lnSpc>
            </a:pPr>
            <a:r>
              <a:rPr lang="en-KE" sz="8000" dirty="0"/>
              <a:t>Takayama, A. Mathematical Economics, the second edition, Cambridge: Cambridge University Press, 1985, Chapters 1-3. </a:t>
            </a:r>
          </a:p>
          <a:p>
            <a:pPr>
              <a:lnSpc>
                <a:spcPct val="140000"/>
              </a:lnSpc>
            </a:pPr>
            <a:r>
              <a:rPr lang="en-KE" sz="8000" dirty="0"/>
              <a:t>Tian, G., The Basic Analytical Framework and Methodologies in Modern Economics,2004 </a:t>
            </a:r>
          </a:p>
          <a:p>
            <a:pPr>
              <a:lnSpc>
                <a:spcPct val="140000"/>
              </a:lnSpc>
            </a:pPr>
            <a:r>
              <a:rPr lang="en-KE" sz="8000" dirty="0"/>
              <a:t>Tian, G., \Fixed Points Theorems for Mappings with Non-Compact and Non-Convex Domains," Journal of Mathematical Analysis and Applications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26900162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7">
            <a:extLst>
              <a:ext uri="{FF2B5EF4-FFF2-40B4-BE49-F238E27FC236}">
                <a16:creationId xmlns:a16="http://schemas.microsoft.com/office/drawing/2014/main" id="{23522FE7-5A29-4EF6-B1EF-2CA55748A7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pic>
        <p:nvPicPr>
          <p:cNvPr id="23" name="Picture 9">
            <a:extLst>
              <a:ext uri="{FF2B5EF4-FFF2-40B4-BE49-F238E27FC236}">
                <a16:creationId xmlns:a16="http://schemas.microsoft.com/office/drawing/2014/main" id="{C2192E09-EBC7-416C-B887-DFF915D7F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5" name="Straight Connector 11">
            <a:extLst>
              <a:ext uri="{FF2B5EF4-FFF2-40B4-BE49-F238E27FC236}">
                <a16:creationId xmlns:a16="http://schemas.microsoft.com/office/drawing/2014/main" id="{2924498D-E084-44BE-A196-CFCE35564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13">
            <a:extLst>
              <a:ext uri="{FF2B5EF4-FFF2-40B4-BE49-F238E27FC236}">
                <a16:creationId xmlns:a16="http://schemas.microsoft.com/office/drawing/2014/main" id="{14C12901-9FCC-461E-A64A-89B4791235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28" name="Rectangle 15">
            <a:extLst>
              <a:ext uri="{FF2B5EF4-FFF2-40B4-BE49-F238E27FC236}">
                <a16:creationId xmlns:a16="http://schemas.microsoft.com/office/drawing/2014/main" id="{FD6EDB49-211E-499D-9A08-6C5FF3D06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17">
            <a:extLst>
              <a:ext uri="{FF2B5EF4-FFF2-40B4-BE49-F238E27FC236}">
                <a16:creationId xmlns:a16="http://schemas.microsoft.com/office/drawing/2014/main" id="{38F9F37E-D3CF-4F3D-96C2-25307819DF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5FFF17D-767C-40E7-8C89-962F1F54BC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31" y="638508"/>
            <a:ext cx="10905339" cy="4843439"/>
          </a:xfrm>
          <a:prstGeom prst="rect">
            <a:avLst/>
          </a:prstGeom>
          <a:gradFill>
            <a:gsLst>
              <a:gs pos="0">
                <a:srgbClr val="000001"/>
              </a:gs>
              <a:gs pos="100000">
                <a:srgbClr val="191919"/>
              </a:gs>
            </a:gsLst>
          </a:gradFill>
          <a:ln w="76200" cmpd="sng">
            <a:noFill/>
            <a:miter lim="800000"/>
          </a:ln>
          <a:effectLst>
            <a:outerShdw blurRad="127000" dist="228600" dir="4740000" sx="98000" sy="98000" algn="tl" rotWithShape="0">
              <a:srgbClr val="000000">
                <a:alpha val="3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69F39E1-619D-4D9E-8823-8BD8CC3206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0204" y="865667"/>
            <a:ext cx="10451592" cy="4389120"/>
          </a:xfrm>
          <a:prstGeom prst="rect">
            <a:avLst/>
          </a:prstGeom>
          <a:ln w="50800" cmpd="sng">
            <a:solidFill>
              <a:srgbClr val="191919"/>
            </a:solidFill>
            <a:miter lim="800000"/>
          </a:ln>
          <a:effectLst>
            <a:innerShdw blurRad="63500" dist="88900" dir="14100000">
              <a:srgbClr val="000000">
                <a:alpha val="30000"/>
              </a:srgb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1003">
            <a:schemeClr val="l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8C53F47-DF50-454F-A5A6-6B969748D9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4796" y="1030259"/>
            <a:ext cx="10122408" cy="4059936"/>
          </a:xfrm>
          <a:prstGeom prst="rect">
            <a:avLst/>
          </a:prstGeom>
          <a:noFill/>
          <a:ln>
            <a:solidFill>
              <a:srgbClr val="45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F60E2B-609B-45D9-E391-D2D1436FDBF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451579" y="2464991"/>
            <a:ext cx="9405891" cy="2403571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4"/>
            <a:endParaRPr lang="en-US" dirty="0"/>
          </a:p>
          <a:p>
            <a:pPr lvl="4"/>
            <a:endParaRPr lang="en-US" dirty="0"/>
          </a:p>
          <a:p>
            <a:pPr lvl="4"/>
            <a:endParaRPr lang="en-US" dirty="0"/>
          </a:p>
          <a:p>
            <a:pPr marL="1600200" lvl="4" indent="0">
              <a:buNone/>
            </a:pPr>
            <a:r>
              <a:rPr lang="en-US" sz="2000" b="1" dirty="0"/>
              <a:t>                      THE END, THANK YOU.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6A26901A-BC62-4A3A-A07A-65E1F3DDD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54697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Override1.xml><?xml version="1.0" encoding="utf-8"?>
<a:themeOverride xmlns:a="http://schemas.openxmlformats.org/drawingml/2006/main">
  <a:clrScheme name="Gallery">
    <a:dk1>
      <a:sysClr val="windowText" lastClr="000000"/>
    </a:dk1>
    <a:lt1>
      <a:sysClr val="window" lastClr="FFFFFF"/>
    </a:lt1>
    <a:dk2>
      <a:srgbClr val="454545"/>
    </a:dk2>
    <a:lt2>
      <a:srgbClr val="DFDBD5"/>
    </a:lt2>
    <a:accent1>
      <a:srgbClr val="B71E42"/>
    </a:accent1>
    <a:accent2>
      <a:srgbClr val="DE478E"/>
    </a:accent2>
    <a:accent3>
      <a:srgbClr val="BC72F0"/>
    </a:accent3>
    <a:accent4>
      <a:srgbClr val="795FAF"/>
    </a:accent4>
    <a:accent5>
      <a:srgbClr val="586EA6"/>
    </a:accent5>
    <a:accent6>
      <a:srgbClr val="6892A0"/>
    </a:accent6>
    <a:hlink>
      <a:srgbClr val="FA2B5C"/>
    </a:hlink>
    <a:folHlink>
      <a:srgbClr val="BC658E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3010</TotalTime>
  <Words>3482</Words>
  <Application>Microsoft Office PowerPoint</Application>
  <PresentationFormat>Widescreen</PresentationFormat>
  <Paragraphs>362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4" baseType="lpstr">
      <vt:lpstr>Arial</vt:lpstr>
      <vt:lpstr>Calibri</vt:lpstr>
      <vt:lpstr>Gill Sans MT</vt:lpstr>
      <vt:lpstr>Times New Roman</vt:lpstr>
      <vt:lpstr>Wingdings</vt:lpstr>
      <vt:lpstr>Gallery</vt:lpstr>
      <vt:lpstr>INTERMEDIATE MICROECONOMICS</vt:lpstr>
      <vt:lpstr>CONTENTS </vt:lpstr>
      <vt:lpstr>CONTENTS</vt:lpstr>
      <vt:lpstr>1.0 OBJECTIVES</vt:lpstr>
      <vt:lpstr>2.O INTRODUCTION</vt:lpstr>
      <vt:lpstr>Introduction cont…</vt:lpstr>
      <vt:lpstr>Introduction cont…</vt:lpstr>
      <vt:lpstr>Introduction cont…</vt:lpstr>
      <vt:lpstr>3.0 Utility theories</vt:lpstr>
      <vt:lpstr>The cardinal utility theory</vt:lpstr>
      <vt:lpstr>Assumptions of the cardinal utility theory</vt:lpstr>
      <vt:lpstr>PowerPoint Presentation</vt:lpstr>
      <vt:lpstr>2. Ordinal utility theory </vt:lpstr>
      <vt:lpstr>4.0 Total utility and marginal utility </vt:lpstr>
      <vt:lpstr>Example of mu</vt:lpstr>
      <vt:lpstr>Total utility (TU) </vt:lpstr>
      <vt:lpstr>Relationship between marginal utility and total utility</vt:lpstr>
      <vt:lpstr>Relationship between marginal utility and total utility:</vt:lpstr>
      <vt:lpstr>5.0 THE LAW OF DIMINISHING MARGINAL UTILITY</vt:lpstr>
      <vt:lpstr>7.0 Utility maximization </vt:lpstr>
      <vt:lpstr>Utility Maximization cont…</vt:lpstr>
      <vt:lpstr>Utility Maximization cont…</vt:lpstr>
      <vt:lpstr>7.0 UTILITY FUNCTION</vt:lpstr>
      <vt:lpstr>Utility functions cont…</vt:lpstr>
      <vt:lpstr> Examples of utility functions </vt:lpstr>
      <vt:lpstr>Perfect substitutes</vt:lpstr>
      <vt:lpstr> Examples of utility functions cont…</vt:lpstr>
      <vt:lpstr>Complimentary goods</vt:lpstr>
      <vt:lpstr>Imperfect substitutes  </vt:lpstr>
      <vt:lpstr>imperfect substitutes cont…</vt:lpstr>
      <vt:lpstr>Imperfect substitutes-convex ICs</vt:lpstr>
      <vt:lpstr>8.0 Marginal utility(MU) and Marginal Rate of Substitution(MRS)</vt:lpstr>
      <vt:lpstr>MU and mrs cont…</vt:lpstr>
      <vt:lpstr>MU and mrs cont…</vt:lpstr>
      <vt:lpstr>MU and mrs cont…</vt:lpstr>
      <vt:lpstr>9.0 Consumer Equilibrium </vt:lpstr>
      <vt:lpstr>Consumer equilibrium cont…</vt:lpstr>
      <vt:lpstr>Consumer equilibrium cont…</vt:lpstr>
      <vt:lpstr>PowerPoint Presentation</vt:lpstr>
      <vt:lpstr>Consumer equilibrium -example</vt:lpstr>
      <vt:lpstr>The solution: </vt:lpstr>
      <vt:lpstr>The solution: </vt:lpstr>
      <vt:lpstr>The solution: </vt:lpstr>
      <vt:lpstr>Consumer equilibrium cont…</vt:lpstr>
      <vt:lpstr>10.0 SUMMARY</vt:lpstr>
      <vt:lpstr>Summary cont…</vt:lpstr>
      <vt:lpstr>References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INTERMEDIATE MICROECONOMICS</dc:title>
  <dc:creator>Evelyn Tipape (Treasury)</dc:creator>
  <cp:lastModifiedBy>Evelyn Tipape (Treasury)</cp:lastModifiedBy>
  <cp:revision>9</cp:revision>
  <dcterms:created xsi:type="dcterms:W3CDTF">2023-09-23T12:01:12Z</dcterms:created>
  <dcterms:modified xsi:type="dcterms:W3CDTF">2023-09-26T20:28:37Z</dcterms:modified>
</cp:coreProperties>
</file>