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1"/>
  </p:sldMasterIdLst>
  <p:sldIdLst>
    <p:sldId id="302" r:id="rId2"/>
    <p:sldId id="303" r:id="rId3"/>
    <p:sldId id="304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12" r:id="rId12"/>
    <p:sldId id="314" r:id="rId13"/>
    <p:sldId id="315" r:id="rId14"/>
    <p:sldId id="313" r:id="rId15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31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2" autoAdjust="0"/>
    <p:restoredTop sz="94660"/>
  </p:normalViewPr>
  <p:slideViewPr>
    <p:cSldViewPr>
      <p:cViewPr>
        <p:scale>
          <a:sx n="50" d="100"/>
          <a:sy n="5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06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46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07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05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61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7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45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29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73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4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240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4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781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21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99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74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904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1066800"/>
            <a:ext cx="7650956" cy="62622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GRUNTL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R ME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ХА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NIK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SI</a:t>
            </a:r>
            <a:endParaRPr lang="ru-RU" sz="2000" b="1" dirty="0">
              <a:solidFill>
                <a:srgbClr val="C0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4826324"/>
            <a:ext cx="7941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3-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Tuproqlarning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tasnifi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10" name="Picture 2" descr="ÐÐ°ÑÑÐ¸Ð½ÐºÐ¸ Ð¿Ð¾ Ð·Ð°Ð¿ÑÐ¾ÑÑ soil mechanics and geology ic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732"/>
          <a:stretch/>
        </p:blipFill>
        <p:spPr bwMode="auto">
          <a:xfrm>
            <a:off x="4685447" y="1963373"/>
            <a:ext cx="3912453" cy="2634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73" y="1998147"/>
            <a:ext cx="3915074" cy="25992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54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smtClean="0">
                <a:solidFill>
                  <a:srgbClr val="0070C0"/>
                </a:solidFill>
                <a:latin typeface="Bell MT" panose="02020503060305020303" pitchFamily="18" charset="0"/>
              </a:rPr>
              <a:t>3-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ct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Tuproqlarning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tasnifi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94521" y="2514600"/>
            <a:ext cx="765777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Reja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: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Gruntlarning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tarkibi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.</a:t>
            </a:r>
            <a:endParaRPr lang="ru-RU" sz="2400" dirty="0" smtClean="0">
              <a:solidFill>
                <a:srgbClr val="0070C0"/>
              </a:solidFill>
              <a:latin typeface="Calibri" pitchFamily="34" charset="0"/>
            </a:endParaRP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Gruntlarnig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donadorlik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tarkibini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  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niql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uslubl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ri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.</a:t>
            </a:r>
            <a:endParaRPr lang="ru-RU" sz="2400" dirty="0" smtClean="0">
              <a:solidFill>
                <a:srgbClr val="0070C0"/>
              </a:solidFill>
              <a:latin typeface="Calibri" pitchFamily="34" charset="0"/>
            </a:endParaRP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Lyoss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 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v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lyossim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о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n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r.</a:t>
            </a:r>
            <a:endParaRPr lang="ru-RU" sz="2400" dirty="0" smtClean="0">
              <a:solidFill>
                <a:srgbClr val="0070C0"/>
              </a:solidFill>
              <a:latin typeface="Calibri" pitchFamily="34" charset="0"/>
            </a:endParaRPr>
          </a:p>
          <a:p>
            <a:pPr marL="457200" indent="-457200">
              <a:buAutoNum type="arabicPeriod"/>
            </a:pPr>
            <a:endParaRPr lang="ru-RU" sz="2400" b="1" dirty="0" smtClean="0">
              <a:solidFill>
                <a:srgbClr val="0070C0"/>
              </a:solidFill>
              <a:latin typeface="Calibri" pitchFamily="34" charset="0"/>
            </a:endParaRPr>
          </a:p>
          <a:p>
            <a:r>
              <a:rPr lang="en-US" sz="2400" b="1" dirty="0" err="1" smtClean="0">
                <a:solidFill>
                  <a:srgbClr val="0070C0"/>
                </a:solidFill>
                <a:latin typeface="Calibri" pitchFamily="34" charset="0"/>
              </a:rPr>
              <a:t>Tayanch</a:t>
            </a:r>
            <a:r>
              <a:rPr lang="en-US" sz="2400" b="1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so’z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va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iboralar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: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Gruntlarnig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donadorlik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tarkibi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fraksiya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shag’al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fraksiyasi,qum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fraksiyasi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chang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fraksiyasi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gill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fraksiyasi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ayrometrik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usul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robinson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usuli</a:t>
            </a:r>
            <a:r>
              <a:rPr lang="ru-RU" sz="2400" dirty="0" smtClean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Lyoss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 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v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lyossim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о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n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r</a:t>
            </a:r>
            <a:r>
              <a:rPr lang="ru-RU" sz="2400" dirty="0" smtClean="0">
                <a:solidFill>
                  <a:srgbClr val="0070C0"/>
                </a:solidFill>
                <a:latin typeface="Calibri" pitchFamily="34" charset="0"/>
              </a:rPr>
              <a:t>.</a:t>
            </a:r>
            <a:endParaRPr lang="ru-RU" sz="24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0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Tabiatda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tarqalgan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bo’laklardan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donalardan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tashkil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yirikligi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fraksiya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og’rligiga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nisbaining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granulometrik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Fraksiya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deb,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o’lchamlari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xossalari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donechalariga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aytiladi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fraksiyalar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uchraydi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1)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Shag’al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fraksiyasi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2mm – 70 mm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2)Qum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fraksiyasi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2 - 0.05 mm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3)Chang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fraksiyasi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0.05 – 0.005 mm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4)Gill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fraksiyasi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&lt; 0.005 mm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8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0" name="Picture 2" descr="https://im0-tub-ru.yandex.net/i?id=0b21ebbafd1227a1c1cc88494db3a815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067" y="4318709"/>
            <a:ext cx="3115816" cy="19084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793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8454" y="1123950"/>
            <a:ext cx="801974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	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Shag’al</a:t>
            </a:r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fraksiyasi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petrografik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turlicha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qanday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tashkil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ko’tara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qobilyati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yuqori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bog’lanmagan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1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kunda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100 m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gacha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Agar grunt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30 %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ortiq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shag’al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fraksiyasi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grunt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Qum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fraksiyasi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kvars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slyuda,dala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shpati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kabi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mierallardan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tashkil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donalari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bog’lnmaganda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ko’pchimydi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yuqoriroq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kapiyar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balandligi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pastroq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ko’pchimaydi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404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	Chang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fraksiyasi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kvars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dala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shpati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uchraydi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chang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orasida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ko’pchimaydi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Kapilyar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balandligi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yuqori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3 m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yetadi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qobilyatiga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oqava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uchraydi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Gill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fraksiyasi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birlamchi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minerallardan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kvars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dala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shpati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tashqari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ikkilamchi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minerallar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kaolit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montmorillonit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uchraydi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Gill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o’zidan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o’tkazmaydi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ko’pchiydi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plastik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yopishqoq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xususyatlarga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gill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fraksiyasi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10%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gacha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supes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816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6" y="1625409"/>
            <a:ext cx="540067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Agar 10 – 30 %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suglinok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30%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yuqori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glina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granululometrik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necha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Sochiluvchan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qumlarni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)- 2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o’lchamiga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a)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Donalari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&gt;0.1 mm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fraksiyalarni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elak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b)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Donalari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&lt;0.1 mm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fraksiyalar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aerometrik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Robinson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038" y="1936653"/>
            <a:ext cx="3052762" cy="2855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072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6847" y="990600"/>
            <a:ext cx="807719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Aerometrik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ayrometr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asbobi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donalarini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suyuqlikdagi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zichligiga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Robinson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donalarining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tushish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tezligiga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Olingan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natijalar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granulometrik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chizig’i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(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yarim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logorifmik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masshtabda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so’ngra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gruntnijng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koeffitsent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 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= d60/ d10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4098" name="Рисунок 1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228" y="3437043"/>
            <a:ext cx="5433572" cy="2754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996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d60-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60%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kichik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donalarning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diametri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d10-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10%dan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kichik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donalarning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diametri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Bu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kattaliklar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granulometrik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chizig’i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&lt; 3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donalardan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&gt;3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donalardan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tashkil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10" name="Рисунок 1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124200"/>
            <a:ext cx="5433572" cy="2754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421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1001" y="969288"/>
            <a:ext cx="807719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lyossimonlar,ularning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so’zi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adabiyotga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nemis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olimi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K.G. Leonard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tomonidan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1823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yilda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kiritilgan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bo’shoq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uvalanadigan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”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ma’noni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anglatadi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tabiatda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bo’lib,ko’pgina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inshootlarning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xizmat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necha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metrdan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necha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yuzlab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metrga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yetadi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.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5122" name="Picture 2" descr="ÐÐ°ÑÑÐ¸Ð½ÐºÐ¸ Ð¿Ð¾ Ð·Ð°Ð¿ÑÐ¾ÑÑ lyos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975" y="2362200"/>
            <a:ext cx="6191250" cy="381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870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447800"/>
            <a:ext cx="8077199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O’zbekistonda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100 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ortiq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Markaziy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Osiyodagi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O’zbekistondagi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lyossimon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tuzilishini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xissalarini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birinchi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o’rgangan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G’.O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Mavlonov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i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xususyatlarini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1)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Sarg’ishtir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qizg’ish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qo’g’ir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rangga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2)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G’ovakligi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&gt;46 %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3)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Granulometrik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rang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fraksiyasining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70 %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4)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Ca,Mg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karbonatlarining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nisbatan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5%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5)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yirik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bo’lakli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bo’laklari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uchramaydi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6)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quruq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hamda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ishlov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berilganda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zov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7)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cho’kuvchanlik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470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Agar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yuqoridagi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7 ta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hamlmasi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uchrasa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bunday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Agar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bittasi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nechtasi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bo’lmasa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bunday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lyossimon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lyossimon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supes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lyossimon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suglinok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G’.O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Movlonov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lyossimon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o’rganib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2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turkumga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ajiratadi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I   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1.Eol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</a:t>
            </a:r>
            <a:r>
              <a:rPr lang="en-US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2.Prolyuvial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II  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Lyossimon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1.Prolyuvial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yotqiziqlari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2.Eol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yotqiziqlari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3.Alyuvial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yotqiziqlari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4.Delyuvial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yotqiziqlari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5.Elyuvial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yotqiziqlari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6.Dengiz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yotqiziqlari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7.Muz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yotqiziqlari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7170" name="Picture 2" descr="ÐÐ°ÑÑÐ¸Ð½ÐºÐ¸ Ð¿Ð¾ Ð·Ð°Ð¿ÑÐ¾ÑÑ lyos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2874572"/>
            <a:ext cx="3128109" cy="2976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216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lyossimon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cho’kuvchanligi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lyossimon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etganda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og’irligi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biror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hajmining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kichirayish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qobilyatiga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cho’kuvchanlik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Serg’ovak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eruvchan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etganda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ichki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tuzilishi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buzilib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cho’kuvchanlik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hodisasi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Cho’kuvchanlik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hodisasi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Cho’kuvchanlikni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2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1)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Laboratoriya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kompressiv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tajriba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)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2)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Dala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shtam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tajribasi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)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Laboratoriya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usubi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olingan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namunani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kompressiv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asbobida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tajribada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o’tkazishga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asoslangan.Cho’kuvchanlik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doimiy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bergandan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so’ng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tajribani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boshidan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cho’kuvchanlik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ctr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l-GR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δ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= h1-h2/ </a:t>
            </a:r>
            <a:r>
              <a:rPr lang="en-US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h0</a:t>
            </a:r>
          </a:p>
          <a:p>
            <a:pPr algn="ctr"/>
            <a:endParaRPr lang="en-US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h0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namunaning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tabiy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balandligi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h1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ma’lum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balandligi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r>
              <a:rPr lang="en-US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h11- 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grunt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siqilgandan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keyin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namlangandan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keyingi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balandligi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504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Agar </a:t>
            </a:r>
            <a:r>
              <a:rPr lang="el-GR" b="1" i="1" dirty="0">
                <a:solidFill>
                  <a:srgbClr val="0070C0"/>
                </a:solidFill>
                <a:latin typeface="Bell MT" panose="02020503060305020303" pitchFamily="18" charset="0"/>
              </a:rPr>
              <a:t>δ &gt; 0.01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cho’kuvchan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Ma’lum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qalinlikdagi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cho’kuvchanligini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foydalanamiz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 n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</a:t>
            </a:r>
            <a:r>
              <a:rPr lang="el-GR" b="1" i="1" dirty="0">
                <a:solidFill>
                  <a:srgbClr val="0070C0"/>
                </a:solidFill>
                <a:latin typeface="Bell MT" panose="02020503060305020303" pitchFamily="18" charset="0"/>
              </a:rPr>
              <a:t>δ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= ∑   </a:t>
            </a:r>
            <a:r>
              <a:rPr lang="el-GR" b="1" i="1" dirty="0">
                <a:solidFill>
                  <a:srgbClr val="0070C0"/>
                </a:solidFill>
                <a:latin typeface="Bell MT" panose="02020503060305020303" pitchFamily="18" charset="0"/>
              </a:rPr>
              <a:t>δ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i * hi * m </a:t>
            </a:r>
          </a:p>
          <a:p>
            <a:pPr algn="just"/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i=1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hi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m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ishlashiga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koeffitsent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                                       n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8194" name="Рисунок 6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51" t="13435" r="28581" b="16486"/>
          <a:stretch>
            <a:fillRect/>
          </a:stretch>
        </p:blipFill>
        <p:spPr bwMode="auto">
          <a:xfrm>
            <a:off x="1616869" y="3810000"/>
            <a:ext cx="2409825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69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5566" y="2676614"/>
            <a:ext cx="80771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E`tiboringiz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rahmat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!</a:t>
            </a:r>
          </a:p>
          <a:p>
            <a:pPr algn="just"/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Thanks for attention!</a:t>
            </a:r>
            <a:endParaRPr lang="en-US" sz="36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827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6205</TotalTime>
  <Words>952</Words>
  <Application>Microsoft Office PowerPoint</Application>
  <PresentationFormat>Экран (4:3)</PresentationFormat>
  <Paragraphs>108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Легкий дым</vt:lpstr>
      <vt:lpstr>GRUNTLАR MEХАNIKАSI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University of Richmond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Renewable Energy Sources</dc:title>
  <dc:creator>Chris Stevenson</dc:creator>
  <cp:lastModifiedBy>Furkat</cp:lastModifiedBy>
  <cp:revision>540</cp:revision>
  <dcterms:created xsi:type="dcterms:W3CDTF">2006-03-22T15:31:24Z</dcterms:created>
  <dcterms:modified xsi:type="dcterms:W3CDTF">2019-04-21T10:04:51Z</dcterms:modified>
</cp:coreProperties>
</file>