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7" r:id="rId8"/>
    <p:sldId id="268" r:id="rId9"/>
    <p:sldId id="269" r:id="rId10"/>
    <p:sldId id="270" r:id="rId11"/>
    <p:sldId id="271" r:id="rId12"/>
    <p:sldId id="272" r:id="rId13"/>
    <p:sldId id="275" r:id="rId14"/>
    <p:sldId id="276" r:id="rId15"/>
    <p:sldId id="264" r:id="rId16"/>
    <p:sldId id="265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92" r:id="rId30"/>
    <p:sldId id="289" r:id="rId31"/>
    <p:sldId id="293" r:id="rId32"/>
    <p:sldId id="291" r:id="rId33"/>
    <p:sldId id="294" r:id="rId34"/>
    <p:sldId id="290" r:id="rId35"/>
    <p:sldId id="295" r:id="rId36"/>
    <p:sldId id="296" r:id="rId37"/>
    <p:sldId id="261" r:id="rId38"/>
    <p:sldId id="297" r:id="rId39"/>
    <p:sldId id="262" r:id="rId40"/>
    <p:sldId id="266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7644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9732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8835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3858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8145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253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675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5168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211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585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4604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5D32F-B400-40D5-9004-554D4619B663}" type="datetimeFigureOut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FD5755E-1F15-44A7-BAAD-B6F10DC86CB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2882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395C8-53B1-329E-3F78-AC726B806B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INTERMEDIATE MICROECONOMICS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C37708-E810-9F70-02BF-7B0DE934B5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WEEK 4-THEORY OF DEMAND </a:t>
            </a:r>
          </a:p>
        </p:txBody>
      </p:sp>
    </p:spTree>
    <p:extLst>
      <p:ext uri="{BB962C8B-B14F-4D97-AF65-F5344CB8AC3E}">
        <p14:creationId xmlns:p14="http://schemas.microsoft.com/office/powerpoint/2010/main" val="3045877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00DD9-9061-319F-F94D-0920B0F75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FC72C0-A0FD-50E9-5178-CCC506F49F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1.0 Objectives</a:t>
            </a:r>
          </a:p>
          <a:p>
            <a:r>
              <a:rPr lang="en-US" dirty="0"/>
              <a:t>2.0 The Consumer Demand Functions</a:t>
            </a:r>
          </a:p>
          <a:p>
            <a:r>
              <a:rPr lang="en-US" dirty="0"/>
              <a:t>3.0 The Revealed Preference</a:t>
            </a:r>
          </a:p>
          <a:p>
            <a:r>
              <a:rPr lang="en-US" dirty="0"/>
              <a:t>4.0 Axioms of Revealed Preference</a:t>
            </a:r>
          </a:p>
          <a:p>
            <a:r>
              <a:rPr lang="en-US" dirty="0"/>
              <a:t>5.0 The Slutsky Equation</a:t>
            </a:r>
          </a:p>
          <a:p>
            <a:r>
              <a:rPr lang="en-US" dirty="0"/>
              <a:t>6.0 The Hicks Substitution effect</a:t>
            </a:r>
          </a:p>
          <a:p>
            <a:r>
              <a:rPr lang="en-US" dirty="0"/>
              <a:t>7.0 Summary</a:t>
            </a:r>
          </a:p>
          <a:p>
            <a:r>
              <a:rPr lang="en-US" dirty="0"/>
              <a:t>8.0 References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097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8F58E-8EE0-55F0-B703-85B99AA8E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1.0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D6FE6-EFB0-DADA-7A48-C368DAC40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400370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400" dirty="0"/>
              <a:t>At the end of the Lecture the student should be able to:</a:t>
            </a:r>
          </a:p>
          <a:p>
            <a:r>
              <a:rPr lang="en-US" sz="2400" dirty="0"/>
              <a:t>Distinguish between demand, desire, need and want. </a:t>
            </a:r>
          </a:p>
          <a:p>
            <a:r>
              <a:rPr lang="en-US" sz="2400" dirty="0"/>
              <a:t>Know the factors that affect the quantity demanded of a commodity by a household and the total market demand. </a:t>
            </a:r>
          </a:p>
          <a:p>
            <a:r>
              <a:rPr lang="en-US" sz="2400" dirty="0"/>
              <a:t>Explain consumer demand Functions  </a:t>
            </a:r>
          </a:p>
          <a:p>
            <a:r>
              <a:rPr lang="en-US" sz="2400" dirty="0"/>
              <a:t>Explain Revealed Preference </a:t>
            </a:r>
          </a:p>
          <a:p>
            <a:r>
              <a:rPr lang="en-US" sz="2400" dirty="0"/>
              <a:t>Explain the Slutsky Equation  </a:t>
            </a:r>
          </a:p>
          <a:p>
            <a:r>
              <a:rPr lang="en-US" sz="2400" dirty="0"/>
              <a:t>Outline the Use of the Slutsky Equation </a:t>
            </a:r>
          </a:p>
          <a:p>
            <a:r>
              <a:rPr lang="en-US" sz="2400" dirty="0"/>
              <a:t>Explain the the Hicks Substitution Effect </a:t>
            </a:r>
          </a:p>
          <a:p>
            <a:r>
              <a:rPr lang="en-US" sz="2400" dirty="0"/>
              <a:t>Income and Substitution Effects for other preferences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8029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40E5B-8EF6-DDB4-7AD7-250D2D7E9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2.O The consumer demand Functions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5D0E7D-699D-1FB8-31F4-9408324C3A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functions give the optimal amounts of each of the goods as a function of the prices and income faced by the consumer. </a:t>
            </a:r>
          </a:p>
          <a:p>
            <a:r>
              <a:rPr lang="en-US" dirty="0"/>
              <a:t>The demand functions are written as:   </a:t>
            </a:r>
          </a:p>
          <a:p>
            <a:pPr lvl="1"/>
            <a:r>
              <a:rPr lang="en-US" b="1" dirty="0"/>
              <a:t>X1 = X1 (P1P2M)  </a:t>
            </a:r>
          </a:p>
          <a:p>
            <a:pPr lvl="1"/>
            <a:r>
              <a:rPr lang="en-US" b="1" dirty="0"/>
              <a:t> X2 - X2 (P1 P2 M)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372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00BB5-90F2-7DDC-A68A-504401BC9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Consumer problem equation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D8D7C-FAFC-A294-F4CC-A59349EA3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The demand functions for the optimal choice bundles of the consumer.</a:t>
            </a:r>
          </a:p>
          <a:p>
            <a:r>
              <a:rPr lang="en-US" dirty="0"/>
              <a:t>The consumer problem is stated as; </a:t>
            </a:r>
          </a:p>
          <a:p>
            <a:r>
              <a:rPr lang="en-US" b="1" dirty="0"/>
              <a:t>MaxU ( X1X2) ............................................... i </a:t>
            </a:r>
          </a:p>
          <a:p>
            <a:r>
              <a:rPr lang="en-US" dirty="0"/>
              <a:t>st </a:t>
            </a:r>
          </a:p>
          <a:p>
            <a:r>
              <a:rPr lang="en-US" b="1" dirty="0"/>
              <a:t>P1X1 + P2X2 = M ...................................... ....ii</a:t>
            </a:r>
          </a:p>
          <a:p>
            <a:r>
              <a:rPr lang="en-US" dirty="0"/>
              <a:t>Introducing a langrage multiplier and converting (1) and (2) into a composite function we have:  </a:t>
            </a:r>
          </a:p>
          <a:p>
            <a:r>
              <a:rPr lang="en-US" b="1" dirty="0"/>
              <a:t>L = U (X1X2) - λ (P1X1+ P2X2- M)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588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6744B-BE38-FC6A-90F0-CBE58939D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First order conditions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4FFAF-CD18-30E3-B40C-D5050D816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Obtaining the first order conditions </a:t>
            </a:r>
          </a:p>
          <a:p>
            <a:pPr marL="457200" lvl="1" indent="0">
              <a:buNone/>
            </a:pPr>
            <a:r>
              <a:rPr lang="el-GR" b="1" dirty="0"/>
              <a:t>δ</a:t>
            </a:r>
            <a:r>
              <a:rPr lang="en-US" b="1" dirty="0"/>
              <a:t>L/</a:t>
            </a:r>
            <a:r>
              <a:rPr lang="el-GR" b="1" dirty="0"/>
              <a:t>δ</a:t>
            </a:r>
            <a:r>
              <a:rPr lang="en-US" b="1" dirty="0"/>
              <a:t>X1 = </a:t>
            </a:r>
            <a:r>
              <a:rPr lang="el-GR" b="1" dirty="0"/>
              <a:t>δ</a:t>
            </a:r>
            <a:r>
              <a:rPr lang="en-US" b="1" dirty="0"/>
              <a:t>u/</a:t>
            </a:r>
            <a:r>
              <a:rPr lang="el-GR" b="1" dirty="0"/>
              <a:t>δ</a:t>
            </a:r>
            <a:r>
              <a:rPr lang="en-US" b="1" dirty="0"/>
              <a:t>X1 - </a:t>
            </a:r>
            <a:r>
              <a:rPr lang="el-GR" b="1" dirty="0"/>
              <a:t>λ</a:t>
            </a:r>
            <a:r>
              <a:rPr lang="en-US" b="1" dirty="0"/>
              <a:t>P1…………………………….(iii)</a:t>
            </a:r>
          </a:p>
          <a:p>
            <a:pPr marL="457200" lvl="1" indent="0">
              <a:buNone/>
            </a:pPr>
            <a:r>
              <a:rPr lang="el-GR" b="1" dirty="0"/>
              <a:t>δ</a:t>
            </a:r>
            <a:r>
              <a:rPr lang="en-US" b="1" dirty="0"/>
              <a:t>L/</a:t>
            </a:r>
            <a:r>
              <a:rPr lang="el-GR" b="1" dirty="0"/>
              <a:t>δ</a:t>
            </a:r>
            <a:r>
              <a:rPr lang="en-US" b="1" dirty="0"/>
              <a:t>X2 = </a:t>
            </a:r>
            <a:r>
              <a:rPr lang="el-GR" b="1" dirty="0"/>
              <a:t>δ</a:t>
            </a:r>
            <a:r>
              <a:rPr lang="en-US" b="1" dirty="0"/>
              <a:t>u/</a:t>
            </a:r>
            <a:r>
              <a:rPr lang="el-GR" b="1" dirty="0"/>
              <a:t>δ</a:t>
            </a:r>
            <a:r>
              <a:rPr lang="en-US" b="1" dirty="0"/>
              <a:t>X2 – </a:t>
            </a:r>
            <a:r>
              <a:rPr lang="el-GR" b="1" dirty="0"/>
              <a:t>λ</a:t>
            </a:r>
            <a:r>
              <a:rPr lang="en-US" b="1" dirty="0"/>
              <a:t>P2……………………………..(iv)</a:t>
            </a:r>
          </a:p>
          <a:p>
            <a:pPr marL="457200" lvl="1" indent="0">
              <a:buNone/>
            </a:pPr>
            <a:r>
              <a:rPr lang="el-GR" b="1" dirty="0"/>
              <a:t>δ</a:t>
            </a:r>
            <a:r>
              <a:rPr lang="en-US" b="1" dirty="0"/>
              <a:t>L/ </a:t>
            </a:r>
            <a:r>
              <a:rPr lang="el-GR" b="1" dirty="0"/>
              <a:t>δλ= </a:t>
            </a:r>
            <a:r>
              <a:rPr lang="en-US" b="1" dirty="0"/>
              <a:t>P1X1 + P2X2-M=0……………..(v)</a:t>
            </a:r>
          </a:p>
          <a:p>
            <a:r>
              <a:rPr lang="en-US" dirty="0"/>
              <a:t>Re - writing equations (4) and (5) and dividing them yields:</a:t>
            </a:r>
          </a:p>
          <a:p>
            <a:pPr marL="457200" lvl="1" indent="0">
              <a:buNone/>
            </a:pPr>
            <a:r>
              <a:rPr lang="en-US" b="1" dirty="0"/>
              <a:t>δL U/ δL X1 =  P1/P2</a:t>
            </a:r>
          </a:p>
          <a:p>
            <a:pPr marL="457200" lvl="1" indent="0">
              <a:buNone/>
            </a:pPr>
            <a:r>
              <a:rPr lang="en-US" b="1" dirty="0"/>
              <a:t>δL U/ δL X2</a:t>
            </a:r>
          </a:p>
          <a:p>
            <a:pPr marL="457200" lvl="1" indent="0">
              <a:buNone/>
            </a:pPr>
            <a:r>
              <a:rPr lang="en-US" b="1" dirty="0"/>
              <a:t>MUXI /MUX2    =P1/P2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777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95BF9-BB46-AA6B-2DEE-E0508B5FC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Demand function-the mathematical equation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439CD-597C-CABA-4FDF-961AD62764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Dx = f (Px, Py, T, Y, A, Pp, Ep, U)</a:t>
            </a:r>
          </a:p>
          <a:p>
            <a:r>
              <a:rPr lang="en-US" dirty="0"/>
              <a:t>In the above equation,</a:t>
            </a:r>
          </a:p>
          <a:p>
            <a:r>
              <a:rPr lang="en-US" dirty="0"/>
              <a:t>Dx = Quantity demanded of a commodity</a:t>
            </a:r>
          </a:p>
          <a:p>
            <a:r>
              <a:rPr lang="en-US" dirty="0"/>
              <a:t>Px = Price of the commodity</a:t>
            </a:r>
          </a:p>
          <a:p>
            <a:r>
              <a:rPr lang="en-US" dirty="0"/>
              <a:t>Py = Price of related goods</a:t>
            </a:r>
          </a:p>
          <a:p>
            <a:r>
              <a:rPr lang="en-US" dirty="0"/>
              <a:t>T = Tastes and preferences of consumer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211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E3BE0-7AF5-0DCE-9F87-B8A3322DE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Demand function-the mathematical equation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DD67E-E60C-FFEA-7057-24E950A85D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 = Income level</a:t>
            </a:r>
          </a:p>
          <a:p>
            <a:r>
              <a:rPr lang="en-US" dirty="0"/>
              <a:t>A = Advertising and promotional activities</a:t>
            </a:r>
          </a:p>
          <a:p>
            <a:r>
              <a:rPr lang="en-US" dirty="0"/>
              <a:t>Pp = Population (Size of the market)</a:t>
            </a:r>
          </a:p>
          <a:p>
            <a:r>
              <a:rPr lang="en-US" dirty="0"/>
              <a:t>Ep = Consumer’s expectations about future prices</a:t>
            </a:r>
          </a:p>
          <a:p>
            <a:r>
              <a:rPr lang="en-US" dirty="0"/>
              <a:t>U = Specific factors affecting demand for a commodity such as seasonal changes, taxation policy, availability of credit facilities,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297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7C37F85-94D2-2E44-53F6-5527F0251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b="1" cap="none" dirty="0"/>
              <a:t>law of demand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50C1EB-61CE-B25A-48CE-38B13F508A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The higher the price, lower the demand and vice versa, other things remaining constant.</a:t>
            </a:r>
          </a:p>
          <a:p>
            <a:r>
              <a:rPr lang="en-US" dirty="0"/>
              <a:t>Demand schedule is a tabular representation of the quantity demanded of a commodity at various prices.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72A0D4-C425-744B-8686-BADD0BF90F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3703545"/>
              </p:ext>
            </p:extLst>
          </p:nvPr>
        </p:nvGraphicFramePr>
        <p:xfrm>
          <a:off x="5623793" y="1982774"/>
          <a:ext cx="5431064" cy="32785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59647">
                  <a:extLst>
                    <a:ext uri="{9D8B030D-6E8A-4147-A177-3AD203B41FA5}">
                      <a16:colId xmlns:a16="http://schemas.microsoft.com/office/drawing/2014/main" val="2823084194"/>
                    </a:ext>
                  </a:extLst>
                </a:gridCol>
                <a:gridCol w="930380">
                  <a:extLst>
                    <a:ext uri="{9D8B030D-6E8A-4147-A177-3AD203B41FA5}">
                      <a16:colId xmlns:a16="http://schemas.microsoft.com/office/drawing/2014/main" val="1566898612"/>
                    </a:ext>
                  </a:extLst>
                </a:gridCol>
                <a:gridCol w="930380">
                  <a:extLst>
                    <a:ext uri="{9D8B030D-6E8A-4147-A177-3AD203B41FA5}">
                      <a16:colId xmlns:a16="http://schemas.microsoft.com/office/drawing/2014/main" val="621018035"/>
                    </a:ext>
                  </a:extLst>
                </a:gridCol>
                <a:gridCol w="930380">
                  <a:extLst>
                    <a:ext uri="{9D8B030D-6E8A-4147-A177-3AD203B41FA5}">
                      <a16:colId xmlns:a16="http://schemas.microsoft.com/office/drawing/2014/main" val="3984096235"/>
                    </a:ext>
                  </a:extLst>
                </a:gridCol>
                <a:gridCol w="930380">
                  <a:extLst>
                    <a:ext uri="{9D8B030D-6E8A-4147-A177-3AD203B41FA5}">
                      <a16:colId xmlns:a16="http://schemas.microsoft.com/office/drawing/2014/main" val="3624597844"/>
                    </a:ext>
                  </a:extLst>
                </a:gridCol>
                <a:gridCol w="749897">
                  <a:extLst>
                    <a:ext uri="{9D8B030D-6E8A-4147-A177-3AD203B41FA5}">
                      <a16:colId xmlns:a16="http://schemas.microsoft.com/office/drawing/2014/main" val="1795224177"/>
                    </a:ext>
                  </a:extLst>
                </a:gridCol>
              </a:tblGrid>
              <a:tr h="1154404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PRICE (Rs. per dozen)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Buyer A (demand in dozen)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Buyer B (demand in dozen)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Buyer C (demand in dozen)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Buyer D (demand in dozen)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Market Demand (dozens)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extLst>
                  <a:ext uri="{0D108BD9-81ED-4DB2-BD59-A6C34878D82A}">
                    <a16:rowId xmlns:a16="http://schemas.microsoft.com/office/drawing/2014/main" val="1496477132"/>
                  </a:ext>
                </a:extLst>
              </a:tr>
              <a:tr h="424828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10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3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4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extLst>
                  <a:ext uri="{0D108BD9-81ED-4DB2-BD59-A6C34878D82A}">
                    <a16:rowId xmlns:a16="http://schemas.microsoft.com/office/drawing/2014/main" val="3984934734"/>
                  </a:ext>
                </a:extLst>
              </a:tr>
              <a:tr h="424828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9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3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6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4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14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extLst>
                  <a:ext uri="{0D108BD9-81ED-4DB2-BD59-A6C34878D82A}">
                    <a16:rowId xmlns:a16="http://schemas.microsoft.com/office/drawing/2014/main" val="1983397258"/>
                  </a:ext>
                </a:extLst>
              </a:tr>
              <a:tr h="424828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8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7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2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9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7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25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extLst>
                  <a:ext uri="{0D108BD9-81ED-4DB2-BD59-A6C34878D82A}">
                    <a16:rowId xmlns:a16="http://schemas.microsoft.com/office/drawing/2014/main" val="1094256007"/>
                  </a:ext>
                </a:extLst>
              </a:tr>
              <a:tr h="424828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7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11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4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12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10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37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extLst>
                  <a:ext uri="{0D108BD9-81ED-4DB2-BD59-A6C34878D82A}">
                    <a16:rowId xmlns:a16="http://schemas.microsoft.com/office/drawing/2014/main" val="2249737699"/>
                  </a:ext>
                </a:extLst>
              </a:tr>
              <a:tr h="424828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6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13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6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14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12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kern="100" dirty="0">
                          <a:effectLst/>
                        </a:rPr>
                        <a:t>45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7821" marR="17821" marT="17821" marB="17821"/>
                </a:tc>
                <a:extLst>
                  <a:ext uri="{0D108BD9-81ED-4DB2-BD59-A6C34878D82A}">
                    <a16:rowId xmlns:a16="http://schemas.microsoft.com/office/drawing/2014/main" val="26439837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1852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9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7" name="Straight Connector 11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C7A0C84-E7AA-98CD-1662-8298E27EC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sz="2400" b="1" dirty="0"/>
              <a:t>Demand curve </a:t>
            </a:r>
          </a:p>
        </p:txBody>
      </p:sp>
      <p:sp>
        <p:nvSpPr>
          <p:cNvPr id="28" name="Rectangle 13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2352D-68AB-433C-22AA-0D981079B0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Demand curve has a negative slope-</a:t>
            </a:r>
          </a:p>
          <a:p>
            <a:pPr marL="0" indent="0">
              <a:buNone/>
            </a:pPr>
            <a:r>
              <a:rPr lang="en-US" u="sng" dirty="0"/>
              <a:t>Reasons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/>
              <a:t>Income effect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/>
              <a:t>Substitution effect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/>
              <a:t>Law of diminishing marginal utility-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A96F28-5FE6-FD9F-2383-DAB27A15A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4411" y="1355229"/>
            <a:ext cx="4960442" cy="4105941"/>
          </a:xfrm>
          <a:prstGeom prst="rect">
            <a:avLst/>
          </a:prstGeom>
          <a:noFill/>
        </p:spPr>
      </p:pic>
      <p:pic>
        <p:nvPicPr>
          <p:cNvPr id="29" name="Picture 15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0" name="Straight Connector 17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7834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D0994-3238-01C3-4016-32DED10B2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Exceptions to law of demand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161150-D6A0-18C0-7A5F-6AC391836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</a:t>
            </a:r>
            <a:r>
              <a:rPr lang="en-US" b="1" dirty="0"/>
              <a:t>Luxury goods</a:t>
            </a:r>
            <a:r>
              <a:rPr lang="en-US" dirty="0"/>
              <a:t>-these goods are used as status symbols to display one’s wealth.</a:t>
            </a:r>
          </a:p>
          <a:p>
            <a:r>
              <a:rPr lang="en-US" dirty="0"/>
              <a:t>2. </a:t>
            </a:r>
            <a:r>
              <a:rPr lang="en-US" b="1" dirty="0"/>
              <a:t>Giffen goods- </a:t>
            </a:r>
            <a:r>
              <a:rPr lang="en-US" dirty="0"/>
              <a:t>are those inferior goods, whose income effect is stronger than substitution effect</a:t>
            </a:r>
          </a:p>
          <a:p>
            <a:r>
              <a:rPr lang="en-US" dirty="0"/>
              <a:t>3. </a:t>
            </a:r>
            <a:r>
              <a:rPr lang="en-US" b="1" dirty="0"/>
              <a:t>Speculation</a:t>
            </a:r>
            <a:r>
              <a:rPr lang="en-US" dirty="0"/>
              <a:t>-expectations of change in price of the commodity.</a:t>
            </a:r>
          </a:p>
        </p:txBody>
      </p:sp>
    </p:spTree>
    <p:extLst>
      <p:ext uri="{BB962C8B-B14F-4D97-AF65-F5344CB8AC3E}">
        <p14:creationId xmlns:p14="http://schemas.microsoft.com/office/powerpoint/2010/main" val="1923284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9FC64-EF06-64B4-BF74-FA4B7D03C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Marshallian demand function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05D4D-ACD4-2042-FF91-DE998E70BF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 is a more technical exposition of the standard demand function.</a:t>
            </a:r>
          </a:p>
          <a:p>
            <a:r>
              <a:rPr lang="en-US" dirty="0"/>
              <a:t>The quantity they demand of a particular good as a function of its price, their income, and the prices of other goods.</a:t>
            </a:r>
          </a:p>
          <a:p>
            <a:r>
              <a:rPr lang="en-US" dirty="0"/>
              <a:t>It is a solution to the utility maximization problem.</a:t>
            </a:r>
          </a:p>
          <a:p>
            <a:r>
              <a:rPr lang="en-US" dirty="0"/>
              <a:t>A synonymous term is uncompensated demand function.</a:t>
            </a:r>
          </a:p>
          <a:p>
            <a:r>
              <a:rPr lang="en-US" dirty="0"/>
              <a:t>The change in quantity demanded is a combination of a substitution effect and a wealth effect.</a:t>
            </a:r>
          </a:p>
        </p:txBody>
      </p:sp>
    </p:spTree>
    <p:extLst>
      <p:ext uri="{BB962C8B-B14F-4D97-AF65-F5344CB8AC3E}">
        <p14:creationId xmlns:p14="http://schemas.microsoft.com/office/powerpoint/2010/main" val="2988165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0DFBA-25C1-BE50-E93E-5F5743733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Utility maximization problem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8A98570-0EAC-F143-8195-E6704A83DD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73323"/>
          </a:xfrm>
        </p:spPr>
        <p:txBody>
          <a:bodyPr/>
          <a:lstStyle/>
          <a:p>
            <a:r>
              <a:rPr lang="en-US" dirty="0"/>
              <a:t>The utility maximization problem, there are L commodities with price vector P and quantity vector X .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Where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7593CE-7768-7CF4-4734-C06F1553FE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2192" y="2890911"/>
            <a:ext cx="5430128" cy="9142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C57F440-C91F-6286-3889-666E1E07B9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934" y="4680289"/>
            <a:ext cx="2827607" cy="786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2013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1A015-A0F0-0BD6-57C3-838D90D70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Utility maximization problem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D23677-DB86-E79D-0637-27E08797BB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is the dot product of the price and quantity vectors. The consumer has a utility function-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The consumer's Marshallian demand correspondence is defined to be-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8CE1A3-C7AB-B6F3-37B5-7DCE5DF3E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592" y="2782957"/>
            <a:ext cx="3790122" cy="7618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3689C5-FBF2-8670-F336-4074456F05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9138" y="4312060"/>
            <a:ext cx="4995793" cy="93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2921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4B4C2-852C-F846-0E32-1A6CA6108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3.O Revealed Preference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07F9D-4D9B-8930-994F-B6727B463B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revealed preference theory shows how we can use information about the consumers demand to discover information about his/her preferences. </a:t>
            </a:r>
          </a:p>
          <a:p>
            <a:r>
              <a:rPr lang="en-US" dirty="0"/>
              <a:t> Consider a consumer's demanded bundle  (X1X2)  on the budget line and another arbitrary bundle (Y1Y2) i.e. beneath the consumer's budget line.</a:t>
            </a:r>
          </a:p>
        </p:txBody>
      </p:sp>
    </p:spTree>
    <p:extLst>
      <p:ext uri="{BB962C8B-B14F-4D97-AF65-F5344CB8AC3E}">
        <p14:creationId xmlns:p14="http://schemas.microsoft.com/office/powerpoint/2010/main" val="312732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387C3-30FD-CB2A-7EF5-8E2F02C48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Revealed preference-consumer bundle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68F58-E3F3-E35B-C884-0F0206DAC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Let (X1 X2) be the bundle purchased at prices (P1P1) when the consumer has income M. Since (Y1Y2) is affordable at these prices and income,</a:t>
            </a:r>
          </a:p>
          <a:p>
            <a:r>
              <a:rPr lang="en-US" dirty="0"/>
              <a:t> the,  P1Y1 = P2 Y2 &lt; M  </a:t>
            </a:r>
          </a:p>
          <a:p>
            <a:r>
              <a:rPr lang="en-US" dirty="0"/>
              <a:t> Since X1X2 is bought at the given budget, then  P1 Y1 + P2Y2  = M </a:t>
            </a:r>
          </a:p>
          <a:p>
            <a:r>
              <a:rPr lang="en-US" dirty="0"/>
              <a:t> Putting these two equations   P1Y1 +  P2Y2 &gt; P1Y1 + P2Y2  Y 1Y2). </a:t>
            </a:r>
          </a:p>
          <a:p>
            <a:r>
              <a:rPr lang="en-US" dirty="0"/>
              <a:t>If the above inequality satisfied and (Y1Y2) is actually a different bundle from (X1X2) is said to be directly revealed preferred to (Y1Y2).</a:t>
            </a:r>
          </a:p>
        </p:txBody>
      </p:sp>
    </p:spTree>
    <p:extLst>
      <p:ext uri="{BB962C8B-B14F-4D97-AF65-F5344CB8AC3E}">
        <p14:creationId xmlns:p14="http://schemas.microsoft.com/office/powerpoint/2010/main" val="29946960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98437-0A78-F7AD-C9A5-1CBC945D1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Principle of revealed preference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459742-28B1-BE63-4D61-46FB5CD3E4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principle of revealed preference is therefore stated as;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Let (X1X2) be the chosen bundle when the prices are (P1P1) and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let (Y1Y2) be some other bundle such as that:  P1Y1 = P2Y2 &gt;P1Y1 +  P2Y2.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Then if the consumer is choosing the most preferred bundle ,he can afford, we must have (X 1 X 2) &gt; (Y 1Y2)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3456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B418F-5236-0DA0-ED02-33C4345FB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Principle of revealed preference 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23B772-8E33-1CC6-6A9D-6B2427A036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Suppose further that (Y1Y2) is a demanded bundle at prices (Q1Q2)  and that (Y2Y2) is itself revealed preferred to some other bundle (Z1Z2). </a:t>
            </a:r>
          </a:p>
          <a:p>
            <a:r>
              <a:rPr lang="en-US" dirty="0"/>
              <a:t>That is q1 y 1 + q2 y 2 &gt; q1z1 + q1z 2.   </a:t>
            </a:r>
          </a:p>
          <a:p>
            <a:r>
              <a:rPr lang="en-US" dirty="0"/>
              <a:t>Then  (X1X2) &gt; (Y1Y2) and (Y1Y1)&gt; ( Z1Z2).</a:t>
            </a:r>
          </a:p>
          <a:p>
            <a:r>
              <a:rPr lang="en-US" dirty="0"/>
              <a:t>From the transitivity assumption, we can conclude that (X1X2) &gt; (Z1Z2).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5034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50D1C-8704-6DA2-EB61-A02E94A59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Marshall's theory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C275B-FE97-37A9-674C-C78112DE3E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Marshall's theory suggests that pursuit of utility is a motivational factor to a consumer which can be attained through the consumption of goods or service.</a:t>
            </a:r>
          </a:p>
          <a:p>
            <a:r>
              <a:rPr lang="en-US" dirty="0"/>
              <a:t>Marshallian demand correspondence must be non-empty at every value that corresponds with the standard budget set.</a:t>
            </a:r>
          </a:p>
          <a:p>
            <a:pPr marL="0" indent="0">
              <a:buNone/>
            </a:pPr>
            <a:r>
              <a:rPr lang="en-US" b="1" dirty="0"/>
              <a:t>i)Uniqueness</a:t>
            </a:r>
          </a:p>
          <a:p>
            <a:r>
              <a:rPr lang="en-US" dirty="0"/>
              <a:t>Uniqueness X*(P, I) is called a correspondence because in general it may be set-valued - there may be several different bundles that attain the same maximum utility. </a:t>
            </a:r>
          </a:p>
          <a:p>
            <a:r>
              <a:rPr lang="en-US" dirty="0"/>
              <a:t>Unique utility-maximizing bundle for each price and income situation; then, X*(P, I) is a function and it is called the Marshallian demand function.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774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F752E-1C3E-016A-8313-F4772B18C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cap="none" dirty="0"/>
              <a:t>ii) Continuity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A0519-7FDE-3619-C2DF-BD5A8592E1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/>
          </a:bodyPr>
          <a:lstStyle/>
          <a:p>
            <a:r>
              <a:rPr lang="en-US" dirty="0"/>
              <a:t>The maximum theorem implies that if: The utility function U(X)  is continuous with respect to X. </a:t>
            </a:r>
          </a:p>
          <a:p>
            <a:r>
              <a:rPr lang="en-US" dirty="0"/>
              <a:t>The correspondence B(P,I)  is non-empty, compact-valued, and continuous with respect to  P,I</a:t>
            </a:r>
          </a:p>
          <a:p>
            <a:r>
              <a:rPr lang="en-US" dirty="0"/>
              <a:t>Then X*(P,I)  is an upper-semicontinuous correspondence. Moreover, if X*(P,I)  is unique, then it is a continuous function of P and I. </a:t>
            </a:r>
          </a:p>
          <a:p>
            <a:r>
              <a:rPr lang="en-US" dirty="0"/>
              <a:t>Marshallian demand is unique and continuous. </a:t>
            </a:r>
          </a:p>
          <a:p>
            <a:r>
              <a:rPr lang="en-US" dirty="0"/>
              <a:t>In contrast, if the preferences are not convex, then the Marshallian demand may be non-unique and non-continuous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4195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2D47C-BA1B-14A2-8211-F284CF9E5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iii)Homogeneity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2E623C-91D5-8D28-D9C1-67452E6DBA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optimal Marshallian demand correspondence of a continuous utility function is a homogeneous function with degree zero. This means that for every constant a&gt;0</a:t>
            </a:r>
          </a:p>
          <a:p>
            <a:r>
              <a:rPr lang="en-US" dirty="0"/>
              <a:t>X*(a.P,a.1) =X*(P,1)</a:t>
            </a:r>
          </a:p>
          <a:p>
            <a:r>
              <a:rPr lang="en-US" dirty="0"/>
              <a:t>This is intuitively clear. Suppose P and I are measured in dollars. When a=100, aP  and aL are exactly the same quantities measured in cents.</a:t>
            </a:r>
          </a:p>
        </p:txBody>
      </p:sp>
    </p:spTree>
    <p:extLst>
      <p:ext uri="{BB962C8B-B14F-4D97-AF65-F5344CB8AC3E}">
        <p14:creationId xmlns:p14="http://schemas.microsoft.com/office/powerpoint/2010/main" val="4071496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9F738-F2B7-8442-C002-C4E3B6B0E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cap="none" dirty="0"/>
              <a:t>The utility function- the cobb–douglas form</a:t>
            </a:r>
            <a:endParaRPr lang="en-US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98169D-6E5F-A5EB-E822-72A19A20BD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following examples, there are two commodities, 1 and 2.</a:t>
            </a:r>
          </a:p>
          <a:p>
            <a:pPr marL="0" indent="0">
              <a:buNone/>
            </a:pPr>
            <a:r>
              <a:rPr lang="en-US" dirty="0"/>
              <a:t>1.The utility function has the Cobb–Douglas form:</a:t>
            </a:r>
          </a:p>
          <a:p>
            <a:pPr marL="457200" marR="0">
              <a:spcAft>
                <a:spcPts val="800"/>
              </a:spcAft>
            </a:pPr>
            <a:r>
              <a:rPr lang="en-US" dirty="0"/>
              <a:t>U(X1,X2) =X1αX2β</a:t>
            </a:r>
          </a:p>
          <a:p>
            <a:pPr marL="457200" marR="0">
              <a:spcAft>
                <a:spcPts val="800"/>
              </a:spcAft>
            </a:pPr>
            <a:r>
              <a:rPr lang="en-US" dirty="0"/>
              <a:t>The constrained optimization leads to the Marshallian demand function</a:t>
            </a:r>
          </a:p>
          <a:p>
            <a:pPr marR="0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524E28-B3D8-D82D-4E6F-A9D4BF888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9989" y="4304714"/>
            <a:ext cx="5850406" cy="717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6691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460CB-94FA-B397-361D-C1D40F1E0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The utility function cont…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6EEFF-17D9-5789-7E6E-AD1E3FCFFE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436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2.The utility function is a CES utility function: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In both cases, the preferences are strictly convex, the demand is unique, and the demand function is continuous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7786FA-026F-939A-C8DC-08009590B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185" y="2363372"/>
            <a:ext cx="4463053" cy="7877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FB0833-2B8C-DEE1-E773-05E92030C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185" y="3498803"/>
            <a:ext cx="5511656" cy="763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504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3C34F-6746-781D-3345-EA675EB88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The utility function cont…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2F6F0-B5E6-F85D-991A-966AFB6F13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3.The utility function has the linear form:</a:t>
            </a:r>
          </a:p>
          <a:p>
            <a:r>
              <a:rPr lang="pl-PL" dirty="0"/>
              <a:t>U(X1,X2)= X1+X2</a:t>
            </a:r>
            <a:endParaRPr lang="en-US" dirty="0"/>
          </a:p>
          <a:p>
            <a:r>
              <a:rPr lang="en-US" dirty="0"/>
              <a:t>The utility function is only weakly convex, and indeed the demand is not unique: when </a:t>
            </a:r>
            <a:r>
              <a:rPr lang="en-US" sz="1800" dirty="0">
                <a:solidFill>
                  <a:srgbClr val="202122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P</a:t>
            </a:r>
            <a:r>
              <a:rPr lang="en-US" sz="1800" baseline="-25000" dirty="0">
                <a:solidFill>
                  <a:srgbClr val="202122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1</a:t>
            </a:r>
            <a:r>
              <a:rPr lang="en-US" sz="1800" dirty="0">
                <a:solidFill>
                  <a:srgbClr val="202122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=P</a:t>
            </a:r>
            <a:r>
              <a:rPr lang="en-US" sz="1800" baseline="-25000" dirty="0">
                <a:solidFill>
                  <a:srgbClr val="202122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2</a:t>
            </a:r>
            <a:r>
              <a:rPr lang="en-US" dirty="0"/>
              <a:t>, the consumer may divide his income in arbitrary ratios between product types 1 and 2 and get the same utility.</a:t>
            </a:r>
          </a:p>
        </p:txBody>
      </p:sp>
    </p:spTree>
    <p:extLst>
      <p:ext uri="{BB962C8B-B14F-4D97-AF65-F5344CB8AC3E}">
        <p14:creationId xmlns:p14="http://schemas.microsoft.com/office/powerpoint/2010/main" val="30901855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9BF4F-439C-A70F-9C41-904A5F6C6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The utility function cont…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85B12-95B6-CB2E-4D39-A518A6ECFB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4.	The utility function exhibits a non-diminishing marginal rate of substitution:</a:t>
            </a:r>
          </a:p>
          <a:p>
            <a:pPr marL="457200"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u="sng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U(X</a:t>
            </a:r>
            <a:r>
              <a:rPr lang="en-US" sz="1800" b="1" u="sng" kern="100" baseline="-25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800" b="1" u="sng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,X</a:t>
            </a:r>
            <a:r>
              <a:rPr lang="en-US" sz="1800" b="1" u="sng" kern="100" baseline="-25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800" b="1" u="sng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)= (X</a:t>
            </a:r>
            <a:r>
              <a:rPr lang="en-US" sz="1800" b="1" u="sng" kern="100" baseline="-25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800" b="1" u="sng" kern="100" baseline="30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b="1" u="sng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+X</a:t>
            </a:r>
            <a:r>
              <a:rPr lang="en-US" sz="1800" b="1" u="sng" kern="100" baseline="-25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800" b="1" u="sng" kern="100" baseline="30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  </a:t>
            </a:r>
            <a:r>
              <a:rPr lang="en-US" sz="1800" b="1" u="sng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with a&gt; 1.</a:t>
            </a:r>
          </a:p>
          <a:p>
            <a:pPr marL="4572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/>
              <a:t>The utility function is not convex, and indeed the demand is not continuous: </a:t>
            </a:r>
          </a:p>
          <a:p>
            <a:pPr marL="4572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/>
              <a:t>when  P1&lt;P2, the consumer demands only product 1, </a:t>
            </a:r>
          </a:p>
          <a:p>
            <a:pPr marL="4572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/>
              <a:t>and when P2&lt;P1 , the consumer demands only product 2 (when   P1=P2  the demand correspondence contains two distinct bundles: either buy only product 1 or buy only product 2).</a:t>
            </a:r>
          </a:p>
        </p:txBody>
      </p:sp>
    </p:spTree>
    <p:extLst>
      <p:ext uri="{BB962C8B-B14F-4D97-AF65-F5344CB8AC3E}">
        <p14:creationId xmlns:p14="http://schemas.microsoft.com/office/powerpoint/2010/main" val="38593577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04CF4-161C-6AC5-6463-36FE2FA11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4.0	AXIOMS OF REVEALED PREFERENCE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0D5DB-3CDB-22BF-FE39-4859C266B0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1. Weak Axiom of Revealed Preference (WARP): </a:t>
            </a:r>
          </a:p>
          <a:p>
            <a:pPr marL="0" indent="0">
              <a:buNone/>
            </a:pPr>
            <a:r>
              <a:rPr lang="en-US" dirty="0"/>
              <a:t>This axiom states that given incomes and prices, if one product or service is purchased instead of another, then, as consumers, we will always make the same choice. </a:t>
            </a:r>
          </a:p>
          <a:p>
            <a:pPr marL="0" indent="0">
              <a:buNone/>
            </a:pPr>
            <a:r>
              <a:rPr lang="en-US" b="1" dirty="0"/>
              <a:t>2. Strong Axiom of Revealed Preference (SARP): </a:t>
            </a:r>
          </a:p>
          <a:p>
            <a:pPr marL="0" indent="0">
              <a:buNone/>
            </a:pPr>
            <a:r>
              <a:rPr lang="en-US" dirty="0"/>
              <a:t>This axiom states that in a world where there are only two goods from which to choose, a two-dimensional world, the strong and weak actions are shown to be equivalent.</a:t>
            </a:r>
          </a:p>
          <a:p>
            <a:pPr marL="0" indent="0">
              <a:buNone/>
            </a:pPr>
            <a:r>
              <a:rPr lang="en-US" dirty="0"/>
              <a:t>3</a:t>
            </a:r>
            <a:r>
              <a:rPr lang="en-US" b="1" dirty="0"/>
              <a:t>. Generalized Axiom of Revealed Preference (GARP): </a:t>
            </a:r>
            <a:r>
              <a:rPr lang="en-US" dirty="0"/>
              <a:t>this axiom accounts for when no unique bundle that maximizes utility exists.</a:t>
            </a:r>
          </a:p>
        </p:txBody>
      </p:sp>
    </p:spTree>
    <p:extLst>
      <p:ext uri="{BB962C8B-B14F-4D97-AF65-F5344CB8AC3E}">
        <p14:creationId xmlns:p14="http://schemas.microsoft.com/office/powerpoint/2010/main" val="2434026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7A9F4-8434-A6AD-1A32-2AB43038E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Example of revealed preference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CC1D1-3643-B978-C496-758AF5FF0B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Consider consumer X that purchases a pound of grapes. It is assumed under revealed preference theory that consumer X prefers that pound of grapes above all other items </a:t>
            </a:r>
          </a:p>
          <a:p>
            <a:r>
              <a:rPr lang="en-US" dirty="0"/>
              <a:t>Consumer will only purchase something other than that pound of grapes if the pound of grapes becomes unaffordable. </a:t>
            </a:r>
          </a:p>
          <a:p>
            <a:r>
              <a:rPr lang="en-US" dirty="0"/>
              <a:t>If the pound of grapes becomes unaffordable, consumer X will then move on to a less preferable substitute item.</a:t>
            </a:r>
          </a:p>
        </p:txBody>
      </p:sp>
    </p:spTree>
    <p:extLst>
      <p:ext uri="{BB962C8B-B14F-4D97-AF65-F5344CB8AC3E}">
        <p14:creationId xmlns:p14="http://schemas.microsoft.com/office/powerpoint/2010/main" val="34214016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B5141-3E1A-1009-B9D0-87CC526C1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Criticisms of revealed preference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17AE7A-A09D-7CD8-5854-97CAFB08B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Too many assumptions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There is no proof to back up the assumption that a preference remains unchanged from one point in time to another.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 the real world, there are lots of alternative choices.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It is impossible to determine what product or set of products or behavioral options were turned down in preference to buying a given good or service.</a:t>
            </a:r>
          </a:p>
        </p:txBody>
      </p:sp>
    </p:spTree>
    <p:extLst>
      <p:ext uri="{BB962C8B-B14F-4D97-AF65-F5344CB8AC3E}">
        <p14:creationId xmlns:p14="http://schemas.microsoft.com/office/powerpoint/2010/main" val="26525801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87CDF-4FAB-918D-2C93-2E08FD55A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Criticisms of revealed preference theory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03FC1-A9ED-2038-0CF8-123C0D8B0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1. Neglects Indifference </a:t>
            </a:r>
          </a:p>
          <a:p>
            <a:pPr marL="0" indent="0">
              <a:buNone/>
            </a:pPr>
            <a:r>
              <a:rPr lang="en-US" dirty="0"/>
              <a:t>2. Not Possible to Separate Substitution Effect </a:t>
            </a:r>
          </a:p>
          <a:p>
            <a:pPr marL="0" indent="0">
              <a:buNone/>
            </a:pPr>
            <a:r>
              <a:rPr lang="en-US" dirty="0"/>
              <a:t>3. Excludes Giffen Paradox </a:t>
            </a:r>
          </a:p>
          <a:p>
            <a:pPr marL="0" indent="0">
              <a:buNone/>
            </a:pPr>
            <a:r>
              <a:rPr lang="en-US" dirty="0"/>
              <a:t>4. Consumer does not choose only one Combination</a:t>
            </a:r>
          </a:p>
          <a:p>
            <a:pPr marL="0" indent="0">
              <a:buNone/>
            </a:pPr>
            <a:r>
              <a:rPr lang="en-US" dirty="0"/>
              <a:t> 5. Choice does not reveal Preference </a:t>
            </a:r>
          </a:p>
          <a:p>
            <a:pPr marL="0" indent="0">
              <a:buNone/>
            </a:pPr>
            <a:r>
              <a:rPr lang="en-US" dirty="0"/>
              <a:t>6. Fails to derive Market Demand Curve </a:t>
            </a:r>
          </a:p>
          <a:p>
            <a:pPr marL="0" indent="0">
              <a:buNone/>
            </a:pPr>
            <a:r>
              <a:rPr lang="en-US" dirty="0"/>
              <a:t>7. Not Valid for Game Theory </a:t>
            </a:r>
          </a:p>
          <a:p>
            <a:pPr marL="0" indent="0">
              <a:buNone/>
            </a:pPr>
            <a:r>
              <a:rPr lang="en-US" dirty="0"/>
              <a:t>8. Fails in Risky or Uncertain Situations.</a:t>
            </a:r>
          </a:p>
        </p:txBody>
      </p:sp>
    </p:spTree>
    <p:extLst>
      <p:ext uri="{BB962C8B-B14F-4D97-AF65-F5344CB8AC3E}">
        <p14:creationId xmlns:p14="http://schemas.microsoft.com/office/powerpoint/2010/main" val="6745163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CEED4-A28D-EE99-CEAB-EF010B30F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5.0 THE SLUTSKY EQUATION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D6647-9622-09FA-D469-65DB569C39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Slutsky equation (or Slutsky identity) in economics, named after Eugen Slutsky.</a:t>
            </a:r>
          </a:p>
          <a:p>
            <a:r>
              <a:rPr lang="en-US" dirty="0"/>
              <a:t>It relates changes in Marshallian (uncompensated) demand to changes in Hicksian (compensated) demand, which is known as such since it compensates to maintain a fixed level of utility.</a:t>
            </a:r>
          </a:p>
          <a:p>
            <a:r>
              <a:rPr lang="en-US" dirty="0"/>
              <a:t>There are two parts of the Slutsky equation, namely the substitution effect, and income effect.</a:t>
            </a:r>
          </a:p>
          <a:p>
            <a:r>
              <a:rPr lang="en-US" dirty="0"/>
              <a:t>The substitution effect can be negative for consumers as it can limit choices. </a:t>
            </a:r>
          </a:p>
          <a:p>
            <a:r>
              <a:rPr lang="en-US" dirty="0"/>
              <a:t>He designed this formula to explore a consumer's response as the price changes. </a:t>
            </a:r>
          </a:p>
        </p:txBody>
      </p:sp>
    </p:spTree>
    <p:extLst>
      <p:ext uri="{BB962C8B-B14F-4D97-AF65-F5344CB8AC3E}">
        <p14:creationId xmlns:p14="http://schemas.microsoft.com/office/powerpoint/2010/main" val="11293945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EF6F5-2848-EA54-B22E-10833A524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The slutsky equation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362776-C010-6FBD-EE0C-5421AB8CA2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substitution effect: when the price of good changes, as it becomes relatively cheaper, if hypothetically consumer's consumption remains same, income would be freed up which could be spent on a combination of each or more of the goods.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4387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AA769-155D-6FBE-44DE-099D0E4E5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The slutsky equation cont…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86944-911C-EA85-69E2-1B27048EF7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An income effect: the purchasing power of a consumer increases as a result of a price decrease, so the consumer can now afford better products or more of the same products, depending on whether the product itself is a normal good or an inferior good.</a:t>
            </a:r>
          </a:p>
          <a:p>
            <a:r>
              <a:rPr lang="en-US" dirty="0"/>
              <a:t>The Slutsky equation decomposes the change in demand for good i in response to a change in the price of good j: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where h(P,u) is the Hicksian demand and x(P,w) is the Marshallian demand, at the vector of price levels p, wealth level.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C711FB-7311-CBC5-FD5D-613C353A5A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842" y="3789948"/>
            <a:ext cx="3438599" cy="60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4912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94870-07BA-6582-B53C-C2855D138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The slutsky equation cont…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B64339-5643-FF63-02E4-7CEA48D72B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first term on the right-hand side represents the substitution effect, and the second term represents the income effect. </a:t>
            </a:r>
          </a:p>
          <a:p>
            <a:r>
              <a:rPr lang="en-US" dirty="0"/>
              <a:t>Note that-</a:t>
            </a:r>
          </a:p>
          <a:p>
            <a:r>
              <a:rPr lang="en-US" dirty="0"/>
              <a:t>The substitution effect is not directly observable.</a:t>
            </a:r>
          </a:p>
          <a:p>
            <a:r>
              <a:rPr lang="en-US" dirty="0"/>
              <a:t>It can be calculated by reference to the other two terms in the Slutsky equation, which are observable. </a:t>
            </a:r>
          </a:p>
          <a:p>
            <a:r>
              <a:rPr lang="en-US" dirty="0"/>
              <a:t>This process is sometimes known as the </a:t>
            </a:r>
            <a:r>
              <a:rPr lang="en-US" b="1" dirty="0"/>
              <a:t>Hicks decomposition </a:t>
            </a:r>
            <a:r>
              <a:rPr lang="en-US" dirty="0"/>
              <a:t>of a demand change.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9786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47B7F-220D-48F5-0952-022469867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The slutsky equation cont…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61DF4-AF99-74C5-2584-512A8BFB9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759426"/>
          </a:xfrm>
        </p:spPr>
        <p:txBody>
          <a:bodyPr/>
          <a:lstStyle/>
          <a:p>
            <a:r>
              <a:rPr lang="en-US" dirty="0"/>
              <a:t>The equation can be rewritten in terms of elasticity: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where εp is the (uncompensated) price elasticity, εph is the compensated price elasticity, εw,i the income elasticity of good i, and bj the budget share of good j.</a:t>
            </a:r>
          </a:p>
          <a:p>
            <a:r>
              <a:rPr lang="en-US" dirty="0"/>
              <a:t>Slutsky equation states the total change in demand consists of an income effect and a substitution effect and both effects collectively must equal the total change in demand.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EE28BD-4A02-43B4-01A1-E091FA5684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884" y="2478646"/>
            <a:ext cx="3982235" cy="7337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B9ACC7-DEC3-8045-ACF7-29A4475CBC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0817" y="5185612"/>
            <a:ext cx="3560951" cy="48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1323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530DA-39CE-096C-0A87-140E14FD5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The slutsky equation cont…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25FBE-470C-810B-CACD-AAB0CC46D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substitution effect or income effect are positive or negative when prices increase depends on the type of goods:</a:t>
            </a:r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AAF269-7ED4-8BA1-3C0D-A75F448841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968552"/>
              </p:ext>
            </p:extLst>
          </p:nvPr>
        </p:nvGraphicFramePr>
        <p:xfrm>
          <a:off x="2514600" y="3007895"/>
          <a:ext cx="5930582" cy="2073294"/>
        </p:xfrm>
        <a:graphic>
          <a:graphicData uri="http://schemas.openxmlformats.org/drawingml/2006/table">
            <a:tbl>
              <a:tblPr firstRow="1" firstCol="1" bandRow="1"/>
              <a:tblGrid>
                <a:gridCol w="382258">
                  <a:extLst>
                    <a:ext uri="{9D8B030D-6E8A-4147-A177-3AD203B41FA5}">
                      <a16:colId xmlns:a16="http://schemas.microsoft.com/office/drawing/2014/main" val="4090762574"/>
                    </a:ext>
                  </a:extLst>
                </a:gridCol>
                <a:gridCol w="2164697">
                  <a:extLst>
                    <a:ext uri="{9D8B030D-6E8A-4147-A177-3AD203B41FA5}">
                      <a16:colId xmlns:a16="http://schemas.microsoft.com/office/drawing/2014/main" val="3175575005"/>
                    </a:ext>
                  </a:extLst>
                </a:gridCol>
                <a:gridCol w="2087386">
                  <a:extLst>
                    <a:ext uri="{9D8B030D-6E8A-4147-A177-3AD203B41FA5}">
                      <a16:colId xmlns:a16="http://schemas.microsoft.com/office/drawing/2014/main" val="2434794477"/>
                    </a:ext>
                  </a:extLst>
                </a:gridCol>
                <a:gridCol w="1296241">
                  <a:extLst>
                    <a:ext uri="{9D8B030D-6E8A-4147-A177-3AD203B41FA5}">
                      <a16:colId xmlns:a16="http://schemas.microsoft.com/office/drawing/2014/main" val="2769697837"/>
                    </a:ext>
                  </a:extLst>
                </a:gridCol>
              </a:tblGrid>
              <a:tr h="68981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Effect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Substitution Effect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Income Effect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0205448"/>
                  </a:ext>
                </a:extLst>
              </a:tr>
              <a:tr h="68981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Substitute goods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Substitute goods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Inferior goods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7138403"/>
                  </a:ext>
                </a:extLst>
              </a:tr>
              <a:tr h="68981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Complementary goods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Complementary goods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Normal goods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42297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4832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72D8D-2AB8-2DFD-62A8-765DC280C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6.0 THE HICKS SUBSTITUTION EFFECT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146D0-BD3A-4189-66FF-CB43E54143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/>
              <a:t>Suppose that instead of pivoting the budget line around the original consumption bundle, the budge line is rolled around the indifference curve through the original consumption bundle as shown. 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/>
              <a:t>  ∆X +1 = ∆Xs-1 + ∆Xn +1                     </a:t>
            </a:r>
          </a:p>
          <a:p>
            <a:r>
              <a:rPr lang="en-US" dirty="0"/>
              <a:t>A fall in price has increased consumer purchasing power such that, the consumer has reduced his/her consumption of the inferior good. </a:t>
            </a:r>
          </a:p>
          <a:p>
            <a:r>
              <a:rPr lang="en-US" dirty="0"/>
              <a:t>If the good is normal, then the income and substitution effect reinforce each  other, so that the total change in demand is always in the ‘right’  directions.</a:t>
            </a:r>
          </a:p>
          <a:p>
            <a:r>
              <a:rPr lang="en-US" dirty="0"/>
              <a:t>Thus a giffen good must be inferior. But an inferior good is not necessarily a giffen good.</a:t>
            </a:r>
          </a:p>
        </p:txBody>
      </p:sp>
    </p:spTree>
    <p:extLst>
      <p:ext uri="{BB962C8B-B14F-4D97-AF65-F5344CB8AC3E}">
        <p14:creationId xmlns:p14="http://schemas.microsoft.com/office/powerpoint/2010/main" val="17838489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AF86F-A7EF-98C3-ADE4-5D1D1193E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7.0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FB5A6-BB68-0F05-00E9-75696A420B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consumer’s utility maximization problem is the origin of the demand function. </a:t>
            </a:r>
          </a:p>
          <a:p>
            <a:r>
              <a:rPr lang="en-US" dirty="0"/>
              <a:t>A demand function associates the price of a good, the consumer’s income, and his preferences to the quantity of the good he consumes. </a:t>
            </a:r>
          </a:p>
          <a:p>
            <a:r>
              <a:rPr lang="en-US" dirty="0"/>
              <a:t>The shape of the demand curve depends on the utility function. </a:t>
            </a:r>
          </a:p>
          <a:p>
            <a:r>
              <a:rPr lang="en-US" dirty="0"/>
              <a:t>The price elasticity of demand measures the responsiveness of quantity demanded to a change in the good’s relative price. </a:t>
            </a:r>
          </a:p>
        </p:txBody>
      </p:sp>
    </p:spTree>
    <p:extLst>
      <p:ext uri="{BB962C8B-B14F-4D97-AF65-F5344CB8AC3E}">
        <p14:creationId xmlns:p14="http://schemas.microsoft.com/office/powerpoint/2010/main" val="4955072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F8073-B65A-A38E-4540-AAE40C0BD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Summary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CE4F5-AA23-A90A-F6A3-7A52518891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effect of a price change on quantity demanded can be decomposed into a substitution effect and an income effect. </a:t>
            </a:r>
          </a:p>
          <a:p>
            <a:r>
              <a:rPr lang="en-US" dirty="0"/>
              <a:t>A consumer’s welfare can be measured by his consumer’s surplus—the area below his demand curve and above the equilibrium price. </a:t>
            </a:r>
          </a:p>
          <a:p>
            <a:r>
              <a:rPr lang="en-US" dirty="0"/>
              <a:t>The market demand is the sum of the individual consumers’ demands.</a:t>
            </a:r>
          </a:p>
        </p:txBody>
      </p:sp>
    </p:spTree>
    <p:extLst>
      <p:ext uri="{BB962C8B-B14F-4D97-AF65-F5344CB8AC3E}">
        <p14:creationId xmlns:p14="http://schemas.microsoft.com/office/powerpoint/2010/main" val="4868054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6B3D2-5550-921B-5452-FAC3C6176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8.0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BF90E-934E-B5DB-CD55-D7D2A64E1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Border, K. C., Fixed Point Theorems with Applications to Economics and Game The- ory, Cambridge: Cambridge University Press, 1985.</a:t>
            </a:r>
          </a:p>
          <a:p>
            <a:r>
              <a:rPr lang="en-US" dirty="0"/>
              <a:t>Luenberger, D., Microeconomic Theory, McGraw-Hill, 1995, Appendixes A-D </a:t>
            </a:r>
          </a:p>
          <a:p>
            <a:r>
              <a:rPr lang="en-US" dirty="0"/>
              <a:t>Takayama, A. Mathematical Economics, the second edition, Cambridge: Cambridge University Press, 1985, Chapters 1-3.  58</a:t>
            </a:r>
          </a:p>
          <a:p>
            <a:r>
              <a:rPr lang="en-US" dirty="0"/>
              <a:t>Tian, G., The Basic Analytical Framework and Methodologies in Modern Economics, 2004  </a:t>
            </a:r>
          </a:p>
          <a:p>
            <a:r>
              <a:rPr lang="en-US" dirty="0"/>
              <a:t>Tian, G., \Fixed Points Theorems for Mappings with Non-Compact and Non-Convex Domains," Journal of Mathematical Analysis and Applications.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4359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522FE7-5A29-4EF6-B1EF-2CA55748A7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192E09-EBC7-416C-B887-DFF915D7F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924498D-E084-44BE-A196-CFCE3556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4C12901-9FCC-461E-A64A-89B479123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D6EDB49-211E-499D-9A08-6C5FF3D06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8F9F37E-D3CF-4F3D-96C2-25307819D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5FFF17D-767C-40E7-8C89-962F1F54B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1" y="638508"/>
            <a:ext cx="10905339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9F39E1-619D-4D9E-8823-8BD8CC320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0204" y="865667"/>
            <a:ext cx="10451592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8C53F47-DF50-454F-A5A6-6B969748D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796" y="1030259"/>
            <a:ext cx="10122408" cy="4059936"/>
          </a:xfrm>
          <a:prstGeom prst="rect">
            <a:avLst/>
          </a:prstGeom>
          <a:noFill/>
          <a:ln>
            <a:solidFill>
              <a:srgbClr val="45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AD52B-1505-2A96-C300-AC20C73D371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451579" y="2464991"/>
            <a:ext cx="9405891" cy="24035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4"/>
            <a:endParaRPr lang="en-US" sz="2000" b="1" dirty="0"/>
          </a:p>
          <a:p>
            <a:pPr marL="2286000" lvl="5" indent="0">
              <a:buNone/>
            </a:pPr>
            <a:r>
              <a:rPr lang="en-US" sz="2000" b="1" dirty="0"/>
              <a:t>THE END, THANK YOU.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A26901A-BC62-4A3A-A07A-65E1F3DDD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8860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</TotalTime>
  <Words>2754</Words>
  <Application>Microsoft Office PowerPoint</Application>
  <PresentationFormat>Widescreen</PresentationFormat>
  <Paragraphs>268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 MT</vt:lpstr>
      <vt:lpstr>Tahoma</vt:lpstr>
      <vt:lpstr>Wingdings</vt:lpstr>
      <vt:lpstr>Gallery</vt:lpstr>
      <vt:lpstr>INTERMEDIATE MICROECONOMICS</vt:lpstr>
      <vt:lpstr>CONTENTS</vt:lpstr>
      <vt:lpstr>1.0 OBJECTIVES</vt:lpstr>
      <vt:lpstr>2.O The consumer demand Functions </vt:lpstr>
      <vt:lpstr>Consumer problem equation</vt:lpstr>
      <vt:lpstr>First order conditions</vt:lpstr>
      <vt:lpstr>Demand function-the mathematical equation</vt:lpstr>
      <vt:lpstr>Demand function-the mathematical equation</vt:lpstr>
      <vt:lpstr>law of demand</vt:lpstr>
      <vt:lpstr>Demand curve </vt:lpstr>
      <vt:lpstr>Exceptions to law of demand</vt:lpstr>
      <vt:lpstr>Marshallian demand function</vt:lpstr>
      <vt:lpstr>Utility maximization problem</vt:lpstr>
      <vt:lpstr>Utility maximization problem</vt:lpstr>
      <vt:lpstr>3.O Revealed Preference </vt:lpstr>
      <vt:lpstr>Revealed preference-consumer bundle</vt:lpstr>
      <vt:lpstr>Principle of revealed preference </vt:lpstr>
      <vt:lpstr>Principle of revealed preference </vt:lpstr>
      <vt:lpstr>Marshall's theory cont…</vt:lpstr>
      <vt:lpstr>ii) Continuity </vt:lpstr>
      <vt:lpstr>iii)Homogeneity</vt:lpstr>
      <vt:lpstr>The utility function- the cobb–douglas form</vt:lpstr>
      <vt:lpstr>The utility function cont…</vt:lpstr>
      <vt:lpstr>The utility function cont…</vt:lpstr>
      <vt:lpstr>The utility function cont…</vt:lpstr>
      <vt:lpstr>4.0 AXIOMS OF REVEALED PREFERENCE </vt:lpstr>
      <vt:lpstr>Example of revealed preference</vt:lpstr>
      <vt:lpstr>Criticisms of revealed preference theory</vt:lpstr>
      <vt:lpstr>Criticisms of revealed preference theory</vt:lpstr>
      <vt:lpstr>5.0 THE SLUTSKY EQUATION</vt:lpstr>
      <vt:lpstr>The slutsky equation cont…</vt:lpstr>
      <vt:lpstr>The slutsky equation cont…</vt:lpstr>
      <vt:lpstr>The slutsky equation cont…</vt:lpstr>
      <vt:lpstr>The slutsky equation cont…</vt:lpstr>
      <vt:lpstr>The slutsky equation cont…</vt:lpstr>
      <vt:lpstr>6.0 THE HICKS SUBSTITUTION EFFECT</vt:lpstr>
      <vt:lpstr>7.0 SUMMARY</vt:lpstr>
      <vt:lpstr>Summary </vt:lpstr>
      <vt:lpstr>8.0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INTERMEDIATE MICROECONOMICS</dc:title>
  <dc:creator>Evelyn Tipape (Treasury)</dc:creator>
  <cp:lastModifiedBy>Evelyn Tipape (Treasury)</cp:lastModifiedBy>
  <cp:revision>8</cp:revision>
  <dcterms:created xsi:type="dcterms:W3CDTF">2023-09-26T04:58:57Z</dcterms:created>
  <dcterms:modified xsi:type="dcterms:W3CDTF">2023-10-03T21:29:54Z</dcterms:modified>
</cp:coreProperties>
</file>