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81" r:id="rId16"/>
    <p:sldId id="282" r:id="rId17"/>
    <p:sldId id="283" r:id="rId18"/>
    <p:sldId id="274" r:id="rId19"/>
    <p:sldId id="275" r:id="rId20"/>
    <p:sldId id="276" r:id="rId21"/>
    <p:sldId id="277" r:id="rId22"/>
    <p:sldId id="278" r:id="rId23"/>
    <p:sldId id="279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262" r:id="rId45"/>
    <p:sldId id="280" r:id="rId46"/>
    <p:sldId id="263" r:id="rId47"/>
    <p:sldId id="264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048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509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139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842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76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1039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70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211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62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93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548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3424D-0836-415C-B4F9-5F73C57D4D6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319981D-308B-4B93-9F51-FC0E74B6A11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087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DEAA8-EF9C-4C2D-C647-F7F30F3542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5615A7-24AE-32B4-9156-EC3D566798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WEEK 5-THEORY OF PRODUCTION</a:t>
            </a:r>
          </a:p>
        </p:txBody>
      </p:sp>
    </p:spTree>
    <p:extLst>
      <p:ext uri="{BB962C8B-B14F-4D97-AF65-F5344CB8AC3E}">
        <p14:creationId xmlns:p14="http://schemas.microsoft.com/office/powerpoint/2010/main" val="4234200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A9A5D-7BE6-FC26-72B3-1F9613971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494D1-919D-C15D-578E-2AC994855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916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sz="2200" dirty="0"/>
              <a:t>1.O OBJECTIVES</a:t>
            </a:r>
          </a:p>
          <a:p>
            <a:pPr marL="0" indent="0">
              <a:buNone/>
            </a:pPr>
            <a:r>
              <a:rPr lang="en-US" sz="2200" dirty="0"/>
              <a:t>2.0 INTRODUCTION</a:t>
            </a:r>
          </a:p>
          <a:p>
            <a:pPr lvl="1"/>
            <a:r>
              <a:rPr lang="en-US" sz="2200" dirty="0"/>
              <a:t>Definition of Production Concepts</a:t>
            </a:r>
          </a:p>
          <a:p>
            <a:pPr marL="0" indent="0">
              <a:buNone/>
            </a:pPr>
            <a:r>
              <a:rPr lang="en-US" sz="2200" dirty="0"/>
              <a:t>3.0 Production function</a:t>
            </a:r>
          </a:p>
          <a:p>
            <a:pPr marL="0" indent="0">
              <a:buNone/>
            </a:pPr>
            <a:r>
              <a:rPr lang="en-US" sz="2200" dirty="0"/>
              <a:t>4.0 Similarity and difference between Consumer Behavior and Production Theory</a:t>
            </a:r>
          </a:p>
          <a:p>
            <a:pPr marL="0" indent="0">
              <a:buNone/>
            </a:pPr>
            <a:r>
              <a:rPr lang="en-US" sz="2200" dirty="0"/>
              <a:t>5.0 Types of Production curves</a:t>
            </a:r>
          </a:p>
          <a:p>
            <a:pPr marL="457200" lvl="1" indent="0">
              <a:buNone/>
            </a:pPr>
            <a:r>
              <a:rPr lang="en-US" sz="2200" dirty="0"/>
              <a:t>Total Product</a:t>
            </a:r>
          </a:p>
          <a:p>
            <a:pPr marL="457200" lvl="1" indent="0">
              <a:buNone/>
            </a:pPr>
            <a:r>
              <a:rPr lang="en-US" sz="2200" dirty="0"/>
              <a:t>Marginal Product</a:t>
            </a:r>
          </a:p>
          <a:p>
            <a:pPr marL="457200" lvl="1" indent="0">
              <a:buNone/>
            </a:pPr>
            <a:r>
              <a:rPr lang="en-US" sz="2200" dirty="0"/>
              <a:t>Average Product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598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1954F-1A19-38F5-0247-8960C7C27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D47F3-3575-1925-E87E-06E7A488D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6.0 Relationships between </a:t>
            </a:r>
          </a:p>
          <a:p>
            <a:pPr lvl="1"/>
            <a:r>
              <a:rPr lang="en-US" dirty="0"/>
              <a:t>Total Product and Marginal Product</a:t>
            </a:r>
          </a:p>
          <a:p>
            <a:pPr lvl="1"/>
            <a:r>
              <a:rPr lang="en-US" dirty="0"/>
              <a:t>MPPL and APPL</a:t>
            </a:r>
          </a:p>
          <a:p>
            <a:pPr marL="0" indent="0">
              <a:buNone/>
            </a:pPr>
            <a:r>
              <a:rPr lang="en-US" dirty="0"/>
              <a:t>7.0 Stages of Production</a:t>
            </a:r>
          </a:p>
          <a:p>
            <a:pPr marL="0" indent="0">
              <a:buNone/>
            </a:pPr>
            <a:r>
              <a:rPr lang="en-US" dirty="0"/>
              <a:t>8.0 Isoquant Analysis</a:t>
            </a:r>
          </a:p>
          <a:p>
            <a:pPr lvl="1"/>
            <a:r>
              <a:rPr lang="en-US" dirty="0"/>
              <a:t> Shapes of Isoquants</a:t>
            </a:r>
          </a:p>
          <a:p>
            <a:pPr lvl="1"/>
            <a:r>
              <a:rPr lang="en-US" dirty="0"/>
              <a:t>Characteristics of isoquants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663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BA9C5-63FB-3C69-AF84-3FA25E4AA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40219-6329-2B6C-CB06-F139F5BAA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9.0 Returns to Scale</a:t>
            </a:r>
          </a:p>
          <a:p>
            <a:pPr marL="0" indent="0">
              <a:buNone/>
            </a:pPr>
            <a:r>
              <a:rPr lang="en-US" dirty="0"/>
              <a:t>10. The equilibrium of the Firm</a:t>
            </a:r>
          </a:p>
          <a:p>
            <a:pPr marL="0" indent="0">
              <a:buNone/>
            </a:pPr>
            <a:r>
              <a:rPr lang="en-US" dirty="0"/>
              <a:t>11. Returns To Scale  and Homogeneity of the Production Function</a:t>
            </a:r>
          </a:p>
          <a:p>
            <a:pPr marL="0" indent="0">
              <a:buNone/>
            </a:pPr>
            <a:r>
              <a:rPr lang="en-US" dirty="0"/>
              <a:t>12. SUMMARY</a:t>
            </a:r>
          </a:p>
          <a:p>
            <a:pPr marL="0" indent="0">
              <a:buNone/>
            </a:pPr>
            <a:r>
              <a:rPr lang="en-US" dirty="0"/>
              <a:t>13. REFERENCES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073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7B382-F91A-9C88-65EB-55CB78AEF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1.0 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08652-4083-C6DF-D619-65EA959C9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Understand the production theory. </a:t>
            </a:r>
          </a:p>
          <a:p>
            <a:pPr marL="0" indent="0">
              <a:buNone/>
            </a:pPr>
            <a:r>
              <a:rPr lang="en-US" dirty="0"/>
              <a:t>2 .Identify the three stages of production. </a:t>
            </a:r>
          </a:p>
          <a:p>
            <a:pPr marL="0" indent="0">
              <a:buNone/>
            </a:pPr>
            <a:r>
              <a:rPr lang="en-US" dirty="0"/>
              <a:t>3. Understand the isoquant analysis. </a:t>
            </a:r>
          </a:p>
          <a:p>
            <a:pPr marL="0" indent="0">
              <a:buNone/>
            </a:pPr>
            <a:r>
              <a:rPr lang="en-US" dirty="0"/>
              <a:t>4. Be able to use the concept of the returns to scale. </a:t>
            </a:r>
          </a:p>
          <a:p>
            <a:pPr marL="0" indent="0">
              <a:buNone/>
            </a:pPr>
            <a:r>
              <a:rPr lang="en-US" dirty="0"/>
              <a:t>5. Determine the equilibrium of the firm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593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87F06-218D-0416-99C8-FC5B2F3D7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2.0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59D4B-F254-EA85-7B97-8231EEC826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24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THE PRODUCTION THEORY  </a:t>
            </a:r>
          </a:p>
          <a:p>
            <a:pPr marL="0" indent="0">
              <a:buNone/>
            </a:pPr>
            <a:r>
              <a:rPr lang="en-US" b="1" u="sng" dirty="0"/>
              <a:t>Definition of production concepts </a:t>
            </a:r>
          </a:p>
          <a:p>
            <a:pPr marL="0" indent="0">
              <a:buNone/>
            </a:pPr>
            <a:r>
              <a:rPr lang="en-US" b="1" dirty="0"/>
              <a:t>(</a:t>
            </a:r>
            <a:r>
              <a:rPr lang="en-US" b="1" dirty="0" err="1"/>
              <a:t>i</a:t>
            </a:r>
            <a:r>
              <a:rPr lang="en-US" b="1" dirty="0"/>
              <a:t>) Production</a:t>
            </a:r>
            <a:r>
              <a:rPr lang="en-US" dirty="0"/>
              <a:t>:- this is the creation of goods and services through the transformation of inputs into outputs. </a:t>
            </a:r>
          </a:p>
          <a:p>
            <a:pPr marL="0" indent="0">
              <a:buNone/>
            </a:pPr>
            <a:r>
              <a:rPr lang="en-US" b="1" dirty="0"/>
              <a:t>(ii) Inputs:-  </a:t>
            </a:r>
            <a:r>
              <a:rPr lang="en-US" dirty="0"/>
              <a:t>these  are  the  ingredients  used  by  a  firm  to  produce  a  good  or  service. Sometimes  they  are  called  factors  of  production  or  resources.  These  include  land, capital, labor, entrepreneurs etc. </a:t>
            </a:r>
          </a:p>
          <a:p>
            <a:pPr marL="0" indent="0">
              <a:buNone/>
            </a:pPr>
            <a:r>
              <a:rPr lang="en-US" b="1" dirty="0"/>
              <a:t>iii) Output:- </a:t>
            </a:r>
            <a:r>
              <a:rPr lang="en-US" dirty="0"/>
              <a:t>this is the end-product of transforming input into goods or services. Output is thus a function of the various input expressed in the production function.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991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53813-80D0-512E-4858-5A2B29693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2.0 A production function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F6872-A980-10B3-CEFD-C282A6F3F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Iv)A production function </a:t>
            </a:r>
            <a:r>
              <a:rPr lang="en-US" dirty="0"/>
              <a:t>is a schedule (or table, or mathematical equation)  showing  the  maximum  amount  of  output  that  can  be  produced  from  any specified combination of inputs, given the existing technology. </a:t>
            </a:r>
          </a:p>
          <a:p>
            <a:r>
              <a:rPr lang="en-US" dirty="0"/>
              <a:t>In  short  the  production  function  is  like  a  “recipe  book”  showing  what  output  are associated with which combination of inputs. </a:t>
            </a:r>
          </a:p>
          <a:p>
            <a:r>
              <a:rPr lang="en-US" dirty="0"/>
              <a:t>It may be represented as follows-</a:t>
            </a:r>
          </a:p>
          <a:p>
            <a:pPr marL="0" indent="0">
              <a:buNone/>
            </a:pPr>
            <a:r>
              <a:rPr lang="en-US" b="1" dirty="0"/>
              <a:t>	Q = f (K, L, r)</a:t>
            </a:r>
          </a:p>
          <a:p>
            <a:r>
              <a:rPr lang="en-US" dirty="0"/>
              <a:t>Where : Q  is output </a:t>
            </a:r>
          </a:p>
          <a:p>
            <a:r>
              <a:rPr lang="en-US" dirty="0"/>
              <a:t>L is </a:t>
            </a:r>
            <a:r>
              <a:rPr lang="en-US" dirty="0" err="1"/>
              <a:t>labour</a:t>
            </a:r>
            <a:r>
              <a:rPr lang="en-US" dirty="0"/>
              <a:t> ,K is capital, r are other input resources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577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E2CB3-EF4D-6B2A-E724-0B65B2B15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Definition of production concepts</a:t>
            </a:r>
            <a:br>
              <a:rPr lang="en-US" sz="2000" b="1" cap="none" dirty="0"/>
            </a:br>
            <a:endParaRPr lang="en-US" sz="2000" b="1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78B42-A72F-E4DC-510F-450AD1F16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91672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(V)Short run period</a:t>
            </a:r>
            <a:r>
              <a:rPr lang="en-US" dirty="0"/>
              <a:t>:- refers to the period of time during which it is impractical to change the employment levels of some inputs so as to immediately increase output. </a:t>
            </a:r>
          </a:p>
          <a:p>
            <a:r>
              <a:rPr lang="en-US" b="1" dirty="0"/>
              <a:t>(vi) Long run period:- </a:t>
            </a:r>
            <a:r>
              <a:rPr lang="en-US" dirty="0"/>
              <a:t>is defined as that period of time in which inputs are variable in the long run it may be economical to install additional productive facilities.</a:t>
            </a:r>
          </a:p>
          <a:p>
            <a:r>
              <a:rPr lang="en-US" b="1" dirty="0"/>
              <a:t>(vii) Isoquant</a:t>
            </a:r>
            <a:r>
              <a:rPr lang="en-US" dirty="0"/>
              <a:t>:- is a curve that shows all the combinations of inputs that will produce a certain level of output, given same level of technology. </a:t>
            </a:r>
          </a:p>
          <a:p>
            <a:r>
              <a:rPr lang="en-US" dirty="0"/>
              <a:t>In the analysis of theory of production two approaches will be used. </a:t>
            </a:r>
          </a:p>
          <a:p>
            <a:r>
              <a:rPr lang="en-US" dirty="0"/>
              <a:t>Analysis of production in the short run.</a:t>
            </a:r>
          </a:p>
          <a:p>
            <a:r>
              <a:rPr lang="en-US" dirty="0"/>
              <a:t>Isoquant analysis, which is long-run approach.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234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563A7-446D-15D2-F793-DF32BA04E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cap="none" dirty="0"/>
              <a:t>4.0 Similarity and differences between consumer behavior &amp; production theory </a:t>
            </a:r>
            <a:br>
              <a:rPr lang="en-US" b="1" cap="none" dirty="0"/>
            </a:br>
            <a:endParaRPr lang="en-US" b="1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4F240-A21D-F4EC-0CD3-EF60E3E88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Objectives:</a:t>
            </a:r>
            <a:r>
              <a:rPr lang="en-US" dirty="0"/>
              <a:t>- the consumer aims at maximizing utility while producer aims at maximizing cost. </a:t>
            </a:r>
          </a:p>
          <a:p>
            <a:r>
              <a:rPr lang="en-US" i="1" dirty="0"/>
              <a:t>Constraint:</a:t>
            </a:r>
            <a:r>
              <a:rPr lang="en-US" dirty="0"/>
              <a:t>- the consumer is constrained by the income level and prices of commodities while the producer is constrained by technology level and the cost of inputs. </a:t>
            </a:r>
          </a:p>
          <a:p>
            <a:r>
              <a:rPr lang="en-US" i="1" dirty="0"/>
              <a:t>Tools of analysis:- </a:t>
            </a:r>
            <a:r>
              <a:rPr lang="en-US" dirty="0"/>
              <a:t>the analysis of consumer behavior employs indifference curves, while that of the production theory employs isoquant.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043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9EF23-800B-9AB7-B5EB-3248C60C4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5.0 TYPES OF PRODUCTION CURVES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BCB8F-1663-864A-B8AB-FFCEAB946E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1) Total product curve</a:t>
            </a:r>
          </a:p>
          <a:p>
            <a:r>
              <a:rPr lang="en-US" dirty="0"/>
              <a:t> 2) Marginal product curve </a:t>
            </a:r>
          </a:p>
          <a:p>
            <a:r>
              <a:rPr lang="en-US" dirty="0"/>
              <a:t>3) Average product curve</a:t>
            </a:r>
          </a:p>
          <a:p>
            <a:pPr marL="457200" indent="-457200">
              <a:buAutoNum type="arabicParenR"/>
            </a:pPr>
            <a:r>
              <a:rPr lang="en-US" b="1" dirty="0"/>
              <a:t>Total Product (TP) </a:t>
            </a:r>
          </a:p>
          <a:p>
            <a:r>
              <a:rPr lang="en-US" dirty="0"/>
              <a:t>In the short run, production  function  gives  the  total (maximum) output obtainable from different amounts of the variable inputs, given a specified amount of the fixed input. </a:t>
            </a:r>
          </a:p>
          <a:p>
            <a:r>
              <a:rPr lang="en-US" dirty="0"/>
              <a:t>In the short-run, production function is written as </a:t>
            </a:r>
            <a:r>
              <a:rPr lang="en-US" b="1" dirty="0"/>
              <a:t>Q = f (K,L) </a:t>
            </a:r>
          </a:p>
          <a:p>
            <a:r>
              <a:rPr lang="en-US" dirty="0"/>
              <a:t>where capital is fixed and </a:t>
            </a:r>
            <a:r>
              <a:rPr lang="en-US" dirty="0" err="1"/>
              <a:t>labour</a:t>
            </a:r>
            <a:r>
              <a:rPr lang="en-US" dirty="0"/>
              <a:t> is variable.</a:t>
            </a:r>
          </a:p>
        </p:txBody>
      </p:sp>
    </p:spTree>
    <p:extLst>
      <p:ext uri="{BB962C8B-B14F-4D97-AF65-F5344CB8AC3E}">
        <p14:creationId xmlns:p14="http://schemas.microsoft.com/office/powerpoint/2010/main" val="2265256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9E5C0-3FC9-BBCD-5E29-4F4956F78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b="1" cap="none" dirty="0"/>
              <a:t> 2) average product (ap) or average physical product (app</a:t>
            </a:r>
            <a:r>
              <a:rPr lang="en-US" dirty="0"/>
              <a:t>)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ECA75-20EE-ED91-1A92-A0E1C4B39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average product of an input is that product divided by the amount of the input used to produce this output. </a:t>
            </a:r>
          </a:p>
          <a:p>
            <a:r>
              <a:rPr lang="en-US" b="1" dirty="0"/>
              <a:t>APL=Q/L=f(K,L)/L</a:t>
            </a:r>
          </a:p>
          <a:p>
            <a:endParaRPr lang="en-US" dirty="0"/>
          </a:p>
          <a:p>
            <a:r>
              <a:rPr lang="en-US" dirty="0"/>
              <a:t>This can be read as average product of the variable input </a:t>
            </a:r>
            <a:r>
              <a:rPr lang="en-US" dirty="0" err="1"/>
              <a:t>labour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79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D1549-77CE-5000-14E3-A3C6FF290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 3) Marginal Physical Product (MPP or MP) </a:t>
            </a:r>
            <a:br>
              <a:rPr lang="en-US" sz="2000" cap="none" dirty="0"/>
            </a:br>
            <a:endParaRPr lang="en-US" sz="2000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202E2-2889-D6A0-1FA5-07568B482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the change in total product that results from one unit change in the amount of variable inputs (e.g. </a:t>
            </a:r>
            <a:r>
              <a:rPr lang="en-US" dirty="0" err="1"/>
              <a:t>labour</a:t>
            </a:r>
            <a:r>
              <a:rPr lang="en-US" dirty="0"/>
              <a:t>), the fixed input remaining unchanged. </a:t>
            </a:r>
          </a:p>
          <a:p>
            <a:r>
              <a:rPr lang="en-US" dirty="0"/>
              <a:t>The marginal product of </a:t>
            </a:r>
            <a:r>
              <a:rPr lang="en-US" dirty="0" err="1"/>
              <a:t>labour</a:t>
            </a:r>
            <a:r>
              <a:rPr lang="en-US" dirty="0"/>
              <a:t> is the derivative of output with respect to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r>
              <a:rPr lang="en-US" b="1" dirty="0"/>
              <a:t>MPL=</a:t>
            </a:r>
            <a:r>
              <a:rPr lang="el-GR" b="1" dirty="0"/>
              <a:t>δ </a:t>
            </a:r>
            <a:r>
              <a:rPr lang="en-US" b="1" dirty="0"/>
              <a:t>Q/ </a:t>
            </a:r>
            <a:r>
              <a:rPr lang="el-GR" b="1" dirty="0"/>
              <a:t>δ</a:t>
            </a:r>
            <a:r>
              <a:rPr lang="en-US" b="1" dirty="0"/>
              <a:t>L = </a:t>
            </a:r>
            <a:r>
              <a:rPr lang="el-GR" b="1" dirty="0"/>
              <a:t>δ</a:t>
            </a:r>
            <a:r>
              <a:rPr lang="en-US" b="1" dirty="0"/>
              <a:t>f (K,L)/ </a:t>
            </a:r>
            <a:r>
              <a:rPr lang="el-GR" b="1" dirty="0"/>
              <a:t>δ </a:t>
            </a:r>
            <a:r>
              <a:rPr lang="en-US" b="1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1281573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D182E-B103-E594-9C20-543B71FD2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Table-TPL,APL,MPL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1D337AC-06FA-12E0-C664-FE662D80445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284537" y="2113851"/>
          <a:ext cx="5937250" cy="3470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9330">
                  <a:extLst>
                    <a:ext uri="{9D8B030D-6E8A-4147-A177-3AD203B41FA5}">
                      <a16:colId xmlns:a16="http://schemas.microsoft.com/office/drawing/2014/main" val="675470097"/>
                    </a:ext>
                  </a:extLst>
                </a:gridCol>
                <a:gridCol w="989330">
                  <a:extLst>
                    <a:ext uri="{9D8B030D-6E8A-4147-A177-3AD203B41FA5}">
                      <a16:colId xmlns:a16="http://schemas.microsoft.com/office/drawing/2014/main" val="2879393397"/>
                    </a:ext>
                  </a:extLst>
                </a:gridCol>
                <a:gridCol w="989330">
                  <a:extLst>
                    <a:ext uri="{9D8B030D-6E8A-4147-A177-3AD203B41FA5}">
                      <a16:colId xmlns:a16="http://schemas.microsoft.com/office/drawing/2014/main" val="1006889560"/>
                    </a:ext>
                  </a:extLst>
                </a:gridCol>
                <a:gridCol w="989330">
                  <a:extLst>
                    <a:ext uri="{9D8B030D-6E8A-4147-A177-3AD203B41FA5}">
                      <a16:colId xmlns:a16="http://schemas.microsoft.com/office/drawing/2014/main" val="2808116027"/>
                    </a:ext>
                  </a:extLst>
                </a:gridCol>
                <a:gridCol w="989965">
                  <a:extLst>
                    <a:ext uri="{9D8B030D-6E8A-4147-A177-3AD203B41FA5}">
                      <a16:colId xmlns:a16="http://schemas.microsoft.com/office/drawing/2014/main" val="3974483552"/>
                    </a:ext>
                  </a:extLst>
                </a:gridCol>
                <a:gridCol w="989965">
                  <a:extLst>
                    <a:ext uri="{9D8B030D-6E8A-4147-A177-3AD203B41FA5}">
                      <a16:colId xmlns:a16="http://schemas.microsoft.com/office/drawing/2014/main" val="16302448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No of capital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 of labor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TP</a:t>
                      </a:r>
                      <a:r>
                        <a:rPr lang="en-US" sz="1400" baseline="-25000" dirty="0">
                          <a:effectLst/>
                        </a:rPr>
                        <a:t>L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AP</a:t>
                      </a:r>
                      <a:r>
                        <a:rPr lang="en-US" sz="1400" baseline="-25000">
                          <a:effectLst/>
                        </a:rPr>
                        <a:t>L</a:t>
                      </a:r>
                      <a:r>
                        <a:rPr lang="en-US" sz="1400">
                          <a:effectLst/>
                        </a:rPr>
                        <a:t>=(TP/L)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MP</a:t>
                      </a:r>
                      <a:r>
                        <a:rPr lang="en-US" sz="1400" baseline="-25000">
                          <a:effectLst/>
                        </a:rPr>
                        <a:t>L= </a:t>
                      </a:r>
                      <a:r>
                        <a:rPr lang="en-US" sz="1400">
                          <a:effectLst/>
                        </a:rPr>
                        <a:t>δTP/  δ 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Stages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02296897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100">
                        <a:effectLst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1165422"/>
                  </a:ext>
                </a:extLst>
              </a:tr>
              <a:tr h="26225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519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8577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6965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37328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II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3854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0239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0245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4507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III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2130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unit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-17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1459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3203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62B69B0-8063-0F94-3647-E18A67B80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253245" cy="1049235"/>
          </a:xfrm>
        </p:spPr>
        <p:txBody>
          <a:bodyPr>
            <a:normAutofit/>
          </a:bodyPr>
          <a:lstStyle/>
          <a:p>
            <a:r>
              <a:rPr lang="en-US" sz="2000" b="1" dirty="0"/>
              <a:t>GRAPH-TPL,APL,MPL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44ED0D5-7132-B775-5867-648B18CB2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3490016" cy="3450613"/>
          </a:xfrm>
        </p:spPr>
        <p:txBody>
          <a:bodyPr>
            <a:normAutofit/>
          </a:bodyPr>
          <a:lstStyle/>
          <a:p>
            <a:r>
              <a:rPr lang="en-US" dirty="0"/>
              <a:t>This is a short run case whereby not all inputs are variable. </a:t>
            </a:r>
            <a:r>
              <a:rPr lang="en-US" dirty="0" err="1"/>
              <a:t>Labour</a:t>
            </a:r>
            <a:r>
              <a:rPr lang="en-US" dirty="0"/>
              <a:t> (L) is variable, while capital is fixed at 1 unit. </a:t>
            </a:r>
          </a:p>
        </p:txBody>
      </p:sp>
      <p:pic>
        <p:nvPicPr>
          <p:cNvPr id="4" name="Content Placeholder 3" descr="A diagram of a graph&#10;&#10;Description automatically generated">
            <a:extLst>
              <a:ext uri="{FF2B5EF4-FFF2-40B4-BE49-F238E27FC236}">
                <a16:creationId xmlns:a16="http://schemas.microsoft.com/office/drawing/2014/main" id="{5773C211-1C46-ADEE-88D9-C92216053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5249" y="1329137"/>
            <a:ext cx="6109252" cy="42343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291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D7E0C-00A4-3B92-1AD3-AE5FC20CA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6.0 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4E1B2-6FBC-766C-0C03-26EBA48FE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/>
              <a:t>i</a:t>
            </a:r>
            <a:r>
              <a:rPr lang="en-US" b="1" dirty="0"/>
              <a:t>) </a:t>
            </a:r>
            <a:r>
              <a:rPr lang="en-US" b="1" u="sng" dirty="0"/>
              <a:t>BETWEEN TP &amp; MP</a:t>
            </a:r>
          </a:p>
          <a:p>
            <a:pPr marL="457200" indent="-457200">
              <a:buAutoNum type="arabicParenR"/>
            </a:pPr>
            <a:r>
              <a:rPr lang="en-US" dirty="0"/>
              <a:t>As long as LMP is increasing, TP will continue to raise at an increasing rate. </a:t>
            </a:r>
          </a:p>
          <a:p>
            <a:pPr marL="457200" indent="-457200">
              <a:buAutoNum type="arabicParenR"/>
            </a:pPr>
            <a:r>
              <a:rPr lang="en-US" dirty="0"/>
              <a:t>When MPL reaches zero, TP reaches its maximum. At this point TP=120 while L=8.</a:t>
            </a:r>
          </a:p>
          <a:p>
            <a:pPr marL="457200" indent="-457200">
              <a:buAutoNum type="arabicParenR"/>
            </a:pPr>
            <a:r>
              <a:rPr lang="en-US" dirty="0"/>
              <a:t>When MPL becomes negative, TP will start declining so any employment beyond L=8 yield negative MP. </a:t>
            </a:r>
          </a:p>
        </p:txBody>
      </p:sp>
    </p:spTree>
    <p:extLst>
      <p:ext uri="{BB962C8B-B14F-4D97-AF65-F5344CB8AC3E}">
        <p14:creationId xmlns:p14="http://schemas.microsoft.com/office/powerpoint/2010/main" val="1550250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CB9C3-A924-2553-8E91-B26E2BA78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law of diminishing returns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90849-978E-A0C6-28DC-5D7CE1904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law of diminishing returns which states that:- </a:t>
            </a:r>
          </a:p>
          <a:p>
            <a:r>
              <a:rPr lang="en-US" dirty="0"/>
              <a:t>If more and more units of a variable input (in our case </a:t>
            </a:r>
            <a:r>
              <a:rPr lang="en-US" dirty="0" err="1"/>
              <a:t>labour</a:t>
            </a:r>
            <a:r>
              <a:rPr lang="en-US" dirty="0"/>
              <a:t>) are applied to a given quantity of fixed input, </a:t>
            </a:r>
          </a:p>
          <a:p>
            <a:pPr lvl="1"/>
            <a:r>
              <a:rPr lang="en-US" sz="2100" dirty="0"/>
              <a:t>-the total output may initially increase at an increasing rate, </a:t>
            </a:r>
          </a:p>
          <a:p>
            <a:pPr lvl="1"/>
            <a:r>
              <a:rPr lang="en-US" sz="2100" dirty="0"/>
              <a:t>-but beyond a certain level of output, the rate of increase in the total output diminishes. </a:t>
            </a:r>
          </a:p>
          <a:p>
            <a:pPr marL="0" indent="0">
              <a:buNone/>
            </a:pPr>
            <a:r>
              <a:rPr lang="en-US" b="1" dirty="0"/>
              <a:t>Conditions;</a:t>
            </a:r>
          </a:p>
          <a:p>
            <a:pPr marL="0" indent="0">
              <a:buNone/>
            </a:pPr>
            <a:r>
              <a:rPr lang="en-US" dirty="0"/>
              <a:t>1) Some input(s) must remain fixed as the amount of the input in question, say </a:t>
            </a:r>
            <a:r>
              <a:rPr lang="en-US" dirty="0" err="1"/>
              <a:t>labour</a:t>
            </a:r>
            <a:r>
              <a:rPr lang="en-US" dirty="0"/>
              <a:t> is varied.</a:t>
            </a:r>
          </a:p>
          <a:p>
            <a:pPr marL="0" indent="0">
              <a:buNone/>
            </a:pPr>
            <a:r>
              <a:rPr lang="en-US" dirty="0"/>
              <a:t> 2) Technology  must  remain  unchanged,  since  a  change  in  technical  know-how  would cause the entire TP curve to shift. </a:t>
            </a:r>
          </a:p>
        </p:txBody>
      </p:sp>
    </p:spTree>
    <p:extLst>
      <p:ext uri="{BB962C8B-B14F-4D97-AF65-F5344CB8AC3E}">
        <p14:creationId xmlns:p14="http://schemas.microsoft.com/office/powerpoint/2010/main" val="2397943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09699-6921-2709-BE51-ABA7B962C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II) BETWEEN  APPL  &amp; MPPL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141AA-32DB-57ED-A281-3456B7F80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1)	MPPL&gt;APPL,  when APPL is rising (MPL is above APL) </a:t>
            </a:r>
          </a:p>
          <a:p>
            <a:r>
              <a:rPr lang="en-US" dirty="0"/>
              <a:t>2)	MPPL = APPL when APPL is at maximum. </a:t>
            </a:r>
          </a:p>
          <a:p>
            <a:r>
              <a:rPr lang="en-US" dirty="0"/>
              <a:t>3)	MPPL &lt; APPL when APPL is declining (MPL is below APL) </a:t>
            </a:r>
          </a:p>
          <a:p>
            <a:r>
              <a:rPr lang="en-US" dirty="0"/>
              <a:t> Proof  Q=f(K,L)</a:t>
            </a:r>
          </a:p>
          <a:p>
            <a:r>
              <a:rPr lang="en-US" dirty="0"/>
              <a:t>APL  =Q/L = f(K,L)/L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603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0EBEA-073B-1C33-756E-367EB5096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7.0 THE THREE STAGES OF PRODUCTION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238A8-8D55-4FF5-EF06-83AAF8743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Stage I: </a:t>
            </a:r>
          </a:p>
          <a:p>
            <a:r>
              <a:rPr lang="en-US" dirty="0"/>
              <a:t>Marginal product continues to increase making total product increase at an increasing rate. Marginal product reaches maximum at L=4</a:t>
            </a:r>
          </a:p>
          <a:p>
            <a:r>
              <a:rPr lang="en-US" dirty="0"/>
              <a:t>It is a stage of increasing returns because output increases as you increases the use of the variable factor (</a:t>
            </a:r>
            <a:r>
              <a:rPr lang="en-US" dirty="0" err="1"/>
              <a:t>Labour</a:t>
            </a:r>
            <a:r>
              <a:rPr lang="en-US" dirty="0"/>
              <a:t>). </a:t>
            </a:r>
          </a:p>
          <a:p>
            <a:r>
              <a:rPr lang="en-US" dirty="0"/>
              <a:t>Here fixed factors (capital) is under utilized. </a:t>
            </a:r>
          </a:p>
        </p:txBody>
      </p:sp>
    </p:spTree>
    <p:extLst>
      <p:ext uri="{BB962C8B-B14F-4D97-AF65-F5344CB8AC3E}">
        <p14:creationId xmlns:p14="http://schemas.microsoft.com/office/powerpoint/2010/main" val="45716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59AA5-3B96-AB83-3393-55D134019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Stage II</a:t>
            </a:r>
            <a:br>
              <a:rPr lang="en-US" sz="2400" cap="none" dirty="0"/>
            </a:br>
            <a:endParaRPr lang="en-US" sz="2400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4EACD-8DA1-4995-B01B-E11B06CC5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a stage of diminishing returns MP starts declining until it reaches zero. </a:t>
            </a:r>
          </a:p>
          <a:p>
            <a:r>
              <a:rPr lang="en-US" dirty="0"/>
              <a:t>Total product increases but at a diminishing rate and reaches maximum when MP=0. </a:t>
            </a:r>
          </a:p>
          <a:p>
            <a:r>
              <a:rPr lang="en-US" dirty="0"/>
              <a:t>Once optimum capital-</a:t>
            </a:r>
            <a:r>
              <a:rPr lang="en-US" dirty="0" err="1"/>
              <a:t>labour</a:t>
            </a:r>
            <a:r>
              <a:rPr lang="en-US" dirty="0"/>
              <a:t> ratio is reduced additional workers have less and less tools to work with. </a:t>
            </a:r>
          </a:p>
          <a:p>
            <a:r>
              <a:rPr lang="en-US" dirty="0"/>
              <a:t>Firms should operate in this stage because optimal utilization of factors is realized.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3137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FA85-C553-C9BA-D7A9-DE6F65E0E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Stage III</a:t>
            </a:r>
            <a:br>
              <a:rPr lang="en-US" sz="2400" cap="none" dirty="0"/>
            </a:br>
            <a:endParaRPr lang="en-US" sz="2400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C2A28-6F4B-3ABF-4011-3FACB94481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the Stage of declining returns.</a:t>
            </a:r>
          </a:p>
          <a:p>
            <a:r>
              <a:rPr lang="en-US" dirty="0"/>
              <a:t>TP is declining and MP is negative. </a:t>
            </a:r>
          </a:p>
          <a:p>
            <a:r>
              <a:rPr lang="en-US" dirty="0"/>
              <a:t>It will be very illogical for a firm to operate in this stage because employment of additional </a:t>
            </a:r>
            <a:r>
              <a:rPr lang="en-US" dirty="0" err="1"/>
              <a:t>labour</a:t>
            </a:r>
            <a:r>
              <a:rPr lang="en-US" dirty="0"/>
              <a:t> adds nothing to total product. </a:t>
            </a:r>
          </a:p>
          <a:p>
            <a:r>
              <a:rPr lang="en-US" dirty="0"/>
              <a:t>In stage III, capital is over utilized/overburdened by large units of </a:t>
            </a:r>
            <a:r>
              <a:rPr lang="en-US" dirty="0" err="1"/>
              <a:t>labour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75532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B1C9C-EEC7-6020-E536-E536DC990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8.0 ISOQUANT ANALYSIS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80A24-D01D-FF15-289C-EA787B97C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short-run,  we assume that one factor of production  remain fixed as the  other one varies that is Q = F(K,L)</a:t>
            </a:r>
          </a:p>
          <a:p>
            <a:r>
              <a:rPr lang="en-US" dirty="0"/>
              <a:t>However, in the long-run, all factors of production become variable so that Q =F(K,L) .</a:t>
            </a:r>
          </a:p>
          <a:p>
            <a:r>
              <a:rPr lang="en-US" dirty="0"/>
              <a:t>In isoquant analysis, all factors are assumed to be variable. </a:t>
            </a:r>
          </a:p>
          <a:p>
            <a:pPr marL="0" indent="0">
              <a:buNone/>
            </a:pPr>
            <a:r>
              <a:rPr lang="en-US" b="1" dirty="0"/>
              <a:t>What is an isoquant?</a:t>
            </a:r>
          </a:p>
          <a:p>
            <a:r>
              <a:rPr lang="en-US" dirty="0"/>
              <a:t>It is a curve joining various combinations of Inputs that yield a given amount of output</a:t>
            </a:r>
          </a:p>
        </p:txBody>
      </p:sp>
    </p:spTree>
    <p:extLst>
      <p:ext uri="{BB962C8B-B14F-4D97-AF65-F5344CB8AC3E}">
        <p14:creationId xmlns:p14="http://schemas.microsoft.com/office/powerpoint/2010/main" val="31614566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34EC41F-D26D-F50B-3CC1-0A43604D9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2000" b="1" dirty="0"/>
              <a:t>ISOQUANTS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444463D-3883-F529-06A6-5134C4F8B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1919246"/>
            <a:ext cx="4172212" cy="3547100"/>
          </a:xfrm>
        </p:spPr>
        <p:txBody>
          <a:bodyPr>
            <a:normAutofit/>
          </a:bodyPr>
          <a:lstStyle/>
          <a:p>
            <a:r>
              <a:rPr lang="en-US" dirty="0"/>
              <a:t>Combination of inputs (a) and (b) yield same level of output.</a:t>
            </a:r>
          </a:p>
          <a:p>
            <a:r>
              <a:rPr lang="en-US" dirty="0"/>
              <a:t>A higher isoquant to the right represents superior output </a:t>
            </a:r>
            <a:r>
              <a:rPr lang="en-US" sz="1800" b="1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1800" b="1" baseline="-25000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&gt;Q</a:t>
            </a:r>
            <a:r>
              <a:rPr lang="en-US" sz="1800" b="1" baseline="-25000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/>
              <a:t>The slope of the isoquant </a:t>
            </a:r>
            <a:r>
              <a:rPr lang="en-US" dirty="0" err="1"/>
              <a:t>δK</a:t>
            </a:r>
            <a:r>
              <a:rPr lang="en-US" dirty="0"/>
              <a:t>/</a:t>
            </a:r>
            <a:r>
              <a:rPr lang="en-US" dirty="0" err="1"/>
              <a:t>δL</a:t>
            </a:r>
            <a:r>
              <a:rPr lang="en-US" dirty="0"/>
              <a:t> defines the degree of substitutability of the factors of production.</a:t>
            </a:r>
          </a:p>
          <a:p>
            <a:endParaRPr lang="en-US" dirty="0"/>
          </a:p>
        </p:txBody>
      </p:sp>
      <p:pic>
        <p:nvPicPr>
          <p:cNvPr id="4" name="Content Placeholder 3" descr="A diagram of a function&#10;&#10;Description automatically generated">
            <a:extLst>
              <a:ext uri="{FF2B5EF4-FFF2-40B4-BE49-F238E27FC236}">
                <a16:creationId xmlns:a16="http://schemas.microsoft.com/office/drawing/2014/main" id="{E0BDB236-503D-2BE3-33C5-22A97E41C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1" y="1362414"/>
            <a:ext cx="4960442" cy="3547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3416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4739255-CF71-D287-A8B9-E75807BD0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 fontScale="90000"/>
          </a:bodyPr>
          <a:lstStyle/>
          <a:p>
            <a:r>
              <a:rPr lang="en-US" sz="2000" b="1" dirty="0"/>
              <a:t>Marginal rate of technical substitution (MRTS) of </a:t>
            </a:r>
            <a:r>
              <a:rPr lang="en-US" sz="2000" b="1" dirty="0" err="1"/>
              <a:t>labour</a:t>
            </a:r>
            <a:r>
              <a:rPr lang="en-US" sz="2000" b="1" dirty="0"/>
              <a:t> and capital.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8DAD1D4-D5B2-FE8C-220D-0F7378DEC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Is the slope of isoquant.</a:t>
            </a:r>
          </a:p>
          <a:p>
            <a:r>
              <a:rPr lang="en-US" dirty="0"/>
              <a:t>The slope of the isoquant at point (a) is given by the slope of the tangent at point</a:t>
            </a:r>
          </a:p>
          <a:p>
            <a:r>
              <a:rPr lang="en-US" dirty="0"/>
              <a:t>Therefore slope =</a:t>
            </a:r>
            <a:r>
              <a:rPr lang="el-GR" dirty="0"/>
              <a:t>δ</a:t>
            </a:r>
            <a:r>
              <a:rPr lang="en-US" dirty="0"/>
              <a:t>K/</a:t>
            </a:r>
            <a:r>
              <a:rPr lang="el-GR" dirty="0"/>
              <a:t>δ</a:t>
            </a:r>
            <a:r>
              <a:rPr lang="en-US" dirty="0"/>
              <a:t>L</a:t>
            </a:r>
          </a:p>
          <a:p>
            <a:r>
              <a:rPr lang="en-US" dirty="0"/>
              <a:t>-</a:t>
            </a:r>
            <a:r>
              <a:rPr lang="el-GR" dirty="0"/>
              <a:t>δ</a:t>
            </a:r>
            <a:r>
              <a:rPr lang="en-US" dirty="0"/>
              <a:t>K/</a:t>
            </a:r>
            <a:r>
              <a:rPr lang="el-GR" dirty="0"/>
              <a:t>δ</a:t>
            </a:r>
            <a:r>
              <a:rPr lang="en-US" dirty="0"/>
              <a:t>L= MRTSK,L = MPL/MPK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 descr="A graph of a function&#10;&#10;Description automatically generated">
            <a:extLst>
              <a:ext uri="{FF2B5EF4-FFF2-40B4-BE49-F238E27FC236}">
                <a16:creationId xmlns:a16="http://schemas.microsoft.com/office/drawing/2014/main" id="{5A71D624-51D9-EF1F-DF14-54CC6A6FA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849" y="1278460"/>
            <a:ext cx="4960442" cy="34506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072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F8A04-8EE9-A3DF-5070-69034C33E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6645"/>
          </a:xfrm>
        </p:spPr>
        <p:txBody>
          <a:bodyPr>
            <a:normAutofit/>
          </a:bodyPr>
          <a:lstStyle/>
          <a:p>
            <a:r>
              <a:rPr lang="en-US" sz="2000" b="1" dirty="0"/>
              <a:t>SHAPES OF ISOQUANTS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8BB5ADF-53C6-97CF-8005-F178D1A41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20705" y="1355259"/>
            <a:ext cx="4953000" cy="4147482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74885A0-A6E8-1F8E-500A-5D4573C713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7027"/>
            <a:ext cx="4076034" cy="2246646"/>
          </a:xfrm>
        </p:spPr>
        <p:txBody>
          <a:bodyPr>
            <a:noAutofit/>
          </a:bodyPr>
          <a:lstStyle/>
          <a:p>
            <a:r>
              <a:rPr lang="en-US" sz="1800" b="1" dirty="0"/>
              <a:t>1) Linear isoquant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It  reflects  perfect  substitution  between  factors  of  production.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 It  represents  infinite  methods  of  production,  which  in  economic  analysis  is  unrealistic assumption.</a:t>
            </a:r>
          </a:p>
        </p:txBody>
      </p:sp>
    </p:spTree>
    <p:extLst>
      <p:ext uri="{BB962C8B-B14F-4D97-AF65-F5344CB8AC3E}">
        <p14:creationId xmlns:p14="http://schemas.microsoft.com/office/powerpoint/2010/main" val="34739237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55882-D37F-E290-59BD-98CF96BA9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cap="none" dirty="0"/>
              <a:t>2) Input- output isoquant (Leontief isoquant)</a:t>
            </a:r>
            <a:endParaRPr lang="en-US" b="1" cap="non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7FCBF-EAF4-9380-A64F-584A34D86B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0" y="3205491"/>
            <a:ext cx="4281441" cy="234717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Isoquants input cannot be substituted for one another.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 There exists only one single production process (P).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All efficient production must take place at the corner of the isoquant (point A). </a:t>
            </a:r>
          </a:p>
        </p:txBody>
      </p:sp>
      <p:pic>
        <p:nvPicPr>
          <p:cNvPr id="5" name="Content Placeholder 4" descr="A graph of a function&#10;&#10;Description automatically generated">
            <a:extLst>
              <a:ext uri="{FF2B5EF4-FFF2-40B4-BE49-F238E27FC236}">
                <a16:creationId xmlns:a16="http://schemas.microsoft.com/office/drawing/2014/main" id="{C8755EED-C931-A40A-89DB-AF9CAA7FD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26112" y="1166190"/>
            <a:ext cx="5114165" cy="420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591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617AC-64EC-03DC-3383-186E4CD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88784"/>
          </a:xfrm>
        </p:spPr>
        <p:txBody>
          <a:bodyPr/>
          <a:lstStyle/>
          <a:p>
            <a:r>
              <a:rPr lang="en-US" b="1" cap="none" dirty="0"/>
              <a:t>3)Smooth convex isoquant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9E1088-5A0F-E0D1-4A7A-4EE68E4970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0" y="3207026"/>
            <a:ext cx="4982633" cy="2491409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/>
              <a:t>• Assume continuous substitutability between K and L over a certain range AB, beyond which factors cannot substitute each other. </a:t>
            </a:r>
          </a:p>
          <a:p>
            <a:r>
              <a:rPr lang="en-US" sz="7200" dirty="0"/>
              <a:t>Mostly  adopted  in  economic  theory  because  it  is mathematically simpler to handle by the rules of calculus. </a:t>
            </a:r>
          </a:p>
          <a:p>
            <a:r>
              <a:rPr lang="en-US" sz="7200" dirty="0"/>
              <a:t>• E.g. to get its slope we differentiate the equation </a:t>
            </a:r>
            <a:r>
              <a:rPr lang="en-US" sz="7200" dirty="0" err="1"/>
              <a:t>δL</a:t>
            </a:r>
            <a:r>
              <a:rPr lang="en-US" sz="7200" dirty="0"/>
              <a:t>/</a:t>
            </a:r>
            <a:r>
              <a:rPr lang="en-US" sz="7200" dirty="0" err="1"/>
              <a:t>δK</a:t>
            </a:r>
            <a:r>
              <a:rPr lang="en-US" sz="7200" dirty="0"/>
              <a:t>.</a:t>
            </a:r>
          </a:p>
          <a:p>
            <a:endParaRPr lang="en-US" dirty="0"/>
          </a:p>
        </p:txBody>
      </p:sp>
      <p:pic>
        <p:nvPicPr>
          <p:cNvPr id="5" name="Content Placeholder 4" descr="A graph of a function&#10;&#10;Description automatically generated">
            <a:extLst>
              <a:ext uri="{FF2B5EF4-FFF2-40B4-BE49-F238E27FC236}">
                <a16:creationId xmlns:a16="http://schemas.microsoft.com/office/drawing/2014/main" id="{8E6FBAEE-C28F-AB6D-7E4F-27609317A9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7304" y="1485106"/>
            <a:ext cx="5075582" cy="398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0842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426106-D1D3-8A6E-D282-3D0F0501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143009"/>
          </a:xfrm>
        </p:spPr>
        <p:txBody>
          <a:bodyPr>
            <a:normAutofit/>
          </a:bodyPr>
          <a:lstStyle/>
          <a:p>
            <a:r>
              <a:rPr lang="en-US" sz="2400" b="1" cap="none" dirty="0"/>
              <a:t>CHARACTERISTICS OF ISOQUANTS </a:t>
            </a:r>
          </a:p>
        </p:txBody>
      </p:sp>
      <p:pic>
        <p:nvPicPr>
          <p:cNvPr id="7" name="Content Placeholder 6" descr="A diagram of a graph&#10;&#10;Description automatically generated">
            <a:extLst>
              <a:ext uri="{FF2B5EF4-FFF2-40B4-BE49-F238E27FC236}">
                <a16:creationId xmlns:a16="http://schemas.microsoft.com/office/drawing/2014/main" id="{A1B4F4EE-80B9-9DD1-DC30-E5CAC59954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1530" y="1470818"/>
            <a:ext cx="5168347" cy="3982853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167C595-4894-6492-1359-25A24A7CCC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0" y="3205491"/>
            <a:ext cx="4836859" cy="2248181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dirty="0"/>
              <a:t>Are downwards sloping within the relevant range.</a:t>
            </a:r>
          </a:p>
          <a:p>
            <a:pPr marL="342900" indent="-342900">
              <a:buAutoNum type="arabicPeriod"/>
            </a:pPr>
            <a:r>
              <a:rPr lang="en-US" dirty="0"/>
              <a:t> Isoquants do not intersect. </a:t>
            </a:r>
          </a:p>
          <a:p>
            <a:pPr marL="342900" indent="-342900">
              <a:buAutoNum type="arabicPeriod"/>
            </a:pPr>
            <a:r>
              <a:rPr lang="en-US" dirty="0"/>
              <a:t>Superior isoquants are represented by those far away from the graph origin.</a:t>
            </a:r>
          </a:p>
          <a:p>
            <a:pPr marL="342900" indent="-342900">
              <a:buAutoNum type="arabicPeriod"/>
            </a:pPr>
            <a:r>
              <a:rPr lang="en-US" dirty="0"/>
              <a:t> Isoquants are convex to the origin within the relevant range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149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A67693-EA77-F0C7-1974-25A56E321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 9.0 THE LAW OF RETURNS TO SCALE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D5B9A0-5D05-36F6-85E1-76384D531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It is a long-term analysis of production.</a:t>
            </a:r>
          </a:p>
          <a:p>
            <a:r>
              <a:rPr lang="en-US" dirty="0"/>
              <a:t>It shows by how much total output will change as a result of a change in all factor inputs by same proportion.</a:t>
            </a:r>
          </a:p>
          <a:p>
            <a:r>
              <a:rPr lang="en-US" dirty="0"/>
              <a:t>Suppose we start from an initial level of input and output. </a:t>
            </a:r>
          </a:p>
          <a:p>
            <a:pPr marL="1143000" lvl="3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b="1" baseline="-25000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000" b="1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=f (K, L)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/>
              <a:t>And we increase all the factors by the same proportion k. </a:t>
            </a:r>
          </a:p>
          <a:p>
            <a:r>
              <a:rPr lang="en-US" dirty="0"/>
              <a:t>We will clearly obtain a new level of output X*, higher than the original level X</a:t>
            </a:r>
            <a:r>
              <a:rPr lang="en-US" sz="1800" baseline="-25000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O</a:t>
            </a:r>
            <a:endParaRPr lang="en-US" dirty="0"/>
          </a:p>
          <a:p>
            <a:pPr marL="914400" lvl="2" indent="0">
              <a:buNone/>
            </a:pPr>
            <a:r>
              <a:rPr lang="en-US" b="1" dirty="0"/>
              <a:t>X*= f(K,L)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0805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45417-4263-2ABE-95F8-DD83EFEA8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Returns to scale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6DBE2-128C-0BA3-21E9-0A0A223FE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X*increases by the same proportion k as the input, we say that there are constant returns to scale. </a:t>
            </a:r>
          </a:p>
          <a:p>
            <a:endParaRPr lang="en-US" dirty="0"/>
          </a:p>
          <a:p>
            <a:r>
              <a:rPr lang="en-US" dirty="0"/>
              <a:t>If X* increases less than proportionally with the increase in the factors, we have decreasing returns to scale.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If X* increases more than proportionally with the increase in the factors, we have increasing returns to scale.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182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890C044-A366-F9B9-F6EE-DAB624225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Constant returns to scale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2B2A020-9CF4-6870-76C3-94275559F9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4608" y="1413668"/>
            <a:ext cx="5815979" cy="3887201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02E6B0-6481-2F2F-B933-E13C33FDE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789937" cy="234717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A line joining points a, b, c from origin is called an isocline.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Doubling the factor inputs achieves double the level of initial output.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Tripling inputs achieves triple output and so on.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863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5FE9C-9146-1125-0865-F2F7F8D5C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Decreasing returns to scale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81A4B5-AAC2-12F5-6E3B-56996BEC7F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829694" cy="2248181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 By doubling the inputs, output increases by less than twice its original level.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 The point a, defined by 2K and 2L lies on an isoquant below the one showing 2X </a:t>
            </a:r>
          </a:p>
        </p:txBody>
      </p:sp>
      <p:pic>
        <p:nvPicPr>
          <p:cNvPr id="5" name="Content Placeholder 4" descr="A diagram of a function&#10;&#10;Description automatically generated">
            <a:extLst>
              <a:ext uri="{FF2B5EF4-FFF2-40B4-BE49-F238E27FC236}">
                <a16:creationId xmlns:a16="http://schemas.microsoft.com/office/drawing/2014/main" id="{9AB14D04-EF9E-15CE-2476-63BE57F42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68925" y="798974"/>
            <a:ext cx="5362575" cy="465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820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04FD2-2738-872B-B5E5-EBBB8003B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Increasing returns to scale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40DCD2-7EF8-0959-6DCA-1710C25A90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630912" cy="2248181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When inputs are doubled output increases by more than double.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 Distance between consecutive multiple isoquant decreases. </a:t>
            </a:r>
            <a:r>
              <a:rPr lang="en-US" sz="2000" dirty="0" err="1"/>
              <a:t>i.e</a:t>
            </a:r>
            <a:r>
              <a:rPr lang="en-US" sz="2000" dirty="0"/>
              <a:t> 0a &lt; ab &lt; </a:t>
            </a:r>
            <a:r>
              <a:rPr lang="en-US" sz="2000" dirty="0" err="1"/>
              <a:t>bc</a:t>
            </a:r>
            <a:endParaRPr lang="en-US" sz="2000" dirty="0"/>
          </a:p>
          <a:p>
            <a:endParaRPr lang="en-US" dirty="0"/>
          </a:p>
        </p:txBody>
      </p:sp>
      <p:pic>
        <p:nvPicPr>
          <p:cNvPr id="5" name="Content Placeholder 4" descr="A diagram of a function&#10;&#10;Description automatically generated">
            <a:extLst>
              <a:ext uri="{FF2B5EF4-FFF2-40B4-BE49-F238E27FC236}">
                <a16:creationId xmlns:a16="http://schemas.microsoft.com/office/drawing/2014/main" id="{640E1C33-A3E0-CFE6-2B8B-EBDFE0C0D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1600" y="702365"/>
            <a:ext cx="5963478" cy="4505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908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7EBE7ED-3B21-4A2A-2D33-C607788E9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11. Returns To Scale  and Homogeneity of the Production Function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4BBFBB-983C-91CC-D5D3-059EF379A9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 homogeneous function is a function such that if each of the inputs is  multiplied by a constant k can be completely factored out of the function.</a:t>
            </a:r>
          </a:p>
          <a:p>
            <a:r>
              <a:rPr lang="en-US" dirty="0"/>
              <a:t>e.g. take production function X0 =f (K, L)</a:t>
            </a:r>
          </a:p>
          <a:p>
            <a:r>
              <a:rPr lang="en-US" dirty="0"/>
              <a:t>increase both factors L and K by same proportion k </a:t>
            </a:r>
          </a:p>
          <a:p>
            <a:r>
              <a:rPr lang="en-US" dirty="0"/>
              <a:t>new level of input X* =f (</a:t>
            </a:r>
            <a:r>
              <a:rPr lang="en-US" dirty="0" err="1"/>
              <a:t>kL</a:t>
            </a:r>
            <a:r>
              <a:rPr lang="en-US" dirty="0"/>
              <a:t>, </a:t>
            </a:r>
            <a:r>
              <a:rPr lang="en-US" dirty="0" err="1"/>
              <a:t>kK</a:t>
            </a:r>
            <a:r>
              <a:rPr lang="en-US" dirty="0"/>
              <a:t>)</a:t>
            </a:r>
          </a:p>
          <a:p>
            <a:r>
              <a:rPr lang="en-US" dirty="0"/>
              <a:t>If k can be factored out so that –</a:t>
            </a:r>
          </a:p>
          <a:p>
            <a:pPr marL="0" indent="0">
              <a:buNone/>
            </a:pPr>
            <a:endParaRPr lang="en-US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X* </a:t>
            </a:r>
            <a:r>
              <a:rPr lang="en-US" dirty="0" err="1"/>
              <a:t>Kv</a:t>
            </a:r>
            <a:r>
              <a:rPr lang="en-US" dirty="0"/>
              <a:t>  f( L,K)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481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DE67B-451A-BD79-1F73-2BB6C10B7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Returns to scale.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35E26-D11D-40D7-4329-0AC9D83E0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1429"/>
          </a:xfrm>
        </p:spPr>
        <p:txBody>
          <a:bodyPr>
            <a:normAutofit/>
          </a:bodyPr>
          <a:lstStyle/>
          <a:p>
            <a:pPr marR="0" lvl="0">
              <a:lnSpc>
                <a:spcPct val="130000"/>
              </a:lnSpc>
              <a:spcAft>
                <a:spcPts val="0"/>
              </a:spcAft>
            </a:pPr>
            <a:r>
              <a:rPr lang="en-US" dirty="0"/>
              <a:t>A production function is said to be homogeneous of degree n, if when inputs are multiplied by some constant say k, the resulting output is a multiple of </a:t>
            </a:r>
            <a:r>
              <a:rPr lang="en-US" dirty="0" err="1"/>
              <a:t>kn</a:t>
            </a:r>
            <a:r>
              <a:rPr lang="en-US" dirty="0"/>
              <a:t> times the original output. e.g. X0 = b0 Lb1 Kb2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multiplying L and K by a constant k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X* = b0(</a:t>
            </a:r>
            <a:r>
              <a:rPr lang="en-US" dirty="0" err="1"/>
              <a:t>kL</a:t>
            </a:r>
            <a:r>
              <a:rPr lang="en-US" dirty="0"/>
              <a:t>)b1 (</a:t>
            </a:r>
            <a:r>
              <a:rPr lang="en-US" dirty="0" err="1"/>
              <a:t>kK</a:t>
            </a:r>
            <a:r>
              <a:rPr lang="en-US" dirty="0"/>
              <a:t>)b2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=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kbl</a:t>
            </a:r>
            <a:r>
              <a:rPr lang="en-US" dirty="0"/>
              <a:t> kb2(Lb1, Kb2 )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=K(b1+b2) (b0 Lb1, Kb2)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=K(b1+b2) , X0</a:t>
            </a:r>
          </a:p>
          <a:p>
            <a:pPr marR="0" lvl="0">
              <a:lnSpc>
                <a:spcPct val="130000"/>
              </a:lnSpc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398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2495B-5670-1F65-0DD8-D1A3EE8BA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Returns to scale.</a:t>
            </a:r>
            <a:br>
              <a:rPr lang="en-US" sz="2000" b="1" cap="none" dirty="0"/>
            </a:br>
            <a:endParaRPr lang="en-US" sz="2000" b="1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40DBE-3ED4-8AA1-E06A-917E80AA0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US" dirty="0"/>
              <a:t>Here returns to scale is measured by the power of k which is (b1+b2).</a:t>
            </a:r>
          </a:p>
          <a:p>
            <a:r>
              <a:rPr lang="en-US" dirty="0"/>
              <a:t>Notice b1and b2 are powers of factor inputs too. </a:t>
            </a:r>
          </a:p>
          <a:p>
            <a:r>
              <a:rPr lang="en-US" dirty="0"/>
              <a:t>If (b1+b2) = 1 constant returns to scale.</a:t>
            </a:r>
          </a:p>
          <a:p>
            <a:r>
              <a:rPr lang="en-US" dirty="0"/>
              <a:t> This production function is sometimes called linear homogeneity.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 If (b1+b2)&lt; 1 decreasing returns to scale</a:t>
            </a:r>
          </a:p>
          <a:p>
            <a:r>
              <a:rPr lang="en-US" dirty="0"/>
              <a:t> If  ( b1 + b2) &gt; 1 increasing returns to scale.</a:t>
            </a:r>
          </a:p>
        </p:txBody>
      </p:sp>
    </p:spTree>
    <p:extLst>
      <p:ext uri="{BB962C8B-B14F-4D97-AF65-F5344CB8AC3E}">
        <p14:creationId xmlns:p14="http://schemas.microsoft.com/office/powerpoint/2010/main" val="30892809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3DBBB-6F6F-CED3-D249-C9715488D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10.0  the EQUILIBRIUM  OF  THE  FIRM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E5A15-03AC-E89E-0657-274DF8C69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1429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/>
              <a:t>The goal of any firm is to maximize profit.</a:t>
            </a:r>
          </a:p>
          <a:p>
            <a:r>
              <a:rPr lang="en-US" sz="2200" dirty="0"/>
              <a:t>π = R-C</a:t>
            </a:r>
          </a:p>
          <a:p>
            <a:r>
              <a:rPr lang="en-US" sz="2200" dirty="0"/>
              <a:t>Where; </a:t>
            </a:r>
          </a:p>
          <a:p>
            <a:r>
              <a:rPr lang="en-US" sz="2200" dirty="0"/>
              <a:t> R is revenue   </a:t>
            </a:r>
          </a:p>
          <a:p>
            <a:r>
              <a:rPr lang="en-US" sz="2200" dirty="0"/>
              <a:t>C is cost. </a:t>
            </a:r>
          </a:p>
          <a:p>
            <a:r>
              <a:rPr lang="en-US" sz="2200" dirty="0"/>
              <a:t>The  firm  strives  to  choose  an  optimal  combination  of  factors  of  production  that  would maximize profits.</a:t>
            </a:r>
          </a:p>
          <a:p>
            <a:r>
              <a:rPr lang="en-US" sz="2200" dirty="0"/>
              <a:t>The problem facing the firm would be that of constrained profit maximization. </a:t>
            </a:r>
          </a:p>
          <a:p>
            <a:r>
              <a:rPr lang="en-US" sz="2200" dirty="0"/>
              <a:t> Constrained profit maximization may take one of the following forms.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0593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19E93-C4F8-EA7A-3FB7-74ADEE27D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Case 1: maximize output subject to a cost constraint </a:t>
            </a:r>
            <a:br>
              <a:rPr lang="en-US" sz="2000" b="1" cap="none" dirty="0"/>
            </a:br>
            <a:endParaRPr lang="en-US" sz="2000" b="1" cap="non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8B2DF4-D2E7-39B7-EDDB-DEB841052DE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451579" y="1853754"/>
                <a:ext cx="9603275" cy="3844681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US" sz="2200" b="1" dirty="0"/>
                  <a:t>Assumptions</a:t>
                </a:r>
              </a:p>
              <a:p>
                <a:r>
                  <a:rPr lang="en-US" sz="2200" dirty="0" err="1"/>
                  <a:t>i</a:t>
                </a:r>
                <a:r>
                  <a:rPr lang="en-US" sz="2200" dirty="0"/>
                  <a:t>)	Price of output is given (</a:t>
                </a:r>
                <a:r>
                  <a:rPr lang="en-US" sz="2200" dirty="0" err="1"/>
                  <a:t>Px</a:t>
                </a:r>
                <a:r>
                  <a:rPr lang="en-US" sz="2200" dirty="0"/>
                  <a:t> )</a:t>
                </a:r>
              </a:p>
              <a:p>
                <a:r>
                  <a:rPr lang="en-US" sz="2200" dirty="0"/>
                  <a:t>ii)	Price of factor inputs are given </a:t>
                </a:r>
              </a:p>
              <a:p>
                <a:r>
                  <a:rPr lang="en-US" sz="2200" dirty="0"/>
                  <a:t>i.e.  w is given wage rate (price of </a:t>
                </a:r>
                <a:r>
                  <a:rPr lang="en-US" sz="2200" dirty="0" err="1"/>
                  <a:t>labour</a:t>
                </a:r>
                <a:r>
                  <a:rPr lang="en-US" sz="2200" dirty="0"/>
                  <a:t>)</a:t>
                </a:r>
              </a:p>
              <a:p>
                <a:r>
                  <a:rPr lang="en-US" sz="2200" dirty="0"/>
                  <a:t> r is given price of capital.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dirty="0"/>
                  <a:t> In the case total cost (c) is given. 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dirty="0"/>
                  <a:t>Therefore (</a:t>
                </a:r>
                <a:r>
                  <a:rPr lang="en-US" sz="2200" dirty="0" err="1"/>
                  <a:t>c,p,w,r</a:t>
                </a:r>
                <a:r>
                  <a:rPr lang="en-US" sz="2200" dirty="0"/>
                  <a:t>), implying that the profit maximization problem can be stated as Max </a:t>
                </a:r>
                <a14:m>
                  <m:oMath xmlns:m="http://schemas.openxmlformats.org/officeDocument/2006/math">
                    <m:r>
                      <a:rPr lang="en-US" sz="2200"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sz="2200" dirty="0"/>
                  <a:t>  = R – c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dirty="0"/>
                  <a:t>=</a:t>
                </a:r>
                <a:r>
                  <a:rPr lang="en-US" sz="2200" dirty="0" err="1"/>
                  <a:t>Px</a:t>
                </a:r>
                <a:r>
                  <a:rPr lang="en-US" sz="2200" dirty="0"/>
                  <a:t> . X - C</a:t>
                </a: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dirty="0"/>
                  <a:t>Clearly, maximization of π is achieved in this case if x (output) is maximized, since c and </a:t>
                </a:r>
                <a:r>
                  <a:rPr lang="en-US" sz="2200" dirty="0" err="1"/>
                  <a:t>Px</a:t>
                </a:r>
                <a:r>
                  <a:rPr lang="en-US" sz="2200" dirty="0"/>
                  <a:t> are given constants. </a:t>
                </a:r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8B2DF4-D2E7-39B7-EDDB-DEB841052DE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51579" y="1853754"/>
                <a:ext cx="9603275" cy="3844681"/>
              </a:xfrm>
              <a:blipFill>
                <a:blip r:embed="rId2"/>
                <a:stretch>
                  <a:fillRect l="-635" t="-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1907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3894B-D689-B943-A7B2-AEC373584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Case 2: maximizing profit π if output and price are given.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98DBF-200F-AD76-8F30-699891D57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US" dirty="0"/>
              <a:t> For example, a contractor want to build a ridge (x is given) with the maximum profit.</a:t>
            </a:r>
          </a:p>
          <a:p>
            <a:r>
              <a:rPr lang="en-US" dirty="0"/>
              <a:t> In this case; </a:t>
            </a:r>
          </a:p>
          <a:p>
            <a:pPr marL="0" indent="0">
              <a:buNone/>
            </a:pPr>
            <a:r>
              <a:rPr lang="en-US" b="1" dirty="0"/>
              <a:t>	Max π = </a:t>
            </a:r>
            <a:r>
              <a:rPr lang="en-US" b="1" dirty="0" err="1"/>
              <a:t>Px</a:t>
            </a:r>
            <a:r>
              <a:rPr lang="en-US" b="1" dirty="0"/>
              <a:t> X-C</a:t>
            </a:r>
          </a:p>
          <a:p>
            <a:r>
              <a:rPr lang="en-US" dirty="0"/>
              <a:t>Maximization of profit can only be achieved by minimizing cost. </a:t>
            </a:r>
          </a:p>
          <a:p>
            <a:r>
              <a:rPr lang="en-US" dirty="0"/>
              <a:t>Cost function is  </a:t>
            </a:r>
          </a:p>
          <a:p>
            <a:pPr marL="457200" lvl="1" indent="0">
              <a:buNone/>
            </a:pPr>
            <a:r>
              <a:rPr lang="en-US" b="1" dirty="0"/>
              <a:t>C=</a:t>
            </a:r>
            <a:r>
              <a:rPr lang="en-US" b="1" dirty="0" err="1"/>
              <a:t>w.L</a:t>
            </a:r>
            <a:r>
              <a:rPr lang="en-US" b="1" dirty="0"/>
              <a:t> =</a:t>
            </a:r>
            <a:r>
              <a:rPr lang="en-US" b="1" dirty="0" err="1"/>
              <a:t>r.K</a:t>
            </a:r>
            <a:endParaRPr lang="en-US" b="1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904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CCF39-F4B1-E6AD-3634-0FD77961E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err="1"/>
              <a:t>Isocost</a:t>
            </a:r>
            <a:r>
              <a:rPr lang="en-US" sz="2400" b="1" dirty="0"/>
              <a:t> line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8FD0BD-E235-9AD5-9152-4D408FDA36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1375" y="1485106"/>
            <a:ext cx="5250208" cy="3404946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DB4866-24AF-747C-FAE6-FE454F5431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4107990" cy="1684561"/>
          </a:xfrm>
        </p:spPr>
        <p:txBody>
          <a:bodyPr>
            <a:normAutofit/>
          </a:bodyPr>
          <a:lstStyle/>
          <a:p>
            <a:r>
              <a:rPr lang="en-US" sz="1800" dirty="0"/>
              <a:t>is a locus of all combinations of factors the firm can purchase with a given monetary cost outlay</a:t>
            </a:r>
          </a:p>
        </p:txBody>
      </p:sp>
    </p:spTree>
    <p:extLst>
      <p:ext uri="{BB962C8B-B14F-4D97-AF65-F5344CB8AC3E}">
        <p14:creationId xmlns:p14="http://schemas.microsoft.com/office/powerpoint/2010/main" val="40757679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7232AA2-0F0E-FE60-0DE2-F6692E9C8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ISOCOST LINE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02EC7D-9B5C-E389-D8AC-327B4835E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25000" lnSpcReduction="20000"/>
          </a:bodyPr>
          <a:lstStyle/>
          <a:p>
            <a:pPr marR="0">
              <a:lnSpc>
                <a:spcPct val="140000"/>
              </a:lnSpc>
              <a:spcAft>
                <a:spcPts val="0"/>
              </a:spcAft>
            </a:pPr>
            <a:r>
              <a:rPr lang="en-US" sz="1800" dirty="0">
                <a:solidFill>
                  <a:srgbClr val="0D0D0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dirty="0"/>
              <a:t>When :  K = 0</a:t>
            </a:r>
          </a:p>
          <a:p>
            <a:pPr marR="0">
              <a:lnSpc>
                <a:spcPct val="140000"/>
              </a:lnSpc>
              <a:spcAft>
                <a:spcPts val="0"/>
              </a:spcAft>
            </a:pPr>
            <a:r>
              <a:rPr lang="en-US" sz="8000" dirty="0"/>
              <a:t>L = C/w</a:t>
            </a:r>
          </a:p>
          <a:p>
            <a:pPr marR="0">
              <a:lnSpc>
                <a:spcPct val="140000"/>
              </a:lnSpc>
              <a:spcAft>
                <a:spcPts val="0"/>
              </a:spcAft>
            </a:pPr>
            <a:r>
              <a:rPr lang="en-US" sz="8000" dirty="0"/>
              <a:t>When:   L = 0</a:t>
            </a:r>
          </a:p>
          <a:p>
            <a:pPr marR="0">
              <a:lnSpc>
                <a:spcPct val="140000"/>
              </a:lnSpc>
              <a:spcAft>
                <a:spcPts val="0"/>
              </a:spcAft>
            </a:pPr>
            <a:r>
              <a:rPr lang="en-US" sz="8000" dirty="0"/>
              <a:t>K= C/r </a:t>
            </a:r>
          </a:p>
          <a:p>
            <a:pPr marR="0">
              <a:spcAft>
                <a:spcPts val="0"/>
              </a:spcAft>
            </a:pPr>
            <a:r>
              <a:rPr lang="en-US" sz="8000" dirty="0"/>
              <a:t>Slope = OA/OB= </a:t>
            </a:r>
            <a:r>
              <a:rPr lang="en-US" sz="8000" u="sng" dirty="0"/>
              <a:t>-C/r</a:t>
            </a:r>
            <a:r>
              <a:rPr lang="en-US" sz="8000" dirty="0"/>
              <a:t>   = w/r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sz="8000" dirty="0"/>
              <a:t>             	   	    C/w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sz="8000" dirty="0"/>
              <a:t> Slope of the </a:t>
            </a:r>
            <a:r>
              <a:rPr lang="en-US" sz="8000" dirty="0" err="1"/>
              <a:t>isocost</a:t>
            </a:r>
            <a:r>
              <a:rPr lang="en-US" sz="8000" dirty="0"/>
              <a:t> line is equal to the ratio of the prices of the factor of production.</a:t>
            </a:r>
          </a:p>
          <a:p>
            <a:pPr marL="0" marR="0" indent="0">
              <a:lnSpc>
                <a:spcPct val="140000"/>
              </a:lnSpc>
              <a:spcAft>
                <a:spcPts val="0"/>
              </a:spcAft>
              <a:buNone/>
            </a:pP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10743526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2E788-A8C9-5110-0336-6EC0AAB04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Shifts of </a:t>
            </a:r>
            <a:r>
              <a:rPr lang="en-US" sz="2000" b="1" cap="none" dirty="0" err="1"/>
              <a:t>isocost</a:t>
            </a:r>
            <a:r>
              <a:rPr lang="en-US" sz="2000" b="1" cap="none" dirty="0"/>
              <a:t> lines </a:t>
            </a:r>
          </a:p>
        </p:txBody>
      </p:sp>
      <p:pic>
        <p:nvPicPr>
          <p:cNvPr id="4" name="Content Placeholder 3" descr="A graph of a cost reduction&#10;&#10;Description automatically generated">
            <a:extLst>
              <a:ext uri="{FF2B5EF4-FFF2-40B4-BE49-F238E27FC236}">
                <a16:creationId xmlns:a16="http://schemas.microsoft.com/office/drawing/2014/main" id="{A027FEB9-B418-BFE2-B729-F597FE3013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6886" y="1447006"/>
            <a:ext cx="5552661" cy="336232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17B573-EE73-D90B-D388-D7CBA7FF905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err="1"/>
              <a:t>i</a:t>
            </a:r>
            <a:r>
              <a:rPr lang="en-US" dirty="0"/>
              <a:t>) </a:t>
            </a:r>
            <a:r>
              <a:rPr lang="en-US" sz="2000" dirty="0"/>
              <a:t>Due to change in expenditure or cost</a:t>
            </a:r>
          </a:p>
        </p:txBody>
      </p:sp>
    </p:spTree>
    <p:extLst>
      <p:ext uri="{BB962C8B-B14F-4D97-AF65-F5344CB8AC3E}">
        <p14:creationId xmlns:p14="http://schemas.microsoft.com/office/powerpoint/2010/main" val="36911486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34219-9BE3-D3FE-29D7-00B5A99AB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Shifts of </a:t>
            </a:r>
            <a:r>
              <a:rPr lang="en-US" b="1" cap="none" dirty="0" err="1"/>
              <a:t>isocost</a:t>
            </a:r>
            <a:r>
              <a:rPr lang="en-US" b="1" cap="none" dirty="0"/>
              <a:t> lines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9EB157-9B83-AD72-F5FA-FB8CEC4566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2757" y="3205492"/>
            <a:ext cx="4282182" cy="1618128"/>
          </a:xfrm>
        </p:spPr>
        <p:txBody>
          <a:bodyPr>
            <a:normAutofit/>
          </a:bodyPr>
          <a:lstStyle/>
          <a:p>
            <a:r>
              <a:rPr lang="en-US" sz="2000" dirty="0"/>
              <a:t>ii) due to change in price of </a:t>
            </a:r>
            <a:r>
              <a:rPr lang="en-US" sz="2000" dirty="0" err="1"/>
              <a:t>labour</a:t>
            </a:r>
            <a:r>
              <a:rPr lang="en-US" sz="2000" dirty="0"/>
              <a:t>, price of capital and cost being held constant.</a:t>
            </a:r>
          </a:p>
        </p:txBody>
      </p:sp>
      <p:pic>
        <p:nvPicPr>
          <p:cNvPr id="5" name="Content Placeholder 4" descr="A diagram of a graph&#10;&#10;Description automatically generated">
            <a:extLst>
              <a:ext uri="{FF2B5EF4-FFF2-40B4-BE49-F238E27FC236}">
                <a16:creationId xmlns:a16="http://schemas.microsoft.com/office/drawing/2014/main" id="{5DE2090E-86A3-EA48-28BC-64C6C591B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35650" y="1432719"/>
            <a:ext cx="5084141" cy="353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262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9908B-F9D3-76A8-E0E3-626E7DC02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EQUILIBRIUM  OF THE FIRM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013E07-D534-EE0F-0A2D-E456B9E3F3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4514804" cy="2248181"/>
          </a:xfrm>
        </p:spPr>
        <p:txBody>
          <a:bodyPr>
            <a:normAutofit fontScale="92500"/>
          </a:bodyPr>
          <a:lstStyle/>
          <a:p>
            <a:r>
              <a:rPr lang="en-US" sz="1800" dirty="0"/>
              <a:t>•  Firm is maximizing output subject to cost constraint.</a:t>
            </a:r>
          </a:p>
          <a:p>
            <a:r>
              <a:rPr lang="en-US" sz="1800" dirty="0"/>
              <a:t>• Equilibrium is attained at the point of tangency between </a:t>
            </a:r>
            <a:r>
              <a:rPr lang="en-US" sz="1800" dirty="0" err="1"/>
              <a:t>isocost</a:t>
            </a:r>
            <a:r>
              <a:rPr lang="en-US" sz="1800" dirty="0"/>
              <a:t> line and the isoquant at point e. </a:t>
            </a:r>
          </a:p>
          <a:p>
            <a:r>
              <a:rPr lang="en-US" sz="1800" dirty="0"/>
              <a:t>•The optimal combination of inputs that maximize output is (K*,L*).</a:t>
            </a:r>
          </a:p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ED830E6-97DE-2384-DEEB-7EB64142D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9475" y="1404329"/>
            <a:ext cx="5238612" cy="404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647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0271B-647C-D61F-E55C-1CC836DCD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11.0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C55C5-D229-7DCD-C8F4-49E99BAFF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law of increasing returns is also called the law of diminishing costs,.</a:t>
            </a:r>
          </a:p>
          <a:p>
            <a:r>
              <a:rPr lang="en-US" dirty="0"/>
              <a:t>The law of increasing return states that when more and more units of a variable factor is employed, while other factor remain fixed, there is an increase of production at a higher rate. </a:t>
            </a:r>
          </a:p>
          <a:p>
            <a:r>
              <a:rPr lang="en-US" dirty="0"/>
              <a:t>The tendency of the marginal return to rise per unit of variable factors employed in fixed amounts of other factors by a firm is called the law of increasing return.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4029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87F39-072A-E1BC-B6C0-7A4FCBAA6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Summary </a:t>
            </a:r>
            <a:r>
              <a:rPr lang="en-US" b="1" cap="none" dirty="0" err="1"/>
              <a:t>cont</a:t>
            </a:r>
            <a:r>
              <a:rPr lang="en-US" b="1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B0717-79A0-9124-60E3-668EFAD40B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increase of variable factor, holding constant the quantity of other factors, leads generally to improved organization. </a:t>
            </a:r>
          </a:p>
          <a:p>
            <a:r>
              <a:rPr lang="en-US" dirty="0"/>
              <a:t>The output increases at a rate higher than the rate of increase in the employment of variable factor. </a:t>
            </a:r>
            <a:r>
              <a:rPr lang="en-US" dirty="0" err="1"/>
              <a:t>Isocost</a:t>
            </a:r>
            <a:r>
              <a:rPr lang="en-US" dirty="0"/>
              <a:t>  line  is  a  locus  of  all  combinations  of  factors  the  firm  can  purchase  with  a  given monetary cost outlay.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7873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6F6E3-35DA-691A-1722-084235112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12.0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45A87-D059-212B-FA70-4ABE1ACA0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Nicholson, W. (1992): Microeconomic Theory: Basic  principles and extensions, 5th edition, San Diego, Dryden Press </a:t>
            </a:r>
          </a:p>
          <a:p>
            <a:r>
              <a:rPr lang="en-US" dirty="0"/>
              <a:t> </a:t>
            </a:r>
            <a:r>
              <a:rPr lang="en-US" dirty="0" err="1"/>
              <a:t>Koutsoyiannis</a:t>
            </a:r>
            <a:r>
              <a:rPr lang="en-US" dirty="0"/>
              <a:t>, A. (1979): Modern Microeconomics, 2nd edition, Macmillan </a:t>
            </a:r>
          </a:p>
          <a:p>
            <a:r>
              <a:rPr lang="en-US" dirty="0"/>
              <a:t>Mansfield, E, (1991): Microeconomic theory/applications, 7th edition, New York, Norton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0166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03409-4705-2D08-E2FD-F2B0E46AA52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587625" y="2016125"/>
            <a:ext cx="9604375" cy="3449638"/>
          </a:xfrm>
        </p:spPr>
        <p:txBody>
          <a:bodyPr/>
          <a:lstStyle/>
          <a:p>
            <a:pPr lvl="4"/>
            <a:endParaRPr lang="en-US" dirty="0"/>
          </a:p>
          <a:p>
            <a:pPr lvl="4"/>
            <a:endParaRPr lang="en-US" dirty="0"/>
          </a:p>
          <a:p>
            <a:pPr marL="2743200" lvl="6" indent="0">
              <a:buNone/>
            </a:pPr>
            <a:r>
              <a:rPr lang="en-US" sz="2000" b="1" dirty="0"/>
              <a:t>THE END,THANK YOU.</a:t>
            </a:r>
          </a:p>
        </p:txBody>
      </p:sp>
    </p:spTree>
    <p:extLst>
      <p:ext uri="{BB962C8B-B14F-4D97-AF65-F5344CB8AC3E}">
        <p14:creationId xmlns:p14="http://schemas.microsoft.com/office/powerpoint/2010/main" val="111349714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713</TotalTime>
  <Words>2925</Words>
  <Application>Microsoft Office PowerPoint</Application>
  <PresentationFormat>Widescreen</PresentationFormat>
  <Paragraphs>316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Calibri</vt:lpstr>
      <vt:lpstr>Calibri Light</vt:lpstr>
      <vt:lpstr>Cambria Math</vt:lpstr>
      <vt:lpstr>Gill Sans MT</vt:lpstr>
      <vt:lpstr>Gallery</vt:lpstr>
      <vt:lpstr>INTERMEDIATE MICROECONOMICS</vt:lpstr>
      <vt:lpstr>CONTENTS</vt:lpstr>
      <vt:lpstr>contents</vt:lpstr>
      <vt:lpstr>CONTENTS</vt:lpstr>
      <vt:lpstr>1.0  OBJECTIVES</vt:lpstr>
      <vt:lpstr>2.0 introduction</vt:lpstr>
      <vt:lpstr>2.0 A production function </vt:lpstr>
      <vt:lpstr>Definition of production concepts </vt:lpstr>
      <vt:lpstr>4.0 Similarity and differences between consumer behavior &amp; production theory  </vt:lpstr>
      <vt:lpstr>5.0 TYPES OF PRODUCTION CURVES </vt:lpstr>
      <vt:lpstr> 2) average product (ap) or average physical product (app)  </vt:lpstr>
      <vt:lpstr> 3) Marginal Physical Product (MPP or MP)  </vt:lpstr>
      <vt:lpstr>Table-TPL,APL,MPL</vt:lpstr>
      <vt:lpstr>GRAPH-TPL,APL,MPL</vt:lpstr>
      <vt:lpstr>6.0 RELATIONSHIPs</vt:lpstr>
      <vt:lpstr>law of diminishing returns </vt:lpstr>
      <vt:lpstr>II) BETWEEN  APPL  &amp; MPPL</vt:lpstr>
      <vt:lpstr>7.0 THE THREE STAGES OF PRODUCTION </vt:lpstr>
      <vt:lpstr>Stage II </vt:lpstr>
      <vt:lpstr>Stage III </vt:lpstr>
      <vt:lpstr>8.0 ISOQUANT ANALYSIS </vt:lpstr>
      <vt:lpstr>ISOQUANTS</vt:lpstr>
      <vt:lpstr>Marginal rate of technical substitution (MRTS) of labour and capital. </vt:lpstr>
      <vt:lpstr>SHAPES OF ISOQUANTS</vt:lpstr>
      <vt:lpstr>2) Input- output isoquant (Leontief isoquant)</vt:lpstr>
      <vt:lpstr>3)Smooth convex isoquant </vt:lpstr>
      <vt:lpstr>CHARACTERISTICS OF ISOQUANTS </vt:lpstr>
      <vt:lpstr> 9.0 THE LAW OF RETURNS TO SCALE </vt:lpstr>
      <vt:lpstr>Returns to scale </vt:lpstr>
      <vt:lpstr>Constant returns to scale </vt:lpstr>
      <vt:lpstr>Decreasing returns to scale </vt:lpstr>
      <vt:lpstr>Increasing returns to scale </vt:lpstr>
      <vt:lpstr>11. Returns To Scale  and Homogeneity of the Production Function </vt:lpstr>
      <vt:lpstr>Returns to scale.</vt:lpstr>
      <vt:lpstr>Returns to scale. </vt:lpstr>
      <vt:lpstr> 10.0  the EQUILIBRIUM  OF  THE  FIRM </vt:lpstr>
      <vt:lpstr>Case 1: maximize output subject to a cost constraint  </vt:lpstr>
      <vt:lpstr>Case 2: maximizing profit π if output and price are given.</vt:lpstr>
      <vt:lpstr>Isocost line</vt:lpstr>
      <vt:lpstr>ISOCOST LINE</vt:lpstr>
      <vt:lpstr>Shifts of isocost lines </vt:lpstr>
      <vt:lpstr>Shifts of isocost lines </vt:lpstr>
      <vt:lpstr> EQUILIBRIUM  OF THE FIRM </vt:lpstr>
      <vt:lpstr>11.0 SUMMARY</vt:lpstr>
      <vt:lpstr>Summary cont…</vt:lpstr>
      <vt:lpstr>12.0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9</cp:revision>
  <dcterms:created xsi:type="dcterms:W3CDTF">2023-09-29T03:28:35Z</dcterms:created>
  <dcterms:modified xsi:type="dcterms:W3CDTF">2023-10-03T15:28:39Z</dcterms:modified>
</cp:coreProperties>
</file>