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8" r:id="rId5"/>
    <p:sldId id="259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60" r:id="rId33"/>
    <p:sldId id="290" r:id="rId34"/>
    <p:sldId id="262" r:id="rId35"/>
    <p:sldId id="261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877CF-DA6D-47F6-BE05-56EF6010AF9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CE8E546D-9828-4DF3-9056-D175E573719E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5040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877CF-DA6D-47F6-BE05-56EF6010AF9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546D-9828-4DF3-9056-D175E573719E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4333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877CF-DA6D-47F6-BE05-56EF6010AF9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546D-9828-4DF3-9056-D175E573719E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705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877CF-DA6D-47F6-BE05-56EF6010AF9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546D-9828-4DF3-9056-D175E573719E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1624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877CF-DA6D-47F6-BE05-56EF6010AF9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546D-9828-4DF3-9056-D175E573719E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1137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877CF-DA6D-47F6-BE05-56EF6010AF9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546D-9828-4DF3-9056-D175E573719E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1777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877CF-DA6D-47F6-BE05-56EF6010AF9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546D-9828-4DF3-9056-D175E5737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524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877CF-DA6D-47F6-BE05-56EF6010AF9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546D-9828-4DF3-9056-D175E573719E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6488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D95877CF-DA6D-47F6-BE05-56EF6010AF9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546D-9828-4DF3-9056-D175E573719E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2245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877CF-DA6D-47F6-BE05-56EF6010AF9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546D-9828-4DF3-9056-D175E573719E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5954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877CF-DA6D-47F6-BE05-56EF6010AF9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546D-9828-4DF3-9056-D175E573719E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7404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877CF-DA6D-47F6-BE05-56EF6010AF9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CE8E546D-9828-4DF3-9056-D175E573719E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2543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E613C-9AB1-9A42-0338-ADA8133082E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INTERMEDIATE MICROECONOMICS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91020E-FC78-4BFE-C09A-D5AF38ABBC1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WEEK 6- COMPETITIVE MARKETS</a:t>
            </a:r>
          </a:p>
        </p:txBody>
      </p:sp>
    </p:spTree>
    <p:extLst>
      <p:ext uri="{BB962C8B-B14F-4D97-AF65-F5344CB8AC3E}">
        <p14:creationId xmlns:p14="http://schemas.microsoft.com/office/powerpoint/2010/main" val="3137917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358F1-4D61-952F-9017-21CA67383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5EA2A-A21B-BDDF-CC27-7ACCA3AF60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1.0	0bjectives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2.0	Introduction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3.0	Characteristics of Competitive markets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4.0	Advantages and disadvantages of Perfectly Competitive Markets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5.0	Demand in a Perfectly Competitive Markets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641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957F19-0C04-744E-D9B7-F305B4055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C50865-A729-6CC5-D3F5-E0BBADACA9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6.0	Profit Maximization</a:t>
            </a:r>
          </a:p>
          <a:p>
            <a:pPr>
              <a:lnSpc>
                <a:spcPct val="150000"/>
              </a:lnSpc>
            </a:pPr>
            <a:r>
              <a:rPr lang="en-US" dirty="0"/>
              <a:t>7.0	Short-run Supply Curve</a:t>
            </a:r>
          </a:p>
          <a:p>
            <a:pPr>
              <a:lnSpc>
                <a:spcPct val="150000"/>
              </a:lnSpc>
            </a:pPr>
            <a:r>
              <a:rPr lang="en-US" dirty="0"/>
              <a:t>8.0	Long-run Supply Curve</a:t>
            </a:r>
          </a:p>
          <a:p>
            <a:pPr>
              <a:lnSpc>
                <a:spcPct val="150000"/>
              </a:lnSpc>
            </a:pPr>
            <a:r>
              <a:rPr lang="en-US" dirty="0"/>
              <a:t>9.0	Summary</a:t>
            </a:r>
          </a:p>
          <a:p>
            <a:pPr>
              <a:lnSpc>
                <a:spcPct val="150000"/>
              </a:lnSpc>
            </a:pPr>
            <a:r>
              <a:rPr lang="en-US" dirty="0"/>
              <a:t>10.0	 References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001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C7ACF-7DAC-6F8B-6ACF-29AE5E4E4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1.0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72923C-C4CD-EB85-766B-6256912219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At the end of this topic, you should be able to-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1.	Discuss the characteristics of competitive markets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2.	Differentiate competitive markets form other markets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3.	Evaluate the Profit-Maximizing Output Level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4.	State the equilibrium conditions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5.	Explain supply in a competitive market.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079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D4E14-7748-0601-DC7E-DCD4DA0DB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2.0 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6CD3A-0966-4519-C8C0-DA75B4877D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What Is Perfect Competition?</a:t>
            </a:r>
          </a:p>
          <a:p>
            <a:r>
              <a:rPr lang="en-US" dirty="0"/>
              <a:t>It is market structure where all producers and consumers have full and symmetric information and no transaction costs.</a:t>
            </a:r>
          </a:p>
          <a:p>
            <a:r>
              <a:rPr lang="en-US" dirty="0"/>
              <a:t>There are a large number of producers and consumers competing with one another in this kind of environment.</a:t>
            </a:r>
          </a:p>
          <a:p>
            <a:r>
              <a:rPr lang="en-US" dirty="0"/>
              <a:t>Perfect competition is theoretically the opposite of a monopolistic market.</a:t>
            </a:r>
          </a:p>
          <a:p>
            <a:r>
              <a:rPr lang="en-US" dirty="0"/>
              <a:t>The opposite of perfect competition is imperfect competition, which exists when a market violates the abstract tenets of neoclassical pure or perfect competition.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51433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411CE-5F38-888C-C545-3F8ACFC7A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Types of Markets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870459-B997-7DCD-D5A2-018DBBA5E3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31429"/>
          </a:xfrm>
        </p:spPr>
        <p:txBody>
          <a:bodyPr>
            <a:normAutofit fontScale="92500" lnSpcReduction="20000"/>
          </a:bodyPr>
          <a:lstStyle/>
          <a:p>
            <a:r>
              <a:rPr lang="en-US" sz="2200" dirty="0"/>
              <a:t>A </a:t>
            </a:r>
            <a:r>
              <a:rPr lang="en-US" sz="2200" b="1" dirty="0"/>
              <a:t>competitive firm </a:t>
            </a:r>
            <a:r>
              <a:rPr lang="en-US" sz="2200" dirty="0"/>
              <a:t>is a firm that has many other firms producing identical goods and has no control over its price.</a:t>
            </a:r>
          </a:p>
          <a:p>
            <a:r>
              <a:rPr lang="en-US" sz="2200" dirty="0"/>
              <a:t>Competitive firms are rather unusual and is on one end of the spectrum.</a:t>
            </a:r>
          </a:p>
          <a:p>
            <a:r>
              <a:rPr lang="en-US" sz="2200" dirty="0"/>
              <a:t>The other extreme is a market with only one firm – </a:t>
            </a:r>
            <a:r>
              <a:rPr lang="en-US" sz="2200" b="1" dirty="0"/>
              <a:t>a monopoly. </a:t>
            </a:r>
          </a:p>
          <a:p>
            <a:r>
              <a:rPr lang="en-US" sz="2200" dirty="0"/>
              <a:t>Monopolies have a good bit of influence, but not total influence over the price. </a:t>
            </a:r>
          </a:p>
          <a:p>
            <a:r>
              <a:rPr lang="en-US" sz="2200" dirty="0"/>
              <a:t>Markets can differ is the existence of barriers to entry. </a:t>
            </a:r>
          </a:p>
          <a:p>
            <a:r>
              <a:rPr lang="en-US" sz="2200" dirty="0"/>
              <a:t>Oligopolies which are markets with only a few competitors. </a:t>
            </a:r>
          </a:p>
          <a:p>
            <a:r>
              <a:rPr lang="en-US" sz="2200" dirty="0"/>
              <a:t>An oligopoly, firms have more influence over prices than firms in markets with many competitors.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9138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64DC09-E3EA-8AA9-D17A-9D960E823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How does Perfect Competition Work?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A541F4-D710-844E-807F-06B014B5EC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1215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It is a benchmark or ideal type to which real-life market structures can be compared. </a:t>
            </a:r>
          </a:p>
          <a:p>
            <a:r>
              <a:rPr lang="en-US" dirty="0"/>
              <a:t>In a perfect competition model, there are no monopolies. </a:t>
            </a:r>
          </a:p>
          <a:p>
            <a:r>
              <a:rPr lang="en-US" dirty="0"/>
              <a:t>All firms sell an identical product (the product is a commodity or homogeneous).</a:t>
            </a:r>
          </a:p>
          <a:p>
            <a:r>
              <a:rPr lang="en-US" dirty="0"/>
              <a:t>All firms are price takers (they cannot influence the market price of their products).</a:t>
            </a:r>
          </a:p>
          <a:p>
            <a:r>
              <a:rPr lang="en-US" dirty="0"/>
              <a:t>Market share has no influence on prices.</a:t>
            </a:r>
          </a:p>
          <a:p>
            <a:r>
              <a:rPr lang="en-US" dirty="0"/>
              <a:t>This can be contrasted with the more realistic </a:t>
            </a:r>
            <a:r>
              <a:rPr lang="en-US" b="1" dirty="0"/>
              <a:t>imperfect competition.</a:t>
            </a:r>
          </a:p>
          <a:p>
            <a:pPr marL="0" indent="0">
              <a:buNone/>
            </a:pPr>
            <a:r>
              <a:rPr lang="en-US" dirty="0"/>
              <a:t> -This market exists whenever a market, hypothetical or real, violates the abstract tenets of neoclassical pure or perfect competition.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6542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31073-0B08-0A6E-CC89-D8A9A3C90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3.0 CHARACTERISTICS OF PERFECT COMPETITION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193E9F-5572-7A3C-3518-376C5AFAD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1817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200" b="1" dirty="0"/>
              <a:t>1.A Large and Homogeneous Market </a:t>
            </a:r>
          </a:p>
          <a:p>
            <a:r>
              <a:rPr lang="en-US" sz="2200" dirty="0"/>
              <a:t>There are a large number of buyers and sellers in a perfectly competitive market. </a:t>
            </a:r>
          </a:p>
          <a:p>
            <a:r>
              <a:rPr lang="en-US" sz="2200" dirty="0"/>
              <a:t>The sellers are small firms, instead of large corporations capable of controlling prices through supply adjustments. </a:t>
            </a:r>
          </a:p>
          <a:p>
            <a:pPr marL="0" indent="0">
              <a:buNone/>
            </a:pPr>
            <a:r>
              <a:rPr lang="en-US" sz="2200" b="1" dirty="0"/>
              <a:t>2. Perfect Information Availability  </a:t>
            </a:r>
          </a:p>
          <a:p>
            <a:r>
              <a:rPr lang="en-US" sz="2200" dirty="0"/>
              <a:t>Information about an industry's ecosystem and competition constitutes a significant advantage. </a:t>
            </a:r>
          </a:p>
          <a:p>
            <a:r>
              <a:rPr lang="en-US" sz="2200" dirty="0"/>
              <a:t>For example, knowledge about component sourcing and supplier pricing can make or break the market for certain companies.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679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2AB9E-C92C-661F-E6CF-DF561761F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Characteristics of perfect competition </a:t>
            </a:r>
            <a:r>
              <a:rPr lang="en-US" sz="2400" cap="none" dirty="0" err="1"/>
              <a:t>cont</a:t>
            </a:r>
            <a:r>
              <a:rPr lang="en-US" sz="2400" cap="none" dirty="0"/>
              <a:t>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764471-E6F5-7449-7717-015355B362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3. Absence of Controls  </a:t>
            </a:r>
          </a:p>
          <a:p>
            <a:r>
              <a:rPr lang="en-US" dirty="0"/>
              <a:t>Governments play a vital role in market formation for products by imposing regulations and price controls. </a:t>
            </a:r>
          </a:p>
          <a:p>
            <a:r>
              <a:rPr lang="en-US" dirty="0"/>
              <a:t>They can control the entry and exit of firms into a market by setting up rules to function in the market. </a:t>
            </a:r>
          </a:p>
          <a:p>
            <a:r>
              <a:rPr lang="en-US" dirty="0"/>
              <a:t>The entry and exit of firms in such a market are unregulated.</a:t>
            </a:r>
          </a:p>
          <a:p>
            <a:r>
              <a:rPr lang="en-US" dirty="0"/>
              <a:t>This frees firms to spend on labor and capital assets without restrictions.</a:t>
            </a:r>
          </a:p>
        </p:txBody>
      </p:sp>
    </p:spTree>
    <p:extLst>
      <p:ext uri="{BB962C8B-B14F-4D97-AF65-F5344CB8AC3E}">
        <p14:creationId xmlns:p14="http://schemas.microsoft.com/office/powerpoint/2010/main" val="1404963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155D4-4331-0D02-A2FF-381FF5BCC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Characteristics of perfect competition </a:t>
            </a:r>
            <a:r>
              <a:rPr lang="en-US" sz="2400" cap="none" dirty="0" err="1"/>
              <a:t>cont</a:t>
            </a:r>
            <a:r>
              <a:rPr lang="en-US" sz="2400" cap="none" dirty="0"/>
              <a:t>…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F7319F-8B41-0DB8-1C7C-5C8F0154D6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784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4. Cheap and Efficient Transportation</a:t>
            </a:r>
          </a:p>
          <a:p>
            <a:r>
              <a:rPr lang="en-US" dirty="0"/>
              <a:t>companies do not incur significant costs to transport goods. This helps reduce the product’s price and cuts back on delays in transporting goods.</a:t>
            </a:r>
          </a:p>
          <a:p>
            <a:pPr marL="0" indent="0">
              <a:buNone/>
            </a:pPr>
            <a:r>
              <a:rPr lang="en-US" b="1" dirty="0"/>
              <a:t>5. Negligible Transaction Costs</a:t>
            </a:r>
          </a:p>
          <a:p>
            <a:r>
              <a:rPr lang="en-US" dirty="0"/>
              <a:t>Buyers and sellers don’t have to spend much time or money to interact with each other.</a:t>
            </a:r>
          </a:p>
          <a:p>
            <a:r>
              <a:rPr lang="en-US" dirty="0"/>
              <a:t>If this were not the case, buyers might absorb a higher price charged by firms who have a lower transaction cost.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796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0682-BD64-E585-8EE1-9335EA9EE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Note</a:t>
            </a:r>
            <a:br>
              <a:rPr lang="en-US" sz="2400" cap="none" dirty="0"/>
            </a:br>
            <a:endParaRPr lang="en-US" sz="2400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4D7803-6535-0E54-1805-B1CC8F0C9A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1. Theory vs. Reality of Perfect Competition</a:t>
            </a:r>
          </a:p>
          <a:p>
            <a:r>
              <a:rPr lang="en-US" dirty="0"/>
              <a:t>Real-world competition differs from this ideal primarily because of differentiation in production, marketing, and selling</a:t>
            </a:r>
          </a:p>
          <a:p>
            <a:pPr marL="0" indent="0">
              <a:buNone/>
            </a:pPr>
            <a:r>
              <a:rPr lang="en-US" b="1" dirty="0"/>
              <a:t>2. Barriers to Entry Prohibit Perfect Competition.</a:t>
            </a:r>
          </a:p>
          <a:p>
            <a:r>
              <a:rPr lang="en-US" dirty="0"/>
              <a:t>Significant obstacles exist that prevent perfect competition from developing in the economy.</a:t>
            </a:r>
          </a:p>
          <a:p>
            <a:pPr marL="0" indent="0">
              <a:buNone/>
            </a:pPr>
            <a:r>
              <a:rPr lang="en-US" dirty="0"/>
              <a:t>3. </a:t>
            </a:r>
            <a:r>
              <a:rPr lang="en-US" b="1" dirty="0"/>
              <a:t>Conditions for Perfect Competition</a:t>
            </a:r>
          </a:p>
          <a:p>
            <a:pPr marL="0" indent="0">
              <a:buNone/>
            </a:pPr>
            <a:r>
              <a:rPr lang="en-US" b="1" dirty="0"/>
              <a:t>4. Price‐taking behavior.</a:t>
            </a:r>
          </a:p>
          <a:p>
            <a:pPr marL="0" indent="0">
              <a:buNone/>
            </a:pP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75969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F513E-B628-2C35-EBC1-7DA966000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4.0 ADVANTAGES AND DISADVANTAGES OF PERFECT COMPETITION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0134D6-A890-E892-8677-4800C81101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Advantages of Perfect Competition</a:t>
            </a:r>
          </a:p>
          <a:p>
            <a:pPr marL="0" indent="0">
              <a:buNone/>
            </a:pPr>
            <a:r>
              <a:rPr lang="en-US" b="1" dirty="0"/>
              <a:t>1.Productive Efficiency</a:t>
            </a:r>
          </a:p>
          <a:p>
            <a:r>
              <a:rPr lang="en-US" dirty="0"/>
              <a:t>A firm is productively efficient when it produces on its long-run average cost curve, from firm’s perspective. </a:t>
            </a:r>
          </a:p>
          <a:p>
            <a:pPr marL="0" indent="0">
              <a:buNone/>
            </a:pPr>
            <a:r>
              <a:rPr lang="en-US" b="1" dirty="0"/>
              <a:t>2. Allocative Efficiency</a:t>
            </a:r>
          </a:p>
          <a:p>
            <a:r>
              <a:rPr lang="en-US" dirty="0"/>
              <a:t>A firm is allocatively efficient when it cannot change the allocation of resources in the economy in a way that will increase the welfare of society. </a:t>
            </a:r>
          </a:p>
        </p:txBody>
      </p:sp>
    </p:spTree>
    <p:extLst>
      <p:ext uri="{BB962C8B-B14F-4D97-AF65-F5344CB8AC3E}">
        <p14:creationId xmlns:p14="http://schemas.microsoft.com/office/powerpoint/2010/main" val="39057479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BE979-DF7A-952C-71FC-4828EFED9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cap="none" dirty="0"/>
              <a:t>Advantages of Perfect Competition</a:t>
            </a:r>
            <a:br>
              <a:rPr lang="en-US" sz="2400" cap="none" dirty="0"/>
            </a:br>
            <a:br>
              <a:rPr lang="en-US" sz="2400" cap="none" dirty="0"/>
            </a:br>
            <a:endParaRPr lang="en-US" sz="2400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CB503-4F9D-84D5-DCDC-36B0566F33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3. Lower Price</a:t>
            </a:r>
          </a:p>
          <a:p>
            <a:r>
              <a:rPr lang="en-US" dirty="0"/>
              <a:t>Perfectly competitive firms have no market power.</a:t>
            </a:r>
          </a:p>
          <a:p>
            <a:r>
              <a:rPr lang="en-US" dirty="0"/>
              <a:t>The price charged by perfectly competitive firms is lower than the price that would be charged by a monopoly operating in the same market.</a:t>
            </a:r>
          </a:p>
          <a:p>
            <a:pPr marL="0" indent="0">
              <a:buNone/>
            </a:pPr>
            <a:r>
              <a:rPr lang="en-US" b="1" dirty="0"/>
              <a:t>4. Income Equity</a:t>
            </a:r>
          </a:p>
          <a:p>
            <a:r>
              <a:rPr lang="en-US" dirty="0"/>
              <a:t>The distribution of income in perfectly competitive markets will be more equitable than one that abounds with monopolistic markets and oligopolistic markets.</a:t>
            </a:r>
          </a:p>
        </p:txBody>
      </p:sp>
    </p:spTree>
    <p:extLst>
      <p:ext uri="{BB962C8B-B14F-4D97-AF65-F5344CB8AC3E}">
        <p14:creationId xmlns:p14="http://schemas.microsoft.com/office/powerpoint/2010/main" val="25316348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F1C8F-ADB3-F09A-B686-99761B7DF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Advantages of Perfect Competition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E4DCE4-15E9-17DF-ABED-B5A71CB214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6. No Price Discrimination</a:t>
            </a:r>
          </a:p>
          <a:p>
            <a:r>
              <a:rPr lang="en-US" dirty="0"/>
              <a:t>Perfectly competitive firms are price-takers and hence they are unable to exploit consumers through price discrimination. </a:t>
            </a:r>
          </a:p>
        </p:txBody>
      </p:sp>
    </p:spTree>
    <p:extLst>
      <p:ext uri="{BB962C8B-B14F-4D97-AF65-F5344CB8AC3E}">
        <p14:creationId xmlns:p14="http://schemas.microsoft.com/office/powerpoint/2010/main" val="34688179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C2695-4DCD-13A2-3144-AC5524046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Disadvantages of Perfect Competition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C71C1A-3525-5003-327F-EA1DCD691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9890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1.Higher Price</a:t>
            </a:r>
          </a:p>
          <a:p>
            <a:r>
              <a:rPr lang="en-US" dirty="0"/>
              <a:t>A perfectly competitive firm reaps less economies of scale than a monopoly and hence charges higher prices.</a:t>
            </a:r>
          </a:p>
          <a:p>
            <a:pPr marL="0" indent="0">
              <a:buNone/>
            </a:pPr>
            <a:r>
              <a:rPr lang="en-US" b="1" dirty="0"/>
              <a:t>2.Dynamic Inefficiency</a:t>
            </a:r>
          </a:p>
          <a:p>
            <a:r>
              <a:rPr lang="en-US" dirty="0"/>
              <a:t>Perfectly competitive firms do not engage in research and development due to lack of ability and incentive and hence are dynamically inefficient. </a:t>
            </a:r>
          </a:p>
          <a:p>
            <a:pPr marL="0" indent="0">
              <a:buNone/>
            </a:pPr>
            <a:r>
              <a:rPr lang="en-US" b="1" dirty="0"/>
              <a:t>3. No Variety of Choices</a:t>
            </a:r>
          </a:p>
          <a:p>
            <a:r>
              <a:rPr lang="en-US" dirty="0"/>
              <a:t>Perfectly competitive firms sell homogeneous products and hence offer consumers no variety of choices. </a:t>
            </a:r>
          </a:p>
        </p:txBody>
      </p:sp>
    </p:spTree>
    <p:extLst>
      <p:ext uri="{BB962C8B-B14F-4D97-AF65-F5344CB8AC3E}">
        <p14:creationId xmlns:p14="http://schemas.microsoft.com/office/powerpoint/2010/main" val="33955266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D9EA86-8046-1258-B60A-ED887B5BC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US" dirty="0"/>
            </a:br>
            <a:r>
              <a:rPr lang="en-US" dirty="0"/>
              <a:t>5.0 DEMAND IN A PERFECTLY COMPETITIVE MARKET</a:t>
            </a:r>
            <a:br>
              <a:rPr lang="en-US" dirty="0"/>
            </a:b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544B62D-7083-461F-FBE6-B1665D6560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73750" y="1899443"/>
            <a:ext cx="5801415" cy="3772487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0A5F31-64C6-B923-4380-1647DDD80F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4670" y="3232803"/>
            <a:ext cx="4429079" cy="2439127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The demand and supply curves for a perfectly competitive market are illustrated in Figure (a)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The demand curve for the output of an individual firm operating in this perfectly competitive market is illustrated in Figure (b).</a:t>
            </a:r>
          </a:p>
        </p:txBody>
      </p:sp>
    </p:spTree>
    <p:extLst>
      <p:ext uri="{BB962C8B-B14F-4D97-AF65-F5344CB8AC3E}">
        <p14:creationId xmlns:p14="http://schemas.microsoft.com/office/powerpoint/2010/main" val="42570439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2880F37-44B3-B263-FED1-966D20561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Demand in a perfectly competitive market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F594BB-2F71-6BB4-0C74-5B6E84AE17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demand curve for the market is downward sloping.</a:t>
            </a:r>
          </a:p>
          <a:p>
            <a:r>
              <a:rPr lang="en-US" dirty="0"/>
              <a:t>The demand curve for the individual firm is flat or perfectly elastic, reflecting the fact that the individual takes the market price, P, as given. </a:t>
            </a:r>
          </a:p>
          <a:p>
            <a:r>
              <a:rPr lang="en-US" dirty="0"/>
              <a:t>The difference in the slopes of the market demand curve and the individual firm's demand curve is due to the assumption that each firm is small in size. </a:t>
            </a:r>
          </a:p>
          <a:p>
            <a:r>
              <a:rPr lang="en-US" dirty="0"/>
              <a:t>The individual firm's equilibrium quantity of output will be completely determined by the amount of output the individual firm chooses to supply.</a:t>
            </a:r>
          </a:p>
        </p:txBody>
      </p:sp>
    </p:spTree>
    <p:extLst>
      <p:ext uri="{BB962C8B-B14F-4D97-AF65-F5344CB8AC3E}">
        <p14:creationId xmlns:p14="http://schemas.microsoft.com/office/powerpoint/2010/main" val="791722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9B891C-28F1-3DFA-461E-455A30035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Demand in a perfectly competitive market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4751A8-7F3C-CE4C-48F0-1DE0946657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As long as the additional revenue earned from selling a unit is greater than the marginal cost of producing the unit, the firm should produce it. </a:t>
            </a:r>
          </a:p>
          <a:p>
            <a:r>
              <a:rPr lang="en-US" dirty="0"/>
              <a:t>In perfect competition, the additional revenue earned from selling another unit of output is simply equal to the market price.</a:t>
            </a:r>
          </a:p>
          <a:p>
            <a:r>
              <a:rPr lang="en-US" dirty="0"/>
              <a:t>Total revenue is the total amount received as firms sell their products. </a:t>
            </a:r>
          </a:p>
          <a:p>
            <a:r>
              <a:rPr lang="en-US" dirty="0"/>
              <a:t>Marginal revenue is the change in total revenue as a firm sells on more unit of a good or service. </a:t>
            </a:r>
          </a:p>
          <a:p>
            <a:r>
              <a:rPr lang="en-US" dirty="0"/>
              <a:t>Average revenue is the average amount received per unit.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90059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DA781-C69E-A2CB-12C7-7A638E9D5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6.0 PROFIT MAXIMIZATION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CA03F8-4D81-993B-549A-F2E9FA48DF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fontScale="92500" lnSpcReduction="20000"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200" b="1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Choosing the Profit-Maximizing Output Level</a:t>
            </a:r>
            <a:endParaRPr lang="en-US" sz="2200" kern="1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If the goal of a firm is to maximize profit, this can be done by choosing the output level where marginal revenue = marginal cost.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kern="1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If a firm is producing at an output where marginal cost equals marginal revenue, and yet the price is below average cost, the firm is earning a loss.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kern="1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If the marginal revenue is greater than the average variable cost, the firm is better off producing than not producing. </a:t>
            </a:r>
            <a:endParaRPr lang="en-US" sz="2200" kern="1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kern="1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20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If the marginal revenue is greater than average cost, the firm can reduce losses by producing more.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19196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63464-2212-E5DC-39CC-8E92EC474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7.0 SHORT-RUN SUPPLY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B9CD42-3424-3B63-5994-5AD4DD67D3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31429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The firm's profits are the difference between its total revenues and total costs.</a:t>
            </a:r>
          </a:p>
          <a:p>
            <a:r>
              <a:rPr lang="en-US" dirty="0"/>
              <a:t>Total revenue and marginal revenue. A firm's total revenue is P * Q</a:t>
            </a:r>
          </a:p>
          <a:p>
            <a:r>
              <a:rPr lang="en-US" dirty="0"/>
              <a:t>In a perfectly competitive market, the firm's marginal revenue is just equal to the market price, P.</a:t>
            </a:r>
          </a:p>
          <a:p>
            <a:pPr marL="0" indent="0">
              <a:buNone/>
            </a:pPr>
            <a:r>
              <a:rPr lang="en-US" b="1" dirty="0"/>
              <a:t>Short‐run profit maximization</a:t>
            </a:r>
          </a:p>
          <a:p>
            <a:r>
              <a:rPr lang="en-US" dirty="0"/>
              <a:t>Choosing to supply the level of output where its marginal revenue equals its marginal cost. </a:t>
            </a:r>
          </a:p>
          <a:p>
            <a:r>
              <a:rPr lang="en-US" dirty="0"/>
              <a:t> When marginal revenue exceeds marginal cost, the firm can earn greater profits by increasing its output. </a:t>
            </a:r>
          </a:p>
          <a:p>
            <a:r>
              <a:rPr lang="en-US" dirty="0"/>
              <a:t>When marginal revenue is below marginal cost, the firm is losing money, and consequently, it must reduce its output.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5643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043BD-5FB0-CCE8-9293-EA6876B6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Table 1-firms outputs, revenues, costs and profits</a:t>
            </a:r>
          </a:p>
        </p:txBody>
      </p:sp>
      <p:pic>
        <p:nvPicPr>
          <p:cNvPr id="4" name="Content Placeholder 3" descr="A table with numbers and a few words&#10;&#10;Description automatically generated with medium confidence">
            <a:extLst>
              <a:ext uri="{FF2B5EF4-FFF2-40B4-BE49-F238E27FC236}">
                <a16:creationId xmlns:a16="http://schemas.microsoft.com/office/drawing/2014/main" id="{98C2A4E5-F4CB-D077-9284-F63FCAC7D4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02225" y="942181"/>
            <a:ext cx="6374158" cy="43719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9586BA-0275-FF70-4F4D-F315ACFBB27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The firm maximizes its profits by choosing to produce exactly 29 units of output. </a:t>
            </a:r>
          </a:p>
          <a:p>
            <a:r>
              <a:rPr lang="en-US" sz="1800" dirty="0"/>
              <a:t>In choosing to produce 29 units of output, the firm earns $90 ($290 − 200) in profits.</a:t>
            </a:r>
          </a:p>
        </p:txBody>
      </p:sp>
    </p:spTree>
    <p:extLst>
      <p:ext uri="{BB962C8B-B14F-4D97-AF65-F5344CB8AC3E}">
        <p14:creationId xmlns:p14="http://schemas.microsoft.com/office/powerpoint/2010/main" val="16702641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2EDF20-D645-790D-A5D7-6CD901028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Graphical illustration of short‐run profit maximization.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727B9F-2BE6-7C5F-0926-10321BD52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4021409" cy="2248181"/>
          </a:xfrm>
        </p:spPr>
        <p:txBody>
          <a:bodyPr>
            <a:normAutofit fontScale="92500"/>
          </a:bodyPr>
          <a:lstStyle/>
          <a:p>
            <a:r>
              <a:rPr lang="en-US" dirty="0"/>
              <a:t>The firm's equilibrium supply of 29 units of output is determined by the intersection of the marginal cost and marginal revenue curves (point d in Figure ). </a:t>
            </a:r>
          </a:p>
          <a:p>
            <a:r>
              <a:rPr lang="en-US" dirty="0"/>
              <a:t>When the firm produces 29 units of output, its average total cost is found to be $6.90 (point c) on the average total cost curve in Figure ). </a:t>
            </a:r>
          </a:p>
        </p:txBody>
      </p:sp>
      <p:pic>
        <p:nvPicPr>
          <p:cNvPr id="5" name="Content Placeholder 4" descr="A diagram of a profit-making process&#10;&#10;Description automatically generated with medium confidence">
            <a:extLst>
              <a:ext uri="{FF2B5EF4-FFF2-40B4-BE49-F238E27FC236}">
                <a16:creationId xmlns:a16="http://schemas.microsoft.com/office/drawing/2014/main" id="{8E655F40-520E-85C1-A23F-6062D37906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912" y="961231"/>
            <a:ext cx="5996167" cy="43338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5825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60A98B4-9E26-3170-3852-DA20DE05B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Short‐run losses and the shut‐down decision.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BB79C-0582-CAB9-1100-CF0E56C0C6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31429"/>
          </a:xfrm>
        </p:spPr>
        <p:txBody>
          <a:bodyPr>
            <a:normAutofit fontScale="92500"/>
          </a:bodyPr>
          <a:lstStyle/>
          <a:p>
            <a:r>
              <a:rPr lang="en-US" dirty="0"/>
              <a:t>When the firm's average total cost curve lies above its marginal revenue curve at the profit maximizing level of output, the firm is experiencing losses.</a:t>
            </a:r>
          </a:p>
          <a:p>
            <a:r>
              <a:rPr lang="en-US" dirty="0"/>
              <a:t>The firm will take into account its average variable costs rather than its average total costs. </a:t>
            </a:r>
          </a:p>
          <a:p>
            <a:r>
              <a:rPr lang="en-US" dirty="0"/>
              <a:t>The difference between the firm's average total costs and its average variable costs is its average fixed costs. </a:t>
            </a:r>
          </a:p>
          <a:p>
            <a:r>
              <a:rPr lang="en-US" dirty="0"/>
              <a:t>The firm must pay its fixed costs regardless of whether it produces any output. </a:t>
            </a:r>
          </a:p>
          <a:p>
            <a:r>
              <a:rPr lang="en-US" dirty="0"/>
              <a:t>Hence, the firm's fixed costs are considered </a:t>
            </a:r>
            <a:r>
              <a:rPr lang="en-US" b="1" dirty="0"/>
              <a:t>sunk costs </a:t>
            </a:r>
            <a:r>
              <a:rPr lang="en-US" dirty="0"/>
              <a:t>and will not have any bearing on whether the firm decides to shut down. </a:t>
            </a:r>
          </a:p>
          <a:p>
            <a:r>
              <a:rPr lang="en-US" dirty="0"/>
              <a:t>Thus, the firm will focus on its average variable costs in determining whether to shut down.</a:t>
            </a:r>
          </a:p>
        </p:txBody>
      </p:sp>
    </p:spTree>
    <p:extLst>
      <p:ext uri="{BB962C8B-B14F-4D97-AF65-F5344CB8AC3E}">
        <p14:creationId xmlns:p14="http://schemas.microsoft.com/office/powerpoint/2010/main" val="29955833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F90CA7-83AC-C894-640A-72C75E8FA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The firms short-run shut down decision</a:t>
            </a:r>
          </a:p>
        </p:txBody>
      </p:sp>
      <p:pic>
        <p:nvPicPr>
          <p:cNvPr id="5" name="Content Placeholder 4" descr="A diagram of a short-run cost&#10;&#10;Description automatically generated">
            <a:extLst>
              <a:ext uri="{FF2B5EF4-FFF2-40B4-BE49-F238E27FC236}">
                <a16:creationId xmlns:a16="http://schemas.microsoft.com/office/drawing/2014/main" id="{FDE77290-E91E-B201-6733-A930B53192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87617" y="1085056"/>
            <a:ext cx="6215270" cy="410979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858860A-AFE9-1984-749D-F2E33FDFCE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485138" cy="2248181"/>
          </a:xfrm>
        </p:spPr>
        <p:txBody>
          <a:bodyPr/>
          <a:lstStyle/>
          <a:p>
            <a:r>
              <a:rPr lang="en-US" dirty="0"/>
              <a:t>As a general rule, a firm will shut down production whenever its average variable costs exceed its marginal revenue at the profit maximizing level of output. </a:t>
            </a:r>
          </a:p>
        </p:txBody>
      </p:sp>
    </p:spTree>
    <p:extLst>
      <p:ext uri="{BB962C8B-B14F-4D97-AF65-F5344CB8AC3E}">
        <p14:creationId xmlns:p14="http://schemas.microsoft.com/office/powerpoint/2010/main" val="35573076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5134959-E611-F324-6C2B-35A43C4DA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The firm's short‐run supply curve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DA4797-D203-694D-D142-376D77965D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Short‐run supply curve. </a:t>
            </a:r>
          </a:p>
          <a:p>
            <a:r>
              <a:rPr lang="en-US" dirty="0"/>
              <a:t>The firm's short‐run supply curve is the portion of its marginal cost curve that lies above its average variable cost curve. </a:t>
            </a:r>
          </a:p>
          <a:p>
            <a:r>
              <a:rPr lang="en-US" dirty="0"/>
              <a:t>As the market price rises, the firm will supply more of its product, in accordance with the law of supply. </a:t>
            </a:r>
          </a:p>
          <a:p>
            <a:r>
              <a:rPr lang="en-US" dirty="0"/>
              <a:t>If, however, the market price, which is the firm's marginal revenue curve, falls below the firm's average variable cost, the firm will shut down and supply zero output.</a:t>
            </a:r>
          </a:p>
        </p:txBody>
      </p:sp>
    </p:spTree>
    <p:extLst>
      <p:ext uri="{BB962C8B-B14F-4D97-AF65-F5344CB8AC3E}">
        <p14:creationId xmlns:p14="http://schemas.microsoft.com/office/powerpoint/2010/main" val="15467718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37539-5569-6C31-0115-052B2DE90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short-run equilibrium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B3BEF3-88A6-FB9D-B59A-6D322632D5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At short-run equilibrium, the firm has two conditions: </a:t>
            </a:r>
          </a:p>
          <a:p>
            <a:r>
              <a:rPr lang="en-US" dirty="0"/>
              <a:t>If price is less than the average variable cost, the firm should shut down. </a:t>
            </a:r>
          </a:p>
          <a:p>
            <a:r>
              <a:rPr lang="en-US" dirty="0"/>
              <a:t>If price is greater than the average variable cost, the firm should produce. The firm always produces at the output level where marginal revenue equals marginal cost. </a:t>
            </a:r>
          </a:p>
          <a:p>
            <a:r>
              <a:rPr lang="en-US" dirty="0"/>
              <a:t>Both conditions apply to firms in all different types of markets.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75296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6E8D1-CA97-8AC6-D0F4-7B8922DCF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8.0 LONG-RUN SUPPLY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8D339F-E0DA-CE6C-010B-8E70F0EAEF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/>
          </a:bodyPr>
          <a:lstStyle/>
          <a:p>
            <a:r>
              <a:rPr lang="en-US" dirty="0"/>
              <a:t>In the long‐run, firms can vary all of their input factors. </a:t>
            </a:r>
          </a:p>
          <a:p>
            <a:r>
              <a:rPr lang="en-US" dirty="0"/>
              <a:t>New firms will be tempted to enter the market if some of the existing firms in the market are earning </a:t>
            </a:r>
            <a:r>
              <a:rPr lang="en-US" b="1" dirty="0"/>
              <a:t>positive economic profits</a:t>
            </a:r>
            <a:r>
              <a:rPr lang="en-US" dirty="0"/>
              <a:t>. </a:t>
            </a:r>
          </a:p>
          <a:p>
            <a:r>
              <a:rPr lang="en-US" b="1" dirty="0"/>
              <a:t>Zero economic profits</a:t>
            </a:r>
            <a:r>
              <a:rPr lang="en-US" dirty="0"/>
              <a:t>. The entry and exit of firms, which is possible in the long‐run, will eventually cause each firm's economic profits to fall to zero.</a:t>
            </a:r>
          </a:p>
          <a:p>
            <a:r>
              <a:rPr lang="en-US" dirty="0"/>
              <a:t>Hence, in the long‐run each firm earns normal profits. </a:t>
            </a:r>
          </a:p>
          <a:p>
            <a:r>
              <a:rPr lang="en-US" dirty="0"/>
              <a:t>A perfectly competitive market achieves long‐run equilibrium when all firms are earning zero economic profits and when the number of firms in the market is not changing.</a:t>
            </a:r>
          </a:p>
        </p:txBody>
      </p:sp>
    </p:spTree>
    <p:extLst>
      <p:ext uri="{BB962C8B-B14F-4D97-AF65-F5344CB8AC3E}">
        <p14:creationId xmlns:p14="http://schemas.microsoft.com/office/powerpoint/2010/main" val="7048633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634026-66C3-B72F-3A55-44B8E9DE3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Minimization of long‐run average total cost.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B683C-A315-1F97-5FFB-94AD1BD278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749288"/>
            <a:ext cx="9603275" cy="404191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In the long‐run, a perfectly competitive firm can adjust the amount it uses of all factor inputs, including those that are fixed in the short‐run. </a:t>
            </a:r>
          </a:p>
          <a:p>
            <a:r>
              <a:rPr lang="en-US" dirty="0"/>
              <a:t>If, in the short‐run, the firm is operating below its minimum efficient scale and experiencing economies of scale,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 the long‐run it can adjust its use of factor inputs so as to increase its output to the minimum efficient scale level.</a:t>
            </a:r>
          </a:p>
          <a:p>
            <a:r>
              <a:rPr lang="en-US" dirty="0"/>
              <a:t>Alternatively, if the firm is experiencing diseconomies of scale because its short‐run level of output exceeds its minimum efficient scale,-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 in the long‐run the firm can adjust its use of factor inputs so as to reduce its output to the minimum efficient scale level. </a:t>
            </a:r>
          </a:p>
        </p:txBody>
      </p:sp>
    </p:spTree>
    <p:extLst>
      <p:ext uri="{BB962C8B-B14F-4D97-AF65-F5344CB8AC3E}">
        <p14:creationId xmlns:p14="http://schemas.microsoft.com/office/powerpoint/2010/main" val="24921196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B2CA5-6714-ED71-4078-C5E21662A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Graphical illustration of long‐run profit maximization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0683BF9-534C-7545-4F2A-3F38374B66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59896" y="1294606"/>
            <a:ext cx="5989982" cy="36671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66B7BD-02B0-C78B-71BE-6EF16DB5F5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577903" cy="2248181"/>
          </a:xfrm>
        </p:spPr>
        <p:txBody>
          <a:bodyPr>
            <a:normAutofit/>
          </a:bodyPr>
          <a:lstStyle/>
          <a:p>
            <a:r>
              <a:rPr lang="en-US" sz="2000" dirty="0"/>
              <a:t>The profit maximizing level of output, where marginal cost equals marginal revenue, results in an equilibrium quantity of Q units of output. </a:t>
            </a:r>
          </a:p>
        </p:txBody>
      </p:sp>
    </p:spTree>
    <p:extLst>
      <p:ext uri="{BB962C8B-B14F-4D97-AF65-F5344CB8AC3E}">
        <p14:creationId xmlns:p14="http://schemas.microsoft.com/office/powerpoint/2010/main" val="2143569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8D975-87B4-62F3-2339-08F3DC0A2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Long‐run market supply curve.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6F5622-CC60-D485-DAB9-DBC24CC244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763433" cy="2248181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short‐run market supply curve is just the horizontal summation of all the individual firm's supply curves.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long‐run market supply curve is found by examining the responsiveness of short‐run market supply to a change in market demand.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F0906F6-AEDB-FB1E-A609-EF3FE9B336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137" y="1351756"/>
            <a:ext cx="5679453" cy="41019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04127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969A7F3-8275-F5D6-5F64-C96A7ADDD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cap="none" dirty="0"/>
              <a:t>supply in a competitive market</a:t>
            </a:r>
            <a:br>
              <a:rPr lang="en-US" sz="2400" cap="none" dirty="0"/>
            </a:br>
            <a:endParaRPr lang="en-US" sz="2400" cap="none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1E7ADB-9BF5-EDDC-6CEB-79D02B659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25411"/>
          </a:xfrm>
        </p:spPr>
        <p:txBody>
          <a:bodyPr>
            <a:normAutofit fontScale="85000" lnSpcReduction="20000"/>
          </a:bodyPr>
          <a:lstStyle/>
          <a:p>
            <a:r>
              <a:rPr lang="en-US" sz="2100" dirty="0"/>
              <a:t>In perfect competition, the firm’s short-run supply curve is just the marginal cost function above the shutdown price.</a:t>
            </a:r>
          </a:p>
          <a:p>
            <a:r>
              <a:rPr lang="en-US" sz="2100" dirty="0"/>
              <a:t>The market supply curve is the horizontal sum of all the individual firm’s supply curves.</a:t>
            </a:r>
          </a:p>
          <a:p>
            <a:pPr marL="0" indent="0">
              <a:buNone/>
            </a:pPr>
            <a:r>
              <a:rPr lang="en-US" sz="2100" b="1" dirty="0"/>
              <a:t>Profits: Economics and Accounting Profits</a:t>
            </a:r>
          </a:p>
          <a:p>
            <a:r>
              <a:rPr lang="en-US" sz="2100" dirty="0"/>
              <a:t>Accounting profit is the difference between revenue and explicit costs.</a:t>
            </a:r>
          </a:p>
          <a:p>
            <a:r>
              <a:rPr lang="en-US" sz="2100" dirty="0"/>
              <a:t>Economic profit accounts for costs of the factors of production. </a:t>
            </a:r>
          </a:p>
          <a:p>
            <a:r>
              <a:rPr lang="en-US" sz="2100" dirty="0"/>
              <a:t>Accounting profit that could be earned elsewhere is the normal profit. </a:t>
            </a:r>
          </a:p>
          <a:p>
            <a:r>
              <a:rPr lang="en-US" sz="2100" dirty="0"/>
              <a:t>This is the opportunity cost of capital and other inputs supplied by the owners of a business.</a:t>
            </a:r>
          </a:p>
          <a:p>
            <a:r>
              <a:rPr lang="en-US" sz="2100" dirty="0"/>
              <a:t>Zero economic profit means that this firm is earning the same accounting profit in the current business that they could earn elsewhere.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6370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60CB3-7A51-EEAD-D9D9-DAE9E0D82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9.0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D6A964-B1D7-75A6-7D0B-BE046EC84E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If firms in an industry are earning positive economic profit, other firms will enter the industry. </a:t>
            </a:r>
          </a:p>
          <a:p>
            <a:r>
              <a:rPr lang="en-US" dirty="0"/>
              <a:t>If there are positive economic profit new firms will enter, increasing the market supply. </a:t>
            </a:r>
          </a:p>
          <a:p>
            <a:r>
              <a:rPr lang="en-US" dirty="0"/>
              <a:t>In the long-run, entry and exit of firms will cause the price to adjust back to the long-run equilibrium where economic profits are zero</a:t>
            </a:r>
          </a:p>
          <a:p>
            <a:r>
              <a:rPr lang="en-US" dirty="0"/>
              <a:t>An increasing cost industry is one where the price of inputs increase as the industry expands. </a:t>
            </a:r>
          </a:p>
          <a:p>
            <a:r>
              <a:rPr lang="en-US" dirty="0"/>
              <a:t>A decreasing cost industry is one where the price of inputs decreases as the industry expands. </a:t>
            </a:r>
          </a:p>
          <a:p>
            <a:r>
              <a:rPr lang="en-US" dirty="0"/>
              <a:t>In the short run, demand increases, creating a shortage. </a:t>
            </a:r>
          </a:p>
        </p:txBody>
      </p:sp>
    </p:spTree>
    <p:extLst>
      <p:ext uri="{BB962C8B-B14F-4D97-AF65-F5344CB8AC3E}">
        <p14:creationId xmlns:p14="http://schemas.microsoft.com/office/powerpoint/2010/main" val="15610363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69855F-F117-77ED-ADA0-B7BE0F2B5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50715-5213-16BE-0D23-9797175CB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881485"/>
          </a:xfrm>
        </p:spPr>
        <p:txBody>
          <a:bodyPr>
            <a:normAutofit lnSpcReduction="10000"/>
          </a:bodyPr>
          <a:lstStyle/>
          <a:p>
            <a:r>
              <a:rPr lang="en-US" dirty="0"/>
              <a:t>Business also increase prices due to higher costs as they expand. As prices rise, some consumers reduce the amounts they are willing to purchase. </a:t>
            </a:r>
          </a:p>
          <a:p>
            <a:r>
              <a:rPr lang="en-US" dirty="0"/>
              <a:t>This process continues until quantity demanded equals quantity supplied and firms are producing at levels of output that are maximizing profits in the short run. </a:t>
            </a:r>
          </a:p>
          <a:p>
            <a:r>
              <a:rPr lang="en-US" dirty="0"/>
              <a:t>At this point, prices are still above average costs, so firms will be earning economic profit. </a:t>
            </a:r>
          </a:p>
          <a:p>
            <a:r>
              <a:rPr lang="en-US" dirty="0"/>
              <a:t>This prompts additional firms to enter the market, which ultimately cycles to cause all firms to earn zero economic profit in the long run.</a:t>
            </a:r>
          </a:p>
          <a:p>
            <a:r>
              <a:rPr lang="en-US" dirty="0"/>
              <a:t>Economic Efficiency-In the long run, a perfectly competitive market will create a technically efficient and allocatively efficient outcome.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62299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6151B-0409-2789-E84C-43041A1AF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10.0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8AF3F0-2081-163A-761B-49AD4B26EB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arenR"/>
            </a:pPr>
            <a:r>
              <a:rPr lang="en-US" kern="0" dirty="0">
                <a:solidFill>
                  <a:srgbClr val="0D0D0D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Nicholson, W. (1992): Microeconomic Theory: Basic  principles and extensions, 5th edition, San Diego, Dryden Press </a:t>
            </a:r>
            <a:endParaRPr lang="en-US" kern="1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arenR"/>
            </a:pPr>
            <a:r>
              <a:rPr lang="en-US" kern="0" dirty="0">
                <a:solidFill>
                  <a:srgbClr val="0D0D0D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kern="0" dirty="0" err="1">
                <a:solidFill>
                  <a:srgbClr val="0D0D0D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Koutsoyiannis</a:t>
            </a:r>
            <a:r>
              <a:rPr lang="en-US" kern="0" dirty="0">
                <a:solidFill>
                  <a:srgbClr val="0D0D0D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A. (1979): Modern Microeconomics, 2nd edition, Macmillan </a:t>
            </a:r>
            <a:endParaRPr lang="en-US" kern="1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arenR"/>
            </a:pPr>
            <a:r>
              <a:rPr lang="en-US" kern="0" dirty="0">
                <a:solidFill>
                  <a:srgbClr val="0D0D0D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Mansfield, E, (1991): Microeconomic theory/applications, 7th edition, New York, Norton</a:t>
            </a:r>
            <a:endParaRPr lang="en-US" kern="1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03830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23CF9-E876-B423-454B-69AB6F1ED8B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587625" y="2016125"/>
            <a:ext cx="9604375" cy="3449638"/>
          </a:xfrm>
        </p:spPr>
        <p:txBody>
          <a:bodyPr/>
          <a:lstStyle/>
          <a:p>
            <a:endParaRPr lang="en-US" dirty="0"/>
          </a:p>
          <a:p>
            <a:pPr marL="914400" lvl="2" indent="0">
              <a:buNone/>
            </a:pPr>
            <a:r>
              <a:rPr lang="en-US" sz="2000" dirty="0"/>
              <a:t>THE END,THANK YOU</a:t>
            </a:r>
          </a:p>
        </p:txBody>
      </p:sp>
    </p:spTree>
    <p:extLst>
      <p:ext uri="{BB962C8B-B14F-4D97-AF65-F5344CB8AC3E}">
        <p14:creationId xmlns:p14="http://schemas.microsoft.com/office/powerpoint/2010/main" val="18174499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258</TotalTime>
  <Words>2620</Words>
  <Application>Microsoft Office PowerPoint</Application>
  <PresentationFormat>Widescreen</PresentationFormat>
  <Paragraphs>192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Gill Sans MT</vt:lpstr>
      <vt:lpstr>Symbol</vt:lpstr>
      <vt:lpstr>Wingdings</vt:lpstr>
      <vt:lpstr>Gallery</vt:lpstr>
      <vt:lpstr>INTERMEDIATE MICROECONOMICS</vt:lpstr>
      <vt:lpstr>CONTENTS</vt:lpstr>
      <vt:lpstr>CONTENTS</vt:lpstr>
      <vt:lpstr>1.0 OBJECTIVES</vt:lpstr>
      <vt:lpstr>2.0 INTRODUCTION</vt:lpstr>
      <vt:lpstr>Types of Markets</vt:lpstr>
      <vt:lpstr>How does Perfect Competition Work?</vt:lpstr>
      <vt:lpstr>3.0 CHARACTERISTICS OF PERFECT COMPETITION</vt:lpstr>
      <vt:lpstr>Characteristics of perfect competition cont…</vt:lpstr>
      <vt:lpstr>Characteristics of perfect competition cont…</vt:lpstr>
      <vt:lpstr>Note </vt:lpstr>
      <vt:lpstr>4.0 ADVANTAGES AND DISADVANTAGES OF PERFECT COMPETITION</vt:lpstr>
      <vt:lpstr>Advantages of Perfect Competition  </vt:lpstr>
      <vt:lpstr>Advantages of Perfect Competition</vt:lpstr>
      <vt:lpstr>Disadvantages of Perfect Competition</vt:lpstr>
      <vt:lpstr> 5.0 DEMAND IN A PERFECTLY COMPETITIVE MARKET </vt:lpstr>
      <vt:lpstr>Demand in a perfectly competitive market</vt:lpstr>
      <vt:lpstr>Demand in a perfectly competitive market</vt:lpstr>
      <vt:lpstr>6.0 PROFIT MAXIMIZATION</vt:lpstr>
      <vt:lpstr>7.0 SHORT-RUN SUPPLY</vt:lpstr>
      <vt:lpstr>Table 1-firms outputs, revenues, costs and profits</vt:lpstr>
      <vt:lpstr>Graphical illustration of short‐run profit maximization. </vt:lpstr>
      <vt:lpstr>Short‐run losses and the shut‐down decision. </vt:lpstr>
      <vt:lpstr>The firms short-run shut down decision</vt:lpstr>
      <vt:lpstr>The firm's short‐run supply curve </vt:lpstr>
      <vt:lpstr>short-run equilibrium</vt:lpstr>
      <vt:lpstr>8.0 LONG-RUN SUPPLY</vt:lpstr>
      <vt:lpstr>Minimization of long‐run average total cost. </vt:lpstr>
      <vt:lpstr>Graphical illustration of long‐run profit maximization</vt:lpstr>
      <vt:lpstr>Long‐run market supply curve.</vt:lpstr>
      <vt:lpstr>supply in a competitive market </vt:lpstr>
      <vt:lpstr>9.0 SUMMARY</vt:lpstr>
      <vt:lpstr>SUMMARY</vt:lpstr>
      <vt:lpstr>10.0 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INTERMEDIATE MICROECONOMICS</dc:title>
  <dc:creator>Evelyn Tipape (Treasury)</dc:creator>
  <cp:lastModifiedBy>Evelyn Tipape (Treasury)</cp:lastModifiedBy>
  <cp:revision>4</cp:revision>
  <dcterms:created xsi:type="dcterms:W3CDTF">2023-10-04T02:00:57Z</dcterms:created>
  <dcterms:modified xsi:type="dcterms:W3CDTF">2023-10-03T21:20:10Z</dcterms:modified>
</cp:coreProperties>
</file>