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3" r:id="rId4"/>
    <p:sldId id="257" r:id="rId5"/>
    <p:sldId id="258" r:id="rId6"/>
    <p:sldId id="265" r:id="rId7"/>
    <p:sldId id="259" r:id="rId8"/>
    <p:sldId id="284" r:id="rId9"/>
    <p:sldId id="283" r:id="rId10"/>
    <p:sldId id="28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6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87" r:id="rId36"/>
    <p:sldId id="260" r:id="rId37"/>
    <p:sldId id="281" r:id="rId38"/>
    <p:sldId id="261" r:id="rId39"/>
    <p:sldId id="296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36" autoAdjust="0"/>
    <p:restoredTop sz="94660"/>
  </p:normalViewPr>
  <p:slideViewPr>
    <p:cSldViewPr snapToGrid="0">
      <p:cViewPr>
        <p:scale>
          <a:sx n="87" d="100"/>
          <a:sy n="87" d="100"/>
        </p:scale>
        <p:origin x="-68" y="-3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2787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3932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4607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4464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493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9802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2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465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918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5160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5555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847A1A-4921-4514-8AB4-005ABD451AF6}" type="datetimeFigureOut">
              <a:rPr lang="en-US" smtClean="0"/>
              <a:t>10/29/2023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1CEF80C8-5892-400E-AE77-DB10E8234C0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91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AD27B-2897-9EE1-F961-E626B8DAE0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INTERMEDIATE MICROECONOMICS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D6DAC2-4C73-8D22-2A8D-86F05EF5D9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b="1" dirty="0"/>
              <a:t>WEEK 7-MONOPOLY</a:t>
            </a:r>
          </a:p>
        </p:txBody>
      </p:sp>
    </p:spTree>
    <p:extLst>
      <p:ext uri="{BB962C8B-B14F-4D97-AF65-F5344CB8AC3E}">
        <p14:creationId xmlns:p14="http://schemas.microsoft.com/office/powerpoint/2010/main" val="3209430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1B82D-BE67-F9DD-B2CA-DEF6993E01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  <a:endParaRPr lang="en-KE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1ACDF6-0224-FCFF-8194-0B356714C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3"/>
            <a:ext cx="9603275" cy="400003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1.0 OBJECTIVES</a:t>
            </a:r>
          </a:p>
          <a:p>
            <a:pPr marL="0" indent="0">
              <a:buNone/>
            </a:pPr>
            <a:r>
              <a:rPr lang="en-US" dirty="0"/>
              <a:t>2.0 INTRODUCTION</a:t>
            </a:r>
          </a:p>
          <a:p>
            <a:r>
              <a:rPr lang="en-US" dirty="0"/>
              <a:t>Definition</a:t>
            </a:r>
          </a:p>
          <a:p>
            <a:r>
              <a:rPr lang="en-US" dirty="0"/>
              <a:t>Characteristics</a:t>
            </a:r>
          </a:p>
          <a:p>
            <a:r>
              <a:rPr lang="en-US" dirty="0"/>
              <a:t>Barriers to entry limiting competition</a:t>
            </a:r>
          </a:p>
          <a:p>
            <a:pPr marL="0" indent="0">
              <a:buNone/>
            </a:pPr>
            <a:r>
              <a:rPr lang="en-US" dirty="0"/>
              <a:t>3.0 TYPES OF MONOPOLY</a:t>
            </a:r>
          </a:p>
          <a:p>
            <a:r>
              <a:rPr lang="en-US" dirty="0"/>
              <a:t>Simple Monopoly and Discriminating Monopoly</a:t>
            </a:r>
          </a:p>
          <a:p>
            <a:r>
              <a:rPr lang="en-US" dirty="0"/>
              <a:t>Pure Monopoly and Imperfect Monopoly</a:t>
            </a:r>
          </a:p>
          <a:p>
            <a:r>
              <a:rPr lang="en-US" dirty="0"/>
              <a:t>Natural Monopoly</a:t>
            </a:r>
          </a:p>
          <a:p>
            <a:r>
              <a:rPr lang="en-US" dirty="0"/>
              <a:t>Legal Monopoly</a:t>
            </a:r>
          </a:p>
          <a:p>
            <a:pPr marL="0" indent="0">
              <a:buNone/>
            </a:pPr>
            <a:endParaRPr lang="en-US" dirty="0"/>
          </a:p>
          <a:p>
            <a:pPr marL="457200" lvl="1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94224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D2ABF6-9971-C3A2-372C-897330588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CONTENTS</a:t>
            </a:r>
            <a:endParaRPr lang="en-KE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D2C55-AD4F-5D9E-FEFB-6807355766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4.0 Monopoly Pricing and Short run equilibrium</a:t>
            </a:r>
          </a:p>
          <a:p>
            <a:pPr marL="0" indent="0">
              <a:buNone/>
            </a:pPr>
            <a:r>
              <a:rPr lang="en-US" dirty="0"/>
              <a:t>5.0 The Long-run in Monopoly</a:t>
            </a:r>
          </a:p>
          <a:p>
            <a:pPr marL="0" indent="0">
              <a:buNone/>
            </a:pPr>
            <a:r>
              <a:rPr lang="en-US" dirty="0"/>
              <a:t>6.0 Impacts of Monopoly on inefficiency. </a:t>
            </a:r>
          </a:p>
          <a:p>
            <a:pPr marL="0" indent="0">
              <a:buNone/>
            </a:pPr>
            <a:r>
              <a:rPr lang="en-US" dirty="0"/>
              <a:t>7.0 Government responses to Monopoly</a:t>
            </a:r>
          </a:p>
          <a:p>
            <a:pPr marL="0" indent="0">
              <a:buNone/>
            </a:pPr>
            <a:r>
              <a:rPr lang="en-US" dirty="0"/>
              <a:t>8.0 SUMMARY</a:t>
            </a:r>
          </a:p>
          <a:p>
            <a:pPr marL="0" indent="0">
              <a:buNone/>
            </a:pPr>
            <a:r>
              <a:rPr lang="en-US" dirty="0"/>
              <a:t>9. 0 REFERENCES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768062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47B8A-2668-879E-50C5-986FB32B9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1.0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3A065-3A19-E80B-C5D4-DC2C005DE9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At the end of this unit, you should be able to: </a:t>
            </a:r>
          </a:p>
          <a:p>
            <a:r>
              <a:rPr lang="en-US" dirty="0"/>
              <a:t>Describe the monopoly market </a:t>
            </a:r>
          </a:p>
          <a:p>
            <a:r>
              <a:rPr lang="en-US" dirty="0"/>
              <a:t>State the features of monopoly </a:t>
            </a:r>
          </a:p>
          <a:p>
            <a:r>
              <a:rPr lang="en-US" dirty="0"/>
              <a:t>Enumerate sources of monopoly power </a:t>
            </a:r>
          </a:p>
          <a:p>
            <a:r>
              <a:rPr lang="en-US" dirty="0"/>
              <a:t>Explain  total  revenue,  marginal  revenue  and demand curve monopoly market</a:t>
            </a:r>
          </a:p>
          <a:p>
            <a:r>
              <a:rPr lang="en-US" dirty="0"/>
              <a:t> Explain  profit  maximization  and  loss  minimization  under monopoly market.</a:t>
            </a:r>
          </a:p>
        </p:txBody>
      </p:sp>
    </p:spTree>
    <p:extLst>
      <p:ext uri="{BB962C8B-B14F-4D97-AF65-F5344CB8AC3E}">
        <p14:creationId xmlns:p14="http://schemas.microsoft.com/office/powerpoint/2010/main" val="575773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2045C-4861-C59C-E9BA-714DDF4C3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2.0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3A324C-D41F-E7AF-A2E4-41B0A8FF1E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2.1 Definition</a:t>
            </a:r>
            <a:r>
              <a:rPr lang="en-US" dirty="0"/>
              <a:t>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r>
              <a:rPr lang="en-US" dirty="0"/>
              <a:t>It refers to a market situation where one firm or a group of firms which are combined to have a control over the supply of the product.</a:t>
            </a:r>
          </a:p>
          <a:p>
            <a:r>
              <a:rPr lang="en-US" dirty="0"/>
              <a:t>Three essential conditions to constitute as monopoly-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Single producer or seller.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Absence of close substitutes.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Barriers to the entry of new firms.</a:t>
            </a:r>
          </a:p>
        </p:txBody>
      </p:sp>
    </p:spTree>
    <p:extLst>
      <p:ext uri="{BB962C8B-B14F-4D97-AF65-F5344CB8AC3E}">
        <p14:creationId xmlns:p14="http://schemas.microsoft.com/office/powerpoint/2010/main" val="81551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6B103-C924-1752-6C1D-592CC9395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2.2 Characteristics of Monopoly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243C0-1EDE-F1FA-B3DA-8E9DA30B6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1.  There is a single seller, so the firm and industry are synonymous.</a:t>
            </a:r>
          </a:p>
          <a:p>
            <a:pPr marL="0" indent="0">
              <a:buNone/>
            </a:pPr>
            <a:r>
              <a:rPr lang="en-US" dirty="0"/>
              <a:t>2.   There are no close substitutes for the firm’s product.</a:t>
            </a:r>
          </a:p>
          <a:p>
            <a:pPr marL="0" indent="0">
              <a:buNone/>
            </a:pPr>
            <a:r>
              <a:rPr lang="en-US" dirty="0"/>
              <a:t>3. The firm is a “price maker,” that is, the firm has considerable control over the price. </a:t>
            </a:r>
          </a:p>
          <a:p>
            <a:pPr marL="0" indent="0">
              <a:buNone/>
            </a:pPr>
            <a:r>
              <a:rPr lang="en-US" dirty="0"/>
              <a:t>4. Entry into the industry by other firms is blocked.</a:t>
            </a:r>
          </a:p>
          <a:p>
            <a:pPr marL="0" indent="0">
              <a:buNone/>
            </a:pPr>
            <a:r>
              <a:rPr lang="en-US" dirty="0"/>
              <a:t>5. A monopolist may or may not engage in nonprice competition. 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31349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9D83A-0966-71FB-FB6C-7C3F892F6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2.3 </a:t>
            </a:r>
            <a:r>
              <a:rPr lang="en-US" cap="none" dirty="0"/>
              <a:t>Barriers to entry limiting competition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25E253-1CA0-F7AC-7262-83D14965C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Sources of Monopoly Power </a:t>
            </a:r>
          </a:p>
          <a:p>
            <a:r>
              <a:rPr lang="en-US" dirty="0"/>
              <a:t>Monopolies  derive  their  market  power  from  barriers  to  entry.</a:t>
            </a:r>
          </a:p>
          <a:p>
            <a:r>
              <a:rPr lang="en-US" dirty="0"/>
              <a:t>The major types of barriers to entry; 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Economies of scale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 </a:t>
            </a:r>
            <a:r>
              <a:rPr lang="en-US" i="1" dirty="0"/>
              <a:t>Legal barriers </a:t>
            </a:r>
            <a:r>
              <a:rPr lang="en-US" dirty="0"/>
              <a:t>to entry into a monopolistic industry also exist in the form of patents and licenses.</a:t>
            </a:r>
          </a:p>
          <a:p>
            <a:pPr marL="457200" indent="-457200">
              <a:buFont typeface="+mj-lt"/>
              <a:buAutoNum type="arabicPeriod"/>
            </a:pPr>
            <a:r>
              <a:rPr lang="en-US" i="1" dirty="0"/>
              <a:t>Ownership or control of essential resources.</a:t>
            </a:r>
          </a:p>
        </p:txBody>
      </p:sp>
    </p:spTree>
    <p:extLst>
      <p:ext uri="{BB962C8B-B14F-4D97-AF65-F5344CB8AC3E}">
        <p14:creationId xmlns:p14="http://schemas.microsoft.com/office/powerpoint/2010/main" val="2428240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9A2C2-FD1A-B407-3BA4-C09C032DC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Barriers to entry limiting competition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D03D5-039B-687E-32C1-524015AC9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4. Monopolists may use </a:t>
            </a:r>
            <a:r>
              <a:rPr lang="en-US" i="1" dirty="0"/>
              <a:t>pricing </a:t>
            </a:r>
            <a:r>
              <a:rPr lang="en-US" dirty="0"/>
              <a:t>or other strategic barriers such as selective price-cutting and advertising.</a:t>
            </a:r>
          </a:p>
          <a:p>
            <a:pPr marL="0" indent="0">
              <a:buNone/>
            </a:pPr>
            <a:r>
              <a:rPr lang="en-US" dirty="0"/>
              <a:t>5. </a:t>
            </a:r>
            <a:r>
              <a:rPr lang="en-US" i="1" dirty="0"/>
              <a:t>Technological  superiority</a:t>
            </a:r>
            <a:r>
              <a:rPr lang="en-US" dirty="0"/>
              <a:t>:  A  monopoly  may  be  better  able  to acquire,  integrate  and  use  the  best  possible  technology  in producing its goods. </a:t>
            </a:r>
          </a:p>
          <a:p>
            <a:r>
              <a:rPr lang="en-US" dirty="0"/>
              <a:t>Entrants do not have the size  or finances to  use  the  best  available  technology.</a:t>
            </a:r>
          </a:p>
          <a:p>
            <a:pPr marL="0" indent="0">
              <a:buNone/>
            </a:pPr>
            <a:r>
              <a:rPr lang="en-US" dirty="0"/>
              <a:t>6. </a:t>
            </a:r>
            <a:r>
              <a:rPr lang="en-US" i="1" dirty="0"/>
              <a:t>No substitute goods</a:t>
            </a:r>
            <a:r>
              <a:rPr lang="en-US" dirty="0"/>
              <a:t>: A monopoly sells a good for which there is no close substitute. </a:t>
            </a:r>
          </a:p>
          <a:p>
            <a:r>
              <a:rPr lang="en-US" dirty="0"/>
              <a:t>The absence of substitutes makes the demand for  the  good  relatively  inelastic  enabling  monopolies  to  extract positive profits.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405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38BDB-7261-0CF2-6C21-7E7C89DC7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Barriers to entry limiting competition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0867C9-542B-F922-9EC9-B742D55F3B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/>
              <a:t>7. </a:t>
            </a:r>
            <a:r>
              <a:rPr lang="en-US" i="1" dirty="0"/>
              <a:t>Ownership/control  of  a  key  resource</a:t>
            </a:r>
            <a:r>
              <a:rPr lang="en-US" dirty="0"/>
              <a:t>:  A  prime  source  of monopoly power is the control of resources that are critical to the production of final goods.</a:t>
            </a:r>
          </a:p>
          <a:p>
            <a:pPr marL="0" indent="0">
              <a:buNone/>
            </a:pPr>
            <a:r>
              <a:rPr lang="en-US" dirty="0"/>
              <a:t>8. </a:t>
            </a:r>
            <a:r>
              <a:rPr lang="en-US" i="1" dirty="0"/>
              <a:t>Network effects</a:t>
            </a:r>
            <a:r>
              <a:rPr lang="en-US" dirty="0"/>
              <a:t>: The use of a product by a person can affect the value of that product to  other people. This is the network  effect.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There  is  a  direct  relationship  between  the  proportion  of  people using a product and the demand for that product.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Special  right  given  by  government:  Legal  rights  can  provide opportunity  to  monopolize  the  market  of  a  good. 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Intellectual property  rights,  including  patents  and  copyrights,  give  a monopolist special control of the production and  selling  of certain goods.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527016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58BFF-56B2-7FBA-A01D-7934EC519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Barriers to entry limiting competition cont…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8C4D53-A78B-5A7F-CCAF-8F87F0F5CD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9. </a:t>
            </a:r>
            <a:r>
              <a:rPr lang="en-US" i="1" dirty="0"/>
              <a:t>Elimination  strategies/  actions</a:t>
            </a:r>
            <a:r>
              <a:rPr lang="en-US" dirty="0"/>
              <a:t>:</a:t>
            </a:r>
          </a:p>
          <a:p>
            <a:r>
              <a:rPr lang="en-US" dirty="0"/>
              <a:t> A  company  wanting  to monopolize  a  market  may  engage  in  various  types  of  deliberate action  to  exclude  competitors  or  eliminate  competition. </a:t>
            </a:r>
          </a:p>
          <a:p>
            <a:pPr marL="0" indent="0">
              <a:buNone/>
            </a:pPr>
            <a:r>
              <a:rPr lang="en-US" dirty="0"/>
              <a:t>10. </a:t>
            </a:r>
            <a:r>
              <a:rPr lang="en-US" i="1" dirty="0"/>
              <a:t>Difficulty to exit may be a source of market power</a:t>
            </a:r>
            <a:r>
              <a:rPr lang="en-US" dirty="0"/>
              <a:t>: </a:t>
            </a:r>
          </a:p>
          <a:p>
            <a:r>
              <a:rPr lang="en-US" dirty="0"/>
              <a:t>Barriers to exit include market conditions that make it difficult or expensive for  a  company  to  end  its  involvement  with  a  market.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8808876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15CDB6-BA85-025B-EB38-A4CDDFCB3E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3.0 TYPES  OF MONOPOLY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0C6CD-BE2A-0351-A0D5-49B6DB37D9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/>
              <a:t>1.Simple Monopoly and Discriminating Monopoly: </a:t>
            </a:r>
          </a:p>
          <a:p>
            <a:r>
              <a:rPr lang="en-US" dirty="0"/>
              <a:t>A simple monopoly firm charges a uniform price for its output sold to all the buyers. </a:t>
            </a:r>
          </a:p>
          <a:p>
            <a:r>
              <a:rPr lang="en-US" dirty="0"/>
              <a:t>While a discriminating monopoly firm charges different prices for the same product to different buyers. </a:t>
            </a:r>
          </a:p>
          <a:p>
            <a:pPr marL="0" indent="0">
              <a:buNone/>
            </a:pPr>
            <a:r>
              <a:rPr lang="en-US" b="1" dirty="0"/>
              <a:t>2. Pure Monopoly and Imperfect Monopoly: </a:t>
            </a:r>
          </a:p>
          <a:p>
            <a:r>
              <a:rPr lang="en-US" dirty="0"/>
              <a:t>Pure monopoly is that type of monopoly in which a single firm which controls the supply of a commodity which has no substitutes not even a remote one. </a:t>
            </a:r>
          </a:p>
          <a:p>
            <a:r>
              <a:rPr lang="en-US" dirty="0"/>
              <a:t>Imperfect monopoly  refers to a single firm which produces a commodity having no close substitutes.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693059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33ED7-424B-C04E-D5E5-B57AC7C4B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Types  of monopoly cont…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E3DF1-ABCF-B3EC-82F1-0AC81EF810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3. </a:t>
            </a:r>
            <a:r>
              <a:rPr lang="en-US" b="1" dirty="0"/>
              <a:t>Natural Monopoly</a:t>
            </a:r>
            <a:r>
              <a:rPr lang="en-US" dirty="0"/>
              <a:t>: </a:t>
            </a:r>
          </a:p>
          <a:p>
            <a:r>
              <a:rPr lang="en-US" dirty="0"/>
              <a:t>Is a monopoly  established due to natural causes.</a:t>
            </a:r>
          </a:p>
          <a:p>
            <a:pPr marL="0" indent="0">
              <a:buNone/>
            </a:pPr>
            <a:r>
              <a:rPr lang="en-US" b="1" dirty="0"/>
              <a:t>4. Legal Monopoly: </a:t>
            </a:r>
          </a:p>
          <a:p>
            <a:r>
              <a:rPr lang="en-US" dirty="0"/>
              <a:t>When anybody receives or acquires Monopoly due to legal provisions in the country.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8042886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65EDC-C699-EC4E-9C88-2508A8391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4.0 Monopoly Pricing and Short run equilibrium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D23FB5-08A5-70A6-4448-AF7EE4A93D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1.What is firm demand/market demand in a monopoly market? </a:t>
            </a:r>
          </a:p>
          <a:p>
            <a:r>
              <a:rPr lang="en-US" dirty="0"/>
              <a:t>In monopoly, however, firm and market demand are the same because only one firm exists in the market. </a:t>
            </a:r>
          </a:p>
          <a:p>
            <a:r>
              <a:rPr lang="en-US" dirty="0"/>
              <a:t>A monopoly can charge any price it wants, and the consumer must pay that price. </a:t>
            </a:r>
            <a:r>
              <a:rPr lang="en-US" i="1" dirty="0"/>
              <a:t>True or false? </a:t>
            </a:r>
            <a:r>
              <a:rPr lang="en-US" b="1" i="1" dirty="0"/>
              <a:t>False.</a:t>
            </a:r>
            <a:endParaRPr lang="en-US" b="1" dirty="0"/>
          </a:p>
          <a:p>
            <a:r>
              <a:rPr lang="en-US" dirty="0"/>
              <a:t>Monopolies do have less competition, but consumers do not have to buy their product.  </a:t>
            </a:r>
          </a:p>
          <a:p>
            <a:r>
              <a:rPr lang="en-US" dirty="0"/>
              <a:t>As the monopoly charges a higher price, we expect that quantity demanded will fall.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7434703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0074546-1688-6A9C-1CCD-F6CF47C023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Demand curve of a monopolist market.</a:t>
            </a:r>
            <a:endParaRPr lang="en-KE" cap="none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EFB8016-4D25-103F-5FD1-C0D2836A28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Demand is determined by consumers not by the monopoly firm.</a:t>
            </a:r>
          </a:p>
          <a:p>
            <a:r>
              <a:rPr lang="en-US" i="1" u="sng" dirty="0"/>
              <a:t>Note –market power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Price is a factor of market power, the ability to increase price without decreasing sales 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Monopoly has more market power than Perfect Competition but does not have absolute market power.</a:t>
            </a:r>
          </a:p>
          <a:p>
            <a:endParaRPr lang="en-US" dirty="0"/>
          </a:p>
        </p:txBody>
      </p:sp>
      <p:pic>
        <p:nvPicPr>
          <p:cNvPr id="5" name="Content Placeholder 4" descr="A line drawing of a line&#10;&#10;Description automatically generated">
            <a:extLst>
              <a:ext uri="{FF2B5EF4-FFF2-40B4-BE49-F238E27FC236}">
                <a16:creationId xmlns:a16="http://schemas.microsoft.com/office/drawing/2014/main" id="{FE802482-EC42-8D3F-3352-7DDFB78846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11" y="1015375"/>
            <a:ext cx="4960442" cy="424117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4185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4F67015-2E4A-67DC-28F6-5B36E6B41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Short-run profit maximization</a:t>
            </a:r>
            <a:endParaRPr lang="en-KE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30" name="Content Placeholder 7">
            <a:extLst>
              <a:ext uri="{FF2B5EF4-FFF2-40B4-BE49-F238E27FC236}">
                <a16:creationId xmlns:a16="http://schemas.microsoft.com/office/drawing/2014/main" id="{7C275BAA-9DAB-AF67-5A93-5B54ED06F7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624287"/>
          </a:xfrm>
        </p:spPr>
        <p:txBody>
          <a:bodyPr>
            <a:normAutofit/>
          </a:bodyPr>
          <a:lstStyle/>
          <a:p>
            <a:r>
              <a:rPr lang="en-US" dirty="0"/>
              <a:t>Table 1 shows a downward sloping demand curve for a monopolist.</a:t>
            </a:r>
          </a:p>
          <a:p>
            <a:r>
              <a:rPr lang="en-US" dirty="0"/>
              <a:t>As price falls quantity demanded rises. </a:t>
            </a:r>
          </a:p>
          <a:p>
            <a:r>
              <a:rPr lang="en-US" dirty="0"/>
              <a:t>Why is MR = 7 when Q = 2 when price equals 8?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(Hint: What happens to the price of the first unit sold?)</a:t>
            </a:r>
          </a:p>
          <a:p>
            <a:endParaRPr lang="en-US" dirty="0"/>
          </a:p>
        </p:txBody>
      </p:sp>
      <p:pic>
        <p:nvPicPr>
          <p:cNvPr id="4" name="Content Placeholder 3" descr="A table with numbers and a number&#10;&#10;Description automatically generated">
            <a:extLst>
              <a:ext uri="{FF2B5EF4-FFF2-40B4-BE49-F238E27FC236}">
                <a16:creationId xmlns:a16="http://schemas.microsoft.com/office/drawing/2014/main" id="{BECDB1C5-0329-C677-5567-F55E2C0BE0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1040" y="1734639"/>
            <a:ext cx="5720079" cy="37317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9020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EA943-7AD6-B308-23A2-7D115203E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MR and price(demand) for a monopoly</a:t>
            </a:r>
            <a:endParaRPr lang="en-KE" cap="none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AC1B4FC-E902-BBB3-A120-C1A12E8DDF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4162555" cy="3450613"/>
          </a:xfrm>
        </p:spPr>
        <p:txBody>
          <a:bodyPr>
            <a:normAutofit/>
          </a:bodyPr>
          <a:lstStyle/>
          <a:p>
            <a:r>
              <a:rPr lang="en-US" dirty="0"/>
              <a:t>Notice that MR &lt; P (which is given by the demand curve) as shown in Figure 2 to the right. </a:t>
            </a:r>
          </a:p>
        </p:txBody>
      </p:sp>
      <p:pic>
        <p:nvPicPr>
          <p:cNvPr id="6" name="Picture 5" descr="A diagram of a function&#10;&#10;Description automatically generated">
            <a:extLst>
              <a:ext uri="{FF2B5EF4-FFF2-40B4-BE49-F238E27FC236}">
                <a16:creationId xmlns:a16="http://schemas.microsoft.com/office/drawing/2014/main" id="{BF8ACEAA-D0BE-DDA5-F23C-9F5C6EE761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8165" y="2015734"/>
            <a:ext cx="4012934" cy="345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3815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FDA3C-8591-ECBD-EBB3-19E9184B8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dirty="0"/>
              <a:t>MR,P </a:t>
            </a:r>
            <a:r>
              <a:rPr lang="en-US" cap="none" dirty="0"/>
              <a:t>and cost curves</a:t>
            </a:r>
            <a:endParaRPr lang="en-KE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3763D28-E4C2-B427-FE4D-23E14A72F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4618522" cy="345061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In the short-run the ATC, AVC, and MC are all u-shaped (law of diminishing returns.) </a:t>
            </a:r>
          </a:p>
          <a:p>
            <a:r>
              <a:rPr lang="en-US" dirty="0"/>
              <a:t>Profit maximizing firms produce at the quantity where MR = MC and where q is q1.</a:t>
            </a:r>
          </a:p>
          <a:p>
            <a:r>
              <a:rPr lang="en-US" dirty="0"/>
              <a:t>The appropriate price that is the maximum price it can just sell all of q1. </a:t>
            </a:r>
          </a:p>
          <a:p>
            <a:r>
              <a:rPr lang="en-US" dirty="0"/>
              <a:t>MR = MC at point c =&gt; both equal the distance from 0 to e.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A3B058B-315A-562B-D447-59610B4538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900" y="2015734"/>
            <a:ext cx="5399540" cy="3450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175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465A5-4668-7D8E-5A84-0129CE0EA7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Graphical analysis – questions to be answered using figure 3. 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3FE616-22CF-228E-32C0-4851DD1454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1. At what q is π maximized? </a:t>
            </a:r>
          </a:p>
          <a:p>
            <a:r>
              <a:rPr lang="en-US" dirty="0"/>
              <a:t>all profit maximizing firms produce at the quantity where MR = MC.  In Figure 3 this </a:t>
            </a:r>
            <a:r>
              <a:rPr lang="en-US" b="1" dirty="0"/>
              <a:t>occurs at q1. </a:t>
            </a:r>
          </a:p>
          <a:p>
            <a:pPr marL="0" indent="0">
              <a:buNone/>
            </a:pPr>
            <a:r>
              <a:rPr lang="en-US" b="1" dirty="0"/>
              <a:t>2.  What P does a firm charge? </a:t>
            </a:r>
          </a:p>
          <a:p>
            <a:r>
              <a:rPr lang="en-US" dirty="0"/>
              <a:t>The appropriate price that is the maximum price it can just sell all of q1.  </a:t>
            </a:r>
          </a:p>
          <a:p>
            <a:r>
              <a:rPr lang="en-US" dirty="0"/>
              <a:t>This is given by the demand curve at q1 – which occurs at point a.  </a:t>
            </a:r>
          </a:p>
          <a:p>
            <a:r>
              <a:rPr lang="en-US" dirty="0"/>
              <a:t>The appropriate profit maximizing price is P1.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1306545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B953A-8815-6CCC-F08F-A1BAB2724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Graphical analysis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405BBF-96C8-671F-2EE7-63DBAC95A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3. What does </a:t>
            </a:r>
            <a:r>
              <a:rPr lang="el-GR" b="1" dirty="0"/>
              <a:t>π </a:t>
            </a:r>
            <a:r>
              <a:rPr lang="en-US" b="1" dirty="0"/>
              <a:t>equal? </a:t>
            </a:r>
          </a:p>
          <a:p>
            <a:r>
              <a:rPr lang="en-US" dirty="0"/>
              <a:t>These are calculated at the profit maximizing output, q1. </a:t>
            </a:r>
          </a:p>
          <a:p>
            <a:r>
              <a:rPr lang="en-US" dirty="0"/>
              <a:t> Q = q1 = distance 0 to q1. </a:t>
            </a:r>
          </a:p>
          <a:p>
            <a:r>
              <a:rPr lang="en-US" dirty="0"/>
              <a:t>The price is given by the demand at point a = P1. </a:t>
            </a:r>
          </a:p>
          <a:p>
            <a:r>
              <a:rPr lang="en-US" dirty="0"/>
              <a:t>MR = MC at point c =&gt; both equal the distance from 0 to e.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41686874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3AABB-3BBD-C4AB-BABA-FDB1FFFD4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The average costs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158927-3780-4928-5C26-FAEBBE9E37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  ATC = distance 0 to d. </a:t>
            </a:r>
          </a:p>
          <a:p>
            <a:pPr marL="0" indent="0">
              <a:buNone/>
            </a:pPr>
            <a:r>
              <a:rPr lang="en-US" dirty="0"/>
              <a:t>o  AVC = distance 0 to e. </a:t>
            </a:r>
          </a:p>
          <a:p>
            <a:pPr marL="0" indent="0">
              <a:buNone/>
            </a:pPr>
            <a:r>
              <a:rPr lang="en-US" dirty="0"/>
              <a:t>o  AFC = ATC – AVC = distance e to d.</a:t>
            </a:r>
          </a:p>
        </p:txBody>
      </p:sp>
    </p:spTree>
    <p:extLst>
      <p:ext uri="{BB962C8B-B14F-4D97-AF65-F5344CB8AC3E}">
        <p14:creationId xmlns:p14="http://schemas.microsoft.com/office/powerpoint/2010/main" val="40739292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0DC98-7426-9D75-9AF6-6A68E8F3E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Total revenue and total costs </a:t>
            </a:r>
            <a:br>
              <a:rPr lang="en-US" dirty="0"/>
            </a:b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83336-0160-1B65-C065-9BEE763856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  TR = p*q = distance 0-q1 * distance 0 – P1 = area of the rectangle 0 – P1  – a – q1. </a:t>
            </a:r>
          </a:p>
          <a:p>
            <a:pPr marL="0" indent="0">
              <a:buNone/>
            </a:pPr>
            <a:r>
              <a:rPr lang="en-US" dirty="0"/>
              <a:t>o  TC = ATC*q = area of the rectangle 0 – d – b – q1. </a:t>
            </a:r>
          </a:p>
          <a:p>
            <a:pPr marL="0" indent="0">
              <a:buNone/>
            </a:pPr>
            <a:r>
              <a:rPr lang="en-US" dirty="0"/>
              <a:t>o  TVC = AVC*q = area of the rectangle 0 – e – c – q1. </a:t>
            </a:r>
          </a:p>
          <a:p>
            <a:pPr marL="0" indent="0">
              <a:buNone/>
            </a:pPr>
            <a:r>
              <a:rPr lang="en-US" dirty="0"/>
              <a:t>o  TFC = AFC*q = area of the rectangle e- d – b –c. </a:t>
            </a:r>
          </a:p>
          <a:p>
            <a:pPr marL="0" indent="0">
              <a:buNone/>
            </a:pPr>
            <a:r>
              <a:rPr lang="en-US" dirty="0"/>
              <a:t>•  Profit.  Recall that there are two methods of calculating profits. </a:t>
            </a:r>
          </a:p>
          <a:p>
            <a:pPr marL="0" indent="0">
              <a:buNone/>
            </a:pPr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958697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7EBA4-1253-9216-CF5F-EF9253546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Total revenue and total costs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9E03-DC1C-1E72-C5E4-66133D08A8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o π = TR – TC = the area of the rectangle 0 – P1  – a – q1. minus the area of rectangle 0 – d – b – q1 = the area of rectangle d – P1 – a – b. </a:t>
            </a:r>
          </a:p>
          <a:p>
            <a:pPr marL="0" indent="0">
              <a:buNone/>
            </a:pPr>
            <a:r>
              <a:rPr lang="en-US" dirty="0"/>
              <a:t>o π = TR – TC = p*q – ATC*q = (p – ATC)*q.  Again, this is the most </a:t>
            </a:r>
          </a:p>
          <a:p>
            <a:pPr marL="0" indent="0">
              <a:buNone/>
            </a:pPr>
            <a:r>
              <a:rPr lang="en-US" dirty="0"/>
              <a:t>useful equation but gives the same answer.  Notice that profit is positive here because P &gt; ATC. 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6516421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E4F4C-6F49-2974-7153-B188938DE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Loss minimization for monopolist firms 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D7F8A-2C01-01DB-087A-D2E0CDF1AD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Recall the three possibilities that can occur in the short-run for all firms: </a:t>
            </a:r>
          </a:p>
          <a:p>
            <a:pPr marL="457200" indent="-457200">
              <a:buAutoNum type="arabicPeriod"/>
            </a:pPr>
            <a:r>
              <a:rPr lang="en-US" dirty="0"/>
              <a:t>π &gt; 0, which occurs whenever P &gt; ATC-the firm continues to produce.</a:t>
            </a:r>
          </a:p>
          <a:p>
            <a:pPr marL="457200" indent="-457200">
              <a:buAutoNum type="arabicPeriod"/>
            </a:pPr>
            <a:r>
              <a:rPr lang="en-US" dirty="0"/>
              <a:t>π = 0, which occurs whenever P = ATC-the firm will continue to produce (zero economic profit implies that all costs, including opportunity costs are covered.) </a:t>
            </a:r>
          </a:p>
          <a:p>
            <a:pPr marL="457200" indent="-457200">
              <a:buAutoNum type="arabicPeriod"/>
            </a:pPr>
            <a:r>
              <a:rPr lang="en-US" dirty="0"/>
              <a:t>π &lt; 0, which occurs whenever P &lt; ATC.  Should the firm shutdown in this situation? </a:t>
            </a:r>
          </a:p>
          <a:p>
            <a:pPr marL="0" indent="0">
              <a:buNone/>
            </a:pPr>
            <a:r>
              <a:rPr lang="en-US" dirty="0"/>
              <a:t>Answer-</a:t>
            </a:r>
          </a:p>
          <a:p>
            <a:r>
              <a:rPr lang="en-US" dirty="0"/>
              <a:t>Firms should only shut down if they cannot cover their variable (not fixed) costs.  </a:t>
            </a:r>
          </a:p>
          <a:p>
            <a:r>
              <a:rPr lang="en-US" dirty="0"/>
              <a:t>Thus, if price falls below AVC then the firm will shutdown.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2360376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01B9F-46DA-4FD9-BC2E-8FEB693A4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cap="none" dirty="0"/>
              <a:t>what is the industry/market short-run supply curve? </a:t>
            </a:r>
            <a:br>
              <a:rPr lang="en-US" cap="none" dirty="0"/>
            </a:b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0E4DC-467A-7436-1F21-C08B6CCA3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069526"/>
          </a:xfrm>
        </p:spPr>
        <p:txBody>
          <a:bodyPr>
            <a:normAutofit/>
          </a:bodyPr>
          <a:lstStyle/>
          <a:p>
            <a:r>
              <a:rPr lang="en-US" dirty="0"/>
              <a:t>Examine Figure 3 again.  Recall that the firm produces where MR=MC at q1. </a:t>
            </a:r>
          </a:p>
          <a:p>
            <a:r>
              <a:rPr lang="en-US" dirty="0"/>
              <a:t> Hence, the MC curve does show </a:t>
            </a:r>
            <a:r>
              <a:rPr lang="en-US" b="1" dirty="0"/>
              <a:t>quantity supplied</a:t>
            </a:r>
            <a:r>
              <a:rPr lang="en-US" dirty="0"/>
              <a:t>.  </a:t>
            </a:r>
          </a:p>
          <a:p>
            <a:r>
              <a:rPr lang="en-US" dirty="0"/>
              <a:t>If the MC curve were the firm’s supply curve, then the </a:t>
            </a:r>
            <a:r>
              <a:rPr lang="en-US" b="1" i="1" dirty="0"/>
              <a:t>price </a:t>
            </a:r>
            <a:r>
              <a:rPr lang="en-US" dirty="0"/>
              <a:t>would be given by MC at that output level or a price of 0 – e. </a:t>
            </a:r>
          </a:p>
          <a:p>
            <a:r>
              <a:rPr lang="en-US" dirty="0"/>
              <a:t>The interaction of MC and MR determine quantity supplied but the demand curve determines price. </a:t>
            </a:r>
          </a:p>
          <a:p>
            <a:r>
              <a:rPr lang="en-US" dirty="0"/>
              <a:t>This means that no single curve determines quantity supplied and price. </a:t>
            </a:r>
          </a:p>
          <a:p>
            <a:r>
              <a:rPr lang="en-US" dirty="0"/>
              <a:t>In monopoly no supply curve exists.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9831259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5CCE8-D354-F8F9-1D63-BCCAAD433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5.0 The Long-run in Monopoly 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3446DF-7944-4346-ADAB-AD1E53B1CA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386690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long-run equilibrium in monopoly markets: </a:t>
            </a:r>
          </a:p>
          <a:p>
            <a:pPr marL="0" indent="0">
              <a:buNone/>
            </a:pPr>
            <a:r>
              <a:rPr lang="en-US" b="1" dirty="0"/>
              <a:t>1• if  π  &gt; 0</a:t>
            </a:r>
            <a:r>
              <a:rPr lang="en-US" dirty="0"/>
              <a:t>, the positive profits attract firms to the market in the long-run.</a:t>
            </a:r>
          </a:p>
          <a:p>
            <a:r>
              <a:rPr lang="en-US" dirty="0"/>
              <a:t> However, monopolies have entry barriers which keep potential competitors from entering the market. </a:t>
            </a:r>
          </a:p>
          <a:p>
            <a:r>
              <a:rPr lang="en-US" dirty="0"/>
              <a:t>Hence,  π  remains positive. </a:t>
            </a:r>
          </a:p>
          <a:p>
            <a:pPr marL="0" indent="0">
              <a:buNone/>
            </a:pPr>
            <a:r>
              <a:rPr lang="en-US" b="1" dirty="0"/>
              <a:t>2. If  π &lt; 0, </a:t>
            </a:r>
            <a:r>
              <a:rPr lang="en-US" dirty="0"/>
              <a:t>the negative profits cause the firm to go out of business / leave industry in the long-run (there are no fixed costs, recall). </a:t>
            </a:r>
          </a:p>
          <a:p>
            <a:r>
              <a:rPr lang="en-US" dirty="0"/>
              <a:t>if the firm exits in the long-run, then it has no revenue but also avoids all costs so that π  = 0. </a:t>
            </a:r>
          </a:p>
          <a:p>
            <a:pPr marL="0" indent="0">
              <a:buNone/>
            </a:pPr>
            <a:r>
              <a:rPr lang="en-US" dirty="0"/>
              <a:t>3. •  Thus </a:t>
            </a:r>
            <a:r>
              <a:rPr lang="en-US" b="1" dirty="0"/>
              <a:t>in the long-run π  is ≥ 0. </a:t>
            </a:r>
          </a:p>
          <a:p>
            <a:pPr marL="0" indent="0">
              <a:buNone/>
            </a:pP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4423793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173E-5097-FDE9-A64E-6EE4980A7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6.0 IMPACTS OF MONOPOLY ON EFFICIENCY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F6A87E-1DA8-B9F5-9A7A-714E5E5C53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7952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/>
              <a:t>What are the reasons for Efficiency Loss?</a:t>
            </a:r>
          </a:p>
          <a:p>
            <a:r>
              <a:rPr lang="en-US" sz="1800" dirty="0"/>
              <a:t>A monopoly generates less surplus and is less efficient than a competitive market, and therefore results in deadweight loss.</a:t>
            </a:r>
          </a:p>
          <a:p>
            <a:pPr marL="0" indent="0">
              <a:buNone/>
            </a:pPr>
            <a:r>
              <a:rPr lang="en-US" sz="1800" b="1" dirty="0"/>
              <a:t>What is the economic inefficiency created by monopolies?</a:t>
            </a:r>
          </a:p>
          <a:p>
            <a:r>
              <a:rPr lang="en-US" sz="1800" dirty="0"/>
              <a:t>In a monopoly, the firm will set a specific price for a good that is available to all consumers.</a:t>
            </a:r>
          </a:p>
          <a:p>
            <a:r>
              <a:rPr lang="en-US" sz="1800" dirty="0"/>
              <a:t> The quantity of the good will be less and the price will be higher (this is what makes the good a commodity). </a:t>
            </a:r>
          </a:p>
          <a:p>
            <a:r>
              <a:rPr lang="en-US" sz="1800" dirty="0"/>
              <a:t>The monopoly pricing creates a deadweight loss because the firm forgoes transactions with the consumers. </a:t>
            </a:r>
            <a:endParaRPr lang="en-KE" sz="1800" dirty="0"/>
          </a:p>
        </p:txBody>
      </p:sp>
    </p:spTree>
    <p:extLst>
      <p:ext uri="{BB962C8B-B14F-4D97-AF65-F5344CB8AC3E}">
        <p14:creationId xmlns:p14="http://schemas.microsoft.com/office/powerpoint/2010/main" val="141185668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531DA-64D0-1BB9-3856-B1442B15C1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Impact of monopoly on inefficiency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148253-117A-55D5-753E-29437C6B29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deadweight loss is the potential gains that did not go to the producer or the consumer. </a:t>
            </a:r>
          </a:p>
          <a:p>
            <a:r>
              <a:rPr lang="en-US" dirty="0"/>
              <a:t>Deadweight loss results in the combined surplus (wealth) of the monopoly and the consumers being less than that obtained by consumers in a competitive market. </a:t>
            </a:r>
          </a:p>
          <a:p>
            <a:r>
              <a:rPr lang="en-US" dirty="0"/>
              <a:t>A monopoly is less efficient in total gains from trade than a competitive market. </a:t>
            </a:r>
          </a:p>
          <a:p>
            <a:r>
              <a:rPr lang="en-US" dirty="0"/>
              <a:t>Monopolies can become inefficient and less innovative over time because they do not have to compete with other producers in a marketplace.</a:t>
            </a:r>
          </a:p>
          <a:p>
            <a:endParaRPr lang="en-US" dirty="0"/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1099934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73F7C-87E3-1B95-F005-3D2A3F52D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Market Failure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39019-182D-326C-C6C9-FECED1FF2B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When a market fails to allocate its resources efficiently, market failure occurs.</a:t>
            </a:r>
          </a:p>
          <a:p>
            <a:r>
              <a:rPr lang="en-US" dirty="0"/>
              <a:t>Market failure occurs when the price mechanism fails to consider all the costs and/or benefits of providing and consuming a good.</a:t>
            </a:r>
          </a:p>
          <a:p>
            <a:r>
              <a:rPr lang="en-US" dirty="0"/>
              <a:t>Market failure in a monopoly can occur because not enough of the good is made available and/or the price of the good is too high. </a:t>
            </a:r>
          </a:p>
          <a:p>
            <a:r>
              <a:rPr lang="en-US" dirty="0"/>
              <a:t>Without the presence of market competitors, it can be challenging for a monopoly to self-regulate and remain competitive over time.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0057967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651C5-B019-480D-AAF1-52E7A0041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Abnormal profits in a monopoly</a:t>
            </a:r>
            <a:endParaRPr lang="en-KE" cap="none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F06C27C-C3FB-81EF-17EF-29E91E2DC0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4"/>
            <a:ext cx="4552981" cy="345061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Imperfect competition: This graph shows the short run equilibrium for a monopoly. </a:t>
            </a:r>
          </a:p>
          <a:p>
            <a:r>
              <a:rPr lang="en-US" dirty="0"/>
              <a:t>The gray box illustrates the abnormal profit, although the firm could easily be losing money. </a:t>
            </a:r>
          </a:p>
          <a:p>
            <a:r>
              <a:rPr lang="en-US" dirty="0"/>
              <a:t>A monopoly is an imperfect market that restricts the output to maximize its profits.</a:t>
            </a:r>
          </a:p>
          <a:p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954D6E-4D84-0199-4702-BD64690E6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4411" y="2097895"/>
            <a:ext cx="4960443" cy="328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3332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3E634-71A2-8527-534F-EA92C02C7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Understanding and Finding the Deadweight Loss</a:t>
            </a:r>
            <a:endParaRPr lang="en-KE" cap="none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B314BB3-DF93-1BCE-8AE6-3E62D84B2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Explain how to determine the deadweight loss in each market.</a:t>
            </a:r>
          </a:p>
          <a:p>
            <a:r>
              <a:rPr lang="en-US" dirty="0"/>
              <a:t>Deadweight loss is a loss of economic efficiency that occurs when equilibrium for a good or service is not Pareto optimal. </a:t>
            </a:r>
          </a:p>
          <a:p>
            <a:r>
              <a:rPr lang="en-US" dirty="0"/>
              <a:t>When deadweight loss occurs, there is a loss in economic surplus within the market.</a:t>
            </a:r>
          </a:p>
          <a:p>
            <a:r>
              <a:rPr lang="en-US" dirty="0"/>
              <a:t> Deadweight loss implies that the market is unable to naturally clear. </a:t>
            </a:r>
          </a:p>
          <a:p>
            <a:r>
              <a:rPr lang="en-US" dirty="0"/>
              <a:t>It is an indication, therefore, of market inefficiency. </a:t>
            </a:r>
          </a:p>
          <a:p>
            <a:r>
              <a:rPr lang="en-US" dirty="0"/>
              <a:t>The supply and demand of a good or service are not at equilibrium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3217073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517E3-E63D-255F-D06B-B6B667E08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Causes of Deadweight Loss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9E0B8-B0B0-B3E3-28B0-84DEB47A05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/>
              <a:t>Causes of deadweight loss include:</a:t>
            </a:r>
          </a:p>
          <a:p>
            <a:r>
              <a:rPr lang="en-US" dirty="0"/>
              <a:t>Imperfect markets</a:t>
            </a:r>
          </a:p>
          <a:p>
            <a:r>
              <a:rPr lang="en-US" dirty="0"/>
              <a:t>Externalities</a:t>
            </a:r>
          </a:p>
          <a:p>
            <a:r>
              <a:rPr lang="en-US" dirty="0"/>
              <a:t>Taxes or subsides</a:t>
            </a:r>
          </a:p>
          <a:p>
            <a:r>
              <a:rPr lang="en-US" dirty="0"/>
              <a:t>Price ceilings</a:t>
            </a:r>
          </a:p>
          <a:p>
            <a:r>
              <a:rPr lang="en-US" dirty="0"/>
              <a:t>Price floors</a:t>
            </a:r>
          </a:p>
          <a:p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29527092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CA8B4-BE70-256B-B1CD-AF53F1894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Determining Deadweight Loss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D1FE0-66EC-66C0-88DB-AED8712209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determine the deadweight loss in a market, the equation P=MC is used. </a:t>
            </a:r>
          </a:p>
          <a:p>
            <a:r>
              <a:rPr lang="en-US" dirty="0"/>
              <a:t>The deadweight loss equals the change in price multiplied by the change in quantity demanded. </a:t>
            </a:r>
          </a:p>
          <a:p>
            <a:r>
              <a:rPr lang="en-US" dirty="0"/>
              <a:t>This equation is used to determine the cause of inefficiency within a market.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2955363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4B002-7915-AB3C-868A-D1F7DC8EE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Case example-dead weight loss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770918-283A-204B-6601-6A12B324BD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612591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en-US" dirty="0"/>
              <a:t>For example, in a market for nails where the cost of each nail is $0.10.</a:t>
            </a:r>
          </a:p>
          <a:p>
            <a:pPr>
              <a:lnSpc>
                <a:spcPct val="160000"/>
              </a:lnSpc>
            </a:pPr>
            <a:r>
              <a:rPr lang="en-US" dirty="0"/>
              <a:t>The demand will decrease from a high demand for less expensive nails to zero demand for nails at $1.10.</a:t>
            </a:r>
          </a:p>
          <a:p>
            <a:pPr>
              <a:lnSpc>
                <a:spcPct val="160000"/>
              </a:lnSpc>
            </a:pPr>
            <a:r>
              <a:rPr lang="en-US" dirty="0"/>
              <a:t> In a perfectly competitive market, producers would charge $0.10 per nail .</a:t>
            </a:r>
          </a:p>
          <a:p>
            <a:pPr>
              <a:lnSpc>
                <a:spcPct val="160000"/>
              </a:lnSpc>
            </a:pPr>
            <a:r>
              <a:rPr lang="en-US" dirty="0"/>
              <a:t>A consumer whose marginal benefit exceeds the $0.10 would have a nail. </a:t>
            </a:r>
          </a:p>
          <a:p>
            <a:pPr>
              <a:lnSpc>
                <a:spcPct val="160000"/>
              </a:lnSpc>
            </a:pPr>
            <a:r>
              <a:rPr lang="en-US" dirty="0"/>
              <a:t>If one producer has a monopoly on nails, they will charge whatever price will bring the largest profit. </a:t>
            </a:r>
          </a:p>
          <a:p>
            <a:pPr>
              <a:lnSpc>
                <a:spcPct val="160000"/>
              </a:lnSpc>
            </a:pPr>
            <a:r>
              <a:rPr lang="en-US" dirty="0"/>
              <a:t>If they charge $0.60 per nail, every party who has less than $0.60 of marginal benefit will be excluded. </a:t>
            </a:r>
          </a:p>
          <a:p>
            <a:pPr>
              <a:lnSpc>
                <a:spcPct val="160000"/>
              </a:lnSpc>
            </a:pPr>
            <a:r>
              <a:rPr lang="en-US" dirty="0"/>
              <a:t>When equilibrium is not achieved, parties who would have willingly entered the market are excluded due to the non-market price.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4593752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5C3D674-3D59-4E93-80CA-0C0A9095E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884B8F8-FDC9-498B-9960-5D7260AFCB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417737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AC05D15C-C8C0-CB8C-B592-1C4C6A563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4176511" cy="1049235"/>
          </a:xfrm>
        </p:spPr>
        <p:txBody>
          <a:bodyPr>
            <a:normAutofit/>
          </a:bodyPr>
          <a:lstStyle/>
          <a:p>
            <a:r>
              <a:rPr lang="en-US" cap="none" dirty="0"/>
              <a:t>Deadweight loss-</a:t>
            </a:r>
            <a:endParaRPr lang="en-KE" cap="none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2A81E1-BCBE-426B-8C09-33274E694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28B66C9-68E2-70E7-0A5D-81755E762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1" y="2015732"/>
            <a:ext cx="4172212" cy="3450613"/>
          </a:xfrm>
        </p:spPr>
        <p:txBody>
          <a:bodyPr>
            <a:normAutofit/>
          </a:bodyPr>
          <a:lstStyle/>
          <a:p>
            <a:r>
              <a:rPr lang="en-US" dirty="0"/>
              <a:t>The deadweight loss that is the result of a binding price ceiling. </a:t>
            </a:r>
          </a:p>
          <a:p>
            <a:r>
              <a:rPr lang="en-US" dirty="0"/>
              <a:t>Policy makers will place a binding price ceiling when they believe that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the benefit from the transfer of surplus outweighs the adverse impact of the deadweight loss.</a:t>
            </a:r>
          </a:p>
          <a:p>
            <a:endParaRPr lang="en-US" dirty="0"/>
          </a:p>
        </p:txBody>
      </p:sp>
      <p:pic>
        <p:nvPicPr>
          <p:cNvPr id="5" name="Content Placeholder 4" descr="A diagram of a market supply curve&#10;&#10;Description automatically generated">
            <a:extLst>
              <a:ext uri="{FF2B5EF4-FFF2-40B4-BE49-F238E27FC236}">
                <a16:creationId xmlns:a16="http://schemas.microsoft.com/office/drawing/2014/main" id="{19333FF1-7559-95DF-455F-7AE02A8BC0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5437" y="954375"/>
            <a:ext cx="5690506" cy="465041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9D1DDD4-5BB3-45BA-B9B3-06B62299AD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24DAE64-2302-42EA-8239-F2F0775CA5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69743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566FB-A70B-FECA-6252-9CCD3B101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7.0 GOVERNMENT RESPONSE TO MONOPOLY</a:t>
            </a:r>
            <a:endParaRPr lang="en-K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AE58D-D4CF-5391-9E9B-1B22C9418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23898"/>
            <a:ext cx="9603275" cy="394289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A key role of government is to correct problems of market failure associated with public goods, external costs and benefits, and imperfect competition.</a:t>
            </a:r>
          </a:p>
          <a:p>
            <a:pPr>
              <a:lnSpc>
                <a:spcPct val="150000"/>
              </a:lnSpc>
            </a:pPr>
            <a:r>
              <a:rPr lang="en-US" dirty="0"/>
              <a:t>Government intervention to correct market failure always has the potential to move markets closer to efficient solutions, and thus reduce deadweight losses.</a:t>
            </a:r>
          </a:p>
          <a:p>
            <a:pPr>
              <a:lnSpc>
                <a:spcPct val="150000"/>
              </a:lnSpc>
            </a:pPr>
            <a:r>
              <a:rPr lang="en-US" dirty="0"/>
              <a:t>Governments may seek to alter the provision of certain goods and services based on a normative judgment that consumers will consume too much or too little of the goods.</a:t>
            </a:r>
          </a:p>
          <a:p>
            <a:pPr>
              <a:lnSpc>
                <a:spcPct val="150000"/>
              </a:lnSpc>
            </a:pPr>
            <a:r>
              <a:rPr lang="en-US" dirty="0"/>
              <a:t>Governments redistribute income through transfer payments. 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19902367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34680-26DA-7F07-C53A-3A902D6B8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8.0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89031-8496-DA29-0FBD-ED37251BC1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380089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The true monopoly exists where there is only one seller of a product for which no close substitute is available. </a:t>
            </a:r>
          </a:p>
          <a:p>
            <a:pPr>
              <a:lnSpc>
                <a:spcPct val="150000"/>
              </a:lnSpc>
            </a:pPr>
            <a:r>
              <a:rPr lang="en-US" dirty="0"/>
              <a:t>Monopoly firm faces the industry demand curve; it can pick the most profitable point on the  demand curve. </a:t>
            </a:r>
          </a:p>
          <a:p>
            <a:pPr>
              <a:lnSpc>
                <a:spcPct val="150000"/>
              </a:lnSpc>
            </a:pPr>
            <a:r>
              <a:rPr lang="en-US" dirty="0"/>
              <a:t>Monopolist is a price maker rather than price taker.</a:t>
            </a:r>
          </a:p>
          <a:p>
            <a:pPr>
              <a:lnSpc>
                <a:spcPct val="150000"/>
              </a:lnSpc>
            </a:pPr>
            <a:r>
              <a:rPr lang="en-US" dirty="0"/>
              <a:t>Legal barriers to entry include  patent  right,  licensing  and  the  control  of  natural resources, and large entry cost,  give monopolist power control the market. </a:t>
            </a:r>
          </a:p>
        </p:txBody>
      </p:sp>
    </p:spTree>
    <p:extLst>
      <p:ext uri="{BB962C8B-B14F-4D97-AF65-F5344CB8AC3E}">
        <p14:creationId xmlns:p14="http://schemas.microsoft.com/office/powerpoint/2010/main" val="405702222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88AD87-966D-16AE-9290-FB6897354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/>
              <a:t>Summary</a:t>
            </a:r>
            <a:endParaRPr lang="en-KE" cap="none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4F97DD-E062-33E6-52C1-A64CDC5BDF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1923898"/>
            <a:ext cx="9603275" cy="36868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In this unit, you learnt about-</a:t>
            </a:r>
          </a:p>
          <a:p>
            <a:pPr>
              <a:lnSpc>
                <a:spcPct val="150000"/>
              </a:lnSpc>
            </a:pPr>
            <a:r>
              <a:rPr lang="en-US" dirty="0"/>
              <a:t> The concept and features of monopoly market, and its characteristics. </a:t>
            </a:r>
          </a:p>
          <a:p>
            <a:pPr>
              <a:lnSpc>
                <a:spcPct val="150000"/>
              </a:lnSpc>
            </a:pPr>
            <a:r>
              <a:rPr lang="en-US" dirty="0"/>
              <a:t>The sources of monopoly power and the  nature  of  its  demand  curve,  marginal  cost,  marginal  revenue, average  total  cost  and  average  revenue.  </a:t>
            </a:r>
          </a:p>
          <a:p>
            <a:pPr>
              <a:lnSpc>
                <a:spcPct val="150000"/>
              </a:lnSpc>
            </a:pPr>
            <a:r>
              <a:rPr lang="en-US" dirty="0"/>
              <a:t>How monopolist maximizes profit and minimizes losses in case it fails to manage its fortune and market power it has.</a:t>
            </a:r>
            <a:endParaRPr lang="en-KE" dirty="0"/>
          </a:p>
        </p:txBody>
      </p:sp>
    </p:spTree>
    <p:extLst>
      <p:ext uri="{BB962C8B-B14F-4D97-AF65-F5344CB8AC3E}">
        <p14:creationId xmlns:p14="http://schemas.microsoft.com/office/powerpoint/2010/main" val="30397424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C8D25-FB99-A35D-4996-C52B2E3B3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67037"/>
            <a:ext cx="9603275" cy="1049235"/>
          </a:xfrm>
        </p:spPr>
        <p:txBody>
          <a:bodyPr/>
          <a:lstStyle/>
          <a:p>
            <a:r>
              <a:rPr lang="en-US" dirty="0"/>
              <a:t>9.0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32B5FC-911F-3186-E1B4-41173C20AC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Fashola,  M.A.  (2004).  Microeconomic  Theory:  Highlights  and Policy  Extensions  for  Less-Developed  Economies.  Lagos: Concept Publications.  </a:t>
            </a:r>
          </a:p>
          <a:p>
            <a:r>
              <a:rPr lang="en-US" dirty="0"/>
              <a:t>Karl, E.C. &amp; Ray, C. F. (2007). Principles of Microeconomics. New Jersey, USA:  Pearson Education International. </a:t>
            </a:r>
          </a:p>
          <a:p>
            <a:r>
              <a:rPr lang="en-US" dirty="0"/>
              <a:t> Umo,  J.U.  (1986).  Economics:  African  Perspective.  Lagos:  John West Publications Limited.</a:t>
            </a:r>
          </a:p>
        </p:txBody>
      </p:sp>
    </p:spTree>
    <p:extLst>
      <p:ext uri="{BB962C8B-B14F-4D97-AF65-F5344CB8AC3E}">
        <p14:creationId xmlns:p14="http://schemas.microsoft.com/office/powerpoint/2010/main" val="32805053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KE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4C12901-9FCC-461E-A64A-89B4791235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D6EDB49-211E-499D-9A08-6C5FF3D06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8F9F37E-D3CF-4F3D-96C2-25307819D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5FFF17D-767C-40E7-8C89-962F1F54B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9F39E1-619D-4D9E-8823-8BD8CC320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8C53F47-DF50-454F-A5A6-6B969748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noFill/>
          <a:ln>
            <a:solidFill>
              <a:srgbClr val="45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9BB288-4B60-DE79-6772-B4E4904D927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451579" y="2464991"/>
            <a:ext cx="9405891" cy="24035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1828800" lvl="4" indent="0">
              <a:buNone/>
            </a:pPr>
            <a:endParaRPr lang="en-US" dirty="0"/>
          </a:p>
          <a:p>
            <a:pPr lvl="4"/>
            <a:endParaRPr lang="en-US" dirty="0"/>
          </a:p>
          <a:p>
            <a:pPr lvl="4"/>
            <a:endParaRPr lang="en-US" dirty="0"/>
          </a:p>
          <a:p>
            <a:pPr marL="1828800" lvl="4" indent="0">
              <a:buNone/>
            </a:pPr>
            <a:r>
              <a:rPr lang="en-US" dirty="0"/>
              <a:t>	THE END,THANK YOU!</a:t>
            </a:r>
          </a:p>
          <a:p>
            <a:endParaRPr lang="en-US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6A26901A-BC62-4A3A-A07A-65E1F3DDD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24055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3649</TotalTime>
  <Words>2785</Words>
  <Application>Microsoft Office PowerPoint</Application>
  <PresentationFormat>Widescreen</PresentationFormat>
  <Paragraphs>223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Gill Sans MT</vt:lpstr>
      <vt:lpstr>Wingdings</vt:lpstr>
      <vt:lpstr>Gallery</vt:lpstr>
      <vt:lpstr>INTERMEDIATE MICROECONOMICS</vt:lpstr>
      <vt:lpstr>CONTENTS</vt:lpstr>
      <vt:lpstr>CONTENTS</vt:lpstr>
      <vt:lpstr>1.0 OBJECTIVES</vt:lpstr>
      <vt:lpstr>2.0 INTRODUCTION</vt:lpstr>
      <vt:lpstr>2.2 Characteristics of Monopoly </vt:lpstr>
      <vt:lpstr>2.3 Barriers to entry limiting competition</vt:lpstr>
      <vt:lpstr>Barriers to entry limiting competition cont…</vt:lpstr>
      <vt:lpstr>Barriers to entry limiting competition cont…</vt:lpstr>
      <vt:lpstr>Barriers to entry limiting competition cont…</vt:lpstr>
      <vt:lpstr>3.0 TYPES  OF MONOPOLY</vt:lpstr>
      <vt:lpstr>Types  of monopoly cont…</vt:lpstr>
      <vt:lpstr>4.0 Monopoly Pricing and Short run equilibrium </vt:lpstr>
      <vt:lpstr>Demand curve of a monopolist market.</vt:lpstr>
      <vt:lpstr>Short-run profit maximization</vt:lpstr>
      <vt:lpstr>MR and price(demand) for a monopoly</vt:lpstr>
      <vt:lpstr>MR,P and cost curves</vt:lpstr>
      <vt:lpstr>Graphical analysis – questions to be answered using figure 3. </vt:lpstr>
      <vt:lpstr>Graphical analysis</vt:lpstr>
      <vt:lpstr>The average costs</vt:lpstr>
      <vt:lpstr>Total revenue and total costs  </vt:lpstr>
      <vt:lpstr>Total revenue and total costs</vt:lpstr>
      <vt:lpstr>Loss minimization for monopolist firms </vt:lpstr>
      <vt:lpstr>what is the industry/market short-run supply curve?  </vt:lpstr>
      <vt:lpstr>5.0 The Long-run in Monopoly </vt:lpstr>
      <vt:lpstr>6.0 IMPACTS OF MONOPOLY ON EFFICIENCY</vt:lpstr>
      <vt:lpstr>Impact of monopoly on inefficiency</vt:lpstr>
      <vt:lpstr>Market Failure</vt:lpstr>
      <vt:lpstr>Abnormal profits in a monopoly</vt:lpstr>
      <vt:lpstr>Understanding and Finding the Deadweight Loss</vt:lpstr>
      <vt:lpstr>Causes of Deadweight Loss</vt:lpstr>
      <vt:lpstr>Determining Deadweight Loss</vt:lpstr>
      <vt:lpstr>Case example-dead weight loss</vt:lpstr>
      <vt:lpstr>Deadweight loss-</vt:lpstr>
      <vt:lpstr>7.0 GOVERNMENT RESPONSE TO MONOPOLY</vt:lpstr>
      <vt:lpstr>8.0 SUMMARY</vt:lpstr>
      <vt:lpstr>Summary</vt:lpstr>
      <vt:lpstr>9.0 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INTERMEDIATE MICROECONOMICS</dc:title>
  <dc:creator>Evelyn Tipape (Treasury)</dc:creator>
  <cp:lastModifiedBy>Evelyn Tipape (Treasury)</cp:lastModifiedBy>
  <cp:revision>12</cp:revision>
  <dcterms:created xsi:type="dcterms:W3CDTF">2023-10-11T06:41:13Z</dcterms:created>
  <dcterms:modified xsi:type="dcterms:W3CDTF">2023-10-29T04:53:37Z</dcterms:modified>
</cp:coreProperties>
</file>