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99" r:id="rId15"/>
    <p:sldId id="271" r:id="rId16"/>
    <p:sldId id="272" r:id="rId17"/>
    <p:sldId id="273" r:id="rId18"/>
    <p:sldId id="275" r:id="rId19"/>
    <p:sldId id="300" r:id="rId20"/>
    <p:sldId id="276" r:id="rId21"/>
    <p:sldId id="277" r:id="rId22"/>
    <p:sldId id="278" r:id="rId23"/>
    <p:sldId id="279" r:id="rId24"/>
    <p:sldId id="280" r:id="rId25"/>
    <p:sldId id="301" r:id="rId26"/>
    <p:sldId id="281" r:id="rId27"/>
    <p:sldId id="282" r:id="rId28"/>
    <p:sldId id="283" r:id="rId29"/>
    <p:sldId id="284" r:id="rId30"/>
    <p:sldId id="285" r:id="rId31"/>
    <p:sldId id="302" r:id="rId32"/>
    <p:sldId id="286" r:id="rId33"/>
    <p:sldId id="303" r:id="rId34"/>
    <p:sldId id="288" r:id="rId35"/>
    <p:sldId id="289" r:id="rId36"/>
    <p:sldId id="290" r:id="rId37"/>
    <p:sldId id="304" r:id="rId38"/>
    <p:sldId id="291" r:id="rId39"/>
    <p:sldId id="292" r:id="rId40"/>
    <p:sldId id="294" r:id="rId41"/>
    <p:sldId id="295" r:id="rId42"/>
    <p:sldId id="287" r:id="rId43"/>
    <p:sldId id="296" r:id="rId44"/>
    <p:sldId id="297" r:id="rId45"/>
    <p:sldId id="305" r:id="rId46"/>
    <p:sldId id="261" r:id="rId47"/>
    <p:sldId id="274" r:id="rId48"/>
    <p:sldId id="262" r:id="rId49"/>
    <p:sldId id="298" r:id="rId5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86" autoAdjust="0"/>
    <p:restoredTop sz="94660"/>
  </p:normalViewPr>
  <p:slideViewPr>
    <p:cSldViewPr snapToGrid="0">
      <p:cViewPr varScale="1">
        <p:scale>
          <a:sx n="63" d="100"/>
          <a:sy n="63" d="100"/>
        </p:scale>
        <p:origin x="81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4286-68DC-4D5B-A8EC-D615AAA0F1ED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43F0E221-53E1-4BEF-ACAC-D0BAE551D91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9612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4286-68DC-4D5B-A8EC-D615AAA0F1ED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0E221-53E1-4BEF-ACAC-D0BAE551D91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7714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4286-68DC-4D5B-A8EC-D615AAA0F1ED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0E221-53E1-4BEF-ACAC-D0BAE551D91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0493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4286-68DC-4D5B-A8EC-D615AAA0F1ED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0E221-53E1-4BEF-ACAC-D0BAE551D91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7851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4286-68DC-4D5B-A8EC-D615AAA0F1ED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0E221-53E1-4BEF-ACAC-D0BAE551D91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2600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4286-68DC-4D5B-A8EC-D615AAA0F1ED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0E221-53E1-4BEF-ACAC-D0BAE551D91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0696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4286-68DC-4D5B-A8EC-D615AAA0F1ED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0E221-53E1-4BEF-ACAC-D0BAE551D91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793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4286-68DC-4D5B-A8EC-D615AAA0F1ED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0E221-53E1-4BEF-ACAC-D0BAE551D91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4136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A4F94286-68DC-4D5B-A8EC-D615AAA0F1ED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0E221-53E1-4BEF-ACAC-D0BAE551D91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9784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4286-68DC-4D5B-A8EC-D615AAA0F1ED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0E221-53E1-4BEF-ACAC-D0BAE551D91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5880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F94286-68DC-4D5B-A8EC-D615AAA0F1ED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0E221-53E1-4BEF-ACAC-D0BAE551D91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8032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94286-68DC-4D5B-A8EC-D615AAA0F1ED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43F0E221-53E1-4BEF-ACAC-D0BAE551D91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8809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03285-F047-7C9F-7C11-13568DAC622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INTERMEDIATE MICROECONOMICS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361152-05CD-0F53-E3B1-C7F2063861B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WEEK 8-OLiGOPOLY</a:t>
            </a:r>
          </a:p>
        </p:txBody>
      </p:sp>
    </p:spTree>
    <p:extLst>
      <p:ext uri="{BB962C8B-B14F-4D97-AF65-F5344CB8AC3E}">
        <p14:creationId xmlns:p14="http://schemas.microsoft.com/office/powerpoint/2010/main" val="3944929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D06EA-8B2E-F420-D1B0-75BB4A93A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606050-EE89-BA86-90F4-ADE9FB8B22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54566"/>
          </a:xfrm>
        </p:spPr>
        <p:txBody>
          <a:bodyPr>
            <a:normAutofit/>
          </a:bodyPr>
          <a:lstStyle/>
          <a:p>
            <a:r>
              <a:rPr lang="en-US" dirty="0"/>
              <a:t>1.0 OBJECTIVES</a:t>
            </a:r>
          </a:p>
          <a:p>
            <a:r>
              <a:rPr lang="en-US" dirty="0"/>
              <a:t>2.0 INRODUCTION</a:t>
            </a:r>
          </a:p>
          <a:p>
            <a:pPr lvl="1"/>
            <a:r>
              <a:rPr lang="en-US" dirty="0"/>
              <a:t>Definition</a:t>
            </a:r>
          </a:p>
          <a:p>
            <a:pPr lvl="1"/>
            <a:r>
              <a:rPr lang="en-US" dirty="0"/>
              <a:t>Characteristics </a:t>
            </a:r>
          </a:p>
          <a:p>
            <a:pPr marL="0" indent="0">
              <a:buNone/>
            </a:pPr>
            <a:r>
              <a:rPr lang="en-US" dirty="0"/>
              <a:t>3.0 FIRMS BEHAVIOUR UNDER OLIGOPOLY</a:t>
            </a:r>
          </a:p>
          <a:p>
            <a:pPr lvl="1"/>
            <a:r>
              <a:rPr lang="en-US" dirty="0"/>
              <a:t>Collusive</a:t>
            </a:r>
          </a:p>
          <a:p>
            <a:pPr lvl="1"/>
            <a:r>
              <a:rPr lang="en-US" dirty="0"/>
              <a:t>Non-collusive-Kinked Demand Curve</a:t>
            </a:r>
          </a:p>
          <a:p>
            <a:pPr marL="0" indent="0">
              <a:buNone/>
            </a:pPr>
            <a:r>
              <a:rPr lang="en-US" dirty="0"/>
              <a:t>4.0 ADVANTAGES AND DISADVANTAGES OF OLIGOPOLY</a:t>
            </a:r>
          </a:p>
        </p:txBody>
      </p:sp>
    </p:spTree>
    <p:extLst>
      <p:ext uri="{BB962C8B-B14F-4D97-AF65-F5344CB8AC3E}">
        <p14:creationId xmlns:p14="http://schemas.microsoft.com/office/powerpoint/2010/main" val="1800294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EE5C4-EA0A-AFF9-DD82-F8AC1773E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EBC815-0FF9-D429-12CF-B0DC42EFFB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fontScale="92500" lnSpcReduction="20000"/>
          </a:bodyPr>
          <a:lstStyle/>
          <a:p>
            <a:r>
              <a:rPr lang="en-US" sz="2200" dirty="0"/>
              <a:t>5.0 OLIGOPOLY MODELS</a:t>
            </a:r>
          </a:p>
          <a:p>
            <a:pPr marL="457200" lvl="1" indent="0">
              <a:buNone/>
            </a:pPr>
            <a:r>
              <a:rPr lang="en-US" sz="2200" dirty="0"/>
              <a:t>5.1 Game Theory</a:t>
            </a:r>
          </a:p>
          <a:p>
            <a:pPr marL="457200" lvl="1" indent="0">
              <a:buNone/>
            </a:pPr>
            <a:r>
              <a:rPr lang="en-US" sz="2200" dirty="0"/>
              <a:t>5.2 Nash Equilibrium</a:t>
            </a:r>
          </a:p>
          <a:p>
            <a:pPr marL="0" indent="0">
              <a:buNone/>
            </a:pPr>
            <a:r>
              <a:rPr lang="en-US" sz="2200" dirty="0"/>
              <a:t>       5.3 Single Period Models</a:t>
            </a:r>
          </a:p>
          <a:p>
            <a:pPr marL="914400" lvl="2" indent="0">
              <a:buNone/>
            </a:pPr>
            <a:r>
              <a:rPr lang="en-US" sz="2200" dirty="0"/>
              <a:t>Cournot</a:t>
            </a:r>
          </a:p>
          <a:p>
            <a:pPr marL="914400" lvl="2" indent="0">
              <a:buNone/>
            </a:pPr>
            <a:r>
              <a:rPr lang="en-US" sz="2200" dirty="0"/>
              <a:t>Bertrand</a:t>
            </a:r>
          </a:p>
          <a:p>
            <a:pPr marL="914400" lvl="2" indent="0">
              <a:buNone/>
            </a:pPr>
            <a:r>
              <a:rPr lang="en-US" sz="2200" dirty="0"/>
              <a:t>Stackelberg</a:t>
            </a:r>
          </a:p>
          <a:p>
            <a:pPr marL="228600" lvl="2">
              <a:spcBef>
                <a:spcPts val="1000"/>
              </a:spcBef>
            </a:pPr>
            <a:r>
              <a:rPr lang="en-US" sz="2200" dirty="0"/>
              <a:t>6.0 SUMMARY</a:t>
            </a:r>
          </a:p>
          <a:p>
            <a:pPr marL="228600" lvl="2">
              <a:spcBef>
                <a:spcPts val="1000"/>
              </a:spcBef>
            </a:pPr>
            <a:r>
              <a:rPr lang="en-US" sz="2200" dirty="0"/>
              <a:t>7.0 REFERENCES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538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8CFAD-84E1-B925-8D69-97E554674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1.0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F908B-CA8E-8E6A-4537-1137F8D2CD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At the end of this topic, you should be able to- </a:t>
            </a:r>
          </a:p>
          <a:p>
            <a:pPr>
              <a:lnSpc>
                <a:spcPct val="150000"/>
              </a:lnSpc>
            </a:pPr>
            <a:r>
              <a:rPr lang="en-US" dirty="0"/>
              <a:t>Define Oligopoly and differentiate from other market structures</a:t>
            </a:r>
          </a:p>
          <a:p>
            <a:pPr>
              <a:lnSpc>
                <a:spcPct val="150000"/>
              </a:lnSpc>
            </a:pPr>
            <a:r>
              <a:rPr lang="en-US" dirty="0"/>
              <a:t>State the characteristics of Oligopolistic markets</a:t>
            </a:r>
          </a:p>
          <a:p>
            <a:pPr>
              <a:lnSpc>
                <a:spcPct val="150000"/>
              </a:lnSpc>
            </a:pPr>
            <a:r>
              <a:rPr lang="en-US" dirty="0"/>
              <a:t>Evaluate the elements of typical Oligopolistic games</a:t>
            </a:r>
          </a:p>
          <a:p>
            <a:pPr>
              <a:lnSpc>
                <a:spcPct val="150000"/>
              </a:lnSpc>
            </a:pPr>
            <a:r>
              <a:rPr lang="en-US" dirty="0"/>
              <a:t>Explain the various oligopoly models –Cournot, Bertrand etc.</a:t>
            </a:r>
          </a:p>
        </p:txBody>
      </p:sp>
    </p:spTree>
    <p:extLst>
      <p:ext uri="{BB962C8B-B14F-4D97-AF65-F5344CB8AC3E}">
        <p14:creationId xmlns:p14="http://schemas.microsoft.com/office/powerpoint/2010/main" val="10535739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D5D4D1-7D28-A847-C07A-55F36961D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2.O 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8E982F-967D-5BE5-5CDC-6388A02437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95206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/>
              <a:t>Oligopoly Definition </a:t>
            </a:r>
          </a:p>
          <a:p>
            <a:pPr>
              <a:lnSpc>
                <a:spcPct val="150000"/>
              </a:lnSpc>
            </a:pPr>
            <a:r>
              <a:rPr lang="en-US" dirty="0"/>
              <a:t>It is a market structure with a small number of firms, none of which can keep the others from having significant influence.</a:t>
            </a:r>
          </a:p>
          <a:p>
            <a:pPr>
              <a:lnSpc>
                <a:spcPct val="150000"/>
              </a:lnSpc>
            </a:pPr>
            <a:r>
              <a:rPr lang="en-US" dirty="0"/>
              <a:t>It is a market situation is also called ‘competition among the few’.</a:t>
            </a:r>
          </a:p>
          <a:p>
            <a:pPr>
              <a:lnSpc>
                <a:spcPct val="150000"/>
              </a:lnSpc>
            </a:pPr>
            <a:r>
              <a:rPr lang="en-US" dirty="0"/>
              <a:t>There are a few firms which sell homogeneous or differentiated products.</a:t>
            </a:r>
          </a:p>
          <a:p>
            <a:pPr>
              <a:lnSpc>
                <a:spcPct val="150000"/>
              </a:lnSpc>
            </a:pPr>
            <a:r>
              <a:rPr lang="en-US" dirty="0"/>
              <a:t>Every seller influences the behavior of the other firms and other firms influence it.</a:t>
            </a:r>
          </a:p>
          <a:p>
            <a:pPr>
              <a:lnSpc>
                <a:spcPct val="150000"/>
              </a:lnSpc>
            </a:pPr>
            <a:r>
              <a:rPr lang="en-US" dirty="0"/>
              <a:t>Oligopoly is either perfect or imperfect/differentiated.</a:t>
            </a:r>
          </a:p>
        </p:txBody>
      </p:sp>
    </p:spTree>
    <p:extLst>
      <p:ext uri="{BB962C8B-B14F-4D97-AF65-F5344CB8AC3E}">
        <p14:creationId xmlns:p14="http://schemas.microsoft.com/office/powerpoint/2010/main" val="4251726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43A78-FA2F-5A9F-64FB-6462BC437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Characteristics of Oligopoly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96E229-F8B3-CD2B-6FA1-2F2DE23278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7648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/>
              <a:t>1. </a:t>
            </a:r>
            <a:r>
              <a:rPr lang="en-US" sz="2400" b="1" dirty="0"/>
              <a:t>Few firms</a:t>
            </a:r>
          </a:p>
          <a:p>
            <a:r>
              <a:rPr lang="en-US" sz="2400" dirty="0"/>
              <a:t>  Although the exact number of firms is undefined. There is severe competition.</a:t>
            </a:r>
          </a:p>
          <a:p>
            <a:pPr marL="0" indent="0">
              <a:buNone/>
            </a:pPr>
            <a:r>
              <a:rPr lang="en-US" sz="2400" b="1" dirty="0"/>
              <a:t>2. Barriers to Entry-</a:t>
            </a:r>
          </a:p>
          <a:p>
            <a:r>
              <a:rPr lang="en-US" sz="2400" dirty="0"/>
              <a:t> A firm can earn super-normal profits in the long run. </a:t>
            </a:r>
          </a:p>
          <a:p>
            <a:r>
              <a:rPr lang="en-US" sz="2400" dirty="0"/>
              <a:t>The barriers to entry like patents, licenses, control over crucial raw materials, etc.</a:t>
            </a:r>
          </a:p>
          <a:p>
            <a:pPr marL="0" indent="0">
              <a:buNone/>
            </a:pPr>
            <a:r>
              <a:rPr lang="en-US" sz="2400" dirty="0"/>
              <a:t>3. </a:t>
            </a:r>
            <a:r>
              <a:rPr lang="en-US" sz="2400" b="1" dirty="0"/>
              <a:t>Non-Price Competition</a:t>
            </a:r>
          </a:p>
          <a:p>
            <a:r>
              <a:rPr lang="en-US" sz="2400" dirty="0"/>
              <a:t>Firms try to avoid price competition due to the fear of price wars in Oligopoly.</a:t>
            </a:r>
          </a:p>
          <a:p>
            <a:r>
              <a:rPr lang="en-US" sz="2400" dirty="0"/>
              <a:t>The firms depend on non-price methods like advertising, after sales services, warranties, etc. </a:t>
            </a:r>
            <a:endParaRPr lang="en-KE" sz="2400" dirty="0"/>
          </a:p>
        </p:txBody>
      </p:sp>
    </p:spTree>
    <p:extLst>
      <p:ext uri="{BB962C8B-B14F-4D97-AF65-F5344CB8AC3E}">
        <p14:creationId xmlns:p14="http://schemas.microsoft.com/office/powerpoint/2010/main" val="2958930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CBB15-F898-81BC-2DC9-CA6E4F36A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Characteristics of Oligopoly cont…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A32DA7-765C-EAD1-F1E1-72B06C4921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15526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/>
              <a:t>4. Interdependence</a:t>
            </a:r>
          </a:p>
          <a:p>
            <a:pPr>
              <a:lnSpc>
                <a:spcPct val="150000"/>
              </a:lnSpc>
            </a:pPr>
            <a:r>
              <a:rPr lang="en-US" dirty="0"/>
              <a:t>The few firms hold a significant share in the total output of the industry, each firm is affected by the price and output decisions of rival firms.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/>
              <a:t>5. Nature of the Product</a:t>
            </a:r>
          </a:p>
          <a:p>
            <a:pPr>
              <a:lnSpc>
                <a:spcPct val="150000"/>
              </a:lnSpc>
            </a:pPr>
            <a:r>
              <a:rPr lang="en-US" dirty="0"/>
              <a:t>Under oligopoly, the products of the firms are either homogeneous or differentiated.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/>
              <a:t>6. Selling Costs</a:t>
            </a:r>
          </a:p>
          <a:p>
            <a:pPr>
              <a:lnSpc>
                <a:spcPct val="150000"/>
              </a:lnSpc>
            </a:pPr>
            <a:r>
              <a:rPr lang="en-US" dirty="0"/>
              <a:t>Are highly important for competing against rival firms for a larger market share.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69800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901521-39C9-AF54-B1A5-70FF9CBE7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Characteristics of oligopoly cont…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EA266D-23E9-3C98-7BEC-D323EF3EF0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930400"/>
            <a:ext cx="9603275" cy="38303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7. No unique pattern of pricing behavior</a:t>
            </a:r>
          </a:p>
          <a:p>
            <a:r>
              <a:rPr lang="en-US" dirty="0"/>
              <a:t>Firms want to act independently and earn maximum profits on one hand and cooperate with rivals to remove uncertainty on the other hand.</a:t>
            </a:r>
          </a:p>
          <a:p>
            <a:r>
              <a:rPr lang="en-US" dirty="0"/>
              <a:t>Predicting the pattern of pricing behavior among firms impossible. </a:t>
            </a:r>
          </a:p>
          <a:p>
            <a:pPr marL="0" indent="0">
              <a:buNone/>
            </a:pPr>
            <a:r>
              <a:rPr lang="en-US" b="1" dirty="0"/>
              <a:t>8. Indeterminateness of the Demand Curve</a:t>
            </a:r>
          </a:p>
          <a:p>
            <a:r>
              <a:rPr lang="en-US" dirty="0"/>
              <a:t>Under Oligopoly, it is not possible to determine the demand curve of a firm. </a:t>
            </a:r>
            <a:r>
              <a:rPr lang="en-US" b="1" dirty="0"/>
              <a:t>Why?</a:t>
            </a:r>
          </a:p>
          <a:p>
            <a:pPr marL="514350" indent="-514350">
              <a:buFont typeface="+mj-lt"/>
              <a:buAutoNum type="romanLcPeriod"/>
            </a:pPr>
            <a:r>
              <a:rPr lang="en-US" dirty="0"/>
              <a:t>There is a huge interdependence among rivals.</a:t>
            </a:r>
          </a:p>
          <a:p>
            <a:pPr marL="514350" indent="-514350">
              <a:buFont typeface="+mj-lt"/>
              <a:buAutoNum type="romanLcPeriod"/>
            </a:pPr>
            <a:r>
              <a:rPr lang="en-US" dirty="0"/>
              <a:t>There is uncertainty regarding the reaction of the rivals.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8926025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CAB2E-81D8-5911-AD8B-92A6EBBB1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3.0 FIRMS BEHAVIOUR UNDER OLIGOPOLY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A86434-9AE7-C480-C80A-8C288B4BF1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950720"/>
            <a:ext cx="9603275" cy="3921760"/>
          </a:xfrm>
        </p:spPr>
        <p:txBody>
          <a:bodyPr>
            <a:normAutofit fontScale="92500" lnSpcReduction="20000"/>
          </a:bodyPr>
          <a:lstStyle/>
          <a:p>
            <a:r>
              <a:rPr lang="en-US" sz="2200" dirty="0"/>
              <a:t>There are different possible outcomes in relation to a firm’s behavior under Oligopoly. These are-</a:t>
            </a:r>
          </a:p>
          <a:p>
            <a:pPr marL="457200" lvl="1" indent="0">
              <a:buNone/>
            </a:pPr>
            <a:r>
              <a:rPr lang="en-US" sz="2200" dirty="0"/>
              <a:t>1.Stable prices</a:t>
            </a:r>
          </a:p>
          <a:p>
            <a:pPr marL="457200" lvl="1" indent="0">
              <a:buNone/>
            </a:pPr>
            <a:r>
              <a:rPr lang="en-US" sz="2200" dirty="0"/>
              <a:t>2.Price wars</a:t>
            </a:r>
          </a:p>
          <a:p>
            <a:pPr marL="457200" lvl="1" indent="0">
              <a:buNone/>
            </a:pPr>
            <a:r>
              <a:rPr lang="en-US" sz="2200" dirty="0"/>
              <a:t>3.Collusion for higher prices</a:t>
            </a:r>
          </a:p>
          <a:p>
            <a:r>
              <a:rPr lang="en-US" sz="2200" dirty="0"/>
              <a:t>Oligopoly can either be collusive or non-collusive. </a:t>
            </a:r>
          </a:p>
          <a:p>
            <a:r>
              <a:rPr lang="en-US" sz="2200" b="1" dirty="0"/>
              <a:t>Collusive oligopoly </a:t>
            </a:r>
            <a:r>
              <a:rPr lang="en-US" sz="2200" dirty="0"/>
              <a:t>is a market situation wherein the firms cooperate with each other in determining price or output or both. </a:t>
            </a:r>
          </a:p>
          <a:p>
            <a:r>
              <a:rPr lang="en-US" sz="2200" b="1" dirty="0"/>
              <a:t>A non-collusive oligopoly </a:t>
            </a:r>
            <a:r>
              <a:rPr lang="en-US" sz="2200" dirty="0"/>
              <a:t>refers to a market situation where the firms compete rather than cooperating.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0749851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1E8DE-3D86-4B0C-5E47-8022525115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3.1 Non-Collusive Oligopoly-Sweezy’s Kinked Demand Curve Model (Price-Rigidity)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7992F4-1A1B-346C-EF17-D9D2301031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8504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In Oligopolistic markets, there are many price rigidities. </a:t>
            </a:r>
          </a:p>
          <a:p>
            <a:pPr>
              <a:lnSpc>
                <a:spcPct val="150000"/>
              </a:lnSpc>
            </a:pPr>
            <a:r>
              <a:rPr lang="en-US" dirty="0"/>
              <a:t>In 1939, Paul Sweezy used an unconventional demand curve – the kinked demand curve to explain these rigidities.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/>
              <a:t>Reason for the kink in the demand curve</a:t>
            </a:r>
          </a:p>
          <a:p>
            <a:pPr>
              <a:lnSpc>
                <a:spcPct val="150000"/>
              </a:lnSpc>
            </a:pPr>
            <a:r>
              <a:rPr lang="en-US" dirty="0"/>
              <a:t>It is assumed that firms behave in a two-fold manner in reaction to a price change by a rival firm.</a:t>
            </a:r>
          </a:p>
          <a:p>
            <a:pPr>
              <a:lnSpc>
                <a:spcPct val="150000"/>
              </a:lnSpc>
            </a:pPr>
            <a:r>
              <a:rPr lang="en-US" dirty="0"/>
              <a:t>Firms follow price cuts by a rival company but not price increases.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3124951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369E2-41BB-25CA-65E8-F2260FC57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Reason for the kink in the demand curve</a:t>
            </a:r>
            <a:br>
              <a:rPr lang="en-US" cap="none" dirty="0"/>
            </a:b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C5D869-EE65-66BB-770C-D44583B434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64726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/>
              <a:t>The market share of the firm reduces significantly because of the price rise.</a:t>
            </a:r>
          </a:p>
          <a:p>
            <a:pPr>
              <a:lnSpc>
                <a:spcPct val="150000"/>
              </a:lnSpc>
            </a:pPr>
            <a:r>
              <a:rPr lang="en-US" dirty="0"/>
              <a:t>If a seller reduces the price of his product, then the rivals also reduce their price to bring it at par with the price reduction of the firm.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/>
              <a:t>Why the price rigidity?</a:t>
            </a:r>
          </a:p>
          <a:p>
            <a:pPr>
              <a:lnSpc>
                <a:spcPct val="150000"/>
              </a:lnSpc>
            </a:pPr>
            <a:r>
              <a:rPr lang="en-US" dirty="0"/>
              <a:t>A firm cannot gain or lose by changing its price from the prevailing price in the market. </a:t>
            </a:r>
          </a:p>
          <a:p>
            <a:pPr>
              <a:lnSpc>
                <a:spcPct val="150000"/>
              </a:lnSpc>
            </a:pPr>
            <a:r>
              <a:rPr lang="en-US" dirty="0"/>
              <a:t>There is no increase in demand for the firm which changes its price.</a:t>
            </a:r>
          </a:p>
          <a:p>
            <a:pPr>
              <a:lnSpc>
                <a:spcPct val="150000"/>
              </a:lnSpc>
            </a:pPr>
            <a:r>
              <a:rPr lang="en-US" dirty="0"/>
              <a:t>Firms stick to the same price over time leading to price rigidity under oligopoly.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8217557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867F4-CCA9-A8D2-AF73-F7EC659EA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US" cap="none" dirty="0"/>
              <a:t>Explanation of the Kinked-Demand Curve Model</a:t>
            </a:r>
            <a:endParaRPr lang="en-KE" cap="none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151E335-0F6D-4AB4-8039-492918F467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4"/>
            <a:ext cx="5622284" cy="3450613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KPD is the is the kinked-demand curve and </a:t>
            </a:r>
          </a:p>
          <a:p>
            <a:r>
              <a:rPr lang="en-US" dirty="0"/>
              <a:t>OP0 is the prevailing price in the oligopoly market for the OR product of one seller. </a:t>
            </a:r>
          </a:p>
          <a:p>
            <a:r>
              <a:rPr lang="en-US" dirty="0"/>
              <a:t>Any price above P0 will significantly reduce sales.</a:t>
            </a:r>
          </a:p>
          <a:p>
            <a:r>
              <a:rPr lang="en-US" dirty="0"/>
              <a:t>KP portion of the curve is elastic and the corresponding portion of the MR curve (KA) is positive.</a:t>
            </a:r>
          </a:p>
          <a:p>
            <a:r>
              <a:rPr lang="en-US" dirty="0"/>
              <a:t>If the seller reduces the price of the product below OPQ (or P), his rivals will also reduce their prices.</a:t>
            </a:r>
          </a:p>
        </p:txBody>
      </p:sp>
      <p:pic>
        <p:nvPicPr>
          <p:cNvPr id="4" name="Content Placeholder 3" descr="A diagram of a graph&#10;&#10;Description automatically generated">
            <a:extLst>
              <a:ext uri="{FF2B5EF4-FFF2-40B4-BE49-F238E27FC236}">
                <a16:creationId xmlns:a16="http://schemas.microsoft.com/office/drawing/2014/main" id="{908DFC6C-848C-9D4E-0E0D-11515EFEEB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9360" y="1853754"/>
            <a:ext cx="3901440" cy="361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3560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587D4-C6B7-3ACC-2C80-35B326EEA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3.2 Collusive Oligopoly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E66D0D-4F6C-592F-F1AA-985968A699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Collusion is where firms try to remove uncertainty related to acting independently and enter into price agreements with each other.</a:t>
            </a:r>
          </a:p>
          <a:p>
            <a:pPr>
              <a:lnSpc>
                <a:spcPct val="150000"/>
              </a:lnSpc>
            </a:pPr>
            <a:r>
              <a:rPr lang="en-US" dirty="0"/>
              <a:t>Collusion is either formal or informal. It can take the form of cartel or price leadership.</a:t>
            </a:r>
          </a:p>
          <a:p>
            <a:pPr>
              <a:lnSpc>
                <a:spcPct val="150000"/>
              </a:lnSpc>
            </a:pPr>
            <a:r>
              <a:rPr lang="en-US" b="1" dirty="0"/>
              <a:t>A cartel </a:t>
            </a:r>
            <a:r>
              <a:rPr lang="en-US" dirty="0"/>
              <a:t>is an association of independent firms within the same industry which follow the common policies relating to-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price output, sale, profit maximization, and the distribution of products.</a:t>
            </a:r>
          </a:p>
        </p:txBody>
      </p:sp>
    </p:spTree>
    <p:extLst>
      <p:ext uri="{BB962C8B-B14F-4D97-AF65-F5344CB8AC3E}">
        <p14:creationId xmlns:p14="http://schemas.microsoft.com/office/powerpoint/2010/main" val="33587548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5F749-993E-0AC2-5103-E834C0BBC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Collusive Oligopoly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32473-D7C4-7B3C-19CC-EBF00DBF59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Price leadership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It is based on informed collusion.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 One firm is a large or dominant firm and acts as the price leader who fixes the price for the products while the other firms allow it.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8250406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B68E4-A378-0B59-43C0-B3E9876C0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4.0 ADVANTAGES AND DISADVANTAGES OF AN OLIGOPOLY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CD96EB-52DE-F3B3-94B0-52D0A9BEE6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4362" y="2036052"/>
            <a:ext cx="9603275" cy="345061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/>
              <a:t>Advantages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1.Limited competition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2.Higher profits for companies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3.Greater consumer demand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4.Higher quality products and services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5.Better customer service and pricing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2129079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CFBF5-7FC9-AB3D-5E87-21FB6AEBA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Disadvantages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E38BC3-2C89-49AE-E0AD-FAABCA9E51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1.High barriers to entry for new participants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2.Lack of innovation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3.Very little choice for customers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6672703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C6DE-BEE5-7A8A-C4EF-0AC1CA340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How can consumers be protected from oligopolies?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085B7D-BC84-C397-7B4F-AA5B8D0CD8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4069526"/>
          </a:xfrm>
        </p:spPr>
        <p:txBody>
          <a:bodyPr>
            <a:normAutofit fontScale="25000" lnSpcReduction="20000"/>
          </a:bodyPr>
          <a:lstStyle/>
          <a:p>
            <a:r>
              <a:rPr lang="en-US" sz="8000" dirty="0"/>
              <a:t>Some oligopolies do not significantly harm consumers.</a:t>
            </a:r>
          </a:p>
          <a:p>
            <a:r>
              <a:rPr lang="en-US" sz="8000" dirty="0"/>
              <a:t>Governments can take a range of actions to protect consumers, such as:</a:t>
            </a:r>
          </a:p>
          <a:p>
            <a:pPr marL="0" indent="0">
              <a:buNone/>
            </a:pPr>
            <a:r>
              <a:rPr lang="en-US" sz="8000" b="1" dirty="0"/>
              <a:t>1. Lowering barriers to entry</a:t>
            </a:r>
          </a:p>
          <a:p>
            <a:r>
              <a:rPr lang="en-US" sz="8000" dirty="0"/>
              <a:t>By incentivizing new companies by providing tax relief, special grants, or other financial aid.</a:t>
            </a:r>
          </a:p>
          <a:p>
            <a:pPr marL="0" indent="0">
              <a:buNone/>
            </a:pPr>
            <a:r>
              <a:rPr lang="en-US" sz="8000" b="1" dirty="0"/>
              <a:t>2.  Antitrust laws</a:t>
            </a:r>
          </a:p>
          <a:p>
            <a:r>
              <a:rPr lang="en-US" sz="8000" dirty="0"/>
              <a:t>Imposing strict penalties for breaching antitrust laws can deter firms from excessive price manipulation. </a:t>
            </a:r>
          </a:p>
          <a:p>
            <a:r>
              <a:rPr lang="en-US" sz="8000" dirty="0"/>
              <a:t>Price ceilings</a:t>
            </a:r>
          </a:p>
          <a:p>
            <a:pPr marL="0" indent="0">
              <a:buNone/>
            </a:pPr>
            <a:r>
              <a:rPr lang="en-US" sz="8000" b="1" dirty="0"/>
              <a:t>3. Price ceilings </a:t>
            </a:r>
            <a:r>
              <a:rPr lang="en-US" sz="8000" dirty="0"/>
              <a:t>-to limit how high prices in an oligopoly are set.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2707584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40218-BD9D-1C8F-23C3-BF7C58B87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5.0 OLIGOPOLY MODELS 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FE28F-8393-2FC2-808F-CAD781E6CC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/>
              <a:t>The oligopoly models include-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b="1" dirty="0"/>
              <a:t>Game Theory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b="1" dirty="0"/>
              <a:t>Nash equilibrium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b="1" dirty="0"/>
              <a:t>Single period models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3178563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3B959-723E-2C8F-72CD-84CDBC10E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GAME THEORY</a:t>
            </a:r>
            <a:br>
              <a:rPr lang="en-US" dirty="0"/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537F6-F314-5AF4-169E-B2B5513148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A game is a formal representation of a situation in which several decision makers (players) interact in a setting of strategic interdependence.</a:t>
            </a:r>
          </a:p>
          <a:p>
            <a:pPr>
              <a:lnSpc>
                <a:spcPct val="150000"/>
              </a:lnSpc>
            </a:pPr>
            <a:r>
              <a:rPr lang="en-US" dirty="0"/>
              <a:t>Game theory analyzes interactions between rational, decision-making individuals who may not be able to predict fully the outcomes of their actions.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749989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B7F2F-3512-EDEB-0DD8-0F18E7B95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9798" y="867037"/>
            <a:ext cx="9603275" cy="1049235"/>
          </a:xfrm>
        </p:spPr>
        <p:txBody>
          <a:bodyPr/>
          <a:lstStyle/>
          <a:p>
            <a:r>
              <a:rPr lang="en-US" cap="none" dirty="0"/>
              <a:t>2. NASH EQUILIBRIUM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72AB65-46F1-1238-9F47-97F6E745EA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916272"/>
            <a:ext cx="9603275" cy="355007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A strategy where, holding the strategies of all other players constant.</a:t>
            </a:r>
          </a:p>
          <a:p>
            <a:pPr>
              <a:lnSpc>
                <a:spcPct val="150000"/>
              </a:lnSpc>
            </a:pPr>
            <a:r>
              <a:rPr lang="en-US" dirty="0"/>
              <a:t>No player can obtain a higher payoff by choosing a different strategy. </a:t>
            </a:r>
          </a:p>
          <a:p>
            <a:pPr>
              <a:lnSpc>
                <a:spcPct val="150000"/>
              </a:lnSpc>
            </a:pPr>
            <a:r>
              <a:rPr lang="en-US" dirty="0"/>
              <a:t>In Nash equilibrium, no player wants to change its strategy.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/>
              <a:t> Behavior of firms in oligopolistic games.</a:t>
            </a:r>
          </a:p>
          <a:p>
            <a:pPr>
              <a:lnSpc>
                <a:spcPct val="150000"/>
              </a:lnSpc>
            </a:pPr>
            <a:r>
              <a:rPr lang="en-US" dirty="0"/>
              <a:t>Firms are rational. </a:t>
            </a:r>
          </a:p>
          <a:p>
            <a:pPr>
              <a:lnSpc>
                <a:spcPct val="150000"/>
              </a:lnSpc>
            </a:pPr>
            <a:r>
              <a:rPr lang="en-US" dirty="0"/>
              <a:t> Firms reason strategically.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6395994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AFA6B-FDEA-4109-DD74-4A764C08A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Elements of typical oligopolistic games.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1F9475-7ECE-ABAB-2449-1B9AAF0B8C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There are two or more firms (not a monopoly).</a:t>
            </a:r>
          </a:p>
          <a:p>
            <a:pPr>
              <a:lnSpc>
                <a:spcPct val="150000"/>
              </a:lnSpc>
            </a:pPr>
            <a:r>
              <a:rPr lang="en-US" dirty="0"/>
              <a:t>The number of firms is small enough that the output of an individual firm has a measurable impact on price (not perfect competition).</a:t>
            </a:r>
          </a:p>
          <a:p>
            <a:pPr>
              <a:lnSpc>
                <a:spcPct val="150000"/>
              </a:lnSpc>
            </a:pPr>
            <a:r>
              <a:rPr lang="en-US" dirty="0"/>
              <a:t>Each firm is aware that other firm’s actions can affect its profit.</a:t>
            </a:r>
          </a:p>
          <a:p>
            <a:pPr>
              <a:lnSpc>
                <a:spcPct val="150000"/>
              </a:lnSpc>
            </a:pPr>
            <a:r>
              <a:rPr lang="en-US" dirty="0"/>
              <a:t>Equilibrium payoffs are determined by the number of firms.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1476736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EF389-1AA8-B8B4-66D8-9395C5514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Comparison of oligopoly with competition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64DD6A-9305-A815-612D-7E611C2AAA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In competition each firm does not consider the actions of other firms. </a:t>
            </a:r>
          </a:p>
          <a:p>
            <a:r>
              <a:rPr lang="en-US" dirty="0"/>
              <a:t>In oligopoly, each firm explicitly takes account of other firm’s expected actions in making decisions.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836638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F1395-6F23-A205-9501-7DC696F9A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Single period models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28526B-07CF-324A-B86C-99283AE565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1552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Single period or static games</a:t>
            </a:r>
          </a:p>
          <a:p>
            <a:r>
              <a:rPr lang="en-US" dirty="0"/>
              <a:t>Firms or players “meet only once” in a single period model. </a:t>
            </a:r>
          </a:p>
          <a:p>
            <a:r>
              <a:rPr lang="en-US" dirty="0"/>
              <a:t>The market then clears one and for all.</a:t>
            </a:r>
          </a:p>
          <a:p>
            <a:r>
              <a:rPr lang="en-US" dirty="0"/>
              <a:t>These models are appropriate for markets that last only a brief period. </a:t>
            </a:r>
          </a:p>
          <a:p>
            <a:r>
              <a:rPr lang="en-US" dirty="0"/>
              <a:t>There are three main types of static oligopoly models-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  Cournot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  Bertrand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 Stackelberg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6776546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C1474-6FD5-83F8-3641-0BBD0E371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</a:t>
            </a:r>
            <a:r>
              <a:rPr lang="en-US" cap="none" dirty="0"/>
              <a:t>Cournot model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9D08F0-AF9C-604B-5691-D1D0634E8F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9171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General assumptions of the Cournot model.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 Two firms with no additional entry.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Homogeneous product such that q1 + q2 = Q where Q is industry output and qi is the output of the ith firm.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 Single period of production and sales.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5823569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6B2B0-B936-30A3-D47F-45BE33248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Cournot model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6C79BA-52D5-52E4-DAD7-F45F5DDF33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Market and inverse market demand is a linear function of price. </a:t>
            </a:r>
          </a:p>
          <a:p>
            <a:pPr>
              <a:lnSpc>
                <a:spcPct val="150000"/>
              </a:lnSpc>
            </a:pPr>
            <a:r>
              <a:rPr lang="en-US" dirty="0"/>
              <a:t>We write this linear inverse demand as follows-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	 p = A − BQ = A − B (q1 + q2)= A − B q1 − B q2 ) Q = A B −</a:t>
            </a:r>
            <a:r>
              <a:rPr lang="en-US" dirty="0" err="1"/>
              <a:t>pB</a:t>
            </a:r>
            <a:r>
              <a:rPr lang="en-US" dirty="0"/>
              <a:t> = A − </a:t>
            </a:r>
            <a:r>
              <a:rPr lang="en-US" dirty="0" err="1"/>
              <a:t>pB</a:t>
            </a:r>
            <a:r>
              <a:rPr lang="en-US" dirty="0"/>
              <a:t> </a:t>
            </a:r>
          </a:p>
          <a:p>
            <a:pPr>
              <a:lnSpc>
                <a:spcPct val="150000"/>
              </a:lnSpc>
            </a:pPr>
            <a:r>
              <a:rPr lang="en-US" dirty="0"/>
              <a:t> Each firm has constant and equal marginal cost equal to c. With constant marginal cost, average cost is also constant and equal to c.</a:t>
            </a:r>
          </a:p>
          <a:p>
            <a:pPr>
              <a:lnSpc>
                <a:spcPct val="150000"/>
              </a:lnSpc>
            </a:pPr>
            <a:r>
              <a:rPr lang="en-US" dirty="0"/>
              <a:t> The decision variable in the quantity of output to produce and market.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295461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7F1CC-DFDE-52BC-C92C-02AB0F8EB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Example Model 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9AC9F-E64C-6F49-D4E5-7F725C3A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/>
              <a:t>Assume market demand is given by Q(p) = 1000 − 1000p  </a:t>
            </a:r>
          </a:p>
          <a:p>
            <a:pPr>
              <a:lnSpc>
                <a:spcPct val="150000"/>
              </a:lnSpc>
            </a:pPr>
            <a:r>
              <a:rPr lang="en-US" dirty="0"/>
              <a:t>This implies that inverse demand is given by</a:t>
            </a:r>
          </a:p>
          <a:p>
            <a:pPr>
              <a:lnSpc>
                <a:spcPct val="150000"/>
              </a:lnSpc>
            </a:pPr>
            <a:r>
              <a:rPr lang="en-US" dirty="0"/>
              <a:t> Q(p) = 1000 − 1000p) 1000 p = 1000 − Q) p = 1 − 0.001Q = 1 − .001 (q1 + q2) = 1 − 0.001q1 − 0.001q2. </a:t>
            </a:r>
          </a:p>
          <a:p>
            <a:pPr>
              <a:lnSpc>
                <a:spcPct val="150000"/>
              </a:lnSpc>
            </a:pPr>
            <a:r>
              <a:rPr lang="en-US" dirty="0"/>
              <a:t>With this demand function, when p = $1.00, Q = 0 and when p = 0, Q = 1000. </a:t>
            </a:r>
          </a:p>
          <a:p>
            <a:pPr>
              <a:lnSpc>
                <a:spcPct val="150000"/>
              </a:lnSpc>
            </a:pPr>
            <a:r>
              <a:rPr lang="en-US" dirty="0"/>
              <a:t>Also notice that for p = A -BQ to have a positive price with A &gt; 0 and B &gt; 0 it must be that AB &gt; Q. For this example, assume that AC = MC = $0.28.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811782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10D8A-AA2B-3C13-0F43-B2AC1A9F0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 Residual demand curves in oligopoly models. 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E46AF6-F2EF-71B1-7372-ABA651B8A1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Assume that there are two firms: Firm 1 and Firm 2. </a:t>
            </a:r>
          </a:p>
          <a:p>
            <a:r>
              <a:rPr lang="en-US" dirty="0"/>
              <a:t>If Firm 2 believes that Firm 1 will sell q1 units of output, then its residual inverse demand curve is given by p = A − B q1 − B q2 = (A − B q1) − q2 </a:t>
            </a:r>
          </a:p>
          <a:p>
            <a:r>
              <a:rPr lang="en-US" dirty="0"/>
              <a:t> In equation above, we view (A - Bq1) as a constant. </a:t>
            </a:r>
          </a:p>
          <a:p>
            <a:r>
              <a:rPr lang="en-US" dirty="0"/>
              <a:t>We can also write this in quantity dependent form as q2(p) = Q(p) − q1 </a:t>
            </a:r>
          </a:p>
          <a:p>
            <a:r>
              <a:rPr lang="en-US" dirty="0"/>
              <a:t>For example if q1 = 300 then the residual demand curve will hit the horizontal axis at 700 units. </a:t>
            </a:r>
          </a:p>
          <a:p>
            <a:r>
              <a:rPr lang="en-US" dirty="0"/>
              <a:t>Thus q2(p) =Q(p) − q1 = (1000− 1000p) − 300, q1 = 300 = 700 − 1000p Now if p = 0 then q2(p) = 700.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1346553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929C9-28E5-375D-A470-210760AF6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Residual demand curves in oligopoly models cont…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E53FCB-E3B9-E9C9-9585-453C14A7DB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13926"/>
          </a:xfrm>
        </p:spPr>
        <p:txBody>
          <a:bodyPr/>
          <a:lstStyle/>
          <a:p>
            <a:r>
              <a:rPr lang="en-US" dirty="0"/>
              <a:t>The residual inverse demand curve is given by substituting 300 in the equation to obtain p = 1 − 0.001q1 − 0.001q2 = 1 − (0.001)(300) − 0.001q2 = 0.70 − .001q2. </a:t>
            </a:r>
          </a:p>
          <a:p>
            <a:r>
              <a:rPr lang="en-US" dirty="0"/>
              <a:t>We find residual marginal revenue by taking the derivative of the residual revenue function. </a:t>
            </a:r>
          </a:p>
          <a:p>
            <a:r>
              <a:rPr lang="en-US" dirty="0"/>
              <a:t>With residual demand given by p = A - Bq1 - Bq2, revenue for the second firm is given by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R2 = (A − Bq1 − B q2) q2 = Aq2 − Bq1 q2 − B q2 while residual marginal revenue is given by the derivative of residual revenueR2 = Aq2 − Bq1 q2 − B q2  MR2 = A − B q1 − 2B q2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7666006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E7FF3-2FA9-59BE-A425-E0B0A8475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Residual demand curves in oligopoly models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F044A0-5A91-CE47-AF4D-899AA735A1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For the example with residual demand given by p = .70 - .001q2, revenue for the second firm is given by </a:t>
            </a:r>
          </a:p>
          <a:p>
            <a:r>
              <a:rPr lang="en-US" dirty="0"/>
              <a:t>R2 = (.70 - .001q2)q2 = .70 q2 - .001q2 </a:t>
            </a:r>
          </a:p>
          <a:p>
            <a:r>
              <a:rPr lang="en-US" dirty="0"/>
              <a:t>Residual marginal revenue is given by the derivative of residual revenue R2 = .70q2 − .001q2) MR2 = dR2/dq2 = .70 − .002q2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5576258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8F0AC8-8486-C035-2DE6-5041F50D5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2.The Bertrand model 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0557E3-4703-8EA6-C1F2-3B13FE054C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6632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/>
              <a:t>Assumptions of the basic Bertrand Model.</a:t>
            </a:r>
          </a:p>
          <a:p>
            <a:pPr>
              <a:lnSpc>
                <a:spcPct val="150000"/>
              </a:lnSpc>
            </a:pPr>
            <a:r>
              <a:rPr lang="en-US" dirty="0"/>
              <a:t>Two firms with no additional entry.</a:t>
            </a:r>
          </a:p>
          <a:p>
            <a:pPr>
              <a:lnSpc>
                <a:spcPct val="150000"/>
              </a:lnSpc>
            </a:pPr>
            <a:r>
              <a:rPr lang="en-US" dirty="0"/>
              <a:t> Homogeneous product such that q1 + q2 = Q where Q is industry output and qi is the output of the ith firm. </a:t>
            </a:r>
          </a:p>
          <a:p>
            <a:pPr>
              <a:lnSpc>
                <a:spcPct val="150000"/>
              </a:lnSpc>
            </a:pPr>
            <a:r>
              <a:rPr lang="en-US" dirty="0"/>
              <a:t> Single period of production and sales.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/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4939573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85A82-E426-D373-457A-9ED9E9596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The Bertrand model </a:t>
            </a:r>
            <a:r>
              <a:rPr lang="en-US" cap="none" dirty="0" err="1"/>
              <a:t>cont</a:t>
            </a:r>
            <a:r>
              <a:rPr lang="en-US" cap="none" dirty="0"/>
              <a:t>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6A958F-938E-FCE6-8DE7-F1516F4445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Market and inverse market demand is a linear function of price. p = A − BQ = A − B (q1 + q2) Q = AB −</a:t>
            </a:r>
            <a:r>
              <a:rPr lang="en-US" dirty="0" err="1"/>
              <a:t>pB</a:t>
            </a:r>
            <a:r>
              <a:rPr lang="en-US" dirty="0"/>
              <a:t>= A – </a:t>
            </a:r>
            <a:r>
              <a:rPr lang="en-US" dirty="0" err="1"/>
              <a:t>pB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Each firm has constant and equal marginal cost equal to c. </a:t>
            </a:r>
          </a:p>
          <a:p>
            <a:pPr>
              <a:lnSpc>
                <a:spcPct val="150000"/>
              </a:lnSpc>
            </a:pPr>
            <a:r>
              <a:rPr lang="en-US" dirty="0"/>
              <a:t>With constant marginal cost, average cost is also constant and equal to c. </a:t>
            </a:r>
          </a:p>
          <a:p>
            <a:pPr>
              <a:lnSpc>
                <a:spcPct val="150000"/>
              </a:lnSpc>
            </a:pPr>
            <a:r>
              <a:rPr lang="en-US" dirty="0"/>
              <a:t>The decision variable is the price to charge for the product.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8520215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70731-88A5-1E3D-259E-F568E2110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 Residual demand curves in the Bertrand model. 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35FC8C-A2A1-7FDE-F1B5-B074879011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If Firm 2 believes that Firm 1 will sell q1 units of output, then its residual inverse demand curve is given by 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p = A − B q1 − B q2 = (A − B q1) − q2 </a:t>
            </a:r>
          </a:p>
          <a:p>
            <a:pPr>
              <a:lnSpc>
                <a:spcPct val="150000"/>
              </a:lnSpc>
            </a:pPr>
            <a:r>
              <a:rPr lang="en-US" dirty="0"/>
              <a:t> We residual demand is given by Q = AB −pB= a − bp where a = AB and b =1B </a:t>
            </a:r>
          </a:p>
          <a:p>
            <a:pPr>
              <a:lnSpc>
                <a:spcPct val="150000"/>
              </a:lnSpc>
            </a:pPr>
            <a:r>
              <a:rPr lang="en-US" dirty="0"/>
              <a:t>To determine its best price choice, Firm 2 must first work out the demand for its product conditional on both its own price, p2, and Firm 1’s price, p1. </a:t>
            </a:r>
          </a:p>
        </p:txBody>
      </p:sp>
    </p:spTree>
    <p:extLst>
      <p:ext uri="{BB962C8B-B14F-4D97-AF65-F5344CB8AC3E}">
        <p14:creationId xmlns:p14="http://schemas.microsoft.com/office/powerpoint/2010/main" val="24660969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5D1121-5278-8D3D-F42D-A6E4B521A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Residual demand curves in the Bertrand model.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A690B6-F7D0-FE7D-F752-D487E7D142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Finally, we assume that if p2 = p1, the two firms split the market. </a:t>
            </a:r>
          </a:p>
          <a:p>
            <a:pPr>
              <a:lnSpc>
                <a:spcPct val="150000"/>
              </a:lnSpc>
            </a:pPr>
            <a:r>
              <a:rPr lang="en-US" dirty="0"/>
              <a:t>The foregoing implies that the demand for Firm 2’s output, q2, may be described as follows: </a:t>
            </a:r>
          </a:p>
          <a:p>
            <a:pPr>
              <a:lnSpc>
                <a:spcPct val="150000"/>
              </a:lnSpc>
            </a:pPr>
            <a:r>
              <a:rPr lang="en-US" dirty="0"/>
              <a:t>q2 = 0 if p2 &gt; p1 q2 = a − bp2 if p2 &lt; p1q2 =(a − bp2) if p2 = p1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150077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FBAA16-DE6A-E8E3-45C9-AD0FA8870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Residual demand curves in the Bertrand model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3B1939-5E89-AA32-FB63-146447981C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/>
              <a:t>Firm 2’s reasoning then proceeds as follows. </a:t>
            </a:r>
          </a:p>
          <a:p>
            <a:pPr>
              <a:lnSpc>
                <a:spcPct val="150000"/>
              </a:lnSpc>
            </a:pPr>
            <a:r>
              <a:rPr lang="en-US" dirty="0"/>
              <a:t>If p2 &gt;p1, Firm 2 will sell no output. </a:t>
            </a:r>
          </a:p>
          <a:p>
            <a:pPr>
              <a:lnSpc>
                <a:spcPct val="150000"/>
              </a:lnSpc>
            </a:pPr>
            <a:r>
              <a:rPr lang="en-US" dirty="0"/>
              <a:t>The product is homogenous, and consumers always buy from the cheapest source. </a:t>
            </a:r>
          </a:p>
          <a:p>
            <a:pPr>
              <a:lnSpc>
                <a:spcPct val="150000"/>
              </a:lnSpc>
            </a:pPr>
            <a:r>
              <a:rPr lang="en-US" dirty="0"/>
              <a:t>Setting a price above that of Firm 1, means Firm 2 serves no customers. The opposite is true if p2 &lt;p1. </a:t>
            </a:r>
          </a:p>
          <a:p>
            <a:pPr>
              <a:lnSpc>
                <a:spcPct val="150000"/>
              </a:lnSpc>
            </a:pPr>
            <a:r>
              <a:rPr lang="en-US" dirty="0"/>
              <a:t>When Firm 2 sets the lower price, it will supply the entire market, and Firm 1 will sell nothing.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0917831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F5F71-343A-E164-C6D8-52E75CC1A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Residual demand curves in the Bertrand model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2B3B05-D641-F797-0E82-741EC9C428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Finally, we assume that if p2 = p1, the two firms split the market. </a:t>
            </a:r>
          </a:p>
          <a:p>
            <a:r>
              <a:rPr lang="en-US" dirty="0"/>
              <a:t>The foregoing implies that the demand for Firm 2’s output, q2, may be described as follows: </a:t>
            </a:r>
          </a:p>
          <a:p>
            <a:r>
              <a:rPr lang="en-US" dirty="0"/>
              <a:t>q2 = 0 if p2 &gt; p1 q2 = a − bp2 if p2 &lt; p1q2 =(a − bp2) if p2 = p1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56053655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BB0DB-61AD-8088-DCA5-8B8917C30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Equilibrium in the Bertrand model. 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A881D-7544-6EBF-D71F-2140B38FCC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Nash equilibrium is one in which each firm’s expectation regarding the action of its rival is-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 precisely the rival’s best response to the strategy chosen by the firm in question in anticipation of that response. </a:t>
            </a:r>
          </a:p>
          <a:p>
            <a:r>
              <a:rPr lang="en-US" dirty="0"/>
              <a:t>For example, the strategy combination, [p1 = a+bc 2b , p2 = a+bc2b -"] cannot be an equilibrium. </a:t>
            </a:r>
          </a:p>
          <a:p>
            <a:r>
              <a:rPr lang="en-US" dirty="0"/>
              <a:t>This is because in that combination, Firm 2 is choosing to undercut Firm 1 on the expectation that Firm 1 chooses the monopoly price. </a:t>
            </a:r>
          </a:p>
        </p:txBody>
      </p:sp>
    </p:spTree>
    <p:extLst>
      <p:ext uri="{BB962C8B-B14F-4D97-AF65-F5344CB8AC3E}">
        <p14:creationId xmlns:p14="http://schemas.microsoft.com/office/powerpoint/2010/main" val="10205510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209A46-B49E-67A1-5679-8F44D6162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Equilibrium in the Bertrand model </a:t>
            </a:r>
            <a:r>
              <a:rPr lang="en-US" cap="none" dirty="0" err="1"/>
              <a:t>cont</a:t>
            </a:r>
            <a:r>
              <a:rPr lang="en-US" cap="none" dirty="0"/>
              <a:t>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C27E1D-C1B1-E7FF-E973-9C190FD194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54566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/>
              <a:t>The Firm 1 would only choose the monopoly price if it thought that Firm 2 was going to price above that level.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For the suggested candidate equilibrium-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Firm 1’s strategy is not a best response to Firm 2’s choice. </a:t>
            </a:r>
          </a:p>
          <a:p>
            <a:pPr>
              <a:lnSpc>
                <a:spcPct val="150000"/>
              </a:lnSpc>
            </a:pPr>
            <a:r>
              <a:rPr lang="en-US" dirty="0"/>
              <a:t>Hence, this strategy combination cannot be Nash equilibrium. </a:t>
            </a:r>
          </a:p>
          <a:p>
            <a:pPr>
              <a:lnSpc>
                <a:spcPct val="150000"/>
              </a:lnSpc>
            </a:pPr>
            <a:r>
              <a:rPr lang="en-US" dirty="0"/>
              <a:t>There is, essentially, only one Nash equilibrium for the Bertrand duopoly game where both firms are producing. </a:t>
            </a:r>
          </a:p>
          <a:p>
            <a:pPr marL="0" indent="0">
              <a:buNone/>
            </a:pPr>
            <a:endParaRPr lang="en-US" dirty="0"/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59970192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AD3C5-AA20-792C-CDDF-969C383F7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Equilibrium in the Bertrand model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894C64-B921-498C-C8AB-F8D5380F4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960880"/>
            <a:ext cx="9603275" cy="3505465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/>
              <a:t>It is the price pair, (p_1 = c, p_2 = c) . </a:t>
            </a:r>
          </a:p>
          <a:p>
            <a:pPr>
              <a:lnSpc>
                <a:spcPct val="150000"/>
              </a:lnSpc>
            </a:pPr>
            <a:r>
              <a:rPr lang="en-US" dirty="0"/>
              <a:t>If Firm 1 sets this price in the expectation that Firm 2 will do so, and if Firm 2 acts in precisely the same manner, neither will be disappointed. </a:t>
            </a:r>
          </a:p>
          <a:p>
            <a:pPr>
              <a:lnSpc>
                <a:spcPct val="150000"/>
              </a:lnSpc>
            </a:pPr>
            <a:r>
              <a:rPr lang="en-US" dirty="0"/>
              <a:t>Hence, the outcome of the Bertrand duopoly game is that the market price equals marginal cost. </a:t>
            </a:r>
          </a:p>
          <a:p>
            <a:pPr>
              <a:lnSpc>
                <a:spcPct val="150000"/>
              </a:lnSpc>
            </a:pPr>
            <a:r>
              <a:rPr lang="en-US" dirty="0"/>
              <a:t>This is, of course, exactly what occurs under perfect competition. The only difference is that here, instead of many small firms, we have just two, large ones.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9188814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73FC0-6969-27AF-121D-4FDDD4996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Criticisms of the Bertrand model. </a:t>
            </a:r>
            <a:br>
              <a:rPr lang="en-US" cap="none" dirty="0"/>
            </a:b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50E4D9-9A42-D3C3-CA15-E225EA0B10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46006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b="1" dirty="0"/>
              <a:t>Small changes in price lead to dramatic changes in quantity</a:t>
            </a:r>
          </a:p>
          <a:p>
            <a:pPr>
              <a:lnSpc>
                <a:spcPct val="150000"/>
              </a:lnSpc>
            </a:pPr>
            <a:r>
              <a:rPr lang="en-US" dirty="0"/>
              <a:t>its assumption that any price deviation between the two firms leads to an immediate and total loss of demand for the firm charging the higher price. </a:t>
            </a:r>
          </a:p>
          <a:p>
            <a:pPr>
              <a:lnSpc>
                <a:spcPct val="150000"/>
              </a:lnSpc>
            </a:pPr>
            <a:r>
              <a:rPr lang="en-US" dirty="0"/>
              <a:t>There are two reasons why one firm’s decision to charge a price somewhat higher than its rival may not cause it to lose all its customers. 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arenR"/>
            </a:pPr>
            <a:r>
              <a:rPr lang="en-US" dirty="0"/>
              <a:t>One of these factors is the existence of capacity constraints.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arenR"/>
            </a:pPr>
            <a:r>
              <a:rPr lang="en-US" dirty="0"/>
              <a:t>The other is that the two goods may not be identical.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94297079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8E398-43A0-3AD0-29CE-AE0FB8733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</a:t>
            </a:r>
            <a:r>
              <a:rPr lang="en-US" cap="none" dirty="0"/>
              <a:t> Stackelberg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D7EED6-4CCB-62E7-880B-788523F5E4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910080"/>
            <a:ext cx="9603275" cy="383032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60000"/>
              </a:lnSpc>
            </a:pPr>
            <a:r>
              <a:rPr lang="en-US" dirty="0"/>
              <a:t>Stackelberg duopoly, also called Stackelberg competition, is a model of imperfect competition based on a non-cooperative game. </a:t>
            </a:r>
          </a:p>
          <a:p>
            <a:pPr>
              <a:lnSpc>
                <a:spcPct val="160000"/>
              </a:lnSpc>
            </a:pPr>
            <a:r>
              <a:rPr lang="en-US" dirty="0"/>
              <a:t>It was developed in 1934 by Heinrich Stackelbelrg in his “Market Structure and Equilibrium”. </a:t>
            </a:r>
          </a:p>
          <a:p>
            <a:pPr>
              <a:lnSpc>
                <a:spcPct val="160000"/>
              </a:lnSpc>
            </a:pPr>
            <a:r>
              <a:rPr lang="en-US" dirty="0"/>
              <a:t>It is assumed, by von Stackelberg, that one duopolist is sufficiently sophisticated to recognize that his competitor acts on the Cournot assumption. </a:t>
            </a:r>
          </a:p>
          <a:p>
            <a:pPr>
              <a:lnSpc>
                <a:spcPct val="160000"/>
              </a:lnSpc>
            </a:pPr>
            <a:r>
              <a:rPr lang="en-US" dirty="0"/>
              <a:t> This recognition allows the sophisticated duopolist to determine the reaction curve of his rival and incorporate it in his own profit function, which he then proceeds to maximize like a monopolist.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13555250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79F24A-3CCF-F137-5028-C94EBDBAB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619" y="867035"/>
            <a:ext cx="9603275" cy="1049235"/>
          </a:xfrm>
        </p:spPr>
        <p:txBody>
          <a:bodyPr>
            <a:normAutofit/>
          </a:bodyPr>
          <a:lstStyle/>
          <a:p>
            <a:r>
              <a:rPr lang="en-US" cap="none" dirty="0"/>
              <a:t>Iso profit curves and reaction functions of the duopolists </a:t>
            </a:r>
            <a:endParaRPr lang="en-KE" cap="none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EF14829-94E7-A83D-F502-CDCBEB3783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916270"/>
            <a:ext cx="4162555" cy="3550077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If firm A is the sophisticated oligopolist, it will assume that its rival will act based on its own reaction curve. </a:t>
            </a:r>
          </a:p>
          <a:p>
            <a:r>
              <a:rPr lang="en-US" dirty="0"/>
              <a:t>This recognition will permit firm A to choose to set its own output at the level which maximizes its own profit. </a:t>
            </a:r>
          </a:p>
          <a:p>
            <a:r>
              <a:rPr lang="en-US" dirty="0"/>
              <a:t>This is point </a:t>
            </a:r>
            <a:r>
              <a:rPr lang="en-US" b="1" dirty="0"/>
              <a:t>a</a:t>
            </a:r>
            <a:r>
              <a:rPr lang="en-US" dirty="0"/>
              <a:t> which lies on the lowest possible is profit curve of A, denoting the maximum profit A can achieve given B’s reaction curve.</a:t>
            </a:r>
          </a:p>
        </p:txBody>
      </p:sp>
      <p:pic>
        <p:nvPicPr>
          <p:cNvPr id="4" name="Content Placeholder 3" descr="Diagram of a diagram of a graph&#10;&#10;Description automatically generated">
            <a:extLst>
              <a:ext uri="{FF2B5EF4-FFF2-40B4-BE49-F238E27FC236}">
                <a16:creationId xmlns:a16="http://schemas.microsoft.com/office/drawing/2014/main" id="{0939300D-D8AD-AA9F-2174-3004ED0D8A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4624" y="2015734"/>
            <a:ext cx="4860017" cy="3450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47171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2F003-40DA-A79E-82DC-9F80DA258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Iso profit curves and reaction functions of the duopolists 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EFAD95-5B17-4231-C75A-0C7B863154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Firm A, acting as a monopolist will produce XA , and firm B will react by producing XB according to its reaction curve. </a:t>
            </a:r>
          </a:p>
          <a:p>
            <a:r>
              <a:rPr lang="en-US" dirty="0"/>
              <a:t>The sophisticated oligopolist becomes in effect the leader, while the naive rival who acts on the Cournot assumption becomes the follower. </a:t>
            </a:r>
          </a:p>
          <a:p>
            <a:r>
              <a:rPr lang="en-US" dirty="0"/>
              <a:t>Sophistication is rewarding for A because he reaches an is profit curve closer to his axis than if he behaved with the same naivete as his rival. </a:t>
            </a:r>
          </a:p>
          <a:p>
            <a:r>
              <a:rPr lang="en-US" dirty="0"/>
              <a:t>The naive follower is worse off as compared with the Cournot equilibrium, since with this level of output he reaches an is profit curve further away from his axis.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01589673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2DC42-207A-1767-DD0F-2700D9B53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Iso profit curves and reaction functions of the duopolists 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6D6367-4B6D-86F6-1D12-96B0B1CBF8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8664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If firm B is the sophisticated oligopolist, it will choose to produce X’B , corresponding to point b on X’s reaction curve, because this is the largest profit that B can achieve given his is profit map and A’s reaction curve. </a:t>
            </a:r>
          </a:p>
          <a:p>
            <a:pPr>
              <a:lnSpc>
                <a:spcPct val="150000"/>
              </a:lnSpc>
            </a:pPr>
            <a:r>
              <a:rPr lang="en-US" dirty="0"/>
              <a:t>Firm B will now be the leader while firm A becomes the follower. B has a higher profit and the naive firm A has a lower profit as compared with the Cournot equilibrium. </a:t>
            </a:r>
          </a:p>
          <a:p>
            <a:pPr>
              <a:lnSpc>
                <a:spcPct val="150000"/>
              </a:lnSpc>
            </a:pPr>
            <a:r>
              <a:rPr lang="en-US" dirty="0"/>
              <a:t>If only one firm is sophisticated, it will emerge as the leader, and a stable equilibrium will emerge, since the naive firm will act as a follower. </a:t>
            </a:r>
          </a:p>
        </p:txBody>
      </p:sp>
    </p:spTree>
    <p:extLst>
      <p:ext uri="{BB962C8B-B14F-4D97-AF65-F5344CB8AC3E}">
        <p14:creationId xmlns:p14="http://schemas.microsoft.com/office/powerpoint/2010/main" val="175175847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FD2046-47C9-5681-611D-96114020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Iso profit curves and reaction functions of the duopolists 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F4B8DA-FB45-EDF6-D2EF-D77A52B75E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412032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1800" dirty="0"/>
              <a:t>If both firms are sophisticated, then both will want to act as leaders, because this action yields a greater profit to them. </a:t>
            </a:r>
          </a:p>
          <a:p>
            <a:pPr>
              <a:lnSpc>
                <a:spcPct val="150000"/>
              </a:lnSpc>
            </a:pPr>
            <a:r>
              <a:rPr lang="en-US" sz="1800" dirty="0"/>
              <a:t>In this case the market situation becomes unstable .</a:t>
            </a:r>
          </a:p>
          <a:p>
            <a:pPr>
              <a:lnSpc>
                <a:spcPct val="150000"/>
              </a:lnSpc>
            </a:pPr>
            <a:r>
              <a:rPr lang="en-US" sz="1800" dirty="0"/>
              <a:t>The situation is known as Stackelberg’s disequilibrium.</a:t>
            </a:r>
          </a:p>
        </p:txBody>
      </p:sp>
    </p:spTree>
    <p:extLst>
      <p:ext uri="{BB962C8B-B14F-4D97-AF65-F5344CB8AC3E}">
        <p14:creationId xmlns:p14="http://schemas.microsoft.com/office/powerpoint/2010/main" val="274140928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FF8ED-36E0-8D7B-BA3A-DB80B5394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Iso profit curves and reaction functions of the </a:t>
            </a:r>
            <a:r>
              <a:rPr lang="en-US" cap="none" dirty="0" err="1"/>
              <a:t>duopolists</a:t>
            </a:r>
            <a:r>
              <a:rPr lang="en-US" cap="none" dirty="0"/>
              <a:t> </a:t>
            </a:r>
            <a:r>
              <a:rPr lang="en-US" cap="none" dirty="0" err="1"/>
              <a:t>cont</a:t>
            </a:r>
            <a:r>
              <a:rPr lang="en-US" cap="none" dirty="0"/>
              <a:t>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CD85B-ADEB-5454-470C-FB4A86F155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930400"/>
            <a:ext cx="9603275" cy="371856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The effect will either be-</a:t>
            </a:r>
          </a:p>
          <a:p>
            <a:pPr>
              <a:lnSpc>
                <a:spcPct val="150000"/>
              </a:lnSpc>
            </a:pPr>
            <a:r>
              <a:rPr lang="en-US" dirty="0"/>
              <a:t>A price war until one of the firms surrenders and agrees to act as follower, or </a:t>
            </a:r>
          </a:p>
          <a:p>
            <a:pPr>
              <a:lnSpc>
                <a:spcPct val="150000"/>
              </a:lnSpc>
            </a:pPr>
            <a:r>
              <a:rPr lang="en-US" dirty="0"/>
              <a:t>A collusion is reached, with both firms abandoning their naive reaction functions and moving to a point closer to (or on) the Edge-worth contract curve with both attaining higher profits. </a:t>
            </a:r>
          </a:p>
          <a:p>
            <a:pPr>
              <a:lnSpc>
                <a:spcPct val="150000"/>
              </a:lnSpc>
            </a:pPr>
            <a:r>
              <a:rPr lang="en-US" dirty="0"/>
              <a:t>If the final equilibrium lies on the Edge-worth contract curve the industry profits (joint profits) are maximized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22013007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2DAA27-E095-6F15-81F4-4E0E0673D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6.0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1A927-D38A-B41B-F87B-1D5D3B999E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46006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/>
              <a:t>Oligopoly is a market where a small number of firms act independently but are aware of each other’s actions. </a:t>
            </a:r>
          </a:p>
          <a:p>
            <a:pPr>
              <a:lnSpc>
                <a:spcPct val="150000"/>
              </a:lnSpc>
            </a:pPr>
            <a:r>
              <a:rPr lang="en-US" dirty="0"/>
              <a:t>Consumers are price takers. </a:t>
            </a:r>
          </a:p>
          <a:p>
            <a:pPr>
              <a:lnSpc>
                <a:spcPct val="150000"/>
              </a:lnSpc>
            </a:pPr>
            <a:r>
              <a:rPr lang="en-US" dirty="0"/>
              <a:t>All firms produce homogeneous products.</a:t>
            </a:r>
          </a:p>
          <a:p>
            <a:pPr>
              <a:lnSpc>
                <a:spcPct val="150000"/>
              </a:lnSpc>
            </a:pPr>
            <a:r>
              <a:rPr lang="en-US" dirty="0"/>
              <a:t>There is no entry into the industry. </a:t>
            </a:r>
          </a:p>
          <a:p>
            <a:pPr>
              <a:lnSpc>
                <a:spcPct val="150000"/>
              </a:lnSpc>
            </a:pPr>
            <a:r>
              <a:rPr lang="en-US" dirty="0"/>
              <a:t>Firms collectively have market power: they can set price above marginal cost.</a:t>
            </a:r>
          </a:p>
          <a:p>
            <a:pPr>
              <a:lnSpc>
                <a:spcPct val="150000"/>
              </a:lnSpc>
            </a:pPr>
            <a:r>
              <a:rPr lang="en-US" dirty="0"/>
              <a:t> Each firm sets only its price or output (not other variables such as advertising).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75648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52C55-51EF-E278-8C0C-744BD3D43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627FA3-019D-5A43-8E98-1C5A528226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The equilibrium price lies between that of monopoly and perfect competition.</a:t>
            </a:r>
          </a:p>
          <a:p>
            <a:pPr>
              <a:lnSpc>
                <a:spcPct val="150000"/>
              </a:lnSpc>
            </a:pPr>
            <a:r>
              <a:rPr lang="en-US" dirty="0"/>
              <a:t> Firms maximize profits based on their beliefs about actions of other firms.</a:t>
            </a:r>
          </a:p>
          <a:p>
            <a:pPr>
              <a:lnSpc>
                <a:spcPct val="150000"/>
              </a:lnSpc>
            </a:pPr>
            <a:r>
              <a:rPr lang="en-US" dirty="0"/>
              <a:t> The firm’s expected profits are maximized when expected marginal revenue equals marginal cost.</a:t>
            </a:r>
          </a:p>
          <a:p>
            <a:pPr>
              <a:lnSpc>
                <a:spcPct val="150000"/>
              </a:lnSpc>
            </a:pPr>
            <a:r>
              <a:rPr lang="en-US" dirty="0"/>
              <a:t> Marginal revenue for a firm depends on its residual demand curve (market demand minus the  output supplied by other firms).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50968296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FF446-286C-D243-C5EB-75CF6572F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7.0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D057B4-C53F-7F09-93B5-42FC65D10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3584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Border, K. C., Fixed Point Theorems with Applications to Economics and Game Theory, Cambridge: Cambridge University Press, 1985. </a:t>
            </a:r>
          </a:p>
          <a:p>
            <a:r>
              <a:rPr lang="en-US" dirty="0"/>
              <a:t>Luenberger, D., Microeconomic Theory, McGraw-Hill, 1995, Appendixes A-D. </a:t>
            </a:r>
          </a:p>
          <a:p>
            <a:r>
              <a:rPr lang="en-US" dirty="0"/>
              <a:t>Takayama, A. Mathematical Economics, the second edition, Cambridge: Cambridge University Press, 1985, Chapters 1-3. </a:t>
            </a:r>
          </a:p>
          <a:p>
            <a:r>
              <a:rPr lang="en-US" dirty="0"/>
              <a:t>Tian, G., The Basic Analytical Framework and Methodologies in Modern Economics, 2004 (in Chinese). http://econweb.tamu.edu/tian/chinese.htm. </a:t>
            </a:r>
          </a:p>
          <a:p>
            <a:r>
              <a:rPr lang="en-US" dirty="0"/>
              <a:t>Tian, G., \Fixed Points Theorems for Mappings with Non-Compact and Non-Convex Domains," Journal of Mathematical Analysis and Applications, 158 (1991), 161-167.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18425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522FE7-5A29-4EF6-B1EF-2CA55748A7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KE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2192E09-EBC7-416C-B887-DFF915D7F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924498D-E084-44BE-A196-CFCE35564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4C12901-9FCC-461E-A64A-89B4791235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D6EDB49-211E-499D-9A08-6C5FF3D06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8F9F37E-D3CF-4F3D-96C2-25307819DF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5FFF17D-767C-40E7-8C89-962F1F54BC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31" y="638508"/>
            <a:ext cx="10905339" cy="4843439"/>
          </a:xfrm>
          <a:prstGeom prst="rect">
            <a:avLst/>
          </a:prstGeom>
          <a:gradFill>
            <a:gsLst>
              <a:gs pos="0">
                <a:srgbClr val="000001"/>
              </a:gs>
              <a:gs pos="100000">
                <a:srgbClr val="191919"/>
              </a:gs>
            </a:gsLst>
          </a:gradFill>
          <a:ln w="76200" cmpd="sng">
            <a:noFill/>
            <a:miter lim="800000"/>
          </a:ln>
          <a:effectLst>
            <a:outerShdw blurRad="127000" dist="228600" dir="4740000" sx="98000" sy="98000" algn="tl" rotWithShape="0">
              <a:srgbClr val="000000">
                <a:alpha val="3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69F39E1-619D-4D9E-8823-8BD8CC3206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0204" y="865667"/>
            <a:ext cx="10451592" cy="4389120"/>
          </a:xfrm>
          <a:prstGeom prst="rect">
            <a:avLst/>
          </a:prstGeom>
          <a:ln w="50800" cmpd="sng">
            <a:solidFill>
              <a:srgbClr val="191919"/>
            </a:solidFill>
            <a:miter lim="800000"/>
          </a:ln>
          <a:effectLst>
            <a:innerShdw blurRad="63500" dist="88900" dir="14100000">
              <a:srgbClr val="000000">
                <a:alpha val="30000"/>
              </a:srgb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1003">
            <a:schemeClr val="l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8C53F47-DF50-454F-A5A6-6B969748D9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4796" y="1030259"/>
            <a:ext cx="10122408" cy="4059936"/>
          </a:xfrm>
          <a:prstGeom prst="rect">
            <a:avLst/>
          </a:prstGeom>
          <a:noFill/>
          <a:ln>
            <a:solidFill>
              <a:srgbClr val="45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159C81-2544-011C-0648-F974FB9C765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451579" y="2464991"/>
            <a:ext cx="9405891" cy="2403571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dirty="0"/>
          </a:p>
          <a:p>
            <a:pPr marL="0" indent="0">
              <a:buNone/>
            </a:pPr>
            <a:r>
              <a:rPr lang="en-US" dirty="0"/>
              <a:t>			THE END,THANK YOU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6A26901A-BC62-4A3A-A07A-65E1F3DDD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20491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1379</TotalTime>
  <Words>3650</Words>
  <Application>Microsoft Office PowerPoint</Application>
  <PresentationFormat>Widescreen</PresentationFormat>
  <Paragraphs>277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Arial</vt:lpstr>
      <vt:lpstr>Gill Sans MT</vt:lpstr>
      <vt:lpstr>Wingdings</vt:lpstr>
      <vt:lpstr>Gallery</vt:lpstr>
      <vt:lpstr>INTERMEDIATE MICROECONOMICS</vt:lpstr>
      <vt:lpstr>CONTENTS</vt:lpstr>
      <vt:lpstr>CONTENTS</vt:lpstr>
      <vt:lpstr>1.0 OBJECTIVES</vt:lpstr>
      <vt:lpstr>2.O INTRODUCTION</vt:lpstr>
      <vt:lpstr>Characteristics of Oligopoly</vt:lpstr>
      <vt:lpstr>Characteristics of Oligopoly cont…</vt:lpstr>
      <vt:lpstr>Characteristics of oligopoly cont…</vt:lpstr>
      <vt:lpstr>3.0 FIRMS BEHAVIOUR UNDER OLIGOPOLY</vt:lpstr>
      <vt:lpstr>3.1 Non-Collusive Oligopoly-Sweezy’s Kinked Demand Curve Model (Price-Rigidity)</vt:lpstr>
      <vt:lpstr>Reason for the kink in the demand curve </vt:lpstr>
      <vt:lpstr>Explanation of the Kinked-Demand Curve Model</vt:lpstr>
      <vt:lpstr>3.2 Collusive Oligopoly</vt:lpstr>
      <vt:lpstr>Collusive Oligopoly</vt:lpstr>
      <vt:lpstr>4.0 ADVANTAGES AND DISADVANTAGES OF AN OLIGOPOLY</vt:lpstr>
      <vt:lpstr>Disadvantages</vt:lpstr>
      <vt:lpstr>How can consumers be protected from oligopolies?</vt:lpstr>
      <vt:lpstr>5.0 OLIGOPOLY MODELS </vt:lpstr>
      <vt:lpstr>1. GAME THEORY </vt:lpstr>
      <vt:lpstr>2. NASH EQUILIBRIUM</vt:lpstr>
      <vt:lpstr>Elements of typical oligopolistic games.</vt:lpstr>
      <vt:lpstr>Comparison of oligopoly with competition</vt:lpstr>
      <vt:lpstr>3. Single period models</vt:lpstr>
      <vt:lpstr>1. Cournot model</vt:lpstr>
      <vt:lpstr>Cournot model</vt:lpstr>
      <vt:lpstr>Example Model </vt:lpstr>
      <vt:lpstr> Residual demand curves in oligopoly models. </vt:lpstr>
      <vt:lpstr>Residual demand curves in oligopoly models cont…</vt:lpstr>
      <vt:lpstr>Residual demand curves in oligopoly models cont…</vt:lpstr>
      <vt:lpstr>2.The Bertrand model </vt:lpstr>
      <vt:lpstr>The Bertrand model cont…</vt:lpstr>
      <vt:lpstr> Residual demand curves in the Bertrand model. </vt:lpstr>
      <vt:lpstr>Residual demand curves in the Bertrand model.</vt:lpstr>
      <vt:lpstr>Residual demand curves in the Bertrand model cont…</vt:lpstr>
      <vt:lpstr>Residual demand curves in the Bertrand model cont…</vt:lpstr>
      <vt:lpstr>Equilibrium in the Bertrand model. </vt:lpstr>
      <vt:lpstr>Equilibrium in the Bertrand model cont…</vt:lpstr>
      <vt:lpstr>Equilibrium in the Bertrand model cont…</vt:lpstr>
      <vt:lpstr>Criticisms of the Bertrand model.  </vt:lpstr>
      <vt:lpstr>3. Stackelberg</vt:lpstr>
      <vt:lpstr>Iso profit curves and reaction functions of the duopolists </vt:lpstr>
      <vt:lpstr>Iso profit curves and reaction functions of the duopolists </vt:lpstr>
      <vt:lpstr>Iso profit curves and reaction functions of the duopolists </vt:lpstr>
      <vt:lpstr>Iso profit curves and reaction functions of the duopolists </vt:lpstr>
      <vt:lpstr>Iso profit curves and reaction functions of the duopolists cont…</vt:lpstr>
      <vt:lpstr>6.0 SUMMARY</vt:lpstr>
      <vt:lpstr>SUMMARY</vt:lpstr>
      <vt:lpstr>7.0 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INTERMEDIATE MICROECONOMICS</dc:title>
  <dc:creator>Evelyn Tipape (Treasury)</dc:creator>
  <cp:lastModifiedBy>Evelyn Tipape (Treasury)</cp:lastModifiedBy>
  <cp:revision>8</cp:revision>
  <dcterms:created xsi:type="dcterms:W3CDTF">2023-10-12T09:23:32Z</dcterms:created>
  <dcterms:modified xsi:type="dcterms:W3CDTF">2023-10-29T05:34:35Z</dcterms:modified>
</cp:coreProperties>
</file>