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9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91" r:id="rId33"/>
    <p:sldId id="288" r:id="rId34"/>
    <p:sldId id="262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447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072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18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5344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5306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4032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582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042795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05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K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1389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893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6367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ABC5E-1C07-47C1-A08F-2FD0026F1CAD}" type="datetimeFigureOut">
              <a:rPr lang="en-KE" smtClean="0"/>
              <a:t>29/10/2023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8F2FC90-B51B-456D-95DE-A6449506B20F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71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EAB01-EC94-E590-B6A4-FF5E944A49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  <a:endParaRPr lang="en-KE" sz="36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CDA9C9-3081-D51E-4810-CE51906691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WEEK 9-GENERAL EQUILLIBRIUM</a:t>
            </a:r>
            <a:endParaRPr lang="en-KE" sz="3600" b="1" dirty="0"/>
          </a:p>
        </p:txBody>
      </p:sp>
    </p:spTree>
    <p:extLst>
      <p:ext uri="{BB962C8B-B14F-4D97-AF65-F5344CB8AC3E}">
        <p14:creationId xmlns:p14="http://schemas.microsoft.com/office/powerpoint/2010/main" val="2269242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AB28F-3E9E-3586-3F98-860584F9B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CEA65-A5AC-4B56-E5AD-AB5BA06AE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48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1.0 OBJECTIVES</a:t>
            </a:r>
          </a:p>
          <a:p>
            <a:pPr marL="0" indent="0">
              <a:buNone/>
            </a:pPr>
            <a:r>
              <a:rPr lang="en-US" dirty="0"/>
              <a:t>2.0 INTRODUCTION</a:t>
            </a:r>
          </a:p>
          <a:p>
            <a:pPr marL="457200" lvl="1" indent="0">
              <a:buNone/>
            </a:pPr>
            <a:r>
              <a:rPr lang="en-US" dirty="0"/>
              <a:t>Definition</a:t>
            </a:r>
          </a:p>
          <a:p>
            <a:pPr marL="457200" lvl="1" indent="0">
              <a:buNone/>
            </a:pPr>
            <a:r>
              <a:rPr lang="en-US" dirty="0"/>
              <a:t>Assumptions</a:t>
            </a:r>
          </a:p>
          <a:p>
            <a:pPr marL="0" indent="0">
              <a:buNone/>
            </a:pPr>
            <a:r>
              <a:rPr lang="en-US" dirty="0"/>
              <a:t>3.0 WORKING OF THE GENERAL EQILLIBRIUM SYSTEM</a:t>
            </a:r>
          </a:p>
          <a:p>
            <a:pPr marL="0" indent="0">
              <a:buNone/>
            </a:pPr>
            <a:r>
              <a:rPr lang="en-US" dirty="0"/>
              <a:t>3.1 Product Market</a:t>
            </a:r>
          </a:p>
          <a:p>
            <a:pPr marL="0" indent="0">
              <a:buNone/>
            </a:pPr>
            <a:r>
              <a:rPr lang="en-US" dirty="0"/>
              <a:t>3.2 Factor Market</a:t>
            </a:r>
          </a:p>
          <a:p>
            <a:pPr marL="0" indent="0">
              <a:buNone/>
            </a:pPr>
            <a:r>
              <a:rPr lang="en-US" dirty="0"/>
              <a:t>4.0 LIMITATIONS</a:t>
            </a:r>
          </a:p>
        </p:txBody>
      </p:sp>
    </p:spTree>
    <p:extLst>
      <p:ext uri="{BB962C8B-B14F-4D97-AF65-F5344CB8AC3E}">
        <p14:creationId xmlns:p14="http://schemas.microsoft.com/office/powerpoint/2010/main" val="3900351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C4420-B9AF-9174-A59F-CA4211192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26454F-C104-82CE-DB87-41C44F33B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947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5.0 USES OF THE GENERAL EQUILLIBRIUM IN THE ECONOMY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6.0 COMPARISON OF THE MARSHALLIAN EQULLIBRIUM AND GENERAL 	EQULLIBRIUM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 6.1 Walras General Equilibrium analysis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6.1.1 Edge Worth Box Model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7.0 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8.0 REFERENCES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584186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1F4BD-E1EF-DDD4-41F7-43125B450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 OBJECTIVES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3BDCF-CDED-C043-EF16-442B98900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By the end of this topic, the learner should be able to: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1.Explain the concept of general equilibrium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2.Evaluate general equilibrium in the factor and product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3.List the assumptions of general equilibrium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4.Discuss the uses of general equilibrium in the economy.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5.Illustrate the concept of  Edgeworth Box Diagram and its application</a:t>
            </a:r>
          </a:p>
        </p:txBody>
      </p:sp>
    </p:spTree>
    <p:extLst>
      <p:ext uri="{BB962C8B-B14F-4D97-AF65-F5344CB8AC3E}">
        <p14:creationId xmlns:p14="http://schemas.microsoft.com/office/powerpoint/2010/main" val="4068184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9570C-493E-7623-1A11-E6D06251E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2.0 INTRODUCTION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68BAB-6D20-E9BD-D813-9E8D8FAD2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584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Definition-What Is General Equilibrium Theory?</a:t>
            </a:r>
          </a:p>
          <a:p>
            <a:pPr>
              <a:lnSpc>
                <a:spcPct val="150000"/>
              </a:lnSpc>
            </a:pPr>
            <a:r>
              <a:rPr lang="en-US" dirty="0"/>
              <a:t>General equilibrium analyzes the economy, rather than single markets with partial equilibrium analysis. </a:t>
            </a:r>
          </a:p>
          <a:p>
            <a:pPr>
              <a:lnSpc>
                <a:spcPct val="150000"/>
              </a:lnSpc>
            </a:pPr>
            <a:r>
              <a:rPr lang="en-US" dirty="0"/>
              <a:t> General equilibrium shows how supply and demand interact and tend toward a balance in an economy of multiple markets working at once. </a:t>
            </a:r>
          </a:p>
          <a:p>
            <a:pPr>
              <a:lnSpc>
                <a:spcPct val="150000"/>
              </a:lnSpc>
            </a:pPr>
            <a:r>
              <a:rPr lang="en-US" dirty="0"/>
              <a:t>The balance of competing levels of supply and demand in different markets creates a price equilibrium.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502236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0C329-ED72-6AB4-3ECC-368E83374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Definition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71957-8420-7F2A-1111-5B943461A9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French economist Leon Walras introduced and developed the theory in the late 19th century. </a:t>
            </a:r>
          </a:p>
          <a:p>
            <a:r>
              <a:rPr lang="en-US" dirty="0"/>
              <a:t>General equilibrium analysis is-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an extensive study of several economic variables, their interrelations and interdependences for understanding the working of the economic system.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88542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1D116-B4E8-3F64-37B5-1F8C80ACC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Definition cont..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57A55-96FF-09ED-8880-743F30E73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General equilibrium brings together the cause-and-effect sequences of changes in prices and quantities of commodities and services in relation to the entire economy.</a:t>
            </a:r>
          </a:p>
          <a:p>
            <a:pPr>
              <a:lnSpc>
                <a:spcPct val="150000"/>
              </a:lnSpc>
            </a:pPr>
            <a:r>
              <a:rPr lang="en-US" dirty="0"/>
              <a:t>An economy can be in general equilibrium only if-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 all consumers, all firms, all industries and all factor-services are in equilibrium simultaneously and they are interlinked through commodity and factor prices.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12810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FD727-BECB-0167-8272-C5763A3E3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Assumptions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C6C3D-217E-2408-67E4-B44BDF0CB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(1) There is perfect competition both in the commodity and factor markets.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(2) Tastes and habits of consumers are given and constant.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(3) Incomes of consumers are given and constant.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(4) Factors of production are perfectly mobile between different occupations and places.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5) There are constant returns to scale.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180273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A0773-FB46-F348-37EF-2B9A1371D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Assumptions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BDC7A-806C-9F05-AFFC-47796162A0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(6) All firms operate under identical cost conditions.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(7) All units of a productive service are homogeneous.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(8) There are no changes in the techniques of production.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(9) There is full employment of labour and other resources.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19570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B6D71-A6FA-F252-9E52-F54F9F55C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3.0 WORKING OF THE GENERAL EQUILIBRIUM SYSTEM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AA3C4-56D0-8B2C-3B2F-BFA9805DF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04630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The economy is in a state of general equilibrium when the demand for every commodity and service is equal to the supply for it.</a:t>
            </a:r>
          </a:p>
          <a:p>
            <a:pPr>
              <a:lnSpc>
                <a:spcPct val="150000"/>
              </a:lnSpc>
            </a:pPr>
            <a:r>
              <a:rPr lang="en-US" dirty="0"/>
              <a:t>The decisions of consumers for the purchase of each commodity must be in perfect accord with the decisions of producers for the production and sale of each commod­ity.</a:t>
            </a:r>
          </a:p>
          <a:p>
            <a:pPr>
              <a:lnSpc>
                <a:spcPct val="150000"/>
              </a:lnSpc>
            </a:pPr>
            <a:r>
              <a:rPr lang="en-US" dirty="0"/>
              <a:t>The decisions of owners for selling each factor service must be in perfect harmony with the decisions of their employers. </a:t>
            </a:r>
          </a:p>
          <a:p>
            <a:pPr>
              <a:lnSpc>
                <a:spcPct val="150000"/>
              </a:lnSpc>
            </a:pPr>
            <a:r>
              <a:rPr lang="en-US" dirty="0"/>
              <a:t>It is only when the decisions of buyers of goods and services fit in perfectly with the decisions of sellers that the market is in general equilibrium.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983791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9817C-7269-A0AE-3462-DB665C98B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3.1 Product Market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6285B-AE60-1134-2BF2-C8129DA17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Each consumer maximizes his satisfaction relative to the prices ruling the market. For him, the marginal utility of each commodity equals its price.</a:t>
            </a:r>
          </a:p>
          <a:p>
            <a:pPr>
              <a:lnSpc>
                <a:spcPct val="150000"/>
              </a:lnSpc>
            </a:pPr>
            <a:r>
              <a:rPr lang="en-US" dirty="0"/>
              <a:t>The demand of consumers for the various commodities depends upon their prices and the prices of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The costs of production, in turn, depend on the quantities of the various productive services employed and the prices paid for them.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130149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FD8CD-6213-0B40-6DC9-828E40C53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The equilibrium of the commodity market </a:t>
            </a:r>
            <a:endParaRPr lang="en-KE" cap="none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2572622-03A5-7439-94A3-0A41DA6BB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5345461" cy="3450613"/>
          </a:xfrm>
        </p:spPr>
        <p:txBody>
          <a:bodyPr>
            <a:normAutofit/>
          </a:bodyPr>
          <a:lstStyle/>
          <a:p>
            <a:r>
              <a:rPr lang="en-US" dirty="0"/>
              <a:t>The market is in equilibrium at point E where the market demand and supply curves D and S intersect. </a:t>
            </a:r>
          </a:p>
          <a:p>
            <a:r>
              <a:rPr lang="en-US" dirty="0"/>
              <a:t>It determines OP price at which OQM quantity of the product is bought and sold in the market.</a:t>
            </a:r>
          </a:p>
          <a:p>
            <a:r>
              <a:rPr lang="en-US" dirty="0"/>
              <a:t>It is in equilibrium when MC=MR and AC=AR at point E1producing OQ units of the commodity, as shown in Panel B. </a:t>
            </a:r>
          </a:p>
        </p:txBody>
      </p:sp>
      <p:pic>
        <p:nvPicPr>
          <p:cNvPr id="5" name="Content Placeholder 4" descr="A diagram of a market&#10;&#10;Description automatically generated">
            <a:extLst>
              <a:ext uri="{FF2B5EF4-FFF2-40B4-BE49-F238E27FC236}">
                <a16:creationId xmlns:a16="http://schemas.microsoft.com/office/drawing/2014/main" id="{888DC1E7-5249-2D63-6C3D-AD62CDB30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7040" y="1853754"/>
            <a:ext cx="5049520" cy="361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313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DC7C5-1509-A3C7-BF03-E7A1FCF1A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3.2 Factor Market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BAF93-26F4-B1C6-8C07-3B3167576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The equality of demand and supply of factor services is also essential for the general equilibrium system. </a:t>
            </a:r>
          </a:p>
          <a:p>
            <a:pPr>
              <a:lnSpc>
                <a:spcPct val="150000"/>
              </a:lnSpc>
            </a:pPr>
            <a:r>
              <a:rPr lang="en-US" dirty="0"/>
              <a:t>The demand for productive services comes from the producers and supply from the consumers.</a:t>
            </a:r>
          </a:p>
          <a:p>
            <a:pPr>
              <a:lnSpc>
                <a:spcPct val="150000"/>
              </a:lnSpc>
            </a:pPr>
            <a:r>
              <a:rPr lang="en-US" dirty="0"/>
              <a:t>Since there is full employment in the economy, the markets for factors are in equilibrium when the total quantities of factors offered, and the total quantities employed are equal.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40909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3BDE0-FC06-8BE2-8DDA-608834D5C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The equilibrium of the factor market </a:t>
            </a:r>
            <a:endParaRPr lang="en-KE" cap="none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E7F4DED-A356-AD10-1CA0-54C882FC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4158849" cy="3444293"/>
          </a:xfrm>
        </p:spPr>
        <p:txBody>
          <a:bodyPr>
            <a:normAutofit fontScale="92500"/>
          </a:bodyPr>
          <a:lstStyle/>
          <a:p>
            <a:r>
              <a:rPr lang="en-US" dirty="0"/>
              <a:t>In Panel (A), the price of a factor OP and its quantity ON are determined in the market by the interaction of its demand and supply curves D and 5 respectively at point E. </a:t>
            </a:r>
          </a:p>
          <a:p>
            <a:r>
              <a:rPr lang="en-US" dirty="0"/>
              <a:t>Panel (B) shows that the supply curve of this factor to an individual firm is perfectly elastic and is the same as the marginal cost of that factor, MFC.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C65FA4-631C-444F-89AA-F891363CC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9823" y="2012810"/>
            <a:ext cx="4948659" cy="3453535"/>
            <a:chOff x="7807230" y="2012810"/>
            <a:chExt cx="3251252" cy="345986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53C58CC-6818-48FD-9CE0-B43BF88B7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B2694E9-2175-4647-803A-3AD63554C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chemeClr val="bg1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Content Placeholder 4" descr="A diagram of a market and a cost&#10;&#10;Description automatically generated with medium confidence">
            <a:extLst>
              <a:ext uri="{FF2B5EF4-FFF2-40B4-BE49-F238E27FC236}">
                <a16:creationId xmlns:a16="http://schemas.microsoft.com/office/drawing/2014/main" id="{6CDA8D54-669F-59AA-0E83-7C45F20A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7257" y="2738668"/>
            <a:ext cx="4613872" cy="199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05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75458-6E9F-4055-F7A5-385F79C9F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General Equilibrium: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4053A-A399-BC52-1F8A-77D0880FA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83017"/>
          </a:xfrm>
        </p:spPr>
        <p:txBody>
          <a:bodyPr>
            <a:normAutofit/>
          </a:bodyPr>
          <a:lstStyle/>
          <a:p>
            <a:r>
              <a:rPr lang="en-US" dirty="0"/>
              <a:t>The economy is in general equilibrium when-</a:t>
            </a:r>
          </a:p>
          <a:p>
            <a:r>
              <a:rPr lang="en-US" dirty="0"/>
              <a:t>Commodity prices make each demand equal to its supply and </a:t>
            </a:r>
          </a:p>
          <a:p>
            <a:r>
              <a:rPr lang="en-US" dirty="0"/>
              <a:t>Factor prices make the demand for each factor equal to its supply so that </a:t>
            </a:r>
          </a:p>
          <a:p>
            <a:r>
              <a:rPr lang="en-US" dirty="0"/>
              <a:t>All product markets and factor markets are simultaneously in equilibrium.</a:t>
            </a:r>
          </a:p>
          <a:p>
            <a:pPr marL="0" indent="0">
              <a:buNone/>
            </a:pPr>
            <a:r>
              <a:rPr lang="en-US" i="1" dirty="0"/>
              <a:t>A general equilibrium is characterized by two conditions-</a:t>
            </a:r>
          </a:p>
          <a:p>
            <a:pPr marL="0" indent="0">
              <a:buNone/>
            </a:pPr>
            <a:r>
              <a:rPr lang="en-US" dirty="0"/>
              <a:t>1) All consumers maximize their satisfaction, and all producers maximize their profits; and</a:t>
            </a:r>
          </a:p>
          <a:p>
            <a:pPr marL="0" indent="0">
              <a:buNone/>
            </a:pPr>
            <a:r>
              <a:rPr lang="en-US" dirty="0"/>
              <a:t>(2) All markets are cleared which means that the total amount demanded equals the total amount supplied at a positive price in both the product and factor markets.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57042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BE9F0-D5B1-061D-BA7C-E2AB751D0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3.3 General equilibrium-Case Example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D1093-5D9E-4311-C4A7-16FACE94A1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75369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Assume a simple hypothetical economy where there are only two sectors, the household and the business. </a:t>
            </a:r>
          </a:p>
          <a:p>
            <a:pPr>
              <a:lnSpc>
                <a:spcPct val="150000"/>
              </a:lnSpc>
            </a:pPr>
            <a:r>
              <a:rPr lang="en-US" dirty="0"/>
              <a:t>The economic activity takes the form of flow of goods and services between these two sectors and monetary flow between them.</a:t>
            </a:r>
          </a:p>
          <a:p>
            <a:pPr>
              <a:lnSpc>
                <a:spcPct val="150000"/>
              </a:lnSpc>
            </a:pPr>
            <a:r>
              <a:rPr lang="en-US" dirty="0"/>
              <a:t>These two flows which are called real and monetary.</a:t>
            </a:r>
          </a:p>
          <a:p>
            <a:pPr>
              <a:lnSpc>
                <a:spcPct val="150000"/>
              </a:lnSpc>
            </a:pPr>
            <a:r>
              <a:rPr lang="en-US" dirty="0"/>
              <a:t>In the product market, consumers purchase goods and services from producers.</a:t>
            </a:r>
          </a:p>
          <a:p>
            <a:pPr>
              <a:lnSpc>
                <a:spcPct val="150000"/>
              </a:lnSpc>
            </a:pPr>
            <a:r>
              <a:rPr lang="en-US" dirty="0"/>
              <a:t>In the factor market, consumers receive income from the former for providing services.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48030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7BB1F-B35F-70C4-7B4D-578FF552F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Real and monetary flows-product and factor markets</a:t>
            </a:r>
            <a:endParaRPr lang="en-KE" cap="none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6CB338F-0880-5845-0DAA-129D4F3A6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4361392" cy="3828589"/>
          </a:xfrm>
        </p:spPr>
        <p:txBody>
          <a:bodyPr>
            <a:noAutofit/>
          </a:bodyPr>
          <a:lstStyle/>
          <a:p>
            <a:r>
              <a:rPr lang="en-US" sz="1800" dirty="0"/>
              <a:t>Consumers purchase all goods and services provided by producers and make payments to the latter in lieu of these.</a:t>
            </a:r>
          </a:p>
          <a:p>
            <a:r>
              <a:rPr lang="en-US" sz="1800" dirty="0"/>
              <a:t>Goods flow from the business sector to the household sector in the product market.</a:t>
            </a:r>
          </a:p>
          <a:p>
            <a:r>
              <a:rPr lang="en-US" sz="1800" dirty="0"/>
              <a:t> Services flow from the household sector to the business sector in the factor market, as shown in dies inner portion of the figure.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C65FA4-631C-444F-89AA-F891363CC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9823" y="2012810"/>
            <a:ext cx="4948659" cy="3453535"/>
            <a:chOff x="7807230" y="2012810"/>
            <a:chExt cx="3251252" cy="345986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53C58CC-6818-48FD-9CE0-B43BF88B7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B2694E9-2175-4647-803A-3AD63554C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chemeClr val="bg1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Content Placeholder 4" descr="A diagram of a product market&#10;&#10;Description automatically generated">
            <a:extLst>
              <a:ext uri="{FF2B5EF4-FFF2-40B4-BE49-F238E27FC236}">
                <a16:creationId xmlns:a16="http://schemas.microsoft.com/office/drawing/2014/main" id="{9B05F10F-3B0B-1711-4855-F80CCEE71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7257" y="2669460"/>
            <a:ext cx="4613872" cy="213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9281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04D7C-CA91-08AA-23AF-40FBE4F71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Real and monetary flows-product and factor markets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79101-0E55-D4C0-66BE-5A6F730BB3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These two flows are linked by product prices and factor prices. </a:t>
            </a:r>
          </a:p>
          <a:p>
            <a:pPr>
              <a:lnSpc>
                <a:spcPct val="150000"/>
              </a:lnSpc>
            </a:pPr>
            <a:r>
              <a:rPr lang="en-US" dirty="0"/>
              <a:t>The economy is in general equilibrium when a set of prices is allowed at which the magnitude of income flow from producers to consumers is equal to the magnitude of the money expenditure from consumers to pro­ducers.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7589142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97A3B-BD17-33CD-4762-4ED0A2284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4.0 Limitations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A9232-AB92-3435-B445-1D0BF5699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72132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US" dirty="0"/>
              <a:t>1. It is based on several </a:t>
            </a:r>
            <a:r>
              <a:rPr lang="en-US" b="1" dirty="0"/>
              <a:t>unrealistic assumptions </a:t>
            </a:r>
            <a:r>
              <a:rPr lang="en-US" dirty="0"/>
              <a:t>which are contrary to the actual conditions prevailing in the world.</a:t>
            </a:r>
          </a:p>
          <a:p>
            <a:pPr>
              <a:lnSpc>
                <a:spcPct val="160000"/>
              </a:lnSpc>
            </a:pPr>
            <a:r>
              <a:rPr lang="en-US" dirty="0"/>
              <a:t>It is </a:t>
            </a:r>
            <a:r>
              <a:rPr lang="en-US" b="1" dirty="0"/>
              <a:t>a static analysis</a:t>
            </a:r>
            <a:r>
              <a:rPr lang="en-US" dirty="0"/>
              <a:t>. All consumers and producers in this analysis consume and produce the same products day in and day out without any time-lag.</a:t>
            </a:r>
          </a:p>
          <a:p>
            <a:pPr>
              <a:lnSpc>
                <a:spcPct val="160000"/>
              </a:lnSpc>
            </a:pPr>
            <a:r>
              <a:rPr lang="en-US" b="1" dirty="0"/>
              <a:t>Prof. Stigler regards general equilibrium as a misnomer</a:t>
            </a:r>
            <a:r>
              <a:rPr lang="en-US" dirty="0"/>
              <a:t>. No economic analysis has ever been general in the sense that it considered equilibrium studies as more inclusive than partial equilibrium studies, never that they are complete.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14300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73EA-4888-68D5-1B06-599C7E542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5.0  Uses of General Equilibrium Analysis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F5BAB-FBFC-1220-C8C9-1A8A829EE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A Picture of Economy Equilibrium: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To Understand the Working of Economic System: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To Understand the Complex Problems of the Market: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To Understand the Working of the Pricing Process: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To Understand the Input-Output Analysis: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005428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FD9C4-35E3-209C-BE88-242822FCB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6.0 Marshall’s Partial Equilibrium Analysis and Walras General Equilibrium Analysis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EC164-2794-696C-CF56-5991FA8EB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Marshall’s Partial Equilibrium Analysis</a:t>
            </a:r>
          </a:p>
          <a:p>
            <a:pPr>
              <a:lnSpc>
                <a:spcPct val="150000"/>
              </a:lnSpc>
            </a:pPr>
            <a:r>
              <a:rPr lang="en-US" dirty="0"/>
              <a:t>Partial equilibrium approach to the pricing, seeks to explain the price determination of commodity.</a:t>
            </a:r>
          </a:p>
          <a:p>
            <a:pPr>
              <a:lnSpc>
                <a:spcPct val="150000"/>
              </a:lnSpc>
            </a:pPr>
            <a:r>
              <a:rPr lang="en-US" dirty="0"/>
              <a:t>It keeps the prices of other commodities constant and assuming that the various commodities are not interdependent.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763072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BC36A-8D28-A905-06DE-56B7997D1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6.1 Walras General Equilibrium Analysis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98662-3CEB-B986-0E2F-8E71344EF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37446"/>
          </a:xfrm>
        </p:spPr>
        <p:txBody>
          <a:bodyPr>
            <a:normAutofit/>
          </a:bodyPr>
          <a:lstStyle/>
          <a:p>
            <a:r>
              <a:rPr lang="en-US" dirty="0"/>
              <a:t>General equilibrium analysis-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Deals with inter-relationship and inter-dependence between equilibrium adjustments with each other.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exists when at the going prices, the quantities demanded of each product and each factor are equal to their respective quantities supplied.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quantity demanded of each good is described by an equation in which its quantity demanded is a function of prices of all goods.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quantity supplied of each good is the function of price of all factors of production.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472050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050DD-CF34-42D1-66D4-42D366FC4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6.1.1 Edgeworth box model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C9205-83E7-F0E7-0634-13D04F4641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Edgeworth box , named after F.Y. Edgeworth, is a powerful tool of economic analysis used for representing various distributions of resources. </a:t>
            </a:r>
          </a:p>
          <a:p>
            <a:pPr>
              <a:lnSpc>
                <a:spcPct val="150000"/>
              </a:lnSpc>
            </a:pPr>
            <a:r>
              <a:rPr lang="en-US" dirty="0"/>
              <a:t>This tool is used in general equilibrium analysis and is an indicator of Pareto optimal distribution of resources, showing the level of social welfare.</a:t>
            </a:r>
          </a:p>
          <a:p>
            <a:pPr>
              <a:lnSpc>
                <a:spcPct val="150000"/>
              </a:lnSpc>
            </a:pPr>
            <a:r>
              <a:rPr lang="en-US" dirty="0"/>
              <a:t>Consider a simple case of exchange of given quantities of the two commodities, X and Y between two individuals, A and B.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076975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E8B23FA-68C8-F217-BAC9-C39B6A392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Indifference maps of two individuals </a:t>
            </a:r>
            <a:endParaRPr lang="en-KE" cap="none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8" name="Content Placeholder 7">
            <a:extLst>
              <a:ext uri="{FF2B5EF4-FFF2-40B4-BE49-F238E27FC236}">
                <a16:creationId xmlns:a16="http://schemas.microsoft.com/office/drawing/2014/main" id="{57340795-7D5B-9CEE-9E40-B186955DD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4644419" cy="3450613"/>
          </a:xfrm>
        </p:spPr>
        <p:txBody>
          <a:bodyPr>
            <a:normAutofit/>
          </a:bodyPr>
          <a:lstStyle/>
          <a:p>
            <a:r>
              <a:rPr lang="en-US" dirty="0"/>
              <a:t>Preferences, with slope of indifference curves showing MRSy,x </a:t>
            </a:r>
          </a:p>
          <a:p>
            <a:r>
              <a:rPr lang="en-US" dirty="0"/>
              <a:t>A Pareto optimum exists when it is not possible to improve an individual’s welfare without reducing the welfare of the other individual.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86A6DBC-B33E-F11A-1501-A71111B9E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0733" y="805583"/>
            <a:ext cx="4695095" cy="466076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95876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05CDC-242B-8231-3CFB-3AEA33F9B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Edgeworth box model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CF5AF-0D33-1A52-8BF3-88FE1CD2A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6124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Edgeworth box can be utilized to show that exchange between two individuals.</a:t>
            </a:r>
          </a:p>
          <a:p>
            <a:pPr>
              <a:lnSpc>
                <a:spcPct val="150000"/>
              </a:lnSpc>
            </a:pPr>
            <a:r>
              <a:rPr lang="en-US" dirty="0"/>
              <a:t>This may lead to an increase in the welfare of an individual without causing a reduction in the welfare of the other.</a:t>
            </a:r>
          </a:p>
          <a:p>
            <a:pPr>
              <a:lnSpc>
                <a:spcPct val="150000"/>
              </a:lnSpc>
            </a:pPr>
            <a:r>
              <a:rPr lang="en-US" dirty="0"/>
              <a:t>This can lead to an increase in the overall social welfare from a given bundle of resources. This is a </a:t>
            </a:r>
            <a:r>
              <a:rPr lang="en-US" u="sng" dirty="0"/>
              <a:t>Pareto improvement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To understand the optimum distribution of the given quantities of x and y between A and B, we superimpose indifference map of B over that of A to get a box like structure.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3517373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1C9DDDC-0D53-2D78-9F7E-9C42BB151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Edgeworth box diagram</a:t>
            </a:r>
            <a:endParaRPr lang="en-KE" cap="non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A5C8A9B-4546-9563-8ED4-17FE5EA74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470248" cy="3450613"/>
          </a:xfrm>
        </p:spPr>
        <p:txBody>
          <a:bodyPr>
            <a:normAutofit/>
          </a:bodyPr>
          <a:lstStyle/>
          <a:p>
            <a:r>
              <a:rPr lang="en-US" dirty="0"/>
              <a:t>OA-origin point of A and OB –origin point of B. </a:t>
            </a:r>
          </a:p>
          <a:p>
            <a:r>
              <a:rPr lang="en-US" dirty="0"/>
              <a:t>The horizontal axis shows given quantity- OAx of commodity x and vertical axis shows given quantity OBY</a:t>
            </a:r>
          </a:p>
          <a:p>
            <a:r>
              <a:rPr lang="en-US" dirty="0"/>
              <a:t>indifference curves are labeled as A1, A2 ….and Bs as B1, B2 …</a:t>
            </a:r>
          </a:p>
        </p:txBody>
      </p:sp>
      <p:pic>
        <p:nvPicPr>
          <p:cNvPr id="4" name="Content Placeholder 3" descr="A graph on a white paper&#10;&#10;Description automatically generated">
            <a:extLst>
              <a:ext uri="{FF2B5EF4-FFF2-40B4-BE49-F238E27FC236}">
                <a16:creationId xmlns:a16="http://schemas.microsoft.com/office/drawing/2014/main" id="{DB69F95E-7730-D57E-50C6-D5D3B1FBF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1" y="1095981"/>
            <a:ext cx="4960442" cy="43703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3426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3447E-B80E-F472-FD00-B13AEBD57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Edgeworth box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7E55E-7B45-D9B0-48AE-68A8B1A7D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21760"/>
          </a:xfrm>
        </p:spPr>
        <p:txBody>
          <a:bodyPr/>
          <a:lstStyle/>
          <a:p>
            <a:r>
              <a:rPr lang="en-US" dirty="0"/>
              <a:t>Any point of the Edgeworth box shows a certain distribution of the two commodities between the two individuals. </a:t>
            </a:r>
          </a:p>
          <a:p>
            <a:r>
              <a:rPr lang="en-US" dirty="0"/>
              <a:t>The indifference curves of A and B are of opposite curvature and thus are tangential to each other. </a:t>
            </a:r>
          </a:p>
          <a:p>
            <a:r>
              <a:rPr lang="en-US" dirty="0"/>
              <a:t>The locus of these points of tangency is Edgeworth contract curve, shown as OA OB in the figure above.</a:t>
            </a:r>
          </a:p>
          <a:p>
            <a:r>
              <a:rPr lang="en-US" dirty="0"/>
              <a:t> Any point on the contract curve shows the equality of marginal rate of substitution between the two commodities for the two individuals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18240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52B24-99FA-6315-A8C8-BBE265F0F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Edgeworth box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5FE01A-9E45-2535-C4D2-324EDF50B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37657"/>
            <a:ext cx="9603275" cy="379911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At the points of tangency of the two indifference curves of A and B respectively, the following condition will hold:  </a:t>
            </a:r>
          </a:p>
          <a:p>
            <a:r>
              <a:rPr lang="en-US" dirty="0"/>
              <a:t>Only the distribution on the contract curve represents an optimal distribution of resources, as any distribution off this curve represents lesser welfare for at least one individual. </a:t>
            </a:r>
          </a:p>
          <a:p>
            <a:r>
              <a:rPr lang="en-US" dirty="0"/>
              <a:t>At this point consumer A is having OA XA of x and OA YA of y leaving XA X of x and YAY of y for individual B. </a:t>
            </a:r>
          </a:p>
          <a:p>
            <a:r>
              <a:rPr lang="en-US" dirty="0"/>
              <a:t>The level of welfare of A is given by IC A4 and for B by IC B5. </a:t>
            </a:r>
          </a:p>
          <a:p>
            <a:r>
              <a:rPr lang="en-US" dirty="0"/>
              <a:t>This is a suboptimal distribution because any exchange which causes them to move at a point on the contract curve will result in the increase in welfare of either one of them or of the both.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227230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CA831-EA4B-0B4E-BA79-47A48660E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Edgeworth box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2C116-812D-2782-88CB-FAF2A497A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48332"/>
          </a:xfrm>
        </p:spPr>
        <p:txBody>
          <a:bodyPr/>
          <a:lstStyle/>
          <a:p>
            <a:r>
              <a:rPr lang="en-US" dirty="0"/>
              <a:t> If the individuals move to point E on the contract curve-with A having additional XA X’A of x and giving up YA Y’A of y, his level of utility increases as he moves from IC A4 to A6. </a:t>
            </a:r>
          </a:p>
          <a:p>
            <a:r>
              <a:rPr lang="en-US" dirty="0"/>
              <a:t>B remains on the same level of welfare as points E and F lie on the same IC B5. </a:t>
            </a:r>
          </a:p>
          <a:p>
            <a:r>
              <a:rPr lang="en-US" dirty="0"/>
              <a:t>The exchange which involves movement from a point off the contract curve –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to a point on the contract curve has improved the welfare of one individual without worsening the condition of the other. </a:t>
            </a:r>
          </a:p>
          <a:p>
            <a:r>
              <a:rPr lang="en-US" dirty="0"/>
              <a:t>This is a case of Pareto improvement, resulting in an increase in social welfare- if we assume society to be made up of two individuals only.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0875010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1673-6160-A4F7-0164-2D48328D4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Edgeworth box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A015C-84D1-DE53-985A-1A354683D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Similarly, a movement from F to C on the contract curve improves the welfare of B, </a:t>
            </a:r>
          </a:p>
          <a:p>
            <a:r>
              <a:rPr lang="en-US" dirty="0"/>
              <a:t>This  can be seen by his movement from IC B5 to B7 because of this exchange in which he is having YA and Y”A additional units of y in Exchange of giving up X”A.</a:t>
            </a:r>
          </a:p>
          <a:p>
            <a:r>
              <a:rPr lang="en-US" dirty="0"/>
              <a:t>If they move to point D, then both are gainers as A moves from A4 to A5 and B moves from B5 to B6. </a:t>
            </a:r>
          </a:p>
          <a:p>
            <a:r>
              <a:rPr lang="en-US" dirty="0"/>
              <a:t>Any distribution of resources in which the two individuals move on the segment denoted by segment CE on the contract curve leads to improvement in social welfare.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9343226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ED40-983D-D65A-077D-C27194E62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Edgeworth box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28BD6-F4E9-6761-1C1F-B0D2D922B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068075"/>
          </a:xfrm>
        </p:spPr>
        <p:txBody>
          <a:bodyPr>
            <a:normAutofit/>
          </a:bodyPr>
          <a:lstStyle/>
          <a:p>
            <a:r>
              <a:rPr lang="en-US" dirty="0"/>
              <a:t>Ultimately which individual will be a greater beneficiary in this exchange process depends on the noneconomic factors, such as bargaining power of the two.</a:t>
            </a:r>
          </a:p>
          <a:p>
            <a:r>
              <a:rPr lang="en-US" dirty="0"/>
              <a:t> It is clear from this analysis that the distribution denoted by a point on contract curve represents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optimal distribution of resources as either one of them or both are beneficiaries by moving from a point off the contract curve to a point on it. </a:t>
            </a:r>
          </a:p>
          <a:p>
            <a:r>
              <a:rPr lang="en-US" dirty="0"/>
              <a:t>Edgeworth box is also a tool which can be used in the analysis of general equilibrium. </a:t>
            </a:r>
          </a:p>
          <a:p>
            <a:r>
              <a:rPr lang="en-US" dirty="0"/>
              <a:t>In general equilibrium of production, the vertical and horizontal axes represent the two factor inputs and instead of ICs we have isoquants for products x and y.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9747859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68650-8F72-C265-9DC6-19C7D2935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7.0 SUMMARY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7E186-65CA-4AC0-2D52-CE21628F1F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General Equilibrium Theory shows how supply and demand in a multi-market economy interact and create an equilibrium of prices.</a:t>
            </a:r>
          </a:p>
          <a:p>
            <a:pPr>
              <a:lnSpc>
                <a:spcPct val="150000"/>
              </a:lnSpc>
            </a:pPr>
            <a:r>
              <a:rPr lang="en-US" dirty="0"/>
              <a:t>French economist Léon Walras is credited with developing and expanding the theory in the late 19th century.</a:t>
            </a:r>
          </a:p>
          <a:p>
            <a:pPr>
              <a:lnSpc>
                <a:spcPct val="150000"/>
              </a:lnSpc>
            </a:pPr>
            <a:r>
              <a:rPr lang="en-US" dirty="0"/>
              <a:t>Walras applied the theory to calculate price ratios and helped economics evolve into a study that includes mathematical analysis.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707258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149E9-6630-A06B-9635-5E7ED6A7B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Summary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DA9D1-8C3C-3E3A-C696-016311408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81200"/>
            <a:ext cx="9603275" cy="3614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Edgeworth box-</a:t>
            </a:r>
          </a:p>
          <a:p>
            <a:r>
              <a:rPr lang="en-US" dirty="0"/>
              <a:t> Considers a two-person, two-good “exchange economy.” </a:t>
            </a:r>
          </a:p>
          <a:p>
            <a:r>
              <a:rPr lang="en-US" dirty="0"/>
              <a:t>It is a graphical representation of the exchange problem facing these people and permits a straightforward solution to their exchange problem. </a:t>
            </a:r>
          </a:p>
          <a:p>
            <a:r>
              <a:rPr lang="en-US" dirty="0"/>
              <a:t>A point in the Edgeworth box is the consumption of one individual, with the balance of the endowment going to the other.</a:t>
            </a:r>
          </a:p>
          <a:p>
            <a:r>
              <a:rPr lang="en-US" dirty="0"/>
              <a:t>Pareto efficiency is an allocation in which making one person better off requires making someone else worse off—there are no gains from trade or reallocation.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991921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23C31-D4BA-7595-E5B9-FF7B94367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8.0 REFERENCES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D610E1-3335-56EB-16BF-B54519E4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Autofit/>
          </a:bodyPr>
          <a:lstStyle/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ff2"/>
              </a:rPr>
              <a:t>Border, K. C., Fixed Point Theorems with Applications to Economics and Game The-ory, Cambridge: Cambridge University Press, 1985. 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ff2"/>
              </a:rPr>
              <a:t>Luenberger, D., Microeconomic Theory, McGraw-Hill, 1995, Appendixes A-D. 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ff2"/>
              </a:rPr>
              <a:t>Takayama, A. Mathematical Economics, the second edition, Cambridge: Cambridge University Press, 1985, Chapters 1-3. 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ff2"/>
              </a:rPr>
              <a:t>Tian, G., The Basic Analytical Framework and Methodologies in Modern Economics, 2004 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ff2"/>
              </a:rPr>
              <a:t>Tian, G., \Fixed Points Theorems for Mappings with Non-Compact and Non-Convex Domains," Journal of Mathematical Analysis and Applications. 117</a:t>
            </a:r>
          </a:p>
          <a:p>
            <a:pPr marL="0" indent="0">
              <a:buNone/>
            </a:pPr>
            <a:br>
              <a:rPr lang="en-US" dirty="0"/>
            </a:b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833706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KE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Metal tic-tac-toe game pieces">
            <a:extLst>
              <a:ext uri="{FF2B5EF4-FFF2-40B4-BE49-F238E27FC236}">
                <a16:creationId xmlns:a16="http://schemas.microsoft.com/office/drawing/2014/main" id="{63BA6145-7818-07C9-EA02-2260FD9C7A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t="19238" r="-1" b="5759"/>
          <a:stretch/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3B1F7-A8E2-AD03-26F5-93B3EB3C764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51579" y="2015732"/>
            <a:ext cx="9603275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200400" lvl="7" indent="0">
              <a:buNone/>
            </a:pPr>
            <a:r>
              <a:rPr lang="en-US" sz="2000" dirty="0"/>
              <a:t>THE END,THANK YOU.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00783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1616</TotalTime>
  <Words>2509</Words>
  <Application>Microsoft Office PowerPoint</Application>
  <PresentationFormat>Widescreen</PresentationFormat>
  <Paragraphs>176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ff2</vt:lpstr>
      <vt:lpstr>Gill Sans MT</vt:lpstr>
      <vt:lpstr>Wingdings</vt:lpstr>
      <vt:lpstr>Gallery</vt:lpstr>
      <vt:lpstr>INTERMEDIATE MICROECONOMICS</vt:lpstr>
      <vt:lpstr>CONTENTS</vt:lpstr>
      <vt:lpstr>CONTENTS</vt:lpstr>
      <vt:lpstr>1.0 OBJECTIVES</vt:lpstr>
      <vt:lpstr>2.0 INTRODUCTION</vt:lpstr>
      <vt:lpstr>Definition</vt:lpstr>
      <vt:lpstr>Definition cont..</vt:lpstr>
      <vt:lpstr>Assumptions</vt:lpstr>
      <vt:lpstr>Assumptions</vt:lpstr>
      <vt:lpstr>3.0 WORKING OF THE GENERAL EQUILIBRIUM SYSTEM</vt:lpstr>
      <vt:lpstr>3.1 Product Market</vt:lpstr>
      <vt:lpstr>The equilibrium of the commodity market </vt:lpstr>
      <vt:lpstr>3.2 Factor Market</vt:lpstr>
      <vt:lpstr>The equilibrium of the factor market </vt:lpstr>
      <vt:lpstr>General Equilibrium:</vt:lpstr>
      <vt:lpstr>3.3 General equilibrium-Case Example</vt:lpstr>
      <vt:lpstr>Real and monetary flows-product and factor markets</vt:lpstr>
      <vt:lpstr>Real and monetary flows-product and factor markets</vt:lpstr>
      <vt:lpstr>4.0 Limitations</vt:lpstr>
      <vt:lpstr>5.0  Uses of General Equilibrium Analysis</vt:lpstr>
      <vt:lpstr>6.0 Marshall’s Partial Equilibrium Analysis and Walras General Equilibrium Analysis</vt:lpstr>
      <vt:lpstr>6.1 Walras General Equilibrium Analysis</vt:lpstr>
      <vt:lpstr>6.1.1 Edgeworth box model</vt:lpstr>
      <vt:lpstr>Indifference maps of two individuals </vt:lpstr>
      <vt:lpstr>Edgeworth box model cont…</vt:lpstr>
      <vt:lpstr>Edgeworth box diagram</vt:lpstr>
      <vt:lpstr>Edgeworth box model cont…</vt:lpstr>
      <vt:lpstr>Edgeworth box model cont…</vt:lpstr>
      <vt:lpstr>Edgeworth box model cont…</vt:lpstr>
      <vt:lpstr>Edgeworth box model cont…</vt:lpstr>
      <vt:lpstr>Edgeworth box model cont…</vt:lpstr>
      <vt:lpstr>7.0 SUMMARY</vt:lpstr>
      <vt:lpstr>Summary</vt:lpstr>
      <vt:lpstr>8.0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11</cp:revision>
  <dcterms:created xsi:type="dcterms:W3CDTF">2023-10-18T16:51:22Z</dcterms:created>
  <dcterms:modified xsi:type="dcterms:W3CDTF">2023-10-29T05:49:40Z</dcterms:modified>
</cp:coreProperties>
</file>