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 id="259" r:id="rId6"/>
    <p:sldId id="286" r:id="rId7"/>
    <p:sldId id="287" r:id="rId8"/>
    <p:sldId id="288" r:id="rId9"/>
    <p:sldId id="289" r:id="rId10"/>
    <p:sldId id="290" r:id="rId11"/>
    <p:sldId id="263" r:id="rId12"/>
    <p:sldId id="264" r:id="rId13"/>
    <p:sldId id="265" r:id="rId14"/>
    <p:sldId id="266" r:id="rId15"/>
    <p:sldId id="267" r:id="rId16"/>
    <p:sldId id="268" r:id="rId17"/>
    <p:sldId id="269" r:id="rId18"/>
    <p:sldId id="297" r:id="rId19"/>
    <p:sldId id="270" r:id="rId20"/>
    <p:sldId id="271" r:id="rId21"/>
    <p:sldId id="298" r:id="rId22"/>
    <p:sldId id="299" r:id="rId23"/>
    <p:sldId id="300" r:id="rId24"/>
    <p:sldId id="273" r:id="rId25"/>
    <p:sldId id="274" r:id="rId26"/>
    <p:sldId id="275" r:id="rId27"/>
    <p:sldId id="276" r:id="rId28"/>
    <p:sldId id="277" r:id="rId29"/>
    <p:sldId id="278" r:id="rId30"/>
    <p:sldId id="279" r:id="rId31"/>
    <p:sldId id="280" r:id="rId32"/>
    <p:sldId id="282" r:id="rId33"/>
    <p:sldId id="283" r:id="rId34"/>
    <p:sldId id="284" r:id="rId35"/>
    <p:sldId id="285" r:id="rId36"/>
    <p:sldId id="260" r:id="rId37"/>
    <p:sldId id="291" r:id="rId38"/>
    <p:sldId id="292" r:id="rId39"/>
    <p:sldId id="293" r:id="rId40"/>
    <p:sldId id="261" r:id="rId41"/>
    <p:sldId id="281" r:id="rId42"/>
    <p:sldId id="294"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857EEC86-831A-4848-9938-077663987FAD}"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7990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57EEC86-831A-4848-9938-077663987FAD}"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5672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57EEC86-831A-4848-9938-077663987FAD}"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0576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57EEC86-831A-4848-9938-077663987FAD}"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84736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57EEC86-831A-4848-9938-077663987FAD}"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29541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57EEC86-831A-4848-9938-077663987FAD}"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2049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57EEC86-831A-4848-9938-077663987FAD}" type="slidenum">
              <a:rPr lang="en-US" smtClean="0"/>
              <a:t>‹#›</a:t>
            </a:fld>
            <a:endParaRPr lang="en-US" dirty="0"/>
          </a:p>
        </p:txBody>
      </p:sp>
    </p:spTree>
    <p:extLst>
      <p:ext uri="{BB962C8B-B14F-4D97-AF65-F5344CB8AC3E}">
        <p14:creationId xmlns:p14="http://schemas.microsoft.com/office/powerpoint/2010/main" val="493481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57EEC86-831A-4848-9938-077663987FAD}"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148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9C342F8-F1BA-49A2-91D4-E8B68951B29E}" type="datetimeFigureOut">
              <a:rPr lang="en-US" smtClean="0"/>
              <a:t>10/29/2023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857EEC86-831A-4848-9938-077663987FAD}"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3394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57EEC86-831A-4848-9938-077663987FAD}"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82701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C342F8-F1BA-49A2-91D4-E8B68951B29E}" type="datetimeFigureOut">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57EEC86-831A-4848-9938-077663987FAD}"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88213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9C342F8-F1BA-49A2-91D4-E8B68951B29E}" type="datetimeFigureOut">
              <a:rPr lang="en-US" smtClean="0"/>
              <a:t>10/29/2023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857EEC86-831A-4848-9938-077663987FAD}" type="slidenum">
              <a:rPr lang="en-US" smtClean="0"/>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43717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CFCBF-D2EC-C80E-39D3-7F3B0B4ECBC9}"/>
              </a:ext>
            </a:extLst>
          </p:cNvPr>
          <p:cNvSpPr>
            <a:spLocks noGrp="1"/>
          </p:cNvSpPr>
          <p:nvPr>
            <p:ph type="ctrTitle"/>
          </p:nvPr>
        </p:nvSpPr>
        <p:spPr/>
        <p:txBody>
          <a:bodyPr>
            <a:normAutofit/>
          </a:bodyPr>
          <a:lstStyle/>
          <a:p>
            <a:pPr algn="ctr"/>
            <a:r>
              <a:rPr lang="en-US" sz="3600" b="1" dirty="0"/>
              <a:t>INTERMEDIATE MICROECONOMICS</a:t>
            </a:r>
          </a:p>
        </p:txBody>
      </p:sp>
      <p:sp>
        <p:nvSpPr>
          <p:cNvPr id="3" name="Subtitle 2">
            <a:extLst>
              <a:ext uri="{FF2B5EF4-FFF2-40B4-BE49-F238E27FC236}">
                <a16:creationId xmlns:a16="http://schemas.microsoft.com/office/drawing/2014/main" id="{62E6A0BE-B24E-34D2-F228-C5545548F75F}"/>
              </a:ext>
            </a:extLst>
          </p:cNvPr>
          <p:cNvSpPr>
            <a:spLocks noGrp="1"/>
          </p:cNvSpPr>
          <p:nvPr>
            <p:ph type="subTitle" idx="1"/>
          </p:nvPr>
        </p:nvSpPr>
        <p:spPr/>
        <p:txBody>
          <a:bodyPr>
            <a:normAutofit/>
          </a:bodyPr>
          <a:lstStyle/>
          <a:p>
            <a:pPr algn="ctr"/>
            <a:r>
              <a:rPr lang="en-US" sz="3600" b="1" dirty="0"/>
              <a:t>WEEK 10-EXTERNALITIES</a:t>
            </a:r>
          </a:p>
        </p:txBody>
      </p:sp>
    </p:spTree>
    <p:extLst>
      <p:ext uri="{BB962C8B-B14F-4D97-AF65-F5344CB8AC3E}">
        <p14:creationId xmlns:p14="http://schemas.microsoft.com/office/powerpoint/2010/main" val="1674494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FD136-94ED-B913-E58B-56A36D8738BC}"/>
              </a:ext>
            </a:extLst>
          </p:cNvPr>
          <p:cNvSpPr>
            <a:spLocks noGrp="1"/>
          </p:cNvSpPr>
          <p:nvPr>
            <p:ph type="title"/>
          </p:nvPr>
        </p:nvSpPr>
        <p:spPr/>
        <p:txBody>
          <a:bodyPr/>
          <a:lstStyle/>
          <a:p>
            <a:r>
              <a:rPr lang="en-US" dirty="0"/>
              <a:t>CONTENTS</a:t>
            </a:r>
          </a:p>
        </p:txBody>
      </p:sp>
      <p:sp>
        <p:nvSpPr>
          <p:cNvPr id="3" name="Content Placeholder 2">
            <a:extLst>
              <a:ext uri="{FF2B5EF4-FFF2-40B4-BE49-F238E27FC236}">
                <a16:creationId xmlns:a16="http://schemas.microsoft.com/office/drawing/2014/main" id="{B9118F09-18C0-2A6F-5048-F640C0FCA2F8}"/>
              </a:ext>
            </a:extLst>
          </p:cNvPr>
          <p:cNvSpPr>
            <a:spLocks noGrp="1"/>
          </p:cNvSpPr>
          <p:nvPr>
            <p:ph idx="1"/>
          </p:nvPr>
        </p:nvSpPr>
        <p:spPr/>
        <p:txBody>
          <a:bodyPr/>
          <a:lstStyle/>
          <a:p>
            <a:r>
              <a:rPr lang="en-US" dirty="0"/>
              <a:t>1.0	OBJECTIVES</a:t>
            </a:r>
          </a:p>
          <a:p>
            <a:r>
              <a:rPr lang="en-US" dirty="0"/>
              <a:t>2.0	INTRODUCTION</a:t>
            </a:r>
          </a:p>
          <a:p>
            <a:r>
              <a:rPr lang="en-US" dirty="0"/>
              <a:t>3.0	TYPES OF EXTERNALITIES</a:t>
            </a:r>
          </a:p>
          <a:p>
            <a:r>
              <a:rPr lang="en-US" dirty="0"/>
              <a:t>4.0	SOLUTIONS TO EXTERNALITIES</a:t>
            </a:r>
          </a:p>
          <a:p>
            <a:pPr marL="457200" lvl="1" indent="0">
              <a:buNone/>
            </a:pPr>
            <a:r>
              <a:rPr lang="en-US" dirty="0"/>
              <a:t>4.1 PRIVATE SOLUTION TO EXTERNALITIES-</a:t>
            </a:r>
          </a:p>
          <a:p>
            <a:pPr lvl="1"/>
            <a:r>
              <a:rPr lang="en-US" dirty="0"/>
              <a:t>Coase Theorem </a:t>
            </a:r>
          </a:p>
          <a:p>
            <a:pPr lvl="1"/>
            <a:r>
              <a:rPr lang="en-US" dirty="0"/>
              <a:t>Failures of Private Remedies for Externalities</a:t>
            </a:r>
          </a:p>
          <a:p>
            <a:endParaRPr lang="en-US" dirty="0"/>
          </a:p>
        </p:txBody>
      </p:sp>
    </p:spTree>
    <p:extLst>
      <p:ext uri="{BB962C8B-B14F-4D97-AF65-F5344CB8AC3E}">
        <p14:creationId xmlns:p14="http://schemas.microsoft.com/office/powerpoint/2010/main" val="3778426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4420F-5517-87F7-4A11-A07A8A654417}"/>
              </a:ext>
            </a:extLst>
          </p:cNvPr>
          <p:cNvSpPr>
            <a:spLocks noGrp="1"/>
          </p:cNvSpPr>
          <p:nvPr>
            <p:ph type="title"/>
          </p:nvPr>
        </p:nvSpPr>
        <p:spPr/>
        <p:txBody>
          <a:bodyPr/>
          <a:lstStyle/>
          <a:p>
            <a:r>
              <a:rPr lang="en-US" dirty="0"/>
              <a:t>CONTENTS</a:t>
            </a:r>
            <a:endParaRPr lang="en-KE" dirty="0"/>
          </a:p>
        </p:txBody>
      </p:sp>
      <p:sp>
        <p:nvSpPr>
          <p:cNvPr id="3" name="Content Placeholder 2">
            <a:extLst>
              <a:ext uri="{FF2B5EF4-FFF2-40B4-BE49-F238E27FC236}">
                <a16:creationId xmlns:a16="http://schemas.microsoft.com/office/drawing/2014/main" id="{DB17959A-A288-CAF1-6517-2387B128CCCC}"/>
              </a:ext>
            </a:extLst>
          </p:cNvPr>
          <p:cNvSpPr>
            <a:spLocks noGrp="1"/>
          </p:cNvSpPr>
          <p:nvPr>
            <p:ph idx="1"/>
          </p:nvPr>
        </p:nvSpPr>
        <p:spPr/>
        <p:txBody>
          <a:bodyPr/>
          <a:lstStyle/>
          <a:p>
            <a:pPr marL="457200" lvl="1" indent="0">
              <a:buNone/>
            </a:pPr>
            <a:r>
              <a:rPr lang="en-US" dirty="0"/>
              <a:t>4.2 PUBLIC SECTOR SOLUTIONS TO EXTERNALITIES –</a:t>
            </a:r>
          </a:p>
          <a:p>
            <a:pPr lvl="1"/>
            <a:r>
              <a:rPr lang="en-US" dirty="0"/>
              <a:t>Market-based solutions   </a:t>
            </a:r>
          </a:p>
          <a:p>
            <a:r>
              <a:rPr lang="en-US" dirty="0"/>
              <a:t>5.0	REGULATION</a:t>
            </a:r>
          </a:p>
          <a:p>
            <a:r>
              <a:rPr lang="en-US" dirty="0"/>
              <a:t>6.0	IMPLICATIONS OF EXTERNALITY</a:t>
            </a:r>
          </a:p>
          <a:p>
            <a:r>
              <a:rPr lang="en-US" dirty="0"/>
              <a:t>7.0  	TOPIC QUESTIONS AND ANSWERS</a:t>
            </a:r>
          </a:p>
          <a:p>
            <a:r>
              <a:rPr lang="en-US" dirty="0"/>
              <a:t>8.0	SUMMARY</a:t>
            </a:r>
          </a:p>
          <a:p>
            <a:r>
              <a:rPr lang="en-US" dirty="0"/>
              <a:t>9.0	REFERENCES</a:t>
            </a:r>
          </a:p>
          <a:p>
            <a:endParaRPr lang="en-KE" dirty="0"/>
          </a:p>
        </p:txBody>
      </p:sp>
    </p:spTree>
    <p:extLst>
      <p:ext uri="{BB962C8B-B14F-4D97-AF65-F5344CB8AC3E}">
        <p14:creationId xmlns:p14="http://schemas.microsoft.com/office/powerpoint/2010/main" val="3600690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E6FB7-518A-9E4C-9D34-BB2F92119DD0}"/>
              </a:ext>
            </a:extLst>
          </p:cNvPr>
          <p:cNvSpPr>
            <a:spLocks noGrp="1"/>
          </p:cNvSpPr>
          <p:nvPr>
            <p:ph type="title"/>
          </p:nvPr>
        </p:nvSpPr>
        <p:spPr/>
        <p:txBody>
          <a:bodyPr/>
          <a:lstStyle/>
          <a:p>
            <a:r>
              <a:rPr lang="en-US" dirty="0"/>
              <a:t>1.0 OBJECTIVES</a:t>
            </a:r>
            <a:br>
              <a:rPr lang="en-US" dirty="0"/>
            </a:br>
            <a:endParaRPr lang="en-US" dirty="0"/>
          </a:p>
        </p:txBody>
      </p:sp>
      <p:sp>
        <p:nvSpPr>
          <p:cNvPr id="3" name="Content Placeholder 2">
            <a:extLst>
              <a:ext uri="{FF2B5EF4-FFF2-40B4-BE49-F238E27FC236}">
                <a16:creationId xmlns:a16="http://schemas.microsoft.com/office/drawing/2014/main" id="{36F66711-E065-DDAF-D142-B441F823A39B}"/>
              </a:ext>
            </a:extLst>
          </p:cNvPr>
          <p:cNvSpPr>
            <a:spLocks noGrp="1"/>
          </p:cNvSpPr>
          <p:nvPr>
            <p:ph idx="1"/>
          </p:nvPr>
        </p:nvSpPr>
        <p:spPr/>
        <p:txBody>
          <a:bodyPr/>
          <a:lstStyle/>
          <a:p>
            <a:pPr marL="0" indent="0">
              <a:buNone/>
            </a:pPr>
            <a:r>
              <a:rPr lang="en-US" dirty="0"/>
              <a:t>At the end of the Lecture, the student should be able to: </a:t>
            </a:r>
          </a:p>
          <a:p>
            <a:pPr marL="457200" indent="-457200">
              <a:buFont typeface="+mj-lt"/>
              <a:buAutoNum type="arabicPeriod"/>
            </a:pPr>
            <a:r>
              <a:rPr lang="en-US" dirty="0"/>
              <a:t>Explain the concept of externalities in economics and give examples.</a:t>
            </a:r>
          </a:p>
          <a:p>
            <a:pPr marL="457200" indent="-457200">
              <a:buFont typeface="+mj-lt"/>
              <a:buAutoNum type="arabicPeriod"/>
            </a:pPr>
            <a:r>
              <a:rPr lang="en-US" dirty="0"/>
              <a:t>Explain the various types of externalities </a:t>
            </a:r>
          </a:p>
          <a:p>
            <a:pPr marL="457200" indent="-457200">
              <a:buFont typeface="+mj-lt"/>
              <a:buAutoNum type="arabicPeriod"/>
            </a:pPr>
            <a:r>
              <a:rPr lang="en-US" dirty="0"/>
              <a:t>Discuss the private and public remedies for externalities </a:t>
            </a:r>
          </a:p>
          <a:p>
            <a:pPr marL="457200" indent="-457200">
              <a:buFont typeface="+mj-lt"/>
              <a:buAutoNum type="arabicPeriod"/>
            </a:pPr>
            <a:r>
              <a:rPr lang="en-US" dirty="0"/>
              <a:t>Explain the implications and solutions of externality </a:t>
            </a:r>
          </a:p>
          <a:p>
            <a:endParaRPr lang="en-US" dirty="0"/>
          </a:p>
        </p:txBody>
      </p:sp>
    </p:spTree>
    <p:extLst>
      <p:ext uri="{BB962C8B-B14F-4D97-AF65-F5344CB8AC3E}">
        <p14:creationId xmlns:p14="http://schemas.microsoft.com/office/powerpoint/2010/main" val="3350976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E4AED-B135-C66C-DB7A-0924179FDAFE}"/>
              </a:ext>
            </a:extLst>
          </p:cNvPr>
          <p:cNvSpPr>
            <a:spLocks noGrp="1"/>
          </p:cNvSpPr>
          <p:nvPr>
            <p:ph type="title"/>
          </p:nvPr>
        </p:nvSpPr>
        <p:spPr/>
        <p:txBody>
          <a:bodyPr/>
          <a:lstStyle/>
          <a:p>
            <a:r>
              <a:rPr lang="en-US" dirty="0"/>
              <a:t>2.0 INTRODUCTION</a:t>
            </a:r>
          </a:p>
        </p:txBody>
      </p:sp>
      <p:sp>
        <p:nvSpPr>
          <p:cNvPr id="3" name="Content Placeholder 2">
            <a:extLst>
              <a:ext uri="{FF2B5EF4-FFF2-40B4-BE49-F238E27FC236}">
                <a16:creationId xmlns:a16="http://schemas.microsoft.com/office/drawing/2014/main" id="{0E24CF53-BA88-2564-C201-17D01EDD0EE4}"/>
              </a:ext>
            </a:extLst>
          </p:cNvPr>
          <p:cNvSpPr>
            <a:spLocks noGrp="1"/>
          </p:cNvSpPr>
          <p:nvPr>
            <p:ph idx="1"/>
          </p:nvPr>
        </p:nvSpPr>
        <p:spPr>
          <a:xfrm>
            <a:off x="1451579" y="1853754"/>
            <a:ext cx="9603275" cy="3947606"/>
          </a:xfrm>
        </p:spPr>
        <p:txBody>
          <a:bodyPr>
            <a:normAutofit lnSpcReduction="10000"/>
          </a:bodyPr>
          <a:lstStyle/>
          <a:p>
            <a:pPr marL="0" indent="0">
              <a:buNone/>
            </a:pPr>
            <a:r>
              <a:rPr lang="en-US" b="1" dirty="0"/>
              <a:t>Definitions</a:t>
            </a:r>
          </a:p>
          <a:p>
            <a:pPr marL="0" indent="0">
              <a:buNone/>
            </a:pPr>
            <a:r>
              <a:rPr lang="en-US" b="1" dirty="0"/>
              <a:t>What are externalities?</a:t>
            </a:r>
          </a:p>
          <a:p>
            <a:r>
              <a:rPr lang="en-US" dirty="0"/>
              <a:t> This refers to the </a:t>
            </a:r>
            <a:r>
              <a:rPr lang="en-US" i="1" dirty="0"/>
              <a:t>favorable</a:t>
            </a:r>
            <a:r>
              <a:rPr lang="en-US" dirty="0"/>
              <a:t> and </a:t>
            </a:r>
            <a:r>
              <a:rPr lang="en-US" i="1" dirty="0"/>
              <a:t>unfavorable effects </a:t>
            </a:r>
            <a:r>
              <a:rPr lang="en-US" dirty="0"/>
              <a:t>which are associated with the production or consumption  of  goods. </a:t>
            </a:r>
          </a:p>
          <a:p>
            <a:r>
              <a:rPr lang="en-US" dirty="0"/>
              <a:t>The  economic  effects  are  also  referred  to  as  </a:t>
            </a:r>
            <a:r>
              <a:rPr lang="en-US" i="1" dirty="0"/>
              <a:t>spill-over  effect, neighborhood effects or third-party effects. </a:t>
            </a:r>
          </a:p>
          <a:p>
            <a:r>
              <a:rPr lang="en-US" dirty="0"/>
              <a:t>These externalities may either be </a:t>
            </a:r>
            <a:r>
              <a:rPr lang="en-US" i="1" dirty="0"/>
              <a:t>economic gain </a:t>
            </a:r>
            <a:r>
              <a:rPr lang="en-US" dirty="0"/>
              <a:t>or </a:t>
            </a:r>
            <a:r>
              <a:rPr lang="en-US" i="1" dirty="0"/>
              <a:t>economic loss </a:t>
            </a:r>
            <a:r>
              <a:rPr lang="en-US" dirty="0"/>
              <a:t>to other parties.</a:t>
            </a:r>
          </a:p>
          <a:p>
            <a:r>
              <a:rPr lang="en-US" dirty="0"/>
              <a:t> This  economic  gain  or  loss  cannot  be  priced  in  the  market  and  apportioned  to parties. </a:t>
            </a:r>
          </a:p>
          <a:p>
            <a:endParaRPr lang="en-US" dirty="0"/>
          </a:p>
          <a:p>
            <a:endParaRPr lang="en-US" dirty="0"/>
          </a:p>
        </p:txBody>
      </p:sp>
    </p:spTree>
    <p:extLst>
      <p:ext uri="{BB962C8B-B14F-4D97-AF65-F5344CB8AC3E}">
        <p14:creationId xmlns:p14="http://schemas.microsoft.com/office/powerpoint/2010/main" val="1922669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41FC3-0352-B41B-A843-79E21F89A036}"/>
              </a:ext>
            </a:extLst>
          </p:cNvPr>
          <p:cNvSpPr>
            <a:spLocks noGrp="1"/>
          </p:cNvSpPr>
          <p:nvPr>
            <p:ph type="title"/>
          </p:nvPr>
        </p:nvSpPr>
        <p:spPr/>
        <p:txBody>
          <a:bodyPr/>
          <a:lstStyle/>
          <a:p>
            <a:r>
              <a:rPr lang="en-US" cap="none" dirty="0"/>
              <a:t>Definitions</a:t>
            </a:r>
            <a:br>
              <a:rPr lang="en-US" cap="none" dirty="0"/>
            </a:br>
            <a:endParaRPr lang="en-KE" cap="none" dirty="0"/>
          </a:p>
        </p:txBody>
      </p:sp>
      <p:sp>
        <p:nvSpPr>
          <p:cNvPr id="3" name="Content Placeholder 2">
            <a:extLst>
              <a:ext uri="{FF2B5EF4-FFF2-40B4-BE49-F238E27FC236}">
                <a16:creationId xmlns:a16="http://schemas.microsoft.com/office/drawing/2014/main" id="{E29BDDD5-029D-9A6D-AFCC-2E0DA20E28B0}"/>
              </a:ext>
            </a:extLst>
          </p:cNvPr>
          <p:cNvSpPr>
            <a:spLocks noGrp="1"/>
          </p:cNvSpPr>
          <p:nvPr>
            <p:ph idx="1"/>
          </p:nvPr>
        </p:nvSpPr>
        <p:spPr>
          <a:xfrm>
            <a:off x="1451579" y="1853754"/>
            <a:ext cx="9603275" cy="4039046"/>
          </a:xfrm>
        </p:spPr>
        <p:txBody>
          <a:bodyPr>
            <a:noAutofit/>
          </a:bodyPr>
          <a:lstStyle/>
          <a:p>
            <a:r>
              <a:rPr lang="en-US" dirty="0"/>
              <a:t>Market price is fixed in terms of the internal cost of goods and services whereas social cost of some goods and services must be borne by the society in the form of physical inconvenience and disease.</a:t>
            </a:r>
          </a:p>
          <a:p>
            <a:r>
              <a:rPr lang="en-US" dirty="0"/>
              <a:t>Externality ≡ cost or benefit accruing to party not involved in economic transaction</a:t>
            </a:r>
          </a:p>
          <a:p>
            <a:pPr lvl="1">
              <a:buFont typeface="Wingdings" panose="05000000000000000000" pitchFamily="2" charset="2"/>
              <a:buChar char="q"/>
            </a:pPr>
            <a:r>
              <a:rPr lang="en-US" sz="2000" dirty="0"/>
              <a:t>Positive externality ≡ benefit accruing to party not involved in economic transaction.</a:t>
            </a:r>
          </a:p>
          <a:p>
            <a:pPr lvl="1">
              <a:buFont typeface="Wingdings" panose="05000000000000000000" pitchFamily="2" charset="2"/>
              <a:buChar char="q"/>
            </a:pPr>
            <a:r>
              <a:rPr lang="en-US" sz="2000" dirty="0"/>
              <a:t>Negative externality ≡ cost accruing to party not involved in economic transaction.</a:t>
            </a:r>
          </a:p>
          <a:p>
            <a:pPr marL="0" indent="0">
              <a:buNone/>
            </a:pPr>
            <a:r>
              <a:rPr lang="en-US" b="1" dirty="0"/>
              <a:t>What is market failure?</a:t>
            </a:r>
          </a:p>
          <a:p>
            <a:r>
              <a:rPr lang="en-US" dirty="0"/>
              <a:t>A problem that violates one of the assumptions of the 1st welfare theorem and causes the market economy to deliver an outcome that does not maximize efficiency.</a:t>
            </a:r>
            <a:endParaRPr lang="en-KE" dirty="0"/>
          </a:p>
        </p:txBody>
      </p:sp>
    </p:spTree>
    <p:extLst>
      <p:ext uri="{BB962C8B-B14F-4D97-AF65-F5344CB8AC3E}">
        <p14:creationId xmlns:p14="http://schemas.microsoft.com/office/powerpoint/2010/main" val="3850547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F8E59-99F8-4CCE-AE0A-116970CA8AA2}"/>
              </a:ext>
            </a:extLst>
          </p:cNvPr>
          <p:cNvSpPr>
            <a:spLocks noGrp="1"/>
          </p:cNvSpPr>
          <p:nvPr>
            <p:ph type="title"/>
          </p:nvPr>
        </p:nvSpPr>
        <p:spPr>
          <a:xfrm>
            <a:off x="1451579" y="804519"/>
            <a:ext cx="9603275" cy="1049235"/>
          </a:xfrm>
        </p:spPr>
        <p:txBody>
          <a:bodyPr>
            <a:normAutofit/>
          </a:bodyPr>
          <a:lstStyle/>
          <a:p>
            <a:r>
              <a:rPr lang="en-US" cap="none" dirty="0"/>
              <a:t>In a Market Without Externalities</a:t>
            </a:r>
            <a:endParaRPr lang="en-KE" cap="none" dirty="0"/>
          </a:p>
        </p:txBody>
      </p:sp>
      <p:sp>
        <p:nvSpPr>
          <p:cNvPr id="9" name="Content Placeholder 8">
            <a:extLst>
              <a:ext uri="{FF2B5EF4-FFF2-40B4-BE49-F238E27FC236}">
                <a16:creationId xmlns:a16="http://schemas.microsoft.com/office/drawing/2014/main" id="{91EBB278-0E56-D715-1A78-05D39C88FC65}"/>
              </a:ext>
            </a:extLst>
          </p:cNvPr>
          <p:cNvSpPr>
            <a:spLocks noGrp="1"/>
          </p:cNvSpPr>
          <p:nvPr>
            <p:ph idx="1"/>
          </p:nvPr>
        </p:nvSpPr>
        <p:spPr>
          <a:xfrm>
            <a:off x="1451579" y="2015734"/>
            <a:ext cx="5622284" cy="3450613"/>
          </a:xfrm>
        </p:spPr>
        <p:txBody>
          <a:bodyPr>
            <a:normAutofit/>
          </a:bodyPr>
          <a:lstStyle/>
          <a:p>
            <a:r>
              <a:rPr lang="en-US" dirty="0"/>
              <a:t>If private demand = private marginal benefit = social marginal benefit</a:t>
            </a:r>
          </a:p>
          <a:p>
            <a:r>
              <a:rPr lang="en-US" dirty="0"/>
              <a:t>And Private supply =private marginal cost =social marginal cost</a:t>
            </a:r>
          </a:p>
          <a:p>
            <a:r>
              <a:rPr lang="en-US" dirty="0"/>
              <a:t> Then market equilibrium maximizes social welfare, which is total surplus</a:t>
            </a:r>
          </a:p>
          <a:p>
            <a:r>
              <a:rPr lang="en-US" dirty="0"/>
              <a:t>Provides goods to consumer at lowest possible cost</a:t>
            </a:r>
          </a:p>
        </p:txBody>
      </p:sp>
      <p:pic>
        <p:nvPicPr>
          <p:cNvPr id="5" name="Content Placeholder 4" descr="A diagram of a line between two lines&#10;&#10;Description automatically generated">
            <a:extLst>
              <a:ext uri="{FF2B5EF4-FFF2-40B4-BE49-F238E27FC236}">
                <a16:creationId xmlns:a16="http://schemas.microsoft.com/office/drawing/2014/main" id="{A700FFD4-C509-0C08-5290-43E5B87FE191}"/>
              </a:ext>
            </a:extLst>
          </p:cNvPr>
          <p:cNvPicPr>
            <a:picLocks noChangeAspect="1"/>
          </p:cNvPicPr>
          <p:nvPr/>
        </p:nvPicPr>
        <p:blipFill>
          <a:blip r:embed="rId2"/>
          <a:stretch>
            <a:fillRect/>
          </a:stretch>
        </p:blipFill>
        <p:spPr>
          <a:xfrm>
            <a:off x="7554139" y="2125292"/>
            <a:ext cx="3500715" cy="3335975"/>
          </a:xfrm>
          <a:prstGeom prst="rect">
            <a:avLst/>
          </a:prstGeom>
        </p:spPr>
      </p:pic>
    </p:spTree>
    <p:extLst>
      <p:ext uri="{BB962C8B-B14F-4D97-AF65-F5344CB8AC3E}">
        <p14:creationId xmlns:p14="http://schemas.microsoft.com/office/powerpoint/2010/main" val="1187849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E7920-59B4-4CFF-CB94-6C6DCFC4FF2E}"/>
              </a:ext>
            </a:extLst>
          </p:cNvPr>
          <p:cNvSpPr>
            <a:spLocks noGrp="1"/>
          </p:cNvSpPr>
          <p:nvPr>
            <p:ph type="title"/>
          </p:nvPr>
        </p:nvSpPr>
        <p:spPr/>
        <p:txBody>
          <a:bodyPr/>
          <a:lstStyle/>
          <a:p>
            <a:r>
              <a:rPr lang="en-US" cap="none" dirty="0"/>
              <a:t>In a Market With Externalities</a:t>
            </a:r>
            <a:endParaRPr lang="en-KE" cap="none" dirty="0"/>
          </a:p>
        </p:txBody>
      </p:sp>
      <p:sp>
        <p:nvSpPr>
          <p:cNvPr id="3" name="Content Placeholder 2">
            <a:extLst>
              <a:ext uri="{FF2B5EF4-FFF2-40B4-BE49-F238E27FC236}">
                <a16:creationId xmlns:a16="http://schemas.microsoft.com/office/drawing/2014/main" id="{163D8332-8E8F-1950-A6C3-C99381290B7F}"/>
              </a:ext>
            </a:extLst>
          </p:cNvPr>
          <p:cNvSpPr>
            <a:spLocks noGrp="1"/>
          </p:cNvSpPr>
          <p:nvPr>
            <p:ph idx="1"/>
          </p:nvPr>
        </p:nvSpPr>
        <p:spPr/>
        <p:txBody>
          <a:bodyPr>
            <a:normAutofit/>
          </a:bodyPr>
          <a:lstStyle/>
          <a:p>
            <a:r>
              <a:rPr lang="en-US" dirty="0"/>
              <a:t>Assume a negative externality</a:t>
            </a:r>
          </a:p>
          <a:p>
            <a:r>
              <a:rPr lang="en-US" dirty="0"/>
              <a:t>=⇒ Social marginal cost 6= private marginal cost</a:t>
            </a:r>
          </a:p>
          <a:p>
            <a:r>
              <a:rPr lang="en-US" dirty="0"/>
              <a:t>=⇒ Social marginal cost = Private marginal cost + external marginal cost</a:t>
            </a:r>
          </a:p>
          <a:p>
            <a:r>
              <a:rPr lang="en-US" dirty="0"/>
              <a:t>Assume a positive externality</a:t>
            </a:r>
          </a:p>
          <a:p>
            <a:r>
              <a:rPr lang="en-US" dirty="0"/>
              <a:t> =⇒ Social marginal benefit 6= private marginal benefit</a:t>
            </a:r>
          </a:p>
          <a:p>
            <a:r>
              <a:rPr lang="en-US" dirty="0"/>
              <a:t> =⇒ Social marginal benefit = Private marginal benefit +external marginal benefit</a:t>
            </a:r>
          </a:p>
          <a:p>
            <a:r>
              <a:rPr lang="en-US" dirty="0"/>
              <a:t>What are the Socially Optimal P and Q?</a:t>
            </a:r>
          </a:p>
        </p:txBody>
      </p:sp>
    </p:spTree>
    <p:extLst>
      <p:ext uri="{BB962C8B-B14F-4D97-AF65-F5344CB8AC3E}">
        <p14:creationId xmlns:p14="http://schemas.microsoft.com/office/powerpoint/2010/main" val="3598087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A1CE5-6ACF-3D33-D8D3-C07EDF1658C7}"/>
              </a:ext>
            </a:extLst>
          </p:cNvPr>
          <p:cNvSpPr>
            <a:spLocks noGrp="1"/>
          </p:cNvSpPr>
          <p:nvPr>
            <p:ph type="title"/>
          </p:nvPr>
        </p:nvSpPr>
        <p:spPr>
          <a:xfrm>
            <a:off x="1451579" y="804519"/>
            <a:ext cx="9603275" cy="1049235"/>
          </a:xfrm>
        </p:spPr>
        <p:txBody>
          <a:bodyPr>
            <a:normAutofit/>
          </a:bodyPr>
          <a:lstStyle/>
          <a:p>
            <a:r>
              <a:rPr lang="en-US" cap="none" dirty="0"/>
              <a:t>What Does a Negative Externality Do to Market Supply?</a:t>
            </a:r>
            <a:br>
              <a:rPr lang="en-US" cap="none" dirty="0"/>
            </a:br>
            <a:endParaRPr lang="en-KE" cap="none" dirty="0"/>
          </a:p>
        </p:txBody>
      </p:sp>
      <p:sp>
        <p:nvSpPr>
          <p:cNvPr id="9" name="Content Placeholder 8">
            <a:extLst>
              <a:ext uri="{FF2B5EF4-FFF2-40B4-BE49-F238E27FC236}">
                <a16:creationId xmlns:a16="http://schemas.microsoft.com/office/drawing/2014/main" id="{1D1158ED-071C-7698-C5D5-2F54A38541E3}"/>
              </a:ext>
            </a:extLst>
          </p:cNvPr>
          <p:cNvSpPr>
            <a:spLocks noGrp="1"/>
          </p:cNvSpPr>
          <p:nvPr>
            <p:ph idx="1"/>
          </p:nvPr>
        </p:nvSpPr>
        <p:spPr>
          <a:xfrm>
            <a:off x="1451579" y="2015734"/>
            <a:ext cx="4552981" cy="3450613"/>
          </a:xfrm>
        </p:spPr>
        <p:txBody>
          <a:bodyPr>
            <a:normAutofit/>
          </a:bodyPr>
          <a:lstStyle/>
          <a:p>
            <a:r>
              <a:rPr lang="en-US" dirty="0"/>
              <a:t>What are the Socially Optimal P and Q?</a:t>
            </a:r>
          </a:p>
        </p:txBody>
      </p:sp>
      <p:pic>
        <p:nvPicPr>
          <p:cNvPr id="5" name="Content Placeholder 4" descr="A diagram of a graph&#10;&#10;Description automatically generated">
            <a:extLst>
              <a:ext uri="{FF2B5EF4-FFF2-40B4-BE49-F238E27FC236}">
                <a16:creationId xmlns:a16="http://schemas.microsoft.com/office/drawing/2014/main" id="{94802FBE-12DE-FC60-8225-765B8BD80EAD}"/>
              </a:ext>
            </a:extLst>
          </p:cNvPr>
          <p:cNvPicPr>
            <a:picLocks noChangeAspect="1"/>
          </p:cNvPicPr>
          <p:nvPr/>
        </p:nvPicPr>
        <p:blipFill>
          <a:blip r:embed="rId2"/>
          <a:stretch>
            <a:fillRect/>
          </a:stretch>
        </p:blipFill>
        <p:spPr>
          <a:xfrm>
            <a:off x="6299201" y="2015734"/>
            <a:ext cx="4755654" cy="3541786"/>
          </a:xfrm>
          <a:prstGeom prst="rect">
            <a:avLst/>
          </a:prstGeom>
        </p:spPr>
      </p:pic>
    </p:spTree>
    <p:extLst>
      <p:ext uri="{BB962C8B-B14F-4D97-AF65-F5344CB8AC3E}">
        <p14:creationId xmlns:p14="http://schemas.microsoft.com/office/powerpoint/2010/main" val="590417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80E7F-6EF5-8C3E-4C30-60073936A36B}"/>
              </a:ext>
            </a:extLst>
          </p:cNvPr>
          <p:cNvSpPr>
            <a:spLocks noGrp="1"/>
          </p:cNvSpPr>
          <p:nvPr>
            <p:ph type="title"/>
          </p:nvPr>
        </p:nvSpPr>
        <p:spPr>
          <a:xfrm>
            <a:off x="1451579" y="804519"/>
            <a:ext cx="9603275" cy="1049235"/>
          </a:xfrm>
        </p:spPr>
        <p:txBody>
          <a:bodyPr>
            <a:normAutofit/>
          </a:bodyPr>
          <a:lstStyle/>
          <a:p>
            <a:r>
              <a:rPr lang="en-US" cap="none" dirty="0"/>
              <a:t>Positive Externalities</a:t>
            </a:r>
            <a:br>
              <a:rPr lang="en-US" cap="none" dirty="0"/>
            </a:br>
            <a:endParaRPr lang="en-KE" cap="none" dirty="0"/>
          </a:p>
        </p:txBody>
      </p:sp>
      <p:sp>
        <p:nvSpPr>
          <p:cNvPr id="9" name="Content Placeholder 8">
            <a:extLst>
              <a:ext uri="{FF2B5EF4-FFF2-40B4-BE49-F238E27FC236}">
                <a16:creationId xmlns:a16="http://schemas.microsoft.com/office/drawing/2014/main" id="{576EB6D1-AE73-8743-3A19-2E5C12B2E923}"/>
              </a:ext>
            </a:extLst>
          </p:cNvPr>
          <p:cNvSpPr>
            <a:spLocks noGrp="1"/>
          </p:cNvSpPr>
          <p:nvPr>
            <p:ph idx="1"/>
          </p:nvPr>
        </p:nvSpPr>
        <p:spPr>
          <a:xfrm>
            <a:off x="1451579" y="2015734"/>
            <a:ext cx="4552981" cy="3450613"/>
          </a:xfrm>
        </p:spPr>
        <p:txBody>
          <a:bodyPr>
            <a:normAutofit/>
          </a:bodyPr>
          <a:lstStyle/>
          <a:p>
            <a:r>
              <a:rPr lang="en-US" dirty="0"/>
              <a:t>What are the Socially Optimal P and Q?</a:t>
            </a:r>
          </a:p>
        </p:txBody>
      </p:sp>
      <p:pic>
        <p:nvPicPr>
          <p:cNvPr id="5" name="Content Placeholder 4" descr="A diagram of a graph&#10;&#10;Description automatically generated">
            <a:extLst>
              <a:ext uri="{FF2B5EF4-FFF2-40B4-BE49-F238E27FC236}">
                <a16:creationId xmlns:a16="http://schemas.microsoft.com/office/drawing/2014/main" id="{8EA2C2FE-9631-5F4F-D63B-D32E7EAE827B}"/>
              </a:ext>
            </a:extLst>
          </p:cNvPr>
          <p:cNvPicPr>
            <a:picLocks noChangeAspect="1"/>
          </p:cNvPicPr>
          <p:nvPr/>
        </p:nvPicPr>
        <p:blipFill>
          <a:blip r:embed="rId2"/>
          <a:stretch>
            <a:fillRect/>
          </a:stretch>
        </p:blipFill>
        <p:spPr>
          <a:xfrm>
            <a:off x="6289041" y="2015734"/>
            <a:ext cx="4765814" cy="3562106"/>
          </a:xfrm>
          <a:prstGeom prst="rect">
            <a:avLst/>
          </a:prstGeom>
        </p:spPr>
      </p:pic>
    </p:spTree>
    <p:extLst>
      <p:ext uri="{BB962C8B-B14F-4D97-AF65-F5344CB8AC3E}">
        <p14:creationId xmlns:p14="http://schemas.microsoft.com/office/powerpoint/2010/main" val="2023286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B2E54-31E8-C7AA-E98B-92D470B38B27}"/>
              </a:ext>
            </a:extLst>
          </p:cNvPr>
          <p:cNvSpPr>
            <a:spLocks noGrp="1"/>
          </p:cNvSpPr>
          <p:nvPr>
            <p:ph type="title"/>
          </p:nvPr>
        </p:nvSpPr>
        <p:spPr/>
        <p:txBody>
          <a:bodyPr/>
          <a:lstStyle/>
          <a:p>
            <a:r>
              <a:rPr lang="en-US" cap="none" dirty="0"/>
              <a:t>Examples of Externalities</a:t>
            </a:r>
            <a:endParaRPr lang="en-KE" cap="none" dirty="0"/>
          </a:p>
        </p:txBody>
      </p:sp>
      <p:sp>
        <p:nvSpPr>
          <p:cNvPr id="3" name="Content Placeholder 2">
            <a:extLst>
              <a:ext uri="{FF2B5EF4-FFF2-40B4-BE49-F238E27FC236}">
                <a16:creationId xmlns:a16="http://schemas.microsoft.com/office/drawing/2014/main" id="{3E6AB8D8-95F5-97BB-8B81-A0381FDD36AE}"/>
              </a:ext>
            </a:extLst>
          </p:cNvPr>
          <p:cNvSpPr>
            <a:spLocks noGrp="1"/>
          </p:cNvSpPr>
          <p:nvPr>
            <p:ph idx="1"/>
          </p:nvPr>
        </p:nvSpPr>
        <p:spPr/>
        <p:txBody>
          <a:bodyPr>
            <a:normAutofit lnSpcReduction="10000"/>
          </a:bodyPr>
          <a:lstStyle/>
          <a:p>
            <a:r>
              <a:rPr lang="en-US" dirty="0"/>
              <a:t>Externalities may be negative or positive. </a:t>
            </a:r>
          </a:p>
          <a:p>
            <a:r>
              <a:rPr lang="en-US" dirty="0"/>
              <a:t>External cost (negative externality) - cost of producing a good/service not borne by consumers but by others. </a:t>
            </a:r>
          </a:p>
          <a:p>
            <a:r>
              <a:rPr lang="en-US" dirty="0"/>
              <a:t>Consumers can create externalities when they purchase and consume goods and services. Pollution from cars and motorbikes </a:t>
            </a:r>
          </a:p>
          <a:p>
            <a:r>
              <a:rPr lang="en-US" dirty="0"/>
              <a:t>Litter on streets and in public places </a:t>
            </a:r>
          </a:p>
          <a:p>
            <a:r>
              <a:rPr lang="en-US" dirty="0"/>
              <a:t>Vandalism of public property </a:t>
            </a:r>
          </a:p>
          <a:p>
            <a:r>
              <a:rPr lang="en-US" dirty="0"/>
              <a:t>Negative externalities arising from crime </a:t>
            </a:r>
            <a:endParaRPr lang="en-KE" dirty="0"/>
          </a:p>
        </p:txBody>
      </p:sp>
    </p:spTree>
    <p:extLst>
      <p:ext uri="{BB962C8B-B14F-4D97-AF65-F5344CB8AC3E}">
        <p14:creationId xmlns:p14="http://schemas.microsoft.com/office/powerpoint/2010/main" val="438693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AB87D-BDD6-C390-1B5A-25223D3F5B32}"/>
              </a:ext>
            </a:extLst>
          </p:cNvPr>
          <p:cNvSpPr>
            <a:spLocks noGrp="1"/>
          </p:cNvSpPr>
          <p:nvPr>
            <p:ph type="title"/>
          </p:nvPr>
        </p:nvSpPr>
        <p:spPr/>
        <p:txBody>
          <a:bodyPr/>
          <a:lstStyle/>
          <a:p>
            <a:r>
              <a:rPr lang="en-US" cap="none" dirty="0"/>
              <a:t>Externalities</a:t>
            </a:r>
            <a:endParaRPr lang="en-KE" cap="none" dirty="0"/>
          </a:p>
        </p:txBody>
      </p:sp>
      <p:sp>
        <p:nvSpPr>
          <p:cNvPr id="3" name="Content Placeholder 2">
            <a:extLst>
              <a:ext uri="{FF2B5EF4-FFF2-40B4-BE49-F238E27FC236}">
                <a16:creationId xmlns:a16="http://schemas.microsoft.com/office/drawing/2014/main" id="{356A080A-E383-A253-5505-079EBC2CE700}"/>
              </a:ext>
            </a:extLst>
          </p:cNvPr>
          <p:cNvSpPr>
            <a:spLocks noGrp="1"/>
          </p:cNvSpPr>
          <p:nvPr>
            <p:ph idx="1"/>
          </p:nvPr>
        </p:nvSpPr>
        <p:spPr/>
        <p:txBody>
          <a:bodyPr/>
          <a:lstStyle/>
          <a:p>
            <a:r>
              <a:rPr lang="en-US" dirty="0"/>
              <a:t>Externalities create market failure (allocative inefficiency). </a:t>
            </a:r>
          </a:p>
          <a:p>
            <a:r>
              <a:rPr lang="en-US" dirty="0"/>
              <a:t>Markets overproduce goods/services with external cost and overproduce goods/services with external benefits.</a:t>
            </a:r>
          </a:p>
          <a:p>
            <a:endParaRPr lang="en-KE" dirty="0"/>
          </a:p>
        </p:txBody>
      </p:sp>
    </p:spTree>
    <p:extLst>
      <p:ext uri="{BB962C8B-B14F-4D97-AF65-F5344CB8AC3E}">
        <p14:creationId xmlns:p14="http://schemas.microsoft.com/office/powerpoint/2010/main" val="2743238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BF33B-233A-D838-2C41-FFA9FE24CA4C}"/>
              </a:ext>
            </a:extLst>
          </p:cNvPr>
          <p:cNvSpPr>
            <a:spLocks noGrp="1"/>
          </p:cNvSpPr>
          <p:nvPr>
            <p:ph type="title"/>
          </p:nvPr>
        </p:nvSpPr>
        <p:spPr/>
        <p:txBody>
          <a:bodyPr/>
          <a:lstStyle/>
          <a:p>
            <a:r>
              <a:rPr lang="en-US" cap="none" dirty="0"/>
              <a:t>Figure 1 Excessive Production of Goods Yielding Negative Externalities</a:t>
            </a:r>
            <a:endParaRPr lang="en-KE" cap="none" dirty="0"/>
          </a:p>
        </p:txBody>
      </p:sp>
      <p:pic>
        <p:nvPicPr>
          <p:cNvPr id="4" name="Content Placeholder 3">
            <a:extLst>
              <a:ext uri="{FF2B5EF4-FFF2-40B4-BE49-F238E27FC236}">
                <a16:creationId xmlns:a16="http://schemas.microsoft.com/office/drawing/2014/main" id="{DAE19AC4-A5DF-93BF-7408-93AB96B99BC3}"/>
              </a:ext>
            </a:extLst>
          </p:cNvPr>
          <p:cNvPicPr>
            <a:picLocks noGrp="1" noChangeAspect="1"/>
          </p:cNvPicPr>
          <p:nvPr>
            <p:ph idx="1"/>
          </p:nvPr>
        </p:nvPicPr>
        <p:blipFill>
          <a:blip r:embed="rId2"/>
          <a:stretch>
            <a:fillRect/>
          </a:stretch>
        </p:blipFill>
        <p:spPr>
          <a:xfrm>
            <a:off x="3826179" y="2016125"/>
            <a:ext cx="4853966" cy="3449638"/>
          </a:xfrm>
          <a:prstGeom prst="rect">
            <a:avLst/>
          </a:prstGeom>
        </p:spPr>
      </p:pic>
    </p:spTree>
    <p:extLst>
      <p:ext uri="{BB962C8B-B14F-4D97-AF65-F5344CB8AC3E}">
        <p14:creationId xmlns:p14="http://schemas.microsoft.com/office/powerpoint/2010/main" val="2670573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15271-99A6-3CD7-8ABB-37D7FE7D9778}"/>
              </a:ext>
            </a:extLst>
          </p:cNvPr>
          <p:cNvSpPr>
            <a:spLocks noGrp="1"/>
          </p:cNvSpPr>
          <p:nvPr>
            <p:ph type="title"/>
          </p:nvPr>
        </p:nvSpPr>
        <p:spPr/>
        <p:txBody>
          <a:bodyPr/>
          <a:lstStyle/>
          <a:p>
            <a:r>
              <a:rPr lang="en-US" cap="none" dirty="0"/>
              <a:t>Excessive Production of Goods Yielding Negative Externalities cont…</a:t>
            </a:r>
            <a:endParaRPr lang="en-KE" cap="none" dirty="0"/>
          </a:p>
        </p:txBody>
      </p:sp>
      <p:sp>
        <p:nvSpPr>
          <p:cNvPr id="3" name="Content Placeholder 2">
            <a:extLst>
              <a:ext uri="{FF2B5EF4-FFF2-40B4-BE49-F238E27FC236}">
                <a16:creationId xmlns:a16="http://schemas.microsoft.com/office/drawing/2014/main" id="{EB342028-4DDB-6EB5-C0E4-0B6E9FE6270A}"/>
              </a:ext>
            </a:extLst>
          </p:cNvPr>
          <p:cNvSpPr>
            <a:spLocks noGrp="1"/>
          </p:cNvSpPr>
          <p:nvPr>
            <p:ph idx="1"/>
          </p:nvPr>
        </p:nvSpPr>
        <p:spPr/>
        <p:txBody>
          <a:bodyPr>
            <a:normAutofit lnSpcReduction="10000"/>
          </a:bodyPr>
          <a:lstStyle/>
          <a:p>
            <a:r>
              <a:rPr lang="en-US" dirty="0"/>
              <a:t>.  Figure 1 show a conventional demand and supply curves. </a:t>
            </a:r>
          </a:p>
          <a:p>
            <a:r>
              <a:rPr lang="en-US" dirty="0"/>
              <a:t>The absence of externalities will result the market equilibrium efficient. </a:t>
            </a:r>
          </a:p>
          <a:p>
            <a:r>
              <a:rPr lang="en-US" dirty="0"/>
              <a:t>The demand curve reflected the individual’s marginal benefits from the production of an extra unit of the commodity, and the supply curve reflected the marginal costs of producing an extra unit of commodity. </a:t>
            </a:r>
          </a:p>
          <a:p>
            <a:r>
              <a:rPr lang="en-US" dirty="0"/>
              <a:t>At the intersection of the two curves the marginal benefits just equal the marginal costs.</a:t>
            </a:r>
          </a:p>
          <a:p>
            <a:r>
              <a:rPr lang="en-US" dirty="0"/>
              <a:t>Now, with externalities, the industry’s supply curve will not reflect marginal social costs, only marginal private costs, those borne privately by the producers</a:t>
            </a:r>
            <a:endParaRPr lang="en-KE" dirty="0"/>
          </a:p>
        </p:txBody>
      </p:sp>
    </p:spTree>
    <p:extLst>
      <p:ext uri="{BB962C8B-B14F-4D97-AF65-F5344CB8AC3E}">
        <p14:creationId xmlns:p14="http://schemas.microsoft.com/office/powerpoint/2010/main" val="4119687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F36B7-1432-AC66-5C6D-28CE6055FDB1}"/>
              </a:ext>
            </a:extLst>
          </p:cNvPr>
          <p:cNvSpPr>
            <a:spLocks noGrp="1"/>
          </p:cNvSpPr>
          <p:nvPr>
            <p:ph type="title"/>
          </p:nvPr>
        </p:nvSpPr>
        <p:spPr/>
        <p:txBody>
          <a:bodyPr/>
          <a:lstStyle/>
          <a:p>
            <a:r>
              <a:rPr lang="en-US" cap="none" dirty="0"/>
              <a:t>Excessive Production of Goods Yielding Negative Externalities cont…</a:t>
            </a:r>
            <a:endParaRPr lang="en-KE" dirty="0"/>
          </a:p>
        </p:txBody>
      </p:sp>
      <p:sp>
        <p:nvSpPr>
          <p:cNvPr id="3" name="Content Placeholder 2">
            <a:extLst>
              <a:ext uri="{FF2B5EF4-FFF2-40B4-BE49-F238E27FC236}">
                <a16:creationId xmlns:a16="http://schemas.microsoft.com/office/drawing/2014/main" id="{D8C426F2-0006-6A5D-D6FA-79721215D4BA}"/>
              </a:ext>
            </a:extLst>
          </p:cNvPr>
          <p:cNvSpPr>
            <a:spLocks noGrp="1"/>
          </p:cNvSpPr>
          <p:nvPr>
            <p:ph idx="1"/>
          </p:nvPr>
        </p:nvSpPr>
        <p:spPr/>
        <p:txBody>
          <a:bodyPr>
            <a:normAutofit lnSpcReduction="10000"/>
          </a:bodyPr>
          <a:lstStyle/>
          <a:p>
            <a:r>
              <a:rPr lang="en-US" dirty="0"/>
              <a:t>Figure 1 also shows the marginal social cost curve, giving the total extra costs (private and social) of producing an extra unit of steel. </a:t>
            </a:r>
          </a:p>
          <a:p>
            <a:r>
              <a:rPr lang="en-US" dirty="0"/>
              <a:t>This cost curve lies above the industry supply curve. </a:t>
            </a:r>
          </a:p>
          <a:p>
            <a:r>
              <a:rPr lang="en-US" dirty="0"/>
              <a:t>Efficiency requires that marginal social cost equal the marginal benefit of increasing output: </a:t>
            </a:r>
          </a:p>
          <a:p>
            <a:pPr>
              <a:buFont typeface="Wingdings" panose="05000000000000000000" pitchFamily="2" charset="2"/>
              <a:buChar char="q"/>
            </a:pPr>
            <a:r>
              <a:rPr lang="en-US" dirty="0"/>
              <a:t>production should occur at Qe, the intersection of the marginal social cost and the demand curve. </a:t>
            </a:r>
          </a:p>
          <a:p>
            <a:r>
              <a:rPr lang="en-US" dirty="0"/>
              <a:t>The efficient level of production is lower than the market equilibrium level. </a:t>
            </a:r>
            <a:endParaRPr lang="en-KE" dirty="0"/>
          </a:p>
        </p:txBody>
      </p:sp>
    </p:spTree>
    <p:extLst>
      <p:ext uri="{BB962C8B-B14F-4D97-AF65-F5344CB8AC3E}">
        <p14:creationId xmlns:p14="http://schemas.microsoft.com/office/powerpoint/2010/main" val="3785581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214C9-B323-646B-E13C-C1DE060443F2}"/>
              </a:ext>
            </a:extLst>
          </p:cNvPr>
          <p:cNvSpPr>
            <a:spLocks noGrp="1"/>
          </p:cNvSpPr>
          <p:nvPr>
            <p:ph type="title"/>
          </p:nvPr>
        </p:nvSpPr>
        <p:spPr/>
        <p:txBody>
          <a:bodyPr/>
          <a:lstStyle/>
          <a:p>
            <a:r>
              <a:rPr lang="en-US" cap="none" dirty="0"/>
              <a:t>3.O TYPES OF EXTERNALITIES</a:t>
            </a:r>
            <a:endParaRPr lang="en-KE" cap="none" dirty="0"/>
          </a:p>
        </p:txBody>
      </p:sp>
      <p:sp>
        <p:nvSpPr>
          <p:cNvPr id="3" name="Content Placeholder 2">
            <a:extLst>
              <a:ext uri="{FF2B5EF4-FFF2-40B4-BE49-F238E27FC236}">
                <a16:creationId xmlns:a16="http://schemas.microsoft.com/office/drawing/2014/main" id="{85EC2737-F871-FE4A-29FD-A561CD4673DD}"/>
              </a:ext>
            </a:extLst>
          </p:cNvPr>
          <p:cNvSpPr>
            <a:spLocks noGrp="1"/>
          </p:cNvSpPr>
          <p:nvPr>
            <p:ph idx="1"/>
          </p:nvPr>
        </p:nvSpPr>
        <p:spPr/>
        <p:txBody>
          <a:bodyPr>
            <a:normAutofit fontScale="92500" lnSpcReduction="10000"/>
          </a:bodyPr>
          <a:lstStyle/>
          <a:p>
            <a:pPr marL="0" indent="0">
              <a:buNone/>
            </a:pPr>
            <a:r>
              <a:rPr lang="en-US" b="1" dirty="0"/>
              <a:t>1. EXTERNAL BENEFIT (POSITIVE EXTERNALITY)</a:t>
            </a:r>
          </a:p>
          <a:p>
            <a:r>
              <a:rPr lang="en-US" dirty="0"/>
              <a:t>These are the benefits from consuming a good/ service going not to consumers but to others. </a:t>
            </a:r>
          </a:p>
          <a:p>
            <a:r>
              <a:rPr lang="en-US" dirty="0"/>
              <a:t>In some cases, the actions of an individual or firm confer (uncompensated) benefits.</a:t>
            </a:r>
          </a:p>
          <a:p>
            <a:r>
              <a:rPr lang="en-US" dirty="0"/>
              <a:t>The issue of external benefits is related to that of </a:t>
            </a:r>
            <a:r>
              <a:rPr lang="en-US" i="1" dirty="0"/>
              <a:t>public goods</a:t>
            </a:r>
            <a:r>
              <a:rPr lang="en-US" dirty="0"/>
              <a:t>, which are goods where it is difficult if not impossible to exclude people from benefits. </a:t>
            </a:r>
          </a:p>
          <a:p>
            <a:r>
              <a:rPr lang="en-US" dirty="0"/>
              <a:t>The production of public goods has beneficial externalities for all or almost all, of the public.</a:t>
            </a:r>
          </a:p>
          <a:p>
            <a:r>
              <a:rPr lang="en-US" dirty="0"/>
              <a:t>As with external costs, there is a problem here of societal communication and coordination to balance benefits and costs. </a:t>
            </a:r>
            <a:endParaRPr lang="en-KE" dirty="0"/>
          </a:p>
        </p:txBody>
      </p:sp>
    </p:spTree>
    <p:extLst>
      <p:ext uri="{BB962C8B-B14F-4D97-AF65-F5344CB8AC3E}">
        <p14:creationId xmlns:p14="http://schemas.microsoft.com/office/powerpoint/2010/main" val="4247709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559A-FA68-C6DB-BF08-757EDFAFD265}"/>
              </a:ext>
            </a:extLst>
          </p:cNvPr>
          <p:cNvSpPr>
            <a:spLocks noGrp="1"/>
          </p:cNvSpPr>
          <p:nvPr>
            <p:ph type="title"/>
          </p:nvPr>
        </p:nvSpPr>
        <p:spPr/>
        <p:txBody>
          <a:bodyPr/>
          <a:lstStyle/>
          <a:p>
            <a:r>
              <a:rPr lang="en-US" b="1" cap="none" dirty="0"/>
              <a:t>Types of externalities</a:t>
            </a:r>
            <a:endParaRPr lang="en-KE" b="1" cap="none" dirty="0"/>
          </a:p>
        </p:txBody>
      </p:sp>
      <p:sp>
        <p:nvSpPr>
          <p:cNvPr id="3" name="Content Placeholder 2">
            <a:extLst>
              <a:ext uri="{FF2B5EF4-FFF2-40B4-BE49-F238E27FC236}">
                <a16:creationId xmlns:a16="http://schemas.microsoft.com/office/drawing/2014/main" id="{147D5673-9DD1-CCC6-0315-90E5A6103DFA}"/>
              </a:ext>
            </a:extLst>
          </p:cNvPr>
          <p:cNvSpPr>
            <a:spLocks noGrp="1"/>
          </p:cNvSpPr>
          <p:nvPr>
            <p:ph idx="1"/>
          </p:nvPr>
        </p:nvSpPr>
        <p:spPr/>
        <p:txBody>
          <a:bodyPr/>
          <a:lstStyle/>
          <a:p>
            <a:pPr marL="0" indent="0">
              <a:buNone/>
            </a:pPr>
            <a:r>
              <a:rPr lang="en-US" b="1" dirty="0"/>
              <a:t>Example of positive externalities includes: </a:t>
            </a:r>
          </a:p>
          <a:p>
            <a:r>
              <a:rPr lang="en-US" dirty="0"/>
              <a:t>Knowledge   spillover of inventions and information (most other forms of practical information). </a:t>
            </a:r>
          </a:p>
          <a:p>
            <a:r>
              <a:rPr lang="en-US" dirty="0"/>
              <a:t>Copyright and intellectual property law is mechanisms to allow the inventor or creator to benefit from a temporary, state-protected monopoly.</a:t>
            </a:r>
            <a:endParaRPr lang="en-KE" dirty="0"/>
          </a:p>
        </p:txBody>
      </p:sp>
    </p:spTree>
    <p:extLst>
      <p:ext uri="{BB962C8B-B14F-4D97-AF65-F5344CB8AC3E}">
        <p14:creationId xmlns:p14="http://schemas.microsoft.com/office/powerpoint/2010/main" val="2434916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BF1B2-79EB-3F7C-3335-AE4C6ED512BA}"/>
              </a:ext>
            </a:extLst>
          </p:cNvPr>
          <p:cNvSpPr>
            <a:spLocks noGrp="1"/>
          </p:cNvSpPr>
          <p:nvPr>
            <p:ph type="title"/>
          </p:nvPr>
        </p:nvSpPr>
        <p:spPr>
          <a:xfrm>
            <a:off x="1451579" y="804519"/>
            <a:ext cx="9603275" cy="1049235"/>
          </a:xfrm>
        </p:spPr>
        <p:txBody>
          <a:bodyPr>
            <a:normAutofit/>
          </a:bodyPr>
          <a:lstStyle/>
          <a:p>
            <a:r>
              <a:rPr lang="en-US" cap="none" dirty="0"/>
              <a:t>Externality theory-Positive production externality</a:t>
            </a:r>
            <a:endParaRPr lang="en-KE" cap="none" dirty="0"/>
          </a:p>
        </p:txBody>
      </p:sp>
      <p:sp>
        <p:nvSpPr>
          <p:cNvPr id="3" name="Content Placeholder 2">
            <a:extLst>
              <a:ext uri="{FF2B5EF4-FFF2-40B4-BE49-F238E27FC236}">
                <a16:creationId xmlns:a16="http://schemas.microsoft.com/office/drawing/2014/main" id="{20C68C49-AAB6-2E34-C688-3A1BFD9C269A}"/>
              </a:ext>
            </a:extLst>
          </p:cNvPr>
          <p:cNvSpPr>
            <a:spLocks noGrp="1"/>
          </p:cNvSpPr>
          <p:nvPr>
            <p:ph idx="1"/>
          </p:nvPr>
        </p:nvSpPr>
        <p:spPr>
          <a:xfrm>
            <a:off x="1451579" y="2015734"/>
            <a:ext cx="5622284" cy="3450613"/>
          </a:xfrm>
        </p:spPr>
        <p:txBody>
          <a:bodyPr>
            <a:normAutofit fontScale="85000" lnSpcReduction="20000"/>
          </a:bodyPr>
          <a:lstStyle/>
          <a:p>
            <a:r>
              <a:rPr lang="en-US" dirty="0"/>
              <a:t>When a firm’s production increases the well-being of others, the firm is not compensated by those others. </a:t>
            </a:r>
          </a:p>
          <a:p>
            <a:r>
              <a:rPr lang="en-US" dirty="0"/>
              <a:t>Expenditures on oil exploration by any company has a positive externality because they offer more profitable opportunities for other companies.</a:t>
            </a:r>
          </a:p>
          <a:p>
            <a:r>
              <a:rPr lang="en-US" dirty="0"/>
              <a:t>This led to a social marginal cost that is below the private marginal cost and a social optimum quantity that (Q2) that is greater than the competitive market equilibrium quantity (Q1). </a:t>
            </a:r>
          </a:p>
          <a:p>
            <a:r>
              <a:rPr lang="en-US" dirty="0"/>
              <a:t>There is overproduction of Q1-Q2 with an associated dead weight loss area of ABC.</a:t>
            </a:r>
          </a:p>
          <a:p>
            <a:endParaRPr lang="en-KE" dirty="0"/>
          </a:p>
        </p:txBody>
      </p:sp>
      <p:pic>
        <p:nvPicPr>
          <p:cNvPr id="4" name="Picture 3" descr="A diagram of a graph&#10;&#10;Description automatically generated">
            <a:extLst>
              <a:ext uri="{FF2B5EF4-FFF2-40B4-BE49-F238E27FC236}">
                <a16:creationId xmlns:a16="http://schemas.microsoft.com/office/drawing/2014/main" id="{49416449-3308-0BB4-65D2-301F77235B7A}"/>
              </a:ext>
            </a:extLst>
          </p:cNvPr>
          <p:cNvPicPr>
            <a:picLocks noChangeAspect="1"/>
          </p:cNvPicPr>
          <p:nvPr/>
        </p:nvPicPr>
        <p:blipFill>
          <a:blip r:embed="rId2"/>
          <a:stretch>
            <a:fillRect/>
          </a:stretch>
        </p:blipFill>
        <p:spPr>
          <a:xfrm>
            <a:off x="7152641" y="1853754"/>
            <a:ext cx="3902214" cy="3612593"/>
          </a:xfrm>
          <a:prstGeom prst="rect">
            <a:avLst/>
          </a:prstGeom>
        </p:spPr>
      </p:pic>
    </p:spTree>
    <p:extLst>
      <p:ext uri="{BB962C8B-B14F-4D97-AF65-F5344CB8AC3E}">
        <p14:creationId xmlns:p14="http://schemas.microsoft.com/office/powerpoint/2010/main" val="2231782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24FD8-A1A2-5941-E635-FA1906E4E8BD}"/>
              </a:ext>
            </a:extLst>
          </p:cNvPr>
          <p:cNvSpPr>
            <a:spLocks noGrp="1"/>
          </p:cNvSpPr>
          <p:nvPr>
            <p:ph type="title"/>
          </p:nvPr>
        </p:nvSpPr>
        <p:spPr/>
        <p:txBody>
          <a:bodyPr/>
          <a:lstStyle/>
          <a:p>
            <a:r>
              <a:rPr lang="en-US" b="1" cap="none" dirty="0"/>
              <a:t>Types of externalities</a:t>
            </a:r>
            <a:endParaRPr lang="en-KE" b="1" cap="none" dirty="0"/>
          </a:p>
        </p:txBody>
      </p:sp>
      <p:sp>
        <p:nvSpPr>
          <p:cNvPr id="3" name="Content Placeholder 2">
            <a:extLst>
              <a:ext uri="{FF2B5EF4-FFF2-40B4-BE49-F238E27FC236}">
                <a16:creationId xmlns:a16="http://schemas.microsoft.com/office/drawing/2014/main" id="{1B2CD4F8-E24E-0854-E0AA-6127F679D9E3}"/>
              </a:ext>
            </a:extLst>
          </p:cNvPr>
          <p:cNvSpPr>
            <a:spLocks noGrp="1"/>
          </p:cNvSpPr>
          <p:nvPr>
            <p:ph idx="1"/>
          </p:nvPr>
        </p:nvSpPr>
        <p:spPr/>
        <p:txBody>
          <a:bodyPr>
            <a:normAutofit fontScale="92500" lnSpcReduction="10000"/>
          </a:bodyPr>
          <a:lstStyle/>
          <a:p>
            <a:pPr marL="0" indent="0">
              <a:buNone/>
            </a:pPr>
            <a:r>
              <a:rPr lang="en-US" b="1" dirty="0"/>
              <a:t>2. NEGATIVE EXTERNALITIES</a:t>
            </a:r>
          </a:p>
          <a:p>
            <a:r>
              <a:rPr lang="en-US" dirty="0"/>
              <a:t>A negative externality is an action of a product on consumers that imposes a negative side effect on a third party; it is "social cost". </a:t>
            </a:r>
          </a:p>
          <a:p>
            <a:r>
              <a:rPr lang="en-US" dirty="0"/>
              <a:t>Many negative externalities (also called "</a:t>
            </a:r>
            <a:r>
              <a:rPr lang="en-US" i="1" dirty="0"/>
              <a:t>external costs" or "external diseconomies</a:t>
            </a:r>
            <a:r>
              <a:rPr lang="en-US" dirty="0"/>
              <a:t>") are related to the environmental consequences of production and use.</a:t>
            </a:r>
          </a:p>
          <a:p>
            <a:r>
              <a:rPr lang="en-US" dirty="0"/>
              <a:t>The most extensive and integrated effort to quantify and monetize these impacts was in the European External project series. </a:t>
            </a:r>
          </a:p>
          <a:p>
            <a:r>
              <a:rPr lang="en-US" dirty="0"/>
              <a:t>Anthropogenic climate change is attributed to greenhouse gas emissions from burning oil, gas, and coal.</a:t>
            </a:r>
            <a:endParaRPr lang="en-KE" dirty="0"/>
          </a:p>
        </p:txBody>
      </p:sp>
    </p:spTree>
    <p:extLst>
      <p:ext uri="{BB962C8B-B14F-4D97-AF65-F5344CB8AC3E}">
        <p14:creationId xmlns:p14="http://schemas.microsoft.com/office/powerpoint/2010/main" val="182274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9E289-626C-0B57-AD2F-3C2BAF066497}"/>
              </a:ext>
            </a:extLst>
          </p:cNvPr>
          <p:cNvSpPr>
            <a:spLocks noGrp="1"/>
          </p:cNvSpPr>
          <p:nvPr>
            <p:ph type="title"/>
          </p:nvPr>
        </p:nvSpPr>
        <p:spPr/>
        <p:txBody>
          <a:bodyPr/>
          <a:lstStyle/>
          <a:p>
            <a:r>
              <a:rPr lang="en-US" b="1" cap="none" dirty="0"/>
              <a:t>Types of externalities</a:t>
            </a:r>
            <a:endParaRPr lang="en-KE" dirty="0"/>
          </a:p>
        </p:txBody>
      </p:sp>
      <p:sp>
        <p:nvSpPr>
          <p:cNvPr id="3" name="Content Placeholder 2">
            <a:extLst>
              <a:ext uri="{FF2B5EF4-FFF2-40B4-BE49-F238E27FC236}">
                <a16:creationId xmlns:a16="http://schemas.microsoft.com/office/drawing/2014/main" id="{B3030B74-E273-D4C8-809B-B9BA15EF9DAF}"/>
              </a:ext>
            </a:extLst>
          </p:cNvPr>
          <p:cNvSpPr>
            <a:spLocks noGrp="1"/>
          </p:cNvSpPr>
          <p:nvPr>
            <p:ph idx="1"/>
          </p:nvPr>
        </p:nvSpPr>
        <p:spPr>
          <a:xfrm>
            <a:off x="1451579" y="1853754"/>
            <a:ext cx="9603275" cy="3815526"/>
          </a:xfrm>
        </p:spPr>
        <p:txBody>
          <a:bodyPr>
            <a:normAutofit fontScale="92500" lnSpcReduction="10000"/>
          </a:bodyPr>
          <a:lstStyle/>
          <a:p>
            <a:r>
              <a:rPr lang="en-US" dirty="0"/>
              <a:t>Climate change presents a unique challenge for economics: it is the greatest example of market failure we have ever seen.</a:t>
            </a:r>
          </a:p>
          <a:p>
            <a:r>
              <a:rPr lang="en-US" dirty="0"/>
              <a:t>A condition of moral hazard can occur in the absence of well-designed banking regulation, or in the presence of badly designed regulation. </a:t>
            </a:r>
          </a:p>
          <a:p>
            <a:r>
              <a:rPr lang="en-US" dirty="0"/>
              <a:t>A business may purposely underfund one part of their business, such as their pension funds, to push the costs onto someone else, creating an externality. </a:t>
            </a:r>
          </a:p>
          <a:p>
            <a:r>
              <a:rPr lang="en-US" dirty="0"/>
              <a:t>Here, the "cost" is that of providing minimum social welfare or retirement income; economists more frequently attribute this problem to the category of </a:t>
            </a:r>
            <a:r>
              <a:rPr lang="en-US" i="1" dirty="0"/>
              <a:t>moral hazards</a:t>
            </a:r>
            <a:r>
              <a:rPr lang="en-US" dirty="0"/>
              <a:t>.</a:t>
            </a:r>
          </a:p>
          <a:p>
            <a:r>
              <a:rPr lang="en-US" dirty="0"/>
              <a:t>Pecuniary externalities appear to be externalities but occur within the market mechanism and are not a source of market failure or inefficiency. </a:t>
            </a:r>
          </a:p>
          <a:p>
            <a:endParaRPr lang="en-KE" dirty="0"/>
          </a:p>
        </p:txBody>
      </p:sp>
    </p:spTree>
    <p:extLst>
      <p:ext uri="{BB962C8B-B14F-4D97-AF65-F5344CB8AC3E}">
        <p14:creationId xmlns:p14="http://schemas.microsoft.com/office/powerpoint/2010/main" val="521945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74B77-BD09-8EF2-D5D5-F914558AA28A}"/>
              </a:ext>
            </a:extLst>
          </p:cNvPr>
          <p:cNvSpPr>
            <a:spLocks noGrp="1"/>
          </p:cNvSpPr>
          <p:nvPr>
            <p:ph type="title"/>
          </p:nvPr>
        </p:nvSpPr>
        <p:spPr>
          <a:xfrm>
            <a:off x="1451579" y="804519"/>
            <a:ext cx="9603275" cy="1049235"/>
          </a:xfrm>
        </p:spPr>
        <p:txBody>
          <a:bodyPr>
            <a:normAutofit/>
          </a:bodyPr>
          <a:lstStyle/>
          <a:p>
            <a:r>
              <a:rPr lang="en-US" sz="2200" cap="none" dirty="0"/>
              <a:t>Externality Theory -</a:t>
            </a:r>
            <a:br>
              <a:rPr lang="en-US" sz="2200" cap="none" dirty="0"/>
            </a:br>
            <a:r>
              <a:rPr lang="en-US" sz="2200" cap="none" dirty="0"/>
              <a:t>1. Economics of Negative Production Externalities</a:t>
            </a:r>
            <a:br>
              <a:rPr lang="en-US" sz="2200" cap="none" dirty="0"/>
            </a:br>
            <a:endParaRPr lang="en-KE" sz="2200" cap="none" dirty="0"/>
          </a:p>
        </p:txBody>
      </p:sp>
      <p:sp>
        <p:nvSpPr>
          <p:cNvPr id="8" name="Content Placeholder 7">
            <a:extLst>
              <a:ext uri="{FF2B5EF4-FFF2-40B4-BE49-F238E27FC236}">
                <a16:creationId xmlns:a16="http://schemas.microsoft.com/office/drawing/2014/main" id="{00245D9E-D279-AE5B-88BF-12FCA7245624}"/>
              </a:ext>
            </a:extLst>
          </p:cNvPr>
          <p:cNvSpPr>
            <a:spLocks noGrp="1"/>
          </p:cNvSpPr>
          <p:nvPr>
            <p:ph idx="1"/>
          </p:nvPr>
        </p:nvSpPr>
        <p:spPr>
          <a:xfrm>
            <a:off x="1451579" y="2015734"/>
            <a:ext cx="5622284" cy="3450613"/>
          </a:xfrm>
        </p:spPr>
        <p:txBody>
          <a:bodyPr>
            <a:normAutofit lnSpcReduction="10000"/>
          </a:bodyPr>
          <a:lstStyle/>
          <a:p>
            <a:r>
              <a:rPr lang="en-US" dirty="0"/>
              <a:t>Externalities in the steel market</a:t>
            </a:r>
          </a:p>
          <a:p>
            <a:r>
              <a:rPr lang="en-US" dirty="0"/>
              <a:t>A negative production externality of USD 100 per unit of steel produced (marginal damage, MD) leads to a social marginal cost that is above the private marginal cost and a social optimal quantity Q2 that is lower than competitive market equilibrium quantity(Q1).</a:t>
            </a:r>
          </a:p>
          <a:p>
            <a:r>
              <a:rPr lang="en-US" dirty="0"/>
              <a:t>There is over productivity of (Q1-Q2) with an associated dead weight loss of the area BCA.</a:t>
            </a:r>
          </a:p>
          <a:p>
            <a:endParaRPr lang="en-US" dirty="0"/>
          </a:p>
        </p:txBody>
      </p:sp>
      <p:pic>
        <p:nvPicPr>
          <p:cNvPr id="4" name="Content Placeholder 3" descr="A diagram of a graph&#10;&#10;Description automatically generated">
            <a:extLst>
              <a:ext uri="{FF2B5EF4-FFF2-40B4-BE49-F238E27FC236}">
                <a16:creationId xmlns:a16="http://schemas.microsoft.com/office/drawing/2014/main" id="{0E856B0F-857A-D75B-2548-5258FB0626D3}"/>
              </a:ext>
            </a:extLst>
          </p:cNvPr>
          <p:cNvPicPr>
            <a:picLocks noChangeAspect="1"/>
          </p:cNvPicPr>
          <p:nvPr/>
        </p:nvPicPr>
        <p:blipFill>
          <a:blip r:embed="rId2"/>
          <a:stretch>
            <a:fillRect/>
          </a:stretch>
        </p:blipFill>
        <p:spPr>
          <a:xfrm>
            <a:off x="7554139" y="2332003"/>
            <a:ext cx="3500715" cy="2818075"/>
          </a:xfrm>
          <a:prstGeom prst="rect">
            <a:avLst/>
          </a:prstGeom>
        </p:spPr>
      </p:pic>
    </p:spTree>
    <p:extLst>
      <p:ext uri="{BB962C8B-B14F-4D97-AF65-F5344CB8AC3E}">
        <p14:creationId xmlns:p14="http://schemas.microsoft.com/office/powerpoint/2010/main" val="2259533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F1E8D-B671-92AD-3093-AE26DD655765}"/>
              </a:ext>
            </a:extLst>
          </p:cNvPr>
          <p:cNvSpPr>
            <a:spLocks noGrp="1"/>
          </p:cNvSpPr>
          <p:nvPr>
            <p:ph type="title"/>
          </p:nvPr>
        </p:nvSpPr>
        <p:spPr/>
        <p:txBody>
          <a:bodyPr/>
          <a:lstStyle/>
          <a:p>
            <a:r>
              <a:rPr lang="en-US" cap="none" dirty="0"/>
              <a:t>Negative Production Externalities</a:t>
            </a:r>
            <a:endParaRPr lang="en-KE" cap="none" dirty="0"/>
          </a:p>
        </p:txBody>
      </p:sp>
      <p:sp>
        <p:nvSpPr>
          <p:cNvPr id="3" name="Content Placeholder 2">
            <a:extLst>
              <a:ext uri="{FF2B5EF4-FFF2-40B4-BE49-F238E27FC236}">
                <a16:creationId xmlns:a16="http://schemas.microsoft.com/office/drawing/2014/main" id="{503A5749-2869-6709-C007-71B8FAF70326}"/>
              </a:ext>
            </a:extLst>
          </p:cNvPr>
          <p:cNvSpPr>
            <a:spLocks noGrp="1"/>
          </p:cNvSpPr>
          <p:nvPr>
            <p:ph idx="1"/>
          </p:nvPr>
        </p:nvSpPr>
        <p:spPr>
          <a:xfrm>
            <a:off x="1451579" y="2015732"/>
            <a:ext cx="9603275" cy="3724668"/>
          </a:xfrm>
        </p:spPr>
        <p:txBody>
          <a:bodyPr>
            <a:normAutofit fontScale="85000" lnSpcReduction="20000"/>
          </a:bodyPr>
          <a:lstStyle/>
          <a:p>
            <a:r>
              <a:rPr lang="en-US" sz="2400" dirty="0"/>
              <a:t>A negative production externality: When a firm’s production reduces the well-being of others who are not compensated by the firm.</a:t>
            </a:r>
          </a:p>
          <a:p>
            <a:r>
              <a:rPr lang="en-US" sz="2400" dirty="0"/>
              <a:t>Private marginal cost (PMC): The direct cost to producers of producing an additional unit of a good.</a:t>
            </a:r>
          </a:p>
          <a:p>
            <a:r>
              <a:rPr lang="en-US" sz="2400" dirty="0"/>
              <a:t>Marginal Damage (MD): Any additional costs associated with the production of the good that are imposed on others but that producers do not pay.</a:t>
            </a:r>
          </a:p>
          <a:p>
            <a:r>
              <a:rPr lang="en-US" sz="2400" dirty="0"/>
              <a:t>Social marginal cost (SMC = PMC + MD): The private marginal cost to producers plus marginal damage.</a:t>
            </a:r>
          </a:p>
          <a:p>
            <a:r>
              <a:rPr lang="en-US" sz="2400" dirty="0"/>
              <a:t>Example: steel plant pollutes a river but plant does not face any pollution regulation (and hence ignores pollution when deciding how much to produce).</a:t>
            </a:r>
          </a:p>
          <a:p>
            <a:endParaRPr lang="en-KE" dirty="0"/>
          </a:p>
        </p:txBody>
      </p:sp>
    </p:spTree>
    <p:extLst>
      <p:ext uri="{BB962C8B-B14F-4D97-AF65-F5344CB8AC3E}">
        <p14:creationId xmlns:p14="http://schemas.microsoft.com/office/powerpoint/2010/main" val="234547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50110-5615-1B9A-E2DD-3EF57704437B}"/>
              </a:ext>
            </a:extLst>
          </p:cNvPr>
          <p:cNvSpPr>
            <a:spLocks noGrp="1"/>
          </p:cNvSpPr>
          <p:nvPr>
            <p:ph type="title"/>
          </p:nvPr>
        </p:nvSpPr>
        <p:spPr>
          <a:xfrm>
            <a:off x="1451579" y="804519"/>
            <a:ext cx="9603275" cy="1049235"/>
          </a:xfrm>
        </p:spPr>
        <p:txBody>
          <a:bodyPr>
            <a:normAutofit/>
          </a:bodyPr>
          <a:lstStyle/>
          <a:p>
            <a:r>
              <a:rPr lang="en-US" cap="none" dirty="0"/>
              <a:t>Externality Theory Negative Consumption Externalities</a:t>
            </a:r>
            <a:endParaRPr lang="en-KE" cap="none" dirty="0"/>
          </a:p>
        </p:txBody>
      </p:sp>
      <p:sp>
        <p:nvSpPr>
          <p:cNvPr id="8" name="Content Placeholder 7">
            <a:extLst>
              <a:ext uri="{FF2B5EF4-FFF2-40B4-BE49-F238E27FC236}">
                <a16:creationId xmlns:a16="http://schemas.microsoft.com/office/drawing/2014/main" id="{54152F62-1506-9368-ABFE-D496B6801ACE}"/>
              </a:ext>
            </a:extLst>
          </p:cNvPr>
          <p:cNvSpPr>
            <a:spLocks noGrp="1"/>
          </p:cNvSpPr>
          <p:nvPr>
            <p:ph idx="1"/>
          </p:nvPr>
        </p:nvSpPr>
        <p:spPr>
          <a:xfrm>
            <a:off x="1451579" y="2015734"/>
            <a:ext cx="4776501" cy="3450613"/>
          </a:xfrm>
        </p:spPr>
        <p:txBody>
          <a:bodyPr>
            <a:normAutofit fontScale="92500" lnSpcReduction="20000"/>
          </a:bodyPr>
          <a:lstStyle/>
          <a:p>
            <a:r>
              <a:rPr lang="en-US" dirty="0"/>
              <a:t>Market failure due to negative consumption externalities in the cigarette market. </a:t>
            </a:r>
          </a:p>
          <a:p>
            <a:r>
              <a:rPr lang="en-US" dirty="0"/>
              <a:t>A negative consumption externality of 40 C per pack of cigarettes consumed leads to a social marginal benefit that is below the private marginal benefit and a social optimum quantity(Q2) that is lower than the competitive equilibrium (Q1). </a:t>
            </a:r>
          </a:p>
          <a:p>
            <a:r>
              <a:rPr lang="en-US" dirty="0"/>
              <a:t>There is overconsumption (Q1-Q2) with an associated deadweight loss area ACB.</a:t>
            </a:r>
          </a:p>
        </p:txBody>
      </p:sp>
      <p:pic>
        <p:nvPicPr>
          <p:cNvPr id="4" name="Content Placeholder 3" descr="A diagram of a graph&#10;&#10;Description automatically generated">
            <a:extLst>
              <a:ext uri="{FF2B5EF4-FFF2-40B4-BE49-F238E27FC236}">
                <a16:creationId xmlns:a16="http://schemas.microsoft.com/office/drawing/2014/main" id="{6B821CFB-5498-E885-A99D-635080799FCF}"/>
              </a:ext>
            </a:extLst>
          </p:cNvPr>
          <p:cNvPicPr>
            <a:picLocks noChangeAspect="1"/>
          </p:cNvPicPr>
          <p:nvPr/>
        </p:nvPicPr>
        <p:blipFill>
          <a:blip r:embed="rId2"/>
          <a:stretch>
            <a:fillRect/>
          </a:stretch>
        </p:blipFill>
        <p:spPr>
          <a:xfrm>
            <a:off x="6319331" y="2015734"/>
            <a:ext cx="4510603" cy="3450613"/>
          </a:xfrm>
          <a:prstGeom prst="rect">
            <a:avLst/>
          </a:prstGeom>
        </p:spPr>
      </p:pic>
    </p:spTree>
    <p:extLst>
      <p:ext uri="{BB962C8B-B14F-4D97-AF65-F5344CB8AC3E}">
        <p14:creationId xmlns:p14="http://schemas.microsoft.com/office/powerpoint/2010/main" val="4198394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B9E50-6FDE-70D0-17F2-0AE277BD43B1}"/>
              </a:ext>
            </a:extLst>
          </p:cNvPr>
          <p:cNvSpPr>
            <a:spLocks noGrp="1"/>
          </p:cNvSpPr>
          <p:nvPr>
            <p:ph type="title"/>
          </p:nvPr>
        </p:nvSpPr>
        <p:spPr/>
        <p:txBody>
          <a:bodyPr/>
          <a:lstStyle/>
          <a:p>
            <a:r>
              <a:rPr lang="en-US" dirty="0"/>
              <a:t>4.0 Solution to Externalities</a:t>
            </a:r>
            <a:endParaRPr lang="en-KE" dirty="0"/>
          </a:p>
        </p:txBody>
      </p:sp>
      <p:sp>
        <p:nvSpPr>
          <p:cNvPr id="3" name="Content Placeholder 2">
            <a:extLst>
              <a:ext uri="{FF2B5EF4-FFF2-40B4-BE49-F238E27FC236}">
                <a16:creationId xmlns:a16="http://schemas.microsoft.com/office/drawing/2014/main" id="{0A2969D2-D3BB-3FCF-5106-D7B827104E43}"/>
              </a:ext>
            </a:extLst>
          </p:cNvPr>
          <p:cNvSpPr>
            <a:spLocks noGrp="1"/>
          </p:cNvSpPr>
          <p:nvPr>
            <p:ph idx="1"/>
          </p:nvPr>
        </p:nvSpPr>
        <p:spPr/>
        <p:txBody>
          <a:bodyPr/>
          <a:lstStyle/>
          <a:p>
            <a:pPr marL="0" indent="0">
              <a:buNone/>
            </a:pPr>
            <a:r>
              <a:rPr lang="en-US" b="1" dirty="0"/>
              <a:t>4.1 PRIVATE SOLUTION TO EXTERNALITIES</a:t>
            </a:r>
          </a:p>
          <a:p>
            <a:r>
              <a:rPr lang="en-US" dirty="0"/>
              <a:t>Economic efficiency can be attained without resort to government intervention in some instances.</a:t>
            </a:r>
          </a:p>
          <a:p>
            <a:r>
              <a:rPr lang="en-US" dirty="0"/>
              <a:t>By establishing </a:t>
            </a:r>
            <a:r>
              <a:rPr lang="en-US" b="1" dirty="0"/>
              <a:t>sufficiently large economic organizations</a:t>
            </a:r>
            <a:r>
              <a:rPr lang="en-US" dirty="0"/>
              <a:t>, the externalities can be internalized. </a:t>
            </a:r>
          </a:p>
          <a:p>
            <a:r>
              <a:rPr lang="en-US" dirty="0"/>
              <a:t>By establishing clear </a:t>
            </a:r>
            <a:r>
              <a:rPr lang="en-US" b="1" dirty="0"/>
              <a:t>property rights</a:t>
            </a:r>
            <a:r>
              <a:rPr lang="en-US" dirty="0"/>
              <a:t>, private parties can bargain toward an efficient solution, as suggested by Coase. </a:t>
            </a:r>
            <a:endParaRPr lang="en-KE" dirty="0"/>
          </a:p>
        </p:txBody>
      </p:sp>
    </p:spTree>
    <p:extLst>
      <p:ext uri="{BB962C8B-B14F-4D97-AF65-F5344CB8AC3E}">
        <p14:creationId xmlns:p14="http://schemas.microsoft.com/office/powerpoint/2010/main" val="714347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A488B-8EA4-419D-BF22-0DC35CECDC87}"/>
              </a:ext>
            </a:extLst>
          </p:cNvPr>
          <p:cNvSpPr>
            <a:spLocks noGrp="1"/>
          </p:cNvSpPr>
          <p:nvPr>
            <p:ph type="title"/>
          </p:nvPr>
        </p:nvSpPr>
        <p:spPr/>
        <p:txBody>
          <a:bodyPr/>
          <a:lstStyle/>
          <a:p>
            <a:r>
              <a:rPr lang="en-US" cap="none" dirty="0"/>
              <a:t> Coase theorem-</a:t>
            </a:r>
            <a:endParaRPr lang="en-KE" cap="none" dirty="0"/>
          </a:p>
        </p:txBody>
      </p:sp>
      <p:sp>
        <p:nvSpPr>
          <p:cNvPr id="3" name="Content Placeholder 2">
            <a:extLst>
              <a:ext uri="{FF2B5EF4-FFF2-40B4-BE49-F238E27FC236}">
                <a16:creationId xmlns:a16="http://schemas.microsoft.com/office/drawing/2014/main" id="{8E99BFA1-5E63-A227-8AD4-AC69222D5F3E}"/>
              </a:ext>
            </a:extLst>
          </p:cNvPr>
          <p:cNvSpPr>
            <a:spLocks noGrp="1"/>
          </p:cNvSpPr>
          <p:nvPr>
            <p:ph idx="1"/>
          </p:nvPr>
        </p:nvSpPr>
        <p:spPr/>
        <p:txBody>
          <a:bodyPr/>
          <a:lstStyle/>
          <a:p>
            <a:r>
              <a:rPr lang="en-US" dirty="0"/>
              <a:t>Coase theorem suggests that we may be able to do even better. If property rights are fully assigned, then the regulatory body should not, in theory, have to be involved.</a:t>
            </a:r>
          </a:p>
          <a:p>
            <a:r>
              <a:rPr lang="en-US" dirty="0"/>
              <a:t>Instead, parties will negotiate among themselves on the lowest cost solution to correcting the externalities. </a:t>
            </a:r>
          </a:p>
          <a:p>
            <a:r>
              <a:rPr lang="en-US" dirty="0"/>
              <a:t>The use of the legal system, will force imposers of externalities to compensate victims.</a:t>
            </a:r>
          </a:p>
          <a:p>
            <a:r>
              <a:rPr lang="en-US" dirty="0"/>
              <a:t> The legal system can provide protections against externalities</a:t>
            </a:r>
            <a:endParaRPr lang="en-KE" dirty="0"/>
          </a:p>
        </p:txBody>
      </p:sp>
    </p:spTree>
    <p:extLst>
      <p:ext uri="{BB962C8B-B14F-4D97-AF65-F5344CB8AC3E}">
        <p14:creationId xmlns:p14="http://schemas.microsoft.com/office/powerpoint/2010/main" val="5918174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8829D-E8C2-14F9-E505-F5D787D7B564}"/>
              </a:ext>
            </a:extLst>
          </p:cNvPr>
          <p:cNvSpPr>
            <a:spLocks noGrp="1"/>
          </p:cNvSpPr>
          <p:nvPr>
            <p:ph type="title"/>
          </p:nvPr>
        </p:nvSpPr>
        <p:spPr/>
        <p:txBody>
          <a:bodyPr/>
          <a:lstStyle/>
          <a:p>
            <a:r>
              <a:rPr lang="en-US" cap="none" dirty="0"/>
              <a:t>Failures of Private Remedies for Externalities </a:t>
            </a:r>
            <a:endParaRPr lang="en-KE" cap="none" dirty="0"/>
          </a:p>
        </p:txBody>
      </p:sp>
      <p:sp>
        <p:nvSpPr>
          <p:cNvPr id="3" name="Content Placeholder 2">
            <a:extLst>
              <a:ext uri="{FF2B5EF4-FFF2-40B4-BE49-F238E27FC236}">
                <a16:creationId xmlns:a16="http://schemas.microsoft.com/office/drawing/2014/main" id="{8EA986B1-C4BD-97D4-A043-D9C55C308C7B}"/>
              </a:ext>
            </a:extLst>
          </p:cNvPr>
          <p:cNvSpPr>
            <a:spLocks noGrp="1"/>
          </p:cNvSpPr>
          <p:nvPr>
            <p:ph idx="1"/>
          </p:nvPr>
        </p:nvSpPr>
        <p:spPr/>
        <p:txBody>
          <a:bodyPr>
            <a:normAutofit fontScale="92500"/>
          </a:bodyPr>
          <a:lstStyle/>
          <a:p>
            <a:r>
              <a:rPr lang="en-US" b="1" dirty="0"/>
              <a:t>Public Good (free rider) problems </a:t>
            </a:r>
            <a:r>
              <a:rPr lang="en-US" dirty="0"/>
              <a:t>-Many externalities involve the provision of a public good, it may be very costly to exclude anyone from enjoying the benefits of these goods. </a:t>
            </a:r>
          </a:p>
          <a:p>
            <a:r>
              <a:rPr lang="en-US" b="1" dirty="0"/>
              <a:t>Compounded by imperfect information problems </a:t>
            </a:r>
            <a:r>
              <a:rPr lang="en-US" dirty="0"/>
              <a:t>-the presence of imperfect information exacerbates efforts to arriving voluntarily at an efficient solution.</a:t>
            </a:r>
          </a:p>
          <a:p>
            <a:r>
              <a:rPr lang="en-US" b="1" dirty="0"/>
              <a:t>Transactions costs -</a:t>
            </a:r>
            <a:r>
              <a:rPr lang="en-US" dirty="0"/>
              <a:t>are a major disadvantage of dealing with externalities through judicial processes. </a:t>
            </a:r>
          </a:p>
          <a:p>
            <a:r>
              <a:rPr lang="en-US" dirty="0"/>
              <a:t>For many externalities, the losses involved may simply be too small to justify undertaking litigation. </a:t>
            </a:r>
            <a:endParaRPr lang="en-KE" dirty="0"/>
          </a:p>
        </p:txBody>
      </p:sp>
    </p:spTree>
    <p:extLst>
      <p:ext uri="{BB962C8B-B14F-4D97-AF65-F5344CB8AC3E}">
        <p14:creationId xmlns:p14="http://schemas.microsoft.com/office/powerpoint/2010/main" val="3000457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FE966-56D1-E335-9364-E3D54B7F9E3F}"/>
              </a:ext>
            </a:extLst>
          </p:cNvPr>
          <p:cNvSpPr>
            <a:spLocks noGrp="1"/>
          </p:cNvSpPr>
          <p:nvPr>
            <p:ph type="title"/>
          </p:nvPr>
        </p:nvSpPr>
        <p:spPr/>
        <p:txBody>
          <a:bodyPr/>
          <a:lstStyle/>
          <a:p>
            <a:r>
              <a:rPr lang="en-US" cap="none" dirty="0"/>
              <a:t>Failures of Private Remedies for Externalities cont…</a:t>
            </a:r>
            <a:endParaRPr lang="en-KE" dirty="0"/>
          </a:p>
        </p:txBody>
      </p:sp>
      <p:sp>
        <p:nvSpPr>
          <p:cNvPr id="3" name="Content Placeholder 2">
            <a:extLst>
              <a:ext uri="{FF2B5EF4-FFF2-40B4-BE49-F238E27FC236}">
                <a16:creationId xmlns:a16="http://schemas.microsoft.com/office/drawing/2014/main" id="{BAE83616-D9DE-7DC4-6943-EF4401A52527}"/>
              </a:ext>
            </a:extLst>
          </p:cNvPr>
          <p:cNvSpPr>
            <a:spLocks noGrp="1"/>
          </p:cNvSpPr>
          <p:nvPr>
            <p:ph idx="1"/>
          </p:nvPr>
        </p:nvSpPr>
        <p:spPr/>
        <p:txBody>
          <a:bodyPr/>
          <a:lstStyle/>
          <a:p>
            <a:r>
              <a:rPr lang="en-US" b="1" dirty="0"/>
              <a:t>Additional problems with litigation </a:t>
            </a:r>
            <a:r>
              <a:rPr lang="en-US" dirty="0"/>
              <a:t>- If litigation costs are large, the uncertainty acts as a further deterrent to individuals contemplating using the court system to deal with externalities. </a:t>
            </a:r>
          </a:p>
          <a:p>
            <a:r>
              <a:rPr lang="en-US" dirty="0"/>
              <a:t>The high litigation costs and uncertain outcome of the litigation process imply that there is, in effect, differential access to legal remedies-</a:t>
            </a:r>
          </a:p>
          <a:p>
            <a:r>
              <a:rPr lang="en-US" dirty="0"/>
              <a:t>—poor people may not be able or willing to bear the risks of litigation—a situation which conflict with our usual notion of justice in democracy. </a:t>
            </a:r>
            <a:endParaRPr lang="en-KE" dirty="0"/>
          </a:p>
        </p:txBody>
      </p:sp>
    </p:spTree>
    <p:extLst>
      <p:ext uri="{BB962C8B-B14F-4D97-AF65-F5344CB8AC3E}">
        <p14:creationId xmlns:p14="http://schemas.microsoft.com/office/powerpoint/2010/main" val="5859445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E782D-358A-11B9-F618-C08DCE78E955}"/>
              </a:ext>
            </a:extLst>
          </p:cNvPr>
          <p:cNvSpPr>
            <a:spLocks noGrp="1"/>
          </p:cNvSpPr>
          <p:nvPr>
            <p:ph type="title"/>
          </p:nvPr>
        </p:nvSpPr>
        <p:spPr/>
        <p:txBody>
          <a:bodyPr/>
          <a:lstStyle/>
          <a:p>
            <a:r>
              <a:rPr lang="en-US" dirty="0"/>
              <a:t>4.2 Public Sector Solutions to Externalities </a:t>
            </a:r>
            <a:endParaRPr lang="en-KE" dirty="0"/>
          </a:p>
        </p:txBody>
      </p:sp>
      <p:sp>
        <p:nvSpPr>
          <p:cNvPr id="3" name="Content Placeholder 2">
            <a:extLst>
              <a:ext uri="{FF2B5EF4-FFF2-40B4-BE49-F238E27FC236}">
                <a16:creationId xmlns:a16="http://schemas.microsoft.com/office/drawing/2014/main" id="{4F3DEC0C-B7FB-5F2D-5DE7-F488DF058632}"/>
              </a:ext>
            </a:extLst>
          </p:cNvPr>
          <p:cNvSpPr>
            <a:spLocks noGrp="1"/>
          </p:cNvSpPr>
          <p:nvPr>
            <p:ph idx="1"/>
          </p:nvPr>
        </p:nvSpPr>
        <p:spPr>
          <a:xfrm>
            <a:off x="1451579" y="1853754"/>
            <a:ext cx="9603275" cy="3866326"/>
          </a:xfrm>
        </p:spPr>
        <p:txBody>
          <a:bodyPr>
            <a:normAutofit fontScale="92500" lnSpcReduction="20000"/>
          </a:bodyPr>
          <a:lstStyle/>
          <a:p>
            <a:pPr marL="0" indent="0">
              <a:buNone/>
            </a:pPr>
            <a:r>
              <a:rPr lang="en-US" dirty="0"/>
              <a:t> </a:t>
            </a:r>
            <a:r>
              <a:rPr lang="en-US" b="1" dirty="0"/>
              <a:t>MARKET-BASED SOLUTIONS </a:t>
            </a:r>
          </a:p>
          <a:p>
            <a:pPr marL="457200" indent="-457200">
              <a:buAutoNum type="arabicPeriod"/>
            </a:pPr>
            <a:r>
              <a:rPr lang="en-US" b="1" dirty="0"/>
              <a:t>Fines and Taxes</a:t>
            </a:r>
          </a:p>
          <a:p>
            <a:r>
              <a:rPr lang="en-US" dirty="0"/>
              <a:t>Whenever there is an externality, there is a difference between </a:t>
            </a:r>
          </a:p>
          <a:p>
            <a:pPr>
              <a:buFont typeface="Wingdings" panose="05000000000000000000" pitchFamily="2" charset="2"/>
              <a:buChar char="q"/>
            </a:pPr>
            <a:r>
              <a:rPr lang="en-US" dirty="0"/>
              <a:t>the social cost and the private cost, and</a:t>
            </a:r>
          </a:p>
          <a:p>
            <a:pPr>
              <a:buFont typeface="Wingdings" panose="05000000000000000000" pitchFamily="2" charset="2"/>
              <a:buChar char="q"/>
            </a:pPr>
            <a:r>
              <a:rPr lang="en-US" dirty="0"/>
              <a:t>Social benefit and private benefit</a:t>
            </a:r>
          </a:p>
          <a:p>
            <a:r>
              <a:rPr lang="en-US" dirty="0"/>
              <a:t>A properly calculated fine or tax presents the individual or firm with the true social costs and benefits of its actions. </a:t>
            </a:r>
          </a:p>
          <a:p>
            <a:r>
              <a:rPr lang="en-US" dirty="0"/>
              <a:t>Fines designed to make marginal private costs equal marginal social costs, and marginal private benefits equal to marginal social benefits- are called </a:t>
            </a:r>
            <a:r>
              <a:rPr lang="en-US" i="1" dirty="0"/>
              <a:t>corrective taxes</a:t>
            </a:r>
            <a:r>
              <a:rPr lang="en-US" dirty="0"/>
              <a:t>, or sometimes </a:t>
            </a:r>
            <a:r>
              <a:rPr lang="en-US" i="1" dirty="0"/>
              <a:t>Pigouvian taxes.</a:t>
            </a:r>
            <a:endParaRPr lang="en-KE" i="1" dirty="0"/>
          </a:p>
        </p:txBody>
      </p:sp>
    </p:spTree>
    <p:extLst>
      <p:ext uri="{BB962C8B-B14F-4D97-AF65-F5344CB8AC3E}">
        <p14:creationId xmlns:p14="http://schemas.microsoft.com/office/powerpoint/2010/main" val="3448897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C6608-7AEB-CB31-8717-DB3357C5379E}"/>
              </a:ext>
            </a:extLst>
          </p:cNvPr>
          <p:cNvSpPr>
            <a:spLocks noGrp="1"/>
          </p:cNvSpPr>
          <p:nvPr>
            <p:ph type="title"/>
          </p:nvPr>
        </p:nvSpPr>
        <p:spPr/>
        <p:txBody>
          <a:bodyPr/>
          <a:lstStyle/>
          <a:p>
            <a:r>
              <a:rPr lang="en-US" cap="none" dirty="0"/>
              <a:t>Market based solutions</a:t>
            </a:r>
            <a:endParaRPr lang="en-KE" cap="none" dirty="0"/>
          </a:p>
        </p:txBody>
      </p:sp>
      <p:sp>
        <p:nvSpPr>
          <p:cNvPr id="3" name="Content Placeholder 2">
            <a:extLst>
              <a:ext uri="{FF2B5EF4-FFF2-40B4-BE49-F238E27FC236}">
                <a16:creationId xmlns:a16="http://schemas.microsoft.com/office/drawing/2014/main" id="{A4254474-E400-1634-1F76-E91E445DBB9E}"/>
              </a:ext>
            </a:extLst>
          </p:cNvPr>
          <p:cNvSpPr>
            <a:spLocks noGrp="1"/>
          </p:cNvSpPr>
          <p:nvPr>
            <p:ph idx="1"/>
          </p:nvPr>
        </p:nvSpPr>
        <p:spPr>
          <a:xfrm>
            <a:off x="1451579" y="1853754"/>
            <a:ext cx="9603275" cy="3795206"/>
          </a:xfrm>
        </p:spPr>
        <p:txBody>
          <a:bodyPr>
            <a:normAutofit/>
          </a:bodyPr>
          <a:lstStyle/>
          <a:p>
            <a:pPr marL="0" indent="0">
              <a:buNone/>
            </a:pPr>
            <a:r>
              <a:rPr lang="en-US" b="1" dirty="0"/>
              <a:t>2 Subsidizing pollution abatement- </a:t>
            </a:r>
          </a:p>
          <a:p>
            <a:r>
              <a:rPr lang="en-US" dirty="0"/>
              <a:t>The government could subsidize pollution abatement expenditures rather than taxing pollution.</a:t>
            </a:r>
          </a:p>
          <a:p>
            <a:r>
              <a:rPr lang="en-US" dirty="0"/>
              <a:t>The efficient level of pollution abatement expenditures can be attained by providing a </a:t>
            </a:r>
          </a:p>
          <a:p>
            <a:pPr>
              <a:buFont typeface="Wingdings" panose="05000000000000000000" pitchFamily="2" charset="2"/>
              <a:buChar char="q"/>
            </a:pPr>
            <a:r>
              <a:rPr lang="en-US" dirty="0"/>
              <a:t>subsidy equal to the difference between the marginal social benefit of pollution abatement and firm’s marginal private benefits.</a:t>
            </a:r>
          </a:p>
          <a:p>
            <a:pPr marL="0" indent="0">
              <a:buNone/>
            </a:pPr>
            <a:r>
              <a:rPr lang="en-US" b="1" dirty="0"/>
              <a:t>3. Marketable Permits</a:t>
            </a:r>
          </a:p>
          <a:p>
            <a:pPr marL="0" indent="0">
              <a:buNone/>
            </a:pPr>
            <a:r>
              <a:rPr lang="en-US" dirty="0"/>
              <a:t>These limits the amount of pollution that any firm can emit.</a:t>
            </a:r>
          </a:p>
          <a:p>
            <a:pPr>
              <a:buFont typeface="Wingdings" panose="05000000000000000000" pitchFamily="2" charset="2"/>
              <a:buChar char="q"/>
            </a:pPr>
            <a:endParaRPr lang="en-KE" dirty="0"/>
          </a:p>
        </p:txBody>
      </p:sp>
    </p:spTree>
    <p:extLst>
      <p:ext uri="{BB962C8B-B14F-4D97-AF65-F5344CB8AC3E}">
        <p14:creationId xmlns:p14="http://schemas.microsoft.com/office/powerpoint/2010/main" val="1309125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58317-D61D-99B1-BE42-6D41F2242EB7}"/>
              </a:ext>
            </a:extLst>
          </p:cNvPr>
          <p:cNvSpPr>
            <a:spLocks noGrp="1"/>
          </p:cNvSpPr>
          <p:nvPr>
            <p:ph type="title"/>
          </p:nvPr>
        </p:nvSpPr>
        <p:spPr/>
        <p:txBody>
          <a:bodyPr/>
          <a:lstStyle/>
          <a:p>
            <a:r>
              <a:rPr lang="en-US" cap="none" dirty="0"/>
              <a:t>Market based solutions</a:t>
            </a:r>
            <a:endParaRPr lang="en-KE" cap="none" dirty="0"/>
          </a:p>
        </p:txBody>
      </p:sp>
      <p:sp>
        <p:nvSpPr>
          <p:cNvPr id="3" name="Content Placeholder 2">
            <a:extLst>
              <a:ext uri="{FF2B5EF4-FFF2-40B4-BE49-F238E27FC236}">
                <a16:creationId xmlns:a16="http://schemas.microsoft.com/office/drawing/2014/main" id="{F8DB875A-C798-E4E8-17C8-D0C2410E1035}"/>
              </a:ext>
            </a:extLst>
          </p:cNvPr>
          <p:cNvSpPr>
            <a:spLocks noGrp="1"/>
          </p:cNvSpPr>
          <p:nvPr>
            <p:ph idx="1"/>
          </p:nvPr>
        </p:nvSpPr>
        <p:spPr>
          <a:xfrm>
            <a:off x="1451579" y="1853754"/>
            <a:ext cx="9603275" cy="4069526"/>
          </a:xfrm>
        </p:spPr>
        <p:txBody>
          <a:bodyPr>
            <a:normAutofit lnSpcReduction="10000"/>
          </a:bodyPr>
          <a:lstStyle/>
          <a:p>
            <a:pPr>
              <a:lnSpc>
                <a:spcPct val="150000"/>
              </a:lnSpc>
            </a:pPr>
            <a:r>
              <a:rPr lang="en-US" dirty="0"/>
              <a:t>Firms will be willing to sell permits so long as the market price of the permit is greater than the marginal cost of reducing pollution, and</a:t>
            </a:r>
          </a:p>
          <a:p>
            <a:pPr>
              <a:lnSpc>
                <a:spcPct val="150000"/>
              </a:lnSpc>
              <a:buFont typeface="Wingdings" panose="05000000000000000000" pitchFamily="2" charset="2"/>
              <a:buChar char="q"/>
            </a:pPr>
            <a:r>
              <a:rPr lang="en-US" dirty="0"/>
              <a:t> firms will be willing to buy permits so as long as the marginal cost of reducing pollution is greater than the market price of the permit. </a:t>
            </a:r>
          </a:p>
          <a:p>
            <a:pPr>
              <a:lnSpc>
                <a:spcPct val="150000"/>
              </a:lnSpc>
            </a:pPr>
            <a:r>
              <a:rPr lang="en-US" dirty="0"/>
              <a:t>Thus, in equilibrium, each firm will reduce pollution to a level such that the marginal cost of pollution reduction is equal to the market price of the permit. </a:t>
            </a:r>
          </a:p>
          <a:p>
            <a:pPr>
              <a:lnSpc>
                <a:spcPct val="150000"/>
              </a:lnSpc>
            </a:pPr>
            <a:r>
              <a:rPr lang="en-US" dirty="0"/>
              <a:t>Marketable permits have one advantage over fines. With fines, the government may not be sure about the level of emissions that the firms will choose to produce. </a:t>
            </a:r>
          </a:p>
          <a:p>
            <a:pPr marL="0" indent="0">
              <a:buNone/>
            </a:pPr>
            <a:endParaRPr lang="en-KE" dirty="0"/>
          </a:p>
        </p:txBody>
      </p:sp>
    </p:spTree>
    <p:extLst>
      <p:ext uri="{BB962C8B-B14F-4D97-AF65-F5344CB8AC3E}">
        <p14:creationId xmlns:p14="http://schemas.microsoft.com/office/powerpoint/2010/main" val="7568530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ABA64-4E3B-09CA-6D91-EDA4F1838ACB}"/>
              </a:ext>
            </a:extLst>
          </p:cNvPr>
          <p:cNvSpPr>
            <a:spLocks noGrp="1"/>
          </p:cNvSpPr>
          <p:nvPr>
            <p:ph type="title"/>
          </p:nvPr>
        </p:nvSpPr>
        <p:spPr/>
        <p:txBody>
          <a:bodyPr/>
          <a:lstStyle/>
          <a:p>
            <a:r>
              <a:rPr lang="en-US" dirty="0"/>
              <a:t>5.0 REGULATION </a:t>
            </a:r>
            <a:endParaRPr lang="en-KE" dirty="0"/>
          </a:p>
        </p:txBody>
      </p:sp>
      <p:sp>
        <p:nvSpPr>
          <p:cNvPr id="3" name="Content Placeholder 2">
            <a:extLst>
              <a:ext uri="{FF2B5EF4-FFF2-40B4-BE49-F238E27FC236}">
                <a16:creationId xmlns:a16="http://schemas.microsoft.com/office/drawing/2014/main" id="{537ECD88-7A6A-336B-AA90-53B6591EA0C2}"/>
              </a:ext>
            </a:extLst>
          </p:cNvPr>
          <p:cNvSpPr>
            <a:spLocks noGrp="1"/>
          </p:cNvSpPr>
          <p:nvPr>
            <p:ph idx="1"/>
          </p:nvPr>
        </p:nvSpPr>
        <p:spPr>
          <a:xfrm>
            <a:off x="1451579" y="1853754"/>
            <a:ext cx="9603275" cy="4049206"/>
          </a:xfrm>
        </p:spPr>
        <p:txBody>
          <a:bodyPr>
            <a:normAutofit fontScale="92500" lnSpcReduction="10000"/>
          </a:bodyPr>
          <a:lstStyle/>
          <a:p>
            <a:r>
              <a:rPr lang="en-US" dirty="0"/>
              <a:t>Most economists believe that market-based solutions provide the most promise for curbing environmental externalities, but government traditionally has replied upon direct regulation.</a:t>
            </a:r>
          </a:p>
          <a:p>
            <a:r>
              <a:rPr lang="en-US" dirty="0"/>
              <a:t>Government regulation has-</a:t>
            </a:r>
          </a:p>
          <a:p>
            <a:pPr>
              <a:buFont typeface="Wingdings" panose="05000000000000000000" pitchFamily="2" charset="2"/>
              <a:buChar char="q"/>
            </a:pPr>
            <a:r>
              <a:rPr lang="en-US" dirty="0"/>
              <a:t> set emission standards for automobiles; </a:t>
            </a:r>
          </a:p>
          <a:p>
            <a:pPr>
              <a:buFont typeface="Wingdings" panose="05000000000000000000" pitchFamily="2" charset="2"/>
              <a:buChar char="q"/>
            </a:pPr>
            <a:r>
              <a:rPr lang="en-US" dirty="0"/>
              <a:t>put forth detailed regulations relating to the disposal of toxic chemicals; </a:t>
            </a:r>
          </a:p>
          <a:p>
            <a:pPr>
              <a:buFont typeface="Wingdings" panose="05000000000000000000" pitchFamily="2" charset="2"/>
              <a:buChar char="q"/>
            </a:pPr>
            <a:r>
              <a:rPr lang="en-US" dirty="0"/>
              <a:t>outlawed smoking on domestic airline flights; </a:t>
            </a:r>
          </a:p>
          <a:p>
            <a:pPr>
              <a:buFont typeface="Wingdings" panose="05000000000000000000" pitchFamily="2" charset="2"/>
              <a:buChar char="q"/>
            </a:pPr>
            <a:r>
              <a:rPr lang="en-US" dirty="0"/>
              <a:t>imposed laws requiring oil companies with wells in the same oil pool to unitize their production;</a:t>
            </a:r>
          </a:p>
          <a:p>
            <a:pPr>
              <a:buFont typeface="Wingdings" panose="05000000000000000000" pitchFamily="2" charset="2"/>
              <a:buChar char="q"/>
            </a:pPr>
            <a:r>
              <a:rPr lang="en-US" dirty="0"/>
              <a:t> imposed restrictions on fishing and hunting to reduce the inefficiencies associated with excessive utilization of these common resources.</a:t>
            </a:r>
            <a:endParaRPr lang="en-KE" dirty="0"/>
          </a:p>
        </p:txBody>
      </p:sp>
    </p:spTree>
    <p:extLst>
      <p:ext uri="{BB962C8B-B14F-4D97-AF65-F5344CB8AC3E}">
        <p14:creationId xmlns:p14="http://schemas.microsoft.com/office/powerpoint/2010/main" val="2249458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91F50-1B95-2D8A-6325-B3F4EE1CDA5A}"/>
              </a:ext>
            </a:extLst>
          </p:cNvPr>
          <p:cNvSpPr>
            <a:spLocks noGrp="1"/>
          </p:cNvSpPr>
          <p:nvPr>
            <p:ph type="title"/>
          </p:nvPr>
        </p:nvSpPr>
        <p:spPr/>
        <p:txBody>
          <a:bodyPr/>
          <a:lstStyle/>
          <a:p>
            <a:r>
              <a:rPr lang="en-US" dirty="0"/>
              <a:t>6.0 Implications of Externalities </a:t>
            </a:r>
            <a:endParaRPr lang="en-KE" dirty="0"/>
          </a:p>
        </p:txBody>
      </p:sp>
      <p:sp>
        <p:nvSpPr>
          <p:cNvPr id="3" name="Content Placeholder 2">
            <a:extLst>
              <a:ext uri="{FF2B5EF4-FFF2-40B4-BE49-F238E27FC236}">
                <a16:creationId xmlns:a16="http://schemas.microsoft.com/office/drawing/2014/main" id="{B656A6F3-062F-AB99-7A31-5559A74B7EA5}"/>
              </a:ext>
            </a:extLst>
          </p:cNvPr>
          <p:cNvSpPr>
            <a:spLocks noGrp="1"/>
          </p:cNvSpPr>
          <p:nvPr>
            <p:ph idx="1"/>
          </p:nvPr>
        </p:nvSpPr>
        <p:spPr>
          <a:xfrm>
            <a:off x="1451579" y="1853754"/>
            <a:ext cx="9603275" cy="3927286"/>
          </a:xfrm>
        </p:spPr>
        <p:txBody>
          <a:bodyPr>
            <a:normAutofit/>
          </a:bodyPr>
          <a:lstStyle/>
          <a:p>
            <a:pPr marL="0" indent="0">
              <a:buNone/>
            </a:pPr>
            <a:r>
              <a:rPr lang="en-US" dirty="0"/>
              <a:t>1. Welfare  economics  has  shown  that  the  existence  of externalities results in </a:t>
            </a:r>
            <a:r>
              <a:rPr lang="en-US" i="1" dirty="0"/>
              <a:t>outcomes that are not socially optimal. </a:t>
            </a:r>
          </a:p>
          <a:p>
            <a:r>
              <a:rPr lang="en-US" dirty="0"/>
              <a:t>Those who suffer from external costs do so involuntarily, while those who enjoy external benefits do so at no cost. </a:t>
            </a:r>
          </a:p>
          <a:p>
            <a:r>
              <a:rPr lang="en-US" dirty="0"/>
              <a:t> A  voluntary  exchange  may  reduce  societal  welfare  if  external  costs  exist. </a:t>
            </a:r>
          </a:p>
          <a:p>
            <a:r>
              <a:rPr lang="en-US" dirty="0"/>
              <a:t>The  person  who  is affected by the negative externalities in the case of air pollution will see it as lowered utility: </a:t>
            </a:r>
          </a:p>
          <a:p>
            <a:pPr>
              <a:buFont typeface="Wingdings" panose="05000000000000000000" pitchFamily="2" charset="2"/>
              <a:buChar char="q"/>
            </a:pPr>
            <a:r>
              <a:rPr lang="en-US" dirty="0"/>
              <a:t>either subjective  displeasure  or  potentially  explicit  costs,  such  as  higher  medical  expenses. </a:t>
            </a:r>
            <a:endParaRPr lang="en-KE" dirty="0"/>
          </a:p>
        </p:txBody>
      </p:sp>
    </p:spTree>
    <p:extLst>
      <p:ext uri="{BB962C8B-B14F-4D97-AF65-F5344CB8AC3E}">
        <p14:creationId xmlns:p14="http://schemas.microsoft.com/office/powerpoint/2010/main" val="12373444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DC23F-EC7A-315F-E47E-D98A273B525F}"/>
              </a:ext>
            </a:extLst>
          </p:cNvPr>
          <p:cNvSpPr>
            <a:spLocks noGrp="1"/>
          </p:cNvSpPr>
          <p:nvPr>
            <p:ph type="title"/>
          </p:nvPr>
        </p:nvSpPr>
        <p:spPr/>
        <p:txBody>
          <a:bodyPr/>
          <a:lstStyle/>
          <a:p>
            <a:r>
              <a:rPr lang="en-US" cap="none" dirty="0"/>
              <a:t>Implications of externalities cont…</a:t>
            </a:r>
            <a:endParaRPr lang="en-KE" cap="none" dirty="0"/>
          </a:p>
        </p:txBody>
      </p:sp>
      <p:sp>
        <p:nvSpPr>
          <p:cNvPr id="3" name="Content Placeholder 2">
            <a:extLst>
              <a:ext uri="{FF2B5EF4-FFF2-40B4-BE49-F238E27FC236}">
                <a16:creationId xmlns:a16="http://schemas.microsoft.com/office/drawing/2014/main" id="{1E88B519-E3D4-317C-F6B9-01E22625BEDC}"/>
              </a:ext>
            </a:extLst>
          </p:cNvPr>
          <p:cNvSpPr>
            <a:spLocks noGrp="1"/>
          </p:cNvSpPr>
          <p:nvPr>
            <p:ph idx="1"/>
          </p:nvPr>
        </p:nvSpPr>
        <p:spPr>
          <a:xfrm>
            <a:off x="1451579" y="1853754"/>
            <a:ext cx="9603275" cy="3612591"/>
          </a:xfrm>
        </p:spPr>
        <p:txBody>
          <a:bodyPr/>
          <a:lstStyle/>
          <a:p>
            <a:pPr>
              <a:lnSpc>
                <a:spcPct val="150000"/>
              </a:lnSpc>
            </a:pPr>
            <a:r>
              <a:rPr lang="en-US" dirty="0"/>
              <a:t>Externalities may be viewed as-</a:t>
            </a:r>
          </a:p>
          <a:p>
            <a:pPr>
              <a:lnSpc>
                <a:spcPct val="150000"/>
              </a:lnSpc>
              <a:buFont typeface="Wingdings" panose="05000000000000000000" pitchFamily="2" charset="2"/>
              <a:buChar char="q"/>
            </a:pPr>
            <a:r>
              <a:rPr lang="en-US" dirty="0"/>
              <a:t>An external cost may pose an ethical or political problem. </a:t>
            </a:r>
          </a:p>
          <a:p>
            <a:pPr>
              <a:lnSpc>
                <a:spcPct val="150000"/>
              </a:lnSpc>
              <a:buFont typeface="Wingdings" panose="05000000000000000000" pitchFamily="2" charset="2"/>
              <a:buChar char="q"/>
            </a:pPr>
            <a:r>
              <a:rPr lang="en-US" dirty="0"/>
              <a:t>It might be seen as a case of poorly defined property rights.</a:t>
            </a:r>
          </a:p>
          <a:p>
            <a:pPr marL="0" indent="0">
              <a:lnSpc>
                <a:spcPct val="150000"/>
              </a:lnSpc>
              <a:buNone/>
            </a:pPr>
            <a:r>
              <a:rPr lang="en-US" i="1" dirty="0"/>
              <a:t>2. Externalities will also lead to improvement of collective societal welfare ;</a:t>
            </a:r>
          </a:p>
          <a:p>
            <a:pPr>
              <a:lnSpc>
                <a:spcPct val="150000"/>
              </a:lnSpc>
              <a:buFont typeface="Wingdings" panose="05000000000000000000" pitchFamily="2" charset="2"/>
              <a:buChar char="q"/>
            </a:pPr>
            <a:r>
              <a:rPr lang="en-US" dirty="0"/>
              <a:t> but the providers have no way of monetizing the benefit,</a:t>
            </a:r>
          </a:p>
          <a:p>
            <a:pPr>
              <a:lnSpc>
                <a:spcPct val="150000"/>
              </a:lnSpc>
              <a:buFont typeface="Wingdings" panose="05000000000000000000" pitchFamily="2" charset="2"/>
              <a:buChar char="q"/>
            </a:pPr>
            <a:r>
              <a:rPr lang="en-US" dirty="0"/>
              <a:t> less of the good will be produced than would be optimal for society.</a:t>
            </a:r>
            <a:endParaRPr lang="en-KE" dirty="0"/>
          </a:p>
        </p:txBody>
      </p:sp>
    </p:spTree>
    <p:extLst>
      <p:ext uri="{BB962C8B-B14F-4D97-AF65-F5344CB8AC3E}">
        <p14:creationId xmlns:p14="http://schemas.microsoft.com/office/powerpoint/2010/main" val="4028487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8D4B5-C125-F59F-8A0D-A9B7904CD320}"/>
              </a:ext>
            </a:extLst>
          </p:cNvPr>
          <p:cNvSpPr>
            <a:spLocks noGrp="1"/>
          </p:cNvSpPr>
          <p:nvPr>
            <p:ph type="title"/>
          </p:nvPr>
        </p:nvSpPr>
        <p:spPr/>
        <p:txBody>
          <a:bodyPr/>
          <a:lstStyle/>
          <a:p>
            <a:r>
              <a:rPr lang="en-US" cap="none" dirty="0"/>
              <a:t>Implications of externalities cont…</a:t>
            </a:r>
            <a:endParaRPr lang="en-KE" cap="none" dirty="0"/>
          </a:p>
        </p:txBody>
      </p:sp>
      <p:sp>
        <p:nvSpPr>
          <p:cNvPr id="3" name="Content Placeholder 2">
            <a:extLst>
              <a:ext uri="{FF2B5EF4-FFF2-40B4-BE49-F238E27FC236}">
                <a16:creationId xmlns:a16="http://schemas.microsoft.com/office/drawing/2014/main" id="{AABB9538-D295-BDE2-BD36-C7F15774DD8D}"/>
              </a:ext>
            </a:extLst>
          </p:cNvPr>
          <p:cNvSpPr>
            <a:spLocks noGrp="1"/>
          </p:cNvSpPr>
          <p:nvPr>
            <p:ph idx="1"/>
          </p:nvPr>
        </p:nvSpPr>
        <p:spPr/>
        <p:txBody>
          <a:bodyPr/>
          <a:lstStyle/>
          <a:p>
            <a:r>
              <a:rPr lang="en-US" dirty="0"/>
              <a:t>Positive externalities are often associated with the </a:t>
            </a:r>
            <a:r>
              <a:rPr lang="en-US" i="1" dirty="0"/>
              <a:t>free rider problem</a:t>
            </a:r>
            <a:r>
              <a:rPr lang="en-US" dirty="0"/>
              <a:t>.</a:t>
            </a:r>
          </a:p>
          <a:p>
            <a:r>
              <a:rPr lang="en-US" dirty="0"/>
              <a:t>There are a number of potential means of improving overall social utility when externalities are involved. </a:t>
            </a:r>
          </a:p>
          <a:p>
            <a:r>
              <a:rPr lang="en-US" dirty="0"/>
              <a:t>The  market-driven  approach  to  correcting  externalities  is  to  "internalize"  third  party costs and benefits, for example, by requiring a polluter to repair any damage caused.</a:t>
            </a:r>
          </a:p>
          <a:p>
            <a:r>
              <a:rPr lang="en-US" dirty="0"/>
              <a:t> The monetary values of externalities are </a:t>
            </a:r>
            <a:r>
              <a:rPr lang="en-US" i="1" dirty="0"/>
              <a:t>difficult to quantify</a:t>
            </a:r>
            <a:r>
              <a:rPr lang="en-US" dirty="0"/>
              <a:t>, as they may reflect the ethical  views and preferences of the entire population. </a:t>
            </a:r>
            <a:endParaRPr lang="en-KE" dirty="0"/>
          </a:p>
        </p:txBody>
      </p:sp>
    </p:spTree>
    <p:extLst>
      <p:ext uri="{BB962C8B-B14F-4D97-AF65-F5344CB8AC3E}">
        <p14:creationId xmlns:p14="http://schemas.microsoft.com/office/powerpoint/2010/main" val="40864317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3FD6F-595D-5FD4-B52E-C707A0621C44}"/>
              </a:ext>
            </a:extLst>
          </p:cNvPr>
          <p:cNvSpPr>
            <a:spLocks noGrp="1"/>
          </p:cNvSpPr>
          <p:nvPr>
            <p:ph type="title"/>
          </p:nvPr>
        </p:nvSpPr>
        <p:spPr/>
        <p:txBody>
          <a:bodyPr/>
          <a:lstStyle/>
          <a:p>
            <a:r>
              <a:rPr lang="en-US" cap="none" dirty="0"/>
              <a:t>Implications of externalities cont…</a:t>
            </a:r>
            <a:endParaRPr lang="en-KE" cap="none" dirty="0"/>
          </a:p>
        </p:txBody>
      </p:sp>
      <p:sp>
        <p:nvSpPr>
          <p:cNvPr id="3" name="Content Placeholder 2">
            <a:extLst>
              <a:ext uri="{FF2B5EF4-FFF2-40B4-BE49-F238E27FC236}">
                <a16:creationId xmlns:a16="http://schemas.microsoft.com/office/drawing/2014/main" id="{8DB3C2D7-43BD-5598-4951-D4CF5927409B}"/>
              </a:ext>
            </a:extLst>
          </p:cNvPr>
          <p:cNvSpPr>
            <a:spLocks noGrp="1"/>
          </p:cNvSpPr>
          <p:nvPr>
            <p:ph idx="1"/>
          </p:nvPr>
        </p:nvSpPr>
        <p:spPr/>
        <p:txBody>
          <a:bodyPr/>
          <a:lstStyle/>
          <a:p>
            <a:r>
              <a:rPr lang="en-US" dirty="0"/>
              <a:t>It may not be clear whose preferences are most important, interests  may  conflict,  the  value  of  externalities  may  be  difficult  to  determine,  and </a:t>
            </a:r>
          </a:p>
          <a:p>
            <a:pPr>
              <a:buFont typeface="Wingdings" panose="05000000000000000000" pitchFamily="2" charset="2"/>
              <a:buChar char="q"/>
            </a:pPr>
            <a:r>
              <a:rPr lang="en-US" dirty="0"/>
              <a:t> all  parties involved  may  try  to  influence  the  policy  responses  to  their  own  benefit. </a:t>
            </a:r>
          </a:p>
          <a:p>
            <a:r>
              <a:rPr lang="en-US" dirty="0"/>
              <a:t>It may not be feasible to  monetize the costs and  benefits, another method  is needed  to  either  impose  solutions  or  aggregate  the  choices  of  society,  when  externalities  are significant. </a:t>
            </a:r>
          </a:p>
          <a:p>
            <a:r>
              <a:rPr lang="en-US" dirty="0"/>
              <a:t>This may be through some form of representative democracy or other means.</a:t>
            </a:r>
            <a:endParaRPr lang="en-KE" dirty="0"/>
          </a:p>
        </p:txBody>
      </p:sp>
    </p:spTree>
    <p:extLst>
      <p:ext uri="{BB962C8B-B14F-4D97-AF65-F5344CB8AC3E}">
        <p14:creationId xmlns:p14="http://schemas.microsoft.com/office/powerpoint/2010/main" val="38090340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4C2DB-F468-FB29-8A55-32795F563128}"/>
              </a:ext>
            </a:extLst>
          </p:cNvPr>
          <p:cNvSpPr>
            <a:spLocks noGrp="1"/>
          </p:cNvSpPr>
          <p:nvPr>
            <p:ph type="title"/>
          </p:nvPr>
        </p:nvSpPr>
        <p:spPr/>
        <p:txBody>
          <a:bodyPr/>
          <a:lstStyle/>
          <a:p>
            <a:r>
              <a:rPr lang="en-US" dirty="0"/>
              <a:t>7.0 Topic Questions and answers</a:t>
            </a:r>
          </a:p>
        </p:txBody>
      </p:sp>
      <p:sp>
        <p:nvSpPr>
          <p:cNvPr id="3" name="Content Placeholder 2">
            <a:extLst>
              <a:ext uri="{FF2B5EF4-FFF2-40B4-BE49-F238E27FC236}">
                <a16:creationId xmlns:a16="http://schemas.microsoft.com/office/drawing/2014/main" id="{C630A205-0BF3-9005-E2C2-5239C1AFCF83}"/>
              </a:ext>
            </a:extLst>
          </p:cNvPr>
          <p:cNvSpPr>
            <a:spLocks noGrp="1"/>
          </p:cNvSpPr>
          <p:nvPr>
            <p:ph idx="1"/>
          </p:nvPr>
        </p:nvSpPr>
        <p:spPr/>
        <p:txBody>
          <a:bodyPr>
            <a:normAutofit/>
          </a:bodyPr>
          <a:lstStyle/>
          <a:p>
            <a:pPr marL="0" indent="0">
              <a:buNone/>
            </a:pPr>
            <a:r>
              <a:rPr lang="en-US" dirty="0"/>
              <a:t>We answer the following topic questions-</a:t>
            </a:r>
          </a:p>
          <a:p>
            <a:pPr marL="0" indent="0">
              <a:buNone/>
            </a:pPr>
            <a:r>
              <a:rPr lang="en-US" dirty="0"/>
              <a:t>1.  What is an externality? Define it</a:t>
            </a:r>
          </a:p>
          <a:p>
            <a:pPr marL="0" indent="0">
              <a:buNone/>
            </a:pPr>
            <a:r>
              <a:rPr lang="en-US" i="1" dirty="0"/>
              <a:t>Answer- Externalities are spillover costs or benefits. They arise whenever a production or consumption decision affects a third party.</a:t>
            </a:r>
          </a:p>
          <a:p>
            <a:pPr marL="0" indent="0">
              <a:buNone/>
            </a:pPr>
            <a:r>
              <a:rPr lang="en-US" dirty="0"/>
              <a:t>2. What are the four kinds of externalities-Give examples. </a:t>
            </a:r>
          </a:p>
          <a:p>
            <a:pPr marL="0" indent="0">
              <a:buNone/>
            </a:pPr>
            <a:r>
              <a:rPr lang="en-US" i="1" dirty="0"/>
              <a:t>Answer-Positive externality in consumption, positive externality in production, negative externality in consumption, negative externality in production</a:t>
            </a:r>
            <a:endParaRPr lang="en-US" dirty="0"/>
          </a:p>
        </p:txBody>
      </p:sp>
    </p:spTree>
    <p:extLst>
      <p:ext uri="{BB962C8B-B14F-4D97-AF65-F5344CB8AC3E}">
        <p14:creationId xmlns:p14="http://schemas.microsoft.com/office/powerpoint/2010/main" val="26514287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9BC27-9720-B37F-5C0A-D4095E66C66A}"/>
              </a:ext>
            </a:extLst>
          </p:cNvPr>
          <p:cNvSpPr>
            <a:spLocks noGrp="1"/>
          </p:cNvSpPr>
          <p:nvPr>
            <p:ph type="title"/>
          </p:nvPr>
        </p:nvSpPr>
        <p:spPr/>
        <p:txBody>
          <a:bodyPr/>
          <a:lstStyle/>
          <a:p>
            <a:r>
              <a:rPr lang="en-US" cap="none" dirty="0"/>
              <a:t>Topic Questions and answers</a:t>
            </a:r>
            <a:endParaRPr lang="en-KE" cap="none" dirty="0"/>
          </a:p>
        </p:txBody>
      </p:sp>
      <p:sp>
        <p:nvSpPr>
          <p:cNvPr id="3" name="Content Placeholder 2">
            <a:extLst>
              <a:ext uri="{FF2B5EF4-FFF2-40B4-BE49-F238E27FC236}">
                <a16:creationId xmlns:a16="http://schemas.microsoft.com/office/drawing/2014/main" id="{1E6C6A71-A70C-34DD-3BBE-D7DCC3FD3B74}"/>
              </a:ext>
            </a:extLst>
          </p:cNvPr>
          <p:cNvSpPr>
            <a:spLocks noGrp="1"/>
          </p:cNvSpPr>
          <p:nvPr>
            <p:ph idx="1"/>
          </p:nvPr>
        </p:nvSpPr>
        <p:spPr>
          <a:xfrm>
            <a:off x="1451579" y="1853754"/>
            <a:ext cx="9603275" cy="3927286"/>
          </a:xfrm>
        </p:spPr>
        <p:txBody>
          <a:bodyPr>
            <a:normAutofit fontScale="92500"/>
          </a:bodyPr>
          <a:lstStyle/>
          <a:p>
            <a:r>
              <a:rPr lang="en-US" dirty="0"/>
              <a:t>3.  "Social cost" and "private cost": what is the difference between these two kinds of costs? </a:t>
            </a:r>
          </a:p>
          <a:p>
            <a:pPr marL="0" indent="0">
              <a:buNone/>
            </a:pPr>
            <a:r>
              <a:rPr lang="en-US" i="1" dirty="0"/>
              <a:t>     Answer-Social cost- Private cost= external cost (example: pollution).</a:t>
            </a:r>
          </a:p>
          <a:p>
            <a:r>
              <a:rPr lang="en-US" dirty="0"/>
              <a:t>4. Social benefit" and "private benefit": what is the difference between these two kinds of benefits?</a:t>
            </a:r>
          </a:p>
          <a:p>
            <a:pPr marL="0" indent="0">
              <a:buNone/>
            </a:pPr>
            <a:r>
              <a:rPr lang="en-US" i="1" dirty="0"/>
              <a:t>    Answer- External benefits</a:t>
            </a:r>
          </a:p>
          <a:p>
            <a:r>
              <a:rPr lang="en-US" dirty="0"/>
              <a:t>5) Explain why the consumption of alcohol entails a social cost that is higher than private cost. </a:t>
            </a:r>
            <a:r>
              <a:rPr lang="en-US" i="1" dirty="0"/>
              <a:t>Answer-The person drinking alcohol only consider the private cost and the private benefit of her/his decision. This person neglects the costs imposed to the society due to her/his choice (cost for a medical treatment, loss of productivity).</a:t>
            </a:r>
            <a:endParaRPr lang="en-KE" i="1" dirty="0"/>
          </a:p>
        </p:txBody>
      </p:sp>
    </p:spTree>
    <p:extLst>
      <p:ext uri="{BB962C8B-B14F-4D97-AF65-F5344CB8AC3E}">
        <p14:creationId xmlns:p14="http://schemas.microsoft.com/office/powerpoint/2010/main" val="14301329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A88D1-51C2-93CB-380C-EF256E92F731}"/>
              </a:ext>
            </a:extLst>
          </p:cNvPr>
          <p:cNvSpPr>
            <a:spLocks noGrp="1"/>
          </p:cNvSpPr>
          <p:nvPr>
            <p:ph type="title"/>
          </p:nvPr>
        </p:nvSpPr>
        <p:spPr/>
        <p:txBody>
          <a:bodyPr/>
          <a:lstStyle/>
          <a:p>
            <a:r>
              <a:rPr lang="en-US" cap="none" dirty="0"/>
              <a:t>Topic Questions and answers</a:t>
            </a:r>
            <a:endParaRPr lang="en-KE" cap="none" dirty="0"/>
          </a:p>
        </p:txBody>
      </p:sp>
      <p:sp>
        <p:nvSpPr>
          <p:cNvPr id="3" name="Content Placeholder 2">
            <a:extLst>
              <a:ext uri="{FF2B5EF4-FFF2-40B4-BE49-F238E27FC236}">
                <a16:creationId xmlns:a16="http://schemas.microsoft.com/office/drawing/2014/main" id="{3B6F6A06-E826-A498-1EEA-CC1CD21C6AC3}"/>
              </a:ext>
            </a:extLst>
          </p:cNvPr>
          <p:cNvSpPr>
            <a:spLocks noGrp="1"/>
          </p:cNvSpPr>
          <p:nvPr>
            <p:ph idx="1"/>
          </p:nvPr>
        </p:nvSpPr>
        <p:spPr/>
        <p:txBody>
          <a:bodyPr>
            <a:normAutofit/>
          </a:bodyPr>
          <a:lstStyle/>
          <a:p>
            <a:r>
              <a:rPr lang="en-US" dirty="0"/>
              <a:t>6) Explain why the consumption of education entails a social benefit that is higher than private benefit.</a:t>
            </a:r>
          </a:p>
          <a:p>
            <a:pPr marL="0" indent="0">
              <a:buNone/>
            </a:pPr>
            <a:r>
              <a:rPr lang="en-US" i="1" dirty="0"/>
              <a:t>Answer When deciding to go to University you only consider your private cost and benefit. You consider the fees to pay to the University, the lack of income for the years that you spend studying, and the additional income you will receive one day when able to start your first job as a graduate. However, if you decide to go to University, it is not just you who benefit from this decision but also the society you are living in. More people with a degree will favour more investments in your community and more wealth will be generated.</a:t>
            </a:r>
            <a:endParaRPr lang="en-KE" i="1" dirty="0"/>
          </a:p>
        </p:txBody>
      </p:sp>
    </p:spTree>
    <p:extLst>
      <p:ext uri="{BB962C8B-B14F-4D97-AF65-F5344CB8AC3E}">
        <p14:creationId xmlns:p14="http://schemas.microsoft.com/office/powerpoint/2010/main" val="35302034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D1236-BEF9-CF40-F0CF-718FD7B9B410}"/>
              </a:ext>
            </a:extLst>
          </p:cNvPr>
          <p:cNvSpPr>
            <a:spLocks noGrp="1"/>
          </p:cNvSpPr>
          <p:nvPr>
            <p:ph type="title"/>
          </p:nvPr>
        </p:nvSpPr>
        <p:spPr/>
        <p:txBody>
          <a:bodyPr/>
          <a:lstStyle/>
          <a:p>
            <a:r>
              <a:rPr lang="en-US" dirty="0"/>
              <a:t>8.0 SUMMARY</a:t>
            </a:r>
            <a:endParaRPr lang="en-KE" dirty="0"/>
          </a:p>
        </p:txBody>
      </p:sp>
      <p:sp>
        <p:nvSpPr>
          <p:cNvPr id="3" name="Content Placeholder 2">
            <a:extLst>
              <a:ext uri="{FF2B5EF4-FFF2-40B4-BE49-F238E27FC236}">
                <a16:creationId xmlns:a16="http://schemas.microsoft.com/office/drawing/2014/main" id="{2547BBCB-E202-A1D1-BB94-DAAF6A374F62}"/>
              </a:ext>
            </a:extLst>
          </p:cNvPr>
          <p:cNvSpPr>
            <a:spLocks noGrp="1"/>
          </p:cNvSpPr>
          <p:nvPr>
            <p:ph idx="1"/>
          </p:nvPr>
        </p:nvSpPr>
        <p:spPr/>
        <p:txBody>
          <a:bodyPr/>
          <a:lstStyle/>
          <a:p>
            <a:r>
              <a:rPr lang="en-US" dirty="0"/>
              <a:t>Externalities are the classic answer to the </a:t>
            </a:r>
            <a:r>
              <a:rPr lang="en-US" b="1" dirty="0"/>
              <a:t>“when” </a:t>
            </a:r>
            <a:r>
              <a:rPr lang="en-US" dirty="0"/>
              <a:t>question of public finance: </a:t>
            </a:r>
          </a:p>
          <a:p>
            <a:r>
              <a:rPr lang="en-US" dirty="0"/>
              <a:t>when one party’s actions affect another party, and the first party doesn’t fully compensate (or get compensated by) the other for this effect, then the market has failed, and government intervention is potentially justified.</a:t>
            </a:r>
          </a:p>
          <a:p>
            <a:r>
              <a:rPr lang="en-US" dirty="0"/>
              <a:t>This naturally leads to the </a:t>
            </a:r>
            <a:r>
              <a:rPr lang="en-US" b="1" dirty="0"/>
              <a:t>“how” </a:t>
            </a:r>
            <a:r>
              <a:rPr lang="en-US" dirty="0"/>
              <a:t>question of public finance. </a:t>
            </a:r>
          </a:p>
          <a:p>
            <a:r>
              <a:rPr lang="en-US" dirty="0"/>
              <a:t>There are two classes of tools in the government’s arsenal for dealing with externalities: </a:t>
            </a:r>
            <a:r>
              <a:rPr lang="en-US" i="1" dirty="0"/>
              <a:t>price-based measures </a:t>
            </a:r>
            <a:r>
              <a:rPr lang="en-US" dirty="0"/>
              <a:t>(taxes and subsidies) and </a:t>
            </a:r>
            <a:r>
              <a:rPr lang="en-US" i="1" dirty="0"/>
              <a:t>quantity-based measures </a:t>
            </a:r>
            <a:r>
              <a:rPr lang="en-US" dirty="0"/>
              <a:t>(regulation). </a:t>
            </a:r>
            <a:endParaRPr lang="en-KE" dirty="0"/>
          </a:p>
        </p:txBody>
      </p:sp>
    </p:spTree>
    <p:extLst>
      <p:ext uri="{BB962C8B-B14F-4D97-AF65-F5344CB8AC3E}">
        <p14:creationId xmlns:p14="http://schemas.microsoft.com/office/powerpoint/2010/main" val="7976075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83152-F90D-F6FC-E5BF-07C2E7B4814C}"/>
              </a:ext>
            </a:extLst>
          </p:cNvPr>
          <p:cNvSpPr>
            <a:spLocks noGrp="1"/>
          </p:cNvSpPr>
          <p:nvPr>
            <p:ph type="title"/>
          </p:nvPr>
        </p:nvSpPr>
        <p:spPr/>
        <p:txBody>
          <a:bodyPr/>
          <a:lstStyle/>
          <a:p>
            <a:r>
              <a:rPr lang="en-US" dirty="0"/>
              <a:t>9.0 REFERENCES</a:t>
            </a:r>
          </a:p>
        </p:txBody>
      </p:sp>
      <p:sp>
        <p:nvSpPr>
          <p:cNvPr id="3" name="Content Placeholder 2">
            <a:extLst>
              <a:ext uri="{FF2B5EF4-FFF2-40B4-BE49-F238E27FC236}">
                <a16:creationId xmlns:a16="http://schemas.microsoft.com/office/drawing/2014/main" id="{C121F154-3399-29AD-B0C9-60B4FCD7AD05}"/>
              </a:ext>
            </a:extLst>
          </p:cNvPr>
          <p:cNvSpPr>
            <a:spLocks noGrp="1"/>
          </p:cNvSpPr>
          <p:nvPr>
            <p:ph idx="1"/>
          </p:nvPr>
        </p:nvSpPr>
        <p:spPr/>
        <p:txBody>
          <a:bodyPr>
            <a:normAutofit fontScale="92500" lnSpcReduction="10000"/>
          </a:bodyPr>
          <a:lstStyle/>
          <a:p>
            <a:pPr marL="342900" lvl="0" indent="-342900">
              <a:lnSpc>
                <a:spcPct val="150000"/>
              </a:lnSpc>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Aronson, Richard J (1985) Public Finance, USA, New York: Mc Graw Hill Book Co.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Rosen, Harvey S (1999) Public Finance, 5th edition, USA, New York: Mc Graw Hill Book Co.</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Stiglitz, Joseph E (2000), Economics of the Public Sector, 3rd edition, W.W. Norton &amp; Co., New York.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Border, K. C. (1985) Fixed Point Theorems with Applications to Economics and Game Theory, Cambridge: Cambridge University Press.</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1203083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4C560-8374-9983-B402-872C365CD349}"/>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A57DA48D-4325-1328-F991-A4536228C536}"/>
              </a:ext>
            </a:extLst>
          </p:cNvPr>
          <p:cNvSpPr>
            <a:spLocks noGrp="1"/>
          </p:cNvSpPr>
          <p:nvPr>
            <p:ph idx="1"/>
          </p:nvPr>
        </p:nvSpPr>
        <p:spPr/>
        <p:txBody>
          <a:bodyPr/>
          <a:lstStyle/>
          <a:p>
            <a:pPr marL="342900" lvl="0" indent="-342900">
              <a:lnSpc>
                <a:spcPct val="150000"/>
              </a:lnSpc>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Luenberger, D (1995) Microeconomic Theory, McGraw-Hill, Appendixes A-D.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Takayama (1985) A. Mathematical Economics, the second edition, Cambridge: Cambridge University Press, Chapters 1-3.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pPr>
            <a:r>
              <a:rPr lang="en-US" sz="2000" kern="100" dirty="0">
                <a:effectLst/>
                <a:latin typeface="Georgia" panose="02040502050405020303" pitchFamily="18" charset="0"/>
                <a:ea typeface="Calibri" panose="020F0502020204030204" pitchFamily="34" charset="0"/>
                <a:cs typeface="Times New Roman" panose="02020603050405020304" pitchFamily="18" charset="0"/>
              </a:rPr>
              <a:t>Tian, G (2004) The Basic Analytical Framework and Methodologies in Modern Economics.</a:t>
            </a:r>
            <a:endParaRPr lang="en-KE" dirty="0"/>
          </a:p>
        </p:txBody>
      </p:sp>
    </p:spTree>
    <p:extLst>
      <p:ext uri="{BB962C8B-B14F-4D97-AF65-F5344CB8AC3E}">
        <p14:creationId xmlns:p14="http://schemas.microsoft.com/office/powerpoint/2010/main" val="1330494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dirty="0"/>
          </a:p>
        </p:txBody>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4C12901-9FCC-461E-A64A-89B4791235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6" name="Rectangle 15">
            <a:extLst>
              <a:ext uri="{FF2B5EF4-FFF2-40B4-BE49-F238E27FC236}">
                <a16:creationId xmlns:a16="http://schemas.microsoft.com/office/drawing/2014/main" id="{FD6EDB49-211E-499D-9A08-6C5FF3D06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38F9F37E-D3CF-4F3D-96C2-25307819D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
        <p:nvSpPr>
          <p:cNvPr id="20" name="Rectangle 19">
            <a:extLst>
              <a:ext uri="{FF2B5EF4-FFF2-40B4-BE49-F238E27FC236}">
                <a16:creationId xmlns:a16="http://schemas.microsoft.com/office/drawing/2014/main" id="{C5FFF17D-767C-40E7-8C89-962F1F54B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E69F39E1-619D-4D9E-8823-8BD8CC320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1003">
            <a:schemeClr val="lt1"/>
          </a:fillRef>
          <a:effectRef idx="2">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8C53F47-DF50-454F-A5A6-6B969748D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noFill/>
          <a:ln>
            <a:solidFill>
              <a:srgbClr val="45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A32A4A1-4428-CA75-06C7-9CB0A546F47F}"/>
              </a:ext>
            </a:extLst>
          </p:cNvPr>
          <p:cNvSpPr>
            <a:spLocks noGrp="1"/>
          </p:cNvSpPr>
          <p:nvPr>
            <p:ph idx="4294967295"/>
          </p:nvPr>
        </p:nvSpPr>
        <p:spPr>
          <a:xfrm>
            <a:off x="1451579" y="2464991"/>
            <a:ext cx="9405891" cy="2403571"/>
          </a:xfrm>
        </p:spPr>
        <p:txBody>
          <a:bodyPr vert="horz" lIns="91440" tIns="45720" rIns="91440" bIns="45720" rtlCol="0" anchor="t">
            <a:normAutofit/>
          </a:bodyPr>
          <a:lstStyle/>
          <a:p>
            <a:pPr lvl="2"/>
            <a:endParaRPr lang="en-US" dirty="0"/>
          </a:p>
          <a:p>
            <a:pPr marL="0" indent="0">
              <a:buNone/>
            </a:pPr>
            <a:r>
              <a:rPr lang="en-US" dirty="0"/>
              <a:t>			THE END,THANK YOU</a:t>
            </a:r>
          </a:p>
        </p:txBody>
      </p:sp>
      <p:pic>
        <p:nvPicPr>
          <p:cNvPr id="26" name="Picture 25">
            <a:extLst>
              <a:ext uri="{FF2B5EF4-FFF2-40B4-BE49-F238E27FC236}">
                <a16:creationId xmlns:a16="http://schemas.microsoft.com/office/drawing/2014/main" id="{6A26901A-BC62-4A3A-A07A-65E1F3DDDE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196581912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3092</TotalTime>
  <Words>3137</Words>
  <Application>Microsoft Office PowerPoint</Application>
  <PresentationFormat>Widescreen</PresentationFormat>
  <Paragraphs>221</Paragraphs>
  <Slides>42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Georgia</vt:lpstr>
      <vt:lpstr>Gill Sans MT</vt:lpstr>
      <vt:lpstr>Symbol</vt:lpstr>
      <vt:lpstr>Wingdings</vt:lpstr>
      <vt:lpstr>Gallery</vt:lpstr>
      <vt:lpstr>INTERMEDIATE MICROECONOMICS</vt:lpstr>
      <vt:lpstr>CONTENTS</vt:lpstr>
      <vt:lpstr>CONTENTS</vt:lpstr>
      <vt:lpstr>1.0 OBJECTIVES </vt:lpstr>
      <vt:lpstr>2.0 INTRODUCTION</vt:lpstr>
      <vt:lpstr>Definitions </vt:lpstr>
      <vt:lpstr>In a Market Without Externalities</vt:lpstr>
      <vt:lpstr>In a Market With Externalities</vt:lpstr>
      <vt:lpstr>What Does a Negative Externality Do to Market Supply? </vt:lpstr>
      <vt:lpstr>Positive Externalities </vt:lpstr>
      <vt:lpstr>Examples of Externalities</vt:lpstr>
      <vt:lpstr>Externalities</vt:lpstr>
      <vt:lpstr>Figure 1 Excessive Production of Goods Yielding Negative Externalities</vt:lpstr>
      <vt:lpstr>Excessive Production of Goods Yielding Negative Externalities cont…</vt:lpstr>
      <vt:lpstr>Excessive Production of Goods Yielding Negative Externalities cont…</vt:lpstr>
      <vt:lpstr>3.O TYPES OF EXTERNALITIES</vt:lpstr>
      <vt:lpstr>Types of externalities</vt:lpstr>
      <vt:lpstr>Externality theory-Positive production externality</vt:lpstr>
      <vt:lpstr>Types of externalities</vt:lpstr>
      <vt:lpstr>Types of externalities</vt:lpstr>
      <vt:lpstr>Externality Theory - 1. Economics of Negative Production Externalities </vt:lpstr>
      <vt:lpstr>Negative Production Externalities</vt:lpstr>
      <vt:lpstr>Externality Theory Negative Consumption Externalities</vt:lpstr>
      <vt:lpstr>4.0 Solution to Externalities</vt:lpstr>
      <vt:lpstr> Coase theorem-</vt:lpstr>
      <vt:lpstr>Failures of Private Remedies for Externalities </vt:lpstr>
      <vt:lpstr>Failures of Private Remedies for Externalities cont…</vt:lpstr>
      <vt:lpstr>4.2 Public Sector Solutions to Externalities </vt:lpstr>
      <vt:lpstr>Market based solutions</vt:lpstr>
      <vt:lpstr>Market based solutions</vt:lpstr>
      <vt:lpstr>5.0 REGULATION </vt:lpstr>
      <vt:lpstr>6.0 Implications of Externalities </vt:lpstr>
      <vt:lpstr>Implications of externalities cont…</vt:lpstr>
      <vt:lpstr>Implications of externalities cont…</vt:lpstr>
      <vt:lpstr>Implications of externalities cont…</vt:lpstr>
      <vt:lpstr>7.0 Topic Questions and answers</vt:lpstr>
      <vt:lpstr>Topic Questions and answers</vt:lpstr>
      <vt:lpstr>Topic Questions and answers</vt:lpstr>
      <vt:lpstr>8.0 SUMMARY</vt:lpstr>
      <vt:lpstr>9.0 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INTERMEDIATE MICROECONOMICS</dc:title>
  <dc:creator>Evelyn Tipape (Treasury)</dc:creator>
  <cp:lastModifiedBy>Evelyn Tipape (Treasury)</cp:lastModifiedBy>
  <cp:revision>12</cp:revision>
  <dcterms:created xsi:type="dcterms:W3CDTF">2023-10-12T12:24:52Z</dcterms:created>
  <dcterms:modified xsi:type="dcterms:W3CDTF">2023-10-29T12:14:57Z</dcterms:modified>
</cp:coreProperties>
</file>