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95" r:id="rId4"/>
    <p:sldId id="296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4" r:id="rId39"/>
    <p:sldId id="293" r:id="rId40"/>
    <p:sldId id="297" r:id="rId41"/>
    <p:sldId id="298" r:id="rId42"/>
    <p:sldId id="299" r:id="rId43"/>
    <p:sldId id="261" r:id="rId44"/>
    <p:sldId id="262" r:id="rId45"/>
    <p:sldId id="300" r:id="rId4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1E7E2-1EAF-4C9E-B66B-0A227936FEC1}" type="datetimeFigureOut">
              <a:rPr lang="en-US" smtClean="0"/>
              <a:t>11/13/2023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FE2790A-743E-4D7C-A8BA-64B0EBA9FAB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2824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1E7E2-1EAF-4C9E-B66B-0A227936FEC1}" type="datetimeFigureOut">
              <a:rPr lang="en-US" smtClean="0"/>
              <a:t>11/13/2023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790A-743E-4D7C-A8BA-64B0EBA9FAB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4232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1E7E2-1EAF-4C9E-B66B-0A227936FEC1}" type="datetimeFigureOut">
              <a:rPr lang="en-US" smtClean="0"/>
              <a:t>11/13/2023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790A-743E-4D7C-A8BA-64B0EBA9FAB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0131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1E7E2-1EAF-4C9E-B66B-0A227936FEC1}" type="datetimeFigureOut">
              <a:rPr lang="en-US" smtClean="0"/>
              <a:t>11/13/2023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790A-743E-4D7C-A8BA-64B0EBA9FAB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3272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1E7E2-1EAF-4C9E-B66B-0A227936FEC1}" type="datetimeFigureOut">
              <a:rPr lang="en-US" smtClean="0"/>
              <a:t>11/13/2023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790A-743E-4D7C-A8BA-64B0EBA9FAB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2444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1E7E2-1EAF-4C9E-B66B-0A227936FEC1}" type="datetimeFigureOut">
              <a:rPr lang="en-US" smtClean="0"/>
              <a:t>11/13/2023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790A-743E-4D7C-A8BA-64B0EBA9FAB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3925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1E7E2-1EAF-4C9E-B66B-0A227936FEC1}" type="datetimeFigureOut">
              <a:rPr lang="en-US" smtClean="0"/>
              <a:t>11/13/2023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790A-743E-4D7C-A8BA-64B0EBA9FAB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570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1E7E2-1EAF-4C9E-B66B-0A227936FEC1}" type="datetimeFigureOut">
              <a:rPr lang="en-US" smtClean="0"/>
              <a:t>11/13/2023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790A-743E-4D7C-A8BA-64B0EBA9FAB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13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D321E7E2-1EAF-4C9E-B66B-0A227936FEC1}" type="datetimeFigureOut">
              <a:rPr lang="en-US" smtClean="0"/>
              <a:t>11/13/2023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790A-743E-4D7C-A8BA-64B0EBA9FAB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7030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1E7E2-1EAF-4C9E-B66B-0A227936FEC1}" type="datetimeFigureOut">
              <a:rPr lang="en-US" smtClean="0"/>
              <a:t>11/13/2023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790A-743E-4D7C-A8BA-64B0EBA9FAB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5422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1E7E2-1EAF-4C9E-B66B-0A227936FEC1}" type="datetimeFigureOut">
              <a:rPr lang="en-US" smtClean="0"/>
              <a:t>11/13/2023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790A-743E-4D7C-A8BA-64B0EBA9FAB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0865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1E7E2-1EAF-4C9E-B66B-0A227936FEC1}" type="datetimeFigureOut">
              <a:rPr lang="en-US" smtClean="0"/>
              <a:t>11/13/2023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FE2790A-743E-4D7C-A8BA-64B0EBA9FAB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381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02AB0-FF1C-A98C-8B21-197BE206111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INTERMEDIATE MICROECONOMICS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2ECE35-41DD-47BF-5977-2186711409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1172876"/>
          </a:xfrm>
        </p:spPr>
        <p:txBody>
          <a:bodyPr>
            <a:noAutofit/>
          </a:bodyPr>
          <a:lstStyle/>
          <a:p>
            <a:r>
              <a:rPr lang="en-US" sz="3200" b="1" dirty="0"/>
              <a:t>WEEK 11-INTRODUCTION TO GAME THEORY</a:t>
            </a:r>
          </a:p>
        </p:txBody>
      </p:sp>
    </p:spTree>
    <p:extLst>
      <p:ext uri="{BB962C8B-B14F-4D97-AF65-F5344CB8AC3E}">
        <p14:creationId xmlns:p14="http://schemas.microsoft.com/office/powerpoint/2010/main" val="219619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556BE-1100-8E47-1BB8-E579EC7F9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5C710D-E170-0257-BD39-DF8132AF36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1.0 OBJECTIVES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2.0 INTRODUCTION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Definition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Common elements of  games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Differentiating aspects of games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3.0 PRISONERS DELIMMA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003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93E44-6E59-8FE0-03E4-7D32C9C60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B92B1C-ACC5-4B50-6885-2B7958FE0A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Noncooperative games</a:t>
            </a:r>
          </a:p>
          <a:p>
            <a:r>
              <a:rPr lang="en-US" dirty="0"/>
              <a:t>Cooperative games</a:t>
            </a:r>
          </a:p>
          <a:p>
            <a:pPr marL="0" indent="0">
              <a:buNone/>
            </a:pPr>
            <a:r>
              <a:rPr lang="en-US" dirty="0"/>
              <a:t>4.0 STRATEGIES AND SOLUTIONS FOR GAMES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Dominant strategy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Nash equilibrium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Maximin strategy (safety first, or secure strategy)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Cooperative strategy (collusion).</a:t>
            </a:r>
          </a:p>
          <a:p>
            <a:endParaRPr lang="en-US" dirty="0"/>
          </a:p>
          <a:p>
            <a:endParaRPr lang="en-US" dirty="0"/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354319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52EF58-A760-9E68-ECD4-4452851CC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B845F-4F1E-256E-9AC7-F4B13BDEE3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5.O APPLICATIONS OF GAME THEORY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6.0 OPEN PROBLEMS IN GAME THEORY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7.0 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8.0 REFERENCES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477291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9BB4C-7C0E-B00B-99AA-698D2A0BD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1.0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D6AC2-4A08-D21C-581D-CF6DCA290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At the end of this topic, you should be able to-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1.Define Game theory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2.Discuss the key aspects that make a game strategic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3.Evaluate the Prisoner’s dilemma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4.Explain the different strategies and solutions for games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5. Explain the equilibrium positions based on the different strategies adopted.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122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87EDC-36AD-2D71-2721-DC18BB4F1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2.0 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9A90E9-0ADB-8F72-CEB3-C1D2D31E8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Definition</a:t>
            </a:r>
          </a:p>
          <a:p>
            <a:r>
              <a:rPr lang="en-US" b="1" dirty="0"/>
              <a:t>What is a Game?</a:t>
            </a:r>
          </a:p>
          <a:p>
            <a:r>
              <a:rPr lang="en-US" dirty="0"/>
              <a:t>A game is a mathematical model of a strategic interaction</a:t>
            </a:r>
          </a:p>
          <a:p>
            <a:pPr marL="0" indent="0">
              <a:buNone/>
            </a:pPr>
            <a:r>
              <a:rPr lang="en-US" b="1" dirty="0"/>
              <a:t>What are the common elements of games?</a:t>
            </a:r>
          </a:p>
          <a:p>
            <a:r>
              <a:rPr lang="en-US" b="1" dirty="0"/>
              <a:t>Players</a:t>
            </a:r>
            <a:r>
              <a:rPr lang="en-US" dirty="0"/>
              <a:t>- people, model businesses, teams, political parties, countries, etc.</a:t>
            </a:r>
          </a:p>
          <a:p>
            <a:r>
              <a:rPr lang="en-US" b="1" dirty="0"/>
              <a:t>Choices</a:t>
            </a:r>
            <a:r>
              <a:rPr lang="en-US" dirty="0"/>
              <a:t>.-Players have to make a choice or multiple choices between different actions.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944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6FE45-9D9A-646D-746B-3930E8265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Common elements of games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45D3C3-ACA2-7BD0-8518-C81D5831FA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35846"/>
          </a:xfrm>
        </p:spPr>
        <p:txBody>
          <a:bodyPr>
            <a:normAutofit/>
          </a:bodyPr>
          <a:lstStyle/>
          <a:p>
            <a:r>
              <a:rPr lang="en-US" b="1" dirty="0"/>
              <a:t>Outcomes.-</a:t>
            </a:r>
            <a:r>
              <a:rPr lang="en-US" dirty="0"/>
              <a:t>When the players are done choosing, an outcome is realized and the game ends. </a:t>
            </a:r>
          </a:p>
          <a:p>
            <a:pPr marL="0" indent="0">
              <a:buNone/>
            </a:pPr>
            <a:r>
              <a:rPr lang="en-US" b="1" dirty="0"/>
              <a:t>Preferences</a:t>
            </a:r>
            <a:r>
              <a:rPr lang="en-US" dirty="0"/>
              <a:t>-Players have preferences over outcomes.</a:t>
            </a:r>
          </a:p>
          <a:p>
            <a:pPr marL="0" indent="0">
              <a:buNone/>
            </a:pPr>
            <a:r>
              <a:rPr lang="en-US" b="1" dirty="0"/>
              <a:t>Q. What makes a game strategic?</a:t>
            </a:r>
          </a:p>
          <a:p>
            <a:pPr marL="514350" indent="-514350">
              <a:buFont typeface="+mj-lt"/>
              <a:buAutoNum type="romanUcPeriod"/>
            </a:pPr>
            <a:r>
              <a:rPr lang="en-US" dirty="0"/>
              <a:t>The fact that outcomes are determined by everyone’s actions, rather than by the actions of just one player.</a:t>
            </a:r>
          </a:p>
          <a:p>
            <a:pPr marL="514350" indent="-514350">
              <a:buFont typeface="+mj-lt"/>
              <a:buAutoNum type="romanUcPeriod"/>
            </a:pPr>
            <a:r>
              <a:rPr lang="en-US" dirty="0"/>
              <a:t>That players have different preferences. This creates tensions, which make games interesting.</a:t>
            </a:r>
          </a:p>
        </p:txBody>
      </p:sp>
    </p:spTree>
    <p:extLst>
      <p:ext uri="{BB962C8B-B14F-4D97-AF65-F5344CB8AC3E}">
        <p14:creationId xmlns:p14="http://schemas.microsoft.com/office/powerpoint/2010/main" val="2718573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54286-8450-F690-D003-5AF1E76A9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Differentiating aspects of games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C43B7-9790-0123-8AF3-C4E240693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15526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1.Timing</a:t>
            </a:r>
          </a:p>
          <a:p>
            <a:r>
              <a:rPr lang="en-US" dirty="0"/>
              <a:t>Do players choose once, or again and again over time </a:t>
            </a:r>
          </a:p>
          <a:p>
            <a:pPr marL="0" indent="0">
              <a:buNone/>
            </a:pPr>
            <a:r>
              <a:rPr lang="en-US" b="1" dirty="0"/>
              <a:t>2. Observations</a:t>
            </a:r>
          </a:p>
          <a:p>
            <a:r>
              <a:rPr lang="en-US" dirty="0"/>
              <a:t>Can players observe each other’s choices?</a:t>
            </a:r>
          </a:p>
          <a:p>
            <a:pPr marL="0" indent="0">
              <a:buNone/>
            </a:pPr>
            <a:r>
              <a:rPr lang="en-US" b="1" dirty="0"/>
              <a:t>3. Uncertainty</a:t>
            </a:r>
          </a:p>
          <a:p>
            <a:r>
              <a:rPr lang="en-US" dirty="0"/>
              <a:t>Is the outcome random, or is it a deterministic function of the players’ actions?</a:t>
            </a:r>
          </a:p>
          <a:p>
            <a:r>
              <a:rPr lang="en-US" dirty="0"/>
              <a:t> Do some players have information that the others do not?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154158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424A6E-442E-2E54-D656-693F44F7C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Key concepts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24C62A-E058-B284-23D4-E2FAB98819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Game theory generally refers to the study of mathematical models that describe the behavior of logical decision-makers. </a:t>
            </a:r>
          </a:p>
          <a:p>
            <a:pPr>
              <a:lnSpc>
                <a:spcPct val="150000"/>
              </a:lnSpc>
            </a:pPr>
            <a:r>
              <a:rPr lang="en-US" dirty="0"/>
              <a:t>Game Theory = A framework to study strategic interactions between players, firms, or nations. </a:t>
            </a:r>
          </a:p>
          <a:p>
            <a:pPr>
              <a:lnSpc>
                <a:spcPct val="150000"/>
              </a:lnSpc>
            </a:pPr>
            <a:r>
              <a:rPr lang="en-US" dirty="0"/>
              <a:t>Game theory is the study of strategic interactions between players. </a:t>
            </a:r>
          </a:p>
          <a:p>
            <a:pPr>
              <a:lnSpc>
                <a:spcPct val="150000"/>
              </a:lnSpc>
            </a:pPr>
            <a:r>
              <a:rPr lang="en-US" b="1" dirty="0"/>
              <a:t>A payoff</a:t>
            </a:r>
            <a:r>
              <a:rPr lang="en-US" dirty="0"/>
              <a:t> is the outcome of a game that depends of the selected strategies of the players.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158055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44FD3-7F40-7229-9706-35CC010B4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Key concepts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7DDC0B-A77B-00DB-18BD-72DEE8FF7F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Strategy = A rule or plan of action for playing a game.</a:t>
            </a:r>
          </a:p>
          <a:p>
            <a:r>
              <a:rPr lang="en-US" b="1" dirty="0"/>
              <a:t>An optimal strategy </a:t>
            </a:r>
            <a:r>
              <a:rPr lang="en-US" dirty="0"/>
              <a:t>is one that provides the best payoff for a player in a game.</a:t>
            </a:r>
          </a:p>
          <a:p>
            <a:pPr>
              <a:lnSpc>
                <a:spcPct val="150000"/>
              </a:lnSpc>
            </a:pPr>
            <a:r>
              <a:rPr lang="en-US" b="1" dirty="0"/>
              <a:t>Cooperative Game </a:t>
            </a:r>
            <a:r>
              <a:rPr lang="en-US" dirty="0"/>
              <a:t>= A game in which participants can negotiate binding contracts that allow them to plan joint strategies.</a:t>
            </a:r>
          </a:p>
          <a:p>
            <a:r>
              <a:rPr lang="en-US" b="1" dirty="0"/>
              <a:t>Noncooperative Game </a:t>
            </a:r>
            <a:r>
              <a:rPr lang="en-US" dirty="0"/>
              <a:t>= A game in which negotiation and enforcement of binding contracts are not possible.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274846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1ABC0-F33D-017E-2B16-F77D0EB24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Key concepts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88EE-485C-BC75-F91F-BF604143D2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Simultaneous Games- </a:t>
            </a:r>
            <a:r>
              <a:rPr lang="en-US" dirty="0"/>
              <a:t>both players make their moves simultaneously or </a:t>
            </a:r>
          </a:p>
          <a:p>
            <a:r>
              <a:rPr lang="en-US" dirty="0"/>
              <a:t>if they do not, the later player is unaware of the earlier player’s action, making it effectively simultaneous</a:t>
            </a:r>
          </a:p>
          <a:p>
            <a:r>
              <a:rPr lang="en-US" b="1" dirty="0"/>
              <a:t>Sequential games </a:t>
            </a:r>
            <a:r>
              <a:rPr lang="en-US" dirty="0"/>
              <a:t>are often represented in normal form,.</a:t>
            </a:r>
          </a:p>
          <a:p>
            <a:r>
              <a:rPr lang="en-US" dirty="0"/>
              <a:t>which, for a game with 2 players and N possible moves for each player, consists of an N x N matrix</a:t>
            </a:r>
          </a:p>
          <a:p>
            <a:r>
              <a:rPr lang="en-US" dirty="0"/>
              <a:t> where each entry is a 2-tuple containing the payoff for each respective player.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4154088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7C77F-F251-5721-0C5B-DD97F15F5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3.0 PRISONER’S DILEMMA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C0692-68C0-7A86-0BDE-0FD552B909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/>
              <a:t>An Illustration- </a:t>
            </a:r>
          </a:p>
          <a:p>
            <a:r>
              <a:rPr lang="en-US" dirty="0"/>
              <a:t>This is a type of sequential game </a:t>
            </a:r>
          </a:p>
          <a:p>
            <a:r>
              <a:rPr lang="en-US" dirty="0"/>
              <a:t>Each prisoner has the option to either betray the other prisoner for a reduced punishment (Confess).</a:t>
            </a:r>
          </a:p>
          <a:p>
            <a:r>
              <a:rPr lang="en-US" dirty="0"/>
              <a:t>or cover up for the other prisoner and hope the other prisoner does the same (Lie).</a:t>
            </a:r>
          </a:p>
        </p:txBody>
      </p:sp>
    </p:spTree>
    <p:extLst>
      <p:ext uri="{BB962C8B-B14F-4D97-AF65-F5344CB8AC3E}">
        <p14:creationId xmlns:p14="http://schemas.microsoft.com/office/powerpoint/2010/main" val="11786190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AD4DB-3B86-C0B9-90CB-FE98E7230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Prisoner’s Dilemma cont…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AB8F0B-B90D-6B6D-3BB4-EDBA78727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each cell of the matrix, the first element of the tuple represents the payoff for Prisoner 1, and</a:t>
            </a:r>
          </a:p>
          <a:p>
            <a:r>
              <a:rPr lang="en-US" dirty="0"/>
              <a:t> The second element represents the payoff for Prisoner 2. </a:t>
            </a:r>
          </a:p>
          <a:p>
            <a:r>
              <a:rPr lang="en-US" dirty="0"/>
              <a:t>One reads this payoff matrix by first identifying the choice (Confess or Lie) that each player will make, and</a:t>
            </a:r>
          </a:p>
          <a:p>
            <a:r>
              <a:rPr lang="en-US" dirty="0"/>
              <a:t>Then locating the matrix entry that corresponds to that row and column.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0584568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708E1A9F-F4EC-EBAC-62B7-E949514E5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 cap="none" dirty="0"/>
              <a:t>Prisoner’s Dilemma cont…</a:t>
            </a:r>
            <a:endParaRPr lang="en-KE" cap="none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B62017F-BF9C-02FB-6637-CB13B28DBD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US" dirty="0"/>
              <a:t>if Prisoner 1 chooses Confess and Prisoner 2 chooses Lie, </a:t>
            </a:r>
          </a:p>
          <a:p>
            <a:r>
              <a:rPr lang="en-US" dirty="0"/>
              <a:t>you would read the matrix entry in the 1st row and 2nd column,</a:t>
            </a:r>
          </a:p>
          <a:p>
            <a:r>
              <a:rPr lang="en-US" dirty="0"/>
              <a:t> giving Prisoner 1 a payoff of 0 and </a:t>
            </a:r>
          </a:p>
          <a:p>
            <a:r>
              <a:rPr lang="en-US" dirty="0"/>
              <a:t>Prisoner 2 a payoff of -10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AC5D141-771F-2710-9CD9-D1F10BBE10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849" y="1595323"/>
            <a:ext cx="4960442" cy="387102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5874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9B990-35F5-5D6E-76A2-EFEEF38F3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Prisoner’s Dilemma cont…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30322A-1380-91BA-08E5-F5539D4B0E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a simultaneous game, each player must make decisions based on what he assumes the other player will do.</a:t>
            </a:r>
          </a:p>
          <a:p>
            <a:r>
              <a:rPr lang="en-US" dirty="0"/>
              <a:t>One method of predicting the game’s outcome is by identifying dominant strategies for each player. </a:t>
            </a:r>
          </a:p>
          <a:p>
            <a:r>
              <a:rPr lang="en-US" dirty="0"/>
              <a:t>A dominant strategy is one that is the best for a given player regardless of the choice of the other player </a:t>
            </a:r>
          </a:p>
          <a:p>
            <a:r>
              <a:rPr lang="en-US" dirty="0"/>
              <a:t>In the Prisoner’s Dilemma game, we can observe that the dominant strategy for both players is to Confess.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5170013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BDFDB-6FCA-CE4E-8670-F40FA7045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Prisoner’s Dilemma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2AEB9E-DBD4-4198-F19E-CF6AD1629E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dirty="0"/>
              <a:t>The (Confess, Confess) option is therefore a Nash Equilibrium.</a:t>
            </a:r>
          </a:p>
          <a:p>
            <a:pPr>
              <a:lnSpc>
                <a:spcPct val="200000"/>
              </a:lnSpc>
            </a:pPr>
            <a:r>
              <a:rPr lang="en-US" dirty="0"/>
              <a:t> A Nash Equilibrium is a set of choices in which no player has anything to gain by changing only their own choice</a:t>
            </a:r>
          </a:p>
          <a:p>
            <a:pPr>
              <a:lnSpc>
                <a:spcPct val="200000"/>
              </a:lnSpc>
            </a:pPr>
            <a:r>
              <a:rPr lang="en-US" dirty="0"/>
              <a:t>Dilemma provide us with formalized methods to study conflict and cooperation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328434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E4783-FC9E-4142-2578-BC326CC0C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Noncooperative games,</a:t>
            </a:r>
            <a:br>
              <a:rPr lang="en-US" cap="none" dirty="0"/>
            </a:b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BFD92-EFB0-6B90-234C-B93BB102E0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dirty="0"/>
              <a:t>Individual players take actions, and the outcome of the game is described by the action taken by each player, along with the payoff that each player achieves. </a:t>
            </a:r>
          </a:p>
          <a:p>
            <a:pPr>
              <a:lnSpc>
                <a:spcPct val="200000"/>
              </a:lnSpc>
            </a:pPr>
            <a:r>
              <a:rPr lang="en-US" dirty="0"/>
              <a:t>Examples of noncooperative games include checkers, the prisoner’s dilemma, and most business situations where there is competition for a payoff. </a:t>
            </a:r>
          </a:p>
        </p:txBody>
      </p:sp>
    </p:spTree>
    <p:extLst>
      <p:ext uri="{BB962C8B-B14F-4D97-AF65-F5344CB8AC3E}">
        <p14:creationId xmlns:p14="http://schemas.microsoft.com/office/powerpoint/2010/main" val="14287396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DB99B-6B24-D693-ECF2-EF9F0B186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Cooperative games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388E68-58E6-3271-4F76-8F8D905113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dirty="0"/>
              <a:t>Cooperative games are different. </a:t>
            </a:r>
          </a:p>
          <a:p>
            <a:pPr>
              <a:lnSpc>
                <a:spcPct val="200000"/>
              </a:lnSpc>
            </a:pPr>
            <a:r>
              <a:rPr lang="en-US" dirty="0"/>
              <a:t>The outcome of a cooperative game will be specified by which group of players become a cooperative group, and the joint action that the group takes.</a:t>
            </a:r>
          </a:p>
          <a:p>
            <a:pPr>
              <a:lnSpc>
                <a:spcPct val="200000"/>
              </a:lnSpc>
            </a:pPr>
            <a:r>
              <a:rPr lang="en-US" dirty="0"/>
              <a:t>An example of a cooperative game is a joint venture of several companies who band together to form a group (collusion).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6879510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CB678F-3AA8-447A-DDAD-B57B711AA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4.0 strategies and solutions for games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3B9DDF-BA61-7F89-EA7E-155D28BF79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dirty="0"/>
              <a:t>1.	Dominant strategy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/>
              <a:t>2.	Nash equilibrium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/>
              <a:t>3.	Maximin strategy (safety first, or secure strategy)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/>
              <a:t>4.	Cooperative strategy (collusion).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2965425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C37AA-45E2-AE61-3929-078219260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4.1 Dominant Strategies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9F8325-1131-5CCC-AB84-FA4ECF135B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/>
              <a:t>Equilibrium in Dominant Strategies </a:t>
            </a:r>
          </a:p>
          <a:p>
            <a:r>
              <a:rPr lang="en-US" dirty="0"/>
              <a:t>Dominant Strategy = A strategy that results in the highest payoff to a player regardless of the opponent’s action. </a:t>
            </a:r>
          </a:p>
          <a:p>
            <a:r>
              <a:rPr lang="en-US" dirty="0"/>
              <a:t>Equilibrium in Dominant Strategies = An outcome of a game in which each firm is doing the best that it can regardless of what its competitor is doing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6190125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B6EE8-5EAA-5554-66C0-4DF4735E0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Prisoner’s Dilemma: Dominant Strategy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640D0B-5B04-929F-D6F6-FF51B01414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8504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1) If B CONF, AB CONF, A should CONF (8&lt;15)CONF (8&lt;15) </a:t>
            </a:r>
          </a:p>
          <a:p>
            <a:pPr>
              <a:lnSpc>
                <a:spcPct val="150000"/>
              </a:lnSpc>
            </a:pPr>
            <a:r>
              <a:rPr lang="en-US" dirty="0"/>
              <a:t>(2) If B NOT, AB NOT, A should CONF (1&lt;3)CONF (1&lt;3) </a:t>
            </a:r>
          </a:p>
          <a:p>
            <a:pPr>
              <a:lnSpc>
                <a:spcPct val="150000"/>
              </a:lnSpc>
            </a:pPr>
            <a:r>
              <a:rPr lang="en-US" dirty="0"/>
              <a:t>…AA has the same strategy (CONF)(CONF) no matter what BB does. </a:t>
            </a:r>
          </a:p>
          <a:p>
            <a:pPr>
              <a:lnSpc>
                <a:spcPct val="150000"/>
              </a:lnSpc>
            </a:pPr>
            <a:r>
              <a:rPr lang="en-US" dirty="0"/>
              <a:t>(3) If A CONF, BA CONF, B should CONF (8&lt;15)CONF (8&lt;15) </a:t>
            </a:r>
          </a:p>
          <a:p>
            <a:pPr>
              <a:lnSpc>
                <a:spcPct val="150000"/>
              </a:lnSpc>
            </a:pPr>
            <a:r>
              <a:rPr lang="en-US" dirty="0"/>
              <a:t>(4) If A NOT, BA NOT, B should CONF (1&lt;3)CONF (1&lt;3) </a:t>
            </a:r>
          </a:p>
          <a:p>
            <a:pPr>
              <a:lnSpc>
                <a:spcPct val="150000"/>
              </a:lnSpc>
            </a:pPr>
            <a:r>
              <a:rPr lang="en-US" dirty="0"/>
              <a:t>…BB has the same strategy (CONF)(CONF) no matter what AA does.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1056865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D2524-1C57-7CA1-11D5-9149C3357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4.2 Nash Equilibrium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D014F-366A-E340-B458-13931599DC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25686"/>
          </a:xfrm>
        </p:spPr>
        <p:txBody>
          <a:bodyPr>
            <a:normAutofit/>
          </a:bodyPr>
          <a:lstStyle/>
          <a:p>
            <a:r>
              <a:rPr lang="en-US" dirty="0"/>
              <a:t>Nash Equilibrium = A set of strategies in which each player has chosen its best strategy given the strategy of its rivals. </a:t>
            </a:r>
          </a:p>
          <a:p>
            <a:r>
              <a:rPr lang="en-US" dirty="0"/>
              <a:t>To solve for a Nash Equilibrium:</a:t>
            </a:r>
          </a:p>
          <a:p>
            <a:r>
              <a:rPr lang="en-US" dirty="0"/>
              <a:t>(1) Check each outcome of a game to see if any player wants to change strategies, given the strategy of its rival. </a:t>
            </a:r>
          </a:p>
          <a:p>
            <a:r>
              <a:rPr lang="en-US" dirty="0"/>
              <a:t>(a) If no player wants to change, the outcome is a Nash Equilibrium.</a:t>
            </a:r>
          </a:p>
          <a:p>
            <a:r>
              <a:rPr lang="en-US" dirty="0"/>
              <a:t> (b) If one or more player wants to change, the outcome is not a Nash Equilibrium. A game may have zero, one, or more than one Nash Equilibria.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891719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7F7C3-53AD-4DEE-9C36-DC4EFFFF5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Prisoner’s Dilemma - Nash Equilibrium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1E7F0-3079-D1A6-015A-B5F3A8F670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dirty="0"/>
              <a:t>1) Outcome = (CONF, CONF)= (CONF, CONF) </a:t>
            </a:r>
          </a:p>
          <a:p>
            <a:pPr>
              <a:lnSpc>
                <a:spcPct val="200000"/>
              </a:lnSpc>
            </a:pPr>
            <a:r>
              <a:rPr lang="en-US" dirty="0"/>
              <a:t>(a) Is CONFCONF best for AA given B CONF B CONF? Yes. </a:t>
            </a:r>
          </a:p>
          <a:p>
            <a:pPr>
              <a:lnSpc>
                <a:spcPct val="200000"/>
              </a:lnSpc>
            </a:pPr>
            <a:r>
              <a:rPr lang="en-US" dirty="0"/>
              <a:t>(b) Is CONFCONF best for BB given A CONF A CONF? Yes. </a:t>
            </a:r>
          </a:p>
          <a:p>
            <a:pPr>
              <a:lnSpc>
                <a:spcPct val="200000"/>
              </a:lnSpc>
            </a:pPr>
            <a:r>
              <a:rPr lang="en-US" u="sng" dirty="0"/>
              <a:t>…(CONF, CONF)(CONF, CONF) is a Nash Equilibrium. 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4196962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790AB-2925-1990-282F-43CB6B80C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Prisoner’s Dilemma - Nash Equilibrium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9A364A-08D0-6937-BCD8-D5EF3A489D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dirty="0"/>
              <a:t>2) Outcome = (CONF, NOT)= (CONF, NOT) </a:t>
            </a:r>
          </a:p>
          <a:p>
            <a:pPr>
              <a:lnSpc>
                <a:spcPct val="200000"/>
              </a:lnSpc>
            </a:pPr>
            <a:r>
              <a:rPr lang="en-US" dirty="0"/>
              <a:t>(a) Is CONFCONF best for AA given B NOTB NOT? Yes. </a:t>
            </a:r>
          </a:p>
          <a:p>
            <a:pPr>
              <a:lnSpc>
                <a:spcPct val="200000"/>
              </a:lnSpc>
            </a:pPr>
            <a:r>
              <a:rPr lang="en-US" dirty="0"/>
              <a:t>(b) Is NOTNOT best for BB given A CONFA CONF? No. </a:t>
            </a:r>
          </a:p>
          <a:p>
            <a:pPr>
              <a:lnSpc>
                <a:spcPct val="200000"/>
              </a:lnSpc>
            </a:pPr>
            <a:r>
              <a:rPr lang="en-US" u="sng" dirty="0"/>
              <a:t>…(CONF, NOT)(CONF, NOT) is not a Nash Equilibrium.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0707161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A57DB-607D-0EB3-793F-CF69B0FA1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Prisoner’s Dilemma - Nash Equilibrium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EBCF3E-EEB0-93EC-C4DA-3DD552D8B7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dirty="0"/>
              <a:t>(3) Outcome = (NOT, CONF)= (NOT, CONF) </a:t>
            </a:r>
          </a:p>
          <a:p>
            <a:pPr>
              <a:lnSpc>
                <a:spcPct val="200000"/>
              </a:lnSpc>
            </a:pPr>
            <a:r>
              <a:rPr lang="en-US" dirty="0"/>
              <a:t>(a) Is NOTNOT best for AA given B CONFB CONF? No. </a:t>
            </a:r>
          </a:p>
          <a:p>
            <a:pPr>
              <a:lnSpc>
                <a:spcPct val="200000"/>
              </a:lnSpc>
            </a:pPr>
            <a:r>
              <a:rPr lang="en-US" dirty="0"/>
              <a:t>(b) Is CONFCONF best for BB given A NOTA NOT? Yes. </a:t>
            </a:r>
          </a:p>
          <a:p>
            <a:pPr>
              <a:lnSpc>
                <a:spcPct val="200000"/>
              </a:lnSpc>
            </a:pPr>
            <a:r>
              <a:rPr lang="en-US" u="sng" dirty="0"/>
              <a:t>…(NOT, CONF)(NOT, CONF) is not a Nash Equilibrium. 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6927981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AB818-ED6C-815A-0E1C-25B69C1F0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Prisoner’s Dilemma - Nash Equilibrium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13C30-D35B-B76C-5F37-7F13A01BB8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dirty="0"/>
              <a:t>(4) Outcome = (NOT, NOT)= (NOT, NOT) </a:t>
            </a:r>
          </a:p>
          <a:p>
            <a:pPr>
              <a:lnSpc>
                <a:spcPct val="200000"/>
              </a:lnSpc>
            </a:pPr>
            <a:r>
              <a:rPr lang="en-US" dirty="0"/>
              <a:t>(a) Is NOTNOT best for AA given B NOTB NOT? No. </a:t>
            </a:r>
          </a:p>
          <a:p>
            <a:pPr>
              <a:lnSpc>
                <a:spcPct val="200000"/>
              </a:lnSpc>
            </a:pPr>
            <a:r>
              <a:rPr lang="en-US" dirty="0"/>
              <a:t>(b) Is NOTNOT best for BB given A NOTA NOT? No. </a:t>
            </a:r>
          </a:p>
          <a:p>
            <a:pPr>
              <a:lnSpc>
                <a:spcPct val="200000"/>
              </a:lnSpc>
            </a:pPr>
            <a:r>
              <a:rPr lang="en-US" u="sng" dirty="0"/>
              <a:t>…(NOT, NOT)(NOT, NOT) is not a Nash Equilibrium. 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8835476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29B9B-64C6-B80B-596E-7572765C7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Prisoner’s Dilemma - Nash Equilibrium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C5D5A0-1195-6403-496F-D75DAFB0DB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b="1" dirty="0"/>
              <a:t>In summary-</a:t>
            </a:r>
          </a:p>
          <a:p>
            <a:pPr>
              <a:lnSpc>
                <a:spcPct val="200000"/>
              </a:lnSpc>
            </a:pPr>
            <a:r>
              <a:rPr lang="en-US" dirty="0"/>
              <a:t>(CONF, CONF)(CONF, CONF) is a Nash Equilibrium, and the only one Nash Equilibrium in the Prisoner’s Dilemma game. </a:t>
            </a:r>
          </a:p>
          <a:p>
            <a:pPr>
              <a:lnSpc>
                <a:spcPct val="200000"/>
              </a:lnSpc>
            </a:pPr>
            <a:r>
              <a:rPr lang="en-US" dirty="0"/>
              <a:t>Note that in the Prisoner’s Dilemma game, the Equilibrium in Dominant Strategies is also a Nash Equilibrium.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7761985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10311-B3D4-AF96-E613-652634D95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Advertising Game-(Microsoft and Apple) </a:t>
            </a:r>
            <a:endParaRPr lang="en-KE" cap="none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0B65C37-331E-0128-F515-BED899228D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480" y="2032000"/>
            <a:ext cx="9500373" cy="2972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4854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15855-5EF2-690D-B7F8-75C1DACB9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Advertising: Dominant Strategy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FAA49-F444-51BF-7038-51A6E5D22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Two computer software firms (Microsoft and Apple) decide whether to advertise or not.</a:t>
            </a:r>
          </a:p>
          <a:p>
            <a:pPr>
              <a:lnSpc>
                <a:spcPct val="150000"/>
              </a:lnSpc>
            </a:pPr>
            <a:r>
              <a:rPr lang="en-US" dirty="0"/>
              <a:t> The outcomes depend on their own selected strategy and the strategy of the rival firm.</a:t>
            </a:r>
          </a:p>
          <a:p>
            <a:pPr>
              <a:lnSpc>
                <a:spcPct val="150000"/>
              </a:lnSpc>
            </a:pPr>
            <a:r>
              <a:rPr lang="en-US" dirty="0"/>
              <a:t>Advertising: Dominant Strategy </a:t>
            </a:r>
          </a:p>
          <a:p>
            <a:pPr>
              <a:lnSpc>
                <a:spcPct val="150000"/>
              </a:lnSpc>
            </a:pPr>
            <a:r>
              <a:rPr lang="en-US" dirty="0"/>
              <a:t>(1) If APP AD, MICAPP AD, MIC should AD (20&gt;5)AD (20&gt;5) </a:t>
            </a:r>
          </a:p>
          <a:p>
            <a:pPr>
              <a:lnSpc>
                <a:spcPct val="150000"/>
              </a:lnSpc>
            </a:pPr>
            <a:r>
              <a:rPr lang="en-US" dirty="0"/>
              <a:t>(2) If APP NOT, MICAPP NOT, MIC should NOT (14&gt;10)NOT (14&gt;10) </a:t>
            </a:r>
          </a:p>
          <a:p>
            <a:pPr>
              <a:lnSpc>
                <a:spcPct val="150000"/>
              </a:lnSpc>
            </a:pPr>
            <a:r>
              <a:rPr lang="en-US" dirty="0"/>
              <a:t>…different strategies, so no dominant strategy for Microsoft. 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0624171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4C297-86AA-78E4-B9E6-41F5814AE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Advertising: Dominant Strategy cont…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A3E7E6-8FD6-9F1A-2651-0FF218B48C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200000"/>
              </a:lnSpc>
            </a:pPr>
            <a:r>
              <a:rPr lang="en-US" dirty="0"/>
              <a:t>3) If MIC AD, APPMIC AD, APP should AD (20&gt;5)AD (20&gt;5) </a:t>
            </a:r>
          </a:p>
          <a:p>
            <a:pPr>
              <a:lnSpc>
                <a:spcPct val="200000"/>
              </a:lnSpc>
            </a:pPr>
            <a:r>
              <a:rPr lang="en-US" dirty="0"/>
              <a:t>(4) If MIC NOT, APPMIC NOT, APP should NOT (14&gt;10)NOT (14&gt;10) </a:t>
            </a:r>
          </a:p>
          <a:p>
            <a:pPr>
              <a:lnSpc>
                <a:spcPct val="200000"/>
              </a:lnSpc>
            </a:pPr>
            <a:r>
              <a:rPr lang="en-US" dirty="0"/>
              <a:t>…different strategies, so no dominant strategy for Apple. </a:t>
            </a:r>
          </a:p>
          <a:p>
            <a:pPr>
              <a:lnSpc>
                <a:spcPct val="200000"/>
              </a:lnSpc>
            </a:pPr>
            <a:r>
              <a:rPr lang="en-US" dirty="0"/>
              <a:t>Thus, there are no dominant strategies, and no equilibrium in dominant strategies for this game.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8323000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1BCAA-EA56-92C9-510C-977A0D155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Advertising: Nash Equilibria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BF26B-7B5D-9B8B-6616-3A9B9405F3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44406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(1) Outcome = (AD, AD)= (AD, AD)</a:t>
            </a:r>
          </a:p>
          <a:p>
            <a:r>
              <a:rPr lang="en-US" dirty="0"/>
              <a:t>(a) Is ADAD best for MICMIC given APP ADAPP AD? Yes. </a:t>
            </a:r>
          </a:p>
          <a:p>
            <a:r>
              <a:rPr lang="en-US" dirty="0"/>
              <a:t>(b) Is ADAD best for \(\text{APP\) given MIC ADMIC AD? Yes. </a:t>
            </a:r>
          </a:p>
          <a:p>
            <a:r>
              <a:rPr lang="en-US" dirty="0"/>
              <a:t>…(AD, AD)(AD, AD) is a Nash Equilibrium. </a:t>
            </a:r>
          </a:p>
          <a:p>
            <a:r>
              <a:rPr lang="en-US" dirty="0"/>
              <a:t>(2) Outcome = (AD, NOT)= (AD, NOT) </a:t>
            </a:r>
          </a:p>
          <a:p>
            <a:r>
              <a:rPr lang="en-US" dirty="0"/>
              <a:t>(a) Is ADAD best for MICMIC given APP NOTAPP NOT? No. </a:t>
            </a:r>
          </a:p>
          <a:p>
            <a:r>
              <a:rPr lang="en-US" dirty="0"/>
              <a:t>(b) Is NOTNOT best for APPAPP given MIC ADMIC AD? No. </a:t>
            </a:r>
          </a:p>
          <a:p>
            <a:r>
              <a:rPr lang="en-US" dirty="0"/>
              <a:t>…(AD, NOT)(AD, NOT) is not a Nash Equilibrium.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9141759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0B501-21D9-4B23-A7B2-DFB47302B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Advertising: Nash Equilibria cont…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9DCDB-7805-AE8D-D8E1-4B97F8FB0D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(3) Outcome = (NOT, AD)= (NOT, AD) </a:t>
            </a:r>
          </a:p>
          <a:p>
            <a:r>
              <a:rPr lang="en-US" dirty="0"/>
              <a:t>(a) Is NOTNOT best for MICMIC given APP ADAPP AD? No. </a:t>
            </a:r>
          </a:p>
          <a:p>
            <a:r>
              <a:rPr lang="en-US" dirty="0"/>
              <a:t>(b) Is ADAD best for APPAPP given MIC NOTMIC NOT? No. </a:t>
            </a:r>
          </a:p>
          <a:p>
            <a:r>
              <a:rPr lang="en-US" dirty="0"/>
              <a:t>…(NOT, AD)(NOT, AD) is not a Nash Equilibrium. </a:t>
            </a:r>
          </a:p>
          <a:p>
            <a:r>
              <a:rPr lang="en-US" dirty="0"/>
              <a:t>(4) Outcome = (NOT, NOT)= (NOT, NOT) </a:t>
            </a:r>
          </a:p>
          <a:p>
            <a:r>
              <a:rPr lang="en-US" dirty="0"/>
              <a:t>(a) Is NOTNOT best for MICMIC given APP NOTAPP NOT? Yes. </a:t>
            </a:r>
          </a:p>
          <a:p>
            <a:r>
              <a:rPr lang="en-US" dirty="0"/>
              <a:t>(b) Is NOTNOT best for APPAPP given MIC NOTMIC NOT? Yes. </a:t>
            </a:r>
          </a:p>
          <a:p>
            <a:r>
              <a:rPr lang="en-US" dirty="0"/>
              <a:t>…(NOT, NOT)(NOT, NOT) is a Nash Equilibrium.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8405173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64632-FB6F-DEB4-CF39-1176BA057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Advertising: Nash Equilibria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BF0711-BF77-43BD-0217-D2B68D135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Summary-</a:t>
            </a:r>
          </a:p>
          <a:p>
            <a:r>
              <a:rPr lang="en-US" dirty="0"/>
              <a:t>There are two Nash Equilibria in the Advertising game: </a:t>
            </a:r>
          </a:p>
          <a:p>
            <a:r>
              <a:rPr lang="en-US" dirty="0"/>
              <a:t>(AD, AD)(AD, AD) and </a:t>
            </a:r>
          </a:p>
          <a:p>
            <a:r>
              <a:rPr lang="en-US" dirty="0"/>
              <a:t>(NOT, NOT)(NOT, NOT). </a:t>
            </a:r>
          </a:p>
          <a:p>
            <a:r>
              <a:rPr lang="en-US" u="sng" dirty="0"/>
              <a:t>In the Advertising game, there are two Nash Equilibria, and no Equilibrium in Dominant Strategies.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2365264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E1BF5-3528-2D1E-086A-C732C1DA8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4.3 Maximin Strategy (Safety First; Secure Strategy)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0DC81E-6D29-EC95-AB8A-1C5E0C05BB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strategy that allows players to avoid the largest losses is the Maximin Strategy. </a:t>
            </a:r>
          </a:p>
          <a:p>
            <a:r>
              <a:rPr lang="en-US" dirty="0"/>
              <a:t>Maximin Strategy = A strategy that maximizes the minimum payoff for one player. </a:t>
            </a:r>
          </a:p>
          <a:p>
            <a:r>
              <a:rPr lang="en-US" dirty="0"/>
              <a:t>The maximin, or safety first, strategy can be found by identifying the worst possible outcome for each strategy. </a:t>
            </a:r>
          </a:p>
          <a:p>
            <a:r>
              <a:rPr lang="en-US" dirty="0"/>
              <a:t>Then, choose the strategy where the lowest payoff is the highest.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3561712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4E07B-4917-5D81-FB0A-B46CF697B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Prisoner’s Dilemma: Maximin Strategy (Safety First)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8757BF-EEBF-2AE0-509A-B9C675C600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use Figure 1 to find the Maximin Strategy for the Prisoner’s Dilemma. </a:t>
            </a:r>
          </a:p>
          <a:p>
            <a:r>
              <a:rPr lang="en-US" dirty="0"/>
              <a:t>(1) Player AA </a:t>
            </a:r>
          </a:p>
          <a:p>
            <a:r>
              <a:rPr lang="en-US" dirty="0"/>
              <a:t>(a) If CONFCONF, worst payoff =8=8 years. </a:t>
            </a:r>
          </a:p>
          <a:p>
            <a:r>
              <a:rPr lang="en-US" dirty="0"/>
              <a:t>(b) If NOTNOT, worst payoff =15=15 years. </a:t>
            </a:r>
          </a:p>
          <a:p>
            <a:r>
              <a:rPr lang="en-US" dirty="0"/>
              <a:t>…AA’s Maximin Strategy is CONF (8&lt;15)CONF (8&lt;15).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5276474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7A8A6-2425-58BE-B690-4AC950701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Prisoner’s Dilemma: Maximin Strategy (Safety First) cont…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05B7C-B253-90E0-B3A9-E478F24F2C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2) Player BB </a:t>
            </a:r>
          </a:p>
          <a:p>
            <a:r>
              <a:rPr lang="en-US" dirty="0"/>
              <a:t>(a) If CONFCONF, worst payoff =8=8 years. </a:t>
            </a:r>
          </a:p>
          <a:p>
            <a:r>
              <a:rPr lang="en-US" dirty="0"/>
              <a:t>(b) If NOTNOT, worst payoff =15=15 years. </a:t>
            </a:r>
          </a:p>
          <a:p>
            <a:r>
              <a:rPr lang="en-US" dirty="0"/>
              <a:t>…BB’s Maximin Strategy is CONF (8&lt;15)CONF (8&lt;15). </a:t>
            </a:r>
          </a:p>
          <a:p>
            <a:r>
              <a:rPr lang="en-US" dirty="0"/>
              <a:t>Therefore, the Maximin Equilibrium for the Prisoner’s Dilemma is (CONF, CONF)(CONF, CONF). </a:t>
            </a:r>
          </a:p>
          <a:p>
            <a:r>
              <a:rPr lang="en-US" dirty="0"/>
              <a:t>This outcome is also an Equilibrium in Dominant Strategies, and a Nash Equilibrium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9063375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286C3-4066-D207-D49B-9242039DC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Advertising Game: Maximum Strategy (Safety First)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EE291-EF47-478E-18E3-2EAFD82D13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(1) MICROSOFTMICROSOFT </a:t>
            </a:r>
          </a:p>
          <a:p>
            <a:r>
              <a:rPr lang="en-US" dirty="0"/>
              <a:t>(a) If ADAD, worst payoff =10=10. </a:t>
            </a:r>
          </a:p>
          <a:p>
            <a:r>
              <a:rPr lang="en-US" dirty="0"/>
              <a:t>(b) If NOTNOT, worst payoff =5=5. </a:t>
            </a:r>
          </a:p>
          <a:p>
            <a:r>
              <a:rPr lang="en-US" dirty="0"/>
              <a:t>…MICROSOFT’s Maximin Strategy is AD (5&lt;10)AD (5&lt;10). 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9393353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4EC1C-CA99-D2AD-EB3D-E8316BBEE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Advertising Game: Maximum Strategy (Safety First) cont…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45C47C-68E2-945E-E0AC-53891367A9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The relationships between the game theory strategies can be summarized: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An Equilibrium in Dominant Strategies is always a Maximin Equilibrium.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 A Maximin Equilibrium is NOT always an Equilibrium in Dominant Strategies.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An Equilibrium in Dominant Strategies is always a Nash Equilibrium.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A Nash Equilibrium is NOT always an Equilibrium in Dominant Strategies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03890476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432E7-7CE1-536F-B3A4-0E6D17346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Advertising Game: Maximum Strategy (Safety First)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9036A9-4EF8-1BEE-C3F8-A9DEEAC85A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(2) APPLEAPPLE </a:t>
            </a:r>
          </a:p>
          <a:p>
            <a:r>
              <a:rPr lang="en-US" dirty="0"/>
              <a:t>(a) If ADAD, worst payoff =10=10. </a:t>
            </a:r>
          </a:p>
          <a:p>
            <a:r>
              <a:rPr lang="en-US" dirty="0"/>
              <a:t>(b) If NOTNOT, worst payoff =5=5. </a:t>
            </a:r>
          </a:p>
          <a:p>
            <a:r>
              <a:rPr lang="en-US" dirty="0"/>
              <a:t>…APPLEAPPLE’s Maximin Strategy is AD (5&lt;10)AD (5&lt;10). </a:t>
            </a:r>
          </a:p>
          <a:p>
            <a:r>
              <a:rPr lang="en-US" dirty="0"/>
              <a:t>Therefore, the Maximin Equilibrium in the Advertising game is (AD, AD)(AD, AD).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7579497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1D942-71E7-C44B-7919-FBDCAC37E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5.O APPLICATIONS OF GAME THEORY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6C181-04D7-07AC-2547-54605C2066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1. </a:t>
            </a:r>
            <a:r>
              <a:rPr lang="en-US" b="1" dirty="0"/>
              <a:t>Economics</a:t>
            </a:r>
            <a:r>
              <a:rPr lang="en-US" dirty="0"/>
              <a:t>-providing insights into market behavior, pricing strategies, and competition dynamics.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2. </a:t>
            </a:r>
            <a:r>
              <a:rPr lang="en-US" b="1" dirty="0"/>
              <a:t>Political Science</a:t>
            </a:r>
            <a:r>
              <a:rPr lang="en-US" dirty="0"/>
              <a:t>-It models negotiation strategies, arms races, and alliances, shedding light on diplomatic interactions.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3. </a:t>
            </a:r>
            <a:r>
              <a:rPr lang="en-US" b="1" dirty="0"/>
              <a:t>Biology and Evolution</a:t>
            </a:r>
            <a:r>
              <a:rPr lang="en-US" dirty="0"/>
              <a:t>-offers a framework to analyze interactions in biological systems, such as predator-prey relationships, cooperation among species, and the evolution of behavior.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6536088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A4EF4-E546-CE94-BAC5-9543342D8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Applications of Game Theory cont…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E38D7D-D8D2-5509-3E69-69534AABB6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4. </a:t>
            </a:r>
            <a:r>
              <a:rPr lang="en-US" b="1" dirty="0"/>
              <a:t>Social Sciences</a:t>
            </a:r>
            <a:r>
              <a:rPr lang="en-US" dirty="0"/>
              <a:t>-Game theory informs social dynamics, including the “Tragedy of the Commons” scenario where individual rationality leads to collective inefficiency.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5. </a:t>
            </a:r>
            <a:r>
              <a:rPr lang="en-US" b="1" dirty="0"/>
              <a:t>Computer Science-</a:t>
            </a:r>
            <a:r>
              <a:rPr lang="en-US" dirty="0"/>
              <a:t>It influences the development of efficient routing protocols, resource allocation, and automated negotiation systems.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6. </a:t>
            </a:r>
            <a:r>
              <a:rPr lang="en-US" b="1" dirty="0"/>
              <a:t>Environmental Management</a:t>
            </a:r>
            <a:r>
              <a:rPr lang="en-US" dirty="0"/>
              <a:t>-Game theory aids in analyzing environmental issues like pollution control and resource management etc.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1042839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F4E57-F447-6B6F-E123-D9DBD0773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6.0 OPEN PROBLEMS IN GAME THEORY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FE5A8-BAF1-9B1F-54A8-803A08C745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Computational Complexity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Dynamic Games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Incomplete and Imperfect Information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Evolutionary Game Theory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Fair Division and Allocation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Behavioral Game Theory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4823133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5C8E2-F389-F36C-64BF-C83788FA0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7.0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FB88E-F4BB-AEB5-2EA0-F55FEF33AA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9680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Game theory, is </a:t>
            </a:r>
          </a:p>
          <a:p>
            <a:pPr>
              <a:lnSpc>
                <a:spcPct val="150000"/>
              </a:lnSpc>
            </a:pPr>
            <a:r>
              <a:rPr lang="en-US" dirty="0"/>
              <a:t>A branch of mathematics and economics, offers a comprehensive framework for analyzing interactions and decisions in strategic situations. </a:t>
            </a:r>
          </a:p>
          <a:p>
            <a:pPr>
              <a:lnSpc>
                <a:spcPct val="150000"/>
              </a:lnSpc>
            </a:pPr>
            <a:r>
              <a:rPr lang="en-US" dirty="0"/>
              <a:t>Developed to model decision-making within competitive and cooperative environments</a:t>
            </a:r>
          </a:p>
          <a:p>
            <a:pPr>
              <a:lnSpc>
                <a:spcPct val="150000"/>
              </a:lnSpc>
            </a:pPr>
            <a:r>
              <a:rPr lang="en-US" dirty="0"/>
              <a:t>Has transcended its origins and found applications in diverse fields. </a:t>
            </a:r>
          </a:p>
          <a:p>
            <a:pPr>
              <a:lnSpc>
                <a:spcPct val="150000"/>
              </a:lnSpc>
            </a:pPr>
            <a:r>
              <a:rPr lang="en-US" dirty="0"/>
              <a:t>Serves as a powerful tool for analyzing strategic interactions across diverse fields, providing insights into decision-making, cooperation, and conflict resolution. Its </a:t>
            </a:r>
          </a:p>
        </p:txBody>
      </p:sp>
    </p:spTree>
    <p:extLst>
      <p:ext uri="{BB962C8B-B14F-4D97-AF65-F5344CB8AC3E}">
        <p14:creationId xmlns:p14="http://schemas.microsoft.com/office/powerpoint/2010/main" val="266370132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B9BC3-A528-2917-7741-E4EDD3932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8.0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CBD639-C6EB-ED05-BFC2-4727804382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Halpern, J. Y. (2001). Substantive rationality and backward induction. Games and Economic Behavior, 37:425–435.</a:t>
            </a:r>
          </a:p>
          <a:p>
            <a:r>
              <a:rPr lang="en-US" dirty="0"/>
              <a:t>Gonz´alez-D´ıaz, J., Garc´ıa-Jurado, I., and Fiestras-Janeiro, M. G. (2010). An Introductory Course on Mathematical Game Theory. American Mathematical Society, Providence, RI.</a:t>
            </a:r>
          </a:p>
          <a:p>
            <a:r>
              <a:rPr lang="en-US" dirty="0"/>
              <a:t>Gilboa, I. (2009). Theory of Decision under Uncertainty. Cambridge University Press, Cam-bridge.</a:t>
            </a:r>
          </a:p>
          <a:p>
            <a:r>
              <a:rPr lang="en-US" dirty="0"/>
              <a:t>Gilboa, I. (2010). Rational Choice. MIT Press, Cambridge.</a:t>
            </a:r>
          </a:p>
          <a:p>
            <a:r>
              <a:rPr lang="en-US" dirty="0"/>
              <a:t>Ewerhart, C. (2002). Backward induction and the game-theoretic analysis of chess. Games and Economic Behavior, 39:206–214.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082599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522FE7-5A29-4EF6-B1EF-2CA55748A7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KE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192E09-EBC7-416C-B887-DFF915D7F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924498D-E084-44BE-A196-CFCE35564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4C12901-9FCC-461E-A64A-89B4791235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9C51009-A09A-4689-8E6C-F8FC99E6A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EC65442-F244-409C-BF44-C5D6472E8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148839"/>
            <a:ext cx="0" cy="32004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C36C22-7233-F701-9029-974AEC4A7AB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24851" y="1600199"/>
            <a:ext cx="6130003" cy="429768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THE END,THANK YOU</a:t>
            </a:r>
          </a:p>
        </p:txBody>
      </p:sp>
    </p:spTree>
    <p:extLst>
      <p:ext uri="{BB962C8B-B14F-4D97-AF65-F5344CB8AC3E}">
        <p14:creationId xmlns:p14="http://schemas.microsoft.com/office/powerpoint/2010/main" val="1776111098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363</TotalTime>
  <Words>2838</Words>
  <Application>Microsoft Office PowerPoint</Application>
  <PresentationFormat>Widescreen</PresentationFormat>
  <Paragraphs>244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8" baseType="lpstr">
      <vt:lpstr>Arial</vt:lpstr>
      <vt:lpstr>Gill Sans MT</vt:lpstr>
      <vt:lpstr>Gallery</vt:lpstr>
      <vt:lpstr>INTERMEDIATE MICROECONOMICS</vt:lpstr>
      <vt:lpstr>CONTENTS</vt:lpstr>
      <vt:lpstr>CONTENTS</vt:lpstr>
      <vt:lpstr>CONTENTS</vt:lpstr>
      <vt:lpstr>1.0 OBJECTIVES</vt:lpstr>
      <vt:lpstr>2.0 INTRODUCTION</vt:lpstr>
      <vt:lpstr>Common elements of games</vt:lpstr>
      <vt:lpstr>Differentiating aspects of games</vt:lpstr>
      <vt:lpstr>Key concepts</vt:lpstr>
      <vt:lpstr>Key concepts cont…</vt:lpstr>
      <vt:lpstr>Key concepts cont…</vt:lpstr>
      <vt:lpstr>3.0 PRISONER’S DILEMMA</vt:lpstr>
      <vt:lpstr>Prisoner’s Dilemma cont…</vt:lpstr>
      <vt:lpstr>Prisoner’s Dilemma cont…</vt:lpstr>
      <vt:lpstr>Prisoner’s Dilemma cont…</vt:lpstr>
      <vt:lpstr>Prisoner’s Dilemma cont…</vt:lpstr>
      <vt:lpstr>Noncooperative games, </vt:lpstr>
      <vt:lpstr>Cooperative games </vt:lpstr>
      <vt:lpstr>4.0 strategies and solutions for games</vt:lpstr>
      <vt:lpstr>4.1 Dominant Strategies </vt:lpstr>
      <vt:lpstr>Prisoner’s Dilemma: Dominant Strategy </vt:lpstr>
      <vt:lpstr>4.2 Nash Equilibrium </vt:lpstr>
      <vt:lpstr>Prisoner’s Dilemma - Nash Equilibrium </vt:lpstr>
      <vt:lpstr>Prisoner’s Dilemma - Nash Equilibrium cont…</vt:lpstr>
      <vt:lpstr>Prisoner’s Dilemma - Nash Equilibrium cont…</vt:lpstr>
      <vt:lpstr>Prisoner’s Dilemma - Nash Equilibrium cont…</vt:lpstr>
      <vt:lpstr>Prisoner’s Dilemma - Nash Equilibrium cont…</vt:lpstr>
      <vt:lpstr>Advertising Game-(Microsoft and Apple) </vt:lpstr>
      <vt:lpstr>Advertising: Dominant Strategy </vt:lpstr>
      <vt:lpstr>Advertising: Dominant Strategy cont…</vt:lpstr>
      <vt:lpstr>Advertising: Nash Equilibria </vt:lpstr>
      <vt:lpstr>Advertising: Nash Equilibria cont…</vt:lpstr>
      <vt:lpstr>Advertising: Nash Equilibria cont…</vt:lpstr>
      <vt:lpstr>4.3 Maximin Strategy (Safety First; Secure Strategy) </vt:lpstr>
      <vt:lpstr>Prisoner’s Dilemma: Maximin Strategy (Safety First) </vt:lpstr>
      <vt:lpstr>Prisoner’s Dilemma: Maximin Strategy (Safety First) cont…</vt:lpstr>
      <vt:lpstr>Advertising Game: Maximum Strategy (Safety First) </vt:lpstr>
      <vt:lpstr>Advertising Game: Maximum Strategy (Safety First) cont…</vt:lpstr>
      <vt:lpstr>Advertising Game: Maximum Strategy (Safety First) cont…</vt:lpstr>
      <vt:lpstr>5.O APPLICATIONS OF GAME THEORY</vt:lpstr>
      <vt:lpstr>Applications of Game Theory cont…</vt:lpstr>
      <vt:lpstr>6.0 OPEN PROBLEMS IN GAME THEORY</vt:lpstr>
      <vt:lpstr>7.0 SUMMARY</vt:lpstr>
      <vt:lpstr>8.0 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INTERMEDIATE MICROECONOMICS</dc:title>
  <dc:creator>Evelyn Tipape (Treasury)</dc:creator>
  <cp:lastModifiedBy>Evelyn Tipape (Treasury)</cp:lastModifiedBy>
  <cp:revision>10</cp:revision>
  <dcterms:created xsi:type="dcterms:W3CDTF">2023-11-08T10:20:58Z</dcterms:created>
  <dcterms:modified xsi:type="dcterms:W3CDTF">2023-11-13T06:23:29Z</dcterms:modified>
</cp:coreProperties>
</file>