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99" r:id="rId4"/>
    <p:sldId id="258" r:id="rId5"/>
    <p:sldId id="298" r:id="rId6"/>
    <p:sldId id="259" r:id="rId7"/>
    <p:sldId id="260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80" r:id="rId23"/>
    <p:sldId id="281" r:id="rId24"/>
    <p:sldId id="282" r:id="rId25"/>
    <p:sldId id="277" r:id="rId26"/>
    <p:sldId id="278" r:id="rId27"/>
    <p:sldId id="279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62" r:id="rId44"/>
    <p:sldId id="300" r:id="rId45"/>
    <p:sldId id="261" r:id="rId46"/>
    <p:sldId id="301" r:id="rId4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browse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44" autoAdjust="0"/>
    <p:restoredTop sz="94660"/>
  </p:normalViewPr>
  <p:slideViewPr>
    <p:cSldViewPr snapToGrid="0">
      <p:cViewPr varScale="1">
        <p:scale>
          <a:sx n="63" d="100"/>
          <a:sy n="63" d="100"/>
        </p:scale>
        <p:origin x="800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tableStyles" Target="tableStyle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EC8836-7724-4E12-9637-ED9919B851D5}" type="datetimeFigureOut">
              <a:rPr lang="en-US" smtClean="0"/>
              <a:t>11/13/2023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ABF6818D-927E-4888-A3E1-244933C341FF}" type="slidenum">
              <a:rPr lang="en-US" smtClean="0"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711884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EC8836-7724-4E12-9637-ED9919B851D5}" type="datetimeFigureOut">
              <a:rPr lang="en-US" smtClean="0"/>
              <a:t>11/13/2023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F6818D-927E-4888-A3E1-244933C341FF}" type="slidenum">
              <a:rPr lang="en-US" smtClean="0"/>
              <a:t>‹#›</a:t>
            </a:fld>
            <a:endParaRPr lang="en-US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431362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EC8836-7724-4E12-9637-ED9919B851D5}" type="datetimeFigureOut">
              <a:rPr lang="en-US" smtClean="0"/>
              <a:t>11/13/2023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F6818D-927E-4888-A3E1-244933C341FF}" type="slidenum">
              <a:rPr lang="en-US" smtClean="0"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160581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EC8836-7724-4E12-9637-ED9919B851D5}" type="datetimeFigureOut">
              <a:rPr lang="en-US" smtClean="0"/>
              <a:t>11/13/2023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F6818D-927E-4888-A3E1-244933C341FF}" type="slidenum">
              <a:rPr lang="en-US" smtClean="0"/>
              <a:t>‹#›</a:t>
            </a:fld>
            <a:endParaRPr lang="en-US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550760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EC8836-7724-4E12-9637-ED9919B851D5}" type="datetimeFigureOut">
              <a:rPr lang="en-US" smtClean="0"/>
              <a:t>11/13/2023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F6818D-927E-4888-A3E1-244933C341FF}" type="slidenum">
              <a:rPr lang="en-US" smtClean="0"/>
              <a:t>‹#›</a:t>
            </a:fld>
            <a:endParaRPr lang="en-US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417362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EC8836-7724-4E12-9637-ED9919B851D5}" type="datetimeFigureOut">
              <a:rPr lang="en-US" smtClean="0"/>
              <a:t>11/13/2023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F6818D-927E-4888-A3E1-244933C341FF}" type="slidenum">
              <a:rPr lang="en-US" smtClean="0"/>
              <a:t>‹#›</a:t>
            </a:fld>
            <a:endParaRPr lang="en-US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443469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EC8836-7724-4E12-9637-ED9919B851D5}" type="datetimeFigureOut">
              <a:rPr lang="en-US" smtClean="0"/>
              <a:t>11/13/2023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F6818D-927E-4888-A3E1-244933C341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08106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EC8836-7724-4E12-9637-ED9919B851D5}" type="datetimeFigureOut">
              <a:rPr lang="en-US" smtClean="0"/>
              <a:t>11/13/2023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F6818D-927E-4888-A3E1-244933C341FF}" type="slidenum">
              <a:rPr lang="en-US" smtClean="0"/>
              <a:t>‹#›</a:t>
            </a:fld>
            <a:endParaRPr lang="en-US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552693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F8EC8836-7724-4E12-9637-ED9919B851D5}" type="datetimeFigureOut">
              <a:rPr lang="en-US" smtClean="0"/>
              <a:t>11/13/2023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F6818D-927E-4888-A3E1-244933C341FF}" type="slidenum">
              <a:rPr lang="en-US" smtClean="0"/>
              <a:t>‹#›</a:t>
            </a:fld>
            <a:endParaRPr lang="en-US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358850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EC8836-7724-4E12-9637-ED9919B851D5}" type="datetimeFigureOut">
              <a:rPr lang="en-US" smtClean="0"/>
              <a:t>11/13/2023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F6818D-927E-4888-A3E1-244933C341FF}" type="slidenum">
              <a:rPr lang="en-US" smtClean="0"/>
              <a:t>‹#›</a:t>
            </a:fld>
            <a:endParaRPr lang="en-US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661659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EC8836-7724-4E12-9637-ED9919B851D5}" type="datetimeFigureOut">
              <a:rPr lang="en-US" smtClean="0"/>
              <a:t>11/13/2023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F6818D-927E-4888-A3E1-244933C341FF}" type="slidenum">
              <a:rPr lang="en-US" smtClean="0"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805260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EC8836-7724-4E12-9637-ED9919B851D5}" type="datetimeFigureOut">
              <a:rPr lang="en-US" smtClean="0"/>
              <a:t>11/13/2023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ABF6818D-927E-4888-A3E1-244933C341FF}" type="slidenum">
              <a:rPr lang="en-US" smtClean="0"/>
              <a:t>‹#›</a:t>
            </a:fld>
            <a:endParaRPr lang="en-US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534345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8CE599-6058-9B93-25CD-2106B925043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3600" b="1" dirty="0"/>
              <a:t>INTERMEDIATE MICROECONOMICS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E750F34-2322-F543-AB24-92D80E469F2A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/>
          </a:bodyPr>
          <a:lstStyle/>
          <a:p>
            <a:r>
              <a:rPr lang="en-US" sz="3600" b="1" dirty="0"/>
              <a:t>WEEK 12-INFORMATION ECONOMICS</a:t>
            </a:r>
          </a:p>
        </p:txBody>
      </p:sp>
    </p:spTree>
    <p:extLst>
      <p:ext uri="{BB962C8B-B14F-4D97-AF65-F5344CB8AC3E}">
        <p14:creationId xmlns:p14="http://schemas.microsoft.com/office/powerpoint/2010/main" val="313034350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B96C78-6438-FCD3-C4C6-CE650EB1FD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CONTENTS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9087D2-F988-9D30-6328-D396A1C00CC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79" y="1853754"/>
            <a:ext cx="9603275" cy="361259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1.O OBJECTIVES</a:t>
            </a:r>
          </a:p>
          <a:p>
            <a:pPr marL="0" indent="0">
              <a:buNone/>
            </a:pPr>
            <a:r>
              <a:rPr lang="en-US" dirty="0"/>
              <a:t>2.0 INTRODUCTION</a:t>
            </a:r>
          </a:p>
          <a:p>
            <a:pPr marL="457200" lvl="1" indent="0">
              <a:buNone/>
            </a:pPr>
            <a:r>
              <a:rPr lang="en-US" dirty="0"/>
              <a:t>Definition</a:t>
            </a:r>
          </a:p>
          <a:p>
            <a:pPr marL="457200" lvl="1" indent="0">
              <a:buNone/>
            </a:pPr>
            <a:r>
              <a:rPr lang="en-US" dirty="0"/>
              <a:t>Characteristics</a:t>
            </a:r>
          </a:p>
          <a:p>
            <a:pPr marL="457200" lvl="1" indent="0">
              <a:buNone/>
            </a:pPr>
            <a:r>
              <a:rPr lang="en-US" dirty="0"/>
              <a:t>Scarcity of information-Case example</a:t>
            </a:r>
          </a:p>
          <a:p>
            <a:pPr marL="0" indent="0">
              <a:buNone/>
            </a:pPr>
            <a:r>
              <a:rPr lang="en-US" dirty="0"/>
              <a:t>3.0 THE BASIC MODELS OF INFORMATION ECONOMICS</a:t>
            </a:r>
          </a:p>
          <a:p>
            <a:pPr marL="0" indent="0">
              <a:buNone/>
            </a:pPr>
            <a:r>
              <a:rPr lang="en-US" dirty="0"/>
              <a:t>4.O SIGNALLING AND SCREENING WITH COMPETING UNINFORMED PLAYERS.</a:t>
            </a:r>
          </a:p>
          <a:p>
            <a:pPr marL="457200" lvl="1" indent="0">
              <a:buNone/>
            </a:pPr>
            <a:r>
              <a:rPr lang="en-US" dirty="0"/>
              <a:t>4.1 The Market for Lemons</a:t>
            </a:r>
          </a:p>
          <a:p>
            <a:endParaRPr lang="en-US" dirty="0"/>
          </a:p>
          <a:p>
            <a:pPr marL="0" indent="0">
              <a:buNone/>
            </a:pP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3201437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675F39-7D2B-46C8-2E82-F438387B50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CONTENTS</a:t>
            </a:r>
            <a:endParaRPr lang="en-K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9E0F92F-4DDD-348A-7FAD-2D0F7741B37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79" y="1853754"/>
            <a:ext cx="9603275" cy="3835846"/>
          </a:xfrm>
        </p:spPr>
        <p:txBody>
          <a:bodyPr>
            <a:normAutofit/>
          </a:bodyPr>
          <a:lstStyle/>
          <a:p>
            <a:pPr marL="457200" lvl="1" indent="0">
              <a:lnSpc>
                <a:spcPct val="150000"/>
              </a:lnSpc>
              <a:buNone/>
            </a:pPr>
            <a:r>
              <a:rPr lang="en-US" dirty="0"/>
              <a:t>4.2 Job-market Signaling</a:t>
            </a:r>
          </a:p>
          <a:p>
            <a:pPr marL="457200" lvl="1" indent="0">
              <a:lnSpc>
                <a:spcPct val="150000"/>
              </a:lnSpc>
              <a:buNone/>
            </a:pPr>
            <a:r>
              <a:rPr lang="en-US" dirty="0"/>
              <a:t>4.3 Screening in Insurance Markets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/>
              <a:t>5.0 PRINCIPAL-AGENT MODELS</a:t>
            </a:r>
          </a:p>
          <a:p>
            <a:pPr marL="457200" lvl="1" indent="0">
              <a:lnSpc>
                <a:spcPct val="150000"/>
              </a:lnSpc>
              <a:buNone/>
            </a:pPr>
            <a:r>
              <a:rPr lang="en-US" dirty="0"/>
              <a:t>5.1 Moral Hazard</a:t>
            </a:r>
          </a:p>
          <a:p>
            <a:pPr marL="457200" lvl="1" indent="0">
              <a:lnSpc>
                <a:spcPct val="150000"/>
              </a:lnSpc>
              <a:buNone/>
            </a:pPr>
            <a:r>
              <a:rPr lang="en-US" dirty="0"/>
              <a:t>5.2 Adverse selection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/>
              <a:t>6.0 SUMMARY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/>
              <a:t>7.0 REFERENCES</a:t>
            </a:r>
          </a:p>
          <a:p>
            <a:pPr marL="0" indent="0">
              <a:buNone/>
            </a:pPr>
            <a:endParaRPr lang="en-KE" dirty="0"/>
          </a:p>
        </p:txBody>
      </p:sp>
    </p:spTree>
    <p:extLst>
      <p:ext uri="{BB962C8B-B14F-4D97-AF65-F5344CB8AC3E}">
        <p14:creationId xmlns:p14="http://schemas.microsoft.com/office/powerpoint/2010/main" val="408397128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2F049B-4E69-58F0-C6A2-AA704420D2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1.0 OBJECTIVES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1F5EF56-3EDB-724C-0D0D-E28CD5AC668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lnSpc>
                <a:spcPct val="160000"/>
              </a:lnSpc>
              <a:buNone/>
            </a:pPr>
            <a:r>
              <a:rPr lang="en-US" dirty="0"/>
              <a:t>At the end of this topic, you should be able to</a:t>
            </a:r>
          </a:p>
          <a:p>
            <a:pPr marL="0" indent="0">
              <a:lnSpc>
                <a:spcPct val="160000"/>
              </a:lnSpc>
              <a:buNone/>
            </a:pPr>
            <a:r>
              <a:rPr lang="en-US" dirty="0"/>
              <a:t>1. Define information economics.</a:t>
            </a:r>
          </a:p>
          <a:p>
            <a:pPr marL="0" indent="0">
              <a:lnSpc>
                <a:spcPct val="160000"/>
              </a:lnSpc>
              <a:buNone/>
            </a:pPr>
            <a:r>
              <a:rPr lang="en-US" dirty="0"/>
              <a:t>2. Explain the characteristics of information.</a:t>
            </a:r>
          </a:p>
          <a:p>
            <a:pPr marL="0" indent="0">
              <a:lnSpc>
                <a:spcPct val="160000"/>
              </a:lnSpc>
              <a:buNone/>
            </a:pPr>
            <a:r>
              <a:rPr lang="en-US" dirty="0"/>
              <a:t>3. Discuss the concept of scarcity of information</a:t>
            </a:r>
          </a:p>
          <a:p>
            <a:pPr marL="0" indent="0">
              <a:lnSpc>
                <a:spcPct val="160000"/>
              </a:lnSpc>
              <a:buNone/>
            </a:pPr>
            <a:r>
              <a:rPr lang="en-US" dirty="0"/>
              <a:t>4. Evaluate the basic models of information economics.</a:t>
            </a:r>
          </a:p>
        </p:txBody>
      </p:sp>
    </p:spTree>
    <p:extLst>
      <p:ext uri="{BB962C8B-B14F-4D97-AF65-F5344CB8AC3E}">
        <p14:creationId xmlns:p14="http://schemas.microsoft.com/office/powerpoint/2010/main" val="75089322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146520-A7C1-A456-814F-8B3F7DF084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objectives</a:t>
            </a:r>
            <a:endParaRPr lang="en-K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9E010E3-D081-1218-23AA-63540CC03DF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79" y="1853754"/>
            <a:ext cx="9603275" cy="3612591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en-US" dirty="0"/>
              <a:t>5. </a:t>
            </a:r>
            <a:r>
              <a:rPr lang="en-US" sz="2200" dirty="0"/>
              <a:t>Explain key terms used in information signaling –</a:t>
            </a:r>
          </a:p>
          <a:p>
            <a:pPr lvl="1">
              <a:lnSpc>
                <a:spcPct val="170000"/>
              </a:lnSpc>
            </a:pPr>
            <a:r>
              <a:rPr lang="en-US" sz="2200" dirty="0"/>
              <a:t>Market for lemons, </a:t>
            </a:r>
          </a:p>
          <a:p>
            <a:pPr lvl="1">
              <a:lnSpc>
                <a:spcPct val="170000"/>
              </a:lnSpc>
            </a:pPr>
            <a:r>
              <a:rPr lang="en-US" sz="2200" dirty="0"/>
              <a:t>Job market signaling, </a:t>
            </a:r>
          </a:p>
          <a:p>
            <a:pPr lvl="1">
              <a:lnSpc>
                <a:spcPct val="170000"/>
              </a:lnSpc>
            </a:pPr>
            <a:r>
              <a:rPr lang="en-US" sz="2200" dirty="0"/>
              <a:t>Screening in insurance.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en-US" sz="2200" dirty="0"/>
              <a:t>6. Examine the principal agent models.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en-US" sz="2200" dirty="0"/>
              <a:t>7. Differentiate between moral hazard and adverse selection.</a:t>
            </a:r>
          </a:p>
          <a:p>
            <a:endParaRPr lang="en-KE" dirty="0"/>
          </a:p>
        </p:txBody>
      </p:sp>
    </p:spTree>
    <p:extLst>
      <p:ext uri="{BB962C8B-B14F-4D97-AF65-F5344CB8AC3E}">
        <p14:creationId xmlns:p14="http://schemas.microsoft.com/office/powerpoint/2010/main" val="1268678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1B852F-E253-759D-AA76-0FC0AC7184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2.0 INTRODUCTION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687E9C2-87F5-48DC-674E-CED7125A996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79" y="1853754"/>
            <a:ext cx="9603275" cy="3744406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b="1" dirty="0"/>
              <a:t>What is information economics?</a:t>
            </a:r>
          </a:p>
          <a:p>
            <a:r>
              <a:rPr lang="en-US" dirty="0"/>
              <a:t>It is   a branch of  microeconomic theory      that studies how information affects an  economy       and   economic   decisions. </a:t>
            </a:r>
          </a:p>
          <a:p>
            <a:pPr marL="0" indent="0">
              <a:buNone/>
            </a:pPr>
            <a:r>
              <a:rPr lang="en-US" b="1" dirty="0"/>
              <a:t>Special characteristics of information are-</a:t>
            </a:r>
          </a:p>
          <a:p>
            <a:r>
              <a:rPr lang="en-US" dirty="0"/>
              <a:t>It is easy   to   create   but   hard   to   trust.</a:t>
            </a:r>
          </a:p>
          <a:p>
            <a:r>
              <a:rPr lang="en-US" dirty="0"/>
              <a:t>It   is   easy   to spread but hard to control. </a:t>
            </a:r>
          </a:p>
          <a:p>
            <a:r>
              <a:rPr lang="en-US" dirty="0"/>
              <a:t>It influences many decisions.  </a:t>
            </a:r>
          </a:p>
          <a:p>
            <a:r>
              <a:rPr lang="en-US" dirty="0"/>
              <a:t>Information is a valuable asset to those who possess it.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0040834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EE7C0C-A690-2E31-31B9-87FCF9B521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cap="none" dirty="0"/>
              <a:t>Scarcity of information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EE4B804-A9DC-82BB-1867-E8425EDDA5F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The economic   aspect of   information   pertains   to   its scarcity and the value that scarce information may have. </a:t>
            </a:r>
          </a:p>
          <a:p>
            <a:r>
              <a:rPr lang="en-US" dirty="0"/>
              <a:t>For example-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dirty="0"/>
              <a:t>An individual decision maker who must choose an action in the face of uncertainty. 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dirty="0"/>
              <a:t>In the language of game theory this is the  situation  of  an individual  playing against Nature.  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dirty="0"/>
              <a:t>The value of information can be determined in such a game.</a:t>
            </a:r>
          </a:p>
        </p:txBody>
      </p:sp>
    </p:spTree>
    <p:extLst>
      <p:ext uri="{BB962C8B-B14F-4D97-AF65-F5344CB8AC3E}">
        <p14:creationId xmlns:p14="http://schemas.microsoft.com/office/powerpoint/2010/main" val="22016197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224F1E-939E-2EA2-6EA5-3AA14AF951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79" y="774039"/>
            <a:ext cx="9603275" cy="1049235"/>
          </a:xfrm>
        </p:spPr>
        <p:txBody>
          <a:bodyPr/>
          <a:lstStyle/>
          <a:p>
            <a:r>
              <a:rPr lang="en-US" cap="none" dirty="0"/>
              <a:t>Case example</a:t>
            </a:r>
            <a:endParaRPr lang="en-KE" cap="non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C091713-0A32-B9AD-E86D-4F1DE9586BB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You   are   the   marketing   manager   of   Standard   Breakfast Corporation. </a:t>
            </a:r>
          </a:p>
          <a:p>
            <a:r>
              <a:rPr lang="en-US" dirty="0"/>
              <a:t>  A   new   product   has   been   developed   and   you   must decide whether or not to introduce it. </a:t>
            </a:r>
          </a:p>
          <a:p>
            <a:r>
              <a:rPr lang="en-US" dirty="0"/>
              <a:t>If the new product is a success, you gain €8m.  </a:t>
            </a:r>
          </a:p>
          <a:p>
            <a:r>
              <a:rPr lang="en-US" dirty="0"/>
              <a:t> If it is a failure, you lose -€2m. </a:t>
            </a:r>
          </a:p>
          <a:p>
            <a:r>
              <a:rPr lang="en-US" dirty="0"/>
              <a:t>You estimate that the new product will be a success is 0.3 or 30%, that it will be a failure 0.7or 70%. </a:t>
            </a:r>
          </a:p>
        </p:txBody>
      </p:sp>
    </p:spTree>
    <p:extLst>
      <p:ext uri="{BB962C8B-B14F-4D97-AF65-F5344CB8AC3E}">
        <p14:creationId xmlns:p14="http://schemas.microsoft.com/office/powerpoint/2010/main" val="107766441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7871CA-7E5A-1FA6-C9C6-4D79EA5379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cap="none" dirty="0"/>
              <a:t>Case example</a:t>
            </a:r>
            <a:endParaRPr lang="en-KE" cap="non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0ADEF2-51CD-CA0D-92E3-6AEA409AD83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79" y="1853754"/>
            <a:ext cx="9603275" cy="3612591"/>
          </a:xfrm>
        </p:spPr>
        <p:txBody>
          <a:bodyPr/>
          <a:lstStyle/>
          <a:p>
            <a:r>
              <a:rPr lang="en-US" dirty="0"/>
              <a:t>What do you decide? Figure 1 summarizes the situation where the manager makes the decision under uncertainty: whether to introduce a new product.</a:t>
            </a:r>
          </a:p>
          <a:p>
            <a:r>
              <a:rPr lang="en-US" b="1" dirty="0"/>
              <a:t>Figure 1- Decision under uncertainty</a:t>
            </a:r>
          </a:p>
          <a:p>
            <a:endParaRPr lang="en-US" dirty="0"/>
          </a:p>
          <a:p>
            <a:endParaRPr lang="en-KE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82DD03B-9EFB-2487-93BC-5F669E9ABA1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49120" y="3429000"/>
            <a:ext cx="7167118" cy="24536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257303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0B586C-7467-AD48-E404-3378D7D5FF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cap="none" dirty="0"/>
              <a:t>Case example</a:t>
            </a:r>
            <a:endParaRPr lang="en-K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B59BD1-370F-72CB-92D0-2328CE453AF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If you are risk-neutral, you should simply calculate the expected value of introducing the new product: </a:t>
            </a:r>
          </a:p>
          <a:p>
            <a:pPr marL="0" indent="0">
              <a:buNone/>
            </a:pPr>
            <a:r>
              <a:rPr lang="en-US" dirty="0"/>
              <a:t>		 [0.3 * 8 + 0.7 *  (-2)] =  €1m.   </a:t>
            </a:r>
          </a:p>
          <a:p>
            <a:r>
              <a:rPr lang="en-US" dirty="0"/>
              <a:t>The expected   outcome   is   positive,  so   you   should   introduce   the   new product.</a:t>
            </a:r>
            <a:endParaRPr lang="en-KE" dirty="0"/>
          </a:p>
        </p:txBody>
      </p:sp>
    </p:spTree>
    <p:extLst>
      <p:ext uri="{BB962C8B-B14F-4D97-AF65-F5344CB8AC3E}">
        <p14:creationId xmlns:p14="http://schemas.microsoft.com/office/powerpoint/2010/main" val="38365106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30F066-2AF7-40D8-D39B-A30EB71545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cap="none" dirty="0"/>
              <a:t>The Value of Complete Information </a:t>
            </a:r>
            <a:endParaRPr lang="en-KE" cap="non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9761AB6-B0AB-CF08-C8F4-D381A9C3441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Suppose that you could do test marketing.</a:t>
            </a:r>
          </a:p>
          <a:p>
            <a:r>
              <a:rPr lang="en-US" dirty="0"/>
              <a:t>Suppose, first, that test   marketing   gives   you complete   information. </a:t>
            </a:r>
          </a:p>
          <a:p>
            <a:r>
              <a:rPr lang="en-US" dirty="0"/>
              <a:t> By   complete information we mean information that removes all uncertainty. </a:t>
            </a:r>
          </a:p>
          <a:p>
            <a:r>
              <a:rPr lang="en-US" dirty="0"/>
              <a:t>So, by test marketing first, you will know for sure whether the new product will be a success. </a:t>
            </a:r>
          </a:p>
          <a:p>
            <a:r>
              <a:rPr lang="en-US" dirty="0"/>
              <a:t>How   valuable   is   complete   information   in   this   case? </a:t>
            </a:r>
            <a:endParaRPr lang="en-KE" dirty="0"/>
          </a:p>
        </p:txBody>
      </p:sp>
    </p:spTree>
    <p:extLst>
      <p:ext uri="{BB962C8B-B14F-4D97-AF65-F5344CB8AC3E}">
        <p14:creationId xmlns:p14="http://schemas.microsoft.com/office/powerpoint/2010/main" val="422418659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8E4BCC-0034-26BA-0070-384CC13114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cap="none" dirty="0"/>
              <a:t>The Value of Complete Information </a:t>
            </a:r>
            <a:r>
              <a:rPr lang="en-US" cap="none" dirty="0" err="1"/>
              <a:t>cont</a:t>
            </a:r>
            <a:r>
              <a:rPr lang="en-US" cap="none" dirty="0"/>
              <a:t>…</a:t>
            </a:r>
            <a:endParaRPr lang="en-K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11E8B2A-757D-59AF-F61C-4AFD7CF7EF9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There   is a  probability of 0.3 that test marketing will tell you the new product will be   a   success   (Figure   1).  </a:t>
            </a:r>
          </a:p>
          <a:p>
            <a:r>
              <a:rPr lang="en-US" dirty="0"/>
              <a:t> As   you   now   know   for   sure   that   it   will   be successful, you introduce   the new product.  </a:t>
            </a:r>
          </a:p>
          <a:p>
            <a:r>
              <a:rPr lang="en-US" dirty="0"/>
              <a:t> Without test   marketing, you also introduce the new product. </a:t>
            </a:r>
          </a:p>
          <a:p>
            <a:r>
              <a:rPr lang="en-US" dirty="0"/>
              <a:t>So, there is a probability of 0.3that test marketing will not alter your decision. </a:t>
            </a:r>
          </a:p>
        </p:txBody>
      </p:sp>
    </p:spTree>
    <p:extLst>
      <p:ext uri="{BB962C8B-B14F-4D97-AF65-F5344CB8AC3E}">
        <p14:creationId xmlns:p14="http://schemas.microsoft.com/office/powerpoint/2010/main" val="329186926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0A7FAC-97CC-73E4-40FB-CAF29EDF29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cap="none" dirty="0"/>
              <a:t>The Value of Complete Information </a:t>
            </a:r>
            <a:r>
              <a:rPr lang="en-US" cap="none" dirty="0" err="1"/>
              <a:t>cont</a:t>
            </a:r>
            <a:r>
              <a:rPr lang="en-US" cap="none" dirty="0"/>
              <a:t>…</a:t>
            </a:r>
            <a:endParaRPr lang="en-K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E273815-D37B-0297-8FDC-49C364C898A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There is a probability of 0.7 that test marketing will show the product to be a failure. </a:t>
            </a:r>
          </a:p>
          <a:p>
            <a:r>
              <a:rPr lang="en-US" dirty="0"/>
              <a:t>You then decide not to introduce the new product, in which case you save€2m. </a:t>
            </a:r>
          </a:p>
          <a:p>
            <a:r>
              <a:rPr lang="en-US" dirty="0"/>
              <a:t>So, by test marketing you have a 0.7 probability of saving €2m.</a:t>
            </a:r>
          </a:p>
          <a:p>
            <a:r>
              <a:rPr lang="en-US" dirty="0"/>
              <a:t>The value of the information from test marketing is: </a:t>
            </a:r>
          </a:p>
          <a:p>
            <a:pPr marL="0" indent="0">
              <a:buNone/>
            </a:pPr>
            <a:r>
              <a:rPr lang="en-US" dirty="0"/>
              <a:t>		[0.3 * 0 + 0.7 * 2] = €1.4m. </a:t>
            </a:r>
          </a:p>
          <a:p>
            <a:r>
              <a:rPr lang="en-US" dirty="0"/>
              <a:t> If testing the market costs you less than €1.4m, it is rational to test the market</a:t>
            </a:r>
          </a:p>
          <a:p>
            <a:endParaRPr lang="en-US" dirty="0"/>
          </a:p>
          <a:p>
            <a:endParaRPr lang="en-KE" dirty="0"/>
          </a:p>
        </p:txBody>
      </p:sp>
    </p:spTree>
    <p:extLst>
      <p:ext uri="{BB962C8B-B14F-4D97-AF65-F5344CB8AC3E}">
        <p14:creationId xmlns:p14="http://schemas.microsoft.com/office/powerpoint/2010/main" val="326431658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08EF6F-762A-A3CD-4714-CEF536A03B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cap="none" dirty="0"/>
              <a:t>Sample question</a:t>
            </a:r>
            <a:endParaRPr lang="en-KE" cap="non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F42A3A1-C050-1931-BAFD-A01BF71CA76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79" y="1853754"/>
            <a:ext cx="9603275" cy="3988246"/>
          </a:xfrm>
        </p:spPr>
        <p:txBody>
          <a:bodyPr>
            <a:normAutofit fontScale="92500" lnSpcReduction="10000"/>
          </a:bodyPr>
          <a:lstStyle/>
          <a:p>
            <a:r>
              <a:rPr lang="en-US" dirty="0"/>
              <a:t>As we enter 2024, there is a 50% chance that the economy will return to positive economic growth.  </a:t>
            </a:r>
          </a:p>
          <a:p>
            <a:r>
              <a:rPr lang="en-US" dirty="0"/>
              <a:t> This also implies that there is a 50% chance   that   the   economy   will   remain   in   negative   economic  growth (recession). </a:t>
            </a:r>
          </a:p>
          <a:p>
            <a:r>
              <a:rPr lang="en-US" dirty="0"/>
              <a:t> </a:t>
            </a:r>
            <a:r>
              <a:rPr lang="en-US" dirty="0" err="1"/>
              <a:t>Delboy</a:t>
            </a:r>
            <a:r>
              <a:rPr lang="en-US" dirty="0"/>
              <a:t> Computers can produce a Standard Specification PC or a High-Powered specification PC.  </a:t>
            </a:r>
          </a:p>
          <a:p>
            <a:r>
              <a:rPr lang="en-US" dirty="0"/>
              <a:t>In a recession year </a:t>
            </a:r>
            <a:r>
              <a:rPr lang="en-US" dirty="0" err="1"/>
              <a:t>Delboy</a:t>
            </a:r>
            <a:r>
              <a:rPr lang="en-US" dirty="0"/>
              <a:t> Computers  make €1m from Standard PC’s  sales  and €400,000  from sales of High-Powered PC’s.</a:t>
            </a:r>
          </a:p>
          <a:p>
            <a:r>
              <a:rPr lang="en-US" dirty="0"/>
              <a:t> In a year with positive economic growth </a:t>
            </a:r>
            <a:r>
              <a:rPr lang="en-US" dirty="0" err="1"/>
              <a:t>Delboy</a:t>
            </a:r>
            <a:r>
              <a:rPr lang="en-US" dirty="0"/>
              <a:t> Computers make €1.2m from Standard PC sales and €2m from sales of High-Powered PC’s. </a:t>
            </a:r>
            <a:endParaRPr lang="en-KE" dirty="0"/>
          </a:p>
        </p:txBody>
      </p:sp>
    </p:spTree>
    <p:extLst>
      <p:ext uri="{BB962C8B-B14F-4D97-AF65-F5344CB8AC3E}">
        <p14:creationId xmlns:p14="http://schemas.microsoft.com/office/powerpoint/2010/main" val="156950137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3069DB-DED4-919E-43FF-CC6DD3F51A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cap="none" dirty="0"/>
              <a:t>Sample question</a:t>
            </a:r>
            <a:endParaRPr lang="en-K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D8292A2-69B2-9AAE-8E4D-51F248FC415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79" y="1853754"/>
            <a:ext cx="9603275" cy="3612591"/>
          </a:xfrm>
        </p:spPr>
        <p:txBody>
          <a:bodyPr/>
          <a:lstStyle/>
          <a:p>
            <a:r>
              <a:rPr lang="en-US" dirty="0"/>
              <a:t>(</a:t>
            </a:r>
            <a:r>
              <a:rPr lang="en-US" dirty="0" err="1"/>
              <a:t>i</a:t>
            </a:r>
            <a:r>
              <a:rPr lang="en-US" dirty="0"/>
              <a:t>) If you were asked to advise </a:t>
            </a:r>
            <a:r>
              <a:rPr lang="en-US" dirty="0" err="1"/>
              <a:t>Delboy</a:t>
            </a:r>
            <a:r>
              <a:rPr lang="en-US" dirty="0"/>
              <a:t> Computers to produce one range of PC only, in the face of uncertainty about the economic outlook,  would   you   advise   them   to   produce   a   Standard Specification PC or a High-Powered specification PC? </a:t>
            </a:r>
          </a:p>
          <a:p>
            <a:r>
              <a:rPr lang="en-US" dirty="0"/>
              <a:t> (ii) Calculate the value of complete information about the economy.</a:t>
            </a:r>
          </a:p>
          <a:p>
            <a:endParaRPr lang="en-KE" dirty="0"/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B34D97BB-8DB3-85DD-0302-EAF42B55D1D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25539926"/>
              </p:ext>
            </p:extLst>
          </p:nvPr>
        </p:nvGraphicFramePr>
        <p:xfrm>
          <a:off x="2001519" y="3809999"/>
          <a:ext cx="8738902" cy="200096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747556">
                  <a:extLst>
                    <a:ext uri="{9D8B030D-6E8A-4147-A177-3AD203B41FA5}">
                      <a16:colId xmlns:a16="http://schemas.microsoft.com/office/drawing/2014/main" val="1908519672"/>
                    </a:ext>
                  </a:extLst>
                </a:gridCol>
                <a:gridCol w="1747556">
                  <a:extLst>
                    <a:ext uri="{9D8B030D-6E8A-4147-A177-3AD203B41FA5}">
                      <a16:colId xmlns:a16="http://schemas.microsoft.com/office/drawing/2014/main" val="1469176973"/>
                    </a:ext>
                  </a:extLst>
                </a:gridCol>
                <a:gridCol w="1747556">
                  <a:extLst>
                    <a:ext uri="{9D8B030D-6E8A-4147-A177-3AD203B41FA5}">
                      <a16:colId xmlns:a16="http://schemas.microsoft.com/office/drawing/2014/main" val="1278874602"/>
                    </a:ext>
                  </a:extLst>
                </a:gridCol>
                <a:gridCol w="1747556">
                  <a:extLst>
                    <a:ext uri="{9D8B030D-6E8A-4147-A177-3AD203B41FA5}">
                      <a16:colId xmlns:a16="http://schemas.microsoft.com/office/drawing/2014/main" val="223869269"/>
                    </a:ext>
                  </a:extLst>
                </a:gridCol>
                <a:gridCol w="1748678">
                  <a:extLst>
                    <a:ext uri="{9D8B030D-6E8A-4147-A177-3AD203B41FA5}">
                      <a16:colId xmlns:a16="http://schemas.microsoft.com/office/drawing/2014/main" val="3277693241"/>
                    </a:ext>
                  </a:extLst>
                </a:gridCol>
              </a:tblGrid>
              <a:tr h="457201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2000" kern="10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KE" sz="2000" kern="1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2000" kern="100" dirty="0">
                          <a:solidFill>
                            <a:schemeClr val="tx1"/>
                          </a:solidFill>
                          <a:effectLst/>
                        </a:rPr>
                        <a:t>Positive growth</a:t>
                      </a:r>
                      <a:endParaRPr lang="en-KE" sz="2000" kern="1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2000" kern="100" dirty="0">
                          <a:solidFill>
                            <a:schemeClr val="tx1"/>
                          </a:solidFill>
                          <a:effectLst/>
                        </a:rPr>
                        <a:t>Negative growth</a:t>
                      </a:r>
                      <a:endParaRPr lang="en-KE" sz="2000" kern="1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2000" kern="100" dirty="0">
                          <a:solidFill>
                            <a:schemeClr val="tx1"/>
                          </a:solidFill>
                          <a:effectLst/>
                        </a:rPr>
                        <a:t>Probability</a:t>
                      </a:r>
                      <a:endParaRPr lang="en-KE" sz="2000" kern="1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2000" kern="100" dirty="0">
                          <a:solidFill>
                            <a:schemeClr val="tx1"/>
                          </a:solidFill>
                          <a:effectLst/>
                        </a:rPr>
                        <a:t>Expected Value</a:t>
                      </a:r>
                      <a:endParaRPr lang="en-KE" sz="2000" kern="1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209817770"/>
                  </a:ext>
                </a:extLst>
              </a:tr>
              <a:tr h="633604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2000" kern="100" dirty="0">
                          <a:solidFill>
                            <a:schemeClr val="tx1"/>
                          </a:solidFill>
                          <a:effectLst/>
                        </a:rPr>
                        <a:t>Std PC</a:t>
                      </a:r>
                      <a:endParaRPr lang="en-KE" sz="2000" kern="1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2000" kern="100" dirty="0">
                          <a:solidFill>
                            <a:schemeClr val="tx1"/>
                          </a:solidFill>
                          <a:effectLst/>
                        </a:rPr>
                        <a:t>€ 1m</a:t>
                      </a:r>
                      <a:endParaRPr lang="en-KE" sz="2000" kern="1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2000" kern="100">
                          <a:solidFill>
                            <a:schemeClr val="tx1"/>
                          </a:solidFill>
                          <a:effectLst/>
                        </a:rPr>
                        <a:t>€1.2 m</a:t>
                      </a:r>
                      <a:endParaRPr lang="en-KE" sz="2000" kern="1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2000" kern="100">
                          <a:solidFill>
                            <a:schemeClr val="tx1"/>
                          </a:solidFill>
                          <a:effectLst/>
                        </a:rPr>
                        <a:t>0.5</a:t>
                      </a:r>
                      <a:endParaRPr lang="en-KE" sz="2000" kern="1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2000" kern="100">
                          <a:solidFill>
                            <a:schemeClr val="tx1"/>
                          </a:solidFill>
                          <a:effectLst/>
                        </a:rPr>
                        <a:t>€2.2*0.5=€1.1</a:t>
                      </a:r>
                      <a:endParaRPr lang="en-KE" sz="2000" kern="1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889837380"/>
                  </a:ext>
                </a:extLst>
              </a:tr>
              <a:tr h="730962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2000" kern="100" dirty="0">
                          <a:solidFill>
                            <a:schemeClr val="tx1"/>
                          </a:solidFill>
                          <a:effectLst/>
                        </a:rPr>
                        <a:t>High powered PC</a:t>
                      </a:r>
                      <a:endParaRPr lang="en-KE" sz="2000" kern="1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2000" kern="100">
                          <a:solidFill>
                            <a:schemeClr val="tx1"/>
                          </a:solidFill>
                          <a:effectLst/>
                        </a:rPr>
                        <a:t>€ 0.4 m</a:t>
                      </a:r>
                      <a:endParaRPr lang="en-KE" sz="2000" kern="1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2000" kern="100" dirty="0">
                          <a:solidFill>
                            <a:schemeClr val="tx1"/>
                          </a:solidFill>
                          <a:effectLst/>
                        </a:rPr>
                        <a:t>€2.0 m</a:t>
                      </a:r>
                      <a:endParaRPr lang="en-KE" sz="2000" kern="1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2000" kern="100" dirty="0">
                          <a:solidFill>
                            <a:schemeClr val="tx1"/>
                          </a:solidFill>
                          <a:effectLst/>
                        </a:rPr>
                        <a:t>0.5</a:t>
                      </a:r>
                      <a:endParaRPr lang="en-KE" sz="2000" kern="1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2000" kern="100" dirty="0">
                          <a:solidFill>
                            <a:schemeClr val="tx1"/>
                          </a:solidFill>
                          <a:effectLst/>
                        </a:rPr>
                        <a:t>€2.4*0.5=€1.2</a:t>
                      </a:r>
                      <a:endParaRPr lang="en-KE" sz="2000" kern="1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17701511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7436756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82CA68-1E9E-6219-2721-3424088C58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cap="none" dirty="0"/>
              <a:t>Sample question</a:t>
            </a:r>
            <a:endParaRPr lang="en-K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5F127DF-C8E3-0C57-2D80-2B8F6A37BE0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79" y="1853754"/>
            <a:ext cx="9603275" cy="388664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1800" b="1" u="sng" dirty="0"/>
              <a:t>Solution</a:t>
            </a:r>
          </a:p>
          <a:p>
            <a:r>
              <a:rPr lang="en-US" sz="1800" dirty="0"/>
              <a:t>(</a:t>
            </a:r>
            <a:r>
              <a:rPr lang="en-US" sz="1800" dirty="0" err="1"/>
              <a:t>i</a:t>
            </a:r>
            <a:r>
              <a:rPr lang="en-US" sz="1800" dirty="0"/>
              <a:t>) I would advise </a:t>
            </a:r>
            <a:r>
              <a:rPr lang="en-US" sz="1800" dirty="0" err="1"/>
              <a:t>Delboy</a:t>
            </a:r>
            <a:r>
              <a:rPr lang="en-US" sz="1800" dirty="0"/>
              <a:t> Computers to produce High Powered PC’s as Highest expected value €1.2m is greater for High Powered PC’s. </a:t>
            </a:r>
          </a:p>
          <a:p>
            <a:r>
              <a:rPr lang="en-US" sz="1800" dirty="0"/>
              <a:t>(ii) If you had complete information, you would produce Standard specification PC’s in a recession year and make €1m in sales and </a:t>
            </a:r>
          </a:p>
          <a:p>
            <a:r>
              <a:rPr lang="en-US" sz="1800" dirty="0"/>
              <a:t>produce High   Powered   PC’s   in   a   year   with   positive economic   growth and   make   €2m   in   sales.   </a:t>
            </a:r>
          </a:p>
          <a:p>
            <a:r>
              <a:rPr lang="en-US" sz="1800" dirty="0"/>
              <a:t>  Your   average outcome, given there a   50%  chance  of   each  =   [€1m +   €2m]=€3m * 0.5 = €1.5m.  </a:t>
            </a:r>
          </a:p>
          <a:p>
            <a:r>
              <a:rPr lang="en-US" sz="1800" dirty="0"/>
              <a:t> So the value of complete information is €1.5m minus your expected value of €1.2m = €300,000 </a:t>
            </a:r>
            <a:endParaRPr lang="en-KE" sz="1800" dirty="0"/>
          </a:p>
        </p:txBody>
      </p:sp>
    </p:spTree>
    <p:extLst>
      <p:ext uri="{BB962C8B-B14F-4D97-AF65-F5344CB8AC3E}">
        <p14:creationId xmlns:p14="http://schemas.microsoft.com/office/powerpoint/2010/main" val="264950741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AB88DE-235E-0270-6017-56A3F396B1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3.0 THE BASIC MODELS OF INFORMATION ECONOMICS</a:t>
            </a:r>
            <a:endParaRPr lang="en-K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81234C8-D5F1-7338-FA6F-C20BEA34E2A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lnSpc>
                <a:spcPct val="150000"/>
              </a:lnSpc>
              <a:buNone/>
            </a:pPr>
            <a:r>
              <a:rPr lang="en-US" dirty="0"/>
              <a:t>1. Hidden actions/moral hazard: one player takes an action that is not perfectly observed.</a:t>
            </a:r>
          </a:p>
          <a:p>
            <a:pPr>
              <a:lnSpc>
                <a:spcPct val="150000"/>
              </a:lnSpc>
            </a:pPr>
            <a:r>
              <a:rPr lang="en-US" dirty="0"/>
              <a:t>The player whose actions are perfectly observed, called the principal, chooses a contract. </a:t>
            </a:r>
          </a:p>
          <a:p>
            <a:pPr>
              <a:lnSpc>
                <a:spcPct val="150000"/>
              </a:lnSpc>
            </a:pPr>
            <a:r>
              <a:rPr lang="en-US" dirty="0"/>
              <a:t>Then the player whose action is not perfectly observed, called the agent, chooses whether to accept the contract, and then chooses an action.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/>
              <a:t>2. Hidden information/adverse selection-one player has private information about his    personal characteristics (preferences, productivity). </a:t>
            </a:r>
            <a:endParaRPr lang="en-KE" dirty="0"/>
          </a:p>
        </p:txBody>
      </p:sp>
    </p:spTree>
    <p:extLst>
      <p:ext uri="{BB962C8B-B14F-4D97-AF65-F5344CB8AC3E}">
        <p14:creationId xmlns:p14="http://schemas.microsoft.com/office/powerpoint/2010/main" val="342436917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F5CD23-8DED-6D8D-8137-10B3405324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cap="none" dirty="0"/>
              <a:t>Information economics models</a:t>
            </a:r>
            <a:endParaRPr lang="en-KE" cap="non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0778F76-FD4F-3894-247F-CD5B03FCE4F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(a) </a:t>
            </a:r>
            <a:r>
              <a:rPr lang="en-US" dirty="0" err="1"/>
              <a:t>Signalling</a:t>
            </a:r>
            <a:r>
              <a:rPr lang="en-US" dirty="0"/>
              <a:t>: the informed player moves first.</a:t>
            </a:r>
          </a:p>
          <a:p>
            <a:r>
              <a:rPr lang="en-US" dirty="0" err="1"/>
              <a:t>i</a:t>
            </a:r>
            <a:r>
              <a:rPr lang="en-US" dirty="0"/>
              <a:t>. one uninformed player: basic </a:t>
            </a:r>
            <a:r>
              <a:rPr lang="en-US" dirty="0" err="1"/>
              <a:t>signalling</a:t>
            </a:r>
            <a:r>
              <a:rPr lang="en-US" dirty="0"/>
              <a:t> games `a la Cho and Kreps (1987).</a:t>
            </a:r>
          </a:p>
          <a:p>
            <a:r>
              <a:rPr lang="en-US" dirty="0"/>
              <a:t>ii. competing uninformed players: Spence (1973) job market </a:t>
            </a:r>
            <a:r>
              <a:rPr lang="en-US" dirty="0" err="1"/>
              <a:t>signalling</a:t>
            </a:r>
            <a:r>
              <a:rPr lang="en-US" dirty="0"/>
              <a:t>.</a:t>
            </a:r>
          </a:p>
          <a:p>
            <a:r>
              <a:rPr lang="en-US" dirty="0"/>
              <a:t>(b) Screening: the uninformed player moves first.</a:t>
            </a:r>
          </a:p>
          <a:p>
            <a:pPr marL="0" indent="0">
              <a:buNone/>
            </a:pPr>
            <a:r>
              <a:rPr lang="en-US" dirty="0"/>
              <a:t>3. Mechanism design. A group of privately informed agents plays a game designed either by an uninformed party (e.g., the seller of a good) or by the agents themselves.</a:t>
            </a:r>
            <a:endParaRPr lang="en-KE" dirty="0"/>
          </a:p>
        </p:txBody>
      </p:sp>
    </p:spTree>
    <p:extLst>
      <p:ext uri="{BB962C8B-B14F-4D97-AF65-F5344CB8AC3E}">
        <p14:creationId xmlns:p14="http://schemas.microsoft.com/office/powerpoint/2010/main" val="105076968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1148F1-DEBE-AE58-462B-724A65E249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cap="none" dirty="0"/>
              <a:t>Information economics models </a:t>
            </a:r>
            <a:r>
              <a:rPr lang="en-US" cap="none" dirty="0" err="1"/>
              <a:t>cont</a:t>
            </a:r>
            <a:r>
              <a:rPr lang="en-US" cap="none" dirty="0"/>
              <a:t>…</a:t>
            </a:r>
            <a:endParaRPr lang="en-K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A0FCAF3-C5B6-3F77-50DC-FB08700E04D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One can also organize information economics according to the tools used to analyze them-</a:t>
            </a:r>
          </a:p>
          <a:p>
            <a:r>
              <a:rPr lang="en-US" dirty="0"/>
              <a:t>The earliest models are those with competing uninformed players (</a:t>
            </a:r>
            <a:r>
              <a:rPr lang="en-US" dirty="0" err="1"/>
              <a:t>Akerlof</a:t>
            </a:r>
            <a:r>
              <a:rPr lang="en-US" dirty="0"/>
              <a:t>, </a:t>
            </a:r>
            <a:r>
              <a:rPr lang="en-US" dirty="0" err="1"/>
              <a:t>Spence,Rothschild</a:t>
            </a:r>
            <a:r>
              <a:rPr lang="en-US" dirty="0"/>
              <a:t>-Stiglitz). </a:t>
            </a:r>
          </a:p>
          <a:p>
            <a:r>
              <a:rPr lang="en-US" dirty="0" err="1"/>
              <a:t>Signalling</a:t>
            </a:r>
            <a:r>
              <a:rPr lang="en-US" dirty="0"/>
              <a:t> models are most naturally presented in a game-theoretic framework.</a:t>
            </a:r>
          </a:p>
          <a:p>
            <a:r>
              <a:rPr lang="en-US" dirty="0"/>
              <a:t>The basic principal-agent problems use only rudimentary game theory; this analyses amount to solving constrained optimization problems</a:t>
            </a:r>
            <a:endParaRPr lang="en-KE" dirty="0"/>
          </a:p>
        </p:txBody>
      </p:sp>
    </p:spTree>
    <p:extLst>
      <p:ext uri="{BB962C8B-B14F-4D97-AF65-F5344CB8AC3E}">
        <p14:creationId xmlns:p14="http://schemas.microsoft.com/office/powerpoint/2010/main" val="132009130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169AB1-E37A-831F-1D28-4422E4B80F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4.0 Signaling and Screening with Competing Uninformed Players</a:t>
            </a:r>
            <a:endParaRPr lang="en-K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C5E568-18CA-39FD-D065-00CBB4D0B3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79" y="1853754"/>
            <a:ext cx="9603275" cy="398824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u="sng" dirty="0"/>
              <a:t>4.1 The Market for Lemons (</a:t>
            </a:r>
            <a:r>
              <a:rPr lang="en-US" b="1" u="sng" dirty="0" err="1"/>
              <a:t>Akerlof</a:t>
            </a:r>
            <a:r>
              <a:rPr lang="en-US" b="1" u="sng" dirty="0"/>
              <a:t> (1970))</a:t>
            </a:r>
          </a:p>
          <a:p>
            <a:r>
              <a:rPr lang="en-US" dirty="0"/>
              <a:t>The use of "lemon" refers to a slang term for a vehicle that has many problems and defects that negatively impact its utility.</a:t>
            </a:r>
          </a:p>
          <a:p>
            <a:r>
              <a:rPr lang="en-US" dirty="0"/>
              <a:t>The lemon theory posits that in the used car market, the seller has more information regarding the true value of the vehicle than the buyer. </a:t>
            </a:r>
          </a:p>
          <a:p>
            <a:r>
              <a:rPr lang="en-US" dirty="0"/>
              <a:t>This results in the buyer not wanting to pay more than the average price of the car, even if it is of premium quality. </a:t>
            </a:r>
          </a:p>
          <a:p>
            <a:r>
              <a:rPr lang="en-US" dirty="0"/>
              <a:t>This benefits the seller if the car is a lemon but is a disadvantage if the car is of good quality.</a:t>
            </a:r>
          </a:p>
          <a:p>
            <a:endParaRPr lang="en-KE" dirty="0"/>
          </a:p>
        </p:txBody>
      </p:sp>
    </p:spTree>
    <p:extLst>
      <p:ext uri="{BB962C8B-B14F-4D97-AF65-F5344CB8AC3E}">
        <p14:creationId xmlns:p14="http://schemas.microsoft.com/office/powerpoint/2010/main" val="72756462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43EF63-161B-19E4-9AE0-2AD0B4C9CE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cap="none" dirty="0"/>
              <a:t>Understanding the Lemons Problem</a:t>
            </a:r>
            <a:endParaRPr lang="en-KE" cap="non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716AD6-F325-E6C4-80FD-BA916125B6E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The problem of asymmetrical information arises because 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dirty="0"/>
              <a:t>Buyers and sellers don't have equal amounts of information required to make an informed decision regarding a transaction. 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dirty="0"/>
              <a:t>The seller usually knows its true value or at least knows whether it is above or below average in quality. 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dirty="0"/>
              <a:t>Potential buyers, however, typically do not have this knowledge, since they are not privy to all the information that the seller has.</a:t>
            </a:r>
            <a:endParaRPr lang="en-KE" dirty="0"/>
          </a:p>
        </p:txBody>
      </p:sp>
    </p:spTree>
    <p:extLst>
      <p:ext uri="{BB962C8B-B14F-4D97-AF65-F5344CB8AC3E}">
        <p14:creationId xmlns:p14="http://schemas.microsoft.com/office/powerpoint/2010/main" val="8009532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FE1F6A-FF05-B810-7C1C-E408C826C1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cap="none" dirty="0"/>
              <a:t>Understanding the Lemons Problem</a:t>
            </a:r>
            <a:endParaRPr lang="en-KE" cap="non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F871F7B-9410-B6A9-64CF-AD6A66322D8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79" y="1853754"/>
            <a:ext cx="9603275" cy="3612591"/>
          </a:xfrm>
        </p:spPr>
        <p:txBody>
          <a:bodyPr/>
          <a:lstStyle/>
          <a:p>
            <a:pPr marL="0" indent="0">
              <a:buNone/>
            </a:pPr>
            <a:r>
              <a:rPr lang="en-US" b="1" dirty="0"/>
              <a:t>Case –example</a:t>
            </a:r>
          </a:p>
          <a:p>
            <a:r>
              <a:rPr lang="en-US" dirty="0"/>
              <a:t>Suppose that the quality of used cars lies on a 0 to 1 scale and that the population of used cars is uniformly distributed on the interval from 0 to 1.</a:t>
            </a:r>
          </a:p>
          <a:p>
            <a:r>
              <a:rPr lang="en-US" dirty="0"/>
              <a:t>Let that quality represent the value a seller places on the car, and suppose buyers put a value that is 50% higher than the seller. </a:t>
            </a:r>
          </a:p>
          <a:p>
            <a:r>
              <a:rPr lang="en-US" dirty="0"/>
              <a:t>Finally, the seller knows the actual quality, while the buyer does not.</a:t>
            </a:r>
            <a:endParaRPr lang="en-KE" dirty="0"/>
          </a:p>
        </p:txBody>
      </p:sp>
    </p:spTree>
    <p:extLst>
      <p:ext uri="{BB962C8B-B14F-4D97-AF65-F5344CB8AC3E}">
        <p14:creationId xmlns:p14="http://schemas.microsoft.com/office/powerpoint/2010/main" val="330697735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842EB1-ED8D-BF34-FB07-FCDBAFC328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cap="none" dirty="0"/>
              <a:t>Case –example</a:t>
            </a:r>
            <a:br>
              <a:rPr lang="en-US" cap="none" dirty="0"/>
            </a:br>
            <a:endParaRPr lang="en-KE" cap="non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2E6CE0D-C69A-C787-4D15-40F14E4B80B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/>
              <a:t>Can a buyer and seller trade in such a situation? </a:t>
            </a:r>
          </a:p>
          <a:p>
            <a:r>
              <a:rPr lang="en-US" dirty="0"/>
              <a:t>First, note that trade is a good thing because the buyer values the car more than the seller.</a:t>
            </a:r>
          </a:p>
          <a:p>
            <a:r>
              <a:rPr lang="en-US" dirty="0"/>
              <a:t>But can they agree on a price? Consider a price p.</a:t>
            </a:r>
          </a:p>
          <a:p>
            <a:r>
              <a:rPr lang="en-US" dirty="0"/>
              <a:t>At this price, any seller who values the car less than p will be willing to trade.</a:t>
            </a:r>
          </a:p>
          <a:p>
            <a:r>
              <a:rPr lang="en-US" dirty="0"/>
              <a:t> But because of our uniform distribution assumption, this means the distribution of qualities of cars offered for trade at price p will be uniform on the interval 0 to p. </a:t>
            </a:r>
          </a:p>
        </p:txBody>
      </p:sp>
    </p:spTree>
    <p:extLst>
      <p:ext uri="{BB962C8B-B14F-4D97-AF65-F5344CB8AC3E}">
        <p14:creationId xmlns:p14="http://schemas.microsoft.com/office/powerpoint/2010/main" val="384841772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0CFEFA-0700-3152-891A-A048866D8B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cap="none" dirty="0"/>
              <a:t>Case –example</a:t>
            </a:r>
            <a:endParaRPr lang="en-KE" cap="non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BFB47D4-C42D-DF38-2907-3683D2455BB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Consequently, the average quality of these cars will be ½ p, and the buyer values these cars 50% more, which yields ¾ p. </a:t>
            </a:r>
          </a:p>
          <a:p>
            <a:r>
              <a:rPr lang="en-US" dirty="0"/>
              <a:t>Thus, the buyer is not willing to pay the price p for the average car offered at price p.</a:t>
            </a:r>
          </a:p>
          <a:p>
            <a:r>
              <a:rPr lang="en-US" dirty="0"/>
              <a:t>The effect of the informed seller and uninformed buyer produces a “lemons” problem. </a:t>
            </a:r>
          </a:p>
          <a:p>
            <a:endParaRPr lang="en-KE" dirty="0"/>
          </a:p>
        </p:txBody>
      </p:sp>
    </p:spTree>
    <p:extLst>
      <p:ext uri="{BB962C8B-B14F-4D97-AF65-F5344CB8AC3E}">
        <p14:creationId xmlns:p14="http://schemas.microsoft.com/office/powerpoint/2010/main" val="83283074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A27D6C-F963-97D0-9A57-7E45EA2F50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cap="none" dirty="0"/>
              <a:t>Solutions to the Lemons Problem</a:t>
            </a:r>
            <a:endParaRPr lang="en-KE" cap="non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91218B-4408-D2CF-DA73-0BB979BD130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b="1" dirty="0"/>
              <a:t>In what sectors can the lemon problem be found?</a:t>
            </a:r>
          </a:p>
          <a:p>
            <a:r>
              <a:rPr lang="en-US" dirty="0"/>
              <a:t>The lemons problem exists in –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dirty="0"/>
              <a:t>The marketplace for both consumer and business products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dirty="0"/>
              <a:t>Investing, related to the disparity in the perceived value of investments between buyers and sellers. 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dirty="0"/>
              <a:t>Financial sector, including insurance and credit markets for example lenders asymmetric information about the credit worthiness of a borrower.</a:t>
            </a:r>
            <a:endParaRPr lang="en-KE" dirty="0"/>
          </a:p>
        </p:txBody>
      </p:sp>
    </p:spTree>
    <p:extLst>
      <p:ext uri="{BB962C8B-B14F-4D97-AF65-F5344CB8AC3E}">
        <p14:creationId xmlns:p14="http://schemas.microsoft.com/office/powerpoint/2010/main" val="17017950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6C5B97-E519-8359-262F-8B349F9FD2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cap="none" dirty="0"/>
              <a:t>Solutions to the Lemons Problem </a:t>
            </a:r>
            <a:r>
              <a:rPr lang="en-US" cap="none" dirty="0" err="1"/>
              <a:t>cont</a:t>
            </a:r>
            <a:r>
              <a:rPr lang="en-US" cap="none" dirty="0"/>
              <a:t>…</a:t>
            </a:r>
            <a:endParaRPr lang="en-KE" cap="non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7AEE96E-8F9A-9392-7D8D-F2CD2F12358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b="1" dirty="0"/>
              <a:t>Warranties- </a:t>
            </a:r>
          </a:p>
          <a:p>
            <a:r>
              <a:rPr lang="en-US" dirty="0" err="1"/>
              <a:t>Akerlof</a:t>
            </a:r>
            <a:r>
              <a:rPr lang="en-US" dirty="0"/>
              <a:t> proposed strong warranties as one means of overcoming the lemons problem.</a:t>
            </a:r>
          </a:p>
          <a:p>
            <a:r>
              <a:rPr lang="en-US" dirty="0"/>
              <a:t> They can protect a buyer from any negative consequences of buying a lemon. </a:t>
            </a:r>
          </a:p>
          <a:p>
            <a:pPr marL="0" indent="0">
              <a:buNone/>
            </a:pPr>
            <a:r>
              <a:rPr lang="en-US" b="1" dirty="0"/>
              <a:t>Information</a:t>
            </a:r>
          </a:p>
          <a:p>
            <a:r>
              <a:rPr lang="en-US" dirty="0"/>
              <a:t>The explosion of readily available, widespread information.</a:t>
            </a:r>
          </a:p>
          <a:p>
            <a:r>
              <a:rPr lang="en-US" dirty="0"/>
              <a:t>This information can be disseminated through the Internet and has also helped to reduce the problem.</a:t>
            </a:r>
            <a:endParaRPr lang="en-KE" dirty="0"/>
          </a:p>
        </p:txBody>
      </p:sp>
    </p:spTree>
    <p:extLst>
      <p:ext uri="{BB962C8B-B14F-4D97-AF65-F5344CB8AC3E}">
        <p14:creationId xmlns:p14="http://schemas.microsoft.com/office/powerpoint/2010/main" val="250209600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51F7DF-1671-378A-901B-DD6FB76866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cap="none" dirty="0"/>
              <a:t>What Is the Lemons Principle?</a:t>
            </a:r>
            <a:endParaRPr lang="en-KE" cap="non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1B169F5-F1FF-99D4-6436-C61560F80A2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79" y="1853754"/>
            <a:ext cx="9603275" cy="3856166"/>
          </a:xfrm>
        </p:spPr>
        <p:txBody>
          <a:bodyPr>
            <a:normAutofit/>
          </a:bodyPr>
          <a:lstStyle/>
          <a:p>
            <a:r>
              <a:rPr lang="en-US" dirty="0"/>
              <a:t>The basic tenet of the lemon's principle is that low-value cars force high-value cars out of the market.</a:t>
            </a:r>
          </a:p>
          <a:p>
            <a:r>
              <a:rPr lang="en-US" dirty="0"/>
              <a:t>This is because of the asymmetrical information available to the buyer and seller of a used car. </a:t>
            </a:r>
          </a:p>
          <a:p>
            <a:r>
              <a:rPr lang="en-US" dirty="0"/>
              <a:t>A seller does not know what the true value of a used car is.</a:t>
            </a:r>
          </a:p>
          <a:p>
            <a:r>
              <a:rPr lang="en-US" dirty="0"/>
              <a:t>The seller is not willing to pay a premium on the chance that the car might be a lemon.</a:t>
            </a:r>
          </a:p>
          <a:p>
            <a:r>
              <a:rPr lang="en-US" dirty="0"/>
              <a:t>Premium-car sellers are not willing to sell below the premium price, so this results in only lemons being sold.</a:t>
            </a:r>
            <a:endParaRPr lang="en-KE" dirty="0"/>
          </a:p>
        </p:txBody>
      </p:sp>
    </p:spTree>
    <p:extLst>
      <p:ext uri="{BB962C8B-B14F-4D97-AF65-F5344CB8AC3E}">
        <p14:creationId xmlns:p14="http://schemas.microsoft.com/office/powerpoint/2010/main" val="76726837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A53774-BA7B-1ABA-FA91-27538E5897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 cap="none" dirty="0"/>
              <a:t>4.2 Job Market Signalling (Spence (1973))</a:t>
            </a:r>
            <a:endParaRPr lang="en-KE" cap="non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2C1187-D454-37CA-CC48-81510A37D55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dirty="0"/>
              <a:t>Signaling started with the idea of asymmetric information.</a:t>
            </a:r>
          </a:p>
          <a:p>
            <a:r>
              <a:rPr lang="en-US" dirty="0"/>
              <a:t>It relates to the fact that, in some economic transactions, inequalities exist in the normal market for the exchange of goods and services.</a:t>
            </a:r>
          </a:p>
          <a:p>
            <a:r>
              <a:rPr lang="en-US" dirty="0"/>
              <a:t>Michael Spence proposed that two parties could get around the problem of asymmetric information by-</a:t>
            </a:r>
          </a:p>
          <a:p>
            <a:r>
              <a:rPr lang="en-US" dirty="0"/>
              <a:t> having one party send a signal that would reveal some piece of relevant information to the other party.</a:t>
            </a:r>
          </a:p>
          <a:p>
            <a:r>
              <a:rPr lang="en-US" dirty="0"/>
              <a:t>That party would then interpret the signal and adjust their purchasing </a:t>
            </a:r>
            <a:r>
              <a:rPr lang="en-US" dirty="0" err="1"/>
              <a:t>behaviour</a:t>
            </a:r>
            <a:r>
              <a:rPr lang="en-US" dirty="0"/>
              <a:t> accordingly</a:t>
            </a:r>
          </a:p>
          <a:p>
            <a:endParaRPr lang="en-KE" dirty="0"/>
          </a:p>
        </p:txBody>
      </p:sp>
    </p:spTree>
    <p:extLst>
      <p:ext uri="{BB962C8B-B14F-4D97-AF65-F5344CB8AC3E}">
        <p14:creationId xmlns:p14="http://schemas.microsoft.com/office/powerpoint/2010/main" val="98453561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778E93-5606-AEA9-864D-00E00ACBE1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 cap="none" dirty="0"/>
              <a:t>Job Market Signalling</a:t>
            </a:r>
            <a:endParaRPr lang="en-K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D07571-F5D5-397B-31EF-9200A958647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The problems that these parties would immediately run into are-</a:t>
            </a:r>
          </a:p>
          <a:p>
            <a:r>
              <a:rPr lang="en-US" b="1" dirty="0"/>
              <a:t>Effort: </a:t>
            </a:r>
            <a:r>
              <a:rPr lang="en-US" dirty="0"/>
              <a:t>How much time, energy, or money should the sender (agent) spend on sending the signal?</a:t>
            </a:r>
          </a:p>
          <a:p>
            <a:r>
              <a:rPr lang="en-US" b="1" dirty="0"/>
              <a:t>Reliability</a:t>
            </a:r>
            <a:r>
              <a:rPr lang="en-US" dirty="0"/>
              <a:t>: How can the receiver trust the signal to be an honest declaration of information?</a:t>
            </a:r>
          </a:p>
          <a:p>
            <a:r>
              <a:rPr lang="en-US" b="1" dirty="0"/>
              <a:t>Stability</a:t>
            </a:r>
            <a:r>
              <a:rPr lang="en-US" dirty="0"/>
              <a:t>: Under what circumstances will that equilibrium break down?</a:t>
            </a:r>
            <a:endParaRPr lang="en-KE" dirty="0"/>
          </a:p>
        </p:txBody>
      </p:sp>
    </p:spTree>
    <p:extLst>
      <p:ext uri="{BB962C8B-B14F-4D97-AF65-F5344CB8AC3E}">
        <p14:creationId xmlns:p14="http://schemas.microsoft.com/office/powerpoint/2010/main" val="41006706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4ECE46-79DD-80D7-4699-CBEA4FAAD1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 cap="none" dirty="0"/>
              <a:t>Job Market Signalling cont...</a:t>
            </a:r>
            <a:endParaRPr lang="en-K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DDA7BE-E40D-90FB-EC9B-D7636ADE3AB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In the job market, potential employees seek to sell their services to employers for some wage, or price. </a:t>
            </a:r>
          </a:p>
          <a:p>
            <a:r>
              <a:rPr lang="en-US" dirty="0"/>
              <a:t>Generally, employers are willing to pay higher wages to employ better workers. </a:t>
            </a:r>
          </a:p>
          <a:p>
            <a:r>
              <a:rPr lang="en-US" dirty="0"/>
              <a:t>While the individual may know their own level of ability, the hiring firm is not (usually) able to observe such an intangible trait—</a:t>
            </a:r>
          </a:p>
          <a:p>
            <a:r>
              <a:rPr lang="en-US" dirty="0"/>
              <a:t>thus there is an asymmetry of information between the two parties. </a:t>
            </a:r>
            <a:endParaRPr lang="en-KE" dirty="0"/>
          </a:p>
        </p:txBody>
      </p:sp>
    </p:spTree>
    <p:extLst>
      <p:ext uri="{BB962C8B-B14F-4D97-AF65-F5344CB8AC3E}">
        <p14:creationId xmlns:p14="http://schemas.microsoft.com/office/powerpoint/2010/main" val="145071860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BC8860-04FE-9BCC-5B8F-9124C8220F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cap="none" dirty="0"/>
              <a:t>Example of signaling-IPO</a:t>
            </a:r>
            <a:endParaRPr lang="en-KE" cap="non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756E85-8A07-8769-AB30-6D2FB1C06A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79" y="1853754"/>
            <a:ext cx="9603275" cy="3856166"/>
          </a:xfrm>
        </p:spPr>
        <p:txBody>
          <a:bodyPr>
            <a:normAutofit lnSpcReduction="10000"/>
          </a:bodyPr>
          <a:lstStyle/>
          <a:p>
            <a:r>
              <a:rPr lang="en-US" dirty="0"/>
              <a:t>Signaling typically occurs in an IPO(initial public offering), where a company issues out shares to the public market to raise equity capital. </a:t>
            </a:r>
          </a:p>
          <a:p>
            <a:r>
              <a:rPr lang="en-US" dirty="0"/>
              <a:t>This arises due to information asymmetry between potential investors and the company raising capital. </a:t>
            </a:r>
          </a:p>
          <a:p>
            <a:r>
              <a:rPr lang="en-US" dirty="0"/>
              <a:t>Given firms are private before an IPO, prospective investors have limited information about the firm's true value or future prospects.</a:t>
            </a:r>
          </a:p>
          <a:p>
            <a:r>
              <a:rPr lang="en-US" dirty="0"/>
              <a:t>This may lead to market inefficiencies and mispricing. </a:t>
            </a:r>
          </a:p>
          <a:p>
            <a:r>
              <a:rPr lang="en-US" dirty="0"/>
              <a:t>To overcome this information asymmetry, firms may use signaling to communicate their true value to potential investors.</a:t>
            </a:r>
            <a:endParaRPr lang="en-KE" dirty="0"/>
          </a:p>
        </p:txBody>
      </p:sp>
    </p:spTree>
    <p:extLst>
      <p:ext uri="{BB962C8B-B14F-4D97-AF65-F5344CB8AC3E}">
        <p14:creationId xmlns:p14="http://schemas.microsoft.com/office/powerpoint/2010/main" val="144624631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313A8D-03A2-6C3C-E895-57251DBC3B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cap="none" dirty="0"/>
              <a:t>4.3 Screening in Insurance Markets (Rothschild and Stiglitz (1976))</a:t>
            </a:r>
            <a:endParaRPr lang="en-KE" cap="non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96AF66-A987-5902-C775-48F29E9066E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The process of screening customers is highly applicable in the market for insurance.</a:t>
            </a:r>
          </a:p>
          <a:p>
            <a:r>
              <a:rPr lang="en-US" dirty="0"/>
              <a:t>Parties providing insurance perform such activities to reveal the overall risk level of a customer.</a:t>
            </a:r>
          </a:p>
          <a:p>
            <a:pPr marL="0" indent="0">
              <a:buNone/>
            </a:pPr>
            <a:r>
              <a:rPr lang="en-US" i="1" dirty="0"/>
              <a:t>Michael Rothschild and Joseph Stiglitz-</a:t>
            </a:r>
          </a:p>
          <a:p>
            <a:r>
              <a:rPr lang="en-US" dirty="0"/>
              <a:t>Conducted research on the insurance market and how individuals can improve their position in the market when presented with asymmetric information.</a:t>
            </a:r>
          </a:p>
          <a:p>
            <a:r>
              <a:rPr lang="en-US" dirty="0"/>
              <a:t>Found that individuals (uninformed party) can initiate action by extracting information through screening.</a:t>
            </a:r>
          </a:p>
        </p:txBody>
      </p:sp>
    </p:spTree>
    <p:extLst>
      <p:ext uri="{BB962C8B-B14F-4D97-AF65-F5344CB8AC3E}">
        <p14:creationId xmlns:p14="http://schemas.microsoft.com/office/powerpoint/2010/main" val="281973610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7D9B6F-B549-9C19-1D42-5018C974CC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cap="none" dirty="0"/>
              <a:t>Screening in Insurance Markets </a:t>
            </a:r>
            <a:endParaRPr lang="en-KE" cap="non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7F48CBE-C716-DBB9-4711-DAC171E21F1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en-US" dirty="0"/>
              <a:t>The information enables  them to better position themselves in the market. </a:t>
            </a:r>
          </a:p>
          <a:p>
            <a:pPr>
              <a:lnSpc>
                <a:spcPct val="150000"/>
              </a:lnSpc>
            </a:pPr>
            <a:r>
              <a:rPr lang="en-US" dirty="0"/>
              <a:t>Insurance companies (uninformed party) had lacked information on the risk level of consumers (informed party). </a:t>
            </a:r>
          </a:p>
          <a:p>
            <a:pPr>
              <a:lnSpc>
                <a:spcPct val="150000"/>
              </a:lnSpc>
            </a:pPr>
            <a:r>
              <a:rPr lang="en-US" dirty="0"/>
              <a:t>This allowed insurance companies to create a range of risk classes in which their consumers were allocated.</a:t>
            </a:r>
          </a:p>
          <a:p>
            <a:pPr>
              <a:lnSpc>
                <a:spcPct val="200000"/>
              </a:lnSpc>
            </a:pPr>
            <a:endParaRPr lang="en-US" dirty="0"/>
          </a:p>
          <a:p>
            <a:pPr marL="0" indent="0">
              <a:buNone/>
            </a:pPr>
            <a:endParaRPr lang="en-KE" dirty="0"/>
          </a:p>
        </p:txBody>
      </p:sp>
    </p:spTree>
    <p:extLst>
      <p:ext uri="{BB962C8B-B14F-4D97-AF65-F5344CB8AC3E}">
        <p14:creationId xmlns:p14="http://schemas.microsoft.com/office/powerpoint/2010/main" val="317448348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47ACFB-4283-7443-BD69-14F5CD77CA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cap="none" dirty="0"/>
              <a:t>Screening in Insurance Markets </a:t>
            </a:r>
            <a:r>
              <a:rPr lang="en-US" cap="none" dirty="0" err="1"/>
              <a:t>cont</a:t>
            </a:r>
            <a:r>
              <a:rPr lang="en-US" cap="none" dirty="0"/>
              <a:t>…</a:t>
            </a:r>
            <a:endParaRPr lang="en-KE" cap="non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9EB4EE0-182C-FEFF-ED27-5EE3678CA1C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en-US" i="1" dirty="0"/>
              <a:t>Screening techniques include: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/>
              <a:t>1. </a:t>
            </a:r>
            <a:r>
              <a:rPr lang="en-US" b="1" dirty="0"/>
              <a:t>Background check</a:t>
            </a:r>
            <a:r>
              <a:rPr lang="en-US" dirty="0"/>
              <a:t>-provides information on criminal history, credit rating and previous employment to reveal past behaviors.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/>
              <a:t>2. </a:t>
            </a:r>
            <a:r>
              <a:rPr lang="en-US" b="1" dirty="0"/>
              <a:t>Provision of demographic information</a:t>
            </a:r>
            <a:r>
              <a:rPr lang="en-US" dirty="0"/>
              <a:t>-the insurance obtains information about the customer such as their age, gender and ethnicity to reveal their type.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/>
              <a:t>3. </a:t>
            </a:r>
            <a:r>
              <a:rPr lang="en-US" b="1" dirty="0"/>
              <a:t>Other information</a:t>
            </a:r>
            <a:r>
              <a:rPr lang="en-US" dirty="0"/>
              <a:t>-specific to the type of insurance the customer is seeking. </a:t>
            </a:r>
            <a:endParaRPr lang="en-KE" dirty="0"/>
          </a:p>
        </p:txBody>
      </p:sp>
    </p:spTree>
    <p:extLst>
      <p:ext uri="{BB962C8B-B14F-4D97-AF65-F5344CB8AC3E}">
        <p14:creationId xmlns:p14="http://schemas.microsoft.com/office/powerpoint/2010/main" val="2997889914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F099B7-3FD2-092F-3C67-361C9A8A12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5.0 Principal-Agent Models</a:t>
            </a:r>
            <a:endParaRPr lang="en-K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CBA5A98-B2DA-7E1F-AC7C-580CFC01B8C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In a principal-agent model, an uninformed party (the principal) makes a take-it-or-leave-it offer to an informed party (the agent). </a:t>
            </a:r>
          </a:p>
          <a:p>
            <a:pPr marL="0" indent="0">
              <a:buNone/>
            </a:pPr>
            <a:r>
              <a:rPr lang="en-US" b="1" dirty="0"/>
              <a:t>What is the principal agent problem?</a:t>
            </a:r>
          </a:p>
          <a:p>
            <a:r>
              <a:rPr lang="en-US" dirty="0"/>
              <a:t>It is a conflict in priorities between a person or group and the representative authorized to act on their behalf.</a:t>
            </a:r>
          </a:p>
          <a:p>
            <a:r>
              <a:rPr lang="en-US" dirty="0"/>
              <a:t>The risk that the agent will act in a way that is contrary to the principal’s best interest can be defined as agency costs.</a:t>
            </a:r>
          </a:p>
          <a:p>
            <a:endParaRPr lang="en-KE" dirty="0"/>
          </a:p>
        </p:txBody>
      </p:sp>
    </p:spTree>
    <p:extLst>
      <p:ext uri="{BB962C8B-B14F-4D97-AF65-F5344CB8AC3E}">
        <p14:creationId xmlns:p14="http://schemas.microsoft.com/office/powerpoint/2010/main" val="2870666796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4FD2EB-5CE9-321D-9370-D6111DA319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cap="none" dirty="0"/>
              <a:t>What Causes the Principal-Agent Problem?</a:t>
            </a:r>
            <a:endParaRPr lang="en-KE" cap="non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280512E-DB01-7D2A-9F73-7908195904D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b="1" dirty="0"/>
              <a:t>Agency Costs</a:t>
            </a:r>
          </a:p>
          <a:p>
            <a:r>
              <a:rPr lang="en-US" dirty="0"/>
              <a:t>The principal cannot constantly monitor the agent’s actions. </a:t>
            </a:r>
          </a:p>
          <a:p>
            <a:r>
              <a:rPr lang="en-US" dirty="0"/>
              <a:t>Agency costs are viewed as a part of transaction costs.</a:t>
            </a:r>
          </a:p>
          <a:p>
            <a:r>
              <a:rPr lang="en-US" dirty="0"/>
              <a:t>Agency costs may also include the expenses of setting up financial or other incentives to encourage the agent to act in a particular way. </a:t>
            </a:r>
            <a:endParaRPr lang="en-KE" dirty="0"/>
          </a:p>
        </p:txBody>
      </p:sp>
    </p:spTree>
    <p:extLst>
      <p:ext uri="{BB962C8B-B14F-4D97-AF65-F5344CB8AC3E}">
        <p14:creationId xmlns:p14="http://schemas.microsoft.com/office/powerpoint/2010/main" val="2850685197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AB3C7C-4506-EFBB-2164-B8C77A1678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cap="none" dirty="0"/>
              <a:t>Solutions to the Principal-Agent Problem</a:t>
            </a:r>
            <a:endParaRPr lang="en-KE" cap="non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AA3285-7CB6-AF03-873D-60F28C70394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79" y="1853754"/>
            <a:ext cx="9603275" cy="3612591"/>
          </a:xfrm>
        </p:spPr>
        <p:txBody>
          <a:bodyPr>
            <a:normAutofit/>
          </a:bodyPr>
          <a:lstStyle/>
          <a:p>
            <a:r>
              <a:rPr lang="en-US" dirty="0"/>
              <a:t>The principal to create incentives for the agent to act as the principal wants.</a:t>
            </a:r>
          </a:p>
          <a:p>
            <a:pPr marL="0" indent="0">
              <a:buNone/>
            </a:pPr>
            <a:r>
              <a:rPr lang="en-US" b="1" dirty="0"/>
              <a:t>1. Contract Design</a:t>
            </a:r>
          </a:p>
          <a:p>
            <a:r>
              <a:rPr lang="en-US" dirty="0"/>
              <a:t>The shareholders can act before and after hiring a manager to overcome some risks.</a:t>
            </a:r>
          </a:p>
          <a:p>
            <a:r>
              <a:rPr lang="en-US" dirty="0"/>
              <a:t>Design a contract that aligns the incentives of the manager with the incentives of the shareholders.</a:t>
            </a:r>
          </a:p>
          <a:p>
            <a:pPr marL="0" indent="0">
              <a:buNone/>
            </a:pPr>
            <a:r>
              <a:rPr lang="en-US" b="1" dirty="0"/>
              <a:t>2. Performance Evaluation and Compensation</a:t>
            </a:r>
            <a:r>
              <a:rPr lang="en-US" dirty="0"/>
              <a:t>-Linking compensation to certain criteria, such as a performance evaluation, </a:t>
            </a:r>
            <a:endParaRPr lang="en-KE" dirty="0"/>
          </a:p>
        </p:txBody>
      </p:sp>
    </p:spTree>
    <p:extLst>
      <p:ext uri="{BB962C8B-B14F-4D97-AF65-F5344CB8AC3E}">
        <p14:creationId xmlns:p14="http://schemas.microsoft.com/office/powerpoint/2010/main" val="3657187508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200365-D652-EB42-95A8-7AA2EDA2B4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cap="none" dirty="0"/>
              <a:t>Examples of the Principal-Agent Problem</a:t>
            </a:r>
            <a:endParaRPr lang="en-KE" cap="non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25D2B5-31A9-F179-A91D-4B83EEBA267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A client who hires a lawyer may worry that the lawyer will wrack up more billable hours than are necessary.</a:t>
            </a:r>
          </a:p>
          <a:p>
            <a:r>
              <a:rPr lang="en-US" dirty="0"/>
              <a:t>A homeowner may disapprove of the City Council's use of taxpayer funds.</a:t>
            </a:r>
          </a:p>
          <a:p>
            <a:r>
              <a:rPr lang="en-US" dirty="0"/>
              <a:t>A home buyer may suspect that a realtor is more interested in a commission than in the buyer's concerns</a:t>
            </a:r>
            <a:endParaRPr lang="en-KE" dirty="0"/>
          </a:p>
        </p:txBody>
      </p:sp>
    </p:spTree>
    <p:extLst>
      <p:ext uri="{BB962C8B-B14F-4D97-AF65-F5344CB8AC3E}">
        <p14:creationId xmlns:p14="http://schemas.microsoft.com/office/powerpoint/2010/main" val="2613456388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CF5ECF-4720-8DD5-6ACC-68E33CE8F6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5.1 Moral Hazard</a:t>
            </a:r>
            <a:endParaRPr lang="en-K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76E5FEA-54F9-733A-7FC1-E05C47C2A84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/>
              <a:t>What is moral hazard?</a:t>
            </a:r>
          </a:p>
          <a:p>
            <a:r>
              <a:rPr lang="en-US" dirty="0"/>
              <a:t>It is the risk that a party has not entered into a contract in good faith or has provided misleading information about its assets, liabilities, or credit capacity.</a:t>
            </a:r>
          </a:p>
          <a:p>
            <a:r>
              <a:rPr lang="en-US" dirty="0"/>
              <a:t>It can exist when a party to a contract can take risks without having to suffer consequences.</a:t>
            </a:r>
          </a:p>
          <a:p>
            <a:r>
              <a:rPr lang="en-US" dirty="0"/>
              <a:t>It is common in the lending and insurance industries but also can exist in employee-employer relationships.</a:t>
            </a:r>
          </a:p>
          <a:p>
            <a:endParaRPr lang="en-KE" dirty="0"/>
          </a:p>
        </p:txBody>
      </p:sp>
    </p:spTree>
    <p:extLst>
      <p:ext uri="{BB962C8B-B14F-4D97-AF65-F5344CB8AC3E}">
        <p14:creationId xmlns:p14="http://schemas.microsoft.com/office/powerpoint/2010/main" val="530401043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682548-326E-3FD0-F633-B133E89EF2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cap="none" dirty="0"/>
              <a:t>How Do You Manage Moral Hazards?</a:t>
            </a:r>
            <a:endParaRPr lang="en-KE" cap="non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2FBF354-DCE3-7EEA-6513-49CDD31726B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To minimize moral hazards</a:t>
            </a:r>
          </a:p>
          <a:p>
            <a:r>
              <a:rPr lang="en-US" dirty="0"/>
              <a:t>1.  encourage the risk-taking party to act more responsibly by offering them incentives.</a:t>
            </a:r>
          </a:p>
          <a:p>
            <a:r>
              <a:rPr lang="en-US" dirty="0"/>
              <a:t>2. Institute policies that discourage immoral behavior by making it a punishable offense.</a:t>
            </a:r>
          </a:p>
          <a:p>
            <a:r>
              <a:rPr lang="en-US" dirty="0"/>
              <a:t>3. Regular monitoring allows the at-risk party to remain aware of whether the other party is taking advantage of them.</a:t>
            </a:r>
            <a:endParaRPr lang="en-KE" dirty="0"/>
          </a:p>
        </p:txBody>
      </p:sp>
    </p:spTree>
    <p:extLst>
      <p:ext uri="{BB962C8B-B14F-4D97-AF65-F5344CB8AC3E}">
        <p14:creationId xmlns:p14="http://schemas.microsoft.com/office/powerpoint/2010/main" val="2823117108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A9BD27-C544-9048-5C1C-A6BC96C628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5.2 adverse selection</a:t>
            </a:r>
            <a:endParaRPr lang="en-K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C255F48-80A6-AF9D-3127-D1822E54AB8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Adverse selection is a market situation where buyers and sellers have different information. </a:t>
            </a:r>
          </a:p>
          <a:p>
            <a:r>
              <a:rPr lang="en-US" dirty="0"/>
              <a:t>The result is the unequal distribution of benefits to both parties, with the party having the key information benefiting more.</a:t>
            </a:r>
          </a:p>
          <a:p>
            <a:r>
              <a:rPr lang="en-US" dirty="0"/>
              <a:t>Taking advantage of undisclosed information in an economic contract or trade of possession is known as adverse selection.</a:t>
            </a:r>
          </a:p>
          <a:p>
            <a:endParaRPr lang="en-KE" dirty="0"/>
          </a:p>
        </p:txBody>
      </p:sp>
    </p:spTree>
    <p:extLst>
      <p:ext uri="{BB962C8B-B14F-4D97-AF65-F5344CB8AC3E}">
        <p14:creationId xmlns:p14="http://schemas.microsoft.com/office/powerpoint/2010/main" val="1478745836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4E0B14-BCBC-DDF2-839E-42A51E02E0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cap="none" dirty="0"/>
              <a:t>Example of adverse selection in the insurance industry.</a:t>
            </a:r>
            <a:endParaRPr lang="en-KE" cap="non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570BD04-98FA-CE26-3653-57AE28D8647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79" y="1853754"/>
            <a:ext cx="9603275" cy="3866326"/>
          </a:xfrm>
        </p:spPr>
        <p:txBody>
          <a:bodyPr>
            <a:normAutofit/>
          </a:bodyPr>
          <a:lstStyle/>
          <a:p>
            <a:r>
              <a:rPr lang="en-US" dirty="0"/>
              <a:t>Adverse selection was first described for life insurance. </a:t>
            </a:r>
          </a:p>
          <a:p>
            <a:r>
              <a:rPr lang="en-US" dirty="0"/>
              <a:t>It creates a demand for insurance which is positively correlated with the insured's risk of loss.</a:t>
            </a:r>
          </a:p>
          <a:p>
            <a:r>
              <a:rPr lang="en-US" dirty="0"/>
              <a:t>For example, overall, non-smokers have a much lower risk of death than smokers of the same age and sex. </a:t>
            </a:r>
          </a:p>
          <a:p>
            <a:r>
              <a:rPr lang="en-US" dirty="0"/>
              <a:t>If the price of insurance does not vary according to smoking status, then it will be more valuable for smokers than for non-smokers. </a:t>
            </a:r>
          </a:p>
          <a:p>
            <a:r>
              <a:rPr lang="en-US" dirty="0"/>
              <a:t>Thus, smokers will have a greater incentive to buy insurance and will purchase more insurance than non-smokers.</a:t>
            </a:r>
            <a:endParaRPr lang="en-KE" dirty="0"/>
          </a:p>
        </p:txBody>
      </p:sp>
    </p:spTree>
    <p:extLst>
      <p:ext uri="{BB962C8B-B14F-4D97-AF65-F5344CB8AC3E}">
        <p14:creationId xmlns:p14="http://schemas.microsoft.com/office/powerpoint/2010/main" val="2634294997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608FCB-A338-F09F-3B56-0AC9426F25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6.0 SUMMARY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9028D8A-2A5E-8A30-7A50-156B8E223BC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79" y="1853754"/>
            <a:ext cx="9603275" cy="3612591"/>
          </a:xfrm>
        </p:spPr>
        <p:txBody>
          <a:bodyPr>
            <a:normAutofit fontScale="92500"/>
          </a:bodyPr>
          <a:lstStyle/>
          <a:p>
            <a:r>
              <a:rPr lang="en-US" dirty="0"/>
              <a:t>Information economics  is also called the economics of information.</a:t>
            </a:r>
          </a:p>
          <a:p>
            <a:r>
              <a:rPr lang="en-US" dirty="0"/>
              <a:t>It is a branch of microeconomics that studies how information and information systems affect an economy and economic decisions.</a:t>
            </a:r>
          </a:p>
          <a:p>
            <a:r>
              <a:rPr lang="en-US" dirty="0"/>
              <a:t>One application considers information embodied in certain types of commodities that are "expensive to produce but cheap to reproduce.”</a:t>
            </a:r>
          </a:p>
          <a:p>
            <a:r>
              <a:rPr lang="en-US" dirty="0"/>
              <a:t>Information as signal has been described as a kind of negative measure of uncertainty.</a:t>
            </a:r>
          </a:p>
          <a:p>
            <a:r>
              <a:rPr lang="en-US" dirty="0"/>
              <a:t>It includes complete and scientific knowledge as special cases. </a:t>
            </a:r>
          </a:p>
          <a:p>
            <a:r>
              <a:rPr lang="en-US" dirty="0"/>
              <a:t>The first insights in information economics related to the economics of information goods.</a:t>
            </a:r>
          </a:p>
        </p:txBody>
      </p:sp>
    </p:spTree>
    <p:extLst>
      <p:ext uri="{BB962C8B-B14F-4D97-AF65-F5344CB8AC3E}">
        <p14:creationId xmlns:p14="http://schemas.microsoft.com/office/powerpoint/2010/main" val="3198048631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0C777C-9A57-EA3D-1D25-437AB92F1D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SUMMARY</a:t>
            </a:r>
            <a:endParaRPr lang="en-K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B4DB8A-5F0C-C1EC-A578-F25F22DE53F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79" y="1853754"/>
            <a:ext cx="9603275" cy="3713926"/>
          </a:xfrm>
        </p:spPr>
        <p:txBody>
          <a:bodyPr/>
          <a:lstStyle/>
          <a:p>
            <a:r>
              <a:rPr lang="en-US" dirty="0"/>
              <a:t>Information economics is formally related to game theory as two different types of games that may apply, games with perfect information, and incomplete information.</a:t>
            </a:r>
          </a:p>
          <a:p>
            <a:r>
              <a:rPr lang="en-US" dirty="0"/>
              <a:t>The starting point for economic analysis is the observation that information has economic value.</a:t>
            </a:r>
          </a:p>
          <a:p>
            <a:r>
              <a:rPr lang="en-US" dirty="0"/>
              <a:t>It allows individuals to make choices that yield higher expected payoffs or expected utility than they would obtain from choices made in the absence of information. </a:t>
            </a:r>
          </a:p>
          <a:p>
            <a:r>
              <a:rPr lang="en-US" dirty="0"/>
              <a:t>Data valuation is an emerging discipline that seeks to understand and measure the economic characteristics of information and data.</a:t>
            </a:r>
            <a:endParaRPr lang="en-KE" dirty="0"/>
          </a:p>
        </p:txBody>
      </p:sp>
    </p:spTree>
    <p:extLst>
      <p:ext uri="{BB962C8B-B14F-4D97-AF65-F5344CB8AC3E}">
        <p14:creationId xmlns:p14="http://schemas.microsoft.com/office/powerpoint/2010/main" val="1598660951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662CF8-EEDD-68A8-8D3C-B66F0CB7BA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7.0 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A5C4A4-3C9B-F313-4DFF-04F7C789B36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79" y="1853754"/>
            <a:ext cx="9603275" cy="3906966"/>
          </a:xfrm>
        </p:spPr>
        <p:txBody>
          <a:bodyPr>
            <a:normAutofit/>
          </a:bodyPr>
          <a:lstStyle/>
          <a:p>
            <a:r>
              <a:rPr lang="en-US" dirty="0"/>
              <a:t>Halpern, J. Y. (2001). Substantive rationality and backward induction. Games and Economic Behavior, 37:425–435.</a:t>
            </a:r>
          </a:p>
          <a:p>
            <a:r>
              <a:rPr lang="en-US" dirty="0" err="1"/>
              <a:t>Gonz´alez-D´ıaz</a:t>
            </a:r>
            <a:r>
              <a:rPr lang="en-US" dirty="0"/>
              <a:t>, J., </a:t>
            </a:r>
            <a:r>
              <a:rPr lang="en-US" dirty="0" err="1"/>
              <a:t>Garc´ıa</a:t>
            </a:r>
            <a:r>
              <a:rPr lang="en-US" dirty="0"/>
              <a:t>-Jurado, I., and </a:t>
            </a:r>
            <a:r>
              <a:rPr lang="en-US" dirty="0" err="1"/>
              <a:t>Fiestras</a:t>
            </a:r>
            <a:r>
              <a:rPr lang="en-US" dirty="0"/>
              <a:t>-Janeiro, M. G. (2010). An Introductory Course on Mathematical Game Theory. American Mathematical Society, Providence, RI.</a:t>
            </a:r>
          </a:p>
          <a:p>
            <a:r>
              <a:rPr lang="en-US" dirty="0"/>
              <a:t>Gilboa, I. (2009). Theory of Decision under Uncertainty. Cambridge University Press, Cam-bridge.</a:t>
            </a:r>
          </a:p>
          <a:p>
            <a:r>
              <a:rPr lang="en-US" dirty="0"/>
              <a:t>Gilboa, I. (2010). Rational Choice. MIT Press, Cambridge.</a:t>
            </a:r>
          </a:p>
          <a:p>
            <a:r>
              <a:rPr lang="en-US" dirty="0" err="1"/>
              <a:t>Ewerhart</a:t>
            </a:r>
            <a:r>
              <a:rPr lang="en-US" dirty="0"/>
              <a:t>, C. (2002). Backward induction and the game-theoretic analysis of chess. Games and Economic Behavior, 39:206–214.</a:t>
            </a:r>
          </a:p>
        </p:txBody>
      </p:sp>
    </p:spTree>
    <p:extLst>
      <p:ext uri="{BB962C8B-B14F-4D97-AF65-F5344CB8AC3E}">
        <p14:creationId xmlns:p14="http://schemas.microsoft.com/office/powerpoint/2010/main" val="1612032233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23522FE7-5A29-4EF6-B1EF-2CA55748A77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KE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C2192E09-EBC7-416C-B887-DFF915D7F4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2924498D-E084-44BE-A196-CFCE3556435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14C12901-9FCC-461E-A64A-89B4791235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29C51009-A09A-4689-8E6C-F8FC99E6A8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9EC65442-F244-409C-BF44-C5D6472E810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654296" y="2148839"/>
            <a:ext cx="0" cy="3200400"/>
          </a:xfrm>
          <a:prstGeom prst="line">
            <a:avLst/>
          </a:prstGeom>
          <a:ln w="317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414F3C-4290-B395-8ADC-3CD6B9AE4304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4924851" y="1600199"/>
            <a:ext cx="6130003" cy="4297680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THE END,THANK YOU.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3396835"/>
      </p:ext>
    </p:extLst>
  </p:cSld>
  <p:clrMapOvr>
    <a:masterClrMapping/>
  </p:clrMapOvr>
</p:sld>
</file>

<file path=ppt/theme/theme1.xml><?xml version="1.0" encoding="utf-8"?>
<a:theme xmlns:a="http://schemas.openxmlformats.org/drawingml/2006/main" name="Gallery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Gallery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43000" r="43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Gallery</Template>
  <TotalTime>939</TotalTime>
  <Words>3347</Words>
  <Application>Microsoft Office PowerPoint</Application>
  <PresentationFormat>Widescreen</PresentationFormat>
  <Paragraphs>266</Paragraphs>
  <Slides>46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46</vt:i4>
      </vt:variant>
    </vt:vector>
  </HeadingPairs>
  <TitlesOfParts>
    <vt:vector size="51" baseType="lpstr">
      <vt:lpstr>Arial</vt:lpstr>
      <vt:lpstr>Calibri</vt:lpstr>
      <vt:lpstr>Gill Sans MT</vt:lpstr>
      <vt:lpstr>Wingdings</vt:lpstr>
      <vt:lpstr>Gallery</vt:lpstr>
      <vt:lpstr>INTERMEDIATE MICROECONOMICS</vt:lpstr>
      <vt:lpstr>CONTENTS</vt:lpstr>
      <vt:lpstr>CONTENTS</vt:lpstr>
      <vt:lpstr>1.0 OBJECTIVES</vt:lpstr>
      <vt:lpstr>objectives</vt:lpstr>
      <vt:lpstr>2.0 INTRODUCTION</vt:lpstr>
      <vt:lpstr>Scarcity of information</vt:lpstr>
      <vt:lpstr>Case example</vt:lpstr>
      <vt:lpstr>Case example</vt:lpstr>
      <vt:lpstr>Case example</vt:lpstr>
      <vt:lpstr>The Value of Complete Information </vt:lpstr>
      <vt:lpstr>The Value of Complete Information cont…</vt:lpstr>
      <vt:lpstr>The Value of Complete Information cont…</vt:lpstr>
      <vt:lpstr>Sample question</vt:lpstr>
      <vt:lpstr>Sample question</vt:lpstr>
      <vt:lpstr>Sample question</vt:lpstr>
      <vt:lpstr>3.0 THE BASIC MODELS OF INFORMATION ECONOMICS</vt:lpstr>
      <vt:lpstr>Information economics models</vt:lpstr>
      <vt:lpstr>Information economics models cont…</vt:lpstr>
      <vt:lpstr>4.0 Signaling and Screening with Competing Uninformed Players</vt:lpstr>
      <vt:lpstr>Understanding the Lemons Problem</vt:lpstr>
      <vt:lpstr>Understanding the Lemons Problem</vt:lpstr>
      <vt:lpstr>Case –example </vt:lpstr>
      <vt:lpstr>Case –example</vt:lpstr>
      <vt:lpstr>Solutions to the Lemons Problem</vt:lpstr>
      <vt:lpstr>Solutions to the Lemons Problem cont…</vt:lpstr>
      <vt:lpstr>What Is the Lemons Principle?</vt:lpstr>
      <vt:lpstr>4.2 Job Market Signalling (Spence (1973))</vt:lpstr>
      <vt:lpstr>Job Market Signalling</vt:lpstr>
      <vt:lpstr>Job Market Signalling cont...</vt:lpstr>
      <vt:lpstr>Example of signaling-IPO</vt:lpstr>
      <vt:lpstr>4.3 Screening in Insurance Markets (Rothschild and Stiglitz (1976))</vt:lpstr>
      <vt:lpstr>Screening in Insurance Markets </vt:lpstr>
      <vt:lpstr>Screening in Insurance Markets cont…</vt:lpstr>
      <vt:lpstr>5.0 Principal-Agent Models</vt:lpstr>
      <vt:lpstr>What Causes the Principal-Agent Problem?</vt:lpstr>
      <vt:lpstr>Solutions to the Principal-Agent Problem</vt:lpstr>
      <vt:lpstr>Examples of the Principal-Agent Problem</vt:lpstr>
      <vt:lpstr>5.1 Moral Hazard</vt:lpstr>
      <vt:lpstr>How Do You Manage Moral Hazards?</vt:lpstr>
      <vt:lpstr>5.2 adverse selection</vt:lpstr>
      <vt:lpstr>Example of adverse selection in the insurance industry.</vt:lpstr>
      <vt:lpstr>6.0 SUMMARY</vt:lpstr>
      <vt:lpstr>SUMMARY</vt:lpstr>
      <vt:lpstr>7.0 REFERENCES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INTERMEDIATE MICROECONOMICS</dc:title>
  <dc:creator>Evelyn Tipape (Treasury)</dc:creator>
  <cp:lastModifiedBy>Evelyn Tipape (Treasury)</cp:lastModifiedBy>
  <cp:revision>6</cp:revision>
  <dcterms:created xsi:type="dcterms:W3CDTF">2023-11-08T12:49:20Z</dcterms:created>
  <dcterms:modified xsi:type="dcterms:W3CDTF">2023-11-13T06:24:40Z</dcterms:modified>
</cp:coreProperties>
</file>