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00" r:id="rId4"/>
    <p:sldId id="302" r:id="rId5"/>
    <p:sldId id="258" r:id="rId6"/>
    <p:sldId id="260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61" r:id="rId17"/>
    <p:sldId id="301" r:id="rId18"/>
    <p:sldId id="262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304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63" r:id="rId45"/>
    <p:sldId id="299" r:id="rId46"/>
    <p:sldId id="264" r:id="rId47"/>
    <p:sldId id="298" r:id="rId48"/>
    <p:sldId id="303" r:id="rId4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FF92-788A-4F5B-8AA8-83E10EAD66EF}" type="datetimeFigureOut">
              <a:rPr lang="en-US" smtClean="0"/>
              <a:t>11/15/2023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369E638F-49E3-422E-AF29-816A5E1A12A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9753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FF92-788A-4F5B-8AA8-83E10EAD66EF}" type="datetimeFigureOut">
              <a:rPr lang="en-US" smtClean="0"/>
              <a:t>11/15/2023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638F-49E3-422E-AF29-816A5E1A12A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0682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FF92-788A-4F5B-8AA8-83E10EAD66EF}" type="datetimeFigureOut">
              <a:rPr lang="en-US" smtClean="0"/>
              <a:t>11/15/2023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638F-49E3-422E-AF29-816A5E1A12A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5458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FF92-788A-4F5B-8AA8-83E10EAD66EF}" type="datetimeFigureOut">
              <a:rPr lang="en-US" smtClean="0"/>
              <a:t>11/15/2023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638F-49E3-422E-AF29-816A5E1A12A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9816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FF92-788A-4F5B-8AA8-83E10EAD66EF}" type="datetimeFigureOut">
              <a:rPr lang="en-US" smtClean="0"/>
              <a:t>11/15/2023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638F-49E3-422E-AF29-816A5E1A12A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5854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FF92-788A-4F5B-8AA8-83E10EAD66EF}" type="datetimeFigureOut">
              <a:rPr lang="en-US" smtClean="0"/>
              <a:t>11/15/2023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638F-49E3-422E-AF29-816A5E1A12A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9360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FF92-788A-4F5B-8AA8-83E10EAD66EF}" type="datetimeFigureOut">
              <a:rPr lang="en-US" smtClean="0"/>
              <a:t>11/15/2023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638F-49E3-422E-AF29-816A5E1A12A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9981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FF92-788A-4F5B-8AA8-83E10EAD66EF}" type="datetimeFigureOut">
              <a:rPr lang="en-US" smtClean="0"/>
              <a:t>11/15/2023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638F-49E3-422E-AF29-816A5E1A12A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4673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38ABFF92-788A-4F5B-8AA8-83E10EAD66EF}" type="datetimeFigureOut">
              <a:rPr lang="en-US" smtClean="0"/>
              <a:t>11/15/2023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638F-49E3-422E-AF29-816A5E1A12A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3238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FF92-788A-4F5B-8AA8-83E10EAD66EF}" type="datetimeFigureOut">
              <a:rPr lang="en-US" smtClean="0"/>
              <a:t>11/15/2023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638F-49E3-422E-AF29-816A5E1A12A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7161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FF92-788A-4F5B-8AA8-83E10EAD66EF}" type="datetimeFigureOut">
              <a:rPr lang="en-US" smtClean="0"/>
              <a:t>11/15/2023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638F-49E3-422E-AF29-816A5E1A12A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7982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BFF92-788A-4F5B-8AA8-83E10EAD66EF}" type="datetimeFigureOut">
              <a:rPr lang="en-US" smtClean="0"/>
              <a:t>11/15/2023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369E638F-49E3-422E-AF29-816A5E1A12A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0939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B3EA1-F806-2C58-D89E-0CC793330C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INTERMEDIATE MICROECONOMICS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31811F-91C0-53E0-D4A7-DD524259717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3200" b="1" dirty="0"/>
              <a:t>WEEK 13- AUCTIONS, OPTIMAL SELLING MECHANISMS AND PUBLIC GOODS</a:t>
            </a:r>
          </a:p>
        </p:txBody>
      </p:sp>
    </p:spTree>
    <p:extLst>
      <p:ext uri="{BB962C8B-B14F-4D97-AF65-F5344CB8AC3E}">
        <p14:creationId xmlns:p14="http://schemas.microsoft.com/office/powerpoint/2010/main" val="2704853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8A24EE-86A2-8BDE-D446-9E575BA1C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318321-8053-A0CD-450C-4BEE5F2964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1.O OBJECTIVES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2.0  AUCTIONS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Definition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Taxonomy/types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Assumptions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Auction choice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Auction process</a:t>
            </a:r>
          </a:p>
        </p:txBody>
      </p:sp>
    </p:spTree>
    <p:extLst>
      <p:ext uri="{BB962C8B-B14F-4D97-AF65-F5344CB8AC3E}">
        <p14:creationId xmlns:p14="http://schemas.microsoft.com/office/powerpoint/2010/main" val="2150529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3.0 PUBLIC GOODS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Definition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Pure and Impure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Optimal provision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Vertical Summation in the Public Goods Market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Private Provision of a Public Good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4602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lnSpc>
                <a:spcPct val="150000"/>
              </a:lnSpc>
            </a:pPr>
            <a:r>
              <a:rPr lang="en-US" dirty="0"/>
              <a:t>Free rider problem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Crowding out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4.0 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5.0 REFERENCES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4919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88738-5798-620E-8534-8084AD1E5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1.0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933FB-9929-5194-E85E-DC1A080C98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At the end of this topic, you should be able to</a:t>
            </a:r>
          </a:p>
          <a:p>
            <a:pPr marL="0" indent="0">
              <a:buNone/>
            </a:pPr>
            <a:r>
              <a:rPr lang="en-US" dirty="0"/>
              <a:t>1.Explain Auctions in terms of characteristics, choice, process and assumptions.</a:t>
            </a:r>
          </a:p>
          <a:p>
            <a:pPr marL="0" indent="0">
              <a:buNone/>
            </a:pPr>
            <a:r>
              <a:rPr lang="en-US" dirty="0"/>
              <a:t>2. Define public goods.</a:t>
            </a:r>
          </a:p>
          <a:p>
            <a:pPr marL="0" indent="0">
              <a:buNone/>
            </a:pPr>
            <a:r>
              <a:rPr lang="en-US" dirty="0"/>
              <a:t>3. Discuss optimal provision of public goods.</a:t>
            </a:r>
          </a:p>
          <a:p>
            <a:pPr marL="0" indent="0">
              <a:buNone/>
            </a:pPr>
            <a:r>
              <a:rPr lang="en-US" dirty="0"/>
              <a:t>5.Analyse the vertical summation in a public goods market.</a:t>
            </a:r>
          </a:p>
          <a:p>
            <a:pPr marL="0" indent="0">
              <a:buNone/>
            </a:pPr>
            <a:r>
              <a:rPr lang="en-US" dirty="0"/>
              <a:t>6. Examine key terms- Free rider problem and crowding out.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7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201B2-DDCA-3B80-20DE-D1300DC71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2.0  AUCTIONS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14C0B8-F093-A9DF-61CF-734DF52067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Definition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What is an auction?</a:t>
            </a:r>
          </a:p>
          <a:p>
            <a:pPr>
              <a:lnSpc>
                <a:spcPct val="150000"/>
              </a:lnSpc>
            </a:pPr>
            <a:r>
              <a:rPr lang="en-US" dirty="0"/>
              <a:t>An auction is an economic mechanism whose purpose is the allocation of goods and the formation of prices for those goods via a process known as bidding.</a:t>
            </a:r>
          </a:p>
          <a:p>
            <a:pPr>
              <a:lnSpc>
                <a:spcPct val="150000"/>
              </a:lnSpc>
            </a:pPr>
            <a:r>
              <a:rPr lang="en-US" dirty="0"/>
              <a:t>Some auction structures may be either more efficient or more profitable to the seller than others.</a:t>
            </a:r>
          </a:p>
          <a:p>
            <a:pPr>
              <a:lnSpc>
                <a:spcPct val="150000"/>
              </a:lnSpc>
            </a:pPr>
            <a:r>
              <a:rPr lang="en-US" dirty="0"/>
              <a:t>Auction design is a careful balance of encouraging bidders to reveal valuations, discouraging cheating or collusion, and maximizing revenues.</a:t>
            </a:r>
          </a:p>
        </p:txBody>
      </p:sp>
    </p:spTree>
    <p:extLst>
      <p:ext uri="{BB962C8B-B14F-4D97-AF65-F5344CB8AC3E}">
        <p14:creationId xmlns:p14="http://schemas.microsoft.com/office/powerpoint/2010/main" val="31641865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E27953-5A64-5203-6565-9184C3860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Taxonomy of auctions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E3F7E9-2C65-EAC6-EB1F-F3206C4F64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91672"/>
          </a:xfrm>
        </p:spPr>
        <p:txBody>
          <a:bodyPr>
            <a:normAutofit/>
          </a:bodyPr>
          <a:lstStyle/>
          <a:p>
            <a:r>
              <a:rPr lang="en-US" dirty="0"/>
              <a:t>William Vickrey first established the taxonomy of auctions.</a:t>
            </a:r>
          </a:p>
          <a:p>
            <a:r>
              <a:rPr lang="en-US" dirty="0"/>
              <a:t>Taxonomy is based on the order in which the auctioneer quotes prices and the bidders tender their bids. </a:t>
            </a:r>
          </a:p>
          <a:p>
            <a:r>
              <a:rPr lang="en-US" dirty="0"/>
              <a:t>He established four major (one-sided) auction types:</a:t>
            </a:r>
          </a:p>
          <a:p>
            <a:pPr marL="0" indent="0">
              <a:buNone/>
            </a:pPr>
            <a:r>
              <a:rPr lang="en-US" dirty="0"/>
              <a:t> (1) the ascending-bid (open, oral, or English) auction; </a:t>
            </a:r>
          </a:p>
          <a:p>
            <a:pPr marL="0" indent="0">
              <a:buNone/>
            </a:pPr>
            <a:r>
              <a:rPr lang="en-US" dirty="0"/>
              <a:t>(2) the descending-bid (Dutch) auction;</a:t>
            </a:r>
          </a:p>
          <a:p>
            <a:pPr marL="0" indent="0">
              <a:buNone/>
            </a:pPr>
            <a:r>
              <a:rPr lang="en-US" dirty="0"/>
              <a:t> (3) the first-price, sealed-bid auction; and </a:t>
            </a:r>
          </a:p>
          <a:p>
            <a:pPr marL="0" indent="0">
              <a:buNone/>
            </a:pPr>
            <a:r>
              <a:rPr lang="en-US" dirty="0"/>
              <a:t>(4) the second-price, sealed-bid (Vickrey) auction.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847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E148C-3E2C-62F2-C825-7B1C2A72C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The four basic auction types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EE0635-3640-B0CD-FA09-2DA899DD01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1. The English auction </a:t>
            </a:r>
          </a:p>
          <a:p>
            <a:r>
              <a:rPr lang="en-US" dirty="0"/>
              <a:t>The auctioneer opens the bidding at a reserve price, the lowest price he is willing to accept for the item.</a:t>
            </a:r>
          </a:p>
          <a:p>
            <a:r>
              <a:rPr lang="en-US" dirty="0"/>
              <a:t>Once a bidder has announced interest at that price, the auctioneer solicits further bids, usually raising the price by a predetermined bid increment. </a:t>
            </a:r>
          </a:p>
          <a:p>
            <a:r>
              <a:rPr lang="en-US" dirty="0"/>
              <a:t>This continues until no one is willing to increase the bid any further.</a:t>
            </a:r>
          </a:p>
          <a:p>
            <a:r>
              <a:rPr lang="en-US" dirty="0"/>
              <a:t>At which point the auction is closed and the final bidder receives the item at his bid price. </a:t>
            </a:r>
          </a:p>
        </p:txBody>
      </p:sp>
    </p:spTree>
    <p:extLst>
      <p:ext uri="{BB962C8B-B14F-4D97-AF65-F5344CB8AC3E}">
        <p14:creationId xmlns:p14="http://schemas.microsoft.com/office/powerpoint/2010/main" val="35741058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0A922-49AA-C472-4740-313F6E6E0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2. The Dutch auction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184BFB-3B41-38E2-0D7A-4654F26FA3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first-price auction, is descending.</a:t>
            </a:r>
          </a:p>
          <a:p>
            <a:r>
              <a:rPr lang="en-US" dirty="0"/>
              <a:t>The auctioneer begins at a high price.</a:t>
            </a:r>
          </a:p>
          <a:p>
            <a:r>
              <a:rPr lang="en-US" dirty="0"/>
              <a:t>Then decreases the price until a bidder finally calls out, , “Mine!” </a:t>
            </a:r>
          </a:p>
          <a:p>
            <a:r>
              <a:rPr lang="en-US" dirty="0"/>
              <a:t>The bidder then receives the item at the price at which he made the call. </a:t>
            </a:r>
          </a:p>
          <a:p>
            <a:r>
              <a:rPr lang="en-US" dirty="0"/>
              <a:t>One of the primary advantages of Dutch auctions is speed-there are never more bids than there are items being auctioned.</a:t>
            </a:r>
          </a:p>
        </p:txBody>
      </p:sp>
    </p:spTree>
    <p:extLst>
      <p:ext uri="{BB962C8B-B14F-4D97-AF65-F5344CB8AC3E}">
        <p14:creationId xmlns:p14="http://schemas.microsoft.com/office/powerpoint/2010/main" val="30657408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0596D-329A-146E-7440-35DC39F5B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</a:t>
            </a:r>
            <a:r>
              <a:rPr lang="en-US" cap="none" dirty="0"/>
              <a:t>. The first-price, sealed-bid auction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440825-145C-397F-375E-A11FB92927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 In this mechanism, each bidder submits a single bid in a sealed envelope. </a:t>
            </a:r>
          </a:p>
          <a:p>
            <a:pPr>
              <a:lnSpc>
                <a:spcPct val="150000"/>
              </a:lnSpc>
            </a:pPr>
            <a:r>
              <a:rPr lang="en-US" dirty="0"/>
              <a:t>Then, all the envelopes are opened, and the highest bidder is announced, and he receives the item at his bid price.</a:t>
            </a:r>
          </a:p>
          <a:p>
            <a:pPr>
              <a:lnSpc>
                <a:spcPct val="150000"/>
              </a:lnSpc>
            </a:pPr>
            <a:r>
              <a:rPr lang="en-US" dirty="0"/>
              <a:t>This type of auction is most often used for -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Refinancing credit and foreign exchange,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Bid bonds among other (primarily financial) venues.</a:t>
            </a:r>
          </a:p>
        </p:txBody>
      </p:sp>
    </p:spTree>
    <p:extLst>
      <p:ext uri="{BB962C8B-B14F-4D97-AF65-F5344CB8AC3E}">
        <p14:creationId xmlns:p14="http://schemas.microsoft.com/office/powerpoint/2010/main" val="24765180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57EB35-35D6-5B40-0CB6-877C402EE3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4. The second-price, sealed-bid (Vickrey) auction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B59B37-1AFA-FEC0-57C3-3B44CA3981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Like first-price, sealed-bid auction, bidders submit sealed envelopes in one round of bid submission. </a:t>
            </a:r>
          </a:p>
          <a:p>
            <a:r>
              <a:rPr lang="en-US" dirty="0"/>
              <a:t>The highest bidder wins the item, but at the price offered by the second-highest bidder or, in a multiple-item case, the highest unsuccessful bid.</a:t>
            </a:r>
          </a:p>
          <a:p>
            <a:r>
              <a:rPr lang="en-US" dirty="0"/>
              <a:t>This type of auction is rarely used aside from setting the foreign exchange rates in some African countries.</a:t>
            </a:r>
          </a:p>
        </p:txBody>
      </p:sp>
    </p:spTree>
    <p:extLst>
      <p:ext uri="{BB962C8B-B14F-4D97-AF65-F5344CB8AC3E}">
        <p14:creationId xmlns:p14="http://schemas.microsoft.com/office/powerpoint/2010/main" val="32643727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60FE3-E496-A3D8-7A28-692D1C01C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Assumptions on auction forms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717CDF-43D0-BC54-185E-84AF2B0C85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Why So Many Auction Forms?</a:t>
            </a:r>
          </a:p>
          <a:p>
            <a:r>
              <a:rPr lang="en-US" dirty="0"/>
              <a:t>The revenue equivalence theorem (Vickrey) states that all four auction types will result in an identical level of revenue to the seller. </a:t>
            </a:r>
          </a:p>
          <a:p>
            <a:r>
              <a:rPr lang="en-US" dirty="0"/>
              <a:t>These assumptions regarding the nature of the item’s value and the risk attitudes of the bidders are very restrictive and rarely hold.</a:t>
            </a:r>
          </a:p>
          <a:p>
            <a:r>
              <a:rPr lang="en-US" b="1" dirty="0"/>
              <a:t>The assumptions</a:t>
            </a:r>
          </a:p>
          <a:p>
            <a:pPr marL="0" indent="0">
              <a:buNone/>
            </a:pPr>
            <a:r>
              <a:rPr lang="en-US" dirty="0"/>
              <a:t>1. The asset being auctioned has an independent, private value to all bidders.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3961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CCCA9-52E3-C07B-2C34-513006E12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Assumptions on auction forms cont…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AA6E91-2D38-F4D3-D973-14954213E5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assumption tends to hold when the item is for personal consumption, without thought toward resale.</a:t>
            </a:r>
          </a:p>
          <a:p>
            <a:pPr marL="0" indent="0">
              <a:buNone/>
            </a:pPr>
            <a:r>
              <a:rPr lang="en-US" dirty="0"/>
              <a:t>2. The  assumption of the revenue equivalence theorem is that all bidders are risk-neutral. </a:t>
            </a:r>
          </a:p>
          <a:p>
            <a:r>
              <a:rPr lang="en-US" dirty="0"/>
              <a:t>Risk neutrality is- given the choice between a guaranteed return r and a gamble with expected return also equal to r, the bidder is completely indifferent.</a:t>
            </a:r>
          </a:p>
          <a:p>
            <a:r>
              <a:rPr lang="en-US" dirty="0"/>
              <a:t>“risk-averse,” bidder-bidder who prefers the guaranteed return.</a:t>
            </a:r>
          </a:p>
          <a:p>
            <a:r>
              <a:rPr lang="en-US" dirty="0"/>
              <a:t>“risk-loving” bidder-the bidder who prefers the gamble. </a:t>
            </a:r>
          </a:p>
        </p:txBody>
      </p:sp>
    </p:spTree>
    <p:extLst>
      <p:ext uri="{BB962C8B-B14F-4D97-AF65-F5344CB8AC3E}">
        <p14:creationId xmlns:p14="http://schemas.microsoft.com/office/powerpoint/2010/main" val="4013035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C21C7-7523-46B6-B97E-F0BF6EF9C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Auction choice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97402D-6863-AE1C-6AD2-4B6BF70C80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style of auction a seller chooses depends on his judgment about which of these assumptions holds.</a:t>
            </a:r>
          </a:p>
          <a:p>
            <a:r>
              <a:rPr lang="en-US" dirty="0"/>
              <a:t>If values are common rather than independent, the English auction yields higher seller revenue than the second-price, sealed-bid auction, </a:t>
            </a:r>
          </a:p>
          <a:p>
            <a:r>
              <a:rPr lang="en-US" dirty="0"/>
              <a:t>Sealed-bid auction in turn yields higher revenues than the Dutch and first-price, sealed-bid auctions (which are tied).</a:t>
            </a:r>
          </a:p>
        </p:txBody>
      </p:sp>
    </p:spTree>
    <p:extLst>
      <p:ext uri="{BB962C8B-B14F-4D97-AF65-F5344CB8AC3E}">
        <p14:creationId xmlns:p14="http://schemas.microsoft.com/office/powerpoint/2010/main" val="290394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CB7F-C779-1CBD-A176-2B531A258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Auction choice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8CD42F-8BAE-F529-6D7A-8596CAE6F7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/>
              <a:t>What about the role of risk aversion? </a:t>
            </a:r>
          </a:p>
          <a:p>
            <a:r>
              <a:rPr lang="en-US" dirty="0"/>
              <a:t>In first-price, sealed-bid and Dutch auctions, risk aversion causes bidders to bid slightly higher than they might otherwise. </a:t>
            </a:r>
          </a:p>
          <a:p>
            <a:r>
              <a:rPr lang="en-US" dirty="0"/>
              <a:t>Once a seller has decided on which of the four basic auction forms to use, he can use many variations within the auction to further manipulate the outcome to maximize revenue.</a:t>
            </a:r>
          </a:p>
          <a:p>
            <a:r>
              <a:rPr lang="en-US" dirty="0"/>
              <a:t>These </a:t>
            </a:r>
            <a:r>
              <a:rPr lang="en-US" i="1" dirty="0"/>
              <a:t>mechanisms</a:t>
            </a:r>
            <a:r>
              <a:rPr lang="en-US" dirty="0"/>
              <a:t> can have profound, and often counterintuitive, effects on bidding behavior.</a:t>
            </a:r>
          </a:p>
          <a:p>
            <a:r>
              <a:rPr lang="en-US" dirty="0"/>
              <a:t> The available mechanisms are reserve prices, entry fees, invited bidders only, closing rules, lot sizes, proxy bidding, bidding increment rules, and post win payment rules.</a:t>
            </a:r>
          </a:p>
        </p:txBody>
      </p:sp>
    </p:spTree>
    <p:extLst>
      <p:ext uri="{BB962C8B-B14F-4D97-AF65-F5344CB8AC3E}">
        <p14:creationId xmlns:p14="http://schemas.microsoft.com/office/powerpoint/2010/main" val="42893491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C7E34-0335-8E1A-900E-243336BF9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Auction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8264B-CA33-DE75-6408-AA039A83D8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1.Initial buyer and seller registration is an authentication of trading parties, exchange of cryptography keys, and profile creation.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2. Setting up a particular auction event is a step in the process of describing items sold or acquired and establishing auction rules.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3. Scheduling and advertising is done to attract potential buyers. Items of the same category should be auctioned together to attract potential buyers. </a:t>
            </a:r>
          </a:p>
        </p:txBody>
      </p:sp>
    </p:spTree>
    <p:extLst>
      <p:ext uri="{BB962C8B-B14F-4D97-AF65-F5344CB8AC3E}">
        <p14:creationId xmlns:p14="http://schemas.microsoft.com/office/powerpoint/2010/main" val="42062019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Auction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4. Bidding step collects bids and implements bid control rules of the auction.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5. Evaluation of bids and closing the auction implements auction closing rules and notifying winners and losers.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6. Trade settlement handles payment to seller, transfer of goods, fees to agents.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79660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0368D-7077-92A4-B856-D843EA1B2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3.0 PUBLIC GOODS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5AB6BF-1155-2CDA-D7CF-0D1AC27D1F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Pure public goods</a:t>
            </a:r>
            <a:r>
              <a:rPr lang="en-US" dirty="0"/>
              <a:t>: Goods that are perfectly non-rival in consumption and are non-excludable </a:t>
            </a:r>
          </a:p>
          <a:p>
            <a:r>
              <a:rPr lang="en-US" i="1" dirty="0"/>
              <a:t>Non-rival in consumption</a:t>
            </a:r>
            <a:r>
              <a:rPr lang="en-US" dirty="0"/>
              <a:t>: One individual’s consumption of a good does not affect another’s opportunity to consume the good.</a:t>
            </a:r>
          </a:p>
          <a:p>
            <a:r>
              <a:rPr lang="en-US" i="1" dirty="0"/>
              <a:t>Non-excludable</a:t>
            </a:r>
            <a:r>
              <a:rPr lang="en-US" dirty="0"/>
              <a:t>: Individuals cannot deny each other the opportunity to consume a good.</a:t>
            </a:r>
          </a:p>
          <a:p>
            <a:r>
              <a:rPr lang="en-US" i="1" dirty="0"/>
              <a:t>Impure public goods</a:t>
            </a:r>
            <a:r>
              <a:rPr lang="en-US" dirty="0"/>
              <a:t>: Goods that satisfy the two public good conditions (non-rival in consumption and non-excludable) to some extent, but not fully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77727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Defining Pure and Impure Public Goods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0487620"/>
              </p:ext>
            </p:extLst>
          </p:nvPr>
        </p:nvGraphicFramePr>
        <p:xfrm>
          <a:off x="1535724" y="1840524"/>
          <a:ext cx="7987590" cy="28252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480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9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00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00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5098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highlight>
                            <a:srgbClr val="808080"/>
                          </a:highlight>
                        </a:rPr>
                        <a:t> </a:t>
                      </a:r>
                      <a:endParaRPr lang="en-US" sz="1100" kern="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highlight>
                            <a:srgbClr val="808080"/>
                          </a:highlight>
                        </a:rPr>
                        <a:t> </a:t>
                      </a:r>
                      <a:endParaRPr lang="en-US" sz="1100" kern="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Is the good rival in consumption?</a:t>
                      </a:r>
                      <a:endParaRPr lang="en-US" sz="1100" kern="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58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highlight>
                            <a:srgbClr val="808080"/>
                          </a:highlight>
                        </a:rPr>
                        <a:t> </a:t>
                      </a:r>
                      <a:endParaRPr lang="en-US" sz="1100" kern="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  <a:highlight>
                            <a:srgbClr val="808080"/>
                          </a:highlight>
                        </a:rPr>
                        <a:t> </a:t>
                      </a:r>
                      <a:endParaRPr lang="en-US" sz="1100" kern="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YES</a:t>
                      </a:r>
                      <a:endParaRPr lang="en-US" sz="1100" kern="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NO</a:t>
                      </a:r>
                      <a:endParaRPr lang="en-US" sz="1100" kern="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8120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Is the good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excludable?</a:t>
                      </a:r>
                      <a:endParaRPr lang="en-US" sz="1100" kern="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yes</a:t>
                      </a:r>
                      <a:endParaRPr lang="en-US" sz="1100" kern="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Yes Private good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(ice cream)</a:t>
                      </a:r>
                      <a:endParaRPr lang="en-US" sz="1100" kern="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Impure public good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(Cable TV)</a:t>
                      </a:r>
                      <a:endParaRPr lang="en-US" sz="1100" kern="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757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no</a:t>
                      </a:r>
                      <a:endParaRPr lang="en-US" sz="1100" kern="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Impure public good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(crowded sidewalk)</a:t>
                      </a:r>
                      <a:endParaRPr lang="en-US" sz="1100" kern="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Public good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(defense)</a:t>
                      </a:r>
                      <a:endParaRPr lang="en-US" sz="1100" kern="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35338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Optimal provision of private goods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Two goods: ic (ice-cream) and c (cookies) with prices Pic , Pc</a:t>
            </a:r>
          </a:p>
          <a:p>
            <a:r>
              <a:rPr lang="en-US" dirty="0"/>
              <a:t>Pc = 1 is normalized to one (numéraire good):</a:t>
            </a:r>
          </a:p>
          <a:p>
            <a:r>
              <a:rPr lang="en-US" dirty="0"/>
              <a:t>Two individuals B and J demand different quantities of the good at the same market price.</a:t>
            </a:r>
          </a:p>
          <a:p>
            <a:r>
              <a:rPr lang="en-US" dirty="0"/>
              <a:t>MRSic,c = MUic/MUc = # cookies the consumer is willing to give up for 1 ice-cream</a:t>
            </a:r>
          </a:p>
          <a:p>
            <a:r>
              <a:rPr lang="en-US" dirty="0"/>
              <a:t>The optimality condition for the consumption of private goods is written as:</a:t>
            </a:r>
          </a:p>
          <a:p>
            <a:r>
              <a:rPr lang="en-US" dirty="0"/>
              <a:t>MRSBic,c = MRSJic,c = Pic/Pc = Pic</a:t>
            </a:r>
          </a:p>
          <a:p>
            <a:r>
              <a:rPr lang="en-US" dirty="0"/>
              <a:t>Equilibrium on the supply side requires: MCic = Pic</a:t>
            </a:r>
          </a:p>
          <a:p>
            <a:r>
              <a:rPr lang="en-US" dirty="0"/>
              <a:t>In equilibrium, therefore: MRSBic,c = MRSJic,c = MC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88510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Horizontal Summation in the Private Goods Market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To find social demand curve, add quantity at each price—sum horizontally.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992924"/>
            <a:ext cx="9319845" cy="2907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22988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Optimal provision of public goods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Replace private good ice-cream ic by a public good missiles m</a:t>
            </a:r>
          </a:p>
          <a:p>
            <a:r>
              <a:rPr lang="en-US" dirty="0"/>
              <a:t>MRSBm,c = # cookies B is willing to give up for 1 missile</a:t>
            </a:r>
          </a:p>
          <a:p>
            <a:r>
              <a:rPr lang="en-US" dirty="0"/>
              <a:t>MRSJm,c = # cookies J is willing to give up for 1 missile</a:t>
            </a:r>
          </a:p>
          <a:p>
            <a:r>
              <a:rPr lang="en-US" dirty="0"/>
              <a:t>In net, society is willing to give up MRSBm,c + MRSJm,ccookies for 1 missile</a:t>
            </a:r>
          </a:p>
          <a:p>
            <a:r>
              <a:rPr lang="en-US" dirty="0"/>
              <a:t>Social-efficiency-maximizing condition for the public good is:</a:t>
            </a:r>
          </a:p>
          <a:p>
            <a:r>
              <a:rPr lang="en-US" dirty="0"/>
              <a:t>MRSBm,c + MRSJm,c = MC</a:t>
            </a:r>
          </a:p>
          <a:p>
            <a:r>
              <a:rPr lang="en-US" dirty="0"/>
              <a:t>Social efficiency is maximized when the marginal cost is set equal to the sum of the MRSs, rather than being set equal to each individual MRS.</a:t>
            </a:r>
          </a:p>
          <a:p>
            <a:r>
              <a:rPr lang="en-US" dirty="0"/>
              <a:t>This is called the Samuelson rule (Samuelson, 1954)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13996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Vertical Summation in the Public Goods Market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261" y="1946032"/>
            <a:ext cx="7725508" cy="3868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76915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Private-sector under provision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Private sector provision such that MRSmc = MCm for each individual so that ∑PMRSmc &gt; MCm ⇒ Outcome is not efficient, could improve the welfare of everybody by having more missiles (and less cookies)</a:t>
            </a:r>
          </a:p>
          <a:p>
            <a:r>
              <a:rPr lang="en-US" dirty="0"/>
              <a:t>Free rider problem: When an investment has a personal cost but a common benefit, individuals will underinvest.</a:t>
            </a:r>
          </a:p>
          <a:p>
            <a:r>
              <a:rPr lang="en-US" dirty="0"/>
              <a:t>Because of the free rider problem, the private market undersupplies public goods</a:t>
            </a:r>
          </a:p>
          <a:p>
            <a:r>
              <a:rPr lang="en-US" dirty="0"/>
              <a:t>Another way to see it: private provision of a public good creates a positive externality (as everybody else benefits) ⇒ Goods with positive externalities are under-supplied by the market.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61608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Private provision of public good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1579" y="1922586"/>
            <a:ext cx="9603275" cy="3543760"/>
          </a:xfrm>
        </p:spPr>
        <p:txBody>
          <a:bodyPr>
            <a:normAutofit/>
          </a:bodyPr>
          <a:lstStyle/>
          <a:p>
            <a:r>
              <a:rPr lang="en-US" dirty="0"/>
              <a:t>2 individuals with identical utility functions defined on X private good (cookies) and F public good (fireworks).</a:t>
            </a:r>
          </a:p>
          <a:p>
            <a:r>
              <a:rPr lang="en-US" dirty="0"/>
              <a:t>F = F1 + F2 where Fi is contribution of individual i</a:t>
            </a:r>
          </a:p>
          <a:p>
            <a:r>
              <a:rPr lang="en-US" dirty="0"/>
              <a:t>Utility of individual i is Ui = 2 log(Xi) + log(F1 + F2) with budget Xi + Fi = 100</a:t>
            </a:r>
          </a:p>
          <a:p>
            <a:r>
              <a:rPr lang="en-US" dirty="0"/>
              <a:t>Individual 1 chooses F1 to maximize 2 log(100 − F1) + log(F1 + F2) taking F2 as given</a:t>
            </a:r>
          </a:p>
          <a:p>
            <a:r>
              <a:rPr lang="en-US" dirty="0"/>
              <a:t>First order condition:</a:t>
            </a:r>
          </a:p>
          <a:p>
            <a:pPr marL="0" indent="0">
              <a:buNone/>
            </a:pPr>
            <a:r>
              <a:rPr lang="en-US" dirty="0"/>
              <a:t>	−2/(100 − F1) + 1/(F1 + F2) = 0 ⇒ F1 = (100 − 2F2)/3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5406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AF646-99EB-E846-1AE7-3F9299DB7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Private provision of public good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4C8EA4-CCBD-98DB-E02A-0CF06CBC18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Note that F1 goes down with F2 due to the free rider problem (called the reaction curve, show graph)</a:t>
            </a:r>
          </a:p>
          <a:p>
            <a:r>
              <a:rPr lang="en-US" dirty="0"/>
              <a:t>Symmetrically, we have F2 = (100 − 2F1)/3</a:t>
            </a:r>
          </a:p>
          <a:p>
            <a:r>
              <a:rPr lang="en-US" dirty="0"/>
              <a:t>Nash equilibrium definition: Each agent maximizes his objective taking as given the actions of the other agents.</a:t>
            </a:r>
          </a:p>
          <a:p>
            <a:r>
              <a:rPr lang="en-US" dirty="0"/>
              <a:t>At the Nash equilibrium, the two reaction curves intersect:</a:t>
            </a:r>
          </a:p>
          <a:p>
            <a:r>
              <a:rPr lang="en-US" dirty="0"/>
              <a:t>F1 = (100 − 2F2)/3 and F2 = (100 − 2F1)/3</a:t>
            </a:r>
          </a:p>
          <a:p>
            <a:r>
              <a:rPr lang="en-US" dirty="0"/>
              <a:t>⇒ F1 + F2 = (200 − 2(F1 + F2))/3 ⇒ F = F1 + F2 = 200/5 = 40 ⇒ F1 = F2 =20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9510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Private provision of public good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is the Social Optimum? ∑MRS = MC = 1</a:t>
            </a:r>
          </a:p>
          <a:p>
            <a:r>
              <a:rPr lang="en-US" dirty="0"/>
              <a:t>MRSiFX = MUiF/MUi</a:t>
            </a:r>
          </a:p>
          <a:p>
            <a:r>
              <a:rPr lang="en-US" dirty="0"/>
              <a:t>X = (1/(F1 + F2))/(2/Xi) = Xi/(2F )</a:t>
            </a:r>
          </a:p>
          <a:p>
            <a:r>
              <a:rPr lang="en-US" dirty="0"/>
              <a:t>⇒∑MRSi = (X1 + X2)/(2F ) = (200 − F )/(2F )</a:t>
            </a:r>
          </a:p>
          <a:p>
            <a:r>
              <a:rPr lang="en-US" dirty="0"/>
              <a:t>⇒∑MRSi = 1 ⇒ 200 − F = 2F ⇒ F = 200/3 = 66.6 &gt; 40</a:t>
            </a:r>
          </a:p>
          <a:p>
            <a:r>
              <a:rPr lang="en-US" dirty="0"/>
              <a:t>Public good is under-provided by the market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95772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Private provision of public good</a:t>
            </a: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908" y="1992924"/>
            <a:ext cx="6366729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54573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Private provision of public good</a:t>
            </a:r>
            <a:endParaRPr lang="en-US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784" y="2063262"/>
            <a:ext cx="7514492" cy="3528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28285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Private provision of public good</a:t>
            </a:r>
            <a:endParaRPr lang="en-US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723" y="2312193"/>
            <a:ext cx="7584831" cy="3420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18057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Can Private Provision Overcome Free Rider Problem?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free rider problem does not lead to a complete absence of private provision of public goods. Private provision works better when:</a:t>
            </a:r>
          </a:p>
          <a:p>
            <a:pPr marL="0" indent="0">
              <a:buNone/>
            </a:pPr>
            <a:r>
              <a:rPr lang="en-US" b="1" dirty="0"/>
              <a:t>1) Some Individuals Care More than Others:</a:t>
            </a:r>
          </a:p>
          <a:p>
            <a:r>
              <a:rPr lang="en-US" dirty="0"/>
              <a:t>Private provision is particularly likely to surmount the free rider problem when individuals are not identical, and </a:t>
            </a:r>
          </a:p>
          <a:p>
            <a:r>
              <a:rPr lang="en-US" dirty="0"/>
              <a:t>When some individuals have an especially high demand for the public good.</a:t>
            </a:r>
          </a:p>
        </p:txBody>
      </p:sp>
    </p:spTree>
    <p:extLst>
      <p:ext uri="{BB962C8B-B14F-4D97-AF65-F5344CB8AC3E}">
        <p14:creationId xmlns:p14="http://schemas.microsoft.com/office/powerpoint/2010/main" val="13132796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Can Private Provision Overcome Free Rider Problem?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2) Altruism:</a:t>
            </a:r>
          </a:p>
          <a:p>
            <a:r>
              <a:rPr lang="en-US" dirty="0"/>
              <a:t>When individuals value the benefits and costs to others in making their consumption choices.</a:t>
            </a:r>
          </a:p>
          <a:p>
            <a:pPr marL="0" indent="0">
              <a:buNone/>
            </a:pPr>
            <a:r>
              <a:rPr lang="en-US" b="1" dirty="0"/>
              <a:t>3) Warm Glow:</a:t>
            </a:r>
          </a:p>
          <a:p>
            <a:r>
              <a:rPr lang="en-US" dirty="0"/>
              <a:t>Model of public goods provision in which individuals care about both the total amount of the public good and their particular contributions as well.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1063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Experimental evidence on free riding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Laboratory experiments are a great device to test economic theories.</a:t>
            </a:r>
          </a:p>
          <a:p>
            <a:r>
              <a:rPr lang="en-US" dirty="0"/>
              <a:t>Subjects (often students) are brought to the lab where they sit through a computer team game and get paid based on the game outcomes.</a:t>
            </a:r>
          </a:p>
          <a:p>
            <a:r>
              <a:rPr lang="en-US" dirty="0"/>
              <a:t>Many public good lab experiments. Example (Marwell and Ames 1981):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10 repetitions for each game.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 In each game, group of 5 people, each with 10 tokens to allocate between cash and public good.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 If you take token in cash, get $1 in cash for you.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0199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Experimental evidence on free riding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Nash equilibrium: get everything in cash.</a:t>
            </a:r>
          </a:p>
          <a:p>
            <a:r>
              <a:rPr lang="en-US" dirty="0"/>
              <a:t>Socially optimal equilibrium: contribute everything to public good.</a:t>
            </a:r>
          </a:p>
          <a:p>
            <a:r>
              <a:rPr lang="en-US" dirty="0"/>
              <a:t>In the lab, subjects contribute about 50% to public good, but public good contributions fall as game is repeated (Isaac, McCue, and Plot, 1985).</a:t>
            </a:r>
          </a:p>
          <a:p>
            <a:r>
              <a:rPr lang="en-US" dirty="0"/>
              <a:t>Explanations: people are willing to cooperate.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29169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Crowding out of private contributions by government provision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1579" y="1910862"/>
            <a:ext cx="9603275" cy="3555483"/>
          </a:xfrm>
        </p:spPr>
        <p:txBody>
          <a:bodyPr>
            <a:normAutofit/>
          </a:bodyPr>
          <a:lstStyle/>
          <a:p>
            <a:r>
              <a:rPr lang="en-US" dirty="0"/>
              <a:t>Suppose government forces each individual to provide 5 so that now</a:t>
            </a:r>
          </a:p>
          <a:p>
            <a:r>
              <a:rPr lang="en-US" dirty="0"/>
              <a:t>F = F1 + F2 + 10 where Fi is voluntary contribution of individual i</a:t>
            </a:r>
          </a:p>
          <a:p>
            <a:r>
              <a:rPr lang="en-US" dirty="0"/>
              <a:t>Utility of individual i is Ui = 2 log(Xi) + log(F1 + F2 + 10) with budget</a:t>
            </a:r>
          </a:p>
          <a:p>
            <a:r>
              <a:rPr lang="en-US" dirty="0"/>
              <a:t>Xi + Fi = 95</a:t>
            </a:r>
          </a:p>
          <a:p>
            <a:r>
              <a:rPr lang="en-US" dirty="0"/>
              <a:t>You will find that the private optimum is such that F1 = F2 = 15 so that government forced contribution crowds out one-to-one private contributions</a:t>
            </a:r>
          </a:p>
        </p:txBody>
      </p:sp>
    </p:spTree>
    <p:extLst>
      <p:ext uri="{BB962C8B-B14F-4D97-AF65-F5344CB8AC3E}">
        <p14:creationId xmlns:p14="http://schemas.microsoft.com/office/powerpoint/2010/main" val="40379676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Crowding out of private contributions by government provision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Why? Rename F0i = Fi + 5. Choosing F0i is equivalent to choosing Fi:Ui = 2 log(Xi) + log(F01 + F02) with budget Xi + F0i = 100</a:t>
            </a:r>
          </a:p>
          <a:p>
            <a:r>
              <a:rPr lang="en-US" dirty="0"/>
              <a:t>⇒ Equivalent to our initial problem with no government provision hence the solution in F0i must be the same.</a:t>
            </a:r>
          </a:p>
          <a:p>
            <a:r>
              <a:rPr lang="en-US" dirty="0"/>
              <a:t>However, government forced contributions will have an effect as soon as private contributions fall to zero (as individuals cannot contribute negative amounts and undo government provision).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76043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Empirical evidence on crowd-out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Two strands of empirical literature</a:t>
            </a:r>
          </a:p>
          <a:p>
            <a:r>
              <a:rPr lang="en-US" dirty="0"/>
              <a:t>1) Field evidence (observational studies)</a:t>
            </a:r>
          </a:p>
          <a:p>
            <a:r>
              <a:rPr lang="en-US" dirty="0"/>
              <a:t>2) Lab and field experiments</a:t>
            </a:r>
          </a:p>
          <a:p>
            <a:r>
              <a:rPr lang="en-US" dirty="0"/>
              <a:t>Lab experiments show imperfect crowd-out in public good games (where you compare situation with no forced public goods contributions and with forced public good contributions), see Andreoni (1993).</a:t>
            </a:r>
          </a:p>
          <a:p>
            <a:r>
              <a:rPr lang="en-US" dirty="0"/>
              <a:t>Lab experiment may not capture important motives for giving: warm glow, prestige, solicitations from fund raisers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856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Charitable giving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Charitable giving is one form of private provision of public good (big in the US, 2% of National Income given to charities).</a:t>
            </a:r>
          </a:p>
          <a:p>
            <a:r>
              <a:rPr lang="en-US" dirty="0"/>
              <a:t>Funds (1) religious activities, (2) education, (3) human services, (4) health,(5) arts, (6) various causes (environment, animal protection, etc.)</a:t>
            </a:r>
          </a:p>
          <a:p>
            <a:r>
              <a:rPr lang="en-US" dirty="0"/>
              <a:t>Encouraged by government: giving can be deducted from income for income tax purposes</a:t>
            </a:r>
          </a:p>
          <a:p>
            <a:r>
              <a:rPr lang="en-US" dirty="0"/>
              <a:t>People give out of (1) warm-glow (name on building), (2) reciprocity (alumni), (3) social pressure (churches), (4) altruism (poverty relief).</a:t>
            </a:r>
          </a:p>
          <a:p>
            <a:r>
              <a:rPr lang="en-US" dirty="0"/>
              <a:t>Those effects are not captured in basic economic model Charities have big fund-raising.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8252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Empirical evidence on crowd-out: andreoni-payne ’03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Government spending crowds out private donations through two channels: willingness to donate + fundraising.</a:t>
            </a:r>
          </a:p>
          <a:p>
            <a:r>
              <a:rPr lang="en-US" dirty="0"/>
              <a:t>Use tax return data on arts and social service organizations</a:t>
            </a:r>
          </a:p>
          <a:p>
            <a:r>
              <a:rPr lang="en-US" dirty="0"/>
              <a:t>Panel study: follows the same organizations overtime</a:t>
            </a:r>
          </a:p>
          <a:p>
            <a:r>
              <a:rPr lang="en-US" dirty="0"/>
              <a:t>Results: $1000 increase in government grant leads to $250 reduction in private Fundraising.</a:t>
            </a:r>
          </a:p>
          <a:p>
            <a:r>
              <a:rPr lang="en-US" dirty="0"/>
              <a:t>Suggests that crowd out could be non-trivial if fundraising is a powerful source of generating private contributions</a:t>
            </a:r>
          </a:p>
          <a:p>
            <a:r>
              <a:rPr lang="en-US" dirty="0"/>
              <a:t>Subsequent study by Andreoni and Payne confirms this.</a:t>
            </a:r>
          </a:p>
          <a:p>
            <a:r>
              <a:rPr lang="en-US" dirty="0"/>
              <a:t>Find that $1 more of government grant to a charity leads to 56 cents less private contributions</a:t>
            </a:r>
          </a:p>
          <a:p>
            <a:r>
              <a:rPr lang="en-US" dirty="0"/>
              <a:t>70 percent ($0.40) due to the fundraising channel.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62989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Randomized field experiment to test reciprocity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937446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Falk (2007) conducted a field experiment to investigate the relevance of reciprocity in charitable giving</a:t>
            </a:r>
          </a:p>
          <a:p>
            <a:r>
              <a:rPr lang="en-US" dirty="0"/>
              <a:t>In collaboration with a charitable organization, sent 10,000 Christmas solicitation letters for funding schools for street children in Bangladesh to potential donors (in Switzerland) randomized into 3 groups</a:t>
            </a:r>
          </a:p>
          <a:p>
            <a:r>
              <a:rPr lang="en-US" dirty="0"/>
              <a:t>1) 1/3 of letters contained no gift (control group).</a:t>
            </a:r>
          </a:p>
          <a:p>
            <a:r>
              <a:rPr lang="en-US" dirty="0"/>
              <a:t>2) 1/3 contained a small gift: one post-card (children drawings)+one-envelope(treatment 1).</a:t>
            </a:r>
          </a:p>
          <a:p>
            <a:r>
              <a:rPr lang="en-US" dirty="0"/>
              <a:t>3) 1/3 contained a larger gift: 4 post-cards (children drawings)+4-envelopes(treatment 2).</a:t>
            </a:r>
          </a:p>
          <a:p>
            <a:r>
              <a:rPr lang="en-US" dirty="0"/>
              <a:t>Likelihood of giving: 12% in control, 14% in treatment 1, 21% in treatment 2“large gift” was very effective (even relative to cost).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9184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Empirical Evidence on Social Pressure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95069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Dellavigna-List-Malmendier ’12 design a door-to-door fundraiser randomized experiment:</a:t>
            </a:r>
          </a:p>
          <a:p>
            <a:r>
              <a:rPr lang="en-US" dirty="0"/>
              <a:t>Control: no advance warning of fund-raiser visit.</a:t>
            </a:r>
          </a:p>
          <a:p>
            <a:r>
              <a:rPr lang="en-US" dirty="0"/>
              <a:t>Treatment group 1: flyer at doorknob informs about the exact time of solicitation (hence can seek/avoid fund-raiser).</a:t>
            </a:r>
          </a:p>
          <a:p>
            <a:r>
              <a:rPr lang="en-US" dirty="0"/>
              <a:t>Treatment group 2: same as treatment 1 but flyer has a check box “Do not disturb”</a:t>
            </a:r>
          </a:p>
          <a:p>
            <a:r>
              <a:rPr lang="en-US" dirty="0"/>
              <a:t>Results (relative to control):</a:t>
            </a:r>
          </a:p>
          <a:p>
            <a:r>
              <a:rPr lang="en-US" dirty="0"/>
              <a:t>Treatment group 1: 9-25% less likely to open door for fund-raiser, same (unconditional) giving.</a:t>
            </a:r>
          </a:p>
          <a:p>
            <a:r>
              <a:rPr lang="en-US" dirty="0"/>
              <a:t>Treatment group 2: a number of people opt out and (unconditional) giving is 28-42% lower.</a:t>
            </a:r>
          </a:p>
          <a:p>
            <a:r>
              <a:rPr lang="en-US" dirty="0"/>
              <a:t>⇒ Social pressure is an important determinant of door-to-door giving and door-to-door fund-raising campaigns lower utility of potential donor.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874485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Social prices as a policy instrument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Traditional focus in economics is on changing prices of economic goods.</a:t>
            </a:r>
          </a:p>
          <a:p>
            <a:r>
              <a:rPr lang="en-US" dirty="0"/>
              <a:t>Different set of policy instruments: “social prices”</a:t>
            </a:r>
          </a:p>
          <a:p>
            <a:r>
              <a:rPr lang="en-US" dirty="0"/>
              <a:t>Suppose people care about social norms and policy maker can manipulate social norms.</a:t>
            </a:r>
          </a:p>
          <a:p>
            <a:r>
              <a:rPr lang="en-US" dirty="0"/>
              <a:t>Should make status good one that generates positive externalities.</a:t>
            </a:r>
          </a:p>
          <a:p>
            <a:r>
              <a:rPr lang="en-US" dirty="0"/>
              <a:t>E.g. large SUVs are frowned upon as gas guzzlers contributing to global warming while electric cars are admired.</a:t>
            </a:r>
          </a:p>
          <a:p>
            <a:r>
              <a:rPr lang="en-US" dirty="0"/>
              <a:t>Creates another set of policy instruments to explore.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217401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Welfare analysis of social pricing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71185"/>
          </a:xfrm>
        </p:spPr>
        <p:txBody>
          <a:bodyPr>
            <a:normAutofit/>
          </a:bodyPr>
          <a:lstStyle/>
          <a:p>
            <a:r>
              <a:rPr lang="en-US" dirty="0"/>
              <a:t>Should social pricing be used on top of standard pricing through corrective taxes (or tradable permits)?</a:t>
            </a:r>
          </a:p>
          <a:p>
            <a:pPr marL="0" indent="0">
              <a:buNone/>
            </a:pPr>
            <a:r>
              <a:rPr lang="en-US" dirty="0"/>
              <a:t>1) Making people feel bad about driving an SUV is inefficient relative to gas tax: destroys welfare   without bringing tax revenue.</a:t>
            </a:r>
          </a:p>
          <a:p>
            <a:r>
              <a:rPr lang="en-US" dirty="0"/>
              <a:t>Could still be desirable if imposing a gas tax is impossible. Some negative actions (such as littering) are hard to enforce with fines so social norm on feeling bad about littering is desirable.</a:t>
            </a:r>
          </a:p>
          <a:p>
            <a:pPr marL="0" indent="0">
              <a:buNone/>
            </a:pPr>
            <a:r>
              <a:rPr lang="en-US" dirty="0"/>
              <a:t>2) Making people feel good about driving an energy efficient car is efficient relative to gas tax: adds to welfare as driving an energy efficient car becomes more enjoyable.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0301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3500C-8110-56C9-E048-024B35815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4.0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8A43DF-711E-9953-FA03-0DF93DAA73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78420"/>
          </a:xfrm>
        </p:spPr>
        <p:txBody>
          <a:bodyPr/>
          <a:lstStyle/>
          <a:p>
            <a:r>
              <a:rPr lang="en-US" dirty="0"/>
              <a:t>Auctions facilitate transactions by enforcing a specific set of rules regarding the resource allocations of a group of bidders.</a:t>
            </a:r>
          </a:p>
          <a:p>
            <a:r>
              <a:rPr lang="en-US" dirty="0"/>
              <a:t>Theorists consider auctions to be economic games that differ in two respects: </a:t>
            </a:r>
            <a:r>
              <a:rPr lang="en-US" i="1" dirty="0"/>
              <a:t>format and information.</a:t>
            </a:r>
          </a:p>
          <a:p>
            <a:r>
              <a:rPr lang="en-US" dirty="0"/>
              <a:t>The format defines the rules for the announcement of prices, the placement of bids, the updating of prices, the auction close, and the way a winner is picked.</a:t>
            </a:r>
          </a:p>
          <a:p>
            <a:r>
              <a:rPr lang="en-US" dirty="0"/>
              <a:t>The way auctions differ with respect to information regards the asymmetries of information that exist between bidders.</a:t>
            </a:r>
          </a:p>
        </p:txBody>
      </p:sp>
    </p:spTree>
    <p:extLst>
      <p:ext uri="{BB962C8B-B14F-4D97-AF65-F5344CB8AC3E}">
        <p14:creationId xmlns:p14="http://schemas.microsoft.com/office/powerpoint/2010/main" val="29605769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3302" y="1957117"/>
            <a:ext cx="9603275" cy="3569040"/>
          </a:xfrm>
        </p:spPr>
        <p:txBody>
          <a:bodyPr/>
          <a:lstStyle/>
          <a:p>
            <a:r>
              <a:rPr lang="en-US" dirty="0"/>
              <a:t>Public goods are commodities or services that benefit all members of society, and which are often provided for free through public taxation.</a:t>
            </a:r>
          </a:p>
          <a:p>
            <a:r>
              <a:rPr lang="en-US" dirty="0"/>
              <a:t>Public goods are the opposite of private goods, which are inherently scarce and are paid for separately by individuals.</a:t>
            </a:r>
          </a:p>
          <a:p>
            <a:r>
              <a:rPr lang="en-US" dirty="0"/>
              <a:t>Societies will disagree about which goods should be considered public goods; these differences are often reflected in nations’ government spending priorities.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214890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A08BD-3071-0D97-8213-89BF97EE3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5.0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DC8303-4260-37F6-CB1A-AD088A6282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95069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Jonathan Gruber, Public Finance and Public Policy, Fourth Edition, 2012 Worth</a:t>
            </a:r>
          </a:p>
          <a:p>
            <a:r>
              <a:rPr lang="en-US" dirty="0"/>
              <a:t>Publishers, Chapter 7</a:t>
            </a:r>
          </a:p>
          <a:p>
            <a:r>
              <a:rPr lang="en-US" dirty="0"/>
              <a:t>Andreoni, James. “An experimental test of the public-goods crowding-out hypothesis.” The American Economic Review (1993): 1317-1327.(web)</a:t>
            </a:r>
          </a:p>
          <a:p>
            <a:r>
              <a:rPr lang="en-US" dirty="0"/>
              <a:t>Andreoni, James, and A. Abigail Payne. “Do government grants to private charities crowd out giving or fund-raising?.” American Economic Review (2003):792-812.(web)</a:t>
            </a:r>
          </a:p>
          <a:p>
            <a:r>
              <a:rPr lang="en-US" dirty="0"/>
              <a:t>Dellavigna, Stefano, John A. List and Ulrike Malmendier, “Testing for Altruism and Social Pressure in Charitable Giving,” Quarterly Journal of Economics, 2012,127(1), 1-56. (web)</a:t>
            </a:r>
          </a:p>
          <a:p>
            <a:r>
              <a:rPr lang="en-US" dirty="0"/>
              <a:t>Falk, Armin. “Gift exchange in the field.” Econometrica 75.5 (2007):1501-1511.(web)</a:t>
            </a:r>
          </a:p>
        </p:txBody>
      </p:sp>
    </p:spTree>
    <p:extLst>
      <p:ext uri="{BB962C8B-B14F-4D97-AF65-F5344CB8AC3E}">
        <p14:creationId xmlns:p14="http://schemas.microsoft.com/office/powerpoint/2010/main" val="106033109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/>
          </a:bodyPr>
          <a:lstStyle/>
          <a:p>
            <a:r>
              <a:rPr lang="en-US" dirty="0"/>
              <a:t>Gerber, Alan S., Donald P. Green, and Christopher W. Larimer. “Social pressure and vote turnout: Evidence from a large-scale field experiment.” American Political Science Review 102.1 (2008): 33. (web).</a:t>
            </a:r>
          </a:p>
          <a:p>
            <a:r>
              <a:rPr lang="en-US" dirty="0"/>
              <a:t>Isaac, Mark R., Kenneth F. McCue, and Charles R. Plott. “Public goods provision in an experimental environment.” Journal of Public Economics 26.1 (1985): 51-74.(web).</a:t>
            </a:r>
          </a:p>
          <a:p>
            <a:r>
              <a:rPr lang="en-US" dirty="0"/>
              <a:t>Marwell, Gerald, and Ruth E. Ames. “Economists free ride, does anyone else?:Experiments on the provision of public goods.” Journal of Public Economics 15.3 (1981): 295-310. (web).</a:t>
            </a:r>
          </a:p>
        </p:txBody>
      </p:sp>
    </p:spTree>
    <p:extLst>
      <p:ext uri="{BB962C8B-B14F-4D97-AF65-F5344CB8AC3E}">
        <p14:creationId xmlns:p14="http://schemas.microsoft.com/office/powerpoint/2010/main" val="207421846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587625" y="2016125"/>
            <a:ext cx="9604375" cy="3449638"/>
          </a:xfrm>
        </p:spPr>
        <p:txBody>
          <a:bodyPr/>
          <a:lstStyle/>
          <a:p>
            <a:r>
              <a:rPr lang="en-US" dirty="0"/>
              <a:t>THE END,THANK YOU!</a:t>
            </a:r>
          </a:p>
        </p:txBody>
      </p:sp>
    </p:spTree>
    <p:extLst>
      <p:ext uri="{BB962C8B-B14F-4D97-AF65-F5344CB8AC3E}">
        <p14:creationId xmlns:p14="http://schemas.microsoft.com/office/powerpoint/2010/main" val="3753255598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641</TotalTime>
  <Words>3593</Words>
  <Application>Microsoft Office PowerPoint</Application>
  <PresentationFormat>Widescreen</PresentationFormat>
  <Paragraphs>278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3" baseType="lpstr">
      <vt:lpstr>Arial</vt:lpstr>
      <vt:lpstr>Calibri</vt:lpstr>
      <vt:lpstr>Gill Sans MT</vt:lpstr>
      <vt:lpstr>Wingdings</vt:lpstr>
      <vt:lpstr>Gallery</vt:lpstr>
      <vt:lpstr>INTERMEDIATE MICROECONOMICS</vt:lpstr>
      <vt:lpstr>CONTENTS</vt:lpstr>
      <vt:lpstr>CONTENTS </vt:lpstr>
      <vt:lpstr>CONTENTS</vt:lpstr>
      <vt:lpstr>1.0 OBJECTIVES</vt:lpstr>
      <vt:lpstr>2.0  AUCTIONS</vt:lpstr>
      <vt:lpstr>Taxonomy of auctions</vt:lpstr>
      <vt:lpstr>The four basic auction types </vt:lpstr>
      <vt:lpstr>2. The Dutch auction</vt:lpstr>
      <vt:lpstr>3. The first-price, sealed-bid auction</vt:lpstr>
      <vt:lpstr>4. The second-price, sealed-bid (Vickrey) auction</vt:lpstr>
      <vt:lpstr>Assumptions on auction forms</vt:lpstr>
      <vt:lpstr>Assumptions on auction forms cont…</vt:lpstr>
      <vt:lpstr>Auction choice</vt:lpstr>
      <vt:lpstr>Auction choice</vt:lpstr>
      <vt:lpstr>Auction process</vt:lpstr>
      <vt:lpstr>Auction process</vt:lpstr>
      <vt:lpstr>3.0 PUBLIC GOODS</vt:lpstr>
      <vt:lpstr>Defining Pure and Impure Public Goods</vt:lpstr>
      <vt:lpstr>Optimal provision of private goods</vt:lpstr>
      <vt:lpstr>Horizontal Summation in the Private Goods Market</vt:lpstr>
      <vt:lpstr>Optimal provision of public goods</vt:lpstr>
      <vt:lpstr>Vertical Summation in the Public Goods Market</vt:lpstr>
      <vt:lpstr>Private-sector under provision</vt:lpstr>
      <vt:lpstr>Private provision of public good</vt:lpstr>
      <vt:lpstr>Private provision of public good</vt:lpstr>
      <vt:lpstr>Private provision of public good</vt:lpstr>
      <vt:lpstr>Private provision of public good</vt:lpstr>
      <vt:lpstr>Private provision of public good</vt:lpstr>
      <vt:lpstr>Private provision of public good</vt:lpstr>
      <vt:lpstr>Can Private Provision Overcome Free Rider Problem?</vt:lpstr>
      <vt:lpstr>Can Private Provision Overcome Free Rider Problem?</vt:lpstr>
      <vt:lpstr>Experimental evidence on free riding</vt:lpstr>
      <vt:lpstr>Experimental evidence on free riding</vt:lpstr>
      <vt:lpstr>Crowding out of private contributions by government provision</vt:lpstr>
      <vt:lpstr>Crowding out of private contributions by government provision</vt:lpstr>
      <vt:lpstr>Empirical evidence on crowd-out</vt:lpstr>
      <vt:lpstr>Charitable giving</vt:lpstr>
      <vt:lpstr>Empirical evidence on crowd-out: andreoni-payne ’03</vt:lpstr>
      <vt:lpstr>Randomized field experiment to test reciprocity</vt:lpstr>
      <vt:lpstr>Empirical Evidence on Social Pressure</vt:lpstr>
      <vt:lpstr>Social prices as a policy instrument</vt:lpstr>
      <vt:lpstr>Welfare analysis of social pricing</vt:lpstr>
      <vt:lpstr>4.0 SUMMARY</vt:lpstr>
      <vt:lpstr>summary</vt:lpstr>
      <vt:lpstr>5.0 REFERENCES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INTERMEDIATE MICROECONOMICS</dc:title>
  <dc:creator>Evelyn Tipape (Treasury)</dc:creator>
  <cp:lastModifiedBy>Evelyn Tipape (Treasury)</cp:lastModifiedBy>
  <cp:revision>18</cp:revision>
  <dcterms:created xsi:type="dcterms:W3CDTF">2023-11-14T08:50:42Z</dcterms:created>
  <dcterms:modified xsi:type="dcterms:W3CDTF">2023-11-15T11:32:47Z</dcterms:modified>
</cp:coreProperties>
</file>