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r:id="rId41" roundtripDataSignature="AMtx7mip6AxkbDzUr2ubcuyu9F6/Ah10h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1" Type="http://customschemas.google.com/relationships/presentationmetadata" Target="meta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2" name="Google Shape;342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2" name="Google Shape;362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0" name="Google Shape;370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7" name="Google Shape;377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5" name="Google Shape;385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5" name="Google Shape;405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7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25" name="Google Shape;25;p3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3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30" name="Google Shape;30;p38"/>
            <p:cNvSpPr/>
            <p:nvPr/>
          </p:nvSpPr>
          <p:spPr>
            <a:xfrm>
              <a:off x="0" y="-7862"/>
              <a:ext cx="863600" cy="5698067"/>
            </a:xfrm>
            <a:custGeom>
              <a:rect b="b" l="l" r="r" t="t"/>
              <a:pathLst>
                <a:path extrusionOk="0" h="5698067" w="86360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69803"/>
              </a:schemeClr>
            </a:solidFill>
            <a:ln>
              <a:noFill/>
            </a:ln>
          </p:spPr>
        </p:sp>
        <p:cxnSp>
          <p:nvCxnSpPr>
            <p:cNvPr id="31" name="Google Shape;31;p38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2" name="Google Shape;32;p38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3" name="Google Shape;33;p38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</p:sp>
        <p:sp>
          <p:nvSpPr>
            <p:cNvPr id="34" name="Google Shape;34;p38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35" name="Google Shape;35;p38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" name="Google Shape;36;p38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37" name="Google Shape;37;p38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</p:sp>
        <p:sp>
          <p:nvSpPr>
            <p:cNvPr id="38" name="Google Shape;38;p38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</p:sp>
        <p:sp>
          <p:nvSpPr>
            <p:cNvPr id="39" name="Google Shape;39;p38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0" name="Google Shape;40;p38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8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2" name="Google Shape;42;p3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9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9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3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3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0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4" name="Google Shape;54;p40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5" name="Google Shape;55;p4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1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1" name="Google Shape;61;p41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2" name="Google Shape;62;p41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3" name="Google Shape;63;p41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4" name="Google Shape;64;p4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4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4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4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44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0" name="Google Shape;80;p4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45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5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45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4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4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89" name="Google Shape;89;p4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6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6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4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4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7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47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47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4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4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103" name="Google Shape;103;p47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47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8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48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4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4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4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9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49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49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4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4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4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118" name="Google Shape;118;p4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49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0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50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50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5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5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5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51"/>
          <p:cNvSpPr txBox="1"/>
          <p:nvPr>
            <p:ph idx="1" type="body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5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5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5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2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2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5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5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3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36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8" name="Google Shape;8;p36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" name="Google Shape;9;p36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</p:sp>
        <p:sp>
          <p:nvSpPr>
            <p:cNvPr id="10" name="Google Shape;10;p36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3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36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13" name="Google Shape;13;p36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</p:sp>
        <p:sp>
          <p:nvSpPr>
            <p:cNvPr id="14" name="Google Shape;14;p36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</p:sp>
        <p:sp>
          <p:nvSpPr>
            <p:cNvPr id="15" name="Google Shape;15;p3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36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" name="Google Shape;17;p3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36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3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3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3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7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3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5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4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/>
          <p:nvPr>
            <p:ph type="title"/>
          </p:nvPr>
        </p:nvSpPr>
        <p:spPr>
          <a:xfrm>
            <a:off x="624325" y="271825"/>
            <a:ext cx="10096684" cy="63143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b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6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Lao Traditional Literature </a:t>
            </a:r>
            <a:br>
              <a:rPr lang="lo-LA" sz="6000">
                <a:latin typeface="Calibri"/>
                <a:ea typeface="Calibri"/>
                <a:cs typeface="Calibri"/>
                <a:sym typeface="Calibri"/>
              </a:rPr>
            </a:br>
            <a:br>
              <a:rPr b="1" lang="lo-LA" sz="6000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4400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4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1:</a:t>
            </a:r>
            <a:br>
              <a:rPr lang="lo-LA" sz="44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4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Overview of Lao Traditional Literature </a:t>
            </a:r>
            <a:br>
              <a:rPr b="1" lang="lo-LA" sz="4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4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2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Lecturer: Somthapheuy SYVONGSAK</a:t>
            </a:r>
            <a:br>
              <a:rPr lang="lo-LA"/>
            </a:br>
            <a:br>
              <a:rPr b="1" lang="lo-LA" sz="4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2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Academic Year 2023-2024</a:t>
            </a:r>
            <a:br>
              <a:rPr b="1" lang="lo-LA" sz="2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lang="lo-LA" sz="1800">
                <a:latin typeface="Calibri"/>
                <a:ea typeface="Calibri"/>
                <a:cs typeface="Calibri"/>
                <a:sym typeface="Calibri"/>
              </a:rPr>
            </a:br>
            <a:br>
              <a:rPr b="1" lang="lo-LA" sz="5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lo-LA" sz="5300"/>
            </a:br>
            <a:br>
              <a:rPr b="1" i="0" lang="lo-LA" sz="4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1" sz="4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"/>
          <p:cNvSpPr txBox="1"/>
          <p:nvPr>
            <p:ph idx="1" type="subTitle"/>
          </p:nvPr>
        </p:nvSpPr>
        <p:spPr>
          <a:xfrm>
            <a:off x="3179910" y="5634002"/>
            <a:ext cx="4323179" cy="9284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t/>
            </a:r>
            <a:endParaRPr b="1" i="1" sz="20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b="1" i="1" lang="lo-LA" sz="20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ໂດຍ: ປທ. ສົມທະເຜີຍ ສີວົງສັກ</a:t>
            </a:r>
            <a:endParaRPr b="1" i="1" sz="20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:\Users\acer\Desktop\WhatsApp Image 2019-01-08 at 10.37.34.jpeg" id="149" name="Google Shape;14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29103" y="0"/>
            <a:ext cx="1600484" cy="2118654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"/>
          <p:cNvSpPr/>
          <p:nvPr/>
        </p:nvSpPr>
        <p:spPr>
          <a:xfrm>
            <a:off x="2626915" y="1435402"/>
            <a:ext cx="5602685" cy="33085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b="1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ວັນນະຄະດີພື້ນເມືອງລາວ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0" lang="lo-LA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Lao Traditional Literature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endParaRPr b="1" i="0" sz="3200" u="none" cap="none" strike="noStrike">
              <a:solidFill>
                <a:schemeClr val="dk1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Trebuchet MS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2"/>
          <p:cNvSpPr/>
          <p:nvPr/>
        </p:nvSpPr>
        <p:spPr>
          <a:xfrm>
            <a:off x="2886974" y="4282335"/>
            <a:ext cx="5602685" cy="18158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ຫຼັກສູດ ຄູພາສາລາວ-ວັນນະຄະດີ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ພາກວິຊາ ຄູພາສາ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ຄະນະສຶກສາສາດ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ມະຫາວິທະຍາໄລ ສຸພານຸວົງ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"/>
          <p:cNvSpPr txBox="1"/>
          <p:nvPr>
            <p:ph idx="1" type="subTitle"/>
          </p:nvPr>
        </p:nvSpPr>
        <p:spPr>
          <a:xfrm>
            <a:off x="5813571" y="1359018"/>
            <a:ext cx="6143203" cy="5290262"/>
          </a:xfrm>
          <a:prstGeom prst="rect">
            <a:avLst/>
          </a:prstGeom>
          <a:gradFill>
            <a:gsLst>
              <a:gs pos="0">
                <a:srgbClr val="D6EBC2"/>
              </a:gs>
              <a:gs pos="88000">
                <a:srgbClr val="A4D66A"/>
              </a:gs>
              <a:gs pos="100000">
                <a:srgbClr val="A4D66A"/>
              </a:gs>
            </a:gsLst>
            <a:lin ang="5400000" scaled="0"/>
          </a:gradFill>
          <a:ln cap="rnd" cmpd="sng" w="12700">
            <a:solidFill>
              <a:schemeClr val="accent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ບົດທີ 1: ວັນນະຄະດີ​ພື້ນ​ເມືອງ​ໂດຍສັງເຂບ </a:t>
            </a:r>
            <a:r>
              <a:rPr lang="lo-LA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/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ຄວາມໝາຍ ແລະຄວາມສຳຄັນຂອງວັນນະຄະດີພື້ນເມືອງລາວ.</a:t>
            </a:r>
            <a:endParaRPr/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ການກໍາເນີດ ແລະການຂະຫຍາຍຕົວຂອງວັນນະຄະດີພື້ນເມືອງລາວ.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ເອກະສານອ້າງອີງ.</a:t>
            </a:r>
            <a:endParaRPr i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8" name="Google Shape;15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5226" y="208721"/>
            <a:ext cx="5377009" cy="64405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"/>
          <p:cNvSpPr/>
          <p:nvPr/>
        </p:nvSpPr>
        <p:spPr>
          <a:xfrm>
            <a:off x="1923220" y="261234"/>
            <a:ext cx="8455900" cy="1020891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4594A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ຄວາມໝາຍ ແລະຄວາມສຳຄັນຂອງວັນນະຄະດີພື້ນເມືອງລາວ</a:t>
            </a:r>
            <a:endParaRPr b="1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4"/>
          <p:cNvSpPr/>
          <p:nvPr/>
        </p:nvSpPr>
        <p:spPr>
          <a:xfrm>
            <a:off x="785190" y="347136"/>
            <a:ext cx="1047111" cy="849085"/>
          </a:xfrm>
          <a:prstGeom prst="flowChartConnector">
            <a:avLst/>
          </a:prstGeom>
          <a:solidFill>
            <a:schemeClr val="accent1"/>
          </a:solidFill>
          <a:ln cap="rnd" cmpd="sng" w="19050">
            <a:solidFill>
              <a:srgbClr val="4594A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8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</a:t>
            </a:r>
            <a:endParaRPr b="0" i="0" sz="2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5" name="Google Shape;165;p4"/>
          <p:cNvSpPr/>
          <p:nvPr/>
        </p:nvSpPr>
        <p:spPr>
          <a:xfrm>
            <a:off x="234041" y="2380506"/>
            <a:ext cx="3525078" cy="250167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 1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</a:t>
            </a:r>
            <a:r>
              <a:rPr b="0" i="0" lang="lo-LA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ຄວາມ​ໝາຍ​ຂອງ​ວັນ ນະຄະດີພື້ນເມືອງລາວ ເປັນແນວໃດ?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4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4"/>
          <p:cNvSpPr/>
          <p:nvPr/>
        </p:nvSpPr>
        <p:spPr>
          <a:xfrm>
            <a:off x="5098663" y="6190230"/>
            <a:ext cx="5634941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ອ່ອນແກ້ວ ນວນນະວົງ ແລະຄະນະ (2008)</a:t>
            </a:r>
            <a:endParaRPr/>
          </a:p>
        </p:txBody>
      </p:sp>
      <p:sp>
        <p:nvSpPr>
          <p:cNvPr id="168" name="Google Shape;168;p4"/>
          <p:cNvSpPr/>
          <p:nvPr/>
        </p:nvSpPr>
        <p:spPr>
          <a:xfrm>
            <a:off x="705678" y="1406773"/>
            <a:ext cx="1290902" cy="849085"/>
          </a:xfrm>
          <a:prstGeom prst="flowChartConnector">
            <a:avLst/>
          </a:prstGeom>
          <a:gradFill>
            <a:gsLst>
              <a:gs pos="0">
                <a:srgbClr val="B6CFC2"/>
              </a:gs>
              <a:gs pos="88000">
                <a:srgbClr val="62A384"/>
              </a:gs>
              <a:gs pos="100000">
                <a:srgbClr val="62A384"/>
              </a:gs>
            </a:gsLst>
            <a:lin ang="5400000" scaled="0"/>
          </a:gradFill>
          <a:ln cap="rnd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8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1.1</a:t>
            </a:r>
            <a:endParaRPr b="0" i="0" sz="2800" u="none" cap="none" strike="noStrik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9" name="Google Shape;169;p4"/>
          <p:cNvSpPr/>
          <p:nvPr/>
        </p:nvSpPr>
        <p:spPr>
          <a:xfrm>
            <a:off x="2082965" y="1406773"/>
            <a:ext cx="6031397" cy="1020891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ຄວາມ​ໝາຍ​ຂອງ​ວັນນະຄະດີພື້ນເມືອງລາວ </a:t>
            </a:r>
            <a:endParaRPr b="1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4"/>
          <p:cNvSpPr/>
          <p:nvPr/>
        </p:nvSpPr>
        <p:spPr>
          <a:xfrm>
            <a:off x="3878512" y="2904715"/>
            <a:ext cx="6433496" cy="19774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0" i="0" lang="lo-L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ວັນນະຄະດີພື້ນເມືອງ ແມ່ນຮູບການປະດິດແຕ່ງດ້ວຍປາກເປົ່າຂອງປະຊາຊົນຜູ້ອອກແຮງງານ. ນັບແຕ່ສະໄໝຍັງບໍ່ທັນມີຕົວໜັງສື. 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5"/>
          <p:cNvSpPr/>
          <p:nvPr/>
        </p:nvSpPr>
        <p:spPr>
          <a:xfrm>
            <a:off x="653126" y="1029840"/>
            <a:ext cx="5081537" cy="37240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0" i="0" lang="lo-LA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ປູ່ຍ່າຕານາຍຂອງພວກເຮົາໄດ້ປະດິດແຕ່ງວັນນະຄະດີພື້ນເມືອງລາວຂຶ້ນ ເຊິ່ງເປັນຫຼັກຖານພິຍານກ່ຽວກັບປະຫວັດການຕ່າງໆຂອງສັງຄົມສະໄໝບູຮານ.</a:t>
            </a:r>
            <a:endParaRPr b="0" i="0" sz="3200" u="none" cap="none" strike="noStrik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6" name="Google Shape;176;p5"/>
          <p:cNvSpPr/>
          <p:nvPr/>
        </p:nvSpPr>
        <p:spPr>
          <a:xfrm>
            <a:off x="3892716" y="6137222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ອ່ອນແກ້ວ ນວນນະວົງ ແລະຄະນະ (2008)</a:t>
            </a:r>
            <a:endParaRPr/>
          </a:p>
        </p:txBody>
      </p:sp>
      <p:pic>
        <p:nvPicPr>
          <p:cNvPr id="177" name="Google Shape;177;p5"/>
          <p:cNvPicPr preferRelativeResize="0"/>
          <p:nvPr/>
        </p:nvPicPr>
        <p:blipFill rotWithShape="1">
          <a:blip r:embed="rId3">
            <a:alphaModFix/>
          </a:blip>
          <a:srcRect b="13991" l="61087" r="5760" t="46955"/>
          <a:stretch/>
        </p:blipFill>
        <p:spPr>
          <a:xfrm>
            <a:off x="5987554" y="1342239"/>
            <a:ext cx="5421473" cy="4628292"/>
          </a:xfrm>
          <a:prstGeom prst="rect">
            <a:avLst/>
          </a:prstGeom>
          <a:noFill/>
          <a:ln cap="rnd" cmpd="sng" w="1270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sx="97000" kx="900000" rotWithShape="0" algn="br" dir="10500000" dist="95250" sy="23000">
              <a:srgbClr val="000000">
                <a:alpha val="20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6"/>
          <p:cNvSpPr/>
          <p:nvPr/>
        </p:nvSpPr>
        <p:spPr>
          <a:xfrm>
            <a:off x="543339" y="861670"/>
            <a:ext cx="4397777" cy="3701941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b="0" i="0" lang="lo-LA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ວັນນະຄະດີພື້ນເມືອງເປັນພາກສ່ວນໜຶ່ງທີ່ມີຄວາມໝາຍ ແລະບົດ ບາດສຳຄັນໃນວັນນະ ຄະດີແຫ່ງຊາດ. </a:t>
            </a:r>
            <a:endParaRPr b="0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6"/>
          <p:cNvSpPr/>
          <p:nvPr/>
        </p:nvSpPr>
        <p:spPr>
          <a:xfrm>
            <a:off x="4454779" y="6137222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ອ່ອນແກ້ວ ນວນນະວົງ ແລະຄະນະ (2008)</a:t>
            </a:r>
            <a:endParaRPr/>
          </a:p>
        </p:txBody>
      </p:sp>
      <p:pic>
        <p:nvPicPr>
          <p:cNvPr id="184" name="Google Shape;184;p6"/>
          <p:cNvPicPr preferRelativeResize="0"/>
          <p:nvPr/>
        </p:nvPicPr>
        <p:blipFill rotWithShape="1">
          <a:blip r:embed="rId3">
            <a:alphaModFix/>
          </a:blip>
          <a:srcRect b="30693" l="55516" r="3891" t="29065"/>
          <a:stretch/>
        </p:blipFill>
        <p:spPr>
          <a:xfrm>
            <a:off x="5447473" y="1055814"/>
            <a:ext cx="5521679" cy="4595369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7"/>
          <p:cNvSpPr/>
          <p:nvPr/>
        </p:nvSpPr>
        <p:spPr>
          <a:xfrm>
            <a:off x="4429612" y="6137222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ອ່ອນແກ້ວ ນວນນະວົງ ແລະຄະນະ (2008)</a:t>
            </a:r>
            <a:endParaRPr/>
          </a:p>
        </p:txBody>
      </p:sp>
      <p:sp>
        <p:nvSpPr>
          <p:cNvPr id="190" name="Google Shape;190;p7"/>
          <p:cNvSpPr/>
          <p:nvPr/>
        </p:nvSpPr>
        <p:spPr>
          <a:xfrm>
            <a:off x="537625" y="979723"/>
            <a:ext cx="5412967" cy="37240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0" i="0" lang="lo-LA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ບໍ່ວ່າຊາດໃດໃນໂລກ ກໍລ້ວນແຕ່ມີວັນນະຄະດີພື້ນເມືອງຂອງຊາດນັ້ນ, ເພື່ອຈົດຈຳຄວາມຮູ້, ບົດຮຽນໃນການເພີ່ມພູນຜະລິດຜົນ, ໃນການຕໍ່ສູ້ທຳມະຊາດ ແລະສັງຄົມ.</a:t>
            </a:r>
            <a:endParaRPr b="0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1" name="Google Shape;191;p7"/>
          <p:cNvPicPr preferRelativeResize="0"/>
          <p:nvPr/>
        </p:nvPicPr>
        <p:blipFill rotWithShape="1">
          <a:blip r:embed="rId3">
            <a:alphaModFix/>
          </a:blip>
          <a:srcRect b="40092" l="64021" r="12174" t="28781"/>
          <a:stretch/>
        </p:blipFill>
        <p:spPr>
          <a:xfrm>
            <a:off x="5863905" y="1289617"/>
            <a:ext cx="5570290" cy="4721770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36195" rotWithShape="0" algn="tl" dir="11400000" dist="12700">
              <a:srgbClr val="000000">
                <a:alpha val="32941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8"/>
          <p:cNvSpPr/>
          <p:nvPr/>
        </p:nvSpPr>
        <p:spPr>
          <a:xfrm>
            <a:off x="4471556" y="6053332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ອ່ອນແກ້ວ ນວນນະວົງ ແລະຄະນະ (2008)</a:t>
            </a:r>
            <a:endParaRPr/>
          </a:p>
        </p:txBody>
      </p:sp>
      <p:sp>
        <p:nvSpPr>
          <p:cNvPr id="197" name="Google Shape;197;p8"/>
          <p:cNvSpPr/>
          <p:nvPr/>
        </p:nvSpPr>
        <p:spPr>
          <a:xfrm>
            <a:off x="871118" y="1290116"/>
            <a:ext cx="7659756" cy="37240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0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ວັນນະຄະດີພື້ນເມືອງເປັນພາກສ່ວນໜຶ່ງທີ່ສຳຄັນໃນວັນນະຄະດີແຫ່ງຊາດ. ນັບແຕ່ສະໄໝຍັງບໍ່ທັນມີຕົວອັກສອນ, ປູ່ຍ່າຕານາຍຂອງພວກເຮົາກໍໄດ້ປະດິດແຕ່ງວັນນະຄະດີພື້ນເມືອງທີ່ເລົ່າດ້ວຍປາກເປົ່າສືບຕໍ່ກັນມາແລ້ວ. 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9"/>
          <p:cNvSpPr/>
          <p:nvPr/>
        </p:nvSpPr>
        <p:spPr>
          <a:xfrm>
            <a:off x="4429611" y="6044943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ອ່ອນແກ້ວ ນວນນະວົງ ແລະຄະນະ (2008)</a:t>
            </a:r>
            <a:endParaRPr/>
          </a:p>
        </p:txBody>
      </p:sp>
      <p:sp>
        <p:nvSpPr>
          <p:cNvPr id="203" name="Google Shape;203;p9"/>
          <p:cNvSpPr/>
          <p:nvPr/>
        </p:nvSpPr>
        <p:spPr>
          <a:xfrm>
            <a:off x="788929" y="1239782"/>
            <a:ext cx="8799688" cy="29854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0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ຢູ່ໃນລາວ, ບໍ່ວ່າເຜົ່າໃດກໍລ້ວນແຕ່ມີວັນນະຄະດີພື້ນເມືອງຂອງຕົນເອງ. ວັນນະຄະດີພື້ນເມືອງປະກອບບດ້ວຍເທບນິ ຍາຍ, ນິທານ, ພື້ນສືບ, ນິທານສັດ, ນິທານຊວນຫົວ, ຄຳໂສກ, ຄຳໂອມ, ຄຳທວາຍ, ຄຳສຸພາສິດ, ກອນຜະຫຍາ ແລະອື່ນໆ. 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0"/>
          <p:cNvSpPr/>
          <p:nvPr/>
        </p:nvSpPr>
        <p:spPr>
          <a:xfrm>
            <a:off x="4521891" y="5981470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ອ່ອນແກ້ວ ນວນນະວົງ ແລະຄະນະ (2008)</a:t>
            </a:r>
            <a:endParaRPr/>
          </a:p>
        </p:txBody>
      </p:sp>
      <p:sp>
        <p:nvSpPr>
          <p:cNvPr id="209" name="Google Shape;209;p10"/>
          <p:cNvSpPr/>
          <p:nvPr/>
        </p:nvSpPr>
        <p:spPr>
          <a:xfrm>
            <a:off x="742121" y="361004"/>
            <a:ext cx="8819020" cy="44627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0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ວັນນະຄະດີພື້ນເມືອງປະເພດຕ່າງໆ ດັ່ງກ່າວໄດ້ສະທ້ອນໃຫ້ເຫັນເຖິງບົດຮຽນໃນການດຳລົງຊີວິດ, ຄວາມຮູ້ວັດທະນະທຳ, ການສ້າງສາ ແລະການຕໍ່ສູ້ຂອງປະຊາຊົນລາວເຮົາ ນັບຕັ້ງແຕ່ສະໄໝປະຖົມບູຮານເປັນຕົ້ນມາ. ປັດຈຸບັນນີ້, ວັນນະຄະດີພື້ນເມືອງເຊິ່ງເປັນມໍລະດົກແຫ່ງວັດທະນະທຳຂອງຊາດນັບມື້ໄດ້ຮັບການປົກປັກຮັກສາ ແລະສົ່ງເສີມ.	    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1"/>
          <p:cNvSpPr/>
          <p:nvPr/>
        </p:nvSpPr>
        <p:spPr>
          <a:xfrm>
            <a:off x="4899395" y="6070110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 (1987)</a:t>
            </a:r>
            <a:endParaRPr/>
          </a:p>
        </p:txBody>
      </p:sp>
      <p:sp>
        <p:nvSpPr>
          <p:cNvPr id="215" name="Google Shape;215;p11"/>
          <p:cNvSpPr/>
          <p:nvPr/>
        </p:nvSpPr>
        <p:spPr>
          <a:xfrm>
            <a:off x="596348" y="1165474"/>
            <a:ext cx="6072900" cy="37240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0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ວັນນະຄະດີພື້ນເມືອງຂອງລາວເຮົາ ເວົ້າລວມແລ້ວແມ່ນເລື່ອງເລົ່າພື້ນເມືອງຕ່າງໆທີ່ປະຊາຊົນຜູ້ອອກແຮງງານປະດິດແຕ່ງ ແລະເລົ່າປາກຕໍ່ປາກສືບຕໍ່ກັນມາແຕ່ບູຮານນະການຈົນເຖິງທຸກວັນນີ້.	    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6" name="Google Shape;216;p11"/>
          <p:cNvPicPr preferRelativeResize="0"/>
          <p:nvPr/>
        </p:nvPicPr>
        <p:blipFill rotWithShape="1">
          <a:blip r:embed="rId3">
            <a:alphaModFix/>
          </a:blip>
          <a:srcRect b="40285" l="64348" r="12065" t="36515"/>
          <a:stretch/>
        </p:blipFill>
        <p:spPr>
          <a:xfrm>
            <a:off x="6812956" y="835857"/>
            <a:ext cx="5149746" cy="464398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2"/>
          <p:cNvSpPr/>
          <p:nvPr/>
        </p:nvSpPr>
        <p:spPr>
          <a:xfrm>
            <a:off x="4538669" y="6137221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(2002)</a:t>
            </a:r>
            <a:endParaRPr/>
          </a:p>
        </p:txBody>
      </p:sp>
      <p:sp>
        <p:nvSpPr>
          <p:cNvPr id="222" name="Google Shape;222;p12"/>
          <p:cNvSpPr/>
          <p:nvPr/>
        </p:nvSpPr>
        <p:spPr>
          <a:xfrm>
            <a:off x="847287" y="1110321"/>
            <a:ext cx="5662569" cy="37240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032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0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ວັນນະຄະດີພື້ນເມືອງແມ່ນພາກ ສ່ວນໜຶ່ງ ໃນການປະດິດແຕ່ງສິລະປະຂອງປະຊາຊົນຜູ້ອອກແຮງງານ ແລະກໍໍແມ່ນພາກສ່ວນໜຶ່ງຂອງຮູບຖານສະຕິສັງຄົມ.     	    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3" name="Google Shape;223;p12"/>
          <p:cNvPicPr preferRelativeResize="0"/>
          <p:nvPr/>
        </p:nvPicPr>
        <p:blipFill rotWithShape="1">
          <a:blip r:embed="rId3">
            <a:alphaModFix/>
          </a:blip>
          <a:srcRect b="31094" l="64022" r="12065" t="36128"/>
          <a:stretch/>
        </p:blipFill>
        <p:spPr>
          <a:xfrm>
            <a:off x="6845417" y="1518407"/>
            <a:ext cx="4327038" cy="4090307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3"/>
          <p:cNvSpPr/>
          <p:nvPr/>
        </p:nvSpPr>
        <p:spPr>
          <a:xfrm>
            <a:off x="2323462" y="208892"/>
            <a:ext cx="7061751" cy="119269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ຄວາມ​ສຳຄັນ​ຂອງ​ວັນນະຄະດີພື້ນເມືອງລາວ </a:t>
            </a:r>
            <a:endParaRPr b="1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3"/>
          <p:cNvSpPr/>
          <p:nvPr/>
        </p:nvSpPr>
        <p:spPr>
          <a:xfrm>
            <a:off x="782637" y="380696"/>
            <a:ext cx="1457739" cy="849085"/>
          </a:xfrm>
          <a:prstGeom prst="flowChartConnector">
            <a:avLst/>
          </a:prstGeom>
          <a:solidFill>
            <a:schemeClr val="accent3"/>
          </a:solidFill>
          <a:ln cap="rnd" cmpd="sng" w="19050">
            <a:solidFill>
              <a:srgbClr val="30977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32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1.2</a:t>
            </a:r>
            <a:endParaRPr b="0" i="0" sz="32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0" name="Google Shape;230;p13"/>
          <p:cNvSpPr/>
          <p:nvPr/>
        </p:nvSpPr>
        <p:spPr>
          <a:xfrm>
            <a:off x="203797" y="1619432"/>
            <a:ext cx="3486022" cy="270077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32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 2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ວັນນະຄະດີພື້ນເມືອງລາວມີຄວາມສໍາຄັນແນວໃດ?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13"/>
          <p:cNvSpPr/>
          <p:nvPr/>
        </p:nvSpPr>
        <p:spPr>
          <a:xfrm>
            <a:off x="3689819" y="2130804"/>
            <a:ext cx="6578305" cy="3187816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ວັນນະຄະດີພື້ນເມືອງລາວ ມີບົດບາດສຳຄັນຢ່າງຍິ່ງຕໍ່ການກຳເນີດ ແລະຂະຫຍາຍຕົວຂອງວັນນະຄະດີຂຽນໃນສະໄໝກ່ອນກໍຄືສະໄໝປັດຈຸບັນ.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13"/>
          <p:cNvSpPr/>
          <p:nvPr/>
        </p:nvSpPr>
        <p:spPr>
          <a:xfrm>
            <a:off x="4459346" y="6133582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ອ່ອນແກ້ວ ນວນນະວົງ ແລະຄະນະ (2008)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4"/>
          <p:cNvSpPr/>
          <p:nvPr/>
        </p:nvSpPr>
        <p:spPr>
          <a:xfrm>
            <a:off x="553673" y="1431235"/>
            <a:ext cx="5542327" cy="392462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44500" lvl="1" marL="4445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ໃນເບື້ອງຕົ້ນບົດເລື່ອງໜຶ່ງ, ຄຳກອນ ໜຶ່ງຕ້ອງແມ່ນບຸກຄົນໃດບຸກຄົນໜຶ່ງແຕ່ງຂຶ້ນ ຕໍ່ມາຄົນທັງຫຼາຍຈິ່ງນຳເອົາບົດເລື່ອງ ແລະຄຳກອນເຫຼົ່ານັ້ນໄປເຜີຍແຜ່ຕໍ່ ພ້ອມທັງໄດ້ດັດແປງແຕ່ງຕື່ມໃຫ້ມັນດີຂຶ້ນກວ່າເກົ່າ.  </a:t>
            </a:r>
            <a:endParaRPr/>
          </a:p>
        </p:txBody>
      </p:sp>
      <p:sp>
        <p:nvSpPr>
          <p:cNvPr id="238" name="Google Shape;238;p14"/>
          <p:cNvSpPr/>
          <p:nvPr/>
        </p:nvSpPr>
        <p:spPr>
          <a:xfrm>
            <a:off x="4078247" y="6133582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ອ່ອນແກ້ວ ນວນນະວົງ ແລະຄະນະ (2008)</a:t>
            </a:r>
            <a:endParaRPr/>
          </a:p>
        </p:txBody>
      </p:sp>
      <p:pic>
        <p:nvPicPr>
          <p:cNvPr id="239" name="Google Shape;239;p14"/>
          <p:cNvPicPr preferRelativeResize="0"/>
          <p:nvPr/>
        </p:nvPicPr>
        <p:blipFill rotWithShape="1">
          <a:blip r:embed="rId3">
            <a:alphaModFix/>
          </a:blip>
          <a:srcRect b="26751" l="57934" r="5542" t="35162"/>
          <a:stretch/>
        </p:blipFill>
        <p:spPr>
          <a:xfrm>
            <a:off x="6406029" y="1644241"/>
            <a:ext cx="5039250" cy="3857197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5"/>
          <p:cNvSpPr/>
          <p:nvPr/>
        </p:nvSpPr>
        <p:spPr>
          <a:xfrm>
            <a:off x="587229" y="511728"/>
            <a:ext cx="5402754" cy="4949902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85750" lvl="1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ດ້ວຍເຫດນັ້ນ, ບົດເລື່ອງ, ບົດຮ້ອງ, ບົດລຳ, ຄຳກາບຄຳກອນທີ່ມີຈັງຫວະທຳນອງອັນມ່ວນຊື່ນ ແລະມີຊີວິດຊີວາເຫຼົ່ານັ້ນ ລ້ວນແຕ່ແມ່ນໝາກຜົນແຫ່ງການຄົ້ນຄວ້າ, ຄົ້ນຄິດປະດິດແຕ່ງລວມໝູ່ຂອງປະຊາຊົນ.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15"/>
          <p:cNvSpPr/>
          <p:nvPr/>
        </p:nvSpPr>
        <p:spPr>
          <a:xfrm>
            <a:off x="4422196" y="6133582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ອ່ອນແກ້ວ ນວນນະວົງ ແລະຄະນະ (2008)</a:t>
            </a:r>
            <a:endParaRPr/>
          </a:p>
        </p:txBody>
      </p:sp>
      <p:pic>
        <p:nvPicPr>
          <p:cNvPr id="246" name="Google Shape;246;p15"/>
          <p:cNvPicPr preferRelativeResize="0"/>
          <p:nvPr/>
        </p:nvPicPr>
        <p:blipFill rotWithShape="1">
          <a:blip r:embed="rId3">
            <a:alphaModFix/>
          </a:blip>
          <a:srcRect b="30812" l="55978" r="3587" t="29554"/>
          <a:stretch/>
        </p:blipFill>
        <p:spPr>
          <a:xfrm>
            <a:off x="6202019" y="910681"/>
            <a:ext cx="5210729" cy="4782954"/>
          </a:xfrm>
          <a:prstGeom prst="rect">
            <a:avLst/>
          </a:prstGeom>
          <a:solidFill>
            <a:srgbClr val="ECECEC"/>
          </a:solidFill>
          <a:ln cap="sq" cmpd="sng" w="101600">
            <a:solidFill>
              <a:srgbClr val="FDFDFD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kx="110000" rotWithShape="0" algn="tl" dir="7560000" dist="37500" sy="98000" ky="200000">
              <a:srgbClr val="000000">
                <a:alpha val="20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6"/>
          <p:cNvSpPr/>
          <p:nvPr/>
        </p:nvSpPr>
        <p:spPr>
          <a:xfrm>
            <a:off x="789094" y="543340"/>
            <a:ext cx="8732411" cy="483902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85750" lvl="1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ປະຊາຊົນບັນດາຊົນເຜົ່າລາວສ່ວນຫຼາຍແມ່ນຊາວໄຮ່ນາ, ການດຳລົງຊີວິດຕິດພັນກັບທຳມະຊາດ ແລະການອອກແຮງງານ. ສະນັ້ນ, ວັນນະຄະດີພື້ນເມືອງຈິ່ງມີຄວາມສຳຄັນທີ່ສຸດແກ່ຊາວຜູ້ອອກແຮງງານໃນການດຳລົງຊິວິດ, ການຕໍ່ສູ້ຕ້ານໄພທຳມະຊາດ ແລະສັງຄົມ.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16"/>
          <p:cNvSpPr/>
          <p:nvPr/>
        </p:nvSpPr>
        <p:spPr>
          <a:xfrm>
            <a:off x="4482255" y="6056897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ອ່ອນແກ້ວ ນວນນະວົງ ແລະຄະນະ (2008)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7"/>
          <p:cNvSpPr/>
          <p:nvPr/>
        </p:nvSpPr>
        <p:spPr>
          <a:xfrm>
            <a:off x="789094" y="543340"/>
            <a:ext cx="6578305" cy="483902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07950" lvl="1" marL="7429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17"/>
          <p:cNvSpPr/>
          <p:nvPr/>
        </p:nvSpPr>
        <p:spPr>
          <a:xfrm>
            <a:off x="587229" y="1047317"/>
            <a:ext cx="5388164" cy="32701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ວັນນະຄະດີພື້ນເມືອງຂອງຊາດລາວເຮົາເຄີຍຕິດແໜ້ນກັບການດຳລົງຊີວິດຕົວຈິງຂອງປະຊາຊົນບັນດາເຜົ່າ, ພິເສດແມ່ນການເຮັດບຸນກິນທານ, ຮີດຄອງປະເພນີ ແລະການເຊື່ອຖືອື່ນໆ. </a:t>
            </a:r>
            <a:endParaRPr sz="2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9" name="Google Shape;259;p17"/>
          <p:cNvSpPr/>
          <p:nvPr/>
        </p:nvSpPr>
        <p:spPr>
          <a:xfrm>
            <a:off x="4847774" y="6137221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 (1987)</a:t>
            </a:r>
            <a:endParaRPr/>
          </a:p>
        </p:txBody>
      </p:sp>
      <p:pic>
        <p:nvPicPr>
          <p:cNvPr id="260" name="Google Shape;260;p17"/>
          <p:cNvPicPr preferRelativeResize="0"/>
          <p:nvPr/>
        </p:nvPicPr>
        <p:blipFill rotWithShape="1">
          <a:blip r:embed="rId3">
            <a:alphaModFix/>
          </a:blip>
          <a:srcRect b="21503" l="52283" r="5109" t="36515"/>
          <a:stretch/>
        </p:blipFill>
        <p:spPr>
          <a:xfrm>
            <a:off x="6096001" y="1298198"/>
            <a:ext cx="5830956" cy="4839023"/>
          </a:xfrm>
          <a:prstGeom prst="snip2DiagRect">
            <a:avLst>
              <a:gd fmla="val 0" name="adj1"/>
              <a:gd fmla="val 16667" name="adj2"/>
            </a:avLst>
          </a:prstGeom>
          <a:solidFill>
            <a:srgbClr val="ECECEC"/>
          </a:solidFill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88900" rotWithShape="0" algn="tl">
              <a:srgbClr val="000000">
                <a:alpha val="44705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8"/>
          <p:cNvSpPr/>
          <p:nvPr/>
        </p:nvSpPr>
        <p:spPr>
          <a:xfrm>
            <a:off x="789094" y="543340"/>
            <a:ext cx="6578305" cy="483902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07950" lvl="1" marL="7429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18"/>
          <p:cNvSpPr/>
          <p:nvPr/>
        </p:nvSpPr>
        <p:spPr>
          <a:xfrm>
            <a:off x="544941" y="1004622"/>
            <a:ext cx="6021350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ຮີດຄອງປະເພນີອັນເກົ່າແກ່ ແລະດີງາມເຫຼົ່ານັ້ນເຄີຍມີເນື້ອນໃນດ້ານການອອກແຮງງານເພີ່ມພູນຜະລິດຜົນທັງມີຄວາມໝາຍປຸກລະດົມທາງຈິດໃຈ ແລະເປັນເງື່ອນໄຂອັນສະດວກດີໃຫ້ແກ່ການກຳເນີດ, ການຂະຫຍາຍຕົວຂອງວັນນະຄະດີພື້ນເມືອງ. </a:t>
            </a:r>
            <a:endParaRPr sz="2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7" name="Google Shape;267;p18"/>
          <p:cNvSpPr/>
          <p:nvPr/>
        </p:nvSpPr>
        <p:spPr>
          <a:xfrm>
            <a:off x="3852959" y="6221371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 (1987)</a:t>
            </a:r>
            <a:endParaRPr/>
          </a:p>
        </p:txBody>
      </p:sp>
      <p:pic>
        <p:nvPicPr>
          <p:cNvPr id="268" name="Google Shape;268;p18"/>
          <p:cNvPicPr preferRelativeResize="0"/>
          <p:nvPr/>
        </p:nvPicPr>
        <p:blipFill rotWithShape="1">
          <a:blip r:embed="rId3">
            <a:alphaModFix/>
          </a:blip>
          <a:srcRect b="25784" l="67282" r="15435" t="29405"/>
          <a:stretch/>
        </p:blipFill>
        <p:spPr>
          <a:xfrm>
            <a:off x="6210728" y="1323623"/>
            <a:ext cx="5192178" cy="4839024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36195" rotWithShape="0" algn="tl" dir="11400000" dist="12700">
              <a:srgbClr val="000000">
                <a:alpha val="32941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9"/>
          <p:cNvSpPr/>
          <p:nvPr/>
        </p:nvSpPr>
        <p:spPr>
          <a:xfrm>
            <a:off x="789094" y="543340"/>
            <a:ext cx="6578305" cy="483902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07950" lvl="1" marL="7429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19"/>
          <p:cNvSpPr/>
          <p:nvPr/>
        </p:nvSpPr>
        <p:spPr>
          <a:xfrm>
            <a:off x="679508" y="819576"/>
            <a:ext cx="5600311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ໃນດ້ານຮູບການສະແດງວັນນະຄະດີພື້ນເມືອງຂອງລາວເຮົາ ເຄີຍຕິດພັນກັບສິລະປະການຟ້ອນລຳ, ການເສບແບບພື້ນເມືອງທີ່ມີລັກສະນະມວນຊົນຄື: ລຳວົງ, ລຳເລື່ອງ, ປະສານກັບສຽງຄ້ອງ, ສຽງກອງອັນຫ້າວຫັນຈັບໃຈ ພ້ອມກັບຈັງຫວະແຄນທີ່ມີບົດບາດຂຶ້ນລົງຢ່າງເຊາະໃສເຂັ້ມແຂງ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19"/>
          <p:cNvSpPr/>
          <p:nvPr/>
        </p:nvSpPr>
        <p:spPr>
          <a:xfrm>
            <a:off x="4949729" y="6137222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 (1987)</a:t>
            </a:r>
            <a:endParaRPr/>
          </a:p>
        </p:txBody>
      </p:sp>
      <p:pic>
        <p:nvPicPr>
          <p:cNvPr id="276" name="Google Shape;276;p19"/>
          <p:cNvPicPr preferRelativeResize="0"/>
          <p:nvPr/>
        </p:nvPicPr>
        <p:blipFill rotWithShape="1">
          <a:blip r:embed="rId3">
            <a:alphaModFix/>
          </a:blip>
          <a:srcRect b="25011" l="51738" r="4130" t="29405"/>
          <a:stretch/>
        </p:blipFill>
        <p:spPr>
          <a:xfrm>
            <a:off x="6389405" y="1204819"/>
            <a:ext cx="5451507" cy="4839023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0"/>
          <p:cNvSpPr/>
          <p:nvPr/>
        </p:nvSpPr>
        <p:spPr>
          <a:xfrm>
            <a:off x="789094" y="543340"/>
            <a:ext cx="6578305" cy="483902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07950" lvl="1" marL="7429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p20"/>
          <p:cNvSpPr/>
          <p:nvPr/>
        </p:nvSpPr>
        <p:spPr>
          <a:xfrm>
            <a:off x="562306" y="1004622"/>
            <a:ext cx="5592417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ເຮັດໃຫ້ບັນຍາກາດຟົດຟື້ນ ຄຶກຄື້ນເປັນພິເສດຕ່າງກັນກັບການສະແດງພື້ນເມືອງຂອງຊາດອື່ນໆ. ຈຸດພິເສດຂອງການສະແດງດັ່ງກ່າວມານັ້ນກໍມີສ່ວນກຳນົດລະດັບການກຳເນີດ ແລະການຂະຫຍາຍຕົວຂອງວັນນະຄະດີພື້ນເມືອງລາວແຕ່ລະປະເພດ.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20"/>
          <p:cNvSpPr/>
          <p:nvPr/>
        </p:nvSpPr>
        <p:spPr>
          <a:xfrm>
            <a:off x="4847774" y="6137222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 (1987)</a:t>
            </a:r>
            <a:endParaRPr/>
          </a:p>
        </p:txBody>
      </p:sp>
      <p:pic>
        <p:nvPicPr>
          <p:cNvPr id="284" name="Google Shape;284;p20"/>
          <p:cNvPicPr preferRelativeResize="0"/>
          <p:nvPr/>
        </p:nvPicPr>
        <p:blipFill rotWithShape="1">
          <a:blip r:embed="rId3">
            <a:alphaModFix/>
          </a:blip>
          <a:srcRect b="26750" l="55107" r="7392" t="35357"/>
          <a:stretch/>
        </p:blipFill>
        <p:spPr>
          <a:xfrm>
            <a:off x="6455998" y="1298199"/>
            <a:ext cx="5422813" cy="4733485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1"/>
          <p:cNvSpPr/>
          <p:nvPr/>
        </p:nvSpPr>
        <p:spPr>
          <a:xfrm>
            <a:off x="1923220" y="261234"/>
            <a:ext cx="8000956" cy="1020891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4594A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ການກໍາເນີດ ແລະການຂະຫຍາຍຕົວຂອງວັນນະຄະດີພື້ນເມືອງລາວ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21"/>
          <p:cNvSpPr/>
          <p:nvPr/>
        </p:nvSpPr>
        <p:spPr>
          <a:xfrm>
            <a:off x="785190" y="347136"/>
            <a:ext cx="1047111" cy="849085"/>
          </a:xfrm>
          <a:prstGeom prst="flowChartConnector">
            <a:avLst/>
          </a:prstGeom>
          <a:solidFill>
            <a:schemeClr val="accent1"/>
          </a:solidFill>
          <a:ln cap="rnd" cmpd="sng" w="19050">
            <a:solidFill>
              <a:srgbClr val="4594A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</a:t>
            </a:r>
            <a:endParaRPr sz="2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91" name="Google Shape;291;p21"/>
          <p:cNvSpPr/>
          <p:nvPr/>
        </p:nvSpPr>
        <p:spPr>
          <a:xfrm>
            <a:off x="202283" y="2466410"/>
            <a:ext cx="3260035" cy="250167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 3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</a:t>
            </a:r>
            <a:r>
              <a:rPr lang="lo-L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ວັນນະຄະດີພື້ນເມືອງລາວມີການກໍາເນີດແນວ ໃດ?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21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21"/>
          <p:cNvSpPr/>
          <p:nvPr/>
        </p:nvSpPr>
        <p:spPr>
          <a:xfrm>
            <a:off x="705678" y="1406773"/>
            <a:ext cx="1290902" cy="849085"/>
          </a:xfrm>
          <a:prstGeom prst="flowChartConnector">
            <a:avLst/>
          </a:prstGeom>
          <a:gradFill>
            <a:gsLst>
              <a:gs pos="0">
                <a:srgbClr val="B6CFC2"/>
              </a:gs>
              <a:gs pos="88000">
                <a:srgbClr val="62A384"/>
              </a:gs>
              <a:gs pos="100000">
                <a:srgbClr val="62A384"/>
              </a:gs>
            </a:gsLst>
            <a:lin ang="5400000" scaled="0"/>
          </a:gradFill>
          <a:ln cap="rnd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2.1</a:t>
            </a:r>
            <a:endParaRPr sz="2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94" name="Google Shape;294;p21"/>
          <p:cNvSpPr/>
          <p:nvPr/>
        </p:nvSpPr>
        <p:spPr>
          <a:xfrm>
            <a:off x="2082965" y="1406773"/>
            <a:ext cx="6583957" cy="1020891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ການ​ກຳ​ເນີ​ດຂອງ​ວັນນະຄະດີ​ພື້ນ​ເມືອງລາວ 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21"/>
          <p:cNvSpPr/>
          <p:nvPr/>
        </p:nvSpPr>
        <p:spPr>
          <a:xfrm>
            <a:off x="3675539" y="2321190"/>
            <a:ext cx="6433496" cy="37240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ວັນນະຄະດີພື້ນເມືອງ ກຳເນີດເກີດຂຶ້ນໃນຂະບວນວິວັດແຫ່ງການຕໍ່ສູ້ຕ້ານໄພທຳມະຊາດ ແລະການຕໍ່ສູ້ທາງສັງຄົມຂອງຄົນເຮົາ ພ້ອມກັນນັ້ນກໍມີຄຸນປະໂຫຍດຮັບໃຊ້ຊຸກດັນຂະບວນການຕໍ່ສູ້. 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21"/>
          <p:cNvSpPr/>
          <p:nvPr/>
        </p:nvSpPr>
        <p:spPr>
          <a:xfrm>
            <a:off x="4523478" y="6151760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(2002)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2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22"/>
          <p:cNvSpPr/>
          <p:nvPr/>
        </p:nvSpPr>
        <p:spPr>
          <a:xfrm>
            <a:off x="424078" y="1481441"/>
            <a:ext cx="5481772" cy="26237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ວັນນະຄະດີພື້ນເມືອງສ່ອງແສງການຕໍ່ສູ້ຕ້ານໄພທຳມະຊາດ, ຕໍ່ສູ້ທາງສັງຄົມ ແລະການດຳລົງຊີວິດຂອງຄົນເຮົາຢ່າງມີຊີວິດຊີວາ ແລະອຸດົມສົມບຸນທີ່ສຸດ.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22"/>
          <p:cNvSpPr/>
          <p:nvPr/>
        </p:nvSpPr>
        <p:spPr>
          <a:xfrm>
            <a:off x="4624146" y="6198756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(2002)</a:t>
            </a:r>
            <a:endParaRPr/>
          </a:p>
        </p:txBody>
      </p:sp>
      <p:pic>
        <p:nvPicPr>
          <p:cNvPr id="304" name="Google Shape;304;p22"/>
          <p:cNvPicPr preferRelativeResize="0"/>
          <p:nvPr/>
        </p:nvPicPr>
        <p:blipFill rotWithShape="1">
          <a:blip r:embed="rId3">
            <a:alphaModFix/>
          </a:blip>
          <a:srcRect b="21588" l="54565" r="5000" t="36708"/>
          <a:stretch/>
        </p:blipFill>
        <p:spPr>
          <a:xfrm>
            <a:off x="6096000" y="1481441"/>
            <a:ext cx="5875090" cy="4786838"/>
          </a:xfrm>
          <a:prstGeom prst="rect">
            <a:avLst/>
          </a:prstGeom>
          <a:noFill/>
          <a:ln cap="sq" cmpd="sng" w="190500">
            <a:solidFill>
              <a:srgbClr val="C8C6BD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254000" rotWithShape="0" algn="bl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3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23"/>
          <p:cNvSpPr/>
          <p:nvPr/>
        </p:nvSpPr>
        <p:spPr>
          <a:xfrm>
            <a:off x="609607" y="1481441"/>
            <a:ext cx="6433496" cy="6848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794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23"/>
          <p:cNvSpPr/>
          <p:nvPr/>
        </p:nvSpPr>
        <p:spPr>
          <a:xfrm>
            <a:off x="4523478" y="6151760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(2002)</a:t>
            </a:r>
            <a:endParaRPr/>
          </a:p>
        </p:txBody>
      </p:sp>
      <p:sp>
        <p:nvSpPr>
          <p:cNvPr id="312" name="Google Shape;312;p23"/>
          <p:cNvSpPr/>
          <p:nvPr/>
        </p:nvSpPr>
        <p:spPr>
          <a:xfrm>
            <a:off x="420543" y="1481441"/>
            <a:ext cx="5921534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ນອກຈາກນັ້ນ ຍັງສະແດງເຖິງແນວຄິດຈິດໃຈ ແລະຄວາມມຸ່ງມາດປາດຖະໜາອັນມີລັກສະນະປະຊາທິປະໄຕ ຂອງປະຊາຊົນຜູ້ອອກແຮງງານ, ສ່ອງແສງເຖິງການຕໍ່ສູ້ຂອງປະຊາຊົນ ຕ້ານການກົດຂີ່ຄູດຮີດຂອງຊົນຊັ້ນປົກຄອງ. </a:t>
            </a:r>
            <a:endParaRPr sz="2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13" name="Google Shape;313;p23"/>
          <p:cNvPicPr preferRelativeResize="0"/>
          <p:nvPr/>
        </p:nvPicPr>
        <p:blipFill rotWithShape="1">
          <a:blip r:embed="rId3">
            <a:alphaModFix/>
          </a:blip>
          <a:srcRect b="28481" l="55000" r="3803" t="29362"/>
          <a:stretch/>
        </p:blipFill>
        <p:spPr>
          <a:xfrm>
            <a:off x="6516544" y="1481441"/>
            <a:ext cx="5379045" cy="4670319"/>
          </a:xfrm>
          <a:prstGeom prst="rect">
            <a:avLst/>
          </a:prstGeom>
          <a:noFill/>
          <a:ln cap="sq" cmpd="thickThin" w="889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4"/>
          <p:cNvSpPr/>
          <p:nvPr/>
        </p:nvSpPr>
        <p:spPr>
          <a:xfrm>
            <a:off x="609607" y="1481441"/>
            <a:ext cx="6433496" cy="6848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794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p24"/>
          <p:cNvSpPr/>
          <p:nvPr/>
        </p:nvSpPr>
        <p:spPr>
          <a:xfrm>
            <a:off x="4615757" y="6176851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(2002)</a:t>
            </a:r>
            <a:endParaRPr/>
          </a:p>
        </p:txBody>
      </p:sp>
      <p:sp>
        <p:nvSpPr>
          <p:cNvPr id="320" name="Google Shape;320;p24"/>
          <p:cNvSpPr/>
          <p:nvPr/>
        </p:nvSpPr>
        <p:spPr>
          <a:xfrm>
            <a:off x="609607" y="1243995"/>
            <a:ext cx="6096000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ເມື່ອເບິ່ງດ້ານເຄົ້າການກຳເນີດແລ້ວ ວັນນະຄະດີພື້ນເມືອງ ຄົງຕົວຢູ່ດ້ວຍສາຍກ້ຽວພັນກັບສິລະປະພື້ນເມືອງ ປະເພດຕ່າງໆເຊັ່ນ ຂັບ, ລຳ, ຟ້ອນປະສານດົນຕີອັນພາໃຫ້ວັນນະຄະດີພື້ນເມືອງມີລັກສະນະພິເສດອັນໜຶ່ງອີກຄື ລັກສະນະປະສົມປະສານລະຫວ່າງວັນນະຄະດີ ແລະສິລະປະ.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1" name="Google Shape;321;p24"/>
          <p:cNvPicPr preferRelativeResize="0"/>
          <p:nvPr/>
        </p:nvPicPr>
        <p:blipFill rotWithShape="1">
          <a:blip r:embed="rId3">
            <a:alphaModFix/>
          </a:blip>
          <a:srcRect b="29885" l="67305" r="15216" t="28202"/>
          <a:stretch/>
        </p:blipFill>
        <p:spPr>
          <a:xfrm>
            <a:off x="6811617" y="1361441"/>
            <a:ext cx="5109140" cy="469541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5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25"/>
          <p:cNvSpPr/>
          <p:nvPr/>
        </p:nvSpPr>
        <p:spPr>
          <a:xfrm>
            <a:off x="609607" y="1481441"/>
            <a:ext cx="6433496" cy="6848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794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25"/>
          <p:cNvSpPr/>
          <p:nvPr/>
        </p:nvSpPr>
        <p:spPr>
          <a:xfrm>
            <a:off x="609607" y="1002707"/>
            <a:ext cx="5944020" cy="32701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ວັນນະຄະດີພື້ນເມືອງອັນອຸດົມຮັ່ງມີທີ່ສຸດ, ມັນກຳເນີດບົນພື້ນຖານການດຳລົງຊີວິດທາງສັງຄົມຂອງປະຊາຊົນຜູ້ອອກແຮງງານບັນດາເຜົ່າ. ດັ່ງນັ້ນ, ຈິ່ງມີລັກສະນະຊາດ ແລະລັກສະນະທ້ອງຖິ່ນຢ່າງຈະແຈ້ງ.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25"/>
          <p:cNvSpPr/>
          <p:nvPr/>
        </p:nvSpPr>
        <p:spPr>
          <a:xfrm>
            <a:off x="4930766" y="6090920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 (1987)</a:t>
            </a:r>
            <a:endParaRPr/>
          </a:p>
        </p:txBody>
      </p:sp>
      <p:pic>
        <p:nvPicPr>
          <p:cNvPr id="330" name="Google Shape;330;p25"/>
          <p:cNvPicPr preferRelativeResize="0"/>
          <p:nvPr/>
        </p:nvPicPr>
        <p:blipFill rotWithShape="1">
          <a:blip r:embed="rId3">
            <a:alphaModFix/>
          </a:blip>
          <a:srcRect b="37578" l="59021" r="7362" t="28781"/>
          <a:stretch/>
        </p:blipFill>
        <p:spPr>
          <a:xfrm>
            <a:off x="6483835" y="1124118"/>
            <a:ext cx="5098558" cy="4867242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152400" kx="110000" rotWithShape="0" algn="tl" dir="900000" dist="12000" sy="98000" ky="200000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6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26"/>
          <p:cNvSpPr/>
          <p:nvPr/>
        </p:nvSpPr>
        <p:spPr>
          <a:xfrm>
            <a:off x="609607" y="1481441"/>
            <a:ext cx="6433496" cy="6848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794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26"/>
          <p:cNvSpPr/>
          <p:nvPr/>
        </p:nvSpPr>
        <p:spPr>
          <a:xfrm>
            <a:off x="481840" y="1012331"/>
            <a:ext cx="5918960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ວັນນະຄະດີພື້ນເມືອງຂອງບັນດາເຜົ່າໄທລາວ ສະແດງເຖິງວາດການດຳລົງຊີວິດຂອງຄົນທີ່ມີລະດັບເສດຖະກິດ ແລະສັງຄົມຂະຫຍາຍຕົວ, ຕິດພັນຢ່າງຊະນິດແໜ້ນກັບການເຄື່ອນໄຫວວຽກງານຂອງຊາວນາ ແລະດຳລົງຊີວິດຢູ່ເຂດທົ່ງພຽງ, ລຽບຕາມແຄມແມ່ນ້ຳລຳເຊ.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8" name="Google Shape;338;p26"/>
          <p:cNvSpPr/>
          <p:nvPr/>
        </p:nvSpPr>
        <p:spPr>
          <a:xfrm>
            <a:off x="4765171" y="6178875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ແລະຄະນະ, (1987)</a:t>
            </a:r>
            <a:endParaRPr/>
          </a:p>
        </p:txBody>
      </p:sp>
      <p:pic>
        <p:nvPicPr>
          <p:cNvPr id="339" name="Google Shape;339;p26"/>
          <p:cNvPicPr preferRelativeResize="0"/>
          <p:nvPr/>
        </p:nvPicPr>
        <p:blipFill rotWithShape="1">
          <a:blip r:embed="rId3">
            <a:alphaModFix/>
          </a:blip>
          <a:srcRect b="31972" l="59021" r="11521" t="29555"/>
          <a:stretch/>
        </p:blipFill>
        <p:spPr>
          <a:xfrm>
            <a:off x="5949637" y="1299743"/>
            <a:ext cx="5315908" cy="4735594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36195" rotWithShape="0" algn="tl" dir="11400000" dist="12700">
              <a:srgbClr val="000000">
                <a:alpha val="32941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7"/>
          <p:cNvSpPr/>
          <p:nvPr/>
        </p:nvSpPr>
        <p:spPr>
          <a:xfrm>
            <a:off x="88343" y="2000623"/>
            <a:ext cx="3460075" cy="287162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 4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</a:t>
            </a:r>
            <a:r>
              <a:rPr lang="lo-L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ວັນນະຄະດີພື້ນເມືອງລາວມີການຂະຫຍາຍຕົວ ແນວໃດ?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27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27"/>
          <p:cNvSpPr/>
          <p:nvPr/>
        </p:nvSpPr>
        <p:spPr>
          <a:xfrm>
            <a:off x="576656" y="214077"/>
            <a:ext cx="1290902" cy="849085"/>
          </a:xfrm>
          <a:prstGeom prst="flowChartConnector">
            <a:avLst/>
          </a:prstGeom>
          <a:gradFill>
            <a:gsLst>
              <a:gs pos="0">
                <a:srgbClr val="B6CFC2"/>
              </a:gs>
              <a:gs pos="88000">
                <a:srgbClr val="62A384"/>
              </a:gs>
              <a:gs pos="100000">
                <a:srgbClr val="62A384"/>
              </a:gs>
            </a:gsLst>
            <a:lin ang="5400000" scaled="0"/>
          </a:gradFill>
          <a:ln cap="rnd" cmpd="sng" w="127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2.2</a:t>
            </a:r>
            <a:endParaRPr sz="2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7" name="Google Shape;347;p27"/>
          <p:cNvSpPr/>
          <p:nvPr/>
        </p:nvSpPr>
        <p:spPr>
          <a:xfrm>
            <a:off x="1867558" y="219261"/>
            <a:ext cx="6822496" cy="1020891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ການ​ຂະຫຍາຍຕົວ​ຂອງ​ວັນນະຄະດີ​ພື້ນ​ເມືອງ​ລາວ 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27"/>
          <p:cNvSpPr/>
          <p:nvPr/>
        </p:nvSpPr>
        <p:spPr>
          <a:xfrm>
            <a:off x="3348378" y="1240152"/>
            <a:ext cx="6669966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ວັນນະຄະດີພື້ນເມືອງລາວຄົງຕົວ ແລະຂະຫຍາຍ ຕົວໃນໝູ່ປະຊາຊົນ ໂດຍຜ່ານຮູບການສະແດງຕ່າງໆທີ່ສອດຄ່ອງຄື ປະເພດຄຳຮ້ອຍແກ້ວໃຊ້ຮູບການເລົ່າເລື່ອງ, ປະເພດຄຳຮ້ອຍກອງໃຊ້ຮູບການຂັບລຳ (ອາດຈະມີດົນຕີ ຫຼື ບໍ່ມີດົນຕີ) ແລະບາງເທື່ອວັນນະຄະດີພື້ນເມືອງກໍໄດ້ຮັບການສະແດງບົນເວທີເຊິ່ງເຄີຍເອີ້ນກັນວ່າ “ການສະແດງພື້ນເມືອງ”.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27"/>
          <p:cNvSpPr/>
          <p:nvPr/>
        </p:nvSpPr>
        <p:spPr>
          <a:xfrm>
            <a:off x="4523478" y="6151760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(2002)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28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28"/>
          <p:cNvSpPr/>
          <p:nvPr/>
        </p:nvSpPr>
        <p:spPr>
          <a:xfrm>
            <a:off x="718242" y="377505"/>
            <a:ext cx="4455214" cy="52091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78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ບັນດາຮູບແບບການປະດິດແຕ່ງ ແລະການສະແດງເຫຼົ່ານີ້ໄດ້ກຳນົດປະເພດຕ່າງໆຂອງວັນນະຄະດີພື້ນເມືອງຄື ວັນນະຄະດີພື້ນເມືອງປະເພດຄຳຮ້ອຍແກ້ວ, ວັນນະຄະດີພື້ນເມືອງປະເພດຄຳຮ້ອຍກອງ ແລະວັນນະຄະດີພື້ນເມືອງປະເພດການສະແດງພື້ນເມືອງ.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p28"/>
          <p:cNvSpPr/>
          <p:nvPr/>
        </p:nvSpPr>
        <p:spPr>
          <a:xfrm>
            <a:off x="3945624" y="6205776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(2002)</a:t>
            </a:r>
            <a:endParaRPr/>
          </a:p>
        </p:txBody>
      </p:sp>
      <p:pic>
        <p:nvPicPr>
          <p:cNvPr id="357" name="Google Shape;357;p28"/>
          <p:cNvPicPr preferRelativeResize="0"/>
          <p:nvPr/>
        </p:nvPicPr>
        <p:blipFill rotWithShape="1">
          <a:blip r:embed="rId3">
            <a:alphaModFix/>
          </a:blip>
          <a:srcRect b="32552" l="57283" r="10145" t="29942"/>
          <a:stretch/>
        </p:blipFill>
        <p:spPr>
          <a:xfrm>
            <a:off x="5592908" y="3783436"/>
            <a:ext cx="3089695" cy="2422340"/>
          </a:xfrm>
          <a:prstGeom prst="rect">
            <a:avLst/>
          </a:prstGeom>
          <a:solidFill>
            <a:srgbClr val="ECECEC"/>
          </a:solidFill>
          <a:ln cap="sq" cmpd="sng" w="101600">
            <a:solidFill>
              <a:srgbClr val="FDFDFD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kx="110000" rotWithShape="0" algn="tl" dir="7560000" dist="37500" sy="98000" ky="200000">
              <a:srgbClr val="000000">
                <a:alpha val="20000"/>
              </a:srgbClr>
            </a:outerShdw>
          </a:effectLst>
        </p:spPr>
      </p:pic>
      <p:pic>
        <p:nvPicPr>
          <p:cNvPr id="358" name="Google Shape;358;p28"/>
          <p:cNvPicPr preferRelativeResize="0"/>
          <p:nvPr/>
        </p:nvPicPr>
        <p:blipFill rotWithShape="1">
          <a:blip r:embed="rId4">
            <a:alphaModFix/>
          </a:blip>
          <a:srcRect b="19546" l="68478" r="10434" t="31734"/>
          <a:stretch/>
        </p:blipFill>
        <p:spPr>
          <a:xfrm>
            <a:off x="9102055" y="1296160"/>
            <a:ext cx="2835480" cy="5356310"/>
          </a:xfrm>
          <a:prstGeom prst="rect">
            <a:avLst/>
          </a:prstGeom>
          <a:noFill/>
          <a:ln cap="rnd" cmpd="sng" w="1270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sx="97000" kx="900000" rotWithShape="0" algn="br" dir="10500000" dist="95250" sy="23000">
              <a:srgbClr val="000000">
                <a:alpha val="20000"/>
              </a:srgbClr>
            </a:outerShdw>
          </a:effectLst>
        </p:spPr>
      </p:pic>
      <p:pic>
        <p:nvPicPr>
          <p:cNvPr id="359" name="Google Shape;359;p28"/>
          <p:cNvPicPr preferRelativeResize="0"/>
          <p:nvPr/>
        </p:nvPicPr>
        <p:blipFill rotWithShape="1">
          <a:blip r:embed="rId5">
            <a:alphaModFix/>
          </a:blip>
          <a:srcRect b="27138" l="57767" r="5108" t="35355"/>
          <a:stretch/>
        </p:blipFill>
        <p:spPr>
          <a:xfrm>
            <a:off x="5815215" y="503244"/>
            <a:ext cx="2645080" cy="3280192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29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29"/>
          <p:cNvSpPr/>
          <p:nvPr/>
        </p:nvSpPr>
        <p:spPr>
          <a:xfrm>
            <a:off x="719508" y="1179079"/>
            <a:ext cx="4646122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78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ວັນນະຄະດີພື້ນເມືອງແມ່ນໝາກຜົນແຫ່ງການປະດິດຄິດແຕ່ງລວມໝູ່ຂອງປະຊາຊົນຕັ້ງແຕ່ດຶກດຳບັນຊຶ່ງໄດ້ຂະຫຍາຍຕົວມາດ້ວຍວິທີເລົ່າປາກຕໍ່ປາກສືບຕໍ່ກັນມາແຕ່ຮຸ່ນຄົນນັ້ນຫາຮຸ່ນຄົນນີ້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29"/>
          <p:cNvSpPr/>
          <p:nvPr/>
        </p:nvSpPr>
        <p:spPr>
          <a:xfrm>
            <a:off x="4930766" y="6119969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 (1987)</a:t>
            </a:r>
            <a:endParaRPr/>
          </a:p>
        </p:txBody>
      </p:sp>
      <p:pic>
        <p:nvPicPr>
          <p:cNvPr id="367" name="Google Shape;367;p29"/>
          <p:cNvPicPr preferRelativeResize="0"/>
          <p:nvPr/>
        </p:nvPicPr>
        <p:blipFill rotWithShape="1">
          <a:blip r:embed="rId3">
            <a:alphaModFix/>
          </a:blip>
          <a:srcRect b="32941" l="57065" r="10145" t="28781"/>
          <a:stretch/>
        </p:blipFill>
        <p:spPr>
          <a:xfrm>
            <a:off x="6096000" y="1102024"/>
            <a:ext cx="4509490" cy="4514355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0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30"/>
          <p:cNvSpPr/>
          <p:nvPr/>
        </p:nvSpPr>
        <p:spPr>
          <a:xfrm>
            <a:off x="634766" y="444122"/>
            <a:ext cx="8811238" cy="53630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ໃນຂະບວນວິວັດແຫ່ງການອອກແຮງງານຜະລິດຜົນເປັນເວລາຫຼາຍຮ້ອຍຫຼາຍພັນປີ ປະຊາຊົນລາວບັນດາເຜົ່າໄດ້ພາກັນປະດິດແຕ່ງວັນນະຄະດີຫຼາຍຮູບຫຼາຍແບບຂຶ້ນ ຕັ້ງແຕ່ງຄາວບໍ່ທັນມີຕົວໜັງສືພຸ້ນ, ແຕ່ຫຼັງຈາກທີ່ໄດ້ມີຕົວໜັງສືລາວຂຶ້ນມາແລ້ວວັນນະຄະດີພື້ນເມືອງລາວກໍຍັງສືບຕໍ່ຂະຫຍາຍຕົວມາຢ່າງບໍ່ຢຸດຢັ້ງຈົນເຖິງທຸກວັນນີ້ ແລະໄດ້ມີບົດບາດອັນສຳຄັນຍິ່ງຕໍ່ການກຳເນີດ ແລະຂະຫຍາຍຕົວຂອງວັນນະຄະດີຂຽນລາວສະໄໝກ່ອນກໍຄືປັດຈຸບັນ.  </a:t>
            </a:r>
            <a:endParaRPr/>
          </a:p>
          <a:p>
            <a:pPr indent="-279400" lvl="0" marL="457200" marR="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30"/>
          <p:cNvSpPr/>
          <p:nvPr/>
        </p:nvSpPr>
        <p:spPr>
          <a:xfrm>
            <a:off x="4930766" y="6044706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 (1987)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1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31"/>
          <p:cNvSpPr/>
          <p:nvPr/>
        </p:nvSpPr>
        <p:spPr>
          <a:xfrm>
            <a:off x="681939" y="1122335"/>
            <a:ext cx="5693694" cy="32701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ຮູບການປະດິດແຕ່ງພື້ນເມືອງຄ່ອຍຫັນປ່ຽນມາເປັນວັນນະຄະດີຂຽນ ແລະກົງກັນຂ້າມວັນນະຄະດີຂຽນໄດ້ຖືກນຳໄປເຜີຍແຜ່ ແລະສະແດງດ້ວຍຮູບການຂອງວັນນະຄະດີພື້ນເມືອງ. 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31"/>
          <p:cNvSpPr/>
          <p:nvPr/>
        </p:nvSpPr>
        <p:spPr>
          <a:xfrm>
            <a:off x="4930766" y="6163248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 (1987)</a:t>
            </a:r>
            <a:endParaRPr/>
          </a:p>
        </p:txBody>
      </p:sp>
      <p:pic>
        <p:nvPicPr>
          <p:cNvPr id="382" name="Google Shape;382;p31"/>
          <p:cNvPicPr preferRelativeResize="0"/>
          <p:nvPr/>
        </p:nvPicPr>
        <p:blipFill rotWithShape="1">
          <a:blip r:embed="rId3">
            <a:alphaModFix/>
          </a:blip>
          <a:srcRect b="20951" l="59456" r="6088" t="36709"/>
          <a:stretch/>
        </p:blipFill>
        <p:spPr>
          <a:xfrm>
            <a:off x="5983594" y="1265236"/>
            <a:ext cx="5363604" cy="4762287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36195" rotWithShape="0" algn="tl" dir="11400000" dist="12700">
              <a:srgbClr val="000000">
                <a:alpha val="32941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32"/>
          <p:cNvSpPr/>
          <p:nvPr/>
        </p:nvSpPr>
        <p:spPr>
          <a:xfrm>
            <a:off x="741026" y="839864"/>
            <a:ext cx="4703429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7800" lvl="0" marL="92075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ໃນບາງກໍລະນີສາຍພົວພັນ ແລະການຫັນປ່ຽນລະຫວ່າງການປະດິດແຕ່ງວັນນະຄະດີທັງສອງປະເພດນີ້ມີຄວາມແໜ້ນແຟ້ນຈົນເຖິງຂັ້ນຍາກທີ່ຈະຄົ້ນຄວ້າຊອກຫາເຂດແດນ ແລະກົກເຄົ້າຂອງມັນຢ່າງຊັດເຈນໄດ້.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32"/>
          <p:cNvSpPr/>
          <p:nvPr/>
        </p:nvSpPr>
        <p:spPr>
          <a:xfrm>
            <a:off x="4886769" y="6163249"/>
            <a:ext cx="503925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 (1987)</a:t>
            </a:r>
            <a:endParaRPr/>
          </a:p>
        </p:txBody>
      </p:sp>
      <p:pic>
        <p:nvPicPr>
          <p:cNvPr id="389" name="Google Shape;389;p32"/>
          <p:cNvPicPr preferRelativeResize="0"/>
          <p:nvPr/>
        </p:nvPicPr>
        <p:blipFill rotWithShape="1">
          <a:blip r:embed="rId3">
            <a:alphaModFix/>
          </a:blip>
          <a:srcRect b="25978" l="59782" r="7935" t="41929"/>
          <a:stretch/>
        </p:blipFill>
        <p:spPr>
          <a:xfrm>
            <a:off x="6165423" y="234409"/>
            <a:ext cx="5039250" cy="5225376"/>
          </a:xfrm>
          <a:prstGeom prst="rect">
            <a:avLst/>
          </a:prstGeom>
          <a:solidFill>
            <a:srgbClr val="ECECEC"/>
          </a:solidFill>
          <a:ln cap="sq" cmpd="sng" w="101600">
            <a:solidFill>
              <a:srgbClr val="FDFDFD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kx="110000" rotWithShape="0" algn="tl" dir="7560000" dist="37500" sy="98000" ky="200000">
              <a:srgbClr val="000000">
                <a:alpha val="20000"/>
              </a:srgbClr>
            </a:outerShdw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33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33"/>
          <p:cNvSpPr/>
          <p:nvPr/>
        </p:nvSpPr>
        <p:spPr>
          <a:xfrm>
            <a:off x="604235" y="991498"/>
            <a:ext cx="5216967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ສະນັ້ນ, ຈິ່ງອາດເວົ້າໄດ້ວ່າ ວັນນະຄະດີພື້ນເມືອງມີຖານະບົດບາດ ແລະທີ່ຕັ້ງສຳຄັນໃນພື້ນຖານວັນນະຄະດີແຫ່ງຊາດ ແລະເປັນພື້ນຖານອັນໜັກແໜ້ນໃນການກຳເນີດ ແລະຂະຫຍາຍຕົວຂອງວັນນະຄະດີຂຽນສະໄໝຕ່າງໆ.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33"/>
          <p:cNvSpPr/>
          <p:nvPr/>
        </p:nvSpPr>
        <p:spPr>
          <a:xfrm>
            <a:off x="1679501" y="6089698"/>
            <a:ext cx="4532245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ບໍ່ແສງຄຳ ວົງດາລາ ແລະຄະນະ (1987)</a:t>
            </a:r>
            <a:endParaRPr/>
          </a:p>
        </p:txBody>
      </p:sp>
      <p:pic>
        <p:nvPicPr>
          <p:cNvPr id="397" name="Google Shape;397;p33"/>
          <p:cNvPicPr preferRelativeResize="0"/>
          <p:nvPr/>
        </p:nvPicPr>
        <p:blipFill rotWithShape="1">
          <a:blip r:embed="rId3">
            <a:alphaModFix/>
          </a:blip>
          <a:srcRect b="39704" l="64565" r="16956" t="35355"/>
          <a:stretch/>
        </p:blipFill>
        <p:spPr>
          <a:xfrm>
            <a:off x="6665843" y="599826"/>
            <a:ext cx="4921922" cy="56583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4"/>
          <p:cNvSpPr/>
          <p:nvPr/>
        </p:nvSpPr>
        <p:spPr>
          <a:xfrm>
            <a:off x="547474" y="669158"/>
            <a:ext cx="9789952" cy="4445892"/>
          </a:xfrm>
          <a:prstGeom prst="flowChartAlternateProcess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ເອກະສານອ້າງອີງ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ອ່ອນແກ້ວ ນວນນະວົງ ແລະຄະນະ. (2008). ແບບຮຽນວັນນະຄະດີຊັ້ນມັດທະຍົມສຶກ	ສາ ປີທີ ສີ່. ກະຊວງສຶກສາທິການ ສະຖາບັນຄົ້ນຄວ້າວິທະຍາສາດການສຶກສາ.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ກຽງແກ້ວ ນວນນະວົງ ແລະຄະນະ. (2002). ວັນນະຄະດີພື້ນເມືອງ 1. ລະຫັດ 630LLI 	322. ຄະນະອັກສອນສາດ. ມະຫາວິທະຍາໄລແຫ່ງຊາດ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ບໍ່ແສງຄຳ ວົງດາລາ ແລະຄະນະ. (1987). ວັນນະຄະດີລາວ. ກະຊວງສຶກສາທິການ. ສະຖາ	ບັນຄົ້ນຄວ້າວິທະຍາສາດສັງຄົມ.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" name="Google Shape;407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2016-09-13T04:40:38Z</dcterms:created>
  <dc:creator>admin</dc:creator>
</cp:coreProperties>
</file>