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8">
  <p:sldMasterIdLst>
    <p:sldMasterId id="2147483677" r:id="rId1"/>
  </p:sldMasterIdLst>
  <p:sldIdLst>
    <p:sldId id="298" r:id="rId2"/>
    <p:sldId id="256" r:id="rId3"/>
    <p:sldId id="297" r:id="rId4"/>
    <p:sldId id="309" r:id="rId5"/>
    <p:sldId id="484" r:id="rId6"/>
    <p:sldId id="500" r:id="rId7"/>
    <p:sldId id="485" r:id="rId8"/>
    <p:sldId id="501" r:id="rId9"/>
    <p:sldId id="483" r:id="rId10"/>
    <p:sldId id="403" r:id="rId11"/>
    <p:sldId id="404" r:id="rId12"/>
    <p:sldId id="405" r:id="rId13"/>
    <p:sldId id="458" r:id="rId14"/>
    <p:sldId id="459" r:id="rId15"/>
    <p:sldId id="460" r:id="rId16"/>
    <p:sldId id="461" r:id="rId17"/>
    <p:sldId id="462" r:id="rId18"/>
    <p:sldId id="406" r:id="rId19"/>
    <p:sldId id="486" r:id="rId20"/>
    <p:sldId id="487" r:id="rId21"/>
    <p:sldId id="488" r:id="rId22"/>
    <p:sldId id="489" r:id="rId23"/>
    <p:sldId id="490" r:id="rId24"/>
    <p:sldId id="491" r:id="rId25"/>
    <p:sldId id="492" r:id="rId26"/>
    <p:sldId id="493" r:id="rId27"/>
    <p:sldId id="494" r:id="rId28"/>
    <p:sldId id="495" r:id="rId29"/>
    <p:sldId id="496" r:id="rId30"/>
    <p:sldId id="497" r:id="rId31"/>
    <p:sldId id="498" r:id="rId32"/>
    <p:sldId id="499" r:id="rId33"/>
    <p:sldId id="261" r:id="rId34"/>
    <p:sldId id="296" r:id="rId3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heuy" initials="P" lastIdx="1" clrIdx="0">
    <p:extLst>
      <p:ext uri="{19B8F6BF-5375-455C-9EA6-DF929625EA0E}">
        <p15:presenceInfo xmlns:p15="http://schemas.microsoft.com/office/powerpoint/2012/main" userId="Pheuy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15" autoAdjust="0"/>
    <p:restoredTop sz="94660"/>
  </p:normalViewPr>
  <p:slideViewPr>
    <p:cSldViewPr snapToGrid="0">
      <p:cViewPr varScale="1">
        <p:scale>
          <a:sx n="72" d="100"/>
          <a:sy n="72" d="100"/>
        </p:scale>
        <p:origin x="534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28/09/2023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19704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28/09/2023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3228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28/09/2023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58989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28/09/2023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47345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28/09/2023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01515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28/09/2023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76284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28/09/2023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37345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28/09/2023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6096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28/09/2023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3113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28/09/2023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24031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28/09/2023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754757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28/09/2023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60360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28/09/2023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9342900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28/09/2023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724661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28/09/2023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30927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28/09/2023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94490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CFA3D3-2A0B-4ECE-B1D8-515813F87A20}" type="datetimeFigureOut">
              <a:rPr lang="en-US" smtClean="0"/>
              <a:pPr/>
              <a:t>28/09/2023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90931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32E521-B57F-DEA8-67AE-038B7C744C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4325" y="271826"/>
            <a:ext cx="10096684" cy="6586174"/>
          </a:xfrm>
        </p:spPr>
        <p:txBody>
          <a:bodyPr>
            <a:normAutofit fontScale="90000"/>
          </a:bodyPr>
          <a:lstStyle/>
          <a:p>
            <a:pPr algn="ctr"/>
            <a:br>
              <a:rPr lang="en-US" sz="6000" b="1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en-US" sz="60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ordia New" panose="020B0304020202020204" pitchFamily="34" charset="-34"/>
              </a:rPr>
              <a:t>Lao Traditional Literature </a:t>
            </a:r>
            <a:br>
              <a:rPr lang="en-US" sz="6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ordia New" panose="020B0304020202020204" pitchFamily="34" charset="-34"/>
              </a:rPr>
            </a:br>
            <a:br>
              <a:rPr lang="en-US" sz="6000" b="1" dirty="0">
                <a:solidFill>
                  <a:schemeClr val="tx1"/>
                </a:solidFill>
                <a:highlight>
                  <a:srgbClr val="FFFF00"/>
                </a:highlight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en-US" sz="44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Lecture 2:</a:t>
            </a:r>
            <a:br>
              <a:rPr lang="en-US" sz="4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Overview of Lao Traditional Literature (Con.) </a:t>
            </a:r>
            <a:br>
              <a:rPr lang="en-US" sz="44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</a:br>
            <a:br>
              <a:rPr lang="en-US" sz="44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</a:br>
            <a:r>
              <a:rPr lang="en-US" sz="2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Lecturer: </a:t>
            </a:r>
            <a:r>
              <a:rPr lang="en-US" sz="27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Somthapheuy</a:t>
            </a:r>
            <a:r>
              <a:rPr lang="en-US" sz="2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SYVONGSAK</a:t>
            </a:r>
            <a:br>
              <a:rPr lang="en-US" dirty="0"/>
            </a:br>
            <a:br>
              <a:rPr lang="en-US" sz="44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</a:br>
            <a:r>
              <a:rPr lang="en-US" sz="27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Academic Year 2023-2024</a:t>
            </a:r>
            <a:br>
              <a:rPr lang="en-US" sz="27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</a:br>
            <a:br>
              <a:rPr lang="en-US" sz="18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Cordia New" panose="020B0304020202020204" pitchFamily="34" charset="-34"/>
              </a:rPr>
            </a:br>
            <a:r>
              <a:rPr lang="en-US" sz="18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Cordia New" panose="020B0304020202020204" pitchFamily="34" charset="-34"/>
              </a:rPr>
              <a:t> </a:t>
            </a:r>
            <a:br>
              <a:rPr lang="en-U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ordia New" panose="020B0304020202020204" pitchFamily="34" charset="-34"/>
              </a:rPr>
            </a:br>
            <a:br>
              <a:rPr lang="th-TH" sz="53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th-TH" sz="5300" dirty="0"/>
            </a:br>
            <a:br>
              <a:rPr kumimoji="0" lang="en-US" sz="4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endParaRPr lang="th-TH" sz="4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63274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179910" y="5634002"/>
            <a:ext cx="4323179" cy="928429"/>
          </a:xfrm>
        </p:spPr>
        <p:txBody>
          <a:bodyPr>
            <a:normAutofit/>
          </a:bodyPr>
          <a:lstStyle/>
          <a:p>
            <a:endParaRPr lang="lo-LA" sz="2000" b="1" i="1" dirty="0">
              <a:solidFill>
                <a:srgbClr val="002060"/>
              </a:solidFill>
              <a:latin typeface="Saysettha OT" panose="020B0504020207020204" pitchFamily="34" charset="-34"/>
              <a:cs typeface="Saysettha OT" panose="020B0504020207020204" pitchFamily="34" charset="-34"/>
            </a:endParaRPr>
          </a:p>
          <a:p>
            <a:r>
              <a:rPr lang="lo-LA" sz="2000" b="1" i="1" dirty="0">
                <a:solidFill>
                  <a:srgbClr val="002060"/>
                </a:solidFill>
                <a:latin typeface="Saysettha OT" panose="020B0504020207020204" pitchFamily="34" charset="-34"/>
                <a:cs typeface="Saysettha OT" panose="020B0504020207020204" pitchFamily="34" charset="-34"/>
              </a:rPr>
              <a:t>ໂດຍ: ປທ. ສົມທະເຜີຍ ສີວົງສັກ</a:t>
            </a:r>
            <a:endParaRPr lang="en-US" sz="2000" b="1" i="1" dirty="0">
              <a:solidFill>
                <a:srgbClr val="002060"/>
              </a:solidFill>
              <a:latin typeface="Saysettha OT" panose="020B0504020207020204" pitchFamily="34" charset="-34"/>
              <a:cs typeface="Saysettha OT" panose="020B0504020207020204" pitchFamily="34" charset="-34"/>
            </a:endParaRPr>
          </a:p>
        </p:txBody>
      </p:sp>
      <p:pic>
        <p:nvPicPr>
          <p:cNvPr id="5" name="Picture 4" descr="C:\Users\acer\Desktop\WhatsApp Image 2019-01-08 at 10.37.34.jpe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29103" y="0"/>
            <a:ext cx="1600484" cy="2118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1912691" y="1435402"/>
            <a:ext cx="7164198" cy="33085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Phetsarath OT" pitchFamily="2" charset="0"/>
              <a:ea typeface="Calibri" pitchFamily="34" charset="0"/>
              <a:cs typeface="Phetsarath OT" pitchFamily="2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lo-LA" sz="2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Phetsarath OT" pitchFamily="2" charset="0"/>
              <a:ea typeface="Calibri" pitchFamily="34" charset="0"/>
              <a:cs typeface="Phetsarath OT" pitchFamily="2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lo-LA" sz="2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Phetsarath OT" pitchFamily="2" charset="0"/>
              <a:ea typeface="Calibri" pitchFamily="34" charset="0"/>
              <a:cs typeface="Phetsarath OT" pitchFamily="2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lo-LA" sz="2800" b="1" dirty="0">
                <a:latin typeface="Phetsarath OT" pitchFamily="2" charset="0"/>
                <a:ea typeface="Calibri" pitchFamily="34" charset="0"/>
                <a:cs typeface="Phetsarath OT" pitchFamily="2" charset="0"/>
              </a:rPr>
              <a:t>   </a:t>
            </a:r>
            <a:r>
              <a:rPr kumimoji="0" lang="lo-LA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Phetsarath OT" pitchFamily="2" charset="0"/>
                <a:ea typeface="Calibri" pitchFamily="34" charset="0"/>
                <a:cs typeface="Phetsarath OT" pitchFamily="2" charset="0"/>
              </a:rPr>
              <a:t>ວັນນະຄະດີພື້ນເມືອງລາວ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Lao Traditional Literature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32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</a:t>
            </a:r>
            <a:endParaRPr kumimoji="0" lang="en-US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highlight>
                <a:srgbClr val="FFFF00"/>
              </a:highlight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2886974" y="4282335"/>
            <a:ext cx="5602685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lo-LA" sz="2800" dirty="0">
                <a:latin typeface="Phetsarath OT" pitchFamily="2" charset="0"/>
                <a:cs typeface="Phetsarath OT" pitchFamily="2" charset="0"/>
              </a:rPr>
              <a:t>ຫຼັກສູດ ຄູພາສາລາວ-ວັນນະຄະດີ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lo-LA" sz="2800" dirty="0">
                <a:latin typeface="Phetsarath OT" pitchFamily="2" charset="0"/>
                <a:cs typeface="Phetsarath OT" pitchFamily="2" charset="0"/>
              </a:rPr>
              <a:t>ພາກວິຊາ ຄູພາສາ</a:t>
            </a:r>
            <a:endParaRPr lang="en-US" sz="2800" dirty="0">
              <a:latin typeface="Phetsarath OT" pitchFamily="2" charset="0"/>
              <a:cs typeface="Phetsarath OT" pitchFamily="2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lo-LA" sz="2800" dirty="0">
                <a:latin typeface="Phetsarath OT" pitchFamily="2" charset="0"/>
                <a:cs typeface="Phetsarath OT" pitchFamily="2" charset="0"/>
              </a:rPr>
              <a:t>ຄະນະສຶກສາສາດ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lo-LA" sz="2800" dirty="0">
              <a:latin typeface="Phetsarath OT" pitchFamily="2" charset="0"/>
              <a:cs typeface="Phetsarath OT" pitchFamily="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297278" y="2118654"/>
            <a:ext cx="253787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lo-LA" sz="2000" b="1" dirty="0">
                <a:latin typeface="Phetsarath OT" pitchFamily="2" charset="0"/>
                <a:cs typeface="Phetsarath OT" pitchFamily="2" charset="0"/>
              </a:rPr>
              <a:t>ມະຫາວິທະຍາໄລ ສຸພານຸວົງ</a:t>
            </a:r>
            <a:endParaRPr lang="en-US" sz="2000" dirty="0">
              <a:latin typeface="Phetsarath OT" pitchFamily="2" charset="0"/>
              <a:cs typeface="Phetsarath O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8524007"/>
      </p:ext>
    </p:extLst>
  </p:cSld>
  <p:clrMapOvr>
    <a:masterClrMapping/>
  </p:clrMapOvr>
  <p:transition spd="med">
    <p:wedg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612235" y="1359018"/>
            <a:ext cx="6300132" cy="529026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thaiDist">
              <a:lnSpc>
                <a:spcPct val="160000"/>
              </a:lnSpc>
            </a:pPr>
            <a:r>
              <a:rPr lang="lo-LA" sz="28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ບົດທີ </a:t>
            </a:r>
            <a:r>
              <a:rPr lang="en-US" sz="28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1</a:t>
            </a:r>
            <a:r>
              <a:rPr lang="lo-LA" sz="28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: ວັນນະຄະດີ​ພື້ນ​ເມືອງ​ໂດຍສັງເຂບ</a:t>
            </a:r>
            <a:r>
              <a:rPr lang="en-US" sz="28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r>
              <a:rPr lang="lo-LA" sz="28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(ຕໍ່) </a:t>
            </a:r>
            <a:r>
              <a:rPr lang="en-US" sz="1600" dirty="0"/>
              <a:t> </a:t>
            </a:r>
          </a:p>
          <a:p>
            <a:pPr algn="thaiDist">
              <a:lnSpc>
                <a:spcPct val="150000"/>
              </a:lnSpc>
            </a:pPr>
            <a:endParaRPr lang="lo-LA" sz="28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en-US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3</a:t>
            </a:r>
            <a:r>
              <a:rPr lang="lo-LA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. ວັນນະຄະດີພື້ນເມືອງທີ່ມີເນື້ອໃນຕິດພັນກັບຮີດຄອງປະເພນນີ ແລະ ຄວາມເຊື່ອຖືຂອງຄົນລາວ</a:t>
            </a:r>
            <a:r>
              <a:rPr lang="en-US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</a:p>
          <a:p>
            <a:pPr algn="thaiDist">
              <a:lnSpc>
                <a:spcPct val="150000"/>
              </a:lnSpc>
            </a:pPr>
            <a:r>
              <a:rPr lang="en-US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4</a:t>
            </a:r>
            <a:r>
              <a:rPr lang="lo-LA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. ການຈັດແບ່ງປະເພດຂອງວັນນະຄະດີພື້ນເມືອງ</a:t>
            </a:r>
            <a:r>
              <a:rPr lang="en-US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  <a:endParaRPr lang="lo-LA" sz="28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en-US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r>
              <a:rPr lang="lo-LA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ເອກະສານອ້າງອີງ.</a:t>
            </a:r>
            <a:endParaRPr lang="lo-LA" sz="2800" i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0FE04EA-3778-4FEA-A325-B3CF5FA02B0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130" t="15248" r="50000" b="13412"/>
          <a:stretch/>
        </p:blipFill>
        <p:spPr>
          <a:xfrm>
            <a:off x="164740" y="200331"/>
            <a:ext cx="5262937" cy="644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5521597"/>
      </p:ext>
    </p:extLst>
  </p:cSld>
  <p:clrMapOvr>
    <a:masterClrMapping/>
  </p:clrMapOvr>
  <p:transition spd="med">
    <p:wedg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1752789" y="81643"/>
            <a:ext cx="8745602" cy="1491026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ວັນນະຄະດີພື້ນເມືອງທີ່ມີເນື້ອໃນຕິດພັນກັບຮີດຄອງປະເພນນີ ແລະ ຄວາມເຊື່ອຖືຂອງຄົນລາວ</a:t>
            </a:r>
            <a:r>
              <a:rPr lang="en-US" sz="32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</a:p>
        </p:txBody>
      </p:sp>
      <p:sp>
        <p:nvSpPr>
          <p:cNvPr id="11" name="Flowchart: Connector 10"/>
          <p:cNvSpPr/>
          <p:nvPr/>
        </p:nvSpPr>
        <p:spPr>
          <a:xfrm>
            <a:off x="705678" y="152244"/>
            <a:ext cx="1047111" cy="101708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3.</a:t>
            </a:r>
            <a:endParaRPr lang="en-US" sz="2800" dirty="0"/>
          </a:p>
        </p:txBody>
      </p:sp>
      <p:sp>
        <p:nvSpPr>
          <p:cNvPr id="7" name="Rounded Rectangle 11">
            <a:extLst>
              <a:ext uri="{FF2B5EF4-FFF2-40B4-BE49-F238E27FC236}">
                <a16:creationId xmlns:a16="http://schemas.microsoft.com/office/drawing/2014/main" id="{78E78B82-63EA-4C69-9B8F-9CE558AE5ABD}"/>
              </a:ext>
            </a:extLst>
          </p:cNvPr>
          <p:cNvSpPr/>
          <p:nvPr/>
        </p:nvSpPr>
        <p:spPr>
          <a:xfrm>
            <a:off x="234041" y="2380506"/>
            <a:ext cx="3525078" cy="2501673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2800" b="1" u="sng" dirty="0">
                <a:latin typeface="Phetsarath OT" pitchFamily="2" charset="0"/>
                <a:cs typeface="Phetsarath OT" pitchFamily="2" charset="0"/>
              </a:rPr>
              <a:t>ກິດຈະກຳ: 1</a:t>
            </a:r>
          </a:p>
          <a:p>
            <a:pPr algn="thaiDist"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1)</a:t>
            </a:r>
            <a:r>
              <a:rPr lang="lo-LA" dirty="0"/>
              <a:t>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ວັນນະຄະດີພື້ນເມືອງລາວມີເນື້ອໃນເວົ້າເຖິງຫຍັງແດ່?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945624" y="2318674"/>
            <a:ext cx="7009534" cy="3573125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8" name="Flowchart: Connector 7">
            <a:extLst>
              <a:ext uri="{FF2B5EF4-FFF2-40B4-BE49-F238E27FC236}">
                <a16:creationId xmlns:a16="http://schemas.microsoft.com/office/drawing/2014/main" id="{C4F0A3D4-E300-4B01-8E22-A841AB418218}"/>
              </a:ext>
            </a:extLst>
          </p:cNvPr>
          <p:cNvSpPr/>
          <p:nvPr/>
        </p:nvSpPr>
        <p:spPr>
          <a:xfrm>
            <a:off x="583783" y="1469589"/>
            <a:ext cx="1290902" cy="849085"/>
          </a:xfrm>
          <a:prstGeom prst="flowChartConnector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3.1</a:t>
            </a:r>
            <a:endParaRPr lang="en-US" sz="2800" dirty="0"/>
          </a:p>
        </p:txBody>
      </p:sp>
      <p:sp>
        <p:nvSpPr>
          <p:cNvPr id="9" name="Rounded Rectangle 9">
            <a:extLst>
              <a:ext uri="{FF2B5EF4-FFF2-40B4-BE49-F238E27FC236}">
                <a16:creationId xmlns:a16="http://schemas.microsoft.com/office/drawing/2014/main" id="{2E598E37-B4FC-4159-8C8E-D0FF9BE5225F}"/>
              </a:ext>
            </a:extLst>
          </p:cNvPr>
          <p:cNvSpPr/>
          <p:nvPr/>
        </p:nvSpPr>
        <p:spPr>
          <a:xfrm>
            <a:off x="1854498" y="1572669"/>
            <a:ext cx="4914183" cy="914364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lo-LA" sz="28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ເນື້ອໃນ​ວັນນະຄະດີພື້ນເມືອງລາວ </a:t>
            </a:r>
            <a:endParaRPr lang="lo-LA" sz="2800" b="1" dirty="0" bmk="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2B947FD-A9BB-4F6A-9257-DC5D85E24DFB}"/>
              </a:ext>
            </a:extLst>
          </p:cNvPr>
          <p:cNvSpPr/>
          <p:nvPr/>
        </p:nvSpPr>
        <p:spPr>
          <a:xfrm>
            <a:off x="4402391" y="3429000"/>
            <a:ext cx="6096000" cy="1331134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0" indent="-457200" algn="thaiDi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lo-LA" sz="28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ວັນນະຄະດີພື້ນເມືອງມີເນື້ອໃນເວົ້າເຖິງຫາຕ່າງໆ ຂອງສັງຄົມສັກດິນາດັ່ງນີ້</a:t>
            </a:r>
            <a:r>
              <a:rPr lang="en-US" sz="28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14534526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2663BB6-2269-4FA3-BB8B-B139E2819B1A}"/>
              </a:ext>
            </a:extLst>
          </p:cNvPr>
          <p:cNvSpPr/>
          <p:nvPr/>
        </p:nvSpPr>
        <p:spPr>
          <a:xfrm>
            <a:off x="763398" y="953945"/>
            <a:ext cx="8741330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ວັນນະຄະດີພື້ນເມືອງສ່ອງແສງເຖິງ ຄວາມອຸດົມຮັ່ງມີ ແລະສວຍງາມຂອງປະເທດຊາດບ້ານເມືອງ, ເວົ້າເຖິງທັດສະນະຄຸນສົມບັດ ແລະຮີດຄອງປະເພນີຂອງປະຊາຊົນ, ສ່ອງແສງເຖິງຄວາມຮູ້ຄວາມສາມາດອັນແຫຼມຄົມ ແລະກຳລັງວັງຊາອັນແຮງກ້າຂອງປະຊາຊົນ.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97471EA-D5CC-411E-A485-BD185E363ACD}"/>
              </a:ext>
            </a:extLst>
          </p:cNvPr>
          <p:cNvSpPr/>
          <p:nvPr/>
        </p:nvSpPr>
        <p:spPr>
          <a:xfrm>
            <a:off x="4521158" y="6016367"/>
            <a:ext cx="5330799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ອ່ອນແກ້ວ ນວນນະວົງ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0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8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4940501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2663BB6-2269-4FA3-BB8B-B139E2819B1A}"/>
              </a:ext>
            </a:extLst>
          </p:cNvPr>
          <p:cNvSpPr/>
          <p:nvPr/>
        </p:nvSpPr>
        <p:spPr>
          <a:xfrm>
            <a:off x="542776" y="837836"/>
            <a:ext cx="4364783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ນອກຈາກນັ້ນ, ວັນນະຄະດີພື້ນເມືອງຍັງສະແດງເຖິງໂລກະທັດ, ຄວາມມຸ່ງມາດປາດຖະໜາ, ຈິດຕະສາດ ແລະແນວຄິດຈິດໃຈຂອງປະຊາຊົນອີກດ້ວຍ.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97471EA-D5CC-411E-A485-BD185E363ACD}"/>
              </a:ext>
            </a:extLst>
          </p:cNvPr>
          <p:cNvSpPr/>
          <p:nvPr/>
        </p:nvSpPr>
        <p:spPr>
          <a:xfrm>
            <a:off x="4537937" y="6073189"/>
            <a:ext cx="5330799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ອ່ອນແກ້ວ ນວນນະວົງ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0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8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F67434-0D5E-4C4B-A0A0-00CD5659201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434" t="40576" r="33153" b="12058"/>
          <a:stretch/>
        </p:blipFill>
        <p:spPr>
          <a:xfrm>
            <a:off x="5318620" y="1459684"/>
            <a:ext cx="6515161" cy="4493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33046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2663BB6-2269-4FA3-BB8B-B139E2819B1A}"/>
              </a:ext>
            </a:extLst>
          </p:cNvPr>
          <p:cNvSpPr/>
          <p:nvPr/>
        </p:nvSpPr>
        <p:spPr>
          <a:xfrm>
            <a:off x="794768" y="1013640"/>
            <a:ext cx="8357621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ວັນນະຄະດີພື້ນເມືອງ ສ່ອງແສງການຕໍ່ສູ້ຕ້ານໄພທຳມະຊາດ, ຕໍ່ສູ້ສັງຄົມ ແລະອຸດົມສົມບຸນທີ່ສຸດ. ນອກຈາກນັ້ນ, ຍັງສະແດງເຖິງແນວຄິດຈິໃຈ ແລະຄວາມມຸ່ງມາດປາດຖະໜາ ມີລັກສະນະປະຊາທິປະໄຕຂອງປະຊາຊົນຜູ້ອອກແຮງງານ.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97471EA-D5CC-411E-A485-BD185E363ACD}"/>
              </a:ext>
            </a:extLst>
          </p:cNvPr>
          <p:cNvSpPr/>
          <p:nvPr/>
        </p:nvSpPr>
        <p:spPr>
          <a:xfrm>
            <a:off x="4973578" y="6002750"/>
            <a:ext cx="5330799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ບໍ່ແສງຄຳ ວົງດາລາ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1987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41766090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2663BB6-2269-4FA3-BB8B-B139E2819B1A}"/>
              </a:ext>
            </a:extLst>
          </p:cNvPr>
          <p:cNvSpPr/>
          <p:nvPr/>
        </p:nvSpPr>
        <p:spPr>
          <a:xfrm>
            <a:off x="819571" y="728778"/>
            <a:ext cx="4832906" cy="45627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ສ່ອງແສງເຖິງການຕໍ່ຂອງປະຊາຊົນຕ້ານການຄູດຮີດຂອງຊົນຊັ້ນປົກຄອງ. ພ້ອມກັນນັ້ນວັນນະຄະດີພື້ນເມືອງກໍຍັງຮັບເອົາຜົນສະທ້ອນໃນລະດັບໃດໜຶ່ງມາຈາກ ລະບົບແນວຄິດຂອງຊົ້ນຊັ້ນປົກຄອງອີກດ້ວຍ. 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97471EA-D5CC-411E-A485-BD185E363ACD}"/>
              </a:ext>
            </a:extLst>
          </p:cNvPr>
          <p:cNvSpPr/>
          <p:nvPr/>
        </p:nvSpPr>
        <p:spPr>
          <a:xfrm>
            <a:off x="3843120" y="6109435"/>
            <a:ext cx="4623206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ບໍ່ແສງຄຳ ວົງດາລາ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1987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4B5B53-611C-4C3B-88FE-D0A13CDCBA2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7718" t="33435" r="15543" b="20372"/>
          <a:stretch/>
        </p:blipFill>
        <p:spPr>
          <a:xfrm>
            <a:off x="6154723" y="1291056"/>
            <a:ext cx="5505974" cy="4711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74368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728775" y="6108609"/>
            <a:ext cx="4085305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1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8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2663BB6-2269-4FA3-BB8B-B139E2819B1A}"/>
              </a:ext>
            </a:extLst>
          </p:cNvPr>
          <p:cNvSpPr/>
          <p:nvPr/>
        </p:nvSpPr>
        <p:spPr>
          <a:xfrm>
            <a:off x="713199" y="975988"/>
            <a:ext cx="4085304" cy="39164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ເທບນິຍາຍສ່ອງແສງເຖິງແນວຄິດ, ວິທີການອະທິບາຍໂລກພະວະວິໄສຂອງຄົນໃນສະໄໝນັ້ນ. ການດຳລົງຊິວີດ ແລະ ຄວາມມຸ່ງມາດປາຖະໜາຂອງຄົນບູຮານ.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A5A6B3-FD34-464E-9DD2-B7E89297286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9022" t="34775" r="7282" b="31585"/>
          <a:stretch/>
        </p:blipFill>
        <p:spPr>
          <a:xfrm>
            <a:off x="5088835" y="1427460"/>
            <a:ext cx="6881384" cy="4575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3832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E3D39C4-CCE5-41E0-B6A2-14C213693760}"/>
              </a:ext>
            </a:extLst>
          </p:cNvPr>
          <p:cNvSpPr/>
          <p:nvPr/>
        </p:nvSpPr>
        <p:spPr>
          <a:xfrm>
            <a:off x="731178" y="642534"/>
            <a:ext cx="4293827" cy="45627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ເນື້ອໃນຕົ້ນຕໍຂອງພື້ນສືບແມ່ນບັນຫາປະຫວັດສາດ ແລະ ຕົວຈິງສັງຄົມ.</a:t>
            </a:r>
          </a:p>
          <a:p>
            <a:pPr marL="285750" indent="-28575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ພື້ນສືບມີຄວາມສຳຄັນສຳລັບການຄົ້ນຄວ້າປະຫວັດສາດຂອງຊາດ, ພື້ນສືບຍັງຄົງສືບຕໍ່ຂະ ຫຍາຍຕົວມາຈົນເຖິງທຸກວັນນີ້.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5F20DCB-1248-41A5-9526-16C41916F3BF}"/>
              </a:ext>
            </a:extLst>
          </p:cNvPr>
          <p:cNvSpPr/>
          <p:nvPr/>
        </p:nvSpPr>
        <p:spPr>
          <a:xfrm>
            <a:off x="5352642" y="6068065"/>
            <a:ext cx="462843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1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8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731229-9252-4FC1-8DE5-8F6FE838606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6522" t="34364" r="3726" b="24850"/>
          <a:stretch/>
        </p:blipFill>
        <p:spPr>
          <a:xfrm>
            <a:off x="5461233" y="1250324"/>
            <a:ext cx="6392411" cy="4588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79501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523279" y="617016"/>
            <a:ext cx="4887619" cy="4399722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ນິທານອັດສະຈັນ, ນິທານຊວນຫົວ ແລະ ນິທານສັດ. ເນື້ອໃນເວົ້າເຖິງມີການຂະຫຍາຍ ຕົວສັງຄົມ, ຈາກການດຳລົງຊີວິດແບບລວມໝູ່ໄປຫາການດຳລົງຊີວິດເອກະເທດເປັນແຕ່ລະຄອບຄົວ, ຜູ້ຮັ່ງ ແລະ ຜູ້ທຸກ, ມີການກົດຂີ່ກັນ. </a:t>
            </a:r>
            <a:endParaRPr lang="th-TH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8FF8582-7F9F-4F08-ACCC-47D6FC71B4B8}"/>
              </a:ext>
            </a:extLst>
          </p:cNvPr>
          <p:cNvSpPr/>
          <p:nvPr/>
        </p:nvSpPr>
        <p:spPr>
          <a:xfrm>
            <a:off x="4726265" y="5983221"/>
            <a:ext cx="412618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1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8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2CE21A8-5B72-4125-9E8C-7A2341E0D2F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4783" t="35814" r="12391" b="42411"/>
          <a:stretch/>
        </p:blipFill>
        <p:spPr>
          <a:xfrm>
            <a:off x="5696125" y="1317072"/>
            <a:ext cx="6224631" cy="4540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9124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8F350FE-C308-460F-BDFA-13DE27D9886B}"/>
              </a:ext>
            </a:extLst>
          </p:cNvPr>
          <p:cNvSpPr/>
          <p:nvPr/>
        </p:nvSpPr>
        <p:spPr>
          <a:xfrm>
            <a:off x="437323" y="293681"/>
            <a:ext cx="5658677" cy="52091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thaiDi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ການຕໍ່ສູ້ຊົນຊັ້ນໄດ້ສະແດງອອກດ້ວຍຫຼາຍຮູບຫຼາຍແບບຕ່າງກັນ. ໂດຍທາງກົງ ແລະ ທາງອ້ອມບົດສິລະປະວັນນະຄະດີຕ່າງໆທີ່ປະຊາຊົນຜູ້ອອກແຮງງານໄດ້ປະດິດແຕ່ງຂຶ້ນໃນໄລຍະນີ້ໄດ້ກາຍເປັນອາວຸດອັນແຫຼມຄົມຮັບໃຊ້ການຕໍ່ສູ້ຂອງເຂົາຕ້ານການກົດຂີ່ຂູດຮີດຂອງຊົນຊັ້ນປົກຄອງໂດຍສະເພາະແມ່ນຊົນຊັ້ນສັກດິນາ.</a:t>
            </a:r>
            <a:endParaRPr lang="en-US" sz="2800" dirty="0">
              <a:effectLst/>
              <a:latin typeface="Phetsarath OT" panose="02000500000000020004" pitchFamily="2" charset="0"/>
              <a:ea typeface="Calibri" panose="020F0502020204030204" pitchFamily="34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1BECF2A-C069-46DF-BBAE-1DAA86BE5599}"/>
              </a:ext>
            </a:extLst>
          </p:cNvPr>
          <p:cNvSpPr/>
          <p:nvPr/>
        </p:nvSpPr>
        <p:spPr>
          <a:xfrm>
            <a:off x="4574169" y="6048793"/>
            <a:ext cx="4278284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1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8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AC621F-BF82-4C3F-A76C-B67B665178E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804" t="28782" r="39784" b="12832"/>
          <a:stretch/>
        </p:blipFill>
        <p:spPr>
          <a:xfrm>
            <a:off x="6328097" y="1350628"/>
            <a:ext cx="5658677" cy="4629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68981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8F350FE-C308-460F-BDFA-13DE27D9886B}"/>
              </a:ext>
            </a:extLst>
          </p:cNvPr>
          <p:cNvSpPr/>
          <p:nvPr/>
        </p:nvSpPr>
        <p:spPr>
          <a:xfrm>
            <a:off x="698717" y="528054"/>
            <a:ext cx="6423535" cy="39164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thaiDi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ບົດນິທານຕ່າງໆມີເນື້ອໃນສ່ອງແສງຄວາມເປັນຈິງຂອງສັງຄົມທີ່ມີຊົນຊັ້ນຢ່າງຮອບດ້ານ ແລະ ເລິກ ເຊິ່ງແຕ່ພັດແກ້ໄຂຄວາມຄັດແຍ້ງຕົວຈິງນັ້ນໂດຍຮູບການເຫຼືອເຊື່ອເພີນຈິດ ແລະ ມະຫັດສະຈັນທີ່ສຸດ. ເອົາການສະແດງທາງຈິດໃຈເພື່ອພິສູດຢັ້ງຢືນບັນຫາ ສິນທຳຕ້ອງເອົາຊະນະອະທຳ. </a:t>
            </a:r>
            <a:endParaRPr lang="en-US" sz="2800" dirty="0">
              <a:effectLst/>
              <a:latin typeface="Phetsarath OT" panose="02000500000000020004" pitchFamily="2" charset="0"/>
              <a:ea typeface="Calibri" panose="020F0502020204030204" pitchFamily="34" charset="0"/>
              <a:cs typeface="Phetsarath OT" panose="02000500000000020004" pitchFamily="2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F8A937C-1D8B-4C1F-845E-8A5F21961429}"/>
              </a:ext>
            </a:extLst>
          </p:cNvPr>
          <p:cNvSpPr/>
          <p:nvPr/>
        </p:nvSpPr>
        <p:spPr>
          <a:xfrm>
            <a:off x="5380382" y="6080571"/>
            <a:ext cx="462843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1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8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301BD4-96FA-470C-8D4E-23986422911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8982" t="27815" r="16739" b="44926"/>
          <a:stretch/>
        </p:blipFill>
        <p:spPr>
          <a:xfrm>
            <a:off x="7373922" y="771788"/>
            <a:ext cx="4471333" cy="4604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2287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8F350FE-C308-460F-BDFA-13DE27D9886B}"/>
              </a:ext>
            </a:extLst>
          </p:cNvPr>
          <p:cNvSpPr/>
          <p:nvPr/>
        </p:nvSpPr>
        <p:spPr>
          <a:xfrm>
            <a:off x="726559" y="796259"/>
            <a:ext cx="4860509" cy="45627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thaiDi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ນິທານສັດແມ່ນຮູບການປະດິດແຕ່ງພື້ນເມືອງແບບພິເສດປະເພດໜຶ່ງທີ່ມີລັກສະນະຕໍ່ສູ້ສັງຄົມສູງໂດຍຍົກເອົາເລື່ອງສັດມາເວົ້າເລື່ອງຄົນເພື່ອໂຈມຕີຊົນຊັ້ນປົກຄອງໂດຍທາງອ້ອມນັ້ນກໍ່ໄດ້ກຳເນີດ ແລະ ຂະຫຍາຍ ຕົວພ້ອມໆກັບນິທານອັດສະຈັນ. </a:t>
            </a:r>
            <a:endParaRPr lang="en-US" sz="2800" dirty="0">
              <a:effectLst/>
              <a:latin typeface="Phetsarath OT" panose="02000500000000020004" pitchFamily="2" charset="0"/>
              <a:ea typeface="Calibri" panose="020F0502020204030204" pitchFamily="34" charset="0"/>
              <a:cs typeface="Phetsarath OT" panose="02000500000000020004" pitchFamily="2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C500C72-D6B6-4A21-B288-25A9275B72A0}"/>
              </a:ext>
            </a:extLst>
          </p:cNvPr>
          <p:cNvSpPr/>
          <p:nvPr/>
        </p:nvSpPr>
        <p:spPr>
          <a:xfrm>
            <a:off x="5427535" y="5803978"/>
            <a:ext cx="462843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1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8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8B81FE-29D4-4FA5-9D6D-946B500126E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826" t="42864" r="33587" b="13093"/>
          <a:stretch/>
        </p:blipFill>
        <p:spPr>
          <a:xfrm>
            <a:off x="5746459" y="880346"/>
            <a:ext cx="6162381" cy="4478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12587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8F350FE-C308-460F-BDFA-13DE27D9886B}"/>
              </a:ext>
            </a:extLst>
          </p:cNvPr>
          <p:cNvSpPr/>
          <p:nvPr/>
        </p:nvSpPr>
        <p:spPr>
          <a:xfrm>
            <a:off x="606438" y="660724"/>
            <a:ext cx="9133182" cy="5201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ນິທານຊວນຫົວມີເນື້ອໃນເວົ້າເຖິງ ການເຢາະເຢີ້ຍ, ສຽດສີ, ກ່າວປະນາມ ແລະ ໂຈມຕີຊົນຊັ້ນປົກຄອງ, ໂຈມຕີລະບອບສັກດິນາທີ່ກຳລັງຄອນແຄນ ແລະ ກຳລັງຈະລົ້ມໄປແລ້ວນັ້ນ. ສະນັ້ນ, ຈຶ່ງອາດເວົ້າໄດ້ວ່ານິທານຊວນຫົວຂະຫຍາຍຕົວແຮງໃນທ້າຍລະບອບສັກດິນາ ແລະ ກາຍເປັນອາວຸດແຫຼມຄົມຂອງປະຊາຊົນຕໍ່ສູ້ຕ້ານຊົນຊັ້ນສັກດິນາເຊັ່ນ: ເລື່ອງຊຽງໝ້ຽງ, ເລື່ອງທ້າວໂປ້ເຫຼົ່ານີ້ເປັນຕົ້ນ.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D14F23C-059B-43E4-AF3E-1225A9175B4B}"/>
              </a:ext>
            </a:extLst>
          </p:cNvPr>
          <p:cNvSpPr/>
          <p:nvPr/>
        </p:nvSpPr>
        <p:spPr>
          <a:xfrm>
            <a:off x="5344375" y="6040284"/>
            <a:ext cx="462843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1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8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5159333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8F350FE-C308-460F-BDFA-13DE27D9886B}"/>
              </a:ext>
            </a:extLst>
          </p:cNvPr>
          <p:cNvSpPr/>
          <p:nvPr/>
        </p:nvSpPr>
        <p:spPr>
          <a:xfrm>
            <a:off x="707472" y="364643"/>
            <a:ext cx="5693328" cy="53630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thaiDi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ລວມຄວາມວ່າເລື່ອງເລົ່າພື້ນເມືອງປະເພດຕ່າງໆທີ່ກ່າວມານັ້ນເຄີຍມີການພົວພັນສົ່ງຜົນສະທ້ອນ ແລະ ສືບທອດເຊິ່ງກັນ ແລະກັນ, ສ່ວນຫຼາຍໄດ້ເກີດຂຶ້ນໃນສັງຄົມທີ່ມີຊົນຊັ້ນ ແລະ ມີການເຊື່ອຖືງົມງວາຍ. </a:t>
            </a:r>
          </a:p>
          <a:p>
            <a:pPr marL="285750" indent="-285750" algn="thaiDi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ຮັບຜົນສະທ້ອນຈາກລະບົບແນວຄິດຂອງຊົນຊັ້ນປົກຄອງ ແລະ ລະບົບແນວຄິດຂອງສາສະໜາຕ່າງໆ. 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F1E5F07-CAE2-41BB-8D04-E31B65CAA0A3}"/>
              </a:ext>
            </a:extLst>
          </p:cNvPr>
          <p:cNvSpPr/>
          <p:nvPr/>
        </p:nvSpPr>
        <p:spPr>
          <a:xfrm>
            <a:off x="5447353" y="5977831"/>
            <a:ext cx="462843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1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8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D4D63EA-9229-478C-B445-08A13715E05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696" t="17812" r="40435" b="6258"/>
          <a:stretch/>
        </p:blipFill>
        <p:spPr>
          <a:xfrm>
            <a:off x="6553624" y="1404730"/>
            <a:ext cx="5380383" cy="4448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72705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8F350FE-C308-460F-BDFA-13DE27D9886B}"/>
              </a:ext>
            </a:extLst>
          </p:cNvPr>
          <p:cNvSpPr/>
          <p:nvPr/>
        </p:nvSpPr>
        <p:spPr>
          <a:xfrm>
            <a:off x="834401" y="333184"/>
            <a:ext cx="4467441" cy="52091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ເນື້ອໃນຕົ້ນຕໍ ແລະ ພື້ນຖານຂອງບົດເລື່ອງແມ່ນສ່ອງແສງການດຳລົງຊີວິດ ແລະ ການຕໍ່ສູ້ລະຫວ່າງຊົນຊັ້ນຄວາມມຸ່ງມາດປາຖະໜາຂອງຂອງປະຊາຊົນຜູ້ອອກແຮງງານບັນດາເຜົ່າທີ່ຢາກມີຊີວິດໃໝ່ອັນສຸກສັນຢູ່ໃນສັງຄົມອັນເປັນທຳຢ່າງແທ້ຈິງ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E667F2C-0563-4B6F-B254-72B0DF594102}"/>
              </a:ext>
            </a:extLst>
          </p:cNvPr>
          <p:cNvSpPr/>
          <p:nvPr/>
        </p:nvSpPr>
        <p:spPr>
          <a:xfrm>
            <a:off x="5385732" y="5834217"/>
            <a:ext cx="4217617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1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8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4A3E5DE-43AC-4EDC-9F32-C35111606FC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5652" t="27622" r="6522" b="38738"/>
          <a:stretch/>
        </p:blipFill>
        <p:spPr>
          <a:xfrm>
            <a:off x="5683724" y="1257277"/>
            <a:ext cx="6216242" cy="4343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8809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1803054" y="169719"/>
            <a:ext cx="8808364" cy="1192695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 fontAlgn="base">
              <a:spcBef>
                <a:spcPct val="0"/>
              </a:spcBef>
              <a:spcAft>
                <a:spcPct val="0"/>
              </a:spcAft>
            </a:pPr>
            <a:r>
              <a:rPr lang="lo-LA" sz="28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ເນື້ອໃນ​ວັນນະຄະດີພື້ນເມືອງຕິດພັນກັບຮີດຄອງປະເພນີ ແລະຄວາມເຊື່ອ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endParaRPr lang="lo-LA" sz="2800" b="1" dirty="0" bmk="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1" name="Flowchart: Connector 10"/>
          <p:cNvSpPr/>
          <p:nvPr/>
        </p:nvSpPr>
        <p:spPr>
          <a:xfrm>
            <a:off x="345315" y="256311"/>
            <a:ext cx="1457739" cy="849085"/>
          </a:xfrm>
          <a:prstGeom prst="flowChartConnector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3.2</a:t>
            </a:r>
            <a:endParaRPr lang="en-US" sz="3200" dirty="0"/>
          </a:p>
        </p:txBody>
      </p:sp>
      <p:sp>
        <p:nvSpPr>
          <p:cNvPr id="7" name="Rounded Rectangle 11">
            <a:extLst>
              <a:ext uri="{FF2B5EF4-FFF2-40B4-BE49-F238E27FC236}">
                <a16:creationId xmlns:a16="http://schemas.microsoft.com/office/drawing/2014/main" id="{78E78B82-63EA-4C69-9B8F-9CE558AE5ABD}"/>
              </a:ext>
            </a:extLst>
          </p:cNvPr>
          <p:cNvSpPr/>
          <p:nvPr/>
        </p:nvSpPr>
        <p:spPr>
          <a:xfrm>
            <a:off x="203797" y="1619432"/>
            <a:ext cx="3486022" cy="3018829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lo-LA" sz="3200" b="1" u="sng" dirty="0">
                <a:latin typeface="Phetsarath OT" pitchFamily="2" charset="0"/>
                <a:cs typeface="Phetsarath OT" pitchFamily="2" charset="0"/>
              </a:rPr>
              <a:t>ກິດຈະກຳ: </a:t>
            </a:r>
            <a:r>
              <a:rPr lang="en-US" sz="3200" b="1" u="sng" dirty="0">
                <a:latin typeface="Phetsarath OT" pitchFamily="2" charset="0"/>
                <a:cs typeface="Phetsarath OT" pitchFamily="2" charset="0"/>
              </a:rPr>
              <a:t>2</a:t>
            </a:r>
          </a:p>
          <a:p>
            <a:pPr algn="thaiDist"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1) 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ວັນນະຄະດີພື້ນເມືອງລາວຕິດພັນກັບຮີດຄອງປະເພດນີ ແລະຄວາມເຊື່ອຖືຂອງຄົນລາວແນວໃດ?</a:t>
            </a:r>
            <a:endParaRPr lang="en-US" sz="24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2EA5051-A3B9-4264-BD66-B4F37D429308}"/>
              </a:ext>
            </a:extLst>
          </p:cNvPr>
          <p:cNvSpPr/>
          <p:nvPr/>
        </p:nvSpPr>
        <p:spPr>
          <a:xfrm>
            <a:off x="4320209" y="1858262"/>
            <a:ext cx="6096000" cy="32701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800" dirty="0">
                <a:ea typeface="Calibri" panose="020F0502020204030204" pitchFamily="34" charset="0"/>
                <a:cs typeface="Phetsarath OT" panose="02000500000000020004" pitchFamily="2" charset="0"/>
              </a:rPr>
              <a:t>	ວັນນະຄະດີພື້ນເມືອງອຸດົມຮັ່ງມີທີ່ສຸດ, ມັນກຳເນີດບົນພື້ນການການດຳລົງຊີວິດທາງສັງຄົມຂອງປະຊາຊົນຜຸ້ອອຫແຮງງານບັນດາເຜົ່າ. ດັ່ງນັ້ນ, ຈຶ່ງມີລັກສະນະຊາດ ແລະລັກສະນະທ້ອງຖິ່ນຢ່າງຈະແຈ້ງ. </a:t>
            </a:r>
            <a:endParaRPr lang="en-US" sz="2800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C5C9F8E-C69A-4953-BE12-77896D90CD6C}"/>
              </a:ext>
            </a:extLst>
          </p:cNvPr>
          <p:cNvSpPr/>
          <p:nvPr/>
        </p:nvSpPr>
        <p:spPr>
          <a:xfrm>
            <a:off x="4773193" y="5624236"/>
            <a:ext cx="4946486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02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2378644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2EA5051-A3B9-4264-BD66-B4F37D429308}"/>
              </a:ext>
            </a:extLst>
          </p:cNvPr>
          <p:cNvSpPr/>
          <p:nvPr/>
        </p:nvSpPr>
        <p:spPr>
          <a:xfrm>
            <a:off x="1099839" y="612057"/>
            <a:ext cx="7733768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ວັນນະຄະດີພື້ນເມືອງຂອງບັນດາເຜົ່າໄທລາວສະແດງເຖິງວາດການດຳລົງຊີວິດຂອງຄົນທີ່ມີລະດັບເສດຖະ ກິດ ແລະສັງຄົມຂະຫຍາຍຕົວ, ຕິດພັນຢ່າງຊະນິດ  ແໜ້ນກັບການເຄື່ອນໄຫວວຽກງານຂອງຊາວນາ ແລະການດຳລົງຊີວິດຢູ່ເຂດທົ່ງພຽງລຽບຕາມແຄມແມ່ນ້ຳລຳເຊ.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C5C9F8E-C69A-4953-BE12-77896D90CD6C}"/>
              </a:ext>
            </a:extLst>
          </p:cNvPr>
          <p:cNvSpPr/>
          <p:nvPr/>
        </p:nvSpPr>
        <p:spPr>
          <a:xfrm>
            <a:off x="4622192" y="5557123"/>
            <a:ext cx="4946486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02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8394050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2EA5051-A3B9-4264-BD66-B4F37D429308}"/>
              </a:ext>
            </a:extLst>
          </p:cNvPr>
          <p:cNvSpPr/>
          <p:nvPr/>
        </p:nvSpPr>
        <p:spPr>
          <a:xfrm>
            <a:off x="690014" y="810616"/>
            <a:ext cx="8747601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ຕ່າງກໍໄດ້ນຳເອົາວັດທະນະທຳ ວັນນະຄະດີພື້ນເມືອງອັນມີລັກສະນະສັງຄົມແບບຊົນເຜົ່າ, ໂຄດວົງຍັງໜາແໜ້ນສົມຄວນຂອງຕົນ ທັງປະກອບເຂົ້າໃນຄັງສາງວັນນະຄະດີພື້ນເມືອງຂອງຊາດ. ເຮັດໃຫ້ມັນມີລັກສະນະລວທັງຊາດ ແລະມີທັງສີສັນສະເພາະຂອງແຕ່ລະເຜົ່າ, ແຕ່ລະທ້ອງຖິ່ນຢ່າງຈະແຈ້ງ ແລະເລິກເຊິ່ງ.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C5C9F8E-C69A-4953-BE12-77896D90CD6C}"/>
              </a:ext>
            </a:extLst>
          </p:cNvPr>
          <p:cNvSpPr/>
          <p:nvPr/>
        </p:nvSpPr>
        <p:spPr>
          <a:xfrm>
            <a:off x="4725535" y="5685024"/>
            <a:ext cx="4946486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02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5784382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2EA5051-A3B9-4264-BD66-B4F37D429308}"/>
              </a:ext>
            </a:extLst>
          </p:cNvPr>
          <p:cNvSpPr/>
          <p:nvPr/>
        </p:nvSpPr>
        <p:spPr>
          <a:xfrm>
            <a:off x="620412" y="729415"/>
            <a:ext cx="9102430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ວັນນະຄະດີພື້ນເມືອງຕິດແໜ້ນກັບການດຳລົງຊີວິດຕົວຈິງຂອງປະຊາຊົນບັນດາເຜົ່າ. ພິເສດແມ່ນການເຮັດບຸນສິນກິນທານ, ຮີດຄອງປະເພນີ ແລະຖານເຊື່ອຖືອື່ນໆ. ສິ່ງເຫຼົ່ານັ້ນ, ເຄີຍມີເນື້ອໃນດ້ານການອອກແຮງງານເພີ່ມພູນຜະລິດຜົນທັງມີຄວາມໝາຍປຸກລະດົມຈິດໃຈ ແລະເປັນເງື່ອນໄຂອັນດີໃຫ້ແກ່ການກຳເນີດ.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C5C9F8E-C69A-4953-BE12-77896D90CD6C}"/>
              </a:ext>
            </a:extLst>
          </p:cNvPr>
          <p:cNvSpPr/>
          <p:nvPr/>
        </p:nvSpPr>
        <p:spPr>
          <a:xfrm>
            <a:off x="4776356" y="5724904"/>
            <a:ext cx="4946486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02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9650131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2EA5051-A3B9-4264-BD66-B4F37D429308}"/>
              </a:ext>
            </a:extLst>
          </p:cNvPr>
          <p:cNvSpPr/>
          <p:nvPr/>
        </p:nvSpPr>
        <p:spPr>
          <a:xfrm>
            <a:off x="563148" y="449560"/>
            <a:ext cx="5300757" cy="52091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ໃນດ້ານຮູບການສະແດງວັນນະຄະດີພື້ນເມືອງຂອງລາວເຮົາເຄີຍຕິດພັນກັບສິລະປະຂອງການຟ້ອນລຳ, ການເສບແບບພື້ນເມືອງທີ່ມີລັກສະນະມວນຊົນຄື ລຳວົງ, ລຳເລື່ອງ ປະສານສຽງຄ້ອງ, ສຽງກອງອັນຫ້າວຫັນຈັບໃຈພ້ອມກັບຈັງຫວະແຄນທີ່ມີບາດຂຶ້ນ, ບາດລົງຢ່າງເຊາະໄສເຂັ້ມແຂງ.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C5C9F8E-C69A-4953-BE12-77896D90CD6C}"/>
              </a:ext>
            </a:extLst>
          </p:cNvPr>
          <p:cNvSpPr/>
          <p:nvPr/>
        </p:nvSpPr>
        <p:spPr>
          <a:xfrm>
            <a:off x="4493196" y="5915400"/>
            <a:ext cx="4946486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02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3ACEA7C-DCB6-442C-A154-49DAC1D215A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870" t="24006" r="31848" b="9932"/>
          <a:stretch/>
        </p:blipFill>
        <p:spPr>
          <a:xfrm>
            <a:off x="6020499" y="1427181"/>
            <a:ext cx="5608353" cy="4289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38163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2EA5051-A3B9-4264-BD66-B4F37D429308}"/>
              </a:ext>
            </a:extLst>
          </p:cNvPr>
          <p:cNvSpPr/>
          <p:nvPr/>
        </p:nvSpPr>
        <p:spPr>
          <a:xfrm>
            <a:off x="630175" y="737368"/>
            <a:ext cx="8975220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ວັນນະຄະດີະເພດຄຳກອນ ບໍ່ສະເພາະແຕ່ມີບົດບາດສຳຄັນໃນການຂັບລຳເທົ່ານັ້ນ, ຫາກຍັງມີຄວາມໝາຍອັນໃຫຍ່ຫຼວງໃນການດຳລົງຊີວິດຕົວຈິງຂອງປະຊາຊົນອີກ ຄ້ເຍຄືການອອກແຮງງານ, ການເຮັດບຸນສິນກິນທານ ແລະການເຊື່ອຖືຕາມຮີດຄອງປະເພນີຕ່າງໆ.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5E30395-0854-4720-9B32-A623AD9159F5}"/>
              </a:ext>
            </a:extLst>
          </p:cNvPr>
          <p:cNvSpPr/>
          <p:nvPr/>
        </p:nvSpPr>
        <p:spPr>
          <a:xfrm>
            <a:off x="4983222" y="5862869"/>
            <a:ext cx="5330799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ບໍ່ແສງຄຳ ວົງດາລາ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1987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4304972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1803054" y="169719"/>
            <a:ext cx="6636271" cy="1192695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 fontAlgn="base">
              <a:spcBef>
                <a:spcPct val="0"/>
              </a:spcBef>
              <a:spcAft>
                <a:spcPct val="0"/>
              </a:spcAft>
            </a:pPr>
            <a:r>
              <a:rPr lang="lo-LA" sz="28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ການຈັດແບ່ງປະເພດຂອງ​ວັນນະຄະດີພື້ນເມືອງ</a:t>
            </a:r>
            <a:endParaRPr lang="lo-LA" sz="2800" b="1" dirty="0" bmk="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1" name="Flowchart: Connector 10"/>
          <p:cNvSpPr/>
          <p:nvPr/>
        </p:nvSpPr>
        <p:spPr>
          <a:xfrm>
            <a:off x="345315" y="256311"/>
            <a:ext cx="1457739" cy="849085"/>
          </a:xfrm>
          <a:prstGeom prst="flowChartConnector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4.</a:t>
            </a:r>
            <a:endParaRPr lang="en-US" sz="3200" dirty="0"/>
          </a:p>
        </p:txBody>
      </p:sp>
      <p:sp>
        <p:nvSpPr>
          <p:cNvPr id="7" name="Rounded Rectangle 11">
            <a:extLst>
              <a:ext uri="{FF2B5EF4-FFF2-40B4-BE49-F238E27FC236}">
                <a16:creationId xmlns:a16="http://schemas.microsoft.com/office/drawing/2014/main" id="{78E78B82-63EA-4C69-9B8F-9CE558AE5ABD}"/>
              </a:ext>
            </a:extLst>
          </p:cNvPr>
          <p:cNvSpPr/>
          <p:nvPr/>
        </p:nvSpPr>
        <p:spPr>
          <a:xfrm>
            <a:off x="203796" y="1619432"/>
            <a:ext cx="3739553" cy="3403142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lo-LA" sz="3200" b="1" u="sng" dirty="0">
                <a:latin typeface="Phetsarath OT" pitchFamily="2" charset="0"/>
                <a:cs typeface="Phetsarath OT" pitchFamily="2" charset="0"/>
              </a:rPr>
              <a:t>ກິດຈະກຳ: </a:t>
            </a:r>
            <a:r>
              <a:rPr lang="en-US" sz="3200" b="1" u="sng" dirty="0">
                <a:latin typeface="Phetsarath OT" pitchFamily="2" charset="0"/>
                <a:cs typeface="Phetsarath OT" pitchFamily="2" charset="0"/>
              </a:rPr>
              <a:t>3</a:t>
            </a:r>
          </a:p>
          <a:p>
            <a:pPr algn="thaiDist"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1) ວັນນະຄະດີ​ພື້ນ​ເມືອງລາວແບ່ງອອກເປັນຈັກປະເພດ? ຄືປະເພດໃດແດ່?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2EA5051-A3B9-4264-BD66-B4F37D429308}"/>
              </a:ext>
            </a:extLst>
          </p:cNvPr>
          <p:cNvSpPr/>
          <p:nvPr/>
        </p:nvSpPr>
        <p:spPr>
          <a:xfrm>
            <a:off x="4278802" y="1394659"/>
            <a:ext cx="6096000" cy="3916457"/>
          </a:xfrm>
          <a:prstGeom prst="rect">
            <a:avLst/>
          </a:prstGeom>
        </p:spPr>
        <p:txBody>
          <a:bodyPr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ea typeface="Calibri" panose="020F0502020204030204" pitchFamily="34" charset="0"/>
                <a:cs typeface="Phetsarath OT" panose="02000500000000020004" pitchFamily="2" charset="0"/>
              </a:rPr>
              <a:t>	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ການແບ່ງປະເພດຂອງວັນນະຄະດີ ແມ່ນຂຶ້ນກັບຜູ້ແບ່ງວ່າຈະເອົາສິ່ງໃດມາເປັນເກນ. ຖ້າແບ່ງຕາມຮູບແບບການແຕ່ງກໍມີ 2 ປະເພດຄື ຮ້ອຍກອງ ແລະ ຮ້ອຍແກ້ວ; ຖ້າແບ່ງຕາມເນື້ອໃນກໍອາດຈະແບ່ງເປັນ 2 ປະເພດໄດ້ຄືກັນຄື ສາລະຄະດີ ແລະ ບັນເທີງ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C5C9F8E-C69A-4953-BE12-77896D90CD6C}"/>
              </a:ext>
            </a:extLst>
          </p:cNvPr>
          <p:cNvSpPr/>
          <p:nvPr/>
        </p:nvSpPr>
        <p:spPr>
          <a:xfrm>
            <a:off x="4659155" y="5787093"/>
            <a:ext cx="4946486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ອ່ອນແກ້ວ ນວນນະວົງ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08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5581529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2EA5051-A3B9-4264-BD66-B4F37D429308}"/>
              </a:ext>
            </a:extLst>
          </p:cNvPr>
          <p:cNvSpPr/>
          <p:nvPr/>
        </p:nvSpPr>
        <p:spPr>
          <a:xfrm>
            <a:off x="664854" y="934478"/>
            <a:ext cx="9150265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ຖ້າແບ່ງຕາມລັກສະນະຂອງເນື້ອໃນເລື່ອງ, ຄຳບັນຍາຍ, ຖ້ອຍຄຳສົນທະນາ ແລະ ອື່ນໆ. ເມື່ອຜູ້ອ່ານໆ ແລ້ວກໍຈະໄດ້ຮັບຄະຕິ ແລະ ຂໍ້ຄິດເຫັນທີ່ດີງາມໂດຍຮູ້ສຶກ ແລະ ບໍ່ຮູ້ສຶກຕົວເຊັ່ນ: ຈາກເລື່ອງຕ່າງໆໃນວັນນະຄະດີສາສະໜາ, ນິທານ, ນິຍາຍ, ຄຳສຸພາສິດ, ກອນຜະຫຍາ...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C5C9F8E-C69A-4953-BE12-77896D90CD6C}"/>
              </a:ext>
            </a:extLst>
          </p:cNvPr>
          <p:cNvSpPr/>
          <p:nvPr/>
        </p:nvSpPr>
        <p:spPr>
          <a:xfrm>
            <a:off x="4642378" y="5791943"/>
            <a:ext cx="4946486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ອ່ອນແກ້ວ ນວນນະວົງ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08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4995309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2EA5051-A3B9-4264-BD66-B4F37D429308}"/>
              </a:ext>
            </a:extLst>
          </p:cNvPr>
          <p:cNvSpPr/>
          <p:nvPr/>
        </p:nvSpPr>
        <p:spPr>
          <a:xfrm>
            <a:off x="685037" y="550155"/>
            <a:ext cx="5313091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ວັນນະຄະດີຖ້າແບ່ງຕາມລັກສະ ນະຂອງວັນນະຄະດີກໍອາດຈະແບ່ງເປັນ 3 ປະເພດຄື ຮ້ອຍແກ້ວ, ຮ້ອຍກອງ ແລະ ລະຄອນ. ໃນທີ່ນີ້ຈະຂໍອະທິບາຍພຽງແຕ່ການແບ່ງຕາມລັກສະ ນະເທົ່ານັ້ນ.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C5C9F8E-C69A-4953-BE12-77896D90CD6C}"/>
              </a:ext>
            </a:extLst>
          </p:cNvPr>
          <p:cNvSpPr/>
          <p:nvPr/>
        </p:nvSpPr>
        <p:spPr>
          <a:xfrm>
            <a:off x="4667545" y="5901000"/>
            <a:ext cx="4946486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ອ່ອນແກ້ວ ນວນນະວົງ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08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E5E6760-6AB3-4C9A-BFB1-DA24C3CDD4D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3261" t="47148" r="10109" b="25206"/>
          <a:stretch/>
        </p:blipFill>
        <p:spPr>
          <a:xfrm>
            <a:off x="6316910" y="1330142"/>
            <a:ext cx="5545123" cy="4462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19257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2EA5051-A3B9-4264-BD66-B4F37D429308}"/>
              </a:ext>
            </a:extLst>
          </p:cNvPr>
          <p:cNvSpPr/>
          <p:nvPr/>
        </p:nvSpPr>
        <p:spPr>
          <a:xfrm>
            <a:off x="506067" y="678494"/>
            <a:ext cx="8839269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ວັນນະຄະດີປະເພດຮ້ອຍກອງ (ກາບກອນ) ແມ່ນໜັງສືທີ່ມີລັກສະນະບັງຄັບໃນການແຕ່ງຕາມຫຼັກຂອງສັນທະກະວີ ຫຼື ມີການກຳນົດຈຳນວນຄຳ, ການສຳຜັດ ແລະ ອື່ນໆໄວ້ແນ່ນອນຂໍໍ້ກຳນົດເຫຼົ່ານີ້ມີຢູ່ໃນບົດກາບກອນຫຼາຍ ຫຼື ໜ້ອຍຕ່າງກັນອັນພາໃຫ້ມີການຈຳແນກປະເພດຂອງກາບກອນອີກເຊັ່ນ: ໂຄງ, ສານ, ກາບ, ກອນ ແລະ ອື່ນໆ.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C5C9F8E-C69A-4953-BE12-77896D90CD6C}"/>
              </a:ext>
            </a:extLst>
          </p:cNvPr>
          <p:cNvSpPr/>
          <p:nvPr/>
        </p:nvSpPr>
        <p:spPr>
          <a:xfrm>
            <a:off x="4575266" y="5663980"/>
            <a:ext cx="4946486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ອ່ອນແກ້ວ ນວນນະວົງ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08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3565180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2EA5051-A3B9-4264-BD66-B4F37D429308}"/>
              </a:ext>
            </a:extLst>
          </p:cNvPr>
          <p:cNvSpPr/>
          <p:nvPr/>
        </p:nvSpPr>
        <p:spPr>
          <a:xfrm>
            <a:off x="331304" y="791908"/>
            <a:ext cx="5462521" cy="39164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ວັນນະຄະດີປະເພດຄໍາຮ້ອຍແກ້ວ ແມ່ນການຂຽນຂໍ້ຄວາມ ຫຼື ເລື່ອງທີ່ບໍ່ໄດ້ກຳນົດຈຳນວນຄຳໃນແຕ່ລະວັກແລະ ບໍ່ບັງຄັບໃນດ້ານການສຳຜັດ.  ວັນນະຄະດີຄຳຮ້ອຍແກ້ວອາດແບ່ງເປັນຄວາມບັນເທິງຄະດີ ແລະ ສາລະຄະດີ.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C5C9F8E-C69A-4953-BE12-77896D90CD6C}"/>
              </a:ext>
            </a:extLst>
          </p:cNvPr>
          <p:cNvSpPr/>
          <p:nvPr/>
        </p:nvSpPr>
        <p:spPr>
          <a:xfrm>
            <a:off x="4479525" y="5954103"/>
            <a:ext cx="4946486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ອ່ອນແກ້ວ ນວນນະວົງ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08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43BCD6D-F29F-46CA-B986-4C3A0808366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848" t="20855" r="40000" b="16699"/>
          <a:stretch/>
        </p:blipFill>
        <p:spPr>
          <a:xfrm>
            <a:off x="6096000" y="1390260"/>
            <a:ext cx="5764696" cy="4369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44645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2EA5051-A3B9-4264-BD66-B4F37D429308}"/>
              </a:ext>
            </a:extLst>
          </p:cNvPr>
          <p:cNvSpPr/>
          <p:nvPr/>
        </p:nvSpPr>
        <p:spPr>
          <a:xfrm>
            <a:off x="628236" y="824734"/>
            <a:ext cx="5148199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ບັນເທິງຄະດີ ໄດ້ແກ່ເລື່ອງທີ່ສົມມຸດແຕ່ງຂຶ້ນ ແຕ່ມີເຄົ້າຄວາມຈິງ ຫຼື ຄ້າຍຄວາມເປັນຈິງແບ່ງອອກເປັນນິທານ, ນະວະນິຍາຍ, ນະວະນິຍາຍສັ້ນ ແລະ ເລື່ອງສັ້ນ.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C5C9F8E-C69A-4953-BE12-77896D90CD6C}"/>
              </a:ext>
            </a:extLst>
          </p:cNvPr>
          <p:cNvSpPr/>
          <p:nvPr/>
        </p:nvSpPr>
        <p:spPr>
          <a:xfrm>
            <a:off x="4435560" y="5976125"/>
            <a:ext cx="4946486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ອ່ອນແກ້ວ ນວນນະວົງ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08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BBE238A-6B23-490F-BE35-AFF4A547619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0000" t="35549" r="4565" b="25399"/>
          <a:stretch/>
        </p:blipFill>
        <p:spPr>
          <a:xfrm>
            <a:off x="6096000" y="1106683"/>
            <a:ext cx="5725812" cy="4644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7081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2EA5051-A3B9-4264-BD66-B4F37D429308}"/>
              </a:ext>
            </a:extLst>
          </p:cNvPr>
          <p:cNvSpPr/>
          <p:nvPr/>
        </p:nvSpPr>
        <p:spPr>
          <a:xfrm>
            <a:off x="1020954" y="1135248"/>
            <a:ext cx="7577762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ສາລະຄະດີຄື ເລື່ອງທີ່ຂຽນເປັນສາລະໃຫ້ຄວາມຮູ້ກ່າວເຖິງຄວາມຈິງ ຫຼື ຫຼັກຖານທີ່ເປັນຈິງ ແລະ ມີຈິງພ້ອມທັງໃຫ້ຄວາມເພີດເພີນໃນການອ່ານອີກດ້ວຍ. ເລື່ອງທີ່ຂຽນເປັນສາລະຄະດີມີດັ່ງນີ້: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C5C9F8E-C69A-4953-BE12-77896D90CD6C}"/>
              </a:ext>
            </a:extLst>
          </p:cNvPr>
          <p:cNvSpPr/>
          <p:nvPr/>
        </p:nvSpPr>
        <p:spPr>
          <a:xfrm>
            <a:off x="4690484" y="5631295"/>
            <a:ext cx="4946486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ອ່ອນແກ້ວ ນວນນະວົງ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08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6503942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2EA5051-A3B9-4264-BD66-B4F37D429308}"/>
              </a:ext>
            </a:extLst>
          </p:cNvPr>
          <p:cNvSpPr/>
          <p:nvPr/>
        </p:nvSpPr>
        <p:spPr>
          <a:xfrm>
            <a:off x="572572" y="737438"/>
            <a:ext cx="5934489" cy="52091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	1). ປຶ້ມວິຊາການ, ຕໍາລາວິຊາຕ່າງໆເຊັ່ນ: ປະຫວັດສາດ, ວິທະຍາສາດເປັນຕົ້ນ. 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	2). ຊີວະປະຫວັດ.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	3). ບັນທຶກການເດີນທາງທ່ອງທ່ຽວ.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	4). ເລື່ອງກ່ຽວກັບຄວາມຄິດເຫັນຢ່າງມີຫຼັກຖານວິຊາການ ຫຼື ຂໍ້ເທັດຈິງທີ່ໜ້າສົນໃຈໄດ້ແກ່ບົດຄວາມ, ບົດວິຈານ, ອະທິບາຍ, ບົດພິສູດເປັນຕົ້ນ.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C5C9F8E-C69A-4953-BE12-77896D90CD6C}"/>
              </a:ext>
            </a:extLst>
          </p:cNvPr>
          <p:cNvSpPr/>
          <p:nvPr/>
        </p:nvSpPr>
        <p:spPr>
          <a:xfrm>
            <a:off x="4568487" y="5946556"/>
            <a:ext cx="4946486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ອ່ອນແກ້ວ ນວນນະວົງ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08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9F3D155-BC31-4A0C-9FA9-ABB1ED92D3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7935" t="35355" r="3479" b="25785"/>
          <a:stretch/>
        </p:blipFill>
        <p:spPr>
          <a:xfrm>
            <a:off x="6855142" y="1080600"/>
            <a:ext cx="5126350" cy="469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51491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2EA5051-A3B9-4264-BD66-B4F37D429308}"/>
              </a:ext>
            </a:extLst>
          </p:cNvPr>
          <p:cNvSpPr/>
          <p:nvPr/>
        </p:nvSpPr>
        <p:spPr>
          <a:xfrm>
            <a:off x="677390" y="902262"/>
            <a:ext cx="8735058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ບົດລະຄອນ ແມ່ນເລື່ອງທີ່ແຕ່ງຂຶ້ນ ເພື່ອສະແດງບົນເວທີ. ຮູບແບບຂອງບົດລະຄອນປະກອບດ້ວຍ 1) ບົດລະຄອນລຳເຊັ່ນ: ລໍາເລື່ອງສິນໄຊ, ລຳເລື່ອງແຕງອ່ອນເປັນຕົ້ນ; 2). ບົດລະຄອນແບບເອີລົບໄດ້ແກ່ບົດລະຄອນເວົ້າເປັນຕົ້ນເຊັ່ນ: ເລື່ອງຫອມກິ່ນບົວແດງ ແລະ ອື່ນໆ.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C5C9F8E-C69A-4953-BE12-77896D90CD6C}"/>
              </a:ext>
            </a:extLst>
          </p:cNvPr>
          <p:cNvSpPr/>
          <p:nvPr/>
        </p:nvSpPr>
        <p:spPr>
          <a:xfrm>
            <a:off x="4709174" y="5619182"/>
            <a:ext cx="4946486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ອ່ອນແກ້ວ ນວນນະວົງ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08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5173013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Alternate Process 1"/>
          <p:cNvSpPr/>
          <p:nvPr/>
        </p:nvSpPr>
        <p:spPr>
          <a:xfrm>
            <a:off x="547474" y="609600"/>
            <a:ext cx="9712262" cy="5497586"/>
          </a:xfrm>
          <a:prstGeom prst="flowChartAlternateProcess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32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Phetsarath OT" panose="02000500000000020004" pitchFamily="2" charset="0"/>
                <a:cs typeface="Phetsarath OT" panose="02000500000000020004" pitchFamily="2" charset="0"/>
              </a:rPr>
              <a:t>ເອກະສານອ້າງອີງ</a:t>
            </a:r>
          </a:p>
          <a:p>
            <a:pPr>
              <a:lnSpc>
                <a:spcPct val="150000"/>
              </a:lnSpc>
            </a:pP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ອ່ອນແກ້ວ ນວນນະວົງ ແລະຄະນະ. (2008). ແບບຮຽນວັນນະຄະດີຊັ້ນມັດທະຍົມ	ສຶກສາ ປີທີ ສີ່. ກະຊວງສຶກສາທິການ. ສະຖາບັນຄົ້ນຄວ້າວິທະຍາສາດການສຶກສາ.</a:t>
            </a:r>
            <a:endParaRPr lang="en-US" sz="24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>
              <a:lnSpc>
                <a:spcPct val="150000"/>
              </a:lnSpc>
            </a:pP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ກຽງແກ້ວ ນວນນະວົງ ແລະຄະນະ. (2002). ວັນນະຄະດີພື້ນເມືອງ 1 	ລະຫັດ 	</a:t>
            </a: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630LLI 322. 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ຄະນະອັກສອນສາດ. ມະຫາວິທະຍາໄລແຫ່ງຊາດ.</a:t>
            </a:r>
            <a:endParaRPr lang="en-US" sz="24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marL="444500" indent="-444500">
              <a:lnSpc>
                <a:spcPct val="150000"/>
              </a:lnSpc>
            </a:pP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ບໍ່ແສງຄຳ ວົງດາລາ ແລະຄະນະ. (1987). ວັນນະຄະດີລາວ. ກະຊວງສຶກສາທິການ. ສະ ຖາບັນຄົ້ນຄວ້າວິທະຍາສາດສັງຄົມ.</a:t>
            </a:r>
            <a:endParaRPr lang="en-US" sz="24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marL="444500" indent="-444500">
              <a:lnSpc>
                <a:spcPct val="150000"/>
              </a:lnSpc>
            </a:pP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ພູວົງ ໜໍ່ດາລາ ແລະຄະນະ. (</a:t>
            </a:r>
            <a:r>
              <a:rPr lang="vi-VN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2018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). ວັນນະຄະດີພື້ນເມືອງ. ຄະນະສຶກສາສາດ. 	ມະຫາ ວິທະຍາໄລ ສຸພານຸວົງ.</a:t>
            </a:r>
            <a:endParaRPr lang="lo-LA" sz="24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10126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64EB201-A7A8-00F4-CDE4-B6335967CA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4792" y="954247"/>
            <a:ext cx="7860485" cy="466428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058757817"/>
      </p:ext>
    </p:extLst>
  </p:cSld>
  <p:clrMapOvr>
    <a:masterClrMapping/>
  </p:clrMapOvr>
  <p:transition spd="med">
    <p:wedge/>
  </p:transition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6263</TotalTime>
  <Words>2183</Words>
  <Application>Microsoft Office PowerPoint</Application>
  <PresentationFormat>Widescreen</PresentationFormat>
  <Paragraphs>99</Paragraphs>
  <Slides>34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43" baseType="lpstr">
      <vt:lpstr>Arial</vt:lpstr>
      <vt:lpstr>Calibri</vt:lpstr>
      <vt:lpstr>Phetsarath OT</vt:lpstr>
      <vt:lpstr>Saysettha OT</vt:lpstr>
      <vt:lpstr>Times New Roman</vt:lpstr>
      <vt:lpstr>Trebuchet MS</vt:lpstr>
      <vt:lpstr>Wingdings</vt:lpstr>
      <vt:lpstr>Wingdings 3</vt:lpstr>
      <vt:lpstr>Facet</vt:lpstr>
      <vt:lpstr> Lao Traditional Literature   Lecture 2: Overview of Lao Traditional Literature (Con.)   Lecturer: Somthapheuy SYVONGSAK  Academic Year 2023-2024   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ການສືບທອດ ແລະປ່ຽນໃໝ່ໃນວັນນະຄະດີ</dc:title>
  <dc:creator>admin</dc:creator>
  <cp:lastModifiedBy>Pheuy</cp:lastModifiedBy>
  <cp:revision>474</cp:revision>
  <dcterms:created xsi:type="dcterms:W3CDTF">2016-09-13T04:40:38Z</dcterms:created>
  <dcterms:modified xsi:type="dcterms:W3CDTF">2023-09-28T10:41:03Z</dcterms:modified>
</cp:coreProperties>
</file>