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8">
  <p:sldMasterIdLst>
    <p:sldMasterId id="2147483677" r:id="rId1"/>
  </p:sldMasterIdLst>
  <p:sldIdLst>
    <p:sldId id="298" r:id="rId2"/>
    <p:sldId id="598" r:id="rId3"/>
    <p:sldId id="297" r:id="rId4"/>
    <p:sldId id="309" r:id="rId5"/>
    <p:sldId id="573" r:id="rId6"/>
    <p:sldId id="594" r:id="rId7"/>
    <p:sldId id="574" r:id="rId8"/>
    <p:sldId id="575" r:id="rId9"/>
    <p:sldId id="576" r:id="rId10"/>
    <p:sldId id="530" r:id="rId11"/>
    <p:sldId id="577" r:id="rId12"/>
    <p:sldId id="578" r:id="rId13"/>
    <p:sldId id="531" r:id="rId14"/>
    <p:sldId id="532" r:id="rId15"/>
    <p:sldId id="579" r:id="rId16"/>
    <p:sldId id="595" r:id="rId17"/>
    <p:sldId id="491" r:id="rId18"/>
    <p:sldId id="580" r:id="rId19"/>
    <p:sldId id="581" r:id="rId20"/>
    <p:sldId id="582" r:id="rId21"/>
    <p:sldId id="583" r:id="rId22"/>
    <p:sldId id="584" r:id="rId23"/>
    <p:sldId id="596" r:id="rId24"/>
    <p:sldId id="585" r:id="rId25"/>
    <p:sldId id="597" r:id="rId26"/>
    <p:sldId id="586" r:id="rId27"/>
    <p:sldId id="587" r:id="rId28"/>
    <p:sldId id="588" r:id="rId29"/>
    <p:sldId id="589" r:id="rId30"/>
    <p:sldId id="590" r:id="rId31"/>
    <p:sldId id="591" r:id="rId32"/>
    <p:sldId id="592" r:id="rId33"/>
    <p:sldId id="593" r:id="rId34"/>
    <p:sldId id="261" r:id="rId35"/>
    <p:sldId id="296" r:id="rId36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Pheuy" initials="P" lastIdx="1" clrIdx="0">
    <p:extLst>
      <p:ext uri="{19B8F6BF-5375-455C-9EA6-DF929625EA0E}">
        <p15:presenceInfo xmlns:p15="http://schemas.microsoft.com/office/powerpoint/2012/main" userId="Pheuy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868" autoAdjust="0"/>
    <p:restoredTop sz="94660"/>
  </p:normalViewPr>
  <p:slideViewPr>
    <p:cSldViewPr snapToGrid="0">
      <p:cViewPr varScale="1">
        <p:scale>
          <a:sx n="72" d="100"/>
          <a:sy n="72" d="100"/>
        </p:scale>
        <p:origin x="54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commentAuthors" Target="commentAuthors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61970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532280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589897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47345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01515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0762841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537345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66096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31138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24031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275475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603606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99342900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24661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309274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6944908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CFA3D3-2A0B-4ECE-B1D8-515813F87A20}" type="datetimeFigureOut">
              <a:rPr lang="en-US" smtClean="0"/>
              <a:pPr/>
              <a:t>30/09/2023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C12BE852-3BCF-4DFD-958B-3C623E25D20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909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32E521-B57F-DEA8-67AE-038B7C744C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4325" y="602077"/>
            <a:ext cx="10096684" cy="5653845"/>
          </a:xfrm>
        </p:spPr>
        <p:txBody>
          <a:bodyPr>
            <a:normAutofit fontScale="90000"/>
          </a:bodyPr>
          <a:lstStyle/>
          <a:p>
            <a:pPr algn="ctr"/>
            <a:r>
              <a:rPr lang="en-US" sz="60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Cordia New" panose="020B0304020202020204" pitchFamily="34" charset="-34"/>
              </a:rPr>
              <a:t>Lao Traditional Literature </a:t>
            </a:r>
            <a:br>
              <a:rPr lang="en-US" sz="6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Cordia New" panose="020B0304020202020204" pitchFamily="34" charset="-34"/>
              </a:rPr>
            </a:br>
            <a:br>
              <a:rPr lang="en-US" sz="60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br>
              <a:rPr lang="th-TH" sz="4400" b="1" dirty="0">
                <a:solidFill>
                  <a:schemeClr val="tx1"/>
                </a:solidFill>
                <a:highlight>
                  <a:srgbClr val="FFFF00"/>
                </a:highlight>
                <a:latin typeface="Times New Roman" panose="02020603050405020304" pitchFamily="18" charset="0"/>
                <a:ea typeface="Calibri" pitchFamily="34" charset="0"/>
                <a:cs typeface="Times New Roman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Lecture 6: Oral Stories</a:t>
            </a:r>
            <a:br>
              <a:rPr lang="en-US" sz="4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4400" b="1" kern="1200" dirty="0">
                <a:solidFill>
                  <a:srgbClr val="0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 </a:t>
            </a: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Lecturer: </a:t>
            </a:r>
            <a:r>
              <a:rPr lang="en-US" sz="27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Somthapheuy</a:t>
            </a:r>
            <a:r>
              <a:rPr lang="en-US" sz="27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SYVONGSAK</a:t>
            </a:r>
            <a:br>
              <a:rPr lang="en-US" dirty="0"/>
            </a:br>
            <a:br>
              <a:rPr lang="en-US" sz="44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  <a:t>Academic Year 2023-2024</a:t>
            </a:r>
            <a:br>
              <a:rPr lang="en-US" sz="27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Times New Roman" panose="02020603050405020304" pitchFamily="18" charset="0"/>
              </a:rPr>
            </a:br>
            <a:b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</a:br>
            <a:r>
              <a:rPr lang="en-US" sz="1800" b="1" kern="12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Malgun Gothic" panose="020B0503020000020004" pitchFamily="34" charset="-127"/>
                <a:cs typeface="Cordia New" panose="020B0304020202020204" pitchFamily="34" charset="-34"/>
              </a:rPr>
              <a:t> </a:t>
            </a:r>
            <a:br>
              <a:rPr lang="en-US" sz="1800" dirty="0"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ordia New" panose="020B0304020202020204" pitchFamily="34" charset="-34"/>
              </a:rPr>
            </a:br>
            <a:br>
              <a:rPr lang="th-TH" sz="53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th-TH" sz="5300" dirty="0"/>
            </a:br>
            <a:br>
              <a:rPr kumimoji="0" lang="en-US" sz="4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</a:br>
            <a:endParaRPr lang="th-TH" sz="4400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963274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997954" y="5749925"/>
            <a:ext cx="4323179" cy="533716"/>
          </a:xfrm>
        </p:spPr>
        <p:txBody>
          <a:bodyPr>
            <a:normAutofit/>
          </a:bodyPr>
          <a:lstStyle/>
          <a:p>
            <a:r>
              <a:rPr lang="lo-LA" sz="2000" b="1" i="1" dirty="0">
                <a:solidFill>
                  <a:srgbClr val="002060"/>
                </a:solidFill>
                <a:latin typeface="Saysettha OT" panose="020B0504020207020204" pitchFamily="34" charset="-34"/>
                <a:cs typeface="Saysettha OT" panose="020B0504020207020204" pitchFamily="34" charset="-34"/>
              </a:rPr>
              <a:t>ໂດຍ: ປທ. ສົມທະເຜີຍ ວົງສັກ</a:t>
            </a:r>
            <a:endParaRPr lang="en-US" sz="2000" b="1" i="1" dirty="0">
              <a:solidFill>
                <a:srgbClr val="002060"/>
              </a:solidFill>
              <a:latin typeface="Saysettha OT" panose="020B0504020207020204" pitchFamily="34" charset="-34"/>
              <a:cs typeface="Saysettha OT" panose="020B0504020207020204" pitchFamily="34" charset="-34"/>
            </a:endParaRPr>
          </a:p>
        </p:txBody>
      </p:sp>
      <p:pic>
        <p:nvPicPr>
          <p:cNvPr id="5" name="Picture 4" descr="C:\Users\acer\Desktop\WhatsApp Image 2019-01-08 at 10.37.34.jpeg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65972" y="56772"/>
            <a:ext cx="1600484" cy="21186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4" name="Rectangle 2"/>
          <p:cNvSpPr>
            <a:spLocks noChangeArrowheads="1"/>
          </p:cNvSpPr>
          <p:nvPr/>
        </p:nvSpPr>
        <p:spPr bwMode="auto">
          <a:xfrm>
            <a:off x="2908307" y="2778867"/>
            <a:ext cx="5315814" cy="13542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   </a:t>
            </a:r>
            <a:r>
              <a:rPr kumimoji="0" lang="lo-LA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Calibri" pitchFamily="34" charset="0"/>
                <a:cs typeface="Phetsarath OT" pitchFamily="2" charset="0"/>
              </a:rPr>
              <a:t>ວັນນະຄະດີພື້ນເມືອງລາວ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Calibri" pitchFamily="34" charset="0"/>
                <a:cs typeface="Times New Roman" panose="02020603050405020304" pitchFamily="18" charset="0"/>
              </a:rPr>
              <a:t>Lao Traditional Literature</a:t>
            </a:r>
          </a:p>
          <a:p>
            <a:pPr marL="0" marR="0" lvl="0" indent="0" algn="l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</p:txBody>
      </p:sp>
      <p:sp>
        <p:nvSpPr>
          <p:cNvPr id="13316" name="Rectangle 4"/>
          <p:cNvSpPr>
            <a:spLocks noChangeArrowheads="1"/>
          </p:cNvSpPr>
          <p:nvPr/>
        </p:nvSpPr>
        <p:spPr bwMode="auto">
          <a:xfrm>
            <a:off x="2908307" y="4249007"/>
            <a:ext cx="5602685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ຫຼັກສູດ ຄູພາສາລາວ-ວັນນະຄະດີ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rial" pitchFamily="34" charset="0"/>
              <a:ea typeface="+mn-ea"/>
              <a:cs typeface="Arial" pitchFamily="34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ພາກວິຊາ ຄູພາສາ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  <a:p>
            <a:pPr marL="0" marR="0" lvl="0" indent="0" algn="ctr" defTabSz="4572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ຄະນະສຶກສາສາດ</a:t>
            </a:r>
          </a:p>
        </p:txBody>
      </p:sp>
      <p:sp>
        <p:nvSpPr>
          <p:cNvPr id="10" name="Rectangle 9"/>
          <p:cNvSpPr/>
          <p:nvPr/>
        </p:nvSpPr>
        <p:spPr>
          <a:xfrm>
            <a:off x="4297278" y="2118654"/>
            <a:ext cx="2537874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lo-LA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Phetsarath OT" pitchFamily="2" charset="0"/>
                <a:ea typeface="+mn-ea"/>
                <a:cs typeface="Phetsarath OT" pitchFamily="2" charset="0"/>
              </a:rPr>
              <a:t>ມະຫາວິທະຍາໄລ ສຸພານຸວົງ</a:t>
            </a:r>
            <a:endParaRPr kumimoji="0" lang="en-US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Phetsarath OT" pitchFamily="2" charset="0"/>
              <a:ea typeface="+mn-ea"/>
              <a:cs typeface="Phetsarath O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10391859"/>
      </p:ext>
    </p:extLst>
  </p:cSld>
  <p:clrMapOvr>
    <a:masterClrMapping/>
  </p:clrMapOvr>
  <p:transition spd="med">
    <p:wedg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403599" y="1510018"/>
            <a:ext cx="5360442" cy="4941116"/>
          </a:xfr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pPr algn="thaiDist">
              <a:lnSpc>
                <a:spcPct val="160000"/>
              </a:lnSpc>
            </a:pP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ບົດທີ </a:t>
            </a:r>
            <a:r>
              <a:rPr lang="en-US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3</a:t>
            </a:r>
            <a:r>
              <a:rPr lang="lo-LA" sz="32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: ພື້ນສືບ </a:t>
            </a:r>
            <a:endParaRPr lang="lo-LA" sz="32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/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 algn="thaiDist">
              <a:lnSpc>
                <a:spcPct val="150000"/>
              </a:lnSpc>
            </a:pP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1. ຄວາມໝາຍ ແລະ ຈຸດພິເສດຂອງພື້ນສືບ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2. ການກຳເນີດ ແລະ ການຂະຫຍາຍຕົວຂອງພື້ນສືບ</a:t>
            </a:r>
          </a:p>
          <a:p>
            <a:pPr algn="thaiDist"/>
            <a:r>
              <a:rPr lang="en-US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   </a:t>
            </a:r>
            <a:endParaRPr lang="lo-LA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/>
            <a:r>
              <a:rPr lang="lo-LA" sz="2800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  <a:endParaRPr lang="lo-LA" sz="2800" i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3350737-DC08-4916-8545-6E4A4D52A7A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30" t="15248" r="50000" b="13412"/>
          <a:stretch/>
        </p:blipFill>
        <p:spPr>
          <a:xfrm>
            <a:off x="830509" y="645952"/>
            <a:ext cx="5033395" cy="5805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5521597"/>
      </p:ext>
    </p:extLst>
  </p:cSld>
  <p:clrMapOvr>
    <a:masterClrMapping/>
  </p:clrMapOvr>
  <p:transition spd="med">
    <p:wedg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685774" y="373079"/>
            <a:ext cx="5811532" cy="734442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thaiDist"/>
            <a:r>
              <a:rPr lang="lo-LA" sz="2800" b="1" dirty="0">
                <a:solidFill>
                  <a:schemeClr val="tx1"/>
                </a:solidFill>
                <a:latin typeface="Phetsarath OT" panose="02000500000000020004" pitchFamily="2" charset="0"/>
                <a:cs typeface="Phetsarath OT" panose="02000500000000020004" pitchFamily="2" charset="0"/>
              </a:rPr>
              <a:t>ຄວາມໝາຍ ແລະ ຈຸດພິເສດຂອງພື້ນສືບ </a:t>
            </a:r>
            <a:endParaRPr lang="en-US" sz="2800" b="1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638663" y="231759"/>
            <a:ext cx="1047111" cy="1017082"/>
          </a:xfrm>
          <a:prstGeom prst="flowChartConnector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1.</a:t>
            </a:r>
            <a:endParaRPr lang="en-US" sz="2800" dirty="0"/>
          </a:p>
        </p:txBody>
      </p:sp>
      <p:sp>
        <p:nvSpPr>
          <p:cNvPr id="7" name="Rounded Rectangle 11">
            <a:extLst>
              <a:ext uri="{FF2B5EF4-FFF2-40B4-BE49-F238E27FC236}">
                <a16:creationId xmlns:a16="http://schemas.microsoft.com/office/drawing/2014/main" id="{78E78B82-63EA-4C69-9B8F-9CE558AE5ABD}"/>
              </a:ext>
            </a:extLst>
          </p:cNvPr>
          <p:cNvSpPr/>
          <p:nvPr/>
        </p:nvSpPr>
        <p:spPr>
          <a:xfrm>
            <a:off x="638663" y="1481417"/>
            <a:ext cx="3112316" cy="3209122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ພື້ນສືບແມ່ນຫຍັງ?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2) ພື້ນສືບມີຈຸດພິເສດແນວໃດ?</a:t>
            </a:r>
            <a:endParaRPr lang="en-US" sz="2800" dirty="0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algn="thaiDist">
              <a:lnSpc>
                <a:spcPct val="150000"/>
              </a:lnSpc>
            </a:pP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4040945" y="1248841"/>
            <a:ext cx="691272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 ແມ່ນເລື່ອງເລົ່າພື້ນເມືອງປະເພດໜຶ່ງ ເຊິ່ງມີເນື້ອໃນເວົ້າເຖິງບຸກຄົນ ຫຼື ເຫດການໃນປະຫວັດສາດ, ເບື້ອງຕົ້ນພື້ນສືບຍັງເປັນບົດເລື່ອງເລົ່າ ກ່ຽວກັບບຸກຄົນໃດໜຶ່ງ ຫຼື ເຫດການໃດໜຶ່ງ ທີ່ມີໃນຈຸ້ມເຈື້ອເຊື້ອສາຍຄົນເຮົາເທົ່ານັ້ນ ຕໍ່ມາບົດເລື່ອງເລົ່ານັ້ນ ໄດ້ຖືກເຫຼົ່າຕໍ່ກັນໄປຢ່າງກວ້າງຂວາງໃນທົ່ວທ້ອງຖິ່ນ ທົ່ວເຂດ ແລະ ທົ່ວປະເທດ.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702379" y="5969395"/>
            <a:ext cx="4810738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45345263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084554" y="5634036"/>
            <a:ext cx="55295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E25AA3-CCF7-4418-93AF-F85F02214996}"/>
              </a:ext>
            </a:extLst>
          </p:cNvPr>
          <p:cNvSpPr/>
          <p:nvPr/>
        </p:nvSpPr>
        <p:spPr>
          <a:xfrm>
            <a:off x="629506" y="1166037"/>
            <a:ext cx="9141567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ພື້ນສືບໄດ້ກຳເນີດ ແລະ ຂະຫຍາຍຕົວແຮງ ໃນໄລຍະສືບຕໍ່ມາຈາກຍຸກສະໄໝຂອງເທບນິຍາຍ ເມື່ອຄົນເຮົາໄດ້ມີສະຕິກ່ຽວກັບຈຸ້ມເຈື້ອເຊື້ອສາຍຂອງຕົນຢ່າງຈະແຈ້ງສົມຄວນແລ້ວ, ມັນເປັນການບັນທຶກ ແລະ ຈື່ຈຳຄືນບັນດາເຫດການໃຫຍ່ໆ ແລະ ສໍາຄັນທີ່ມີລັກສະນະປະຫວັດສາດ ຂອງກຸ່ມຄົນໃດໜຶ່ງເຊັ່ນ: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233671127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143277" y="5525142"/>
            <a:ext cx="55295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E25AA3-CCF7-4418-93AF-F85F02214996}"/>
              </a:ext>
            </a:extLst>
          </p:cNvPr>
          <p:cNvSpPr/>
          <p:nvPr/>
        </p:nvSpPr>
        <p:spPr>
          <a:xfrm>
            <a:off x="900904" y="1075095"/>
            <a:ext cx="8008204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ການແຜ່ອຳນນາດການປົກຄອງ, ການເຮັດສົງຄາມ ລະຫວ່າງກຸ່ມຄົນນີ້ກັບກຸ່ມຄົນອື່ນ ເພື່ອຍາດຊີງເຂດນໍ້າແດນດິນ, ເຂດທໍາມາຫາກິນເຊິ່ງກັນ ແລະ ກັນ, ການລິເລີ່ມສ້າງຕັ້ງອານາຈັກ ແລະ ການກຳເນີດຊາດໃນສະໄໝບູຮານ ແລະອື່ນໆ. 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90944108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243945" y="5514294"/>
            <a:ext cx="55295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E25AA3-CCF7-4418-93AF-F85F02214996}"/>
              </a:ext>
            </a:extLst>
          </p:cNvPr>
          <p:cNvSpPr/>
          <p:nvPr/>
        </p:nvSpPr>
        <p:spPr>
          <a:xfrm>
            <a:off x="1480269" y="966201"/>
            <a:ext cx="7621786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ສະນັ້ນ, ພື້ນສືບຈຶ່ງມີຮູບການຢາກຄ້າຍຄືເທບນິຍາຍ, ແຕ່ເນື້ອໃນພັດມີລັກສະນະສັງຄົມຢ່າງຈະແຈ້ງ,ເວົ້າອີກຢ່າງໜຶ່ງຮູບການປະດິດແຕ່ງຂອງພື້ນສືບໄດ້ຮັບຜົນສະທ້ອນຈາກເທບນິຍາຍ ແລະ ທ່າອ່ຽງຂະຫຍາຍຕົວເພື່ອກາຍມາເປັນນິທານ.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121548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143277" y="5634036"/>
            <a:ext cx="55295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E25AA3-CCF7-4418-93AF-F85F02214996}"/>
              </a:ext>
            </a:extLst>
          </p:cNvPr>
          <p:cNvSpPr/>
          <p:nvPr/>
        </p:nvSpPr>
        <p:spPr>
          <a:xfrm>
            <a:off x="712943" y="891752"/>
            <a:ext cx="8783395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້ວຍເຫດນັ້ນໃນໄລຍະຜ່ານມາຈຶ່ງມີນັກຄົ້ນຄວ້າຫຼາຍຄົນຍັງຢຸດໆຢ່ອນໆບໍ່ກ້າແຍກພື້ນສືບອອກເປັນເລື່ອງໜຶ່ງຕ່າງຫາກ, ບາງຄົນພັດຍັງເອົາພື້ນສືບເຂົ້າລວມກັບເທບນິຍາຍ ແລະ ຈຳນວນໜຶ່ງອີກ ພັດຖືເອົາພື້ນສືບເປັນນິທານປະເພດໜຶ່ງທີ່ມີເນື້ອໃນປະຫວັດສາດ, ເບິ່ງລວມແລ້ວຄວາມສຳນຶກກ່ຽວກັບພື້ນສືບບໍ່ທັນຈະແຈ້ງ ແລະ ເປັນເອກະພາບເທື່ອນັບທັງການເອີ້ນຊື່ຂອງມັນອີກດ້ວຍ.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26791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747285" y="5732408"/>
            <a:ext cx="5529581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ກຽງແກ້ວນວນນະວົງ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dirty="0"/>
              <a:t>2001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CEE25AA3-CCF7-4418-93AF-F85F02214996}"/>
              </a:ext>
            </a:extLst>
          </p:cNvPr>
          <p:cNvSpPr/>
          <p:nvPr/>
        </p:nvSpPr>
        <p:spPr>
          <a:xfrm>
            <a:off x="680083" y="798421"/>
            <a:ext cx="9040414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ຕໍ່ມາໂດຍສະເພາະໃນຊຸມປີມໍ່ໆມານີ້ຄວາມວ່າ “ພື້ນສືບ”ໄດ້ກາຍເປັນຄວາມສຳນຶກສະເພາະໝາຍເຖິງເລື່ອງເລົ່າພຶື້ນເມືອງປະເພດໜຶ່ງຕ່າງຫາກ. </a:t>
            </a:r>
          </a:p>
          <a:p>
            <a:pPr algn="thaiDist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	ເທບນິຍາຍເຖິງແມ່ນວ່າມີເນື້ອໃນປະຫວັດສາດ ແລະ ມີລັກສະນະສັດຈະທັດໂດຍມີຮູບພາບ,ຮູບປະພັນຕົວລະຄອນຕ່າງໆຕິດພັນກັບຮ່ອງຮອຍປະຫວັດສາດສະໄໝບູຮານ ແຕ່ກໍ່ບໍ່ທັນສະແດງໃຫ້ເຫັນບຸກຄົນ ແລະເຫດການປະຫວັດສາດອັນລະອຽດຈະແຈ້ງ ແລະ ເລິກເຊິ່ງເໝືອນດັ່ງຕົວລະຄອນໃນພື້ນສືບ.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716359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450938" y="364629"/>
            <a:ext cx="9567705" cy="52091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ພື້ນສືບກັບນິທານກໍມີການພົວພັນເຊິ່ງກັນ ແລະ ກັນ, ແຕ່ມີຄວາມແຕ່ຕ່າງກັນເປັນພື້ນຖານຄື: ນິທານສ່ວນຫຼາຍກຳເນີດເກີດຂຶ້ນໃນສັງຄົມທີ່ມີຊົນຊັ້ນ, ເນື້ອໃນຕົ້ນຕໍຂອງນິທານເຄີຍເວົ້າເຖິງການພົວພັນໃນສັງຄົມ, ສ່ວນພື້ນສືບ ແມ່ນເວົ້າເຖິງສ່ວນບຸກຄົນ ຫຼື ເຫດການທີ່ຕິດພັນກັບປະຫວັດສາດ. ໃນໄລຍະຜ່ານມາຍັງມີບາງຄົນບໍ່ທັນຈຳແນກໄດ້ຢ່າງຈະແຈ້ງລະຫວ່າງພື້ນສືບປະຫວັດສາດກັບນິທານທີ່ອະທິບາຍເຖິງກົກເຄົ້າການກຳເນີດກ່ຽວກັບທຳມະຊາດ ແລະ ສະຖານທີ່ຕ່າງໆເຊັ່ນ: ເລື່ອງ “ ພູທ້າວ ພູນາງ ” , “ ພູບາຈຽງ ກັບພູມະໂລງ” ເຫຼົ່ານີ້ເປັນຕົ້ນ.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390210" y="5977845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795644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568659" y="966201"/>
            <a:ext cx="9370471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ຈຸດປະສົງຕົ້ນຕໍຂອງການປະດີດແຕ່ງນິທານປະເພດນີ້ ບໍ່ພຽງແຕ່ອະທິບາຍກົກເຄົ້າການກຳເນີດຂອງຮ່ອງຮອຍ ແລະ ປາກົດການທຳມະຊາດໂດຍສະເພາະເທົ່ານັ້ນ ຫາກຍັງສວຍໃຊ້ການອະທິບາຍນັ້ນ ເພື່ອເວົ້າເຖິງບັນຫາສັງຄົມເປັນຕົ້ນຕໍ. ອາດເວົ້າໄດ້ວ່ານິທານປະເພດນີ້ ຢູ່ລະຫວ່າງກາງຂອງພື້ນສືບ ແລະ ນິທານອັດສະຈັນ. </a:t>
            </a:r>
            <a:endParaRPr lang="en-US" sz="2800" b="1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743037" y="563403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79245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: Rounded Corners 4">
            <a:extLst>
              <a:ext uri="{FF2B5EF4-FFF2-40B4-BE49-F238E27FC236}">
                <a16:creationId xmlns:a16="http://schemas.microsoft.com/office/drawing/2014/main" id="{EB7A37C2-EC91-4497-9F4C-176781A8627A}"/>
              </a:ext>
            </a:extLst>
          </p:cNvPr>
          <p:cNvSpPr/>
          <p:nvPr/>
        </p:nvSpPr>
        <p:spPr>
          <a:xfrm>
            <a:off x="3945624" y="2318674"/>
            <a:ext cx="7009534" cy="3573125"/>
          </a:xfrm>
          <a:prstGeom prst="roundRect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endParaRPr lang="en-US" sz="32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618993" y="731309"/>
            <a:ext cx="937047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ແບບວິທີເລົ່າພື້ນສືບ ກໍຕ່າງກັນກັບແບບວິທີເລົ່ານິທານຄື: ພື້ນສືບ ແມ່ນເລື່ອງເລົ່າກ່ຽວກັບເຫດການ ຫຼື ບຸກຄົນປະຫວັດສາດ , ສ່ວນນິທານແມ່ນເລື່ອງອະທີບາຍປາກົດການ ແລະ ຮ່ອງຮອຍຂອງທຳມະຊາດ. ການອະທິບາຍໃນນິທານແບບນີ້  ມີລັກສະນະເວົ້າໂຍກ ແລະ ກໍບໍ່ອາດຈະເປັນຄວາມຈິງໄດ້. ສະນັ້ນ ພື້ບສືບ ຈິ່ງມີຄຸນຄ່າ ຫຼື ມີລັກສະນະໜັກມາທາງດ້ານປະຫວັດສາດຈະແຈ້ງ, ສ່ວນນິທານທີ່ອະທິບາຍກ່ຽວກັບສະຖານທີ່ ທ້ອງຖິ່ນເຫຼົ່ານັ້ນພັດມີລັກສະນະສັງຄົມຫຼາຍກ່ວາ.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447712" y="5755188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721723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704675" y="1161385"/>
            <a:ext cx="8548382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spcBef>
                <a:spcPts val="600"/>
              </a:spcBef>
              <a:spcAft>
                <a:spcPts val="600"/>
              </a:spcAft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ພື້ນສືບກຳເນີດ ແລະ ຂະຫຍາຍຕົວແຮງ ໃນສະໄໝກ່ອນທີ່ຄົນເຮົາຈະມີວິຊາປະຫວັດສາດອັນແທ້ຈິງ, ເມື່ອຄົນເຮົາຍັງບໍ່ທັນມີວິຊາປະຫວັດສາດ ພື້ນສືບໄດ້ເຮັດໜ້າທີ່ຈົດຈຳ ແລະ ບັນທຶກບັນດາເຫດການປະຫວັດສາດ ຂອງແຕ່ລະຈຸ້ມເຈື້ອເຊື້ອສາຍ ຂອງແຕ່ລະເຜົ່າຊົນ ກໍຄືບັນດາປະຫວັດສາດຂອງບ້ານເມືອງໂດຍທົ່ວໄປ.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818538" y="5595797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15733509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626378" y="735233"/>
            <a:ext cx="8844793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ເມື່ອມາຮອດສະໄໝຄົນເຮົາ ເລີ່ມມີວິຊາປະຫວັດສາດອັນແທ້ຈິງແລ້ວ ພື້ນສືບກໍຍັງກຳເນີດ ແລະ ຂະຫຍາຍຕົວໃນລະດັບຕ່າງກັນ, ອີງຕາມສະພາບຂອງການຈົດກ່າຍ ຂອງວິຊາປະຫວັດສາດ, ຖ້າວ່າປະຫວັດສາດ ຫາກຈົດກ່າຍບັນດາເຫດການປະຫວັດສາດ ໄດ້ຄົບຖ້ວນຊັດເຈນແລ້ວລັກສະນະຂອງພື້ນສືບກໍຫຼຸດຜ່ອນລົງ ກົງການຂ້າມຖ້າວ່າເຫດການ ແລະ ຕົວລະຄອນໃດທີ່ປະຫວັດສາດເວົ້າບໍ່ແຈ້ງ ລັກສະນະຂອງພື້ນສືບກໍປາກົດເດັ່ນຂຶ້ນ.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925164" y="5669762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84604252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573738" y="946099"/>
            <a:ext cx="933366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ແນ່ນອນວ່າເນື້ອໃນຂອງພື້ນສືບກໍມີການຫັນປ່ຽນໄປຕາມເນື້ອໃນຂອງປະຫວັດສາດ, ດັ່ງນັ້ນ ຈຶ່ງອາດເວົ້າໄດ້ວ່າ ພື້ນສືບແມ່ນ: “ ປະຫວັດສາດທີ່ບໍ່ເປັນລາຍລັກອັກສອນ” ແມ່ນປະຫວັດສາດແບບຈື່ຈຳຕາມລັກສະນະຂອງປະຊາຊົນ ຫຼື ເວົ້າອີກຢ່າງໜຶ່ງ ພື້ນສືບແມ່ນເລື່ອງປະຫວັດສາດ ທີ່ປະຊາຊົນເຄີຍເລົ່າສືບຕໍ່ກັນມາ ແຕ່ເຊັ່ນຄົນນີ້ໄປຫາເຊັ່ນຄົນອື່ນ , ແຕ່ທ້ອງຖິ່ນນີ້ໄປຫາທ້ອງຖິ່ນອື່ນ ຕົວຢ່າງຄື: ພະຍາສີໂຄດຕະບອງ, ພື້ນທ້າວຈັນພານິດ, ພື້ນຂຸນບູລົມ, ພື້ນກ່ຽວກັບຂຸນເຈືອງ ເຫຼົ່ານີ້ເປັນຕົ້ນ.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5278966" y="5911901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606613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92B947FD-A9BB-4F6A-9257-DC5D85E24DFB}"/>
              </a:ext>
            </a:extLst>
          </p:cNvPr>
          <p:cNvSpPr/>
          <p:nvPr/>
        </p:nvSpPr>
        <p:spPr>
          <a:xfrm>
            <a:off x="883767" y="1168122"/>
            <a:ext cx="8277012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ເຖິງວ່າພື້ນສືບແມ່ນບົດເລື່ອງເລົ່າພື້ນເມືອງ ທີ່ມີການປ່ຽນແປງໄປຕາມກາລະເທສະ, ເຫດການ ແລະ ຕົວລະຄອນປະຫວັດສາດ ຢູ່ໃນພື້ນສືບກໍຍັງມີການຫັນປ່ຽນໄປຕາມທັດສະນະຂອງຄົນ ຜູ້ປະດິດແຕ່ງ ຫຼື ຜູ້ເລົ່າຕໍ່ກັນອີກ.                         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ACED9BD8-9E96-4069-A2BA-A68CDC557DA5}"/>
              </a:ext>
            </a:extLst>
          </p:cNvPr>
          <p:cNvSpPr/>
          <p:nvPr/>
        </p:nvSpPr>
        <p:spPr>
          <a:xfrm>
            <a:off x="4631549" y="5057365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ພູວົງ ໜໍ່ດາລາ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20</a:t>
            </a:r>
            <a:r>
              <a:rPr lang="lo-LA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1</a:t>
            </a:r>
            <a:r>
              <a:rPr lang="vi-VN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8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</p:spTree>
    <p:extLst>
      <p:ext uri="{BB962C8B-B14F-4D97-AF65-F5344CB8AC3E}">
        <p14:creationId xmlns:p14="http://schemas.microsoft.com/office/powerpoint/2010/main" val="13151652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ounded Rectangle 9"/>
          <p:cNvSpPr/>
          <p:nvPr/>
        </p:nvSpPr>
        <p:spPr>
          <a:xfrm>
            <a:off x="1711354" y="699683"/>
            <a:ext cx="6617615" cy="66273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ການກໍາເນີດ ແລະການຂະຫຍາຍຕົວຂອງ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ພື້ນສືບ</a:t>
            </a:r>
            <a:r>
              <a:rPr lang="th-TH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11" name="Flowchart: Connector 10"/>
          <p:cNvSpPr/>
          <p:nvPr/>
        </p:nvSpPr>
        <p:spPr>
          <a:xfrm>
            <a:off x="488219" y="474086"/>
            <a:ext cx="1223135" cy="1061099"/>
          </a:xfrm>
          <a:prstGeom prst="flowChartConnector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</a:t>
            </a:r>
            <a:endParaRPr lang="en-US" sz="3200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727609" y="5377692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6" name="Rounded Rectangle 11">
            <a:extLst>
              <a:ext uri="{FF2B5EF4-FFF2-40B4-BE49-F238E27FC236}">
                <a16:creationId xmlns:a16="http://schemas.microsoft.com/office/drawing/2014/main" id="{B27D1135-5AEE-4ECE-82CF-27BB5375D44E}"/>
              </a:ext>
            </a:extLst>
          </p:cNvPr>
          <p:cNvSpPr/>
          <p:nvPr/>
        </p:nvSpPr>
        <p:spPr>
          <a:xfrm>
            <a:off x="558845" y="1760782"/>
            <a:ext cx="3425925" cy="3363178"/>
          </a:xfrm>
          <a:prstGeom prst="round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u="sng" dirty="0">
                <a:latin typeface="Phetsarath OT" pitchFamily="2" charset="0"/>
                <a:cs typeface="Phetsarath OT" pitchFamily="2" charset="0"/>
              </a:rPr>
              <a:t>ກິດຈະກຳ: 1</a:t>
            </a:r>
          </a:p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1) ພື້ນສືບກຳເນີດມາຈາກໃສ?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lvl="0">
              <a:lnSpc>
                <a:spcPct val="150000"/>
              </a:lnSpc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2) ພື້ນສືບຂະຫຍາຍຕົວແນວໃດ?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F6050560-8F35-4284-9F92-14CCD069A8F4}"/>
              </a:ext>
            </a:extLst>
          </p:cNvPr>
          <p:cNvSpPr/>
          <p:nvPr/>
        </p:nvSpPr>
        <p:spPr>
          <a:xfrm>
            <a:off x="4362274" y="2186323"/>
            <a:ext cx="5359105" cy="20744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15000"/>
              </a:lnSpc>
              <a:spcAft>
                <a:spcPts val="800"/>
              </a:spcAft>
              <a:tabLst>
                <a:tab pos="180340" algn="l"/>
                <a:tab pos="342900" algn="l"/>
                <a:tab pos="457200" algn="l"/>
              </a:tabLst>
            </a:pPr>
            <a:r>
              <a:rPr lang="lo-LA" sz="2800" dirty="0">
                <a:latin typeface="Phetsarath OT" panose="02000500000000020004" pitchFamily="2" charset="0"/>
                <a:ea typeface="Calibri" panose="020F0502020204030204" pitchFamily="34" charset="0"/>
                <a:cs typeface="Phetsarath OT" panose="02000500000000020004" pitchFamily="2" charset="0"/>
              </a:rPr>
              <a:t>ອີງຕາມເນື້ອໃນ ແລະ ຈຸດພິເສດຂອງພື້ນສືບອາດແບ່ງການກຳເນີດ ແລະ ຂະຫຍາຍຕົວຂອງພື້ນສືບລາວອອກເປັນ 2 ໄລຍະຕົ້ນຕໍດັ່ງນີ້:</a:t>
            </a:r>
            <a:endParaRPr lang="en-US" sz="2800" dirty="0">
              <a:effectLst/>
              <a:latin typeface="Phetsarath OT" panose="02000500000000020004" pitchFamily="2" charset="0"/>
              <a:ea typeface="Calibri" panose="020F0502020204030204" pitchFamily="34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581529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195199" y="5713252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3B0E575D-1C99-4ABF-AD41-EAB16E087519}"/>
              </a:ext>
            </a:extLst>
          </p:cNvPr>
          <p:cNvSpPr/>
          <p:nvPr/>
        </p:nvSpPr>
        <p:spPr>
          <a:xfrm>
            <a:off x="2801345" y="427838"/>
            <a:ext cx="4628434" cy="1001688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ໄລຍະກ່ອນສະຕະວັດທີ </a:t>
            </a:r>
            <a:r>
              <a:rPr lang="vi-VN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X</a:t>
            </a:r>
            <a:r>
              <a:rPr lang="lo-LA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IV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03583" y="1626341"/>
            <a:ext cx="956806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ກ່ອນສະຕະວັດທີ </a:t>
            </a:r>
            <a:r>
              <a:rPr lang="vi-VN" sz="2800" dirty="0">
                <a:latin typeface="Times New Roman" panose="02020603050405020304" pitchFamily="18" charset="0"/>
                <a:ea typeface="Calibri" panose="020F0502020204030204" pitchFamily="34" charset="0"/>
              </a:rPr>
              <a:t>XIV</a:t>
            </a:r>
            <a:r>
              <a:rPr lang="vi-VN" sz="2800" dirty="0">
                <a:latin typeface="Phetsarath OT" panose="02000500000000020004" pitchFamily="2" charset="0"/>
                <a:ea typeface="Calibri" panose="020F0502020204030204" pitchFamily="34" charset="0"/>
              </a:rPr>
              <a:t> </a:t>
            </a:r>
            <a:r>
              <a:rPr lang="lo-LA" sz="2800" dirty="0">
                <a:ea typeface="Calibri" panose="020F0502020204030204" pitchFamily="34" charset="0"/>
                <a:cs typeface="Phetsarath OT" panose="02000500000000020004" pitchFamily="2" charset="0"/>
              </a:rPr>
              <a:t>ຄືນຫຼັງເປັນໄລຍະປະຫວັດສາດອັນແສນຍາວນານ ແລະ ກໍເປັນໄລຍະປະຫວັດສາດສະໄໝດຶກດຳບັນຂອງຊາດເຮົາ. ພື້ນສືບຂອງລາວເຮົາໃນສະໄໝນີ້ແມ່ນພື້ນສືບທີ່ມີເນື້ອໃນກົງກັນຂ້າມກັບປະຫວັດສາດຂອງການສ້າງຕັ້ງເມືອງລາວເປັນຕົ້ນຕໍ. ພື້ນສືບ ພະຍາສີໂຄດຕະບອງ, ພື້ນສືບທ້າວຈັນທະພານິດ, ພື້ນສືບກ່ຽວກັບຂຸນເຈືອງ, ພື້ນສືບຂຸນບູລົມ</a:t>
            </a:r>
            <a:endParaRPr lang="en-US" sz="2800" dirty="0"/>
          </a:p>
        </p:txBody>
      </p:sp>
    </p:spTree>
    <p:extLst>
      <p:ext uri="{BB962C8B-B14F-4D97-AF65-F5344CB8AC3E}">
        <p14:creationId xmlns:p14="http://schemas.microsoft.com/office/powerpoint/2010/main" val="17344918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539147" y="5577903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79084" y="1022334"/>
            <a:ext cx="9568069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ລ້ວນແລ້ວເປັນເລື່ອງເລົ່າກ່ຽວກັບບຸກຄົນ ຜູ້ເປັນຫົວໜ້າຂອງແຕ່ລະກຸ່ມເຜົ່າທີ່ປົກຄອງເມືອງບູຮານຕ່າງໆຂອງລາວເຮົາໃນສະໄໝນັ້ນຄືເມືອງສີໂຄດຕະບອງ, ເມືອງຈັນທະບູລີ, ເມືອງປະກັນ, ເມືອງຊຽງດົງຊຽງທອງ ພ້ອມກັນນັ້ນບົດພື້ນສືບຕ່າງໆດັ່ງກ່າວຍັງໄດ້ເລົ່າເຖິງການກຳເນີດ ແລະ ການຂະຫຍາຍ ຕົວຂອງເມືອງລາວບູຮານເຫຼົ່ານັ້ນດ້ວຍຮູບ ການເຫຼືອເຊື່ອ ແລະ ມະຫັດສະ ຈັນທີ່ສຸດ.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797316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362979" y="5545472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95862" y="1123001"/>
            <a:ext cx="9568069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ໂດຍຜ່ານເນື້ອໃນພື້ນສືບກ່ຽວກັບການກຳເນີດເມືອງລາວບູຮານເຫຼົ່ານັ້ນອາດເຫັນໄດ້ວ່າປະຫວັດສາດຂອງລາວສະໄໝນັ້ນຂະຫຍາຍຕົວຕາມສອງແງ່ຄື: ໃນດ້ານໜຶ່ງຊາວບູຮານບັນດາເຜົ່າໄດ້ສ້າງຕັ້ງເມືອງລາວບູຮານຂະໜາດໃຫຍ່ຂຶ້ນກັບທີ່ຫຼາຍແຫ່ງເຊັ່ນ: ເມືອງສີໂຄດຕະບອງ, ເມືອງຈັນທະບູລີ, ເມືອງປະກັນ, ເມືອງຊຽງດົງຊຽງທອງ ແລະ ອື່ນໆ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138855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455258" y="5570639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679753" y="897594"/>
            <a:ext cx="9144000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ດ້ານໜຶ່ງອີກຊົນເຜົ່າໄທລາວທີ່ຕັ້ງເມືອງຂະໜາດໃຫຍ່ຂອງຕົນຢູ່ທາງພາກເໜືອນັ້ນໄດ້ມີການເຄື່ອນຍ້າຍມາສົມທົບກັບບັນດາຊົນເຜົ່າລາວທີ່ຕັ້ງພູມລຳເນົາກະແຈກກະຈາຍຢູ່ຕາມຂົງເຂດພາກໃຕ້ສ້າງຕັ້ງເມືອງໃຫຍ່ຂຶ້ນຫຼາຍແຫ່ງເຊັ່ນ: ເມືອງຊວາ ຢູ່ເຂດຊຽງດົງຊຽງທອງເຊິ່ງໄດ້ຂະຫຍາຍຕົວຈະເລີນຮຸ່ງເຮືອງຈົນກາຍເປັນນະຄອນຫຼວງຂອງອານາຈັກລາວລ້ານຊ້າງຂຶ້ນໃນໄລຍະຕໍ່ມາ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27052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438480" y="5562250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89662" y="917000"/>
            <a:ext cx="9647582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ເຫດການປະຫວັດສາດນີ້ໄດ້ສະແດງຢ່າງຈະແຈ້ງສົມຄວນໃນພື້ນສືບຕ່າງໆເຊັ່ນ: ພື້ນສືບສີໂຄດຕະບອງ, ພື້ນສືບທ້າວຈັນທະພານິດ, ພື້ນສືບຂຸນບູລົມ ເຫຼົ່ານີ້ເປັນຕົ້ນ.ມາຮອດສະໄໝຂຸນລໍບັນດາຊົນເຜົ່າໄທລາວໄດ້ເຕົ້າໂຮມກັນເປັນປຶກແຜ່ນກ່ອນໝູ່ຢູ່ເມືອງຊວາ ແລະ ຂຸນລໍເປັນຜູ້ສືບທອດຂຸນບູລົມກໍ່ຕັ້ງສູນກາງປົກຄອງຢູ່ເມືອງຊວາໃນຄາວນັ້ນ.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53552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329423" y="541662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896649" y="1441374"/>
            <a:ext cx="8641633" cy="26237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ນອກຈາກພື້ນຂຸນບູລົມແລ້ວຍັງມີພື້ນສືບຫຼາຍໆບົດອີກ ກ່ຽວກັບເມືອງຊວາ ແລະ ຂຸນລໍ. ພື້ບສືບປະຫວັດສາດໄລຍະນີ້ມີການຂະ ຫຍາຍຕົວເປັນບາດກ້າວໃຫຍ່, ນັບທັງການປະກອບສ້າງໂຄງຮ່າງບົດເລື່ອງ ແລະ ທັງເນື້ອໃນປະຫວັດສາດຂອງມັນອີກດ້ວຍ.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46075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178421" y="5688085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684129" y="1354808"/>
            <a:ext cx="8862543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ໃນໄລຍະກ່ອນສະຕະວັດທີ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X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IV ພື້ນສືບຂອງລາວໄດ້ກໍາເນີດ ແລະ ຂະຫຍາຍ ຕົວແຮງ, ມີເນື້ອໃນປະຫວັດສາດ ແລະ ຍັງຮັກສາລັກສະ ນະເກົ່າແກ່ບູຮານຂອງມັນໄວ້ຢ່າງຄົບຖ້ວນ. ການຮັບຜົນສະທ້ອນຈາກແນວຄິດຊົນຊັ້ນປົກຄອງ ແລະ ແນວຄິດສາສະໜາພຸດກໍບໍ່ທັນຈະແຈ້ງ ແລະ ເລິກເຊິ່ງເທື່ອ.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676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5268989" y="4580738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739811" y="1238458"/>
            <a:ext cx="8630691" cy="19774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ປະຫວັດສາດຂອງລາວໄລຍະນີ້ຍັງແມ່ນປະຫວັດສາດເລົ່າປາກຕໍ່ປາກໂດຍຜ່ານບົດພື້ນສືບຕ່າງໆເປັນຕົ້ນຕໍ. ດັ່ງນັ້ນລະຫວ່າງພື້ນສືບກັບປະຫວັດສາດຈຶ່ງມີລັກສະນະປົນເປໃກ້ຊິດຕິດພັນກັນຫຼາຍທີ່ສຸດ.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0372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992153" y="5847476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9" name="Rounded Rectangle 9">
            <a:extLst>
              <a:ext uri="{FF2B5EF4-FFF2-40B4-BE49-F238E27FC236}">
                <a16:creationId xmlns:a16="http://schemas.microsoft.com/office/drawing/2014/main" id="{3B0E575D-1C99-4ABF-AD41-EAB16E087519}"/>
              </a:ext>
            </a:extLst>
          </p:cNvPr>
          <p:cNvSpPr/>
          <p:nvPr/>
        </p:nvSpPr>
        <p:spPr>
          <a:xfrm>
            <a:off x="3143956" y="475591"/>
            <a:ext cx="4292945" cy="998411"/>
          </a:xfrm>
          <a:prstGeom prst="roundRect">
            <a:avLst/>
          </a:prstGeom>
          <a:solidFill>
            <a:srgbClr val="FFC000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 fontAlgn="base">
              <a:spcBef>
                <a:spcPct val="0"/>
              </a:spcBef>
              <a:spcAft>
                <a:spcPct val="0"/>
              </a:spcAft>
            </a:pP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ໄລຍະ</a:t>
            </a:r>
            <a:r>
              <a:rPr lang="en-US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ສະຕະວັດ</a:t>
            </a:r>
            <a:r>
              <a:rPr lang="en-US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​</a:t>
            </a: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ທີ </a:t>
            </a:r>
            <a:r>
              <a:rPr lang="en-US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XIV </a:t>
            </a:r>
            <a:r>
              <a:rPr lang="th-TH" sz="2800" b="1" dirty="0">
                <a:latin typeface="Phetsarath OT" panose="02000500000000020004" pitchFamily="2" charset="0"/>
                <a:cs typeface="Phetsarath OT" panose="02000500000000020004" pitchFamily="2" charset="0"/>
              </a:rPr>
              <a:t>ຂຶ້ນມາ</a:t>
            </a:r>
            <a:endParaRPr lang="lo-LA" sz="2800" b="1" dirty="0" bmk="">
              <a:solidFill>
                <a:schemeClr val="tx1"/>
              </a:solidFill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03583" y="1626341"/>
            <a:ext cx="9833113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ພາຍຫຼັງສະຕະວັດທີ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X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IV ໂດຍສະເພາະແມ່ນຕັ້ງແຕ່ປີ 1353 ເປັນຕົ້ນມາປະ ຫວັດສາດທີ່ຂຽນເປັນລາຍລັກອັກສອນຂອງລາວເຮົາຈິ່ງເກີດຂຶ້ນ, ຢູ່ໃນໄລຍະນີ້ເອງເພື່ອເປັນການຟື້ນປະຫວັດສາດຂອງຊາດເຮົາໃນໄລຍະກ່ອນນັ້ນຄືນໃຫ້ເປັນລະບົບຄົບຖ້ວນ, ບັນດານັກປາດ ຄູບາອາຈານທັງຫຼາຍຈຶ່ງໄດ້ເກັບກຳເອົາບົດພື້ນສືບຕ່າງໆມາຈົດກ່າຍ ແລະ ຈົດບັນທຶກເປັນປື້ມເຊັ່ນ: ປື້ມພົງສະວາດານລາວ ແລະ ປື້ມໜັງສືນິທານຂຸນບູລົມ.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502768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975374" y="5713252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87473" y="1047501"/>
            <a:ext cx="9336703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ສະພາບການດັ່ງກ່າວນີ້ໄດ້ເຮັດໃຫ້ພື້ນສືບປະຫວັດສາດປົນເປກັນຕື່ມ, ທັງເຮັດໃຫ້ເນື້ອໃນປະຫວັດສາດຂອງບົດພື້ນສືບມີການຫັນປ່ຽນໄປຕາມທັດສະນະຂອງຜູ້ຂຽນ. ຈຸດປະສົງຂອງການຈົດກ່າຍບົດພື້ນສືບຕ່າງໆນັ້ນໄວ້ ເພື່ອຍົກສູງຄຸນຄ່າທາງດ້ານປະຫວັດສາດຂອງບົດເລື່ອງ. ແຕ່ໃນຕົວຈິງພັດເຮັດໃຫ້ເນື້ອແທ້ ແລະ ລັກສະນະຂອງພື້ນສືບມີການຫັນປ່ຽນ ແລະ ຫຼຸດຜ່ອນລົງຫຼາຍທີ່ສຸດ ແລະ ສະແດງອອກໃນບາງດ້ານຄື: 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815515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639816" y="5378864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612641" y="963610"/>
            <a:ext cx="9017922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ຜູ້ທີ່ຂຽນໄດ້ຍົກຍໍຕົວລະຄອນໃນພື້ນສືບທຽບເທົ່າກັບຟ້າແຖນທັງຫຼາຍເຮັດໃຫ້ພື້ນສືບມີລັກສະນະສັກສິດ ແລະ ມະຫັດສະຈັນ, ເປັນການຍົກຍໍບົດບາດຂອງເຈົ້າຂຸນມຸນນາຍໃນສັງຄົມໃຫ້ສູງ ແລະ ມີຄວາມສັກສິດດັ່ງຟ້າແຖນ. ເປັນທີ່ຮູ້ກັນດີວ່າຜູ້ຂຽນສະໄໝນັ້ນແມ່ນຄູບາອາຈານເປັນຕົ້ນຕໍ.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619018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421701" y="5535959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45529" y="1064278"/>
            <a:ext cx="9194090" cy="32701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ດັ່ງນັ້ນ, ນັບທັງພື້ນສືບ ແລະ ເທບນິຍາຍຂອງລາວເຮົາຈຶ່ງໄດ້ຮັບຜົນສະ ທ້ອນຈາກລະບົບແນວຄິດຂອງຊົນຊັ້ນປົກຄອງ ແລະ ລະບົບແນວຄິດສາສະໜາຢ່າງເລິກເຊິ່ງສົມຄວນ. ຕົວລະຄອນພະອິນ, ພະພົມ ຫຼື ຜີຍັກຕ່າງໆ ເຊິ່ງມີກົກເຄົ້າການເຊື່ອຖືຈາກສາສະໜາພາມ ແລະ ພຸດທີ່ແຜ່ລາມຢູ່ອິນເດຍກໍໄດ້ແຊກຊຶມເຂົ້າມາໃນພື້ນສືບລາວເຮົາຢ່າງຫຼວງຫຼາຍທີ່ສຸດ.</a:t>
            </a:r>
            <a:endParaRPr lang="en-US" sz="28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387708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866318" y="5808783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611424" y="732731"/>
            <a:ext cx="9515061" cy="4562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ພາຍຫຼັງສະຕະວັດທີ 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X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IV ມານີ້ແມ່ນໄລຍະປະຫວັດສາດຍາວນານສົມຄວນເຊິ່ງອາດແບ່ງອອກເປັນຫຼາຍສະໄໝແຕກຕ່າງກັນ. ບົດພື້ນສືບລາວເຮົາໃນສະໄໝນີ້ໄດ້ສ່ອງແສງເຖິງການປົກປັກຮັກສາ ແລະ ສ້າງສັນລະບອບສັກດິນາແບບລວມສູນ. ສ່ອງແສງການປະດິດສ້າງດ້ານສິລະປະວັດທະນະທຳຄື: ຕຳນານພະທາດຫຼວງ. ນອກຈາກນັ້ນຍັງມີບົດພື້ນສືບທີ່ເວົ້າເຖິງຂະບວບການຕໍ່ສູ້ຕ້ານການຮຸກຮານຂອງເສິກຕ່າງດ້າວທ້າວຕ່າງແດນເຊັ່ນ: ເຈົ້າລາຊະວົງ, ຜູ້ມີບຸນ, ເຈົ້າຟ້າປາໄຈ ເຫຼົ່ານີ້ເປັນຕົ້ນ.</a:t>
            </a:r>
          </a:p>
        </p:txBody>
      </p:sp>
    </p:spTree>
    <p:extLst>
      <p:ext uri="{BB962C8B-B14F-4D97-AF65-F5344CB8AC3E}">
        <p14:creationId xmlns:p14="http://schemas.microsoft.com/office/powerpoint/2010/main" val="1502477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960184" y="5671307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728870" y="791454"/>
            <a:ext cx="8859747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ເຖິງແມ່ນວ່າປະຫວັດສາດໄດ້ຈົດຈຳຂະບວນການຕໍ່ສູ້ດັ່ງກ່າວໄດ້ນັ້ນ ຢ່າງລະອຽດຄົບຖ້ວນແລ້ວກໍຕາມ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ປະຊາຊົນລາວຜູ້ອອກແຮງງານກໍຍັງເອົາເຫດການຕ່າງໆຂອງຂະບວນການເຫຼົ່ານັ້ນມາເຫຼົ່າສູ່ກັນຟັງດ້ວຍຮູບການພື້ນສືບທີ່ມີຊີວິດຊີວາທີ່ສຸ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ພື້ນສືບໃນໄລຍະນີ້ມີການຂະຫຍາຍຕົວດ້ວຍຮູບການໃໝ່ແລະເນື້ອໃນໃໝ່ປະຊາຊົນໄດ້ພັນລະນາຜູ້ນຳຂອງຂະບວນການຕໍ່ສູ້ເຫຼົ່ານັ້ນເປັນຜູ້ມີລິດເດດ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ວິເສດທີ່ສຸດຄື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: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5432834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295867" y="5612580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541151" y="914007"/>
            <a:ext cx="951506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ທັງຄົງ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ທັງມີມົນເລື່ອມ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ຟັນບໍ່ເຂົ້າຂ້າບໍ່ຕາຍ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ໄປມາທາງໃດກໍບໍ່ມີຜູ້ຮູ້ເຫັນ ນີ້ແມ່ນສະແດງໃຫ້ເຫັນຄວາມເຄົາລົບນັບຖືແລະຍ້ອງຍໍສັນລະເສິນທີ່ປະຊາຊົນມີຕໍ່ນັກສູ້ກູ້ຊາດຜູ້ອົງອາດກ້າຫານທີ່ມີຄຸນດີຄຸນງາມຕໍ່ຊາດຕໍ່ປະຊາຊົນ. ເຖິງແມ່ນວ່າຂະບວນການຕໍ່ສູ້ເຫຼົ່ານັ້ນຈະຖືກປາບປາມແລະຖືກປະລາໄຊ, ທັງຜູ້ດີເດັ່ນໃນຂະບວນການເຫຼົ່ານັ້ນກໍຖືກຈັບກຸມຄຸມຂັງແລະຖືກຂ້າຕາຍກໍ່ຕາມ</a:t>
            </a:r>
          </a:p>
        </p:txBody>
      </p:sp>
    </p:spTree>
    <p:extLst>
      <p:ext uri="{BB962C8B-B14F-4D97-AF65-F5344CB8AC3E}">
        <p14:creationId xmlns:p14="http://schemas.microsoft.com/office/powerpoint/2010/main" val="17592412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F6A28456-FB18-427C-805C-4B4A78D24243}"/>
              </a:ext>
            </a:extLst>
          </p:cNvPr>
          <p:cNvSpPr/>
          <p:nvPr/>
        </p:nvSpPr>
        <p:spPr>
          <a:xfrm>
            <a:off x="4262311" y="5551020"/>
            <a:ext cx="4628433" cy="5155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thaiDist">
              <a:lnSpc>
                <a:spcPct val="150000"/>
              </a:lnSpc>
            </a:pPr>
            <a:r>
              <a:rPr lang="lo-LA" sz="2000" dirty="0">
                <a:latin typeface="Phetsarath OT" panose="02000500000000020004" pitchFamily="2" charset="0"/>
                <a:cs typeface="Phetsarath OT" pitchFamily="2" charset="0"/>
              </a:rPr>
              <a:t>ອ້າງຈາກ: ບໍ່ແສງຄຳ ວົງດາລາ ແລະຄະນະ 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(</a:t>
            </a:r>
            <a:r>
              <a:rPr lang="lo-LA" dirty="0"/>
              <a:t>1987</a:t>
            </a:r>
            <a:r>
              <a:rPr lang="en-US" sz="2000" dirty="0">
                <a:latin typeface="Phetsarath OT" panose="02000500000000020004" pitchFamily="2" charset="0"/>
                <a:cs typeface="Phetsarath OT" panose="02000500000000020004" pitchFamily="2" charset="0"/>
              </a:rPr>
              <a:t>)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2C696B3-6B83-4F1E-9643-F8E7AF5A86CA}"/>
              </a:ext>
            </a:extLst>
          </p:cNvPr>
          <p:cNvSpPr/>
          <p:nvPr/>
        </p:nvSpPr>
        <p:spPr>
          <a:xfrm>
            <a:off x="728870" y="791454"/>
            <a:ext cx="9515061" cy="39164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thaiDist">
              <a:lnSpc>
                <a:spcPct val="150000"/>
              </a:lnSpc>
              <a:buFont typeface="Wingdings" panose="05000000000000000000" pitchFamily="2" charset="2"/>
              <a:buChar char="Ø"/>
            </a:pP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ແຕ່ພື້ນສືບໄດ້ປັ້ນແຕ່ງໃຫ້ເຂົ້າເຈົ້າເປັນຜູ້ຍືນຍົງຄົງຕົວແລະມີຊີວິດຊີວາຕິດພັນກັບການຕໍ່ສູ້ກູ້ຊາດ ຂອງປະຊາຊົນເຮົາຕະຫຼອດມາ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ນີ້ແມ່ນສະແດງເຖິງຄວາມມຸ່ງມາດປາຖະໜາຂອງປະຊາຊົນທີ່ຢາກເອົາຊະນະພວກຮຸກຮານຢູ່ຕະຫຼອດມາ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ທັງສະແດງເຖິງນ້ຳໃຈຕໍ່ສູ້ພິລະອາດຫານຂອງເຂົ້າເຈົ້າທີ່ບໍ່ຍອມຈຳນົນຕໍ່ສັດຕູຕົວໃດໆ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,</a:t>
            </a:r>
            <a:r>
              <a:rPr lang="lo-LA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 ເຂົ້າເຈົ້າເຊື່ອໝັ້ນວ່າ ນັກຕໍ່ສູ້ກູ້ຊາດບໍ່ມີວັນຕາຍ ແລະ ການຕໍ່ສູ້ຕ້ອງໄດ້ຮັບໄຊຊະນະຢ່າງແນ່ນອນ</a:t>
            </a:r>
            <a:r>
              <a:rPr lang="en-US" sz="2800" dirty="0">
                <a:latin typeface="Phetsarath OT" panose="02000500000000020004" pitchFamily="2" charset="0"/>
                <a:cs typeface="Phetsarath OT" panose="02000500000000020004" pitchFamily="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1479367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lowchart: Alternate Process 1"/>
          <p:cNvSpPr/>
          <p:nvPr/>
        </p:nvSpPr>
        <p:spPr>
          <a:xfrm>
            <a:off x="706500" y="593034"/>
            <a:ext cx="9789952" cy="4876588"/>
          </a:xfrm>
          <a:prstGeom prst="flowChartAlternateProcess">
            <a:avLst/>
          </a:prstGeom>
          <a:noFill/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dk1"/>
          </a:fontRef>
        </p:style>
        <p:txBody>
          <a:bodyPr rtlCol="0" anchor="ctr"/>
          <a:lstStyle/>
          <a:p>
            <a:pPr algn="thaiDist"/>
            <a:r>
              <a:rPr lang="lo-LA" sz="2800" b="1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Phetsarath OT" panose="02000500000000020004" pitchFamily="2" charset="0"/>
                <a:cs typeface="Phetsarath OT" panose="02000500000000020004" pitchFamily="2" charset="0"/>
              </a:rPr>
              <a:t>ເອກະສານອ້າງອີງ</a:t>
            </a:r>
          </a:p>
          <a:p>
            <a:pPr algn="thaiDist"/>
            <a:endParaRPr lang="lo-LA" sz="3200" b="1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ກຽງແກ້ວ ນວນນະວົງ ແລະຄະນະ. (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2001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ວັນນະຄະດີລາວ. ລະຫັດ 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630LI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</a:t>
            </a:r>
            <a:r>
              <a:rPr lang="en-US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22. 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ວິທະຍາໄລ ວິທະຍາສາດພື້ນຖານ. ຄະນະອັກສອນສາດ. ມະຫາວິທະຍາໄລແຫ່ງຊາດ.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ບໍ່ແສງຄຳ ວົງດາລາ ແລະຄະນະ. (1987). ວັນນະຄະດີລາວ. ກະຊວງສຶກສາທິການ. ສະຖາບັນຄົ້ນຄວ້າວິທະຍາສາດສັງຄົມ.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  <a:p>
            <a:pPr marL="536575" indent="-536575">
              <a:lnSpc>
                <a:spcPct val="150000"/>
              </a:lnSpc>
            </a:pP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ພູວົງ ໜໍ່ດາລາ ແລະຄະນະ. (</a:t>
            </a:r>
            <a:r>
              <a:rPr lang="vi-VN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2018</a:t>
            </a:r>
            <a:r>
              <a:rPr lang="lo-LA" sz="2400" dirty="0">
                <a:latin typeface="Phetsarath OT" panose="02000500000000020004" pitchFamily="2" charset="0"/>
                <a:cs typeface="Phetsarath OT" panose="02000500000000020004" pitchFamily="2" charset="0"/>
              </a:rPr>
              <a:t>). ວັນນະຄະດີພື້ນເມືອງ. ຄະນະສຶກສາສາດ. ມະຫາ ວິທະຍາໄລ ສຸພານຸວົງ.</a:t>
            </a:r>
            <a:endParaRPr lang="en-US" sz="2400" dirty="0">
              <a:latin typeface="Phetsarath OT" panose="02000500000000020004" pitchFamily="2" charset="0"/>
              <a:cs typeface="Phetsarath OT" panose="02000500000000020004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310126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64EB201-A7A8-00F4-CDE4-B6335967C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24792" y="954247"/>
            <a:ext cx="7860485" cy="466428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058757817"/>
      </p:ext>
    </p:extLst>
  </p:cSld>
  <p:clrMapOvr>
    <a:masterClrMapping/>
  </p:clrMapOvr>
  <p:transition spd="med">
    <p:wedge/>
  </p:transition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6748</TotalTime>
  <Words>2891</Words>
  <Application>Microsoft Office PowerPoint</Application>
  <PresentationFormat>Widescreen</PresentationFormat>
  <Paragraphs>92</Paragraphs>
  <Slides>35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44" baseType="lpstr">
      <vt:lpstr>Arial</vt:lpstr>
      <vt:lpstr>Calibri</vt:lpstr>
      <vt:lpstr>Phetsarath OT</vt:lpstr>
      <vt:lpstr>Saysettha OT</vt:lpstr>
      <vt:lpstr>Times New Roman</vt:lpstr>
      <vt:lpstr>Trebuchet MS</vt:lpstr>
      <vt:lpstr>Wingdings</vt:lpstr>
      <vt:lpstr>Wingdings 3</vt:lpstr>
      <vt:lpstr>Facet</vt:lpstr>
      <vt:lpstr>Lao Traditional Literature    Lecture 6: Oral Stories    Lecturer: Somthapheuy SYVONGSAK  Academic Year 2023-2024      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ການສືບທອດ ແລະປ່ຽນໃໝ່ໃນວັນນະຄະດີ</dc:title>
  <dc:creator>admin</dc:creator>
  <cp:lastModifiedBy>Pheuy</cp:lastModifiedBy>
  <cp:revision>510</cp:revision>
  <dcterms:created xsi:type="dcterms:W3CDTF">2016-09-13T04:40:38Z</dcterms:created>
  <dcterms:modified xsi:type="dcterms:W3CDTF">2023-09-30T10:51:25Z</dcterms:modified>
</cp:coreProperties>
</file>