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77" r:id="rId1"/>
  </p:sldMasterIdLst>
  <p:notesMasterIdLst>
    <p:notesMasterId r:id="rId35"/>
  </p:notesMasterIdLst>
  <p:sldIdLst>
    <p:sldId id="298" r:id="rId2"/>
    <p:sldId id="598" r:id="rId3"/>
    <p:sldId id="297" r:id="rId4"/>
    <p:sldId id="309" r:id="rId5"/>
    <p:sldId id="599" r:id="rId6"/>
    <p:sldId id="600" r:id="rId7"/>
    <p:sldId id="601" r:id="rId8"/>
    <p:sldId id="623" r:id="rId9"/>
    <p:sldId id="602" r:id="rId10"/>
    <p:sldId id="603" r:id="rId11"/>
    <p:sldId id="604" r:id="rId12"/>
    <p:sldId id="605" r:id="rId13"/>
    <p:sldId id="606" r:id="rId14"/>
    <p:sldId id="607" r:id="rId15"/>
    <p:sldId id="608" r:id="rId16"/>
    <p:sldId id="609" r:id="rId17"/>
    <p:sldId id="610" r:id="rId18"/>
    <p:sldId id="611" r:id="rId19"/>
    <p:sldId id="491" r:id="rId20"/>
    <p:sldId id="612" r:id="rId21"/>
    <p:sldId id="613" r:id="rId22"/>
    <p:sldId id="614" r:id="rId23"/>
    <p:sldId id="615" r:id="rId24"/>
    <p:sldId id="616" r:id="rId25"/>
    <p:sldId id="617" r:id="rId26"/>
    <p:sldId id="618" r:id="rId27"/>
    <p:sldId id="624" r:id="rId28"/>
    <p:sldId id="619" r:id="rId29"/>
    <p:sldId id="620" r:id="rId30"/>
    <p:sldId id="621" r:id="rId31"/>
    <p:sldId id="622" r:id="rId32"/>
    <p:sldId id="261" r:id="rId33"/>
    <p:sldId id="296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heuy" initials="P" lastIdx="1" clrIdx="0">
    <p:extLst>
      <p:ext uri="{19B8F6BF-5375-455C-9EA6-DF929625EA0E}">
        <p15:presenceInfo xmlns:p15="http://schemas.microsoft.com/office/powerpoint/2012/main" userId="Pheuy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426" autoAdjust="0"/>
    <p:restoredTop sz="94291" autoAdjust="0"/>
  </p:normalViewPr>
  <p:slideViewPr>
    <p:cSldViewPr snapToGrid="0">
      <p:cViewPr varScale="1">
        <p:scale>
          <a:sx n="68" d="100"/>
          <a:sy n="68" d="100"/>
        </p:scale>
        <p:origin x="72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9B3D80-B3E3-4DDD-82AC-6F4D1ADBCE3C}" type="datetimeFigureOut">
              <a:rPr lang="en-US" smtClean="0"/>
              <a:t>15/10/2023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6F38CB-084C-4DB9-B9C6-D2AC587148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4475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6F38CB-084C-4DB9-B9C6-D2AC587148E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89657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970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22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898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734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151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628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734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609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113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403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754757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0360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934290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2466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0927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449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FA3D3-2A0B-4ECE-B1D8-515813F87A20}" type="datetimeFigureOut">
              <a:rPr lang="en-US" smtClean="0"/>
              <a:pPr/>
              <a:t>15/10/2023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093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2E521-B57F-DEA8-67AE-038B7C744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325" y="602077"/>
            <a:ext cx="10096684" cy="565384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60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Lao Traditional Literature </a:t>
            </a:r>
            <a:br>
              <a:rPr lang="en-US" sz="6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rPr>
            </a:br>
            <a:br>
              <a:rPr lang="en-US" sz="6000" b="1" dirty="0">
                <a:solidFill>
                  <a:schemeClr val="tx1"/>
                </a:solidFill>
                <a:highlight>
                  <a:srgbClr val="FFFF00"/>
                </a:highlight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br>
              <a:rPr lang="th-TH" sz="4400" b="1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Lecture 7: Oral Stories (Con.)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kern="12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r>
              <a:rPr lang="en-US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Lecturer: </a:t>
            </a:r>
            <a:r>
              <a:rPr lang="en-US" sz="2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Somthapheuy</a:t>
            </a:r>
            <a:r>
              <a:rPr lang="en-US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SYVONGSAK</a:t>
            </a:r>
            <a:br>
              <a:rPr lang="en-US" dirty="0"/>
            </a:b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r>
              <a:rPr lang="en-US" sz="27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Academic Year 2023-2024</a:t>
            </a:r>
            <a:br>
              <a:rPr lang="en-US" sz="27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br>
              <a:rPr lang="en-US" sz="18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Cordia New" panose="020B0304020202020204" pitchFamily="34" charset="-34"/>
              </a:rPr>
            </a:br>
            <a:r>
              <a:rPr lang="en-US" sz="18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Cordia New" panose="020B0304020202020204" pitchFamily="34" charset="-34"/>
              </a:rPr>
              <a:t> </a:t>
            </a:r>
            <a:b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ordia New" panose="020B0304020202020204" pitchFamily="34" charset="-34"/>
              </a:rPr>
            </a:br>
            <a:br>
              <a:rPr lang="th-TH" sz="5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5300" dirty="0"/>
            </a:br>
            <a:br>
              <a:rPr kumimoji="0" 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th-TH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327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04385" y="5875760"/>
            <a:ext cx="3210527" cy="533716"/>
          </a:xfrm>
        </p:spPr>
        <p:txBody>
          <a:bodyPr>
            <a:normAutofit/>
          </a:bodyPr>
          <a:lstStyle/>
          <a:p>
            <a:r>
              <a:rPr lang="lo-LA" sz="2000" b="1" i="1" dirty="0">
                <a:solidFill>
                  <a:srgbClr val="002060"/>
                </a:solidFill>
                <a:latin typeface="Saysettha OT" panose="020B0504020207020204" pitchFamily="34" charset="-34"/>
                <a:cs typeface="Saysettha OT" panose="020B0504020207020204" pitchFamily="34" charset="-34"/>
              </a:rPr>
              <a:t>ໂດຍ: ປທ. ສົມທະເຜີຍ ວົງສັກ</a:t>
            </a:r>
            <a:endParaRPr lang="en-US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</p:txBody>
      </p:sp>
      <p:pic>
        <p:nvPicPr>
          <p:cNvPr id="5" name="Picture 4" descr="C:\Users\acer\Desktop\WhatsApp Image 2019-01-08 at 10.37.34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5972" y="56772"/>
            <a:ext cx="1600484" cy="211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2908307" y="2778867"/>
            <a:ext cx="5315814" cy="1354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Calibri" pitchFamily="34" charset="0"/>
                <a:cs typeface="Phetsarath OT" pitchFamily="2" charset="0"/>
              </a:rPr>
              <a:t>   </a:t>
            </a:r>
            <a:r>
              <a:rPr kumimoji="0" lang="lo-LA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Calibri" pitchFamily="34" charset="0"/>
                <a:cs typeface="Phetsarath OT" pitchFamily="2" charset="0"/>
              </a:rPr>
              <a:t>ວັນນະຄະດີພື້ນເມືອງລາວ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Lao Traditional Literature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908307" y="4249007"/>
            <a:ext cx="560268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ຫຼັກສູດ ຄູພາສາລາວ-ວັນນະຄະດີ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ພາກວິຊາ ຄູພາສາ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itchFamily="2" charset="0"/>
              <a:ea typeface="+mn-ea"/>
              <a:cs typeface="Phetsarath OT" pitchFamily="2" charset="0"/>
            </a:endParaRP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ຄະນະສຶກສາສາດ</a:t>
            </a:r>
          </a:p>
        </p:txBody>
      </p:sp>
      <p:sp>
        <p:nvSpPr>
          <p:cNvPr id="10" name="Rectangle 9"/>
          <p:cNvSpPr/>
          <p:nvPr/>
        </p:nvSpPr>
        <p:spPr>
          <a:xfrm>
            <a:off x="4297278" y="2118654"/>
            <a:ext cx="25378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ມະຫາວິທະຍາໄລ ສຸພານຸວົງ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itchFamily="2" charset="0"/>
              <a:ea typeface="+mn-ea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0391859"/>
      </p:ext>
    </p:extLst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03599" y="1510018"/>
            <a:ext cx="5360442" cy="4941116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ບົດທີ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: ພື້ນສືບ (ຕໍ່)</a:t>
            </a:r>
            <a:endParaRPr lang="lo-LA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 algn="thaiDist"/>
            <a:endParaRPr lang="lo-LA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2800" dirty="0"/>
              <a:t> </a:t>
            </a:r>
            <a:r>
              <a:rPr lang="en-US" sz="2800" dirty="0"/>
              <a:t>  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ເນື້ອ​ໃນ​ສ່ອງ​ແສງ​ຂອງ​ພື້ນ​ສືບ</a:t>
            </a:r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 </a:t>
            </a:r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ສິລະປະຂອງພື້ນສືບ</a:t>
            </a:r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  </a:t>
            </a:r>
            <a:endParaRPr lang="lo-LA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  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  <a:endParaRPr lang="lo-LA" sz="2800" i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3350737-DC08-4916-8545-6E4A4D52A7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130" t="15248" r="50000" b="13412"/>
          <a:stretch/>
        </p:blipFill>
        <p:spPr>
          <a:xfrm>
            <a:off x="763399" y="645952"/>
            <a:ext cx="5100506" cy="5805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521597"/>
      </p:ext>
    </p:extLst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685774" y="373079"/>
            <a:ext cx="5811532" cy="73444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thaiDist"/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ເນື້ອ​ໃນ​ສ່ອງ​ແສງ​ຂອງ​ພື້ນ​ສືບ</a:t>
            </a:r>
            <a:endParaRPr lang="en-US" sz="28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638663" y="231759"/>
            <a:ext cx="1047111" cy="101708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endParaRPr lang="en-US" sz="28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410817" y="1481417"/>
            <a:ext cx="3340162" cy="320912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 1</a:t>
            </a: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ພື້ນສືບມີເນື້ອໃນສ່ອງແສງຫຍັງແດ່?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2B947FD-A9BB-4F6A-9257-DC5D85E24DFB}"/>
              </a:ext>
            </a:extLst>
          </p:cNvPr>
          <p:cNvSpPr/>
          <p:nvPr/>
        </p:nvSpPr>
        <p:spPr>
          <a:xfrm>
            <a:off x="4117902" y="2578409"/>
            <a:ext cx="6285055" cy="684803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vi-VN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3.1</a:t>
            </a:r>
            <a:r>
              <a:rPr lang="en-US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ພື້ນສືບມີເນຶ້ອໃນສ່ອງແສງເຖິງປະຫວັດສາດ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5297998" y="5180829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1978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453452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2B947FD-A9BB-4F6A-9257-DC5D85E24DFB}"/>
              </a:ext>
            </a:extLst>
          </p:cNvPr>
          <p:cNvSpPr/>
          <p:nvPr/>
        </p:nvSpPr>
        <p:spPr>
          <a:xfrm>
            <a:off x="803096" y="281398"/>
            <a:ext cx="6285055" cy="684803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vi-VN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3.1</a:t>
            </a:r>
            <a:r>
              <a:rPr lang="en-US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ພື້ນສືບມີເນຶ້ອໃນສ່ອງແສງເຖິງປະຫວັດສາດ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B03CE13-18E2-4FE2-BA73-FC604CF836FF}"/>
              </a:ext>
            </a:extLst>
          </p:cNvPr>
          <p:cNvSpPr/>
          <p:nvPr/>
        </p:nvSpPr>
        <p:spPr>
          <a:xfrm>
            <a:off x="849002" y="1470771"/>
            <a:ext cx="10126897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vi-VN" sz="2800" dirty="0">
                <a:latin typeface="Phetsarath OT" panose="02000500000000020004" pitchFamily="2" charset="0"/>
                <a:ea typeface="Calibri" panose="020F0502020204030204" pitchFamily="34" charset="0"/>
                <a:cs typeface="Cordia New" panose="020B0304020202020204" pitchFamily="34" charset="-34"/>
              </a:rPr>
              <a:t> </a:t>
            </a:r>
            <a:r>
              <a:rPr lang="lo-LA" sz="2800" dirty="0">
                <a:latin typeface="Calibri" panose="020F0502020204030204" pitchFamily="34" charset="0"/>
                <a:ea typeface="Calibri" panose="020F0502020204030204" pitchFamily="34" charset="0"/>
                <a:cs typeface="Phetsarath OT" panose="02000500000000020004" pitchFamily="2" charset="0"/>
              </a:rPr>
              <a:t>ພື້ນສືບຂອງລາວເຮົາ ຖ້າສົມທຽບໃສ່ເລື່ອງເລົ່າພື້ນເມືອງອື່ນໆແລ້ວ ເຫັນວ່າມີໜ້ອຍຢູ່</a:t>
            </a:r>
            <a:r>
              <a:rPr lang="vi-VN" sz="2800" dirty="0">
                <a:latin typeface="Phetsarath OT" panose="02000500000000020004" pitchFamily="2" charset="0"/>
                <a:ea typeface="Calibri" panose="020F0502020204030204" pitchFamily="34" charset="0"/>
                <a:cs typeface="Cordia New" panose="020B0304020202020204" pitchFamily="34" charset="-34"/>
              </a:rPr>
              <a:t>, </a:t>
            </a:r>
            <a:r>
              <a:rPr lang="lo-LA" sz="2800" dirty="0">
                <a:latin typeface="Calibri" panose="020F0502020204030204" pitchFamily="34" charset="0"/>
                <a:ea typeface="Calibri" panose="020F0502020204030204" pitchFamily="34" charset="0"/>
                <a:cs typeface="Phetsarath OT" panose="02000500000000020004" pitchFamily="2" charset="0"/>
              </a:rPr>
              <a:t>ແຕ່ເນື້ອໃນຂອງມັນອຸດົມສົມບູນສົມຄວນ. ພື້ນສືບແຕ່ລະບົດຕ່າງກໍມີເນື້ອໃນສ່ອງແສງສັງຮວມກ່ຽວກັບເຫດການສຳຄັນທີ່ເກີດຂຶ້ນ ຢູ່ໃນບັນດາກຸ່ມຊົນເຜົ່າ ແລະ ໃນແຕ່ໄລຍະປະຫວັດສາດຂອງຊາດເຮົາ ເຊິ່ງໃນນັ້ນແມ່ນການກຳເນີດ ແລະ ຄົງຕົວຂອງເມືອງບູຮານຕ່າງໆ</a:t>
            </a:r>
            <a:r>
              <a:rPr lang="vi-VN" sz="2800" dirty="0">
                <a:latin typeface="Phetsarath OT" panose="02000500000000020004" pitchFamily="2" charset="0"/>
                <a:ea typeface="Calibri" panose="020F0502020204030204" pitchFamily="34" charset="0"/>
                <a:cs typeface="Cordia New" panose="020B0304020202020204" pitchFamily="34" charset="-34"/>
              </a:rPr>
              <a:t>, </a:t>
            </a:r>
            <a:r>
              <a:rPr lang="lo-LA" sz="2800" dirty="0">
                <a:latin typeface="Calibri" panose="020F0502020204030204" pitchFamily="34" charset="0"/>
                <a:ea typeface="Calibri" panose="020F0502020204030204" pitchFamily="34" charset="0"/>
                <a:cs typeface="Phetsarath OT" panose="02000500000000020004" pitchFamily="2" charset="0"/>
              </a:rPr>
              <a:t>ການສ້າງລັດຂອງສັກດິນາລາວເມືອງຊວາ</a:t>
            </a:r>
            <a:r>
              <a:rPr lang="vi-VN" sz="2800" dirty="0">
                <a:latin typeface="Phetsarath OT" panose="02000500000000020004" pitchFamily="2" charset="0"/>
                <a:ea typeface="Calibri" panose="020F0502020204030204" pitchFamily="34" charset="0"/>
                <a:cs typeface="Cordia New" panose="020B0304020202020204" pitchFamily="34" charset="-34"/>
              </a:rPr>
              <a:t>, </a:t>
            </a:r>
            <a:r>
              <a:rPr lang="lo-LA" sz="2800" dirty="0">
                <a:latin typeface="Calibri" panose="020F0502020204030204" pitchFamily="34" charset="0"/>
                <a:ea typeface="Calibri" panose="020F0502020204030204" pitchFamily="34" charset="0"/>
                <a:cs typeface="Phetsarath OT" panose="02000500000000020004" pitchFamily="2" charset="0"/>
              </a:rPr>
              <a:t>ການສ້າງສາພັດທະນາບ້ານເມືອງລາວ.</a:t>
            </a:r>
            <a:endParaRPr lang="en-US" sz="28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27C75B9-5023-400E-91F2-7DFB7750664C}"/>
              </a:ext>
            </a:extLst>
          </p:cNvPr>
          <p:cNvSpPr/>
          <p:nvPr/>
        </p:nvSpPr>
        <p:spPr>
          <a:xfrm>
            <a:off x="4682782" y="5719605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1978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172803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B03CE13-18E2-4FE2-BA73-FC604CF836FF}"/>
              </a:ext>
            </a:extLst>
          </p:cNvPr>
          <p:cNvSpPr/>
          <p:nvPr/>
        </p:nvSpPr>
        <p:spPr>
          <a:xfrm>
            <a:off x="423507" y="1255930"/>
            <a:ext cx="10531651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vi-VN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 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ຕຳນານເມືອງບູຮານບາງສະບັບ ໄດ້ບັນທຶກໄວ້ວ່າ ກ່ອນທີ່ມີການສ້າງຕັ້ງລັດສັກດິນາລາວເດີມເກີດຢູ່ເມືອງຊວາ ໂດຍມີຂຸນລໍຜູ້ສືບທອດຂຸນບູລົມເປັນຜູ້ປົກຄອງນັ້ນ ມວນຊົນລາວບັນດາເຜົ່າ ໄດ້ພາກັນຕັ້ງຖິ່ນຖານ ສ້າງບ້ານປຸກເມືອງໃຫຍ່ໆຂຶ້ນຢູ່ຫຼາຍແຫ່ງມາແລ້ວ. ບົດພື້ນສືບ " ພະຍາສີໂຄດຕະບອງ " ໄດ້ສ່ອງແສງເຖິງເຫດການທີ່ເຜົ່າລາວໄດ້ພາກັນຕັ້ງຖິ່ນຖານຢູ່ທາງພາກໃຕ້ ແລະ ພາກກາງຂອງດິນແດນລາວສະໄໝກ່ອນ.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27C75B9-5023-400E-91F2-7DFB7750664C}"/>
              </a:ext>
            </a:extLst>
          </p:cNvPr>
          <p:cNvSpPr/>
          <p:nvPr/>
        </p:nvSpPr>
        <p:spPr>
          <a:xfrm>
            <a:off x="4682782" y="5719605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1978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228196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B03CE13-18E2-4FE2-BA73-FC604CF836FF}"/>
              </a:ext>
            </a:extLst>
          </p:cNvPr>
          <p:cNvSpPr/>
          <p:nvPr/>
        </p:nvSpPr>
        <p:spPr>
          <a:xfrm>
            <a:off x="423507" y="1470771"/>
            <a:ext cx="10531651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vi-VN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 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ບົດເລື່ອງໄດ້ຍ້ອງຍໍສັນລະເສິນ ທ້າວສີໂຄດຕະບອງເຊິ່ງໃນເບື້ອງຕົ້ນເປັນເດັກນ້ອຍທຳມະດາ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ຕໍ່ມາເມື່ອໄດ້ກິນເຂົ້າທີ່ມີສີດຳ ແລະ ໄດ້ມີໄມ້ຄ້ອນຕະບອງ ອັນເປັນອາວຸດທີ່ມີຄວາມສັກສິດແລ້ວ ກໍກາຍມາເປັນຄົນທີ່ມີກຳລັງວັງຊາອັນມະຫາສານຢ່າງມະຫັດສະຈັນທີ່ສຸດ. ບໍ່ສະເພາະແຕ່ມີຄວາມສາມາດຊ່ວຍຊາວບ້ານຂົນໄມ້ເປັນຫຼາຍພັນລຳແຕ່ປ່າມາບ້ານ ແຕ່ມື້ໜຶ່ງສອງມື້ເທົ່ານັ້ນ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ຫາກຍັງມີຄວາມສາມາດຜາບແພ້ສັດຕູມາຮຸກຮານ. ປົກປັກຮັກສາບ້ານເມືອງ ແລະ ຄວາມສຸກຂອງປະຊາຊົນອີກດ້ວຍ.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27C75B9-5023-400E-91F2-7DFB7750664C}"/>
              </a:ext>
            </a:extLst>
          </p:cNvPr>
          <p:cNvSpPr/>
          <p:nvPr/>
        </p:nvSpPr>
        <p:spPr>
          <a:xfrm>
            <a:off x="5479997" y="5719605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1978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7577489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5486400" y="5333143"/>
            <a:ext cx="4513277" cy="558656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B03CE13-18E2-4FE2-BA73-FC604CF836FF}"/>
              </a:ext>
            </a:extLst>
          </p:cNvPr>
          <p:cNvSpPr/>
          <p:nvPr/>
        </p:nvSpPr>
        <p:spPr>
          <a:xfrm>
            <a:off x="511387" y="1383465"/>
            <a:ext cx="10156313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ເມື່ອໄດ້ຂຶ້ນເປັນພະຍາປົກຄອງເມືອງແລ້ວ ຍັງຊ່ວຍຊາວເມືອງວຽງຈັນ ປາບໝູ່ຊ້າງສານ ທີ່ກຳລັງເຂົ້າມາຮາວີບ້ານເມືອງ ແລະ ທຳລາຍໄຮ່ນາຕາກ້າ ຢ່າງມີໄຊສະຫງ່າງາມ.</a:t>
            </a: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ຜ່ານບົດພື້ນສືບ " ພະຍາສີໂຄດຕະບອງ " ອາດເຫັນໄດ້ວ່າເມືອງສີໂຄດຕະບອງເປັນເມືອງໜຶ່ງທີ່ໃຫຍ່ ແລະກຳລັງມີອຳນາດເຂັ້ມແຂງຢູ່ທາງພາກໃຕ້ຂອງແຫຼມອິນດູຈີນໃນຄາວນັ້ນ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27C75B9-5023-400E-91F2-7DFB7750664C}"/>
              </a:ext>
            </a:extLst>
          </p:cNvPr>
          <p:cNvSpPr/>
          <p:nvPr/>
        </p:nvSpPr>
        <p:spPr>
          <a:xfrm>
            <a:off x="5589544" y="5333143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1978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326063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B03CE13-18E2-4FE2-BA73-FC604CF836FF}"/>
              </a:ext>
            </a:extLst>
          </p:cNvPr>
          <p:cNvSpPr/>
          <p:nvPr/>
        </p:nvSpPr>
        <p:spPr>
          <a:xfrm>
            <a:off x="504090" y="1072844"/>
            <a:ext cx="10200261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ແຕ່ວ່າເມືອງສີໂຄດຕະບອງໃນຂະນະທີ່ແຜ່ອຳນາດປົກຄອງຕົນຂຶ້ນທາງທິດເໜືອນັ້ນ ກໍໄດ້ພົບພໍ້ກັບການສະກັດກັ້ນ ແລະ ການໂຈມຕີຈາກເມືອງອື່ນໆ ເປັນຫຼາຍຄັ້ງມາແລ້ວ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ເມືອງວຽງຈັນໃນຄາວນັ້ນ ຍັງມີອຳນາດອອ່ນນ້ອຍຫຼຸດເມືອງສີໂຄດຕະບອງຫຼາຍເທົ່າ. ພະຍາເມືອງວຽງຈັນເຫັນວ່າ ອຳນາດເມືອງສີໂຄດຕະບອງເປັນສັດຕູຕົວອັນຕະລາຍຂົ່ມຂູ່ເມືອງຂອງຕົນ.  ເມືອງວຽງຈັນບໍ່ສາມາດສະກັດກັ້ນ ການແຜ່ອຳນາດຂອງເມືອງສີໂຄດຕະບອງດ້ວຍກຳລັງແຮງດ້ານອາວຸດ.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27C75B9-5023-400E-91F2-7DFB7750664C}"/>
              </a:ext>
            </a:extLst>
          </p:cNvPr>
          <p:cNvSpPr/>
          <p:nvPr/>
        </p:nvSpPr>
        <p:spPr>
          <a:xfrm>
            <a:off x="5604221" y="5360731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1978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582671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B03CE13-18E2-4FE2-BA73-FC604CF836FF}"/>
              </a:ext>
            </a:extLst>
          </p:cNvPr>
          <p:cNvSpPr/>
          <p:nvPr/>
        </p:nvSpPr>
        <p:spPr>
          <a:xfrm>
            <a:off x="491187" y="941426"/>
            <a:ext cx="10327361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vi-VN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 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ດັ່ງນັ້ນ ຈຶ່ງໃຊ້ກົນອຸບາຍອັນເລິກແລບແນບນຽນທີ່ສຸດ ເພື່ອເອົາຊະນະອຳນາດຂອງເມືອງສີໂຄດຕະບອງ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;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ການເສຍຊີວິດຂອງພະຍາສີໂຄດຕະບອງ ໄດ້ສະແດງເຖິງໄລຍະອ່ອນເພຍ ແລະຊຸດໂຊມ ໃນການແຜ່ອຳນາດຂອງເມືອງສີໂຄດຕະບອງ ຢູ່ທາງພາກໃຕ້ອິນດູຈີນໃນຄາວນັ້ນ. ການສຳພັນລະຫວ່າງເມືອງສີໂຄດຕະບອງກັບເມືອງວຽງຈັນແມ່ນການສຳພັນແຫ່ງການຂັດແຍ່ງ ແລະ ບຽດຍຶດກືນກິນເຊິ່ງກັນ ແລະ ກັນ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ຕາມກົດເກນຂະຫຍາຍຕົວໄລຍະຕົ້ນຂອງສົງຄົມສັກດິນາກະແຈກກະຈາຍ.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27C75B9-5023-400E-91F2-7DFB7750664C}"/>
              </a:ext>
            </a:extLst>
          </p:cNvPr>
          <p:cNvSpPr/>
          <p:nvPr/>
        </p:nvSpPr>
        <p:spPr>
          <a:xfrm>
            <a:off x="5477733" y="5401048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1978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767541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B03CE13-18E2-4FE2-BA73-FC604CF836FF}"/>
              </a:ext>
            </a:extLst>
          </p:cNvPr>
          <p:cNvSpPr/>
          <p:nvPr/>
        </p:nvSpPr>
        <p:spPr>
          <a:xfrm>
            <a:off x="668742" y="584707"/>
            <a:ext cx="10044000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vi-VN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 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ບົດພື້ນສືບທ້າວຈັນທະພານິດ ເປັນບົດເລື່ອງໜຶ່ງທີ່ໄດ້ສ່ອງແສງໄລຍະໃໝ່ ແຫ່ງການຂະຫຍາຍຕົວຂອງສັງຄົມລາວ. ບົດເລື່ອງມີເນື້ອໃນຍ້ອງຍໍສັນລະເສິນທ້າວຈັນ ທະພານິດ ຜູ້ມີບຸນຄຸນຫຼາຍໃນການປະກອບສ່ວນ ສ້າງເມືອງຊຽງດົງຊຽງທອງໃນໄລ ຍະການສ້າງຕັ້ງລັດສັກດິນາເມືອງຊວາຂຶ້ນ. ບົດເລື່ອງນີ້ຍັງສ່ອງແສງເຖິງໄລຍະຂອງສັງຄົມ ທີ່ລາວເຮົາໄດ້ມີການຂະຫຍາຍຕົວ ຢູ່ໃນລະດັບສູງສົມຄວນ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ໂດຍສະເພາະແມ່ນໃນເຂດ ນັບແຕ່ເມືອງວຽງຈັນລົງໄປ ການຄ້າຂາຍແລກປ່ຽນສິນຄ້າເຊິ່ງກັນ ແລະ ກັນ ໄດ້ກາຍເປັນຄວາມຮຽກຮ້ອງຕ້ອງການຂອງສັງຄົມສະໄໝນັ້ນ.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27C75B9-5023-400E-91F2-7DFB7750664C}"/>
              </a:ext>
            </a:extLst>
          </p:cNvPr>
          <p:cNvSpPr/>
          <p:nvPr/>
        </p:nvSpPr>
        <p:spPr>
          <a:xfrm>
            <a:off x="6694136" y="5476549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1978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7612049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B03CE13-18E2-4FE2-BA73-FC604CF836FF}"/>
              </a:ext>
            </a:extLst>
          </p:cNvPr>
          <p:cNvSpPr/>
          <p:nvPr/>
        </p:nvSpPr>
        <p:spPr>
          <a:xfrm>
            <a:off x="517821" y="762261"/>
            <a:ext cx="10119501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vi-VN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 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ພື້ນສືບທີ່ມີເນື້ອໃນປະຫັວດສາດ ແລະ ແຜ່ຂະຫຍາຍກວ້າງຂວາງກວ່າໝູ່ ແມ່ນເລື່ອງຂຸນບູລົມ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ກ່ອນສະຕະວັດທີ 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XVI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ພື້ນຂຸນບູລົມຍັງເປັນບົດເລື່ອງເລົ່າສືບໆກັນມາເທົ່ານັ້ນ. ໃນສະຕະວັດທີ 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XVI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ພະມະຫາເທບຫຼວງ ຈຶ່ງໄດ້ຮຽບຮຽງເປັນປຶ້ມຄັ້ງທຳອິດ ເຊິ່ງພວກເຮົາເຄີຍເອີ້ນວ່າ: " ໜັງສືນິທານຂຸນບູລົມ ". ໜັງສືນິທານຂຸນບູລົມນີ້ ໄດ້ຮັບການດັດແປງຫຼາຍຄັ້ງໃນສະໄໝຕ່າງກັນ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ດັ່ງນັ້ນ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ຈຶ່ງມີຫຼາຍສະບັບຕ່າງກັນ. ເນື້ອໃນຕົ້ນຕໍຂອງພື້ນຂຸນບູລົມ ແມ່ນການສ່ອງແສງເຖິງເຫດການປະຫວັດສາດອັນໃຫຍ່ຫຼວງແຫ່ງການສ້າງຕັ້ງລັດສັກດິນາຂຶ້ນ.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27C75B9-5023-400E-91F2-7DFB7750664C}"/>
              </a:ext>
            </a:extLst>
          </p:cNvPr>
          <p:cNvSpPr/>
          <p:nvPr/>
        </p:nvSpPr>
        <p:spPr>
          <a:xfrm>
            <a:off x="5826584" y="5654981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1978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68850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B03CE13-18E2-4FE2-BA73-FC604CF836FF}"/>
              </a:ext>
            </a:extLst>
          </p:cNvPr>
          <p:cNvSpPr/>
          <p:nvPr/>
        </p:nvSpPr>
        <p:spPr>
          <a:xfrm>
            <a:off x="611368" y="410068"/>
            <a:ext cx="10327361" cy="5209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vi-VN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 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ຮູບພາບຕົວລະຄອນຂຸນບູລົມ ໄດ້ຖືກພັນລະນາ ເໝືອນດັ່ງເປັນບັນພະບຸລຸດ         ຜູ້ຍິ່ງໃຫຍ່ ມີຄວາມຮູ້ຄວາມສາມາດເຫັນກວ້າງມອງໄກ ແລະ ເປັນຫ່ວງເປັນໃຍ        ນຳການນຸ່ງຖື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ກິນຢູ່ຂອງຄົນເມືອງລຸ່ມ ໃນຂະບວນຂອງຂຸນບູລົມ ແຖນຫຼວງໄດ້ເອົາໃຈໃສ່ເປັນພິເສດ ປະກອບກັບບັນດາແຖນ ທີ່ເປັນນັກວິຊາການໃນທຸກດ້ານໃຫ້ ພ້ອມດ້ວຍເຄື່ອງມືຮັບໃຊ້ໃນການອອກແຮງງານ ສັດສາວາສິ່ງ ແນວປູກຂອງຝັງທຸກຊະ ນິດ ແລະ ຊັບສົມບັດເຄື່ອງໃຊ້ຂອງສອຍອື່ນໆອີກຢ່າງຄົບຖ້ວນ. ນີ້ໄດ້ສະແດງໃຫ້ເຫັນວ່າ ສະໄໝຕັ້ງນະຄອນຢູ່ເມືອງແຖນ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ລະບອບສັງຄົມ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ເສດຖະກິດ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ວັດທະນະທຳ ຂອງບັນດາເຜົ່າຊົນໄທລາວ ອາດມີການຂະຫຍາຍຕົວສູງສົມຄວນແລ້ວ.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27C75B9-5023-400E-91F2-7DFB7750664C}"/>
              </a:ext>
            </a:extLst>
          </p:cNvPr>
          <p:cNvSpPr/>
          <p:nvPr/>
        </p:nvSpPr>
        <p:spPr>
          <a:xfrm>
            <a:off x="6781156" y="5778985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1978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2806442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B03CE13-18E2-4FE2-BA73-FC604CF836FF}"/>
              </a:ext>
            </a:extLst>
          </p:cNvPr>
          <p:cNvSpPr/>
          <p:nvPr/>
        </p:nvSpPr>
        <p:spPr>
          <a:xfrm>
            <a:off x="443486" y="1538991"/>
            <a:ext cx="10327361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vi-VN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ພື້ນຂຸນບູລົມເປັນບົດພື້ນສືບ ທີ່ມີເນື້ອໃນປະຫວັດສາດຢ່າງຈະແຈ້ງ ແລະ ເລິກເຊິ່ງກວ່າເລື່ອງອື່ນໆ ຂຸນບູລົມເປັນຕົວລະຄອນທີ່ເປັນສັນຍາລັກ ໃຫ້ແກ່ອົງກະສັດຂອງຊົນຊັ້ນສັກດິນາ ແລະ ຜູ້ຂຽນກໍເປັນນັກປາດທາງສາດສະໜາ ທີ່ຕິດພັນຢ່າງສະນິດແໜ້ນກັບຊົນຊັ້ນສັກດິນາ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ສະນັ້ນ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ພື້ນຂຸນບູລົມທີ່ຂຽນໄວ້ກ່ອນ ໃນສະຕະວັດທີ 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XVI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ນັ້ນຈຶ່ງມີລັກສະນະສັກດິນາ ແລະ ມີສີສັນຂອງສາສະນາພຸດຢ່າງຈະແຈ້ງ.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27C75B9-5023-400E-91F2-7DFB7750664C}"/>
              </a:ext>
            </a:extLst>
          </p:cNvPr>
          <p:cNvSpPr/>
          <p:nvPr/>
        </p:nvSpPr>
        <p:spPr>
          <a:xfrm>
            <a:off x="6048886" y="5469619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1978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0899827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B03CE13-18E2-4FE2-BA73-FC604CF836FF}"/>
              </a:ext>
            </a:extLst>
          </p:cNvPr>
          <p:cNvSpPr/>
          <p:nvPr/>
        </p:nvSpPr>
        <p:spPr>
          <a:xfrm>
            <a:off x="416854" y="1334804"/>
            <a:ext cx="10327361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vi-VN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 </a:t>
            </a:r>
            <a:r>
              <a:rPr lang="en-US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  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ບົດພື້ນສືບບາງສະບັບ ໄດ້ພັນລະນາສົງຄາມອັນດຸເດືອດ. ຂ້ຽວຂາດ ແລະ ຍືດ   ເຍື້ອຍາວນານລະຫວ່າງຂຸນເຈືອງຜູ້ປົກຄອງນະຄອນເງິນຍາງ ເມືອງຊຽງແສນ ກັບທ້າວແອງກາ ຜູ້ເປັນເຈົ້າຢູ່ເມືອງປະກັນ(ຊຽງຂວາງ). ອັນເນື່ອງມາຈາກການທີ່ທັງສອງຝ່າຍຕ່າງກໍ່ຍາດກັນຂໍໂອມເອົານາງງ້ອມ ລູກສາວຂອງຂຸນເຈືອງ. ໃນສົງຄາມຄັ້ງນີ້ ຝ່າຍຂຸນເຈືອງຜູ້ອົງອາດສາມາດຍາດເອົາຊະນະໄດ້ໃນເບື້ອງຕົ້ນ. ແຕ່ໃນທີ່ສຸດເລີຍຖືກຝ່າຍແອງກາ ທີ່ໄດ້ຮັບການຊ່ວຍເຫຼືອຈາກເມືອງອື່ນໆນັ້ນ ຕ່າວໂຈມຕີຈົນປະລາໄຊໄປ.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27C75B9-5023-400E-91F2-7DFB7750664C}"/>
              </a:ext>
            </a:extLst>
          </p:cNvPr>
          <p:cNvSpPr/>
          <p:nvPr/>
        </p:nvSpPr>
        <p:spPr>
          <a:xfrm>
            <a:off x="6445596" y="5570204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1978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318226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B03CE13-18E2-4FE2-BA73-FC604CF836FF}"/>
              </a:ext>
            </a:extLst>
          </p:cNvPr>
          <p:cNvSpPr/>
          <p:nvPr/>
        </p:nvSpPr>
        <p:spPr>
          <a:xfrm>
            <a:off x="518615" y="652947"/>
            <a:ext cx="10236071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vi-VN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 </a:t>
            </a:r>
            <a:r>
              <a:rPr lang="en-US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  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ເນື້ອໃນຂອງບົດພື້ນສືບ ຍັງສ່ອງແສງເຖິງການປະດິດສ້າງ ດ້ານວັດທະນະທຳ     ອັນເກົ່າແກ່ ລືຊື່ ແລະ ມະຫັດສະຈັນຂອງລາວເຮົາຄື: ບົດເລື່ອງກ່ຽວກັບປະຫວັດ  ສາດການສ້າງໄຫຫີນຢູ່ແຂວງຊຽງຂວາງ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ປະຫວັດການປະດິດສ້າງຄ້ອງບັ້ງ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ຕຳນານກ່ຽວກັບພະບາງ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ຕຳນານກ່ຽວກັບພະທາດຫຼວງ ເຫຼົ່ານີ້ເປັນຕົ້ນ.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ຕົວລະຄອນຂຸນເຈືອງ ບໍ່ສະເພາະແຕ່ໄດ້ຮັບການຍ້ອງຍໍສັນລະເສິນ ເໝືອນດັ່ງວິລະບຸລຸດຜູ້ອົງອາດກ້າຫານ ແລະ ບໍ່ຍອມຕໍ່ສັດຕູເທົ່ານັ້ນ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ຫາກຍັງເປັນນັກປະດິດສ້າງດ້ານວັດທະນະທຳອັນເກົ່າແກ່ຂອງຊາດເຮົາອີກດ້ວຍ.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27C75B9-5023-400E-91F2-7DFB7750664C}"/>
              </a:ext>
            </a:extLst>
          </p:cNvPr>
          <p:cNvSpPr/>
          <p:nvPr/>
        </p:nvSpPr>
        <p:spPr>
          <a:xfrm>
            <a:off x="6571431" y="5511481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1978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892954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B03CE13-18E2-4FE2-BA73-FC604CF836FF}"/>
              </a:ext>
            </a:extLst>
          </p:cNvPr>
          <p:cNvSpPr/>
          <p:nvPr/>
        </p:nvSpPr>
        <p:spPr>
          <a:xfrm>
            <a:off x="448255" y="1218733"/>
            <a:ext cx="10327361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vi-VN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 </a:t>
            </a:r>
            <a:r>
              <a:rPr lang="en-US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  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ນັກຄົ້ນຄວ້າວັດຖຸບູຮານທັງຫຼາຍ ເຄີຍຕີລາຄາຢ່າງເປັນເອກະສັນກັນວ່າ ໄຫຫີນ    ທີ່ເຫັນຢູ່ຊຽງຂວາງໃນປັດຈຸບັນນີ້ ແມ່ນໝາກຜົນແຫ່ງການປະດິດສ້າງວັດທະນະທຳບູຮານ ທີ່ມີຄຸນຄ່າທາງດ້ານປະຫວັດສາດ ແລະ ສິລະປະ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ປະຊາຊົນໄດ້ປະດິດແຕ່ງພື້ນສືບຫຼາຍບົດ ກ່ຽວກັບທົ່ງໄຫຫີນເຫຼົ່ານີ້. ໃນປື້ມພົງສາວະດານລາວ  ທ່ານມະຫາສິລາ ວີລະວົງ ໄດ້ຂຽນໄວ້ວ່າ " ຂຸນເຈືອງໄດ້ເມືອງປະກັນແລ້ວ ຈຶ່ງທຳການສະຫຼອງໄຊ ຢູ່ເມືອງປະກັນເຖິງ 7 ເດືອນ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27C75B9-5023-400E-91F2-7DFB7750664C}"/>
              </a:ext>
            </a:extLst>
          </p:cNvPr>
          <p:cNvSpPr/>
          <p:nvPr/>
        </p:nvSpPr>
        <p:spPr>
          <a:xfrm>
            <a:off x="6336539" y="5496914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1978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167068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B03CE13-18E2-4FE2-BA73-FC604CF836FF}"/>
              </a:ext>
            </a:extLst>
          </p:cNvPr>
          <p:cNvSpPr/>
          <p:nvPr/>
        </p:nvSpPr>
        <p:spPr>
          <a:xfrm>
            <a:off x="528154" y="1529451"/>
            <a:ext cx="10327361" cy="2623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ໃນການສະຫຼອງໄຊຄັ້ງນີ້ ຂຸນເຈືອງໄດ້ຈັດໃຫ້ທຳໄຫເຫຼົ້າ ລ້ຽງໄພ່ພົນເປັນອັນມາກ ".   ຢູ່ໃນເລື່ອງອື່ນໆຍັງເວົ້າວ່າ:  ໄຫຫີນແມ່ນໄຫເຫຼົ້າຂອງພວກກຶມມຸກິນດື່ມກັນໃນພິທີສົ່ງສະການບັນດາໄພພົນທະຫານ ທີ່ເສຍຊີວິດໃນສົງຄາມ  ດັ່ງນັ້ນ ທົ່ງໄຫຫີນຈຶ່ງແມ່ນເຂດປ່າຊ້າຂອງເຜົ່າກຶມມຸໃນສະໄໝກ່ອນ 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ສະໄໝເຄື່ອງຫີນ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27C75B9-5023-400E-91F2-7DFB7750664C}"/>
              </a:ext>
            </a:extLst>
          </p:cNvPr>
          <p:cNvSpPr/>
          <p:nvPr/>
        </p:nvSpPr>
        <p:spPr>
          <a:xfrm>
            <a:off x="6621765" y="5496914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1978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769264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A28456-FB18-427C-805C-4B4A78D24243}"/>
              </a:ext>
            </a:extLst>
          </p:cNvPr>
          <p:cNvSpPr/>
          <p:nvPr/>
        </p:nvSpPr>
        <p:spPr>
          <a:xfrm>
            <a:off x="6785917" y="5619763"/>
            <a:ext cx="407770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(2018)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6050560-8F35-4284-9F92-14CCD069A8F4}"/>
              </a:ext>
            </a:extLst>
          </p:cNvPr>
          <p:cNvSpPr/>
          <p:nvPr/>
        </p:nvSpPr>
        <p:spPr>
          <a:xfrm>
            <a:off x="504967" y="1938728"/>
            <a:ext cx="10358651" cy="3370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  <a:tabLst>
                <a:tab pos="180340" algn="l"/>
                <a:tab pos="342900" algn="l"/>
                <a:tab pos="457200" algn="l"/>
              </a:tabLst>
            </a:pP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			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ຊາດລາວແມ່ນຊາດໜຶ່ງທີ່ມີມູນເຊື້ອ ວັດທະນະທຳ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ຮີດຄອງປະເພນີ ແລະ ສິລະປະວັນນະຄະດີ ທີ່ອຸດົມສົມບູນ ແລະ ຮັ່ງມີ. ວັດຖຸບູຮານຫຼາຍສິ່ງຫຼາຍຢ່າງທີ່ໄດ້ຖືກປະດິດສ້າງ ສີໄມ້ລາຍມືອັນປານີດບັນຈົງຂອງຄົນລາວມາແຕ່ບູຮານ. ພື້ນສືບກໍແມ່ນສ່ວນໜຶ່ງທີ່ໄດ້ບັນທຶກສ່ອງແສງເຖິງການປະດິດສ້າງວັດທະນະທຳອັນເກົ່າແກ່ລືຊື່ ແລະ ມະຫັດສະຈັນຂອງຄົນລາວເຊັ່ນ: ການສ້າງໄຫຫີນທີ່ຊຽງຂວາງ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ການປະດິດສ້າງຄ້ອງບັ້ງ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ການສ້າງພະບາງ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ການສ້າງພະທາດຫຼວງ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ການສ້າງທາດອີງຮັ່ງ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ການສ້າງທາດສີໂຄດຕະບອງ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ການສ້າງວັດວາອາຮາມ...</a:t>
            </a:r>
            <a:endParaRPr lang="en-US" sz="2400" dirty="0">
              <a:effectLst/>
              <a:latin typeface="Phetsarath OT" panose="02000500000000020004" pitchFamily="2" charset="0"/>
              <a:ea typeface="Calibri" panose="020F0502020204030204" pitchFamily="34" charset="0"/>
              <a:cs typeface="Phetsarath OT" panose="02000500000000020004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4A69021-AEC2-4185-92B6-27F652AC1C52}"/>
              </a:ext>
            </a:extLst>
          </p:cNvPr>
          <p:cNvSpPr/>
          <p:nvPr/>
        </p:nvSpPr>
        <p:spPr>
          <a:xfrm>
            <a:off x="625676" y="296712"/>
            <a:ext cx="9719328" cy="1331134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vi-VN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3.</a:t>
            </a:r>
            <a:r>
              <a:rPr lang="en-US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2 </a:t>
            </a: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ພື້ນສືບມີເນື້ອໃນສ່ອງແສງເຖິງການປະດິດສ້າງ ວັດຖຸບູຮານ ແລະ ສິລະປະວັນນະຄະດີ ອັນເກົ່າແກ່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152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6050560-8F35-4284-9F92-14CCD069A8F4}"/>
              </a:ext>
            </a:extLst>
          </p:cNvPr>
          <p:cNvSpPr/>
          <p:nvPr/>
        </p:nvSpPr>
        <p:spPr>
          <a:xfrm>
            <a:off x="472902" y="1203135"/>
            <a:ext cx="10358651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  <a:tabLst>
                <a:tab pos="180340" algn="l"/>
                <a:tab pos="342900" algn="l"/>
                <a:tab pos="457200" algn="l"/>
              </a:tabLst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ມີບາງເອກະສານໄດ້ສັນນິຖານວ່າ ໄຫຫີນທີ່ຢູ່ຊຽງຂວາງນັ້ນແມ່ນໄຫເຫລົ້າເຈືອງ. ຕາມປື້ມພົງສາວະດານລາວ ຂອງມະຫາສິລາ ວີລະວົງ ທີ່ພິມໃນປີ 1957 ນັ້ນກໍໄດ້ຂຽນວ່າ: ພາຍຫຼັງຊະນະພວກແກວ ແລະ ຍຶດໄດ້ເມືອງປະກັນແລ້ວ ຂຸນເຈືອງຈິ່ງໄດ້ສະຫຼອງໄຊຢູ່ເມືອງປະກັນເຖິງ 7 ເດືອນ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ໃນການສະຫຼອງໄຊຄັ້ງນີ້ຂຸນເຈືອງໄດ້ຈັດໃຫ້ເຮັດໄຫເຫຼົ້າລ້ຽງໄພ່ພົນໂຍທາ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ດັ່ງນັ້ນ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ຈຶ່ງຖືກັນວ່າ ໄຫຫີນຢູ່ຊຽງຂວາງແມ່ນ ໄຫເຫຼົ້າເຈືອງຕໍ່ມາຈົນເທົ້າທຸກວັນນີ້.</a:t>
            </a:r>
            <a:endParaRPr lang="en-US" sz="2800" dirty="0">
              <a:effectLst/>
              <a:latin typeface="Phetsarath OT" panose="02000500000000020004" pitchFamily="2" charset="0"/>
              <a:ea typeface="Calibri" panose="020F0502020204030204" pitchFamily="34" charset="0"/>
              <a:cs typeface="Phetsarath OT" panose="02000500000000020004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E917AF3-3071-44A9-A6BF-EDBE379350BB}"/>
              </a:ext>
            </a:extLst>
          </p:cNvPr>
          <p:cNvSpPr/>
          <p:nvPr/>
        </p:nvSpPr>
        <p:spPr>
          <a:xfrm>
            <a:off x="6601359" y="5686875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3587008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6050560-8F35-4284-9F92-14CCD069A8F4}"/>
              </a:ext>
            </a:extLst>
          </p:cNvPr>
          <p:cNvSpPr/>
          <p:nvPr/>
        </p:nvSpPr>
        <p:spPr>
          <a:xfrm>
            <a:off x="470781" y="978675"/>
            <a:ext cx="10358651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  <a:tabLst>
                <a:tab pos="180340" algn="l"/>
                <a:tab pos="342900" algn="l"/>
                <a:tab pos="457200" algn="l"/>
              </a:tabLst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ຄ້ອງບັ້ງກໍແມ່ນຄ້ອງວັດຖຸບູຮານຊະນິດໜຶ່ງ ທີ່ມີຄຸນຄ່າສູງດ້ານປະຫັວດສາດວັດ ທະນະທຳ ແລະ ມີສີລະປະອີກດ້ວຍ ມີນັກຄົ້ນຄ້ວາຫຼາຍຄົນ ໄດ້ສັນນິຖານວ່າ ແມ່ນສີໄມ້ລາຍມືເປັນເຜົ່າກຶມມຸ ເມື່ອເວົ້າເຖິງການປະດິດສ້າງຄ້ອງບັ້ງໃນບົດເລື່ອງ" ຕາຍີ່ກຮານ " ຂອງເຜົ່າກຳມຸໄດ້ອະທິບາຍວ່າ ຕະຍີກຮານຍູ່ເຮືອນເອົານ້ອງໃນຂະນະທີ່ພໍ່ແມ່ພ້ອມດ້ວຍໄທບ້ານໄປເຮັດວຽກ ລາວຊອກເຫັນກ້ອນຂີ້ສູດທີ່ພໍ່ແມ່ປະໄວ້ຢູ່ກ້ອງຕຽງ ເລີຍເອົາມາປັ້ນເປັນຄ້ອງບັ້ງ (ຄ້ອງມະໂຫລີລະທຶກ) ແລ້ວຕີຂຶ້ນສຽງກ້ອງດັງສະໝັ່ນ ຫັ່ວນໄຫວໄປເຖິງພໍ່ແມ່ ແລະ ຊາວບ້ານທີ່ກໍາລັງເຮັດວຽກຢູ່</a:t>
            </a:r>
            <a:endParaRPr lang="en-US" sz="2800" dirty="0">
              <a:effectLst/>
              <a:latin typeface="Phetsarath OT" panose="02000500000000020004" pitchFamily="2" charset="0"/>
              <a:ea typeface="Calibri" panose="020F0502020204030204" pitchFamily="34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F4E1FDA-EB44-4B80-9DF4-B7CADFE3E239}"/>
              </a:ext>
            </a:extLst>
          </p:cNvPr>
          <p:cNvSpPr/>
          <p:nvPr/>
        </p:nvSpPr>
        <p:spPr>
          <a:xfrm>
            <a:off x="6875752" y="5896769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2295522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6050560-8F35-4284-9F92-14CCD069A8F4}"/>
              </a:ext>
            </a:extLst>
          </p:cNvPr>
          <p:cNvSpPr/>
          <p:nvPr/>
        </p:nvSpPr>
        <p:spPr>
          <a:xfrm>
            <a:off x="479659" y="1102963"/>
            <a:ext cx="10270629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  <a:tabLst>
                <a:tab pos="180340" algn="l"/>
                <a:tab pos="342900" algn="l"/>
                <a:tab pos="457200" algn="l"/>
              </a:tabLst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ເຂົາເຈົ້າເລີຍຄິດວ່າຢູ່ທາງບ້ານຕ້ອງມີເລື່ອງອັນຕະລາຍເກີດຂຶ້ນຈຶ່ງພາກັນຟ້າວແລ່ນມາເມື່ອເຫັນຊາວບ້ານ ແລະພໍ່ແມ່ແລ່ນກັບມາ "ຕະຍີກຣານ" ກໍຟ້າວບີບຄ້ອງບັ້ງຂອງຕົນໃຫ້ເປັນກ້ອນຂີ້ສູດໄວ້ຄືເກົ່າ ຜ່ານຫຼາຍເທື່ອຄືແນວນັ້ນ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ມື້ໜຶ່ງຜູ້ເປັນພໍ່ແມ່ເລີຍລັກລີ້ຈອບເບິ່ງ ເມື່ອເຫັນເຫດການຕົວຈິງແລ້ວເຂົາເຈົ້າຈຶ່ງເອົານຳມວກຫົດໃສ່ຄ້ອງບັ້ງໝ່ວຍນັ້ນໃນທີ່ສຸດຄ້ອງບັ້ງຂີ້ສູດກໍກາຍເປັນຄ້ອງບັ້ງແທ້. ແຕ່ນັ້ນມາຄອບຄົວຂອງຕະຍີ່ກຮານກໍເລີຍມີຄ້ອງບັ້ງ…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DF2E147-2E37-4C1D-A19D-D3C68DE49813}"/>
              </a:ext>
            </a:extLst>
          </p:cNvPr>
          <p:cNvSpPr/>
          <p:nvPr/>
        </p:nvSpPr>
        <p:spPr>
          <a:xfrm>
            <a:off x="6819473" y="5401649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2519482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6050560-8F35-4284-9F92-14CCD069A8F4}"/>
              </a:ext>
            </a:extLst>
          </p:cNvPr>
          <p:cNvSpPr/>
          <p:nvPr/>
        </p:nvSpPr>
        <p:spPr>
          <a:xfrm>
            <a:off x="426393" y="1147606"/>
            <a:ext cx="10358651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  <a:tabLst>
                <a:tab pos="180340" algn="l"/>
                <a:tab pos="342900" algn="l"/>
                <a:tab pos="457200" algn="l"/>
              </a:tabLst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ໃນປັດຈຸບັນນີ້ ຄ້ອງບັ້ງສຳລັບເຜົ່າກຶມມຸບໍ່ສະເພາະເປັນມູນມໍລະດົກທີ່ມີຄຸນຄ່າສູງ  ເທົ່ານັ້ນ ຫາກຍັງຖືເປັນສິ່ງສັກສິດ ແລະ ສັກກະລະບູຊາອີກດ້ວຍ. ໃນສະໄໝບູຮານຄ້ອງບັ້ງ ມີພາລະບົດບາດຫຼາຍຢ່າງຕໍ່ເຜົ່າກຳມຸ ເຊັ່ນ: ຕີຄ້ອງບັ້ງໃນພິທີສະຫຼອງໄຊ ໃນມື້ບຸນວັນງານ ຕີຄ້ອງບັ້ງເພື່ອເປັນສັນຍານເຕົ້າໂຮມກຳລັງ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ໃນສຽງຄ້ອງບັ້ງເພື່ອປຸກລະດົມຊຸກຍູ້ນຳໃຈສູ້ຮົບ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ນໍ້ຳໃຈເຊື່ອໝັ້ນຕໍ່ໄຊສະນະຂອງຕົນ ແລະ ກໍມີແຕ່ສຽງຄ້ອງບັ້ງສິ່ງດຽວເທົ່ານັ້ນທີ່ມີຄວາມສາມາດນຳສົ່ງແນວຄິດຈິດໃຈ ແລະ ຄວາມມຸ່ງມາດ ປາດຖະໜາຂອງຄົນເຮົາ ໄປໃຫ້ຜີພໍ່ແມ່ ຜີຟ້າແຖນຮູ້ໄດ້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9307683-15F8-4B0E-87B4-1C491609667A}"/>
              </a:ext>
            </a:extLst>
          </p:cNvPr>
          <p:cNvSpPr/>
          <p:nvPr/>
        </p:nvSpPr>
        <p:spPr>
          <a:xfrm>
            <a:off x="7037587" y="5753987"/>
            <a:ext cx="4237217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2459899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6050560-8F35-4284-9F92-14CCD069A8F4}"/>
              </a:ext>
            </a:extLst>
          </p:cNvPr>
          <p:cNvSpPr/>
          <p:nvPr/>
        </p:nvSpPr>
        <p:spPr>
          <a:xfrm>
            <a:off x="426393" y="1138474"/>
            <a:ext cx="10358651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  <a:tabLst>
                <a:tab pos="180340" algn="l"/>
                <a:tab pos="342900" algn="l"/>
                <a:tab pos="457200" algn="l"/>
              </a:tabLst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   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ດາບທັງເປັນເຄື່ອງມຶືຮັບໃຊ້ໃນການອອກແຮງງານ ແລະ ທັງເປັນອາວຸດທີ່ມີຜົນສັກສິດໃນການສູ້ຮົບໃນສະ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ໄໝກ່ອນ. ດາບຂອງຂຸນເຈືອງ ໄດ້ຖືກຍົກຍໍຂຶ້ນເປັນອາວຸດທີ່ມີຄວາມສັກສິກທີ່ສຸດ ຂອງຟ້າ ຂອງແຖນ.ດວງດາບອັນວິເສດວິໂສນັ້ນໄດ້ຕິດພັນກັບຜົນງານ ແລະ ເປັນສິ່ງຕັດສິນຊີ້ຂາດເຖິງໄຊຊະນະ ຫຼື ຄວາມປະລາໄຊ ໃນການສູ້ຮົບຂອງຂຸນເຈືອງ. ເມື່ອດາບດວງນັ້ນເສຍຄວາມສັກສິດໄປແລ້ວ ຂຸນເຈືອງກໍ່ບໍ່ມີລິດເດດໄດ້ອີກ ຈຶ່ງຈຳຕ້ອງຍອມຕາຍຕໍ່ໜ້າສັດຕູ.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44D5A73-1E52-434C-B64B-187611A009DE}"/>
              </a:ext>
            </a:extLst>
          </p:cNvPr>
          <p:cNvSpPr/>
          <p:nvPr/>
        </p:nvSpPr>
        <p:spPr>
          <a:xfrm>
            <a:off x="6492302" y="5639006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2340530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6050560-8F35-4284-9F92-14CCD069A8F4}"/>
              </a:ext>
            </a:extLst>
          </p:cNvPr>
          <p:cNvSpPr/>
          <p:nvPr/>
        </p:nvSpPr>
        <p:spPr>
          <a:xfrm>
            <a:off x="388100" y="1401359"/>
            <a:ext cx="10358651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  <a:tabLst>
                <a:tab pos="180340" algn="l"/>
                <a:tab pos="342900" algn="l"/>
                <a:tab pos="457200" algn="l"/>
              </a:tabLst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   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ກິດຈະການວັດວາອາຮາມ ແລະ ເຈດີໃຫຍ່ແຫ່ງຕ່າງໆ ຂອງປະຊາຊົນເຮົາສະ      ໄໝກ່ອນ ກໍໄດ້ຖືກນຳມາເລົ່າເປັນບົດເລື່ອງທີ່ມີລັກສະນະເຫຼືອເຊື່ອ ແລະ ມະຫັດສະ ຈັນອັນເປັນໜ້າຈັບໃຈທີ່ສຸດ. ບົດເລື່ອງເຫຼົ່ານີ້ ເຖິງວ່າຕິດພັນກັບການເຊື່ອຖືທາງສາສະໜາ ໂດຍສະເພາະແມ່ນທາງສາສະໜາພຸດກໍຕາມ ແຕ່ມັນກໍໄດ້ສະແດງເຖິງຄວາມຮູ້ຄວາມສາມາດໃນການປະດິດສ້າງທາງດ້ານວັດທະນະທຳສິລະປະວັນນະຄະດີອັນເກົ່າແກ່ ແລະ ລືຊື່ຂອງຊາດເຮົາ.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8C630E1-F3AC-495F-9E0A-C3288DB609C5}"/>
              </a:ext>
            </a:extLst>
          </p:cNvPr>
          <p:cNvSpPr/>
          <p:nvPr/>
        </p:nvSpPr>
        <p:spPr>
          <a:xfrm>
            <a:off x="6802694" y="5535873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238374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685774" y="329330"/>
            <a:ext cx="4251002" cy="95335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thaiDist"/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ສິລະປະຂອງພື້ນສືບ </a:t>
            </a:r>
            <a:endParaRPr lang="en-US" sz="28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638663" y="231759"/>
            <a:ext cx="1047111" cy="101708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</a:t>
            </a:r>
            <a:endParaRPr lang="en-US" sz="28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638663" y="1574094"/>
            <a:ext cx="2456876" cy="2133840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 </a:t>
            </a:r>
            <a:r>
              <a:rPr lang="en-US" sz="2800" b="1" u="sng" dirty="0">
                <a:latin typeface="Phetsarath OT" pitchFamily="2" charset="0"/>
                <a:cs typeface="Phetsarath OT" pitchFamily="2" charset="0"/>
              </a:rPr>
              <a:t>2</a:t>
            </a:r>
            <a:endParaRPr lang="lo-LA" sz="2800" b="1" u="sng" dirty="0">
              <a:latin typeface="Phetsarath OT" pitchFamily="2" charset="0"/>
              <a:cs typeface="Phetsarath OT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ພື້ນສືບມີສິລະປະແນວໃດ?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C542D13-A8E6-4762-9267-55A288D68CC3}"/>
              </a:ext>
            </a:extLst>
          </p:cNvPr>
          <p:cNvSpPr/>
          <p:nvPr/>
        </p:nvSpPr>
        <p:spPr>
          <a:xfrm>
            <a:off x="6209793" y="5740521"/>
            <a:ext cx="5179827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ອ່ອນແກ້ວ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BF49EA2-8790-418B-A2F5-A9D026FC91BC}"/>
              </a:ext>
            </a:extLst>
          </p:cNvPr>
          <p:cNvSpPr/>
          <p:nvPr/>
        </p:nvSpPr>
        <p:spPr>
          <a:xfrm>
            <a:off x="3811275" y="1917082"/>
            <a:ext cx="6778336" cy="2442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  <a:tabLst>
                <a:tab pos="180340" algn="l"/>
              </a:tabLst>
            </a:pPr>
            <a:r>
              <a:rPr lang="en-US" sz="2600" dirty="0">
                <a:latin typeface="Calibri" panose="020F0502020204030204" pitchFamily="34" charset="0"/>
                <a:ea typeface="Calibri" panose="020F0502020204030204" pitchFamily="34" charset="0"/>
                <a:cs typeface="Phetsarath OT" panose="02000500000000020004" pitchFamily="2" charset="0"/>
              </a:rPr>
              <a:t>	</a:t>
            </a:r>
            <a:r>
              <a:rPr lang="lo-LA" sz="2600" dirty="0">
                <a:latin typeface="Calibri" panose="020F0502020204030204" pitchFamily="34" charset="0"/>
                <a:ea typeface="Calibri" panose="020F0502020204030204" pitchFamily="34" charset="0"/>
                <a:cs typeface="Phetsarath OT" panose="02000500000000020004" pitchFamily="2" charset="0"/>
              </a:rPr>
              <a:t>ສິລະປະຂອງພື້ນສືບ ມີລັກສະນະເວົ້າໂຍກ ແລະ ເສີມສ້າງດ້ວຍຕົວລະຄອນທີ່ມີຊີວິດຊີວາ ເພື່ອໃຫ້ຜູ້ອ່ານ</a:t>
            </a:r>
            <a:r>
              <a:rPr lang="vi-VN" sz="2600" dirty="0">
                <a:latin typeface="Phetsarath OT" panose="02000500000000020004" pitchFamily="2" charset="0"/>
                <a:ea typeface="Calibri" panose="020F0502020204030204" pitchFamily="34" charset="0"/>
                <a:cs typeface="Cordia New" panose="020B0304020202020204" pitchFamily="34" charset="-34"/>
              </a:rPr>
              <a:t>, </a:t>
            </a:r>
            <a:r>
              <a:rPr lang="lo-LA" sz="2600" dirty="0">
                <a:latin typeface="Calibri" panose="020F0502020204030204" pitchFamily="34" charset="0"/>
                <a:ea typeface="Calibri" panose="020F0502020204030204" pitchFamily="34" charset="0"/>
                <a:cs typeface="Phetsarath OT" panose="02000500000000020004" pitchFamily="2" charset="0"/>
              </a:rPr>
              <a:t>ຜູ້ຟັງຈັບອົກຈັບໃຈ ແລ້ວຈື່ຈໍາເຫດການຂອງຕົວລະຄອນໃນເລື່ອງໄດ້ດົນ ເພື່ອນໍາມາເລົ່າສືບຕໍ່ກັນໄປ.</a:t>
            </a:r>
            <a:endParaRPr lang="en-US" sz="2600" dirty="0"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14783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C542D13-A8E6-4762-9267-55A288D68CC3}"/>
              </a:ext>
            </a:extLst>
          </p:cNvPr>
          <p:cNvSpPr/>
          <p:nvPr/>
        </p:nvSpPr>
        <p:spPr>
          <a:xfrm>
            <a:off x="4469770" y="5016235"/>
            <a:ext cx="5179827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ອ່ອນແກ້ວ 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BF49EA2-8790-418B-A2F5-A9D026FC91BC}"/>
              </a:ext>
            </a:extLst>
          </p:cNvPr>
          <p:cNvSpPr/>
          <p:nvPr/>
        </p:nvSpPr>
        <p:spPr>
          <a:xfrm>
            <a:off x="1043301" y="1326239"/>
            <a:ext cx="8818152" cy="2442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600" dirty="0">
                <a:ea typeface="Calibri" panose="020F0502020204030204" pitchFamily="34" charset="0"/>
                <a:cs typeface="Phetsarath OT" panose="02000500000000020004" pitchFamily="2" charset="0"/>
              </a:rPr>
              <a:t>	ຜູ້ແຕ່ງໄດ້ໃຊ້ສິລະປະການແຕ່ງ ໂດຍຍົກຍ້ອງບັນດາຕົວລະ ຄອນໃນພື້ນສືບທຽບເທົ່າກັບຟ້າແຖນທັງຫຼາຍ ເຮັດໃຫ້ພື້ນສືບມີລັກ ສະນະສັກສິດ</a:t>
            </a:r>
            <a:r>
              <a:rPr lang="en-US" sz="2600" dirty="0">
                <a:latin typeface="Phetsarath OT" panose="02000500000000020004" pitchFamily="2" charset="0"/>
                <a:ea typeface="Calibri" panose="020F0502020204030204" pitchFamily="34" charset="0"/>
              </a:rPr>
              <a:t>, </a:t>
            </a:r>
            <a:r>
              <a:rPr lang="lo-LA" sz="2600" dirty="0">
                <a:ea typeface="Calibri" panose="020F0502020204030204" pitchFamily="34" charset="0"/>
                <a:cs typeface="Phetsarath OT" panose="02000500000000020004" pitchFamily="2" charset="0"/>
              </a:rPr>
              <a:t>ມະຫັດສະຈັນ. ອັນເປັນການຍົກບົດບາດຂອງເຈົ້າຂຸນມຸນນາຍໃນສັງຄົມໃຫ້ສູງ ແລະ ມີຄວາມສັກສິດ. 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25504374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C542D13-A8E6-4762-9267-55A288D68CC3}"/>
              </a:ext>
            </a:extLst>
          </p:cNvPr>
          <p:cNvSpPr/>
          <p:nvPr/>
        </p:nvSpPr>
        <p:spPr>
          <a:xfrm>
            <a:off x="4860477" y="4942469"/>
            <a:ext cx="5179827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ບຸນລ້ອມ ສີບຸນເຮືອງ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(2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014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BF49EA2-8790-418B-A2F5-A9D026FC91BC}"/>
              </a:ext>
            </a:extLst>
          </p:cNvPr>
          <p:cNvSpPr/>
          <p:nvPr/>
        </p:nvSpPr>
        <p:spPr>
          <a:xfrm>
            <a:off x="627797" y="1264797"/>
            <a:ext cx="9553433" cy="2623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  <a:spcAft>
                <a:spcPts val="800"/>
              </a:spcAft>
              <a:tabLst>
                <a:tab pos="180340" algn="l"/>
              </a:tabLst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	ສິລະປະຂອງພື້ນສືບ ແມ່ນຮູບການປະດິດແຕ່ງແບບເລົ່າ-ຈົດຈຳຄວາມອັດສະລິຍະໃນຕົວບຸກຄົນ, ບໍ່ມີການບັນທຶກດ້ວຍລາຍລັກອັກສອນ ໄດ້ຮັບສິລະປະການປະດິດແຕ່ງຈາກເທບນິຍາຍຄື: ການພັນລະນາເຫດການ ແລະ ຕົວລະຄອນແບບເຫຼືອເຊື່ອມະຫັດສະຈັນເປັນຕົ້ນ.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2572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C542D13-A8E6-4762-9267-55A288D68CC3}"/>
              </a:ext>
            </a:extLst>
          </p:cNvPr>
          <p:cNvSpPr/>
          <p:nvPr/>
        </p:nvSpPr>
        <p:spPr>
          <a:xfrm>
            <a:off x="5513695" y="5262630"/>
            <a:ext cx="5179827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ບຸນລ້ອມ ສີບຸນເຮືອງ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(2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014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BF49EA2-8790-418B-A2F5-A9D026FC91BC}"/>
              </a:ext>
            </a:extLst>
          </p:cNvPr>
          <p:cNvSpPr/>
          <p:nvPr/>
        </p:nvSpPr>
        <p:spPr>
          <a:xfrm>
            <a:off x="619534" y="953658"/>
            <a:ext cx="10073988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ສິລະປະພື້ນສືບ ແມ່ນສິລະປະເວົ້າໂຍກ, ດ້ວຍຮູບການເສີມບົດບາດ, ຄວາມສາມາດ ຫຼື ຄວາມວິຈິດພິດສະດານ ຢ່າງສູງສົ່ງ ເຊິ່ງນອກເໜືອຈາກມະມຸດທຳມະ  ດາທົ່ວໄປ.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ສິລະປະພື້ນສືບ ແມ່ນວິທີການຍົກຍ້ອງຕົວລະຄອນໃນປະຫວັດສາດ ດ້ວຍການແຕ່ງເຕີມຈົນສາມາດໃຫ້ຜູ້ອ່ານຜູ້ຟັງ ມີຄວາມເຫຼື້ອມໃສ, ເຄົາລົບເຊື່ອງຟັງຕໍ່ບັນພະບູລຸດ ຫຼື ບັນພະຊົນຂອງຕົນ.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35149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C542D13-A8E6-4762-9267-55A288D68CC3}"/>
              </a:ext>
            </a:extLst>
          </p:cNvPr>
          <p:cNvSpPr/>
          <p:nvPr/>
        </p:nvSpPr>
        <p:spPr>
          <a:xfrm>
            <a:off x="5337860" y="5376273"/>
            <a:ext cx="5179827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ບຸນລ້ອມ ສີບຸນເຮືອງ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(2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014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BF49EA2-8790-418B-A2F5-A9D026FC91BC}"/>
              </a:ext>
            </a:extLst>
          </p:cNvPr>
          <p:cNvSpPr/>
          <p:nvPr/>
        </p:nvSpPr>
        <p:spPr>
          <a:xfrm>
            <a:off x="451951" y="1563079"/>
            <a:ext cx="10173968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	ສິລະປະເວົ້າໂຍກໃນພື້ນສືບ ແມ່ນວິທີການຍົກຍ້ອງຕົວລະຄອນໃຫ້ເທົ່າເທົ່າທຽມກັບພວກແຖນໃນສວງສະຫວັນ, ເຮັດໃຫ້ຕົວລະຄອນມີລັກສະນະສັກສິດ, ມະຫັດ ສະຈັນ ເຊິ່ງເປັນການຍົກສູງຖານະບົດບາດຂອງບັນພະຊົນ ຫຼື ບັນພະບູລຸດ ກະສັດຜູ້ປົກຄອງ ຫຼື ຜູ້ນຳທ້ອງຖິ່ນໃຫ້ສູງເດັ່ນຂຶ້ນໃນສັງຄົມ ໂດຍອິງຕາມລະບົບແນວຄິດຂອງສາສະໜາ ແລະຄວາມເຊື່ອຖືໃນຍຸກສະໄໝນັ້ນ.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73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C542D13-A8E6-4762-9267-55A288D68CC3}"/>
              </a:ext>
            </a:extLst>
          </p:cNvPr>
          <p:cNvSpPr/>
          <p:nvPr/>
        </p:nvSpPr>
        <p:spPr>
          <a:xfrm>
            <a:off x="5249504" y="5335698"/>
            <a:ext cx="5179827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ບຸນລ້ອມ ສີບຸນເຮືອງ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(2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014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BF49EA2-8790-418B-A2F5-A9D026FC91BC}"/>
              </a:ext>
            </a:extLst>
          </p:cNvPr>
          <p:cNvSpPr/>
          <p:nvPr/>
        </p:nvSpPr>
        <p:spPr>
          <a:xfrm>
            <a:off x="472788" y="1006776"/>
            <a:ext cx="9862449" cy="2623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	ເວົ້າລວມແລ້ວ, ການປະດິດແຕ່ງແບບເວົ້າໂຍກ ແມ່ນຮູບການພັນລະນາໃນວັນນະຄະດີພື້ນເມືອງລາວ. ວິທີການເວົ້າໂຍກນີ້ມີຫຼາຍປະເທດນິຍົມໃຊ້. ອາດເວົ້າໄດ້ວ່າ: ການເວົ້າໂຍກແມ່ນຮູບການໂນ້ມນ້າວຈິດໃຈ ເພື່ອໃຫ້ຜຸ້ອ່ານ ແລະຜູ້ຟັງມີຄວາມປະທັບໃຈ ຢາກຟັງ ແລະຢາກເລົ່າໃຫ້ໄດ້.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1284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706499" y="593034"/>
            <a:ext cx="10102527" cy="5889653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</a:p>
          <a:p>
            <a:pPr algn="thaiDist"/>
            <a:endParaRPr lang="lo-LA" sz="28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ບໍ່ແສງຄຳ ວົງດາລາ ແລະຄະນະ. (1987). ວັນນະຄະດີລາວ. ກະຊວງສຶກສາທິການ. ສະ	ຖາບັນຄົ້ນຄວ້າວິທະຍາສາດສັງຄົມ.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ບຸນລ້ອມ ສີບຸນເຮືອງ ແລະຄະນະ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2014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). ແບບຮຽນວັນນະຄະດີ ຊັ້ນມັດທະຍົມສຶກ	ສາປີທີ 5. ກະຊວງສຶກສາທິການ ແລະກິລາ. ສະຖາບັນຄົ້ນຄວ້າວິທະຍາສາດການສຶກສາ. 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ພູວົງ ໜໍ່ດາລາ ແລະຄະນະ. (</a:t>
            </a:r>
            <a:r>
              <a:rPr lang="vi-VN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2018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). ວັນນະຄະດີພື້ນເມືອງ. ຄະນະສຶກສາສາດ. 	ມະຫາວິທະຍາໄລ ສຸພານຸວົງ.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ອ່ອນແກ້ວ ນວນນະວົງ ແລະຄະນະ. (2008). ແບບຮຽນວັນນະຄະດີຊັ້ນມັດທະຍົມສຶກສາ 	ປີທີ 4. ກະຊວງສຶກສາທິການ. ສະຖາບັນຄົ້ນຄວ້າ	ວິທະຍາສາດການສຶກສາ.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012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4EB201-A7A8-00F4-CDE4-B6335967CA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792" y="954247"/>
            <a:ext cx="7860485" cy="46642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58757817"/>
      </p:ext>
    </p:extLst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7026</TotalTime>
  <Words>3238</Words>
  <Application>Microsoft Office PowerPoint</Application>
  <PresentationFormat>Widescreen</PresentationFormat>
  <Paragraphs>90</Paragraphs>
  <Slides>33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2" baseType="lpstr">
      <vt:lpstr>Arial</vt:lpstr>
      <vt:lpstr>Calibri</vt:lpstr>
      <vt:lpstr>Phetsarath OT</vt:lpstr>
      <vt:lpstr>Saysettha OT</vt:lpstr>
      <vt:lpstr>Times New Roman</vt:lpstr>
      <vt:lpstr>Trebuchet MS</vt:lpstr>
      <vt:lpstr>Wingdings</vt:lpstr>
      <vt:lpstr>Wingdings 3</vt:lpstr>
      <vt:lpstr>Facet</vt:lpstr>
      <vt:lpstr>Lao Traditional Literature    Lecture 7: Oral Stories (Con.)    Lecturer: Somthapheuy SYVONGSAK  Academic Year 2023-2024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ການສືບທອດ ແລະປ່ຽນໃໝ່ໃນວັນນະຄະດີ</dc:title>
  <dc:creator>admin</dc:creator>
  <cp:lastModifiedBy>Pheuy</cp:lastModifiedBy>
  <cp:revision>529</cp:revision>
  <dcterms:created xsi:type="dcterms:W3CDTF">2016-09-13T04:40:38Z</dcterms:created>
  <dcterms:modified xsi:type="dcterms:W3CDTF">2023-10-15T10:45:20Z</dcterms:modified>
</cp:coreProperties>
</file>