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77" r:id="rId1"/>
  </p:sldMasterIdLst>
  <p:sldIdLst>
    <p:sldId id="298" r:id="rId2"/>
    <p:sldId id="598" r:id="rId3"/>
    <p:sldId id="297" r:id="rId4"/>
    <p:sldId id="309" r:id="rId5"/>
    <p:sldId id="674" r:id="rId6"/>
    <p:sldId id="649" r:id="rId7"/>
    <p:sldId id="650" r:id="rId8"/>
    <p:sldId id="618" r:id="rId9"/>
    <p:sldId id="652" r:id="rId10"/>
    <p:sldId id="646" r:id="rId11"/>
    <p:sldId id="653" r:id="rId12"/>
    <p:sldId id="654" r:id="rId13"/>
    <p:sldId id="655" r:id="rId14"/>
    <p:sldId id="656" r:id="rId15"/>
    <p:sldId id="657" r:id="rId16"/>
    <p:sldId id="658" r:id="rId17"/>
    <p:sldId id="659" r:id="rId18"/>
    <p:sldId id="660" r:id="rId19"/>
    <p:sldId id="661" r:id="rId20"/>
    <p:sldId id="662" r:id="rId21"/>
    <p:sldId id="663" r:id="rId22"/>
    <p:sldId id="664" r:id="rId23"/>
    <p:sldId id="665" r:id="rId24"/>
    <p:sldId id="675" r:id="rId25"/>
    <p:sldId id="666" r:id="rId26"/>
    <p:sldId id="667" r:id="rId27"/>
    <p:sldId id="676" r:id="rId28"/>
    <p:sldId id="668" r:id="rId29"/>
    <p:sldId id="669" r:id="rId30"/>
    <p:sldId id="670" r:id="rId31"/>
    <p:sldId id="677" r:id="rId32"/>
    <p:sldId id="671" r:id="rId33"/>
    <p:sldId id="672" r:id="rId34"/>
    <p:sldId id="673" r:id="rId35"/>
    <p:sldId id="261" r:id="rId36"/>
    <p:sldId id="296" r:id="rId3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euy" initials="P" lastIdx="1" clrIdx="0">
    <p:extLst>
      <p:ext uri="{19B8F6BF-5375-455C-9EA6-DF929625EA0E}">
        <p15:presenceInfo xmlns:p15="http://schemas.microsoft.com/office/powerpoint/2012/main" userId="Pheu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868" autoAdjust="0"/>
    <p:restoredTop sz="94660"/>
  </p:normalViewPr>
  <p:slideViewPr>
    <p:cSldViewPr snapToGrid="0">
      <p:cViewPr varScale="1">
        <p:scale>
          <a:sx n="72" d="100"/>
          <a:sy n="72" d="100"/>
        </p:scale>
        <p:origin x="54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970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2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898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734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151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628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734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609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113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403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5475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0360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34290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2466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0927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449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093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25" y="602077"/>
            <a:ext cx="10096684" cy="565384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Lao Traditional Literature </a:t>
            </a:r>
            <a:br>
              <a:rPr lang="en-US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</a:br>
            <a:br>
              <a:rPr lang="en-US" sz="60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br>
              <a:rPr lang="th-TH" sz="44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Lecture 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9</a:t>
            </a: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: Miracle Stories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Lecturer: </a:t>
            </a:r>
            <a:r>
              <a:rPr lang="en-US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Somthapheuy</a:t>
            </a: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SYVONGSAK</a:t>
            </a:r>
            <a:br>
              <a:rPr lang="en-US" dirty="0"/>
            </a:b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Academic Year 2023-2024</a:t>
            </a:r>
            <a:b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1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Cordia New" panose="020B0304020202020204" pitchFamily="34" charset="-34"/>
              </a:rPr>
            </a:br>
            <a:r>
              <a:rPr lang="en-US" sz="1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Cordia New" panose="020B0304020202020204" pitchFamily="34" charset="-34"/>
              </a:rPr>
              <a:t> </a:t>
            </a:r>
            <a:b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ordia New" panose="020B0304020202020204" pitchFamily="34" charset="-34"/>
              </a:rPr>
            </a:br>
            <a:br>
              <a:rPr lang="th-TH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53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9857" y="5875760"/>
            <a:ext cx="3319584" cy="533716"/>
          </a:xfrm>
        </p:spPr>
        <p:txBody>
          <a:bodyPr>
            <a:normAutofit/>
          </a:bodyPr>
          <a:lstStyle/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5972" y="56772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2908307" y="2778867"/>
            <a:ext cx="5315814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ວັນນະຄະດີພື້ນເມືອງລາວ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Lao Traditional Literature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908307" y="4249007"/>
            <a:ext cx="560268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ຫຼັກສູດ ຄູພາສາລາວ-ວັນນະຄະດີ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ພາກວິຊາ ຄູພາສາ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itchFamily="2" charset="0"/>
              <a:ea typeface="+mn-ea"/>
              <a:cs typeface="Phetsarath OT" pitchFamily="2" charset="0"/>
            </a:endParaRP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ຄະນະສຶກສາສາດ</a:t>
            </a: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ມະຫາວິທະຍາໄລ ສຸພານຸວົງ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itchFamily="2" charset="0"/>
              <a:ea typeface="+mn-ea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391859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03599" y="1086678"/>
            <a:ext cx="5360442" cy="5364456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 ນິທານມະຫັດສະຈັນ</a:t>
            </a:r>
          </a:p>
          <a:p>
            <a:pPr lvl="0" algn="thaiDist"/>
            <a:endParaRPr lang="lo-LA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l"/>
            <a:r>
              <a:rPr lang="lo-LA" dirty="0"/>
              <a:t> </a:t>
            </a:r>
            <a:r>
              <a:rPr lang="en-US" dirty="0"/>
              <a:t> </a:t>
            </a: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1. 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ຄວາມໝາຍ ແລະ ຈຸດ​ພິ​ເສດຂອງ​ນິທານ​ມະຫັດສະຈັນ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l"/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2. 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ການກຳເນີດ ແລະ ການຂະຫຍາຍຕົວຂອງນິທານມະຫັດສະຈັນ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l"/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3. 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ເນື້ອ​ໃນ​ສ່ອງ​ແສງ​ຂອງ​ນິທານ​ມະຫັດສະຈັນ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l"/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4. 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ສິລະປະຂອງນິທານມະຫັດສະຈັນ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</a:p>
          <a:p>
            <a:pPr algn="thaiDist"/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  <a:endParaRPr lang="lo-LA" sz="2800" i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350737-DC08-4916-8545-6E4A4D52A7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130" t="15248" r="50000" b="13412"/>
          <a:stretch/>
        </p:blipFill>
        <p:spPr>
          <a:xfrm>
            <a:off x="830509" y="645952"/>
            <a:ext cx="5033395" cy="580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685774" y="396221"/>
            <a:ext cx="6816781" cy="73444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ຄວາມໝາຍ ແລະ ຈຸດ​ພິ​ເສດຂອງ​ນິທານ​ມະຫັດສະຈັນ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638663" y="231759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endParaRPr lang="en-US" sz="28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410817" y="1481417"/>
            <a:ext cx="3340162" cy="320912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1</a:t>
            </a: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ນິທານມະຫັດສະຈັນມີຄວາມໝາຍ ແລະຈຸດພິເສດແນວໃດ?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FD45E1F-8070-4692-8F35-13C36ED6DE71}"/>
              </a:ext>
            </a:extLst>
          </p:cNvPr>
          <p:cNvSpPr/>
          <p:nvPr/>
        </p:nvSpPr>
        <p:spPr>
          <a:xfrm>
            <a:off x="6097186" y="5727337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ບຸນລ້ອມ ສີບຸນເຮືອງ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(2014)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1E967E8-33FE-45DF-90DB-B67A54326DB3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46" t="44573" r="48627" b="14290"/>
          <a:stretch/>
        </p:blipFill>
        <p:spPr bwMode="auto">
          <a:xfrm>
            <a:off x="4533642" y="1757414"/>
            <a:ext cx="3124715" cy="362583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CC5D5EF-3809-4ABD-96F6-31DE9BF232A3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09" t="22779" r="17018" b="14482"/>
          <a:stretch/>
        </p:blipFill>
        <p:spPr bwMode="auto">
          <a:xfrm>
            <a:off x="7984738" y="1643270"/>
            <a:ext cx="3710608" cy="385411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53452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685774" y="396221"/>
            <a:ext cx="2713949" cy="73444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thaiDist">
              <a:lnSpc>
                <a:spcPct val="115000"/>
              </a:lnSpc>
              <a:spcAft>
                <a:spcPts val="800"/>
              </a:spcAft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lo-LA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Phetsarath OT" panose="02000500000000020004" pitchFamily="2" charset="0"/>
              </a:rPr>
              <a:t>ຄວາມໝາຍ</a:t>
            </a:r>
            <a:endParaRPr lang="en-US" sz="28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638663" y="231759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1.1</a:t>
            </a:r>
            <a:endParaRPr lang="en-US" sz="28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638663" y="1413303"/>
            <a:ext cx="9737789" cy="3848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  <a:spcAft>
                <a:spcPts val="800"/>
              </a:spcAft>
            </a:pP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ນິທານມະຫັດສະຈັນ ແມ່ນເລື່ອງທີ່ປະຊາຊົນຜູ້ອອກແຮງງານເປັນຜູ້ປະດິດແຕ່ງຂຶ້ນໃນລະບອບສັງຄົມທີ່ມີຊົນຊັ້ນ.</a:t>
            </a:r>
            <a:endParaRPr lang="en-US" sz="26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   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ເນື້ອໃນຕົ້ນຕໍຂອງນິທານມະຫັດສະຈັນສ່ອງແສງການຕໍ່ສູ້ຊົນຊັ້ນ ແລະບັນຫາສັງຄົມອື່ນໆເຊັ່ນ: ປະຫວັດສາດ, ການດຳລົງຊີວິດ ແລະ ຄວາມປາຖະໜາຂອງສັງຄົມ.</a:t>
            </a:r>
            <a:endParaRPr lang="en-US" sz="26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   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ຕົວລະຄອນນິທານມະຫັດສະຈັນແມ່ນຄົນ, ສັດສາວາສິ່ງ ແລະ ສິ່ງ ອື່ນໆທີ່ມີລັກສະນະເຫຼືອເຊື່ອ. </a:t>
            </a:r>
            <a:endParaRPr lang="en-US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FD45E1F-8070-4692-8F35-13C36ED6DE71}"/>
              </a:ext>
            </a:extLst>
          </p:cNvPr>
          <p:cNvSpPr/>
          <p:nvPr/>
        </p:nvSpPr>
        <p:spPr>
          <a:xfrm>
            <a:off x="6097186" y="5727337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ບຸນລ້ອມ ສີບຸນເຮືອງ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(2014)</a:t>
            </a:r>
          </a:p>
        </p:txBody>
      </p:sp>
    </p:spTree>
    <p:extLst>
      <p:ext uri="{BB962C8B-B14F-4D97-AF65-F5344CB8AC3E}">
        <p14:creationId xmlns:p14="http://schemas.microsoft.com/office/powerpoint/2010/main" val="17598955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246878" y="920825"/>
            <a:ext cx="10288597" cy="4843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  <a:spcAft>
                <a:spcPts val="800"/>
              </a:spcAft>
            </a:pPr>
            <a:r>
              <a:rPr lang="en-US" sz="2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	 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ນິທານບູຮານ ແມ່ນເລື່ອງພື້ນເມືອງປະເພດໜຶ່ງ ເຊິ່ງແມ່ນປະຊາຊົນຊາວຜູ້ອອກ  ແຮງງານເປັນຜູ້ປະດິດແຕ່ງຂຶ້ນໃນສະໄໝບູຮານ ແຕ່ມັນໄດ້ຂະຫຍາຍຕົວໃນສັງຄົມທີ່     ມີຊົນຊັ້ນ. ສະນັ້ນ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 ເນື້ອໃນຕົ້ນຕໍແມ່ນສ່ອງແສງບັນດາຂໍ້ຂັດແຍ່ງຂອງສັງຄົມ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ສ່ອງເຖິງຄວາມມຸ່ງມາດປາຖະໜາ ແລະ ມານະຈິດຂອງປະຊາຊົນຜູ້ອອກແຮງງານຢ່າງມີຊີວິດຊີວາ. ຕົວລະຄອນໃນນິທານບູຮານ ບໍ່ແມ່ນຮູບພາບສັນຍະລັກແຫ່ງການເຊື່ອຖືຟ້າແຖນ ແລະ ທຳມະຊາດຫາກແມ່ນຕົວລະຄອນທີ່ປະຊາຊົນ ປະດິດແຕ່ງຂຶ້ນເພື່ອໃຫ້ເປັນຕົວແທນຂອງຄົນໃນສັງຄົມຢ່າງມີຊີວິດຊີວາ. ເມື່ອເວົ້າເຖິງການປະກອບສ້າງໂຄງຮ່າງເຄີຍໄດ້ຈັດວາງໄປຕາມກາລະເທສະ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ແຕ່ຕ່ຳຫາສູງ. </a:t>
            </a:r>
            <a:endParaRPr lang="en-US" sz="2600" dirty="0">
              <a:effectLst/>
              <a:latin typeface="Phetsarath OT" panose="02000500000000020004" pitchFamily="2" charset="0"/>
              <a:ea typeface="Calibri" panose="020F0502020204030204" pitchFamily="34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76F5B4-176C-4C5E-BFD6-046C20EE2C02}"/>
              </a:ext>
            </a:extLst>
          </p:cNvPr>
          <p:cNvSpPr/>
          <p:nvPr/>
        </p:nvSpPr>
        <p:spPr>
          <a:xfrm>
            <a:off x="5541058" y="6095763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8F973050-CEF0-4D0F-BAAB-11D9F648097E}"/>
              </a:ext>
            </a:extLst>
          </p:cNvPr>
          <p:cNvSpPr/>
          <p:nvPr/>
        </p:nvSpPr>
        <p:spPr>
          <a:xfrm>
            <a:off x="519393" y="61821"/>
            <a:ext cx="1047111" cy="78390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endParaRPr lang="en-US" sz="2800" dirty="0"/>
          </a:p>
        </p:txBody>
      </p:sp>
      <p:sp>
        <p:nvSpPr>
          <p:cNvPr id="5" name="Rounded Rectangle 9">
            <a:extLst>
              <a:ext uri="{FF2B5EF4-FFF2-40B4-BE49-F238E27FC236}">
                <a16:creationId xmlns:a16="http://schemas.microsoft.com/office/drawing/2014/main" id="{37D2A4F9-5564-4D71-ABBF-8E8D0091FB80}"/>
              </a:ext>
            </a:extLst>
          </p:cNvPr>
          <p:cNvSpPr/>
          <p:nvPr/>
        </p:nvSpPr>
        <p:spPr>
          <a:xfrm>
            <a:off x="1566504" y="111282"/>
            <a:ext cx="2713949" cy="73444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thaiDist">
              <a:lnSpc>
                <a:spcPct val="115000"/>
              </a:lnSpc>
              <a:spcAft>
                <a:spcPts val="800"/>
              </a:spcAft>
            </a:pPr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ຈຸດພິເສດ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ea typeface="Calibri" panose="020F0502020204030204" pitchFamily="34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735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F35C7-B2E9-4175-B75B-307ECAFFC157}"/>
              </a:ext>
            </a:extLst>
          </p:cNvPr>
          <p:cNvSpPr/>
          <p:nvPr/>
        </p:nvSpPr>
        <p:spPr>
          <a:xfrm>
            <a:off x="475207" y="865274"/>
            <a:ext cx="11093456" cy="42434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ຕົວລະຄອນໃນເລື່ອງໄດ້ຈັດແບ່ງອອກເປັນສອງຝ່າຍຢ່າງຈະແຈ້ງຄື: ຝ່າຍສິນທຳ ແລະ          ຝ່າຍອະທຳ. ຕົວແທນຂອງຝ່າຍສິນທຳມັກຈະເປັນ ກໍ່າພ້າ (ຊາຍ ຫຼື ຍິງ)ທີ່ທຸກຍາກຂາດເຂີນ        ແຕ່ດຸໝັ່ນພາກພຽງ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 ຊື່ສັດ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ມີຄວາມເມດຕາປານີ ທັງອົງອາດກ້າຫານ. ສຳລັບຕົວລະຄອນຝ່າຍອະທຳນັ້ນ ມັກຈະເປັນພະຍາ ຫຼື ເສນາອາມາດຊັ້ນສູງຮັ່ງມີ ແຕ່ໂຫດຮ້າຍ ຄັບແຄບ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ຂີ້ຄ້ານ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ໂລບມາກໂລພາ ເພື່ອແກ້ໄຂຂໍ້ຂັດແຍ່ງທາງສັງຄົມ ແລະ ບັນຫາສັດຈະທຳຂອງປະຊາຊົນທີ່ວ່າ: 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ສິນທຳຕ້ອງຊະນະອະທຳ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” 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ຕົວລະຄອນທັງສອງຝ່າຍນັ້ນໄດ້ຕໍ່ສູ້ກັນດ້ວຍຫຼາຍຮູບແບບ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 ສຸດທ້າຍຕົວລະຄອນຂອງຝ່າຍສິນທຳ ກໍເອົາຊະນະຕົວລະຄອນຂອງຝ່າຍອະທຳໄດ້. </a:t>
            </a:r>
            <a:endParaRPr lang="en-US" sz="2600" dirty="0">
              <a:effectLst/>
              <a:latin typeface="Phetsarath OT" panose="02000500000000020004" pitchFamily="2" charset="0"/>
              <a:ea typeface="Calibri" panose="020F0502020204030204" pitchFamily="34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76F5B4-176C-4C5E-BFD6-046C20EE2C02}"/>
              </a:ext>
            </a:extLst>
          </p:cNvPr>
          <p:cNvSpPr/>
          <p:nvPr/>
        </p:nvSpPr>
        <p:spPr>
          <a:xfrm>
            <a:off x="6278257" y="5787500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677806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685773" y="329330"/>
            <a:ext cx="7854011" cy="95335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thaiDist"/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ການກຳເນີດ ແລະການຂະຫຍາຍຕົວຂອງນິທານມະຫັດສະຈັນ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638663" y="231759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endParaRPr lang="en-US" sz="28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638663" y="1540538"/>
            <a:ext cx="3191215" cy="355996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  <a:r>
              <a:rPr lang="en-US" sz="2800" b="1" u="sng" dirty="0">
                <a:latin typeface="Phetsarath OT" pitchFamily="2" charset="0"/>
                <a:cs typeface="Phetsarath OT" pitchFamily="2" charset="0"/>
              </a:rPr>
              <a:t>2</a:t>
            </a:r>
            <a:endParaRPr lang="lo-LA" sz="2800" b="1" u="sng" dirty="0">
              <a:latin typeface="Phetsarath OT" pitchFamily="2" charset="0"/>
              <a:cs typeface="Phetsarath OT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ນິທານມະຫັດສະ ຈັນກໍາເນີດ ແລະ ການຂະຫຍາຍຕົວແນວໃດ?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E1EAC57-3A2E-40DF-B968-B3CE25B5A4B9}"/>
              </a:ext>
            </a:extLst>
          </p:cNvPr>
          <p:cNvSpPr/>
          <p:nvPr/>
        </p:nvSpPr>
        <p:spPr>
          <a:xfrm>
            <a:off x="4135271" y="1380259"/>
            <a:ext cx="7274257" cy="42434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6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</a:t>
            </a:r>
            <a:r>
              <a:rPr lang="en-US" sz="26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  </a:t>
            </a:r>
            <a:r>
              <a:rPr lang="lo-LA" sz="26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ນິທານບູຮານເກີດຂຶ້ນໃນສັງຄົມທີ່ເລີ່ມຕົ້ນມີການຜັນແຍກຊົນຊັ້ນ ແລະ ມີການແບ່ງອອກເປັນແຕ່ລະຄອບຄົວ. ໃນສັງຄົມເລີ່ມຕົ້ນມີຄົນຮັ່ງ ແລະ ຜູ້ທຸກ</a:t>
            </a:r>
            <a:r>
              <a:rPr lang="vi-VN" sz="26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,</a:t>
            </a:r>
            <a:r>
              <a:rPr lang="lo-LA" sz="26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ມີຜູ້ປົກຄອງ ແລະ ຜູ້ຖືກປົກຄອງ.      </a:t>
            </a:r>
          </a:p>
          <a:p>
            <a:pPr>
              <a:lnSpc>
                <a:spcPct val="150000"/>
              </a:lnSpc>
            </a:pPr>
            <a:r>
              <a:rPr lang="lo-LA" sz="26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  ມັນເລີ່ມມີການຂະຫຍາຍຕົວແຮງໃນລະບອບສັງຄົມສັກດິນາ ເຊິ່ງແມ່ນສະໄໝຮຸ່ງເຮືອງຂອງສາສະໜາ. ດັ່ງນັ້ນ</a:t>
            </a:r>
            <a:r>
              <a:rPr lang="vi-VN" sz="26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, </a:t>
            </a:r>
            <a:r>
              <a:rPr lang="lo-LA" sz="26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ມັນໄດ້ສົ່ງຜົນສະທ້ອນເຖິງການປະດິດແຕ່ງ ນິທານຂອງລາວເຮົາຢ່າງເລິກເຊິ່ງພໍສົມຄວນ.</a:t>
            </a:r>
            <a:endParaRPr lang="en-US" sz="26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61BA22-1DD4-44D0-99C9-CD7D0EDA2B32}"/>
              </a:ext>
            </a:extLst>
          </p:cNvPr>
          <p:cNvSpPr/>
          <p:nvPr/>
        </p:nvSpPr>
        <p:spPr>
          <a:xfrm>
            <a:off x="7204599" y="5721299"/>
            <a:ext cx="4053427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8)</a:t>
            </a:r>
          </a:p>
        </p:txBody>
      </p:sp>
    </p:spTree>
    <p:extLst>
      <p:ext uri="{BB962C8B-B14F-4D97-AF65-F5344CB8AC3E}">
        <p14:creationId xmlns:p14="http://schemas.microsoft.com/office/powerpoint/2010/main" val="1214783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E1EAC57-3A2E-40DF-B968-B3CE25B5A4B9}"/>
              </a:ext>
            </a:extLst>
          </p:cNvPr>
          <p:cNvSpPr/>
          <p:nvPr/>
        </p:nvSpPr>
        <p:spPr>
          <a:xfrm>
            <a:off x="608890" y="386484"/>
            <a:ext cx="10499955" cy="5209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</a:t>
            </a:r>
            <a:r>
              <a:rPr lang="en-US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 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ຜົນສະທ້ອນຂອງສາສະໜາພຸດ ທີຖືກພວກສັດດິນາສວຍໃຊ້ ແຕ່ມາເບື້ອງ          ຕົ້ນນັ້ນ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ໄດ້ພາໃຫ້ລັກສະນະຕໍ່ສູ້ຂອງນິທານບູຮານລາວ ຈຳນວນໝຶ່ງລົດນ້ອຍ        ຖ້ອຍລົງ. ນິທານທີ່ໄດ້ຮັບຜົນສະທ້ອນຈາກສາສະໜາພຸດນັ້ນ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ຄູ່ຕໍ່ສູ້ປໍລະປັກຂອງຕົວລະຄອນກໍ່າພ້າເຊິ່ງເປັນຕົວແທນຂອງຝ່າຍສິນທຳ ແລະ ຝ່າຍປະຊາຊົນຜູ້ອອກແຮງງານນັ້ນ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ບໍ່ແມ່ນພະຍາທີ່ເຄີຍເປັນມາຢູ່ໃນນິທານບູຮານ ສ່ວນຫຼວງຫຼາຍເຊັ່ນ: ເລື່ງ  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ກໍ່າພ້າຜິນ້ອຍ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”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ເລື່ອງ 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ກໍ່າພ້າງົວທອງ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”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ແລະ ອື່ນໆອີກ. ຫາກເປັນພຽງເສນາອາມາດຊັ້ນສູງໃດໜຶ່ງຫຼືເປັນພຽງແມ່ນ້າ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ສ່ວນພະຍາເອງ ຍັງເປັນຜູ້ມີສິນທຳ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ໜ້າເຄົາລົບຢຳເກງ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ມີບົດບາດຄືຜູ້ພິພາກສາ ທີ່ທຽ່ງທຳຜູ້ໜຶ່ງ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61BA22-1DD4-44D0-99C9-CD7D0EDA2B32}"/>
              </a:ext>
            </a:extLst>
          </p:cNvPr>
          <p:cNvSpPr/>
          <p:nvPr/>
        </p:nvSpPr>
        <p:spPr>
          <a:xfrm>
            <a:off x="6831939" y="5737877"/>
            <a:ext cx="4720704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8)</a:t>
            </a:r>
          </a:p>
        </p:txBody>
      </p:sp>
    </p:spTree>
    <p:extLst>
      <p:ext uri="{BB962C8B-B14F-4D97-AF65-F5344CB8AC3E}">
        <p14:creationId xmlns:p14="http://schemas.microsoft.com/office/powerpoint/2010/main" val="1455982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C542D13-A8E6-4762-9267-55A288D68CC3}"/>
              </a:ext>
            </a:extLst>
          </p:cNvPr>
          <p:cNvSpPr/>
          <p:nvPr/>
        </p:nvSpPr>
        <p:spPr>
          <a:xfrm>
            <a:off x="6096000" y="5605196"/>
            <a:ext cx="4720704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BF49EA2-8790-418B-A2F5-A9D026FC91BC}"/>
              </a:ext>
            </a:extLst>
          </p:cNvPr>
          <p:cNvSpPr/>
          <p:nvPr/>
        </p:nvSpPr>
        <p:spPr>
          <a:xfrm>
            <a:off x="614130" y="737278"/>
            <a:ext cx="9939220" cy="4843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 		ດັ່ງໃນເລື່ອງ: </a:t>
            </a:r>
            <a:r>
              <a:rPr lang="vi-VN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ນາງເຕົ່າຄຳ</a:t>
            </a:r>
            <a:r>
              <a:rPr lang="vi-VN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”, “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ນາງຫຼ້ານາງລຸນ</a:t>
            </a:r>
            <a:r>
              <a:rPr lang="vi-VN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”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 ເປັນຕົ້ນ. ເມື່ອເອົາຊະນະສັດ       ຕູແລ້ວ ກໍບໍ່ໄດ້ຂຶ້ນປົກຄອງເມືອງແທນພະຍາ ຄືນິທານກໍ່າພ້າຜີນ້ອຍອີກ</a:t>
            </a:r>
            <a:r>
              <a:rPr lang="vi-VN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 ຫາກພຽງ      ແຕ່ຕັ້ງໃຫ້ເປັນພຽງແຕ່ເສນາອາມາດຊັ້ນໃດໜຶ່ງຂອງພະຍາ ຫຼື ເປັນນາງກໍ່າພ້າກໍພຽງແຕ່ໄດ້ເປັນມະເຫສີຂອງພະຍາເທົ່ານັ້ນ. ໃນນິທານທີ່ມີຜົນສະທ້ອນຂອງສາສະໜາພຸດນີ້ຍັງມີເລື່ອງ: </a:t>
            </a:r>
            <a:r>
              <a:rPr lang="vi-VN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ວຽນຕາຍວຽງເກີດ</a:t>
            </a:r>
            <a:r>
              <a:rPr lang="vi-VN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” 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ຫຼືໃຊ້ຊາດຕາມທັດສະນະຂອງພຸດທະສາສະນາ ອີກດ້ວຍ.</a:t>
            </a:r>
            <a:endParaRPr lang="en-US" sz="26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   </a:t>
            </a:r>
            <a:r>
              <a:rPr lang="vi-VN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ນິທານບູຮານ ຫຼື ເລື່ອງເລົ່າພື້ນເມືອງອື່ນ ເວົ້າລວມ ແມ່ນມີກົກເຄົ້າມາຈາກການດຳ ເນີນຊິວິດຕົວຈິງ ຂອງປະຊາຊົນບັນດາເຜົ່າ ເຊິ່ງຕິດພັນກັບການຕໍ່ສູ້ຕ້ານໄພທຳມະຊາດ ແລະ ຕໍ່ສູ້ສັງຄົມ.</a:t>
            </a:r>
            <a:endParaRPr lang="en-US" sz="26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5889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C542D13-A8E6-4762-9267-55A288D68CC3}"/>
              </a:ext>
            </a:extLst>
          </p:cNvPr>
          <p:cNvSpPr/>
          <p:nvPr/>
        </p:nvSpPr>
        <p:spPr>
          <a:xfrm>
            <a:off x="6992331" y="5638960"/>
            <a:ext cx="4720704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BF49EA2-8790-418B-A2F5-A9D026FC91BC}"/>
              </a:ext>
            </a:extLst>
          </p:cNvPr>
          <p:cNvSpPr/>
          <p:nvPr/>
        </p:nvSpPr>
        <p:spPr>
          <a:xfrm>
            <a:off x="496685" y="502178"/>
            <a:ext cx="10228841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	ນິທານບູຮານມີເນື້ອໃນຕໍ່ສູ້ໄພທຳມະຊາດ ແລະ ອະທິບາຍປາກົດການທຳມະ   ຊາດ ນັ້ນເຄີຍເປັນເລື່ອງກົກເຄົ້າມາຈາກເທບນິຍາຍ ຕົວລະຄອນເຖິງຈະມີຮູບຮ່າງ   ຜິດປົກກະຕິ ແລະ ມີການປະພຶດທີ່ໜ້າງຶດງໍ້ອັດສະຈັນເຊັ່ນ: ເລື່ອງ  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ທ້າວເຈັດໄຫ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” 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ອ້າຍຕຶກຄືກ 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...ນິທານອັດສະຈັນເກີດຊົ່ວໄລຍະເວລາອັນຍາວນານ ແລະ ເກີດມາຈາກຫຼາຍສາເຫດຕ່າງກັນ. ສະນັ້ນ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ມັນຈີ່ງມີຄວາມສາມາດສ່ອງແສງຕົວຈິງຂອງສັງຄົມຢ່າງຮອບດ້ານ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;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ຕາມທັດສະນະຂອງປະຊາຊົນ. ຫົວເລື່ອງກໍມີຄວາມອຸດົມສົມບູນ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ເນື້ອໃນກໍມີຫຼາຍບັນຫາ ແລະ ຫຼາຍສີສັນສົມຄວນ.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64346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685773" y="329330"/>
            <a:ext cx="5643075" cy="95335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thaiDist"/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ເນື້ອ​ໃນ​ສ່ອງ​ແສງ​ຂອງ​ນິທານ​ມະຫັດສະຈັນ</a:t>
            </a:r>
            <a:r>
              <a:rPr lang="vi-VN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638663" y="231759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endParaRPr lang="en-US" sz="28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33395" y="1574094"/>
            <a:ext cx="3305969" cy="320912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  <a:r>
              <a:rPr lang="en-US" sz="2800" b="1" u="sng" dirty="0">
                <a:latin typeface="Phetsarath OT" pitchFamily="2" charset="0"/>
                <a:cs typeface="Phetsarath OT" pitchFamily="2" charset="0"/>
              </a:rPr>
              <a:t>3</a:t>
            </a:r>
            <a:endParaRPr lang="lo-LA" sz="2800" b="1" u="sng" dirty="0">
              <a:latin typeface="Phetsarath OT" pitchFamily="2" charset="0"/>
              <a:cs typeface="Phetsarath OT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ນິທານ​ມະຫັດສະຈັນ ມີເນື້ອໃນສ່ອງແສງຫຍັງແດ່?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ounded Rectangle 9">
            <a:extLst>
              <a:ext uri="{FF2B5EF4-FFF2-40B4-BE49-F238E27FC236}">
                <a16:creationId xmlns:a16="http://schemas.microsoft.com/office/drawing/2014/main" id="{44D046CD-622C-4D63-9BA6-E351982FA601}"/>
              </a:ext>
            </a:extLst>
          </p:cNvPr>
          <p:cNvSpPr/>
          <p:nvPr/>
        </p:nvSpPr>
        <p:spPr>
          <a:xfrm>
            <a:off x="3863165" y="1648661"/>
            <a:ext cx="6769570" cy="95335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thaiDi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3.1 </a:t>
            </a:r>
            <a:r>
              <a:rPr lang="th-TH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ສ່ອງແສງທາງດ້ານພູມສັນຖານ</a:t>
            </a:r>
            <a:r>
              <a:rPr lang="vi-VN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th-TH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ພູຜາ ແລະ ປ່າດົງ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D3ED4CE-DC7A-48A4-9745-48DFC9C6C5EC}"/>
              </a:ext>
            </a:extLst>
          </p:cNvPr>
          <p:cNvSpPr/>
          <p:nvPr/>
        </p:nvSpPr>
        <p:spPr>
          <a:xfrm>
            <a:off x="4268048" y="2725338"/>
            <a:ext cx="6769569" cy="3043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dirty="0">
                <a:latin typeface="Phetsarath OT" panose="02000500000000020004" pitchFamily="2" charset="0"/>
                <a:ea typeface="Calibri" panose="020F0502020204030204" pitchFamily="34" charset="0"/>
              </a:rPr>
              <a:t> 	</a:t>
            </a:r>
            <a:r>
              <a:rPr lang="lo-LA" sz="2600" dirty="0">
                <a:ea typeface="Calibri" panose="020F0502020204030204" pitchFamily="34" charset="0"/>
                <a:cs typeface="Phetsarath OT" panose="02000500000000020004" pitchFamily="2" charset="0"/>
              </a:rPr>
              <a:t>ໃນນິທານບູຮານ ໃນເມື່ອຄົນເຮົາໄດ້ມີສະຕິເປັນເຈົ້າທຳມະຊາດ ແລະ ມີຄວາມສາມາດເອົາຊະນະກັບທຳມະຊາດຢ່າງຈະແຈ້ງ</a:t>
            </a:r>
            <a:r>
              <a:rPr lang="vi-VN" sz="2600" dirty="0">
                <a:latin typeface="Phetsarath OT" panose="02000500000000020004" pitchFamily="2" charset="0"/>
                <a:ea typeface="Calibri" panose="020F0502020204030204" pitchFamily="34" charset="0"/>
              </a:rPr>
              <a:t>, </a:t>
            </a:r>
            <a:r>
              <a:rPr lang="lo-LA" sz="2600" dirty="0">
                <a:ea typeface="Calibri" panose="020F0502020204030204" pitchFamily="34" charset="0"/>
                <a:cs typeface="Phetsarath OT" panose="02000500000000020004" pitchFamily="2" charset="0"/>
              </a:rPr>
              <a:t>ທ້າວຕຶກຄືກ ເມື່ອໃຫຍ່ຂຶ້ນມາ ໄດ້ມີຄວາມສົນໃຈວ່າ: ເປັນຫຍັງ</a:t>
            </a:r>
            <a:r>
              <a:rPr lang="vi-VN" sz="2600" dirty="0">
                <a:latin typeface="Phetsarath OT" panose="02000500000000020004" pitchFamily="2" charset="0"/>
                <a:ea typeface="Calibri" panose="020F0502020204030204" pitchFamily="34" charset="0"/>
              </a:rPr>
              <a:t>? </a:t>
            </a:r>
            <a:r>
              <a:rPr lang="lo-LA" sz="2600" dirty="0">
                <a:ea typeface="Calibri" panose="020F0502020204030204" pitchFamily="34" charset="0"/>
                <a:cs typeface="Phetsarath OT" panose="02000500000000020004" pitchFamily="2" charset="0"/>
              </a:rPr>
              <a:t>ພໍ່ແມ່</a:t>
            </a:r>
            <a:r>
              <a:rPr lang="vi-VN" sz="2600" dirty="0">
                <a:latin typeface="Phetsarath OT" panose="02000500000000020004" pitchFamily="2" charset="0"/>
                <a:ea typeface="Calibri" panose="020F0502020204030204" pitchFamily="34" charset="0"/>
              </a:rPr>
              <a:t>, </a:t>
            </a:r>
            <a:r>
              <a:rPr lang="lo-LA" sz="2600" dirty="0">
                <a:ea typeface="Calibri" panose="020F0502020204030204" pitchFamily="34" charset="0"/>
                <a:cs typeface="Phetsarath OT" panose="02000500000000020004" pitchFamily="2" charset="0"/>
              </a:rPr>
              <a:t>ໄທບ້ານ ແລະ ຕົນເອງຈິ່ງມີຄວາມທຸກຍາກອຶດຢາກຂາດເຂີນແນວນີ້</a:t>
            </a:r>
            <a:r>
              <a:rPr lang="vi-VN" sz="2600" dirty="0">
                <a:latin typeface="Phetsarath OT" panose="02000500000000020004" pitchFamily="2" charset="0"/>
                <a:ea typeface="Calibri" panose="020F0502020204030204" pitchFamily="34" charset="0"/>
              </a:rPr>
              <a:t>? </a:t>
            </a:r>
            <a:endParaRPr lang="en-US" sz="26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1F6AF5-EBB8-4B98-BDA4-F5E4A08FB14E}"/>
              </a:ext>
            </a:extLst>
          </p:cNvPr>
          <p:cNvSpPr/>
          <p:nvPr/>
        </p:nvSpPr>
        <p:spPr>
          <a:xfrm>
            <a:off x="504337" y="5957201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4138870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D3ED4CE-DC7A-48A4-9745-48DFC9C6C5EC}"/>
              </a:ext>
            </a:extLst>
          </p:cNvPr>
          <p:cNvSpPr/>
          <p:nvPr/>
        </p:nvSpPr>
        <p:spPr>
          <a:xfrm>
            <a:off x="325263" y="1591578"/>
            <a:ext cx="10547722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   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ເມື່ອຮູ້ໄດ້ກົກປາຍສາເຫດຂອງມັນແລ້ວ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ລາວໄດ້ຕັດສິນໃຈເອົາກຳລັງວັງຊາ ແລະ ຄວາມສາມາດອັນມະຫາສານຂອງຕົນ ບຸກເບີກຂຸດກົ່ນພູຜ່າ ປ່າດົງອັນຕຶບໝາສູງຊັນກັນດານໃຫ້ກ່າຍເປັນທົ່ງໄຮ່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ທົ່ງນາທີ່ກວ້າງໃຫຍ່ໄພສານ ແລະ ສ້າງເໝືອງປ້ານຝາຍອີກຫຼາຍແຫ່ງ ເພື່ອເອົານໍ້າເຂົ້າໃສ່ນາ. ນັບແຕ່ນັ້ນມາ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ຊາວບ້ານ ຊາວເມືອງຈິ່ງທໍາມາຫາກິນໄດ້ຢ່າງສະດວກສະບາຍ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ຊິວິດການເປັນຢູ່ອີ່ມໜໍາສໍາລານຂຶ້ນ. ພາຍຫຼັງທີ່ໄດ້ສ້າງທົ່ງໄຮ່ ທົ່ງນາ ຢູ່ທາງພາກກາງ ແລະ ພາກໃຕ້ແລ້ວ. ທ້າວຕຶກຄືກກໍໄດ້ສືບຕໍ່ສ້າງຢູ່ທາງພາກເໜືອອີກ.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1F6AF5-EBB8-4B98-BDA4-F5E4A08FB14E}"/>
              </a:ext>
            </a:extLst>
          </p:cNvPr>
          <p:cNvSpPr/>
          <p:nvPr/>
        </p:nvSpPr>
        <p:spPr>
          <a:xfrm>
            <a:off x="5775293" y="5891799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558974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D3ED4CE-DC7A-48A4-9745-48DFC9C6C5EC}"/>
              </a:ext>
            </a:extLst>
          </p:cNvPr>
          <p:cNvSpPr/>
          <p:nvPr/>
        </p:nvSpPr>
        <p:spPr>
          <a:xfrm>
            <a:off x="614150" y="452972"/>
            <a:ext cx="10341008" cy="4843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   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ໃນຂະນະທີ່ລາວກຳລັງຂຸດພູຜ່າຢູ່ແຂວງຊຽງຂວາງນັ້ນ ເລີຍຖືກຜີອາຮັກຫັກຄໍຕາຍ.  ສະນັ້ນ</a:t>
            </a:r>
            <a:r>
              <a:rPr lang="vi-VN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 ຢູ່ຊຽງຂວາງຈິ່ງຫາກໍເປັນພູພຽງ ແລະ ແຂວງຕ່າງໆຢູ່ທາງພາກເໜືອຈິ່ງຍັງຄົງ       ເປັນພູຜ່າຫຼາຍ</a:t>
            </a:r>
            <a:r>
              <a:rPr lang="vi-VN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 ຍ້ອນທ້າວຕຶກຄືກໄປສ້າງບໍ່ທັນເຖິງເທຶ່ອ. ບົດເລື່ອງທ້າວຕຶກຄືກຍັງເລົ່າກັນມາຢ່າງກວ້າງ ຂວາງໃນຫຼາຍທ້ອງຖິ່ນຢູ່ທາງພາກເໜືອຂອງລາວ ໂດຍເປັນຫຼາຍເລຶ່ອງຍ່ອຍຄື: ມີພູຜ່າ ແລະ ທົ່ງພຽງ</a:t>
            </a:r>
            <a:r>
              <a:rPr lang="vi-VN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ພູສາມເສົ້າ ພູລູບ...ເພື່ອອະທິບາຍພູມສັນຖານ ແລະ ຈຸດພິເສດທາງທຳມະຊາດຂອງແຕ່ລະທ້ອງຖີ່ນແລ້ວ ບົດເລື່ອງຍັງໄດ້ຍ້ອງຍໍສັນລະເສີນນໍ້າໃຈຕໍ່ສູ້ຕ້ານໄພທຳມະຊາດ</a:t>
            </a:r>
            <a:r>
              <a:rPr lang="vi-VN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 ດັດສ້າງທຳມະຊາດ ແລະນໍ້າໃຈດຸໝັ່ນພາກພຽນໃນການອອກແຮງງານສ້າງສາບ້ານເມືອງຂອງປະຊາຊົນບັນດາເຜົ່າຂອງລາວສະໄໝກ່ອນ. </a:t>
            </a:r>
            <a:endParaRPr lang="en-US" sz="26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1F6AF5-EBB8-4B98-BDA4-F5E4A08FB14E}"/>
              </a:ext>
            </a:extLst>
          </p:cNvPr>
          <p:cNvSpPr/>
          <p:nvPr/>
        </p:nvSpPr>
        <p:spPr>
          <a:xfrm>
            <a:off x="6247777" y="5526480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1299362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D3ED4CE-DC7A-48A4-9745-48DFC9C6C5EC}"/>
              </a:ext>
            </a:extLst>
          </p:cNvPr>
          <p:cNvSpPr/>
          <p:nvPr/>
        </p:nvSpPr>
        <p:spPr>
          <a:xfrm>
            <a:off x="614150" y="452972"/>
            <a:ext cx="10224426" cy="4843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ບົດເລື່ອງ ທ້າວຕຶກຄືກ ເຖິງວ່າ ມີລັກສະນະເຫຼືອເຊື່ອ ເພີດຈິດ ແລະ ມະຫັດ           ສະຈັນທີ່ສຸດ ແຕ່ກໍບໍ່ແມ່ນການງົມງວາຍໄຝ່ຝັນ</a:t>
            </a:r>
            <a:r>
              <a:rPr lang="vi-VN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 ທ້າວຕຶກຄືກເອງກໍບໍ່ໄດ້ມີວິເສດວິ         ໂສເໜືອນດັ່ງຕົວລະຄອນທັງຫຼາຍໃນພື້ນສືບ ແລະ ເທບນິຍາຍ. ທ້າວຕຶກຄືກ ໄດ້ອອກແຮງງານ ແລະ ທຳມາຫາກິນເໝືອນດັ່ງຄົນເຮົາແທ້. ນິທານບູຮານຍັງສ່ອງແສງຮູບພາບທິວທັດທຳມະຊາດອັນສວຍສົດງົດງາມ ແລະ ອຸດົມຮັ່ງມີຂອງປະເທດຊາດ</a:t>
            </a:r>
            <a:r>
              <a:rPr lang="vi-VN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ທ້ອງຖິ່ນ</a:t>
            </a:r>
            <a:r>
              <a:rPr lang="vi-VN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ບ້ານເກີດເມືອງນອນ. ຮູບພາບທຳມະຊາດເຫຼົ່ານີ້ ແມ່ນຮູບພາບທີ່ແກວ່ນເຄີຍໃກ້ສິດຕິດແທດກັບການດຳລົງຊິວິດ ທຳມາຫາກິນຂອງປະຊາຊົນບັນດາ ເຜົ່າ</a:t>
            </a:r>
            <a:r>
              <a:rPr lang="vi-VN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ການພັດທະນາ ແລະ ການອະທິບາຍກົກເຄົ້າຮອງຮ່ອຍຂອງທຳມະຊາດ. </a:t>
            </a:r>
            <a:endParaRPr lang="en-US" sz="26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1F6AF5-EBB8-4B98-BDA4-F5E4A08FB14E}"/>
              </a:ext>
            </a:extLst>
          </p:cNvPr>
          <p:cNvSpPr/>
          <p:nvPr/>
        </p:nvSpPr>
        <p:spPr>
          <a:xfrm>
            <a:off x="6144420" y="5547850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2075751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D3ED4CE-DC7A-48A4-9745-48DFC9C6C5EC}"/>
              </a:ext>
            </a:extLst>
          </p:cNvPr>
          <p:cNvSpPr/>
          <p:nvPr/>
        </p:nvSpPr>
        <p:spPr>
          <a:xfrm>
            <a:off x="614150" y="452972"/>
            <a:ext cx="10174092" cy="5209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ນິທານບູຮານຍາມໃດກໍຕິດພັນກັບບັນຫາສັງຄົມ ແລະ ພົວພັນຢ່າງ             ແໜ້ນແຟ້ນກັບການເຄື່ອນໄຫວວຽກງານຕົວຈິງຂອງຄົນເຮົາ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ເລື່ອງ 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ພູທ້າວ         ພູນາງ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”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ເປັນການກ່າວປະນາມໂທດກໍາການກະທໍາອັນປ່າເຖື່ອນ ຂອງອີ່ນາຍຍັກທິ່ມີຕໍ່ນາງສິບສອງຄົນ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ອັນເປັນການກ່າວປະນາມຄວາມອະທຳທີ່ປົກຄຸມສັງຄົມໃນສະໄໝນັ້ນ. ບໍ່ພຽງແຕ່ເທົ່ານັ້ນ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ບົດເລື່ອງຍັງໄດ້ອະທິບາຍສະຖານທີ່ຕ່າງໆທີ່ຕິດພັນກັບເຫດການປະຫວັດສາດ ໃນສະໄໝດຶກດຳບັນ ຂອງຊາດລາວ. ດັ່ງນັ້ນ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ຈຶ່ງມີຄົນຖືເອົາບົດເລື່ອງນີ້ເປັນພື້ນສືບ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ພູບາຈຽງ ພູມະໂລງ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”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ເວົ້າເຖິງຄວາມບໍ່ສະເໝີພາບລະ    ຫ່ວາງ ຄົນກັບຄົນໃນສັງຄົມທີ່ມີຊົນຊັ້ນ.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1F6AF5-EBB8-4B98-BDA4-F5E4A08FB14E}"/>
              </a:ext>
            </a:extLst>
          </p:cNvPr>
          <p:cNvSpPr/>
          <p:nvPr/>
        </p:nvSpPr>
        <p:spPr>
          <a:xfrm>
            <a:off x="6206137" y="5753860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41631736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9">
            <a:extLst>
              <a:ext uri="{FF2B5EF4-FFF2-40B4-BE49-F238E27FC236}">
                <a16:creationId xmlns:a16="http://schemas.microsoft.com/office/drawing/2014/main" id="{44D046CD-622C-4D63-9BA6-E351982FA601}"/>
              </a:ext>
            </a:extLst>
          </p:cNvPr>
          <p:cNvSpPr/>
          <p:nvPr/>
        </p:nvSpPr>
        <p:spPr>
          <a:xfrm>
            <a:off x="560839" y="194248"/>
            <a:ext cx="4461537" cy="95335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thaiDi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3.2 </a:t>
            </a:r>
            <a:r>
              <a:rPr lang="th-TH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ສ່ອງແສງຂໍ້ຂັດແຍ່ງໃນສັງຄົມ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1F6AF5-EBB8-4B98-BDA4-F5E4A08FB14E}"/>
              </a:ext>
            </a:extLst>
          </p:cNvPr>
          <p:cNvSpPr/>
          <p:nvPr/>
        </p:nvSpPr>
        <p:spPr>
          <a:xfrm>
            <a:off x="6365575" y="584912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565BAE9-71D3-4178-8BC7-DD212880D6F4}"/>
              </a:ext>
            </a:extLst>
          </p:cNvPr>
          <p:cNvSpPr/>
          <p:nvPr/>
        </p:nvSpPr>
        <p:spPr>
          <a:xfrm>
            <a:off x="426616" y="1216972"/>
            <a:ext cx="10521143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ea typeface="Calibri" panose="020F0502020204030204" pitchFamily="34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ea typeface="Calibri" panose="020F0502020204030204" pitchFamily="34" charset="0"/>
                <a:cs typeface="Phetsarath OT" panose="02000500000000020004" pitchFamily="2" charset="0"/>
              </a:rPr>
              <a:t>ນິທານບູຮານມີເນື້ອໃນສ່ອງແສງຄວາມຂັດແຍງຊົນຊັ້ນ ແລະ ຕໍ່ສູ້ຊົນຊັ້ນດ້ວຍຫຼາຍຮູບຫຼາຍແບບຕ່າງກັນ. ນິທານບູຮານໄດ້ພັນລະນາຕົວລະຄອນພະຍາ ເຊິ່ງເປັນຕົວແທນໃຫ້ແກ່ຊົນຊັ້ນປົກຄອງຜູ້ຮັ່ງມີ</a:t>
            </a:r>
            <a:r>
              <a:rPr lang="vi-VN" sz="2800" dirty="0">
                <a:latin typeface="Phetsarath OT" panose="02000500000000020004" pitchFamily="2" charset="0"/>
                <a:ea typeface="Calibri" panose="020F0502020204030204" pitchFamily="34" charset="0"/>
              </a:rPr>
              <a:t>,</a:t>
            </a:r>
            <a:r>
              <a:rPr lang="lo-LA" sz="2800" dirty="0">
                <a:ea typeface="Calibri" panose="020F0502020204030204" pitchFamily="34" charset="0"/>
                <a:cs typeface="Phetsarath OT" panose="02000500000000020004" pitchFamily="2" charset="0"/>
              </a:rPr>
              <a:t> ມີສິດອຳນາດເໜືອກວ່າຄົນອື່ນໆ</a:t>
            </a:r>
            <a:r>
              <a:rPr lang="vi-VN" sz="2800" dirty="0">
                <a:latin typeface="Phetsarath OT" panose="02000500000000020004" pitchFamily="2" charset="0"/>
                <a:ea typeface="Calibri" panose="020F0502020204030204" pitchFamily="34" charset="0"/>
              </a:rPr>
              <a:t>, </a:t>
            </a:r>
            <a:r>
              <a:rPr lang="lo-LA" sz="2800" dirty="0">
                <a:ea typeface="Calibri" panose="020F0502020204030204" pitchFamily="34" charset="0"/>
                <a:cs typeface="Phetsarath OT" panose="02000500000000020004" pitchFamily="2" charset="0"/>
              </a:rPr>
              <a:t>ຮ້າຍກາດແຕ່ໂງ່ຈ້າ. ກົງ ກັນຂ້າມ ຊາວໄຮ່ນາພັດເປັນຕົວລະຄອນທີ່ທຸກຈົນ</a:t>
            </a:r>
            <a:r>
              <a:rPr lang="vi-VN" sz="2800" dirty="0">
                <a:latin typeface="Phetsarath OT" panose="02000500000000020004" pitchFamily="2" charset="0"/>
                <a:ea typeface="Calibri" panose="020F0502020204030204" pitchFamily="34" charset="0"/>
              </a:rPr>
              <a:t>,</a:t>
            </a:r>
            <a:r>
              <a:rPr lang="lo-LA" sz="2800" dirty="0">
                <a:ea typeface="Calibri" panose="020F0502020204030204" pitchFamily="34" charset="0"/>
                <a:cs typeface="Phetsarath OT" panose="02000500000000020004" pitchFamily="2" charset="0"/>
              </a:rPr>
              <a:t> ສັດຊື່</a:t>
            </a:r>
            <a:r>
              <a:rPr lang="vi-VN" sz="2800" dirty="0">
                <a:latin typeface="Phetsarath OT" panose="02000500000000020004" pitchFamily="2" charset="0"/>
                <a:ea typeface="Calibri" panose="020F0502020204030204" pitchFamily="34" charset="0"/>
              </a:rPr>
              <a:t>, </a:t>
            </a:r>
            <a:r>
              <a:rPr lang="lo-LA" sz="2800" dirty="0">
                <a:ea typeface="Calibri" panose="020F0502020204030204" pitchFamily="34" charset="0"/>
                <a:cs typeface="Phetsarath OT" panose="02000500000000020004" pitchFamily="2" charset="0"/>
              </a:rPr>
              <a:t>ດຸໝັ່ນພາກພຽນ</a:t>
            </a:r>
            <a:r>
              <a:rPr lang="vi-VN" sz="2800" dirty="0">
                <a:latin typeface="Phetsarath OT" panose="02000500000000020004" pitchFamily="2" charset="0"/>
                <a:ea typeface="Calibri" panose="020F0502020204030204" pitchFamily="34" charset="0"/>
              </a:rPr>
              <a:t>, </a:t>
            </a:r>
            <a:r>
              <a:rPr lang="lo-LA" sz="2800" dirty="0">
                <a:ea typeface="Calibri" panose="020F0502020204030204" pitchFamily="34" charset="0"/>
                <a:cs typeface="Phetsarath OT" panose="02000500000000020004" pitchFamily="2" charset="0"/>
              </a:rPr>
              <a:t>ສະຫຼຽວສະຫຼາດ ແລະ ອົງອາດກ້າຫານ. ຢູ່ໃນລະບອບສັງຄົມສັກດິນາ ແມ່ນສາເຫດຕົ້ນຕໍທີ່ພາ ໃຫ້ຊາວໄຮ່ນາມີຊີວິດຢູ່ຢ່າງທຸກຍາກລຳບາກ. ພວກເຂົາຍາມໃດກໍຊອກທຸກວິທີ ເພື່ອຂູດເນື້ອເຖືອໜັງປະຊາຊົນຜູ້ອອກແຮງງານ.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247993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D1F6AF5-EBB8-4B98-BDA4-F5E4A08FB14E}"/>
              </a:ext>
            </a:extLst>
          </p:cNvPr>
          <p:cNvSpPr/>
          <p:nvPr/>
        </p:nvSpPr>
        <p:spPr>
          <a:xfrm>
            <a:off x="6360317" y="5574834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565BAE9-71D3-4178-8BC7-DD212880D6F4}"/>
              </a:ext>
            </a:extLst>
          </p:cNvPr>
          <p:cNvSpPr/>
          <p:nvPr/>
        </p:nvSpPr>
        <p:spPr>
          <a:xfrm>
            <a:off x="626075" y="656287"/>
            <a:ext cx="10152654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ການພົວພັນລະຫ່ວາງຄົນກັບຄົນຢູ່ໃນສັງຄົມນັ້ນ ເຕັມໄປດ້ວຍການປໍລະປັກອາ    ຄາດບາດໝາງເຊິ່ງກັນ ແລະ ກັນຕາມແບບ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“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ຄົນເປັນສັດຕູຂອງຄົນ”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“ປາໃຫຍ່     ກິນປານ້ອຍ”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“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ກໍາພ້າງົວທອງ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”, “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ກໍາພ້າຜີນ້ອຍ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”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... ລ້ວນແຕ່ມີເນື້ອໃນກ່າວປະນາມໂທດກຳຂອງຊົນຊັ້ນກົດຂີ່ ແລະ ທັງຍ້ອງຍໍສັນລະເສິນຕໍ່ສູ້ບໍ່ຍອມຈຳນົນຂອງປະຊາ ຊົນຜູ້ອອກແຮງງານ. ການຕໍ່ສູ້ຂອງປະຊາຊົນຜູ້ອອກແຮງງານຕ້ານກັບການກົດຂີ່ຂູດຮີດຂອງຊົນຊັ້ນຜູ້ປົກຄອງໃນນິທານນັ້ນຢ່າງລະອິດລະອຽ້ວຍຶດເຍື້ອຍາວນານແຕ່ສຸດທ້າຍກໍໄດ້ຮັບໄຊຊະນະຢ່າງສະຫງ່າງາມ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04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D1F6AF5-EBB8-4B98-BDA4-F5E4A08FB14E}"/>
              </a:ext>
            </a:extLst>
          </p:cNvPr>
          <p:cNvSpPr/>
          <p:nvPr/>
        </p:nvSpPr>
        <p:spPr>
          <a:xfrm>
            <a:off x="6096000" y="5560227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565BAE9-71D3-4178-8BC7-DD212880D6F4}"/>
              </a:ext>
            </a:extLst>
          </p:cNvPr>
          <p:cNvSpPr/>
          <p:nvPr/>
        </p:nvSpPr>
        <p:spPr>
          <a:xfrm>
            <a:off x="508628" y="782247"/>
            <a:ext cx="10152654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ແນ່ນອນບົນເສັ້ນທາງກ້າວເດິນໄປສູ່ໄຊຊະນະ ແລະ ຄວາມສຸກຂອງເຂົາ     ເຈົ້ານັ້ນ ບາງເທ່ື່ອຕົວລະຄອນເອກເຊິ່ງສ່ວນໃຫຍ່ເປັນທ້າວກໍາພ້ານັ້ນ ຍັງຖືກທ່າ     ຮັບຢູ່ ບໍ່ແມ່ນຜູ້ລົງມືໂດຍກົງຕ້ອງໄດ້ຮັບການອຸດໜູນຊ່ວຍເຫຼືອຈາກກຳລັງມະຫັດສະ ຈັນທີ່ບໍ່ເຄີຍມີຢູ່ໃນຊີວິດຈິງຂອງຄົນເຮົາເຊັ່ນ: ພະລຶສີ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ເທວະດາ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ສັດສາວາສິ່ງ ແລະ ສິ່ງວັດ ຖຸທີ່ສັກສິດ ມະຫັດສະຈັນອື່ນໆ. ການຊ່ວຍເຫຼືອຂອງກໍາລັງມະຫັດສະຈັນເຫຼົ່ານັ້ນ ເປັນເງື່ອນໄຂ ແລະ ຮູບການຕໍ່ສູ້ຂອງທ້າວກໍາພ້າຜີນ້ອຍ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ທ້າວກໍ່າພ້າງົວທອງ...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6521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D1F6AF5-EBB8-4B98-BDA4-F5E4A08FB14E}"/>
              </a:ext>
            </a:extLst>
          </p:cNvPr>
          <p:cNvSpPr/>
          <p:nvPr/>
        </p:nvSpPr>
        <p:spPr>
          <a:xfrm>
            <a:off x="6460985" y="5700668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565BAE9-71D3-4178-8BC7-DD212880D6F4}"/>
              </a:ext>
            </a:extLst>
          </p:cNvPr>
          <p:cNvSpPr/>
          <p:nvPr/>
        </p:nvSpPr>
        <p:spPr>
          <a:xfrm>
            <a:off x="391182" y="1319142"/>
            <a:ext cx="10152654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ຕົວລະຄອນສິນທຳເວລາໃດກໍໄດ້ຮັບໄຊຊະນະ ແລະ ໄດ້ຮັບການຍ້ອງຍໍສັນລະເສິນ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ສ່ວນຝ່າຍອະທຳນັ້ນ ໃນທີ່ສຸດກໍຖືກປາລະໄຊ ແລະ ຖືກລົງໂທດຢ່າງເໝາະສົມ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; 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ນີ້ແມ່ນຜົນໄດ້ຮັບ ແລະ ທັງເປັນການມ້ວນ ທ້າຍໃນນິທານບູຮານເຊິ່ງສະແດງໃຫ້ເຫັນຢ່າງຈະແຈ້ງເຖິງລັກສະນະຊົນຊັ້ນ ແລະ ມະນຸດສະທຳອັນສູງສົ່ງຂອງປະຊາຊົນ. ແຕ່ທຸກສິ່ງທຸກຢ່າງເຫຼົ່ານັ້ນຍັງຢູ່ໃນຂອບເຂດຄວາມໝາຍໃນດ້ານຄຸນສົມບັດ ສ່ວນວ່າດ້ານການເມືອງນັ້ນຍັງບໍ່ທັນເລິກເຊິ່ງເທຶ່ອ.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6384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9">
            <a:extLst>
              <a:ext uri="{FF2B5EF4-FFF2-40B4-BE49-F238E27FC236}">
                <a16:creationId xmlns:a16="http://schemas.microsoft.com/office/drawing/2014/main" id="{44D046CD-622C-4D63-9BA6-E351982FA601}"/>
              </a:ext>
            </a:extLst>
          </p:cNvPr>
          <p:cNvSpPr/>
          <p:nvPr/>
        </p:nvSpPr>
        <p:spPr>
          <a:xfrm>
            <a:off x="560839" y="138755"/>
            <a:ext cx="7395806" cy="95335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thaiDi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 </a:t>
            </a:r>
            <a:r>
              <a:rPr lang="th-TH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ສ່ອງແສງເຖິງແບບແຜນດຳລົງຊີວິດຮີດຄອງປະເພນີ...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1F6AF5-EBB8-4B98-BDA4-F5E4A08FB14E}"/>
              </a:ext>
            </a:extLst>
          </p:cNvPr>
          <p:cNvSpPr/>
          <p:nvPr/>
        </p:nvSpPr>
        <p:spPr>
          <a:xfrm>
            <a:off x="6096000" y="5517674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565BAE9-71D3-4178-8BC7-DD212880D6F4}"/>
              </a:ext>
            </a:extLst>
          </p:cNvPr>
          <p:cNvSpPr/>
          <p:nvPr/>
        </p:nvSpPr>
        <p:spPr>
          <a:xfrm>
            <a:off x="560840" y="1530135"/>
            <a:ext cx="10248188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ການດຳລົງຊີວິດປະຈຳວັນຂອງປະຊາຊົນ ເຄີຍຕິດພັນກັບເງື່ອນໄຂທຳມະຊາດ    ໃນແຖບຊົນນະບົດສະໄໝກ່ອນເຊັ່ນ: ການເຮັດໄຮ່ໃສ່ນາ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ເຮັດລີ່ເຮັດຕ້ອນ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ໂຮ່ເນື້ອຍິງສັດ...ຕົວລະຄອນກໍາພ້າເປັນຄົນທີ່ທຸກຍາກລຳບາກຂາດເຂີນ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ບາງເທື່ອເປັນຄົນທີ່ມີຮູບໂສມປະນົມພັນຂີ້ຮ້າຍຖືກສັງຄົມດູຖູກໜິ່ນປະໜາດ...ແຕ່ຍ້ອນຄວາມສັດຊື່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ດຸ  ໝັ່ນອອກແຮງງານ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ມີຄວາມສາມັກຄີຮັກແພງ ແລະ ຊ່ວຍເຫຼືອຜູ້ອື່ນໆ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4657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D1F6AF5-EBB8-4B98-BDA4-F5E4A08FB14E}"/>
              </a:ext>
            </a:extLst>
          </p:cNvPr>
          <p:cNvSpPr/>
          <p:nvPr/>
        </p:nvSpPr>
        <p:spPr>
          <a:xfrm>
            <a:off x="6394497" y="5697099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565BAE9-71D3-4178-8BC7-DD212880D6F4}"/>
              </a:ext>
            </a:extLst>
          </p:cNvPr>
          <p:cNvSpPr/>
          <p:nvPr/>
        </p:nvSpPr>
        <p:spPr>
          <a:xfrm>
            <a:off x="519020" y="1361695"/>
            <a:ext cx="10050987" cy="3643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ສຸດທ້າຍຕົວລະຄອນກໍາພ້າກາຍເປັນຄົນງາມ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ຮັ່ງມີ ຫຼື ບາງເທື່ອກໍມີເມຍງາມອີກດ້ວຍ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; 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ເຊັ່ນ: ເລື່ອງ "ອ້າຍຫູດຫິດແສນເປົາ"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 "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ກໍາພ້າໝາກເດື່ອ" 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 "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ກໍາພ້າໝາກສ້ານ"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 "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ກໍາພ້າຜີນ້ອຍ"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 "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ນາງອັ່ນ ກັບ ຊຽງຂຽວ"... ໄປຄຽງຄູກັບການດຳລົງຊີວິດທາງດ້ານວັດຖຸ ນິທານບູຮານຍັງສ່ອງແສງເຖິງການດຳລົງຊີວິດທາງດ້ານຈິດໃຈຂອງປະຊາຊົນບັນດາເຜົ່າເຊັ່ນ: ການເຊື່ອຖືຮີດຄອງປະເພນີ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ການເຮັດບຸນສິນກິນທານ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ທັດສະນະຄຸນສົມບັດ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ຍ້ອງຍໍຄວາມສະ ຫຼາດມີພິກໄຫວ</a:t>
            </a:r>
            <a:r>
              <a:rPr lang="en-US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600" dirty="0">
                <a:latin typeface="Phetsarath OT" panose="02000500000000020004" pitchFamily="2" charset="0"/>
                <a:cs typeface="Phetsarath OT" panose="02000500000000020004" pitchFamily="2" charset="0"/>
              </a:rPr>
              <a:t>ຄວາມມຸ່ງມາດປາຖະໜາ ແລະ ນ້ຳໃຈມະນຸດສະທຳຕ່າງໆ. </a:t>
            </a:r>
            <a:endParaRPr lang="en-US" sz="26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88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D1F6AF5-EBB8-4B98-BDA4-F5E4A08FB14E}"/>
              </a:ext>
            </a:extLst>
          </p:cNvPr>
          <p:cNvSpPr/>
          <p:nvPr/>
        </p:nvSpPr>
        <p:spPr>
          <a:xfrm>
            <a:off x="6444831" y="5596431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540F780-06D1-4D94-B81D-D422FB359C8B}"/>
              </a:ext>
            </a:extLst>
          </p:cNvPr>
          <p:cNvSpPr/>
          <p:nvPr/>
        </p:nvSpPr>
        <p:spPr>
          <a:xfrm>
            <a:off x="507463" y="1340689"/>
            <a:ext cx="9776348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ນອກນັ້ນ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ບົດເລື່ອງຍັງມີຄວາມໝາຍຕິຕຽນແບບເບົາບາງດ້ວຍຈິດໃຈກໍສ້າງ ຕໍ່ຕົວລະຄອນທີ່ມີນິດໄສຂີ້ຄ້ານມັກງ່າຍ. </a:t>
            </a: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	ດັ່ງນັ້ນ</a:t>
            </a:r>
            <a:r>
              <a:rPr lang="en-US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ນິທານປະເພດນີ້ເຄີຍມີສຽງຫົວຕຳນິທີ່ມີລັກສະນະເຍາະເຍິ້ຍສຽດສີ ແຕ່ຫາກບໍ່ເຖິງຂັ້ນເຮັດໃຫ້ບັນຍາກາດເຄັ່ງຂຶມ. ໄດ້ສ່ອງແສງຈຸດອ່ອນທີ່ຍັງຄ້າງຄາໃນແນວຄິດຂອງປະຊາ ຊົນສະໄໝກ່ອນ. ນອກນັ້ນ</a:t>
            </a:r>
            <a:r>
              <a:rPr lang="en-US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ໄດ້ພັນລະນາທ້າວກໍ່າພ້າ ຫຼື ຕົວລະຄອນທີ່ຖືກກົດຂີ່ຂູດຮີດອື່ນໆເປັນຕົວລະຄອນອຸດົມການ.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8934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D1F6AF5-EBB8-4B98-BDA4-F5E4A08FB14E}"/>
              </a:ext>
            </a:extLst>
          </p:cNvPr>
          <p:cNvSpPr/>
          <p:nvPr/>
        </p:nvSpPr>
        <p:spPr>
          <a:xfrm>
            <a:off x="5554540" y="5631824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540F780-06D1-4D94-B81D-D422FB359C8B}"/>
              </a:ext>
            </a:extLst>
          </p:cNvPr>
          <p:cNvSpPr/>
          <p:nvPr/>
        </p:nvSpPr>
        <p:spPr>
          <a:xfrm>
            <a:off x="737127" y="1043914"/>
            <a:ext cx="9299268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ໃນທີ່ສຸດ</a:t>
            </a:r>
            <a:r>
              <a:rPr lang="en-US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ຕົວລະຄອນເຫຼົ່ານີ້ໄດ້ຮັບຄວາມສຸກແບບອຸດົມການ ຕາມທັດສະນະຂອງປະຊາຊົນສະໄໝນັ້ນ ຄືໄດ້ໄຊຊະນະແລ້ວ ກໍເອົາລູກສາວຂອງພະຍາເປັນເມຍ ແລະ ໄດ້ຂຶ້ນຄອງເມືອງ. ສ່ວນຕົວລະຄອນຜູ້ດີ</a:t>
            </a:r>
            <a:r>
              <a:rPr lang="en-US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ຜູ້ສະຫຼາດອື່ນໆ ກໍໄດ້ເປັນຄົນຮັ່ງງມີ</a:t>
            </a:r>
            <a:r>
              <a:rPr lang="en-US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ມີໄຮ່ນາກວ້າງຂວາງ</a:t>
            </a:r>
            <a:r>
              <a:rPr lang="en-US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ມີງົວຄວາຍຢ່າງຫຼວງຫຼາຍ</a:t>
            </a:r>
            <a:r>
              <a:rPr lang="en-US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; </a:t>
            </a:r>
            <a:r>
              <a:rPr lang="lo-LA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ແນ່ນອນວ່ານີ້ເປັນພຽງຄວາມມະຫັດສະຈັນຂອງນິທານເທົ່ານັ້ນ.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9678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685773" y="329330"/>
            <a:ext cx="4933391" cy="95335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thaiDist"/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ສິລະປະຂອງນິທານມະຫັດສະຈັນ</a:t>
            </a:r>
            <a:r>
              <a:rPr lang="vi-VN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638663" y="231759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endParaRPr lang="en-US" sz="28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603961" y="1506981"/>
            <a:ext cx="3014219" cy="302307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  <a:r>
              <a:rPr lang="en-US" sz="2800" b="1" u="sng" dirty="0">
                <a:latin typeface="Phetsarath OT" pitchFamily="2" charset="0"/>
                <a:cs typeface="Phetsarath OT" pitchFamily="2" charset="0"/>
              </a:rPr>
              <a:t>4</a:t>
            </a:r>
            <a:endParaRPr lang="lo-LA" sz="2800" b="1" u="sng" dirty="0">
              <a:latin typeface="Phetsarath OT" pitchFamily="2" charset="0"/>
              <a:cs typeface="Phetsarath OT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ນິທານມະຫັດສະ ຈັນມີສິລະປະແນວໃດ?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D3ED4CE-DC7A-48A4-9745-48DFC9C6C5EC}"/>
              </a:ext>
            </a:extLst>
          </p:cNvPr>
          <p:cNvSpPr/>
          <p:nvPr/>
        </p:nvSpPr>
        <p:spPr>
          <a:xfrm>
            <a:off x="3945624" y="1383454"/>
            <a:ext cx="7009534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ນິທານອັດສະຈັນແມ່ນເລື່ອງເລົ່າພື້ນເມືອງປະເພດ   ໜຶ່ງທີ່ມີລັກສະນະພິເສດຂອງມັນທາງດ້ານເນື້ອໃນ ແລະ ຮູບການ. ເພື່ອຕອບສະໜອງກັບການເລົ່າ ແລະ ຈື່ຈຳໄດ້ງ່າຍນັ້ນ ນິທານອັດສະຈັນໄດ້ມີໂຄງປະກອບສ້າງຕາມທາງຊື່. ບົດເລື່ອງໄດ້ສ້າງຂຶ້ນຕາມກາລະເທສະຂອງມັນ.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1F6AF5-EBB8-4B98-BDA4-F5E4A08FB14E}"/>
              </a:ext>
            </a:extLst>
          </p:cNvPr>
          <p:cNvSpPr/>
          <p:nvPr/>
        </p:nvSpPr>
        <p:spPr>
          <a:xfrm>
            <a:off x="6308142" y="5808643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11878965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D3ED4CE-DC7A-48A4-9745-48DFC9C6C5EC}"/>
              </a:ext>
            </a:extLst>
          </p:cNvPr>
          <p:cNvSpPr/>
          <p:nvPr/>
        </p:nvSpPr>
        <p:spPr>
          <a:xfrm>
            <a:off x="662610" y="708438"/>
            <a:ext cx="9660834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ໝາຍຄວາມວ່າ ປາກົດການໃດເກີດມີຂຶ້ນກ່ອນກໍເລົ່າກ່ອນ. ປາກົດການໃດເກີດມີຂຶ້ນຕາມຫຼັງກໍເລົ່າຕາມຫຼັງ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ຕົວລະຄອນເອກເປັນຕົວຕັ້ງຕົວ ຕີເຮັດໃຫ້ບົດເລື່ອງຂະຫຍາຍຕົວແຕ່ບັ້ນນີ້ໄປຫາບັ້ນນັ້ນຢ່າງເກາະກ່າຍກັນຄັກແນ່. ແນ່ນອນວ່າໄປຄຽງຄູ່ກັບບັນຫາໃຈກາງ ບັນຫາໃຫຍ່ຂອງບົດເລື່ອງແລ້ວຍັງມີຫຼາຍບັນຫາປີກຍ່ອຍອ້ອມຂ້າງ. ແຕ່ມັນກໍຂະຫຍາຍຕົວໃນໄລ ຍະສັ້ນໆທີ່ສຸດ ແລ້ວກໍກ້າວເຂົ້າສູ່ບັນຫາໃຈກາງຄືເກົ່າ.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1F6AF5-EBB8-4B98-BDA4-F5E4A08FB14E}"/>
              </a:ext>
            </a:extLst>
          </p:cNvPr>
          <p:cNvSpPr/>
          <p:nvPr/>
        </p:nvSpPr>
        <p:spPr>
          <a:xfrm>
            <a:off x="6096000" y="563403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2114071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D3ED4CE-DC7A-48A4-9745-48DFC9C6C5EC}"/>
              </a:ext>
            </a:extLst>
          </p:cNvPr>
          <p:cNvSpPr/>
          <p:nvPr/>
        </p:nvSpPr>
        <p:spPr>
          <a:xfrm>
            <a:off x="662609" y="570584"/>
            <a:ext cx="10005391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ການສ້າງເລື່ອງຂອງນິທານອັດສະຈັນຕາມທາງຊື່ແບບນີ້ ມີຜົນໃນການຈຶ່ຈຳ. ເພາະວ່າມັນຈະກະທັດຮັດ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ງ່າຍດາຍ ແຕ່ກໍມີຂໍ້ຈຳກັດຢູ່ບາງອັນເຊັ່ນ: ເມື່ອຢາກ      ເໜັ້ນໜັກບັນຫາໃດບັນຫາໜຶ່ງດ້ານເນື້ອໃນຄວາມໝາຍຂອງບົດເລື່ອງກໍບໍ່ໄດ້ດີ. ບາງຄັ້ງຄ່າວກໍເຮັດໃຫ້ບົດເລື່ອງຈຶດຈາງອີກດ້ວຍ.</a:t>
            </a: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ການພັນລະນາໃນນິທານ ມີລັກສະນະລວມໆບໍ່ລະອຽດ. ນິທານສ່ວນຫຼາຍຈະຂຶ້ນຕົ້ນດ້ວຍຄຳວ່າ: "ແຕ່ກີ້ແຕ່ກ່ອນ" ເຊັ່ນ: ແຕ່ກີ້ແຕ່ກ່ອນ ຢູ່ບ້ານໜຶ່ງ ຍັງມີທ້າວກໍາພ້າທຸກຍາກຂາດເຂີນ...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1F6AF5-EBB8-4B98-BDA4-F5E4A08FB14E}"/>
              </a:ext>
            </a:extLst>
          </p:cNvPr>
          <p:cNvSpPr/>
          <p:nvPr/>
        </p:nvSpPr>
        <p:spPr>
          <a:xfrm>
            <a:off x="6096000" y="563403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427972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D3ED4CE-DC7A-48A4-9745-48DFC9C6C5EC}"/>
              </a:ext>
            </a:extLst>
          </p:cNvPr>
          <p:cNvSpPr/>
          <p:nvPr/>
        </p:nvSpPr>
        <p:spPr>
          <a:xfrm>
            <a:off x="511728" y="606206"/>
            <a:ext cx="10159068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ມີນິທານອັດສະຈັນຫຼາຍບົດ ຍັງມີຊື່ຂອງຕົວລະຄອນ ແຕ່ຊື່ນັ້ນກ່ໍມີລັກສະນະລວມໆຕາມຈຸດພິເສດ. ຄວາມສາມາດຊັ້ນຕຳແໜ່ງ ແລະ ເຄີຍມີການປ່ຽນແປງເລື້ອຍໆ. ການພັນລະນາທິວທັດທຳມະຊາດ ໃນນິທານອັດສະຈັນບໍ່ມີຈຸດ ປະສົງເພື່ອສະແດງຄວາມປະເອີບໃຈຂອງຄົນເຮົາຕໍ່ພາບທຳມະຊາດເຫຼົ່ານັ້ນ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ຫາກ ພຽງແຕ່ຮັບໃຊ້ການຂະຫຍາຍຕົວຂອງບັ້ນ ແລະ ກະທູ້ຂອງບົດເລື່ອງເທົ່ານັ້ນ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ການພັນລະນາທໍາມະຊາດກໍມີການຫັນປ່ຽນຕາມຜູ້ເລົ່າເລື່ອງ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ການພັນລະນາຕົວລະຄອນກໍມີລັກສະນະງ່າຍດາຍ ແລະ ບໍ່ລະອຽດ.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1F6AF5-EBB8-4B98-BDA4-F5E4A08FB14E}"/>
              </a:ext>
            </a:extLst>
          </p:cNvPr>
          <p:cNvSpPr/>
          <p:nvPr/>
        </p:nvSpPr>
        <p:spPr>
          <a:xfrm>
            <a:off x="6096000" y="5736268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13208215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D3ED4CE-DC7A-48A4-9745-48DFC9C6C5EC}"/>
              </a:ext>
            </a:extLst>
          </p:cNvPr>
          <p:cNvSpPr/>
          <p:nvPr/>
        </p:nvSpPr>
        <p:spPr>
          <a:xfrm>
            <a:off x="720941" y="296516"/>
            <a:ext cx="10025356" cy="5209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ສ່ວນຫຼາຍກໍພັນລະນາແຕ່ບາງລັກສະນະ ແລະ ຈຸດພິເສດລວມໆ ຂອງຮູບ    ຮ່າງທາງນອກ. ບໍ່ຄ່ອຍໄດ້ພັນລະນາເຂົ້າເລິກ ທາງແນວຄິດຈິດໃຈຂອງຕົວລະຄອນ. ກົງກັນຂ້າມໃນນິທານອັດສະຈັນ ເພິ່ນພັດເອົາໃຈໃສ່ພັນລະນາເຖິງການກະທຳຂອງຕົວລະຄອນຫຼາຍກວ່າ. ເອົາການກະທຳນັ້ນ ເພື່ອວັດແທກເຖິງແນວຄິດຈິດໃຈ ໂດຍບໍ່ຈຳເປັນເວົ້າຍືດຍາວ. ຍ້ອນນິທານອັດສະຈັນແມ່ນປະເພດເລົ່າເລື່ອງ. ສະນັ້ນ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ການພັນລະນາຄົນ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ພັນລະນາພາບ...ກໍລ້ວນແຕ່ມີລັກສະນະລວມໆ ແທດເໝາະກັບການເລົ່າປາກເປົ່າ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ເຮັດໃຫ້ບົດເລື່ອງສັ້ນເຂົ້າ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ກະທັດຮັດໜັກແໜ້ນ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ເລົ່າໄດ້ງ່າຍ ແລະ ຈື່ຈຳໄດ້ໄວ.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1F6AF5-EBB8-4B98-BDA4-F5E4A08FB14E}"/>
              </a:ext>
            </a:extLst>
          </p:cNvPr>
          <p:cNvSpPr/>
          <p:nvPr/>
        </p:nvSpPr>
        <p:spPr>
          <a:xfrm>
            <a:off x="5262574" y="5891799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1334918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D3ED4CE-DC7A-48A4-9745-48DFC9C6C5EC}"/>
              </a:ext>
            </a:extLst>
          </p:cNvPr>
          <p:cNvSpPr/>
          <p:nvPr/>
        </p:nvSpPr>
        <p:spPr>
          <a:xfrm>
            <a:off x="473285" y="1301761"/>
            <a:ext cx="10159580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ເພື່ອສ່ອງແສງເຖິງຂໍ້ຂັດແຍ່ງໃນຊີວິດຂອງຄົນເຮົາ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ສ່ອງແສງເຖິງປາກົດການຕ່າງໆທີ່ເກີດຂຶ້ນຈາກການປະທະຂອງແຕ່ລະຊັ້ນຄົນຢູ່ໃນສັງຄົມ. ນິທານອັດສະຈັນເຄີຍໄດ້ຍົກ ສະພາບທີ່ມີລັກສະນະກົງກັນຂ້າມກັນ ຂຶ້ນມາສົມທຽບເຊັ່ນ: ການຈັດວາງຕົວລະ ຄອນໃນນິທານອັດສະຈັນ ແບ່ງອອກເປັນສອງຝ່າຍຢ່າງຈະແຈ້ງ. ການຍົກສະພາບທີ່ກົງກັນຂ້າມກັນຂຶ້ນມານັ້ນ ເຮັດໃຫ້ຜູ້ຟັງສຳນຶກເຖິງທາດແທ້ຂອງຕົວລະຄອນແຕ່ລະຝ່າຍຢ່າງເລິກເຊິ່ງ.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1F6AF5-EBB8-4B98-BDA4-F5E4A08FB14E}"/>
              </a:ext>
            </a:extLst>
          </p:cNvPr>
          <p:cNvSpPr/>
          <p:nvPr/>
        </p:nvSpPr>
        <p:spPr>
          <a:xfrm>
            <a:off x="6144420" y="584299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1203495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D3ED4CE-DC7A-48A4-9745-48DFC9C6C5EC}"/>
              </a:ext>
            </a:extLst>
          </p:cNvPr>
          <p:cNvSpPr/>
          <p:nvPr/>
        </p:nvSpPr>
        <p:spPr>
          <a:xfrm>
            <a:off x="427328" y="432542"/>
            <a:ext cx="10159580" cy="5209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ຮູບການສິລະປະແບບນີ້ຂອງນິທານອັດສະຈັນ ໄດ້ຮັບໃຊ້ເນື້ອໃນຂອງບົດ     ເລື່ອງຢ່າງຕັ້ງໜ້າ ເພາະມັນເປັນການຈຳແນກສິນທຳ ກັບອະທຳ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ຈຳແນກມິດ        ກັບສັດຕູຢ່າງຈະແຈ້ງ. ການເວົ້າໂຍກ ແລະ ໃຊ້ຈິດສໍານຶກ ແມ່ນຮູບການໜຶ່ງໃນການປະດິດແຕ່ງນິທານອັດ ສະຈັນເຊັ່ນ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ເລື່ອງທ້າວເຈັດໄຫ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”, “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ອ້າຍຕຶກຄືກ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”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...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ໄດ້ປະດິດແຕ່ງດ້ວຍການໃຊ້ຈິດສໍານຶກເວົ້າໂຍກໃນລະດັບສູງທີ່ສຸດ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ທ້າວເຈັດໄຫຫາກໍເກີດອອກຈາກທ້ອງແມ່ກໍ່ກິນເຂົ້າ  ໝົດເຈັດໄຫຈິ່ງຄ່ອຍອີ່ມ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”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ແລະ ມີຄວາມສາມາດແບກຕົ້ນໄມ້ໃຫຍ່ໄດ້ ນັບທັງກິ່ງ ທັງກ້ານມາບ້ານຢ່າງສະບາຍ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...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ທ້າວຕຶກຄືກຍິງມະຫັດສະ ຈັນກວ່ານັ້ນອີກ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ລັກສະນະເຫຼືອເຊື່ອ ແລະ ມະຫັດສະຈັນ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1F6AF5-EBB8-4B98-BDA4-F5E4A08FB14E}"/>
              </a:ext>
            </a:extLst>
          </p:cNvPr>
          <p:cNvSpPr/>
          <p:nvPr/>
        </p:nvSpPr>
        <p:spPr>
          <a:xfrm>
            <a:off x="6144420" y="584299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3222861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D3ED4CE-DC7A-48A4-9745-48DFC9C6C5EC}"/>
              </a:ext>
            </a:extLst>
          </p:cNvPr>
          <p:cNvSpPr/>
          <p:nvPr/>
        </p:nvSpPr>
        <p:spPr>
          <a:xfrm>
            <a:off x="526504" y="859004"/>
            <a:ext cx="10471463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ປະຊາຊົນໄດ້ໃຊ້ຈິດສຳນຶກຂອງຕົນປະດິດແຕ່ງຮູບພາບ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ຮູບປະພັນແບບ         ເຫຼືອເຊື່ອເຫຼົ່ານີ້ຂຶ້ນມາ ກໍເພື່ອແກ້ໄຂບັນຫາ ເຊິ່ງໃນຊີວິດບໍ່ທັນເຮັດໄດ້ຕາມຄວາມ      ມຸ່ງມາດປາຖະໜາຂອງປະຊາຊົນເທື່ອ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ຮູບການລຶ້ມຄືນໃນນິທານອັດສະຈັນ ມີຄຸນປະໂຫຍດ ແລະ ຜົນໄດ້ຮັບຕ່າງກັນ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ການທີ່ລຶ້ມໄປລຶ້ມມາບັນຫາດຽວກັນນັ້ນ ມີຜົນດີໃນການຍົກເນື້ອໃນແນວຄິດ ຂອງບົດເລື່ອງໃຫ້ສູງຂຶ້ນຕື່ມ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ການລຶ້ມໄປລຶ້ມມາ ຫຼື ວຽນຕາຍ ວຽນເກີດນັ້ນ ດ້ານໜຶ່ງກໍເປັນຜົນສະທ້ອນມາຈາກແນວຄິດຂອງສາສະໜາພຸດຢ່າງຈະ ແຈ້ງ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1F6AF5-EBB8-4B98-BDA4-F5E4A08FB14E}"/>
              </a:ext>
            </a:extLst>
          </p:cNvPr>
          <p:cNvSpPr/>
          <p:nvPr/>
        </p:nvSpPr>
        <p:spPr>
          <a:xfrm>
            <a:off x="6489233" y="5835808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3492569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D3ED4CE-DC7A-48A4-9745-48DFC9C6C5EC}"/>
              </a:ext>
            </a:extLst>
          </p:cNvPr>
          <p:cNvSpPr/>
          <p:nvPr/>
        </p:nvSpPr>
        <p:spPr>
          <a:xfrm>
            <a:off x="432189" y="1136934"/>
            <a:ext cx="10167969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	ແຕ່ໃນດ້ານໜຶ່ງອີກພັດໄດ້ສະແດງເຖິງນ້ຳໃຈຕໍ່ສູ້ອັນເດັດດຽວໜຽວແໜ້ນ ແລະ ຄວາມມຸ່ງມາດປາຖະໜາຂອງປະຊາຊົນອີກດ້ວຍ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ບາງເທື່ອສຽງເວົ້າເກີດມີສຽງຫົວຂຶ້ນ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ສຽງຫົວອັນນີ້ຕົ້ນຕໍ່ກໍແມ່ນ ປະກອບສ້າງບັນຍາກາດມ່ວນຊື່ນຂຶ້ນໃນບົດເລື່ອງ ແລະ ໃນບາງກໍລະນີມັນກໍພົວພັນໂດຍກົງເຖິງເນື້ອໃນແນວຄິດຂອງບົດເລື່ອງອີກ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ນິທານມະຫັດສະຈັນມີບົດບາດສໍາຄັນໃນວັນນະຄະດີພື້ນເມືອງ, ມັນກໍາເນີດ ແລະ ຂະ ຫຍາຍຕົວຕະຫຼອດຊົ່ວໄລຍະສັງຄົມທີ່ມີຊົນຊັ້ນ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1F6AF5-EBB8-4B98-BDA4-F5E4A08FB14E}"/>
              </a:ext>
            </a:extLst>
          </p:cNvPr>
          <p:cNvSpPr/>
          <p:nvPr/>
        </p:nvSpPr>
        <p:spPr>
          <a:xfrm>
            <a:off x="5713418" y="5897634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2619131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D3ED4CE-DC7A-48A4-9745-48DFC9C6C5EC}"/>
              </a:ext>
            </a:extLst>
          </p:cNvPr>
          <p:cNvSpPr/>
          <p:nvPr/>
        </p:nvSpPr>
        <p:spPr>
          <a:xfrm>
            <a:off x="469273" y="708438"/>
            <a:ext cx="10243470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 ດັ່ງນັ້ນ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ຈຶ່ງບໍ່ປາສະຈາກຂໍ້ຈໍາກັດບາງຢ່າງ ເຊິ່ງຈະຕ້ອງໄດ້ຕໍານິວິຈານ ແລະ      ຕ້ອງມີການເລືອກເຝັ້ນ ໃນການຄົ້ນຄວ້າ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ສິດສອນ ແລະ ຮໍ່າຮຽນ. ລັກສະນະເຫຼືອເຊື່ອ ແລະ ມະຫັດສະຈັນໃນນິທານປະເພດນີ້ ມີພື້ນຖານໃນການສືບທອດມູນເຊື້ອ ມະຫັດສະຈັນໃນເທບນິຍາຍ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ນິທານບາງເລື່ອງກໍມີສີສັນງົດງາມ ຂອງສາສະໜາ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ຖ້າຮູ້ລອກເປືອກສາສະໜາຂອງມັນອອກແລ້ວກໍຈະເຫັນຄຸນຄ່າອັນຈົບງາມທາງດ້ານເນື້ອໃນຄວາມໝາຍ ແລະ ຮູບການປະດິດແຕ່ງອັນມີລັກສະນະຊາດຢ່າງໜັກແໜ້ນເປັນພິ ເສດຂອງນິທານພື້ນເມືອງລາວ.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1F6AF5-EBB8-4B98-BDA4-F5E4A08FB14E}"/>
              </a:ext>
            </a:extLst>
          </p:cNvPr>
          <p:cNvSpPr/>
          <p:nvPr/>
        </p:nvSpPr>
        <p:spPr>
          <a:xfrm>
            <a:off x="6144420" y="563403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41734494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684587" y="487907"/>
            <a:ext cx="10102527" cy="5882186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</a:p>
          <a:p>
            <a:pPr algn="thaiDist"/>
            <a:endParaRPr lang="lo-LA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ກຽງແກ້ວ ນວນນະວົງ ແລະຄະນະ. (2002). ວັນນະຄະດີພື້ນເມືອງ 1 ລະຫັດ 	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630LLI 322.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ຄະນະອັກສອນສາດ. ມະຫາວິທະຍາໄລແຫ່ງຊາດ.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ພູວົງ ໜໍ່ດາລາ ແລະຄະນະ. (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2018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). ວັນນະຄະດີພື້ນເມືອງ. ຄະນະສຶກສາ	ສາດ. ມະຫາວິທະຍາໄລ ສຸພານຸວົງ.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ບຸນລ້ອມ ສີບຸນເຮືອງ ແລະຄະນະ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2014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). ແບບຮຽນວັນນະຄະດີ ຊັ້ນມັດທະ 	ຍົມສຶກສາປີທີ 5. ກະຊວງສຶກສາທິການ ແລະກິລາ. ສະຖາບັນ	ຄົ້ນຄວ້າວິ	ທະຍາສາດການສຶກສາ.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4EB201-A7A8-00F4-CDE4-B6335967CA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792" y="954247"/>
            <a:ext cx="7860485" cy="46642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7212</TotalTime>
  <Words>4149</Words>
  <Application>Microsoft Office PowerPoint</Application>
  <PresentationFormat>Widescreen</PresentationFormat>
  <Paragraphs>111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5" baseType="lpstr">
      <vt:lpstr>Arial</vt:lpstr>
      <vt:lpstr>Calibri</vt:lpstr>
      <vt:lpstr>Phetsarath OT</vt:lpstr>
      <vt:lpstr>Saysettha OT</vt:lpstr>
      <vt:lpstr>Times New Roman</vt:lpstr>
      <vt:lpstr>Trebuchet MS</vt:lpstr>
      <vt:lpstr>Wingdings</vt:lpstr>
      <vt:lpstr>Wingdings 3</vt:lpstr>
      <vt:lpstr>Facet</vt:lpstr>
      <vt:lpstr>Lao Traditional Literature    Lecture 9: Miracle Stories    Lecturer: Somthapheuy SYVONGSAK  Academic Year 2023-2024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563</cp:revision>
  <dcterms:created xsi:type="dcterms:W3CDTF">2016-09-13T04:40:38Z</dcterms:created>
  <dcterms:modified xsi:type="dcterms:W3CDTF">2023-10-15T10:47:31Z</dcterms:modified>
</cp:coreProperties>
</file>