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:go="http://customooxmlschemas.google.com/" r:id="rId48" roundtripDataSignature="AMtx7mh8dFFI3UTKWw/5FPC4PDJqalaFr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20" Type="http://schemas.openxmlformats.org/officeDocument/2006/relationships/slide" Target="slides/slide1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22" Type="http://schemas.openxmlformats.org/officeDocument/2006/relationships/slide" Target="slides/slide17.xml"/><Relationship Id="rId44" Type="http://schemas.openxmlformats.org/officeDocument/2006/relationships/slide" Target="slides/slide39.xml"/><Relationship Id="rId21" Type="http://schemas.openxmlformats.org/officeDocument/2006/relationships/slide" Target="slides/slide16.xml"/><Relationship Id="rId43" Type="http://schemas.openxmlformats.org/officeDocument/2006/relationships/slide" Target="slides/slide38.xml"/><Relationship Id="rId24" Type="http://schemas.openxmlformats.org/officeDocument/2006/relationships/slide" Target="slides/slide19.xml"/><Relationship Id="rId46" Type="http://schemas.openxmlformats.org/officeDocument/2006/relationships/slide" Target="slides/slide41.xml"/><Relationship Id="rId23" Type="http://schemas.openxmlformats.org/officeDocument/2006/relationships/slide" Target="slides/slide18.xml"/><Relationship Id="rId45" Type="http://schemas.openxmlformats.org/officeDocument/2006/relationships/slide" Target="slides/slide40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48" Type="http://customschemas.google.com/relationships/presentationmetadata" Target="metadata"/><Relationship Id="rId25" Type="http://schemas.openxmlformats.org/officeDocument/2006/relationships/slide" Target="slides/slide20.xml"/><Relationship Id="rId47" Type="http://schemas.openxmlformats.org/officeDocument/2006/relationships/slide" Target="slides/slide42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8" name="Google Shape;218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2" name="Google Shape;242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4" name="Google Shape;254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0" name="Google Shape;260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8" name="Google Shape;278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8" name="Google Shape;288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4" name="Google Shape;294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0" name="Google Shape;300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3" name="Google Shape;313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0" name="Google Shape;320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7" name="Google Shape;327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3" name="Google Shape;333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9" name="Google Shape;339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5" name="Google Shape;345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2" name="Google Shape;352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8" name="Google Shape;358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4" name="Google Shape;364;p3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0" name="Google Shape;370;p3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7" name="Google Shape;377;p3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4" name="Google Shape;384;p3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0" name="Google Shape;390;p4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7" name="Google Shape;397;p4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2" name="Google Shape;402;p4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44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44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25" name="Google Shape;25;p44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4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4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4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30" name="Google Shape;30;p45"/>
            <p:cNvSpPr/>
            <p:nvPr/>
          </p:nvSpPr>
          <p:spPr>
            <a:xfrm>
              <a:off x="0" y="-7862"/>
              <a:ext cx="863600" cy="5698067"/>
            </a:xfrm>
            <a:custGeom>
              <a:rect b="b" l="l" r="r" t="t"/>
              <a:pathLst>
                <a:path extrusionOk="0" h="5698067" w="863600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69803"/>
              </a:schemeClr>
            </a:solidFill>
            <a:ln>
              <a:noFill/>
            </a:ln>
          </p:spPr>
        </p:sp>
        <p:cxnSp>
          <p:nvCxnSpPr>
            <p:cNvPr id="31" name="Google Shape;31;p45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2" name="Google Shape;32;p45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3" name="Google Shape;33;p45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5686"/>
              </a:schemeClr>
            </a:solidFill>
            <a:ln>
              <a:noFill/>
            </a:ln>
          </p:spPr>
        </p:sp>
        <p:sp>
          <p:nvSpPr>
            <p:cNvPr id="34" name="Google Shape;34;p45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35" name="Google Shape;35;p45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" name="Google Shape;36;p45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B0E3">
                <a:alpha val="49803"/>
              </a:srgbClr>
            </a:solidFill>
            <a:ln>
              <a:noFill/>
            </a:ln>
          </p:spPr>
        </p:sp>
        <p:sp>
          <p:nvSpPr>
            <p:cNvPr id="37" name="Google Shape;37;p45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69803"/>
              </a:schemeClr>
            </a:solidFill>
            <a:ln>
              <a:noFill/>
            </a:ln>
          </p:spPr>
        </p:sp>
        <p:sp>
          <p:nvSpPr>
            <p:cNvPr id="38" name="Google Shape;38;p45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6292">
                <a:alpha val="80000"/>
              </a:srgbClr>
            </a:solidFill>
            <a:ln>
              <a:noFill/>
            </a:ln>
          </p:spPr>
        </p:sp>
        <p:sp>
          <p:nvSpPr>
            <p:cNvPr id="39" name="Google Shape;39;p45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0" name="Google Shape;40;p45"/>
          <p:cNvSpPr txBox="1"/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45"/>
          <p:cNvSpPr txBox="1"/>
          <p:nvPr>
            <p:ph idx="1" type="subTitle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2" name="Google Shape;42;p4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4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4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6"/>
          <p:cNvSpPr txBox="1"/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b="0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6"/>
          <p:cNvSpPr txBox="1"/>
          <p:nvPr>
            <p:ph idx="1" type="body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8" name="Google Shape;48;p46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46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46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47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7"/>
          <p:cNvSpPr txBox="1"/>
          <p:nvPr>
            <p:ph idx="1" type="body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4" name="Google Shape;54;p47"/>
          <p:cNvSpPr txBox="1"/>
          <p:nvPr>
            <p:ph idx="2" type="body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5" name="Google Shape;55;p47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7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47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8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8"/>
          <p:cNvSpPr txBox="1"/>
          <p:nvPr>
            <p:ph idx="1" type="body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1" name="Google Shape;61;p48"/>
          <p:cNvSpPr txBox="1"/>
          <p:nvPr>
            <p:ph idx="2" type="body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2" name="Google Shape;62;p48"/>
          <p:cNvSpPr txBox="1"/>
          <p:nvPr>
            <p:ph idx="3" type="body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3" name="Google Shape;63;p48"/>
          <p:cNvSpPr txBox="1"/>
          <p:nvPr>
            <p:ph idx="4" type="body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4" name="Google Shape;64;p48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48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8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49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4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5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5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5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51"/>
          <p:cNvSpPr txBox="1"/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51"/>
          <p:cNvSpPr txBox="1"/>
          <p:nvPr>
            <p:ph idx="1" type="body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79" name="Google Shape;79;p51"/>
          <p:cNvSpPr txBox="1"/>
          <p:nvPr>
            <p:ph idx="2" type="body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/>
        </p:txBody>
      </p:sp>
      <p:sp>
        <p:nvSpPr>
          <p:cNvPr id="80" name="Google Shape;80;p5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5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5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52"/>
          <p:cNvSpPr txBox="1"/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52"/>
          <p:cNvSpPr/>
          <p:nvPr>
            <p:ph idx="2" type="pic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52"/>
          <p:cNvSpPr txBox="1"/>
          <p:nvPr>
            <p:ph idx="1" type="body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87" name="Google Shape;87;p52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52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  <p:sp>
        <p:nvSpPr>
          <p:cNvPr id="89" name="Google Shape;89;p52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53"/>
          <p:cNvSpPr txBox="1"/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53"/>
          <p:cNvSpPr txBox="1"/>
          <p:nvPr>
            <p:ph idx="1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3" name="Google Shape;93;p53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53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53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54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54"/>
          <p:cNvSpPr txBox="1"/>
          <p:nvPr>
            <p:ph idx="1" type="body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99" name="Google Shape;99;p54"/>
          <p:cNvSpPr txBox="1"/>
          <p:nvPr>
            <p:ph idx="2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0" name="Google Shape;100;p54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54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54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  <p:sp>
        <p:nvSpPr>
          <p:cNvPr id="103" name="Google Shape;103;p54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8000" u="none" cap="none" strike="noStrik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04" name="Google Shape;104;p5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8000" u="none" cap="none" strike="noStrik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5"/>
          <p:cNvSpPr txBox="1"/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55"/>
          <p:cNvSpPr txBox="1"/>
          <p:nvPr>
            <p:ph idx="1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8" name="Google Shape;108;p5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5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5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Name Card">
  <p:cSld name="Quote Name Card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6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56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14" name="Google Shape;114;p56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5" name="Google Shape;115;p56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56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56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  <p:sp>
        <p:nvSpPr>
          <p:cNvPr id="118" name="Google Shape;118;p56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8000" u="none" cap="none" strike="noStrik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19" name="Google Shape;119;p56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8000" u="none" cap="none" strike="noStrik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rue or False">
  <p:cSld name="True or False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57"/>
          <p:cNvSpPr txBox="1"/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57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23" name="Google Shape;123;p57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4" name="Google Shape;124;p57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57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57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8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58"/>
          <p:cNvSpPr txBox="1"/>
          <p:nvPr>
            <p:ph idx="1" type="body"/>
          </p:nvPr>
        </p:nvSpPr>
        <p:spPr>
          <a:xfrm rot="5400000">
            <a:off x="3035281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0" name="Google Shape;130;p58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58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58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9"/>
          <p:cNvSpPr txBox="1"/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59"/>
          <p:cNvSpPr txBox="1"/>
          <p:nvPr>
            <p:ph idx="1" type="body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6" name="Google Shape;136;p5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5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5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Google Shape;7;p43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8" name="Google Shape;8;p43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9" name="Google Shape;9;p43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5686"/>
              </a:schemeClr>
            </a:solidFill>
            <a:ln>
              <a:noFill/>
            </a:ln>
          </p:spPr>
        </p:sp>
        <p:sp>
          <p:nvSpPr>
            <p:cNvPr id="10" name="Google Shape;10;p43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1" name="Google Shape;11;p4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43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B0E3">
                <a:alpha val="49803"/>
              </a:srgbClr>
            </a:solidFill>
            <a:ln>
              <a:noFill/>
            </a:ln>
          </p:spPr>
        </p:sp>
        <p:sp>
          <p:nvSpPr>
            <p:cNvPr id="13" name="Google Shape;13;p43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69803"/>
              </a:schemeClr>
            </a:solidFill>
            <a:ln>
              <a:noFill/>
            </a:ln>
          </p:spPr>
        </p:sp>
        <p:sp>
          <p:nvSpPr>
            <p:cNvPr id="14" name="Google Shape;14;p43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6292">
                <a:alpha val="80000"/>
              </a:srgbClr>
            </a:solidFill>
            <a:ln>
              <a:noFill/>
            </a:ln>
          </p:spPr>
        </p:sp>
        <p:sp>
          <p:nvSpPr>
            <p:cNvPr id="15" name="Google Shape;15;p43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43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fmla="val 0" name="adj"/>
              </a:avLst>
            </a:prstGeom>
            <a:solidFill>
              <a:schemeClr val="accent1">
                <a:alpha val="69803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7" name="Google Shape;17;p43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b="0" i="0" sz="36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8" name="Google Shape;18;p43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b="0" i="0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309880" lvl="1" marL="914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-299719" lvl="2" marL="1371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-289560" lvl="3" marL="1828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-289560" lvl="4" marL="22860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-289560" lvl="5" marL="2743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-289560" lvl="6" marL="3200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-289559" lvl="7" marL="3657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-289559" lvl="8" marL="4114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9" name="Google Shape;19;p43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0" name="Google Shape;20;p43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1" name="Google Shape;21;p43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"/>
          <p:cNvSpPr txBox="1"/>
          <p:nvPr>
            <p:ph type="title"/>
          </p:nvPr>
        </p:nvSpPr>
        <p:spPr>
          <a:xfrm>
            <a:off x="624325" y="602077"/>
            <a:ext cx="10096684" cy="56538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/>
              <a:buNone/>
            </a:pPr>
            <a:r>
              <a:rPr b="1" lang="lo-LA" sz="6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Lao Traditional Literature </a:t>
            </a:r>
            <a:br>
              <a:rPr lang="lo-LA" sz="6000">
                <a:latin typeface="Calibri"/>
                <a:ea typeface="Calibri"/>
                <a:cs typeface="Calibri"/>
                <a:sym typeface="Calibri"/>
              </a:rPr>
            </a:br>
            <a:br>
              <a:rPr b="1" lang="lo-LA" sz="6000">
                <a:solidFill>
                  <a:schemeClr val="dk1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lang="lo-LA" sz="4400">
                <a:solidFill>
                  <a:schemeClr val="dk1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4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10: Miracle Stories (Con.)</a:t>
            </a:r>
            <a:br>
              <a:rPr lang="lo-LA" sz="440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440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lang="lo-LA" sz="4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lang="lo-LA" sz="4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27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Lecturer: Somthapheuy SYVONGSAK</a:t>
            </a:r>
            <a:br>
              <a:rPr lang="lo-LA"/>
            </a:br>
            <a:br>
              <a:rPr b="1" lang="lo-LA" sz="4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27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Academic Year 2023-2024</a:t>
            </a:r>
            <a:br>
              <a:rPr b="1" lang="lo-LA" sz="27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lang="lo-LA" sz="1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1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lang="lo-LA" sz="1800">
                <a:latin typeface="Calibri"/>
                <a:ea typeface="Calibri"/>
                <a:cs typeface="Calibri"/>
                <a:sym typeface="Calibri"/>
              </a:rPr>
            </a:br>
            <a:br>
              <a:rPr b="1" lang="lo-LA" sz="53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lo-LA" sz="5300"/>
            </a:br>
            <a:br>
              <a:rPr b="1" i="0" lang="lo-LA" sz="4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b="1" sz="44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"/>
          <p:cNvSpPr txBox="1"/>
          <p:nvPr>
            <p:ph idx="1" type="subTitle"/>
          </p:nvPr>
        </p:nvSpPr>
        <p:spPr>
          <a:xfrm>
            <a:off x="4172833" y="5800259"/>
            <a:ext cx="3361529" cy="5337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b="1" i="1" lang="lo-LA" sz="20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ໂດຍ: ປທ. ສົມທະເຜີຍ ວົງສັກ</a:t>
            </a:r>
            <a:endParaRPr b="1" i="1" sz="200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:\Users\acer\Desktop\WhatsApp Image 2019-01-08 at 10.37.34.jpeg" id="149" name="Google Shape;149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65972" y="56772"/>
            <a:ext cx="1600484" cy="2118654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2"/>
          <p:cNvSpPr/>
          <p:nvPr/>
        </p:nvSpPr>
        <p:spPr>
          <a:xfrm>
            <a:off x="2908307" y="2778867"/>
            <a:ext cx="5315814" cy="13542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lo-LA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r>
              <a:rPr b="1" i="0" lang="lo-LA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ວັນນະຄະດີພື້ນເມືອງລາວ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Times New Roman"/>
              <a:buNone/>
            </a:pPr>
            <a:r>
              <a:rPr b="1" i="0" lang="lo-LA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Lao Traditional Literature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rebuchet MS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2"/>
          <p:cNvSpPr/>
          <p:nvPr/>
        </p:nvSpPr>
        <p:spPr>
          <a:xfrm>
            <a:off x="3338818" y="4237308"/>
            <a:ext cx="5029561" cy="13849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lo-LA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ຫຼັກສູດ ຄູພາສາລາວ-ວັນນະຄະດີ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lo-LA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ພາກວິຊາ ຄູພາສາ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lo-LA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ຄະນະສຶກສາສາດ</a:t>
            </a:r>
            <a:endParaRPr/>
          </a:p>
        </p:txBody>
      </p:sp>
      <p:sp>
        <p:nvSpPr>
          <p:cNvPr id="152" name="Google Shape;152;p2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lo-LA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ມະຫາວິທະຍາໄລ ສຸພານຸວົງ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"/>
          <p:cNvSpPr txBox="1"/>
          <p:nvPr>
            <p:ph idx="1" type="subTitle"/>
          </p:nvPr>
        </p:nvSpPr>
        <p:spPr>
          <a:xfrm>
            <a:off x="6403599" y="1510018"/>
            <a:ext cx="5360442" cy="4727009"/>
          </a:xfrm>
          <a:prstGeom prst="rect">
            <a:avLst/>
          </a:prstGeom>
          <a:solidFill>
            <a:schemeClr val="accent1"/>
          </a:solidFill>
          <a:ln cap="rnd" cmpd="sng" w="19050">
            <a:solidFill>
              <a:srgbClr val="4594A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SzPts val="2560"/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ບົດທີ </a:t>
            </a:r>
            <a:r>
              <a:rPr b="1" lang="lo-LA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ນິທານມະຫັດສະຈັນ (ຕໍ່)</a:t>
            </a:r>
            <a:endParaRPr/>
          </a:p>
          <a:p>
            <a:pPr indent="0" lvl="0" marL="0" rtl="0" algn="just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t/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lo-LA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   </a:t>
            </a:r>
            <a:r>
              <a:rPr lang="lo-LA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5.</a:t>
            </a: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ເລື່ອງ “ກຳພ້າຜີນ້ອຍ”</a:t>
            </a:r>
            <a:endParaRPr/>
          </a:p>
          <a:p>
            <a:pPr indent="0" lvl="0" marL="0" rtl="0" algn="just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lo-LA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6.</a:t>
            </a: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ເລື່ອງ “ພູທ້າວພູນາງ”</a:t>
            </a:r>
            <a:endParaRPr/>
          </a:p>
          <a:p>
            <a:pPr indent="0" lvl="0" marL="0" rtl="0" algn="just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t/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ເອກະສານອ້າງອີງ</a:t>
            </a:r>
            <a:endParaRPr i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8" name="Google Shape;158;p3"/>
          <p:cNvPicPr preferRelativeResize="0"/>
          <p:nvPr/>
        </p:nvPicPr>
        <p:blipFill rotWithShape="1">
          <a:blip r:embed="rId3">
            <a:alphaModFix/>
          </a:blip>
          <a:srcRect b="13412" l="19130" r="50000" t="15248"/>
          <a:stretch/>
        </p:blipFill>
        <p:spPr>
          <a:xfrm>
            <a:off x="855676" y="645952"/>
            <a:ext cx="5033395" cy="58051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4"/>
          <p:cNvSpPr/>
          <p:nvPr/>
        </p:nvSpPr>
        <p:spPr>
          <a:xfrm>
            <a:off x="1685774" y="113581"/>
            <a:ext cx="3340163" cy="1017082"/>
          </a:xfrm>
          <a:prstGeom prst="roundRect">
            <a:avLst>
              <a:gd fmla="val 16667" name="adj"/>
            </a:avLst>
          </a:prstGeom>
          <a:solidFill>
            <a:srgbClr val="FFC000"/>
          </a:solidFill>
          <a:ln cap="rnd" cmpd="sng" w="19050">
            <a:solidFill>
              <a:srgbClr val="4594A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lo-LA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ເລື່ອງ “ກຳພ້າຜີນ້ອຍ” </a:t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4"/>
          <p:cNvSpPr/>
          <p:nvPr/>
        </p:nvSpPr>
        <p:spPr>
          <a:xfrm>
            <a:off x="638663" y="113581"/>
            <a:ext cx="1047111" cy="1017082"/>
          </a:xfrm>
          <a:prstGeom prst="flowChartConnector">
            <a:avLst/>
          </a:prstGeom>
          <a:solidFill>
            <a:schemeClr val="accent1"/>
          </a:solidFill>
          <a:ln cap="rnd" cmpd="sng" w="19050">
            <a:solidFill>
              <a:srgbClr val="4594A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lo-LA" sz="28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5.</a:t>
            </a:r>
            <a:endParaRPr b="0" i="0" sz="2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65" name="Google Shape;165;p4"/>
          <p:cNvSpPr/>
          <p:nvPr/>
        </p:nvSpPr>
        <p:spPr>
          <a:xfrm>
            <a:off x="763154" y="1397527"/>
            <a:ext cx="3465147" cy="320912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lo-LA" sz="2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ກິດຈະກຳ: 1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1) ເລື່ອງ “ກໍາພ້າຜີນ້ອຍ” ມີເນື້ອໃນແນວໃດ?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6" name="Google Shape;166;p4"/>
          <p:cNvPicPr preferRelativeResize="0"/>
          <p:nvPr/>
        </p:nvPicPr>
        <p:blipFill rotWithShape="1">
          <a:blip r:embed="rId3">
            <a:alphaModFix/>
          </a:blip>
          <a:srcRect b="6460" l="0" r="0" t="6190"/>
          <a:stretch/>
        </p:blipFill>
        <p:spPr>
          <a:xfrm>
            <a:off x="5069616" y="1371064"/>
            <a:ext cx="6465246" cy="4340543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4"/>
          <p:cNvSpPr/>
          <p:nvPr/>
        </p:nvSpPr>
        <p:spPr>
          <a:xfrm>
            <a:off x="4729424" y="5952008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(2002)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5"/>
          <p:cNvSpPr/>
          <p:nvPr/>
        </p:nvSpPr>
        <p:spPr>
          <a:xfrm>
            <a:off x="483515" y="650525"/>
            <a:ext cx="10717667" cy="456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​	ໃນ​ປາງ​ກ່ອນ ທີ່​ເມືອງ​ອິນທະ​ປັດຖະນະຄອນ ຍັງ​ມີເດັກນ້ອຍ​ຊາຍ​ຄົນໜຶ່ງ ​          ອາຍຸ​​​​ເຈັດ​  ປີ ​ພໍ່​ແມ່​ຕາຍໝົດ. ທ້າວ​ຕ້ອງ​ໄດ້​ທ່ຽວຂໍທານ​ກິນ. ມື້ໜຶ່ງກວານບ້ານ​ໄດ້​ວາງ​  ແຜນ​ຍົວະ​ໃຫ້​ທ້າວ​ໄປ ​ເຮັດ​ນາ​ຢູ່​ບ່ອນເ​ຂັດ​ຂວາງ ຫວັງ​ໃຫ້​ທ້າວ​ຕາຍ. ທ້າວ ຈຶ່ງ​ຕອບ​ວ່າ: 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ຖ້າ​ແມ່ນ​ຄວາມ​ເມດ​ຕາ​ຂອງ​ລຸງ​ແລ້ວ ຫຼານກໍ​ຖື​ວ່າ​ເປັນ​ບຸນຄຸນ​ຢ່າງ​ລົ້ນ​ເຫຼືອລຸງ​ເອີຍ.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​​ກວານບ້ານ​ຈຶ່ງ​ຫາ​ພ້າ, ມີດ, ຈົກ ​ແລະ ສຽມ ທີ່​ໃຊ້​​ບໍ່​ໄດ້​ມອບ​ໃຫ້ແລ້ວເອົາທ້າວໄປສົ່ງ. ທີ່ນັ້ນມີຜີ​ຍ່າ​ງ່າມ, ​ເມື່ອ​ເຫັນ​ທ້າວ​ມາ​ຢູ່ກໍຄິດ​ວ່າ​ຈະ​ກິນ​ ແຕ່​​ຍ້ອນ​ເທວະ​ດາ​ແປ​ດອົງ​ຮັກສາ​ຢູ່. ​ເທວະ​ດາ​ຍັງ​ສັ່ງ​ສອນ​ຜີ​ຍ່າ​ງ່າມ​​ໃຫ້​ເບິ່ງ​ແຍງ​ຮັກສາ​ທ້າວ.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5"/>
          <p:cNvSpPr/>
          <p:nvPr/>
        </p:nvSpPr>
        <p:spPr>
          <a:xfrm>
            <a:off x="6390444" y="5691949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(2002)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6"/>
          <p:cNvSpPr/>
          <p:nvPr/>
        </p:nvSpPr>
        <p:spPr>
          <a:xfrm>
            <a:off x="468582" y="660146"/>
            <a:ext cx="10284281" cy="456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ຢູ່​ຕໍ່​ມາ ​ເມື່ອ​ທ້າວ​ກໍາພ້າ​ລົງມື​ຖາງ​ໄຮ່ ບັນດາ​ຜີ​ທັງຫຼາຍກໍ​ມາ​ຊ່ວຍ ຈົນ​ໄດ້​ໄຮ່​ຜືນ   ໜາ, ນາ​ຜືນ​ກວ້າງ. ພໍ​ເຖິງ​ເດືອນ​ສິບ​ເຂົ້າ​ກໍ​ມານ, ທ້າວ ກໍ່າພ້າ​ໄດ້​ໄປ​ໃສ່​ສ້ອນ ​ແລະ ​ໄຊ. ​ແຕ່​ໄປ​ຢາມ​ມື້​ໃດ​ກໍ​ເຫັນ​ແຕ່ຮອຍຄົນມາ​ລັກ​ຢາມ​ກ່ອນ. ທ້າວ​ຈຶ່ງ​​ເລົ່າ​ຕໍ່​ຜີ​ຍ່າ​ງ່າມ, ຜີ​ຍ່າ​ງາມ​ໄດ້​ຫຼົກ​ຜົມ​ໃຫ້​ທ້າວ​ເສັ້ນໜຶ່ງ​ເພື່ອ​ເຮັດ​ສາຍ​ແຮ້ວ.  ພໍ​ວັນ​ຮຸ່ງ​ຂຶ້ນ​ຈຶ່ງ​ໄປ​ຢາມ ​ເຫັນ​ຜີ ນ້ອຍ​ຕິດ​ບ້ວງ​ຢູ່. ຜີນ້ອຍ​ໄດ້​ຂໍ​ຊີວິດ​ໄວ້ ​ແລະ ຂານ​ອາສາ​ຮັບ​ໃຊ້​ທ້າວ​ຕະຫຼອດ​​ໄປ. ຕໍ່ໆມາ​ແຮ້ວ​ກໍ​ຖືກ​ເຫງັນ​ມອງ, ​ເສືອ, ຊ້າງ, ມ້າ, ຮຸ້ງ ​ແລະ ນາກ​ອີກ. ຈຳພວກ​ສັດ​ເຫຼົ່ານີ້​ກໍຂໍ​ຊີວິດ​ນຳ​ທ້າວ​ຄື​ກັນ ​ແລະ ຂໍ​ຮັບ​ໃຊ້​ຕະຫຼອດການ.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6"/>
          <p:cNvSpPr/>
          <p:nvPr/>
        </p:nvSpPr>
        <p:spPr>
          <a:xfrm>
            <a:off x="6613691" y="5538347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(2002)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7"/>
          <p:cNvSpPr/>
          <p:nvPr/>
        </p:nvSpPr>
        <p:spPr>
          <a:xfrm>
            <a:off x="481021" y="719953"/>
            <a:ext cx="10658902" cy="456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​ເມື່ອ​ເຂົ້າ​ສຸກ​ເຫຼືອງ ພະຍາ​ຊ້າງ​ ແລະ​ຝູງ ​ໄດ້​ກິ່ນ​ເຂົ້າ ຈຶ່ງ​ພາກັນ​ມາ​ກິນ ທັງ​ຢຽບ        ຢ່ຳ ​ເສຍ​ຫາຍ​, ທ້າວ​ຈຶ່ງ​ເອົາ​ແຮ້ວ​ໄປ​ໃສ່​ໄວ້​. ພະຍາ​ຊ້າງ​ໄດ້​ຖືກ​ແຮ້ວ​ຂອງ​ທ້າວ ​ແຕ່​       ຊ້າງ​​ໄດ້​ຂໍ​ຊີວິດ​ໄວ້ ​ແລະ ຍັງ​ມອບ​ງາ​ທັງ​ສອງ​ໃຫ້​ໂດຍ​ບອກ​ວ່າ: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ທ້າວ​ເອີຍ! ​ເພື່ອ​ຕອບ​ບຸນ​ແທນ​ຄຸນ​ເຈົ້າ ຂ້ອຍ​ຂໍ​ມອບ​ງາ​ທັງ​ສອງ​ໃຫ້ ຖ້າ​ຕ້ອງການ​ເຂົ້າຂອງ​ວັດຖຸ​ເງິນ​ຄຳ​ໃຫ້​ປາຖະໜາ​ເອົາ​ຈາກ​ງາ​ກ້ຳ​ຊ້າຍ​ນີ້, ສ່ວນ​ງາ​ກໍ້າ​ຂວາ​ໃຫ້​ປ້ອງ​ຂ້າງ​ນອນ ​ແລ້ວ​ລູກ​ຈະ​ມີ​ຄວາມ​ອົບ​ອຸ່ນ​ດອກ. ​ແຕ່​ກ່ອນ​ຈະ​ເອົາ​ງາ​ນີ້​ໄດ້​ໃຫ້​ໄປ​ຂໍ​ເອົາ​ຜົມ​ຍ່າ​ງ່າມ​ມາ​ຕັດ​ເອົາ.</a:t>
            </a:r>
            <a:endParaRPr/>
          </a:p>
        </p:txBody>
      </p:sp>
      <p:sp>
        <p:nvSpPr>
          <p:cNvPr id="185" name="Google Shape;185;p7"/>
          <p:cNvSpPr/>
          <p:nvPr/>
        </p:nvSpPr>
        <p:spPr>
          <a:xfrm>
            <a:off x="6329185" y="5622521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(2002)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8"/>
          <p:cNvSpPr/>
          <p:nvPr/>
        </p:nvSpPr>
        <p:spPr>
          <a:xfrm>
            <a:off x="6380927" y="5582240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(2002)</a:t>
            </a:r>
            <a:endParaRPr/>
          </a:p>
        </p:txBody>
      </p:sp>
      <p:sp>
        <p:nvSpPr>
          <p:cNvPr id="191" name="Google Shape;191;p8"/>
          <p:cNvSpPr/>
          <p:nvPr/>
        </p:nvSpPr>
        <p:spPr>
          <a:xfrm>
            <a:off x="218112" y="642788"/>
            <a:ext cx="10133901" cy="456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ກ່າວ​ເຖິງ​ສະພາບ​ທາງ​ຕູບ​ນ້ອຍ</a:t>
            </a: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</a:t>
            </a:r>
            <a:r>
              <a:rPr b="0" i="0" lang="lo-L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ທຸກ​ເທື່ອ​ທີ່​ທ້າວ​ກັບ​ມາ​ແຕ່​ວຽກ ພໍ​ຂຶ້ນ       ​ເມືອ​ຕູບ​ກໍເຫັນ​ພາ​ເຂົ້າ​ຕັ້ງ​ໄວ້​ຖ້າ​ຢ່າງ​ຄົບ​ຖ້ວນ. ຍ້ອນ​ຄວາມ​ຫີ​ວ ທ້າວ​ນຶກ​ວ່າ​         ຊິ​ກິນ​ໂລດ. ​ແຕ່​ຜີນ້ອຍ​ໄດ້​ຫ້າມ​ໄວ້​ກ່ອນ​ເພາະ​ມັນ​ເປັນ​ເລື່ອງ​ທີ່​ແປກ​ປະຫຼາດທີ່​ສຸດ. ມື້​ໜຶ່ງ</a:t>
            </a: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b="0" i="0" lang="lo-L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ທ້າວ​ຈຶ່ງ​ຈອບ​ເບິ່ງ ​ໂດຍ​ທຳທ່າຊວນ​ຜີນ້ອຍ​ໄປ​ທ່ຽວຄື​ເກົ່າ. ຂະນະ​ທີ່​ຈອບ​ຢູ່​ນັ້ນ ​ໄດ້​ເຫັນ​ນາງ​ສາວ​ງາມ​​ຜູ້ໜຶ່ງຄານ​ອອກ​ມາ​ຈາກ​ງາ​ຊ້າງ ນາງ​ໄດ້​ປັດ​ກວາດ​ມ້ຽນ​ເຮືອນ ພໍ​ເສັດ​ແລ້ວ ​ກໍ​ແຕ່ງ​ພາ​ເຂົ້າ​ໄວ້ ຈາກ​ນັ້ນ​ກໍ​ເຂົ້າ​ໄປ​ຢູ່​ງາ​ຄື​ເກົ່າ. ​ເມື່ອ​ເຫັນ​ແນວ​ນັ້ນ​ທ້າວ​ຈຶ່ງ​ມີຄວາມດີ​ໃຈ​ທີ່ສຸດ. 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9"/>
          <p:cNvSpPr/>
          <p:nvPr/>
        </p:nvSpPr>
        <p:spPr>
          <a:xfrm>
            <a:off x="6204758" y="5582240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(2002)</a:t>
            </a:r>
            <a:endParaRPr/>
          </a:p>
        </p:txBody>
      </p:sp>
      <p:sp>
        <p:nvSpPr>
          <p:cNvPr id="197" name="Google Shape;197;p9"/>
          <p:cNvSpPr/>
          <p:nvPr/>
        </p:nvSpPr>
        <p:spPr>
          <a:xfrm>
            <a:off x="465526" y="1296412"/>
            <a:ext cx="10031102" cy="32701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ມື້​ລຸນ​ມາ​, ທ້າວກໍເຮັດຄືເກົ່າ​ອີກ. ພໍ​ນາງ​ອອກ​ມາ ​ເຫັນ​ວ່າ​ໄດ້​ໂອກາດ ຈຶ່ງ​ແລ່ນ​ ເຂົ້າ​ໄປ​ຕັນ​ປາກ​ງາ​ໄວ້​ຈາກ​ນັ້ນ​ກໍຖາມ​ກົກປາຍສາ​ເຫດ​ນາງ​ຈຶ່ງ​ຕອບ​ວ່າ: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ນ້ອງ​ນີ້ ຄາດ​ແຕ່​ຟ້າ​ຫົວ​ຮ່ວມ​ຮຽງໝອນ ຄາດ​ໄດ້​ເປັນ​ຄູ່​ຊ້ອນ ມິ່ງ​ຂວັນ​ຂອງ​ອ້າຍ​ຈຶ່ງ​ໄດ້​ຈອນ​ມາ​ຜ້າຍ ​ເຊົາ​ເຮືອນ​ທຽມພ່າງ ນ້ອງ​ນີ້​ເຊື້ອ​ລູກ​ຊ້າງ ງາ​ລ້ຳ​ເລີດ​ຄຸນ​ນັ້ນ​ແລ້ວ. ​ທັງ​ສອງ​ຈຶ່ງ​ຕົກລົງ​ຮ່ວມ​ຊີວິດ​ນຳ​ກັນ​ຕໍ່​ໄປ.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0"/>
          <p:cNvSpPr/>
          <p:nvPr/>
        </p:nvSpPr>
        <p:spPr>
          <a:xfrm>
            <a:off x="6305426" y="5537257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(2002)</a:t>
            </a:r>
            <a:endParaRPr/>
          </a:p>
        </p:txBody>
      </p:sp>
      <p:sp>
        <p:nvSpPr>
          <p:cNvPr id="203" name="Google Shape;203;p10"/>
          <p:cNvSpPr/>
          <p:nvPr/>
        </p:nvSpPr>
        <p:spPr>
          <a:xfrm>
            <a:off x="586102" y="981386"/>
            <a:ext cx="10031102" cy="39164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ກ່າວ​ເຖິງ​ຊາວ​ເມືອງ ​ເມື່ອ​ບໍ່​ເຫັນ​ທ້າວ​ເຂົ້າ​ມາ​ຂໍ​ເຂົ້າ​ເປັນ​ເວລາ​ດົນ​ນານ ຄິດ​       ວ່າ​ທ້າວ​ຕາຍ​ແລ້ວ​ຈຶ່ງ​ພາກັນ​ໄປ​ຈອບ​ເບິ່ງ ​ເຫັນ​ທ້າວ​ກໍາພ້າ​ໄດ້​ເມຍ​ງາມ​ທີ່​ສຸດ. ​ເຂົ້າ​    ກໍ​ເຕັມ​ເລົ້າ ​ເຕັມ​ເຍຍ​, ​ເຄື່ອງ​ປູກ​ຂອງ​ຝັງ​ກໍ​ເຕັມ​ໄຮ່​ເຕັມ​ສວນກວ້າງ​ສຸດ​ສາຍຕາ ​ບໍ່​ອຶດ​ຢາກ​ຈັກ​ແນວ. ​ຂ່າວ​ນັ້ນ, ​ຈຶ່ງ​ຊາ​ລື​ໄປ​ຮອດ​ພະຍາ, ພະຍາ​ຍັງ​ບໍ່​ເຊື່ອ​ວ່າ​ຈະ​ເປັນ​ໄປ​ໄດ້ ​ເພື່ອ​ໃຫ້​ແນ່​ໃຈ​ຈຶ່ງ​ໃຫ້​ອາມາດ​ຜູ້​ໃກ້​ຊິດ​ໄປ​ຕິດ​ຕາມ​ເບິ່ງ ​ເຫັນ​ວ່າ​ເປັນຄວາມ​ຈິງ. ພໍ​ຮູ້​ດັ່ງ​ນັ້ນ​, ພະຍາ​ຈຶ່ງ​ສັ່ງ​ໃຫ້​ຮ້ອງ​ເອົາ​ທ້າວ​ກໍາພ້າ​ມາ​ພົບ ​ເມື່ອ​ທ້າວ​ມາ​ພະຍາ​ຈຶ່ງ​ຂູ່​ວ່າ: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1"/>
          <p:cNvSpPr/>
          <p:nvPr/>
        </p:nvSpPr>
        <p:spPr>
          <a:xfrm>
            <a:off x="6187980" y="5662499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(2002)</a:t>
            </a:r>
            <a:endParaRPr/>
          </a:p>
        </p:txBody>
      </p:sp>
      <p:sp>
        <p:nvSpPr>
          <p:cNvPr id="209" name="Google Shape;209;p11"/>
          <p:cNvSpPr/>
          <p:nvPr/>
        </p:nvSpPr>
        <p:spPr>
          <a:xfrm>
            <a:off x="587805" y="1080351"/>
            <a:ext cx="10031102" cy="39164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ບັກ​ກໍາພ້າ ຈຸດປະສົງ​ກູມີ​ຢູ່​ວ່າ ມຶງ​ເປັນ​ກໍາພ້າ​ກຳພອຍ​ບໍ່​ສົມຄວນ​ເລີຍ​ທີ່​ມຶງ​ຈະ​        ມີ​ເມຍ​ງາມ​ແນວ​ນັ້ນ ​ເພື່ອ​ບໍ່​ໃຫ້​ມີ​ຄວາມ​ຮຸນ​ແຮງ ກູ​ຈຶ່ງຂໍ​ເວົ້າ​ກັບ​ມຶງ​ໂດຍ​ດີ​ວ່າ: ​ເມຍ​ມຶງ​ນັ້ນ​ຍົກ​ໃຫ້​ກູ​ໂດຍ​ດີ​ສາ ມັນ​ຈຶ່ງຊິ​ສົມກັບ​ພະຍາ​ມະຫາ​ກະສັດ​ຄື​ກູ. ​ເວົ້າ​ສຸດ​ກໍ​ສົ່ງສຽງຫົວ​ທ້າ​ທາຍ​ແບບ​ຜູ້​ມີ​ອຳນາດ​ດັງ ຮ໋າ ຮ໋າ.....ຮ໋າ ອອກ​ມາ. ຝ່າຍ​ທ້າວ​ເມື່ອ​ໄດ້​ຍິນ​ວ່າ: ​ເອົາ​ເມຍ​ມຶງ​ມາ​ໃຫ້​ກູ​ ນ້ຳຕາ​ແຫ່ງ​ຄວາມຄຽດ​ແຄ້ນ​ກໍ​ຄ່ອຍໆ​ໄຫຼຊຶມ​ອອກ​ມາ​ຈາກ​ເບົ້າຕາ​ທັງ​ສອງ ​ແລະ ​ໄດ້​ເວົ້າ​ວ່າ: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2"/>
          <p:cNvSpPr/>
          <p:nvPr/>
        </p:nvSpPr>
        <p:spPr>
          <a:xfrm>
            <a:off x="6221536" y="5635127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(2002)</a:t>
            </a:r>
            <a:endParaRPr/>
          </a:p>
        </p:txBody>
      </p:sp>
      <p:sp>
        <p:nvSpPr>
          <p:cNvPr id="215" name="Google Shape;215;p12"/>
          <p:cNvSpPr/>
          <p:nvPr/>
        </p:nvSpPr>
        <p:spPr>
          <a:xfrm>
            <a:off x="726891" y="707347"/>
            <a:ext cx="10031102" cy="456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ເຫດ​ໃດພໍ່ພະຍາ​ຊ່າງ​ມາ​ເວົ້າ​ແນວ​ບໍ່​ແມ່ນ​ຄວາມ​ແທ້ ຂ້ານ້ອຍ​ກໍາພ້າ​ກໍາພອຍ​ຢູ່ ​       ແຕ່​ລູກ​​ເມຍ​ຂ້ານ້ອຍ​ກໍ​ຮັກ​ຄື​ແກ່ນ​ຕາ, ຄັນ​ເອົາສິ່ງຂອງ​ວັດຖຸ​ເງິນ​ຄຳ, ​ເສື້ອ​ຜ້າ​       ແຜ່ນ​​ແພ​ແນວ​ໃດ​ແນວ​ອື່ນ​ ກໍ​ຍັງ​ໄຄ​ແດ່​ ອັນ​ນີ້​ຈັ່ງ​ໃດ​ພັດ​ມາ​ວ່າ​ໃຫ້​ຂ້ານ້ອຍ​ຍົກ​ເມຍ​ໃຫ້​ຈັ່ງ​ຊີ ​ແນວ​ໃດ​ຂ້ານ້ອຍ​ກໍ​ບໍ່​ໃຫ້​ດອກ.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ເມື່ອ​ຍິນແນວນັ້ນ​ພະຍາ​ຈຶ່ງ​ກັບປ່ຽນບັນຍາກາດ​ໃໝ່​ວ່າ: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ເອົາ! ຄັນຈັ່ງຊັ້ນ ​ເຮົາ​ມາ​ພະນັນ​ກັນ​ຕີ​ໄກ່, ຖ້າ​ໄກ່​ມຶງ​ແພ້ ກູ​ຈະ​ຍົກ​ເມືອງ​ໃຫ້​ມຶງ​ເຄິ່ງໜຶ່ງ​ໂລດ, ​ແຕ່​ຖ້າ​ໄກ່​ກູ​ແພ້​ ມຶງ​ຕ້ອງ​ຍົກ​ເມຍ​ມຶງ​ໃຫ້​ກູ. ວ່າ​ຈັ່ງ​ໃດ​ກໍ່າພ້າ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3"/>
          <p:cNvSpPr/>
          <p:nvPr/>
        </p:nvSpPr>
        <p:spPr>
          <a:xfrm>
            <a:off x="4938020" y="4835620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(2002)</a:t>
            </a:r>
            <a:endParaRPr/>
          </a:p>
        </p:txBody>
      </p:sp>
      <p:sp>
        <p:nvSpPr>
          <p:cNvPr id="221" name="Google Shape;221;p13"/>
          <p:cNvSpPr/>
          <p:nvPr/>
        </p:nvSpPr>
        <p:spPr>
          <a:xfrm>
            <a:off x="527378" y="1216278"/>
            <a:ext cx="10031102" cy="26237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ໄດ້​ຍິນ​ຄຳ​ວ່າ: “ພະນັນ”  ພ້ອມທັງກະຕິກາ. ຊາຍກໍາພ້າກໍຈົນປັນຍາ ເພາະ      ໄກ່ກໍບໍ່ມີ ແລະ ປະຕິເສດກັບພະຍາກໍບໍ່ໄດ້ ເຂົາຈຳຕ້ອງກົ້ມໜ້າຟາຍນ້ຳຕາ ສູ່ກະຕູບນ້ອຍ ແລະ ເມຍຂວັນ. ພໍເມຍເຫັນທ້າວໂສກເສົ້າເຊັ່ນນັ້ນ ກໍຈິ່ງຖາມຫາສາເຫດ ທ້າວຈຶ່ງເລົ່າຄວາມເປັນໄປທັງໝົດສູ່ເມຍຟັງ ເມຍຈຶ່ງບອກວ່າ: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4"/>
          <p:cNvSpPr/>
          <p:nvPr/>
        </p:nvSpPr>
        <p:spPr>
          <a:xfrm>
            <a:off x="4887686" y="5590629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(2002)</a:t>
            </a:r>
            <a:endParaRPr/>
          </a:p>
        </p:txBody>
      </p:sp>
      <p:sp>
        <p:nvSpPr>
          <p:cNvPr id="227" name="Google Shape;227;p14"/>
          <p:cNvSpPr/>
          <p:nvPr/>
        </p:nvSpPr>
        <p:spPr>
          <a:xfrm>
            <a:off x="535768" y="1431353"/>
            <a:ext cx="10031102" cy="32701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ອ້າຍກໍາພ້າເອີຍ! ອ້າຍບໍ່ຕ້ອງໂສກເສົ້າເສຍໃຈເລີຍ ໃຫ້ອ້າຍໄປຮ້ອງຫາເຫງັນມອງຕົວຖືກແຮ້ວມື້ນັ້ນ ລາວກໍຈະມີວິທີຊ່ວຍອ້າຍດອກ. ທ້າວໄດ້ຍິນແນວນັ້ນກໍເບົາໃຈລົງແດ່, ຈາກນັ້ນກໍໄປຮ້ອງ ຫາເຫງັນມອງ ຈຶ່ງອາສາແປງເພດເປັນໄກ່.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ພໍຮຸ່ງເຊົ້າຊາຍກໍາພ້າກໍອູ້ມໄກ່ເຂົ້າເມືອງ, ພໍໄດ້ເວລາການຕີໄກ່ກໍເລີ່ມຕົ້ນ ພະຍາຫົວສະອິດສະອ້ອຍແລ້ວກໍເວົ້າວ່າ: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5"/>
          <p:cNvSpPr/>
          <p:nvPr/>
        </p:nvSpPr>
        <p:spPr>
          <a:xfrm>
            <a:off x="4787019" y="5808742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(2002)</a:t>
            </a:r>
            <a:endParaRPr/>
          </a:p>
        </p:txBody>
      </p:sp>
      <p:sp>
        <p:nvSpPr>
          <p:cNvPr id="233" name="Google Shape;233;p15"/>
          <p:cNvSpPr/>
          <p:nvPr/>
        </p:nvSpPr>
        <p:spPr>
          <a:xfrm>
            <a:off x="477046" y="1392446"/>
            <a:ext cx="10031102" cy="39164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ບັກກໍາພ້າເອີຍ! ຈັ່ງແມ່ນມຶງໂງ່ນໍ ກູຂໍເມຍມຶງດີໆ ມຶງຍັງບໍ່ຍອມໃຫ້ ພັດຍັງບໍ່ພໍ ເສຍທັງເມຍທັງໄກ່ຊັ້ນບໍ? ເວົ້າແລ້ວກໍຕົບແຂ່ງຕົບຂາ ໄກ່ຕີກັນໄປເລື້ອງໆ. ພວກອຳມາດທີ່ຢູ່ໃກ້ຊິດກໍເວົ້າເປັນສຽງດຽວກັນວ່າ: ໄກ່ທ້າວກໍາພ້າຊິຕາຍແລ້ວ, ແຕ່ເວົ້າບໍ່ທັນສຸດສຽງ ໄກ່ທ້າວກໍາພ້າກໍໂດດເຂົ້າໄປເຕະໄກ່ພະຍາຈົນຄໍຫັກກັບບ່ອນ. ພ້ອມທັງສຽງຕົບມືຜືຜ້າຂອງປະຊາຊົນຜູ້ຊົມ ພະຍາກໍມີຄວາມອັບອາຍຂາຍໜ້າ ແລະ ໂກດແຄ້ນທີ່ສຸດ. 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6"/>
          <p:cNvSpPr/>
          <p:nvPr/>
        </p:nvSpPr>
        <p:spPr>
          <a:xfrm>
            <a:off x="5935560" y="5980784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(2002)</a:t>
            </a:r>
            <a:endParaRPr/>
          </a:p>
        </p:txBody>
      </p:sp>
      <p:sp>
        <p:nvSpPr>
          <p:cNvPr id="239" name="Google Shape;239;p16"/>
          <p:cNvSpPr/>
          <p:nvPr/>
        </p:nvSpPr>
        <p:spPr>
          <a:xfrm>
            <a:off x="610939" y="546249"/>
            <a:ext cx="10135359" cy="48436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ພະຍາບອກໃຫ້ທ້າວເອົາຄວາຍມາຊົນກັນອີກໃນມື້ອື່ນ. ທ້າວກໍາພ້າໄປຮ້ອງ             ຫາເສືອ ເສືອໄດ້ແປງເພດເປັນຄວາຍ ຊົນກັບຄວາຍພະຍາ ແລ້ວຄວາຍພະຍາກໍຕາຍ       ອີກ. ພະຍາກໍຍັງບໍ່ຍອມສັ່ງໃຫ້ເອົາຊ້າງມາຊົນອີກ ຊ້າງພະຍາກໍຕາຍເພາະຊ້າງຂອງຊາຍກໍາພ້າແມ່ນຊ້າງນ້ຳແປງເພດ.</a:t>
            </a:r>
            <a:endParaRPr b="0" i="0" sz="2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ເມື່ອໄກ່, ຄວາຍ ແລະ ຊ້າງຕາຍ ພະຍາກໍຍັງບໍ່ຍອມ ຍັງຊູຊີເອົາເມຍທ້າວໃຫ້ໄດ້ແລ້ວຈຶ່ງສັ່ງທ້າວກິນສັດທີ່ຕາຍໃຫ້ໝົດ.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ທ້າວຈຳຕ້ອງກັບເມືອ ແລ້ວປຶກສາກັບເມຍ. ເຖິງມື້ໃໝ່ຈຶ່ງເອີ້ນເອົາຮຸ້ງມາ, ພໍເຖິງເວລາ ພະຍາຮຸ້ງພ້ອມດ້ວຍບໍລິວານຈຶ່ງເລື່ອມຕາລົງມາກິນຊີ້ນນັ້ນຈົນໝົດ ແລ້ວກໍບິນກັບຄືນ.</a:t>
            </a:r>
            <a:endParaRPr b="0" i="0" sz="2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7"/>
          <p:cNvSpPr/>
          <p:nvPr/>
        </p:nvSpPr>
        <p:spPr>
          <a:xfrm>
            <a:off x="4932761" y="5732366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(2002)</a:t>
            </a:r>
            <a:endParaRPr/>
          </a:p>
        </p:txBody>
      </p:sp>
      <p:sp>
        <p:nvSpPr>
          <p:cNvPr id="245" name="Google Shape;245;p17"/>
          <p:cNvSpPr/>
          <p:nvPr/>
        </p:nvSpPr>
        <p:spPr>
          <a:xfrm>
            <a:off x="435892" y="1243999"/>
            <a:ext cx="10031102" cy="32701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ພະຍາຍັງສືບຕໍ່ລົບລີ້ນປີ້ນຄວາມ, ຍັງບັງຄັບໃຫ້ທ້າວຫາເຮືອມາຊ່ວງກັນອີກ ໂດຍກະຕິກາອັນເກົ່າ. ທ້າວກໍເມືອປຶກສາກັບເມຍ. ພໍຮຸ່ງເຊົ້າມາທ້າວຈຶ່ງເອີ້ນເອົານາກ, ນາກໄດ້ແປງຕົວເປັນໂດຍແມ່ນທ້າວກໍາພ້າຜູ້ດຽວເປັນສີພາຍ. ເຖິງຈະອອກເຫື່ອເທແຮງ ສຸມໝົດຈິດໝົດໃຈ ເຮືອຂອງພະຍາຍັງເອົາຊະນະເຮືອຂອງທ້າວກໍ່າພ້າບໍ່ໄດ້ ສຸດທ້າຍກໍຫຼົ້ມ ພະຍາເລີຍຕາຍໄປ, ເມື່ອພະຍາຕາຍໄປແລ້ວ ກໍຍັງໄດ້ເກີດເປັນແຖນອີກ. 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8"/>
          <p:cNvSpPr/>
          <p:nvPr/>
        </p:nvSpPr>
        <p:spPr>
          <a:xfrm>
            <a:off x="4907595" y="5061246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(2002)</a:t>
            </a:r>
            <a:endParaRPr/>
          </a:p>
        </p:txBody>
      </p:sp>
      <p:sp>
        <p:nvSpPr>
          <p:cNvPr id="251" name="Google Shape;251;p18"/>
          <p:cNvSpPr/>
          <p:nvPr/>
        </p:nvSpPr>
        <p:spPr>
          <a:xfrm>
            <a:off x="579843" y="1165932"/>
            <a:ext cx="10031102" cy="26237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ດ້ວຍຈິດວິນຍານອະທຳ, ອາຄາດ ແລະ ອິດສາບັງບຽດຢາກໄດ້ເມຍຂອງກໍາພ້າ ຍັງສຶບຕໍ່ສູ້ກັບທ້າວກໍາພ້າອີກ, ສູ້ໄປສູ້ມາ ສຸດທ້າຍກໍຖືກບ້ວງກໍາພ້າ. ກໍາພ້າໄດ້ປ່ອຍຕົວໄປ ເມື່ອຂຶ້ນໄປແລ້ວເອີ້ນຝຸງສັດມາຖາມວ່າ ມີໃຜທີ່ສາມາດລົງນຳເອົາຂວັນເມຍບັກກໍາພ້າຢູ່ເມືອງລຸ່ມມາໃຫ້ກູໄດ້?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9"/>
          <p:cNvSpPr/>
          <p:nvPr/>
        </p:nvSpPr>
        <p:spPr>
          <a:xfrm>
            <a:off x="4882427" y="5745428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(2002)</a:t>
            </a:r>
            <a:endParaRPr/>
          </a:p>
        </p:txBody>
      </p:sp>
      <p:sp>
        <p:nvSpPr>
          <p:cNvPr id="257" name="Google Shape;257;p19"/>
          <p:cNvSpPr/>
          <p:nvPr/>
        </p:nvSpPr>
        <p:spPr>
          <a:xfrm>
            <a:off x="588231" y="1112572"/>
            <a:ext cx="10031102" cy="39164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ໄດ້ມີ ແມງງອດ, ງູເຫົ່າ, ນົກເຄົ້າ ແລະ ບ່າງລົ້ວ. ເມື່ອຮັບປາກແລ້ວກໍໄດ້ວາງໜ້າທີ່ ແລະ ແຜນການຢ່າງລະອຽດ. ເວລາປະຊຸມແບ່ງປັນໜ້າທີ່ກັນນັ້ນ ຜີນ້ອຍກໍໄດ້ຈອບຟັງ ແລະ ຮູ້ແຜນການລະອຽດ ແລ້ວຈຶ່ງຮີບກັບລົງມາບອກເອື້ອຍໃພ້ວ່າ: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ແຕ່ນີ້ຕໍ່ໄປ ເອື້ອຍບໍ່ຕ້ອງລຸກໜຶ້ງເຂົ້າ, ທຸກສິ່ງທຸກຢ່າງນ້ອງຈະຮັບພາລະເອງ, ພໍຮຸ່ງເຊົ້າມາຜີນ້ອຍກໍລຸກແຕ່ເດິກແລ້ວກໍຈັດການຂ້າແມງງອດທີ່ຢູ່ດົ້ນຟືນ, ງູເຫົ່າທີ່ລີ້ຢູ່ໝໍ້ໜຶ້ງ ແລະ ນົກເຄົ້າທີ່ຈັບຢູ່ປາຍຊານ ເປັນລຳດັບຕໍ່ມາ.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0"/>
          <p:cNvSpPr/>
          <p:nvPr/>
        </p:nvSpPr>
        <p:spPr>
          <a:xfrm>
            <a:off x="6096000" y="6009202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(2002)</a:t>
            </a:r>
            <a:endParaRPr/>
          </a:p>
        </p:txBody>
      </p:sp>
      <p:sp>
        <p:nvSpPr>
          <p:cNvPr id="263" name="Google Shape;263;p20"/>
          <p:cNvSpPr/>
          <p:nvPr/>
        </p:nvSpPr>
        <p:spPr>
          <a:xfrm>
            <a:off x="530636" y="1054725"/>
            <a:ext cx="10044752" cy="48436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ສັດທັງສາມໄດ້ຕາຍໝົດ ຍັງແຕ່ບ່າງລົ້ວທີ່ສາມາດຮ້ອງເອົາຂວັນນາງຂຶ້ນໃຫ້ພະຍາ   ແຖນໄດ້. ແຕ່ຍ້ອມຄວາມພະຍາຍາມອັນສະຫຼາດຄ້ອງແຄ້ວຂອງຜີນ້ອຍ, ຜີນ້ອຍຈຶ່ງວາງແຜນຫຼອກບ່າງລົ້ວໂດຍເອົາໃບໄມ້ມາສານເຮັດຂ້ອງໃຫ້ບ່າງລົ້ວເຫັນ, ບ່າງລົ້ວສົນໃຈເລີຍຖາມວ່າ:</a:t>
            </a:r>
            <a:endParaRPr b="0" i="0" sz="2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ສ່ຽວແມ່ນໂຕເຮັດຫຍັງຄືມາຂະໜຸກຂະໜຸ້ຍແທ້?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ໂອຍ! ສ່ຽວເອີຍເຮົາວ່າຊິສານອູ່ ( ຜີນ້ອຍຕອບ )</a:t>
            </a:r>
            <a:endParaRPr b="0" i="0" sz="2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ອູ່ຫຍັງ ຄືເຮັດແນວນີ້? ( ບ່າງຖາມ )</a:t>
            </a:r>
            <a:endParaRPr b="0" i="0" sz="2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ອູ່ຂ້າງບ່ອງ ( ຜີນ້ອຍຕອບ )</a:t>
            </a:r>
            <a:endParaRPr b="0" i="0" sz="2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1"/>
          <p:cNvSpPr/>
          <p:nvPr/>
        </p:nvSpPr>
        <p:spPr>
          <a:xfrm>
            <a:off x="5780049" y="5531030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(2002)</a:t>
            </a:r>
            <a:endParaRPr/>
          </a:p>
        </p:txBody>
      </p:sp>
      <p:sp>
        <p:nvSpPr>
          <p:cNvPr id="269" name="Google Shape;269;p21"/>
          <p:cNvSpPr/>
          <p:nvPr/>
        </p:nvSpPr>
        <p:spPr>
          <a:xfrm>
            <a:off x="873457" y="522212"/>
            <a:ext cx="10645254" cy="48436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ພໍສານສຳເລັດຜີນ້ອຍຈຶ່ງເວົ້າວ່າ:</a:t>
            </a:r>
            <a:endParaRPr b="0" i="0" sz="2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ສ່ຽວ! ເຮົາຂໍເພິ່ງໂຕ ເຂົ້າຢັນຂ້າງທາງໃນໃຫ້ເຮົາແດ່ວ່າ ມັນ​ຊິ​ແໜ້ນໜາດີ​ຢູ່​ບໍ່?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ໄດ້! ບ່າງ​ຕອບ​ດ້ວຍ​ຄວາມ​ຍິນ​ດີ.</a:t>
            </a:r>
            <a:endParaRPr b="0" i="0" sz="2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ຍ້ອນ​​ຮູ້​ເທົ່າ​ບໍ່​ເຖິງ​ການ​ບ່າງ​ຈຶ່ງ​ເຂົ້າ​ໄປ, ​ເມື່ອ​ຜີນ້ອຍ​ໄດ້​ໂອກາດ​ຈຶ່ງ​ອັດ​ທັນທີ​ແລ້ວ​ຈຶ່ງ​ຂູ່​ວ່າ:</a:t>
            </a:r>
            <a:endParaRPr b="0" i="0" sz="2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ມື້​ນີ້ ​ຄື​ມື້​ສຸດ​ທ້າຍ​ຂອງ​ມືງ​ແລ້ວ, ກູ​ຈະ​ຂ້າ​ມື​ງດຽວນີ້​ໂລດ​ ຖ້າ​ມື​ງຢ້ານຕາຍ​ ມຶງ​ຕ້ອງ​ຮຽກ​ເອົາ​ຂວັນ​ເອື້ອຍ​ໃພ້​ກູ​ມາ.</a:t>
            </a:r>
            <a:endParaRPr b="0" i="0" sz="2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ຍ້ອນ​ຄວາມ​ຕົກ​ໃຈ ​ແລະ ຢ້ານ​ຕາຍ​ ບ່າງ​ຈຶ່ງ​ຮຽກ​ເອົາ​ຂວັນ​ນາງ​ງາ​ມາ ພໍ​ນາງ​ຄືນ​ແລ້ວ​ ຜີນ້ອຍ​ຍັງ​ລໍ້​ຕັດ​ລີ້ນບ່າງ​ອີກ ​ໂດຍ​ຖາມ​ວ່າ:</a:t>
            </a:r>
            <a:endParaRPr b="0" i="0" sz="2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2"/>
          <p:cNvSpPr/>
          <p:nvPr/>
        </p:nvSpPr>
        <p:spPr>
          <a:xfrm>
            <a:off x="5478046" y="5835578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ກຽງແກ້ວ ນວນນະວົງ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(2002)</a:t>
            </a:r>
            <a:endParaRPr/>
          </a:p>
        </p:txBody>
      </p:sp>
      <p:sp>
        <p:nvSpPr>
          <p:cNvPr id="275" name="Google Shape;275;p22"/>
          <p:cNvSpPr/>
          <p:nvPr/>
        </p:nvSpPr>
        <p:spPr>
          <a:xfrm>
            <a:off x="696036" y="596880"/>
            <a:ext cx="9865703" cy="49462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b="0" i="0" lang="lo-L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ໂທ​ສ່ຽວ! ສຽງຮ້ອງ​ຂອງ​ໂຕ​ຈັ່ງ​ແມ່ນ​ເຂັດ​ເນາະ</a:t>
            </a: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b="0" i="0" lang="lo-L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​ໂຕ​ພໍ​ບອກ​ເຮົາ​ໄດ້​ບໍ່​ວ່າ​          ມັນ​ເຂັດ​ຍ້ອນ​ຫຍັງ</a:t>
            </a: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b="0" i="0" lang="lo-L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ໂອ! ກໍ​ເຂັດ​ຍ້ອນ​ປາຍ​ລີ້ນ​ເຮົາ​ນີ້​ຕົວະ ( ບ່າງ​ຕອບ​ດ້ວຍ​ຄວາມ​ທະ​ນົງ​ຕົວ )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</a:t>
            </a:r>
            <a:r>
              <a:rPr b="0" i="0" lang="lo-L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ໂອ! ຄັນ​ຊັ້ນ​ເຮົາ​ຂໍ​ເບິ່ງ​ແດ່​ຊິ​ໄດ້​ບໍ່</a:t>
            </a: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? ( </a:t>
            </a:r>
            <a:r>
              <a:rPr b="0" i="0" lang="lo-L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ຜີນ້ອຍ​ຖາມ​ຈໍ້ເຂົ້າ )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</a:t>
            </a:r>
            <a:r>
              <a:rPr b="0" i="0" lang="lo-L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ໄດ້! ວ່າ​ແລ້ວ​ບ່າງ​ກໍແລ​ບລີ້ນ​ອອກ​ມາ​ໃຫ້​ຜີນ້ອຍ​ເບິ່ງ ຜີນ້ອຍ​ຈຶ່ງ​ຮີບ​ຕັດ​ປາຍ​ລີ້ນ​ທັນທີ ພາຍຫຼັງທີ່​ຕັດ​ແລ້ວ ​ເພື່ອ​ຄວາມ​ແນ່​ໃຈ ຜີນ້ອຍ​ຍັງ​ບອກ​ໃຫ້​ບ່າງ​ຮ້ອງ​ທົດ​ລອງ​ອີກ ​ແຕ່​ກໍບໍ່​ມີ​ລິດ​ເດດ​ອີ​ຫຍັງໝົດ.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</a:t>
            </a:r>
            <a:r>
              <a:rPr b="0" i="0" lang="lo-LA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ຫຼັງຈາກ​ທ້າວ​ພະຍາ​ຕາຍ​ໄປ​ແລ້ວ ຊາວ​ເມືອງ​ເຫັນ​ວ່າ​: ທ້າວກໍາພ້າ​ເປັນ​ຄົນ​ທີ່​ມີ​ຄວາມ​ສາມາດ​ຈຶ່ງ​ພ້ອມ​ກັນ​ຍົກ​ທ້າວ​ຂຶ້ນ​ນັ່ງ​ແທນ​ເມືອງ​ຕໍ່​ໄປ.</a:t>
            </a:r>
            <a:r>
              <a:rPr b="0" i="0" lang="lo-LA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3"/>
          <p:cNvSpPr/>
          <p:nvPr/>
        </p:nvSpPr>
        <p:spPr>
          <a:xfrm>
            <a:off x="1685773" y="329330"/>
            <a:ext cx="3712229" cy="953358"/>
          </a:xfrm>
          <a:prstGeom prst="roundRect">
            <a:avLst>
              <a:gd fmla="val 16667" name="adj"/>
            </a:avLst>
          </a:prstGeom>
          <a:solidFill>
            <a:srgbClr val="FFC000"/>
          </a:solidFill>
          <a:ln cap="rnd" cmpd="sng" w="19050">
            <a:solidFill>
              <a:srgbClr val="4594A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ເລື່ອງ “ພູທ້າວ ພູນາງ”</a:t>
            </a: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p23"/>
          <p:cNvSpPr/>
          <p:nvPr/>
        </p:nvSpPr>
        <p:spPr>
          <a:xfrm>
            <a:off x="638663" y="231759"/>
            <a:ext cx="1047111" cy="1017082"/>
          </a:xfrm>
          <a:prstGeom prst="flowChartConnector">
            <a:avLst/>
          </a:prstGeom>
          <a:solidFill>
            <a:schemeClr val="accent1"/>
          </a:solidFill>
          <a:ln cap="rnd" cmpd="sng" w="19050">
            <a:solidFill>
              <a:srgbClr val="4594A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lo-LA" sz="28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6.</a:t>
            </a:r>
            <a:endParaRPr b="0" i="0" sz="2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82" name="Google Shape;282;p23"/>
          <p:cNvSpPr/>
          <p:nvPr/>
        </p:nvSpPr>
        <p:spPr>
          <a:xfrm>
            <a:off x="580574" y="1582621"/>
            <a:ext cx="2961313" cy="320912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lo-LA" sz="2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ກິດຈະກຳ: 2</a:t>
            </a:r>
            <a:endParaRPr b="1" i="0" sz="2800" u="sng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1) ເລື່ອງ “ພູທ້າວພູນາງ” ມີເນື້ອໃນແນວໃດ?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23"/>
          <p:cNvSpPr/>
          <p:nvPr/>
        </p:nvSpPr>
        <p:spPr>
          <a:xfrm>
            <a:off x="3945624" y="2318674"/>
            <a:ext cx="7009534" cy="35731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825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4" name="Google Shape;284;p23"/>
          <p:cNvPicPr preferRelativeResize="0"/>
          <p:nvPr/>
        </p:nvPicPr>
        <p:blipFill rotWithShape="1">
          <a:blip r:embed="rId3">
            <a:alphaModFix/>
          </a:blip>
          <a:srcRect b="25992" l="29104" r="28806" t="32030"/>
          <a:stretch/>
        </p:blipFill>
        <p:spPr>
          <a:xfrm>
            <a:off x="4169329" y="1513274"/>
            <a:ext cx="7620000" cy="4191240"/>
          </a:xfrm>
          <a:prstGeom prst="rect">
            <a:avLst/>
          </a:prstGeom>
          <a:noFill/>
          <a:ln>
            <a:noFill/>
          </a:ln>
        </p:spPr>
      </p:pic>
      <p:sp>
        <p:nvSpPr>
          <p:cNvPr id="285" name="Google Shape;285;p23"/>
          <p:cNvSpPr/>
          <p:nvPr/>
        </p:nvSpPr>
        <p:spPr>
          <a:xfrm>
            <a:off x="587264" y="5861576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ບຸນລ້ອມ ສີບຸນເຮືອງ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(2014)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4"/>
          <p:cNvSpPr/>
          <p:nvPr/>
        </p:nvSpPr>
        <p:spPr>
          <a:xfrm>
            <a:off x="596348" y="807738"/>
            <a:ext cx="10469217" cy="456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	ຢູ່ເທິງບ້ານຊຽງແມນ ຝັ່ງຂວາຂອງແມ່ນໍ້າຂອງຕໍ່ໜ້າຂອງນະຄອນຫຼວງພະບາງ        ມີພູສອງໜ່ວຍທີ່ມີຮູບປະພັນເໝືອນມະນຸດ ນອນຫງາຍຢ່າງໜ້າອັດສະຈັນ. ໜ່ວຍ   ໃຕ້ຮຽກວ່າ: ພູພຸດທະເສນ, ໜ່ວຍເໜືອຮຽກວ່າ: ພູນາງກັງຮີ ຮຽກກັນຫຍໍ້ໆວ່າ: “ພູທ້າວພູນາງ”. 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	ນິທານຫຍໍ້ພູສອງໜ່ວຍນີ້ ຄົນລາວບູຮານໄດ້ເລົ່າຕໍ່ກັນມາວ່າ: ແຕ່ຄັ້ງກ່ອນຢູ່ບໍໍລິເວນອິນທະປັດຖາມີຄົນຕັດຟືນຜູ້ໜຶ່ງທຸກໄຮ້ເຂັນໃຈທີ່ສຸດ, ຊາຍທຸກຜູ້ນັ້ນມີເມຍຜູ້ໜຶ່ງ ແລະ ລູກສິບສອງຄົນ ດ້ວຍຄວາມທຸກຊາຍຕັດຟືນຜູ້ນັ້ນຈຶ່ງເອົາລູກໄປໂຜດທີ່ປ່າເສຍ 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1" name="Google Shape;291;p24"/>
          <p:cNvSpPr/>
          <p:nvPr/>
        </p:nvSpPr>
        <p:spPr>
          <a:xfrm>
            <a:off x="5313470" y="5792499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ບຸນລ້ອມ ສີບຸນເຮືອງ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(2014)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5"/>
          <p:cNvSpPr/>
          <p:nvPr/>
        </p:nvSpPr>
        <p:spPr>
          <a:xfrm>
            <a:off x="595107" y="719123"/>
            <a:ext cx="9991800" cy="39164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ນາງສິບສອງຄົນຈິ່ງໄປພົບນາງຍັກແມ່ໝ້າຍໂຕໜຶ່ງຊື່ວ່າ: ສຸນທະລາ ນາງຍັກມີລູກສາວຜູ້ໜຶ່ງຊື່ວ່ານາງ ກັງຮີ. ຍັກໄດ້ເອົາພວກນາງໄປຢູ່ໃນພະລາຊະວັງກັບລູກສາວຂອງຕົນເອງ. 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ຫຼາຍປີຕໍ່ມາພໍຊອນສາວ, ວັນໜຶ່ງທັງສິບສອງຄົນໄດ້ພາກັນລັກໜີ. ນາງຍັກກໍຕິດ ຕາມໄປຈົນພົບແລ້ວນາງສິບສອງຄົນກໍເຂົ້າໄປລີ້ຢູ່ໃນປາກພະຍາງົວຕົວໜຶ່ງ. ເມື່ອຍັກກັບຄືນແລ້ວນາງສິບສອງຈຶ່ງອອກເດິນທາງຕໍ່ໄປ.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7" name="Google Shape;297;p25"/>
          <p:cNvSpPr/>
          <p:nvPr/>
        </p:nvSpPr>
        <p:spPr>
          <a:xfrm>
            <a:off x="5083271" y="5299777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ບຸນລ້ອມ ສີບຸນເຮືອງ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(2014)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26"/>
          <p:cNvSpPr/>
          <p:nvPr/>
        </p:nvSpPr>
        <p:spPr>
          <a:xfrm>
            <a:off x="3945624" y="2318674"/>
            <a:ext cx="7009534" cy="35731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825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26"/>
          <p:cNvSpPr/>
          <p:nvPr/>
        </p:nvSpPr>
        <p:spPr>
          <a:xfrm>
            <a:off x="511217" y="714115"/>
            <a:ext cx="10142802" cy="39164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ພໍໄປເຖິງນະຄອນຫຼວງເຊິ່ງເປັນເມືອງຂອງທ້າວປາລຸທະເສນ. ພະອົງນີ້ເຫັນນາງທັງຫຼາຍມີຮູບຮ່າງເນື້ອກາຍຈົບງາມ ພະຍາກໍເອົານາງທັງສິບສອງຄົນຂຶ້ນເປັນມະເຫສີ.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ເມື່ອຍັກໄດ້ຊາບວ່ານາງສິບສອງໄດ້ເປັນເທວີຂອງພະຍາປາລຸທະເສນແລ້ວກໍຕາມໄປ. ແປງເປັນມະນຸດທີ່ມີເນື້ອກາຍໜຸ່ມນ້ອຍ ແລະ ງົດງາມທີ່ສຸດເຂົ້າໄປໃນພະລາຊະວັງ. ພະຍາປາລຸທະເສນກໍຫຼົງຮັກແລ້ວຍົກນາງຂຶ້ນເປັນອັກຄະມະເຫສີ. ຕໍ່ມານາງຍັກແກ້ງເຈັບປ່ວຍຢ່າງໜັກບໍ່ກິນເຂົ້າ, ນ້ຳ ຈົນຮ່າງກາຍຈ່ອຍຜ່ອມຫ່ຽວແຫ້ງ. 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4" name="Google Shape;304;p26"/>
          <p:cNvSpPr/>
          <p:nvPr/>
        </p:nvSpPr>
        <p:spPr>
          <a:xfrm>
            <a:off x="5267829" y="5404167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ບຸນລ້ອມ ສີບຸນເຮືອງ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(2014)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7"/>
          <p:cNvSpPr/>
          <p:nvPr/>
        </p:nvSpPr>
        <p:spPr>
          <a:xfrm>
            <a:off x="628664" y="450675"/>
            <a:ext cx="9958243" cy="52091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ຈຶ່ງບອກໃຫ້ພະຍາປາລຸທະເສນໄປນຳໝໍໂຫນ. ນາງຍັກຈຳແລງກາຍ ເປັນແມ່   ໝໍໄປຢູ່ຂ້າງໜ້າ. ເມື່ອຄົນໃຊ້ໄປຫາມັນ ມັນທວາຍວ່າ ນາງສິບສອງຄົນເປັນຄົນຂັດ ຂວາງຖ້າຂັບໄລ່ນາງສິບສອງໜີອອກຈາກພະລາຊະວັງ ແລະ ເຈາະເອົາຕາເຂົາທັງມວນມາສູ່ຂວັນນາງສຸນທະລາຜູ້ເປັນອັກຄະມະເຫສີ ພະຍາດນາງຈຶ່ງຈະຫາຍ ບໍ່ດັ່ງນັ້ນເຫັນຈັກຕາຍໄປບໍ່ສົງກາ.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	ຍ້ອນຫຼົງຮັກນາງຍັກ, ພະຍາປາລຸທະເສນຈຶ່ງສັ່ງໃຫ້ບ່າວໄພ່ເຈາະຕານາງສິບສອງແລ້ວເອົາໄປໄວ້ໃນຖໍ້າເລິກແຫ່ງໜຶ່ງ. ນາງຍັກເອົາຕາສົ່ງໃຫ້ລູກສາວທີ່ເມືອງໄວຍະລັບປະຕິ.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27"/>
          <p:cNvSpPr/>
          <p:nvPr/>
        </p:nvSpPr>
        <p:spPr>
          <a:xfrm>
            <a:off x="5776169" y="5749186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ບຸນລ້ອມ ສີບຸນເຮືອງ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(2014)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28"/>
          <p:cNvSpPr/>
          <p:nvPr/>
        </p:nvSpPr>
        <p:spPr>
          <a:xfrm>
            <a:off x="3945624" y="2318674"/>
            <a:ext cx="7009534" cy="35731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825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6" name="Google Shape;316;p28"/>
          <p:cNvSpPr/>
          <p:nvPr/>
        </p:nvSpPr>
        <p:spPr>
          <a:xfrm>
            <a:off x="569940" y="1133565"/>
            <a:ext cx="9983410" cy="36433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ນາງສິບສອງ  ເມື່ອໄດ້ຈາກພະລາຊະວັງພະຍາປາລຸທະເສນໄປ ຜູ້ໃດກໍຖືພາໝົດ    ທຸກຄົນ. ແຕ່ຍ້ອນຄວາມອຶດຢາກ ເມື່ອເກີດລູກອອກມາ ພວກເຂົາຈິ່ງຈີກລູກປັນກັນກິນ.</a:t>
            </a:r>
            <a:endParaRPr b="0" i="0" sz="2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ຍ້ອນນາງຫຼ້າເຂົາເຈາະອອກແຕ່ຕາເບື້ອງຊາຍເທົ່ານັ້ນ. ເມື່ອນາງທັງສິບເອັດອອກລູກ ແລະ ປັນມາໃຫ້ກິນນາງຫຼ້າກໍເອົາທ້ອນໄວ້ບໍ່ກິນ. ພາຍລຸນມາເມື່ອນາງອອກລູກກໍເອົາເນື້ອລູກຂອງນາງທັງສິບເອັດທີ່ທ້ອນໄວ້ນັ້ນແຈກຢາຍໃຫ້ພວກເອື້ອຍກິນແລ້ວກໍບອກວວ່າ: ເປັນພູດລູກຂອງຕົນນັ້ນຕາຍແລ້ວເປື່ອຍເນົ່າອອກມາຕັ້ງແຕ່ໃນທອ້ງ.</a:t>
            </a:r>
            <a:endParaRPr b="0" i="0" sz="2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7" name="Google Shape;317;p28"/>
          <p:cNvSpPr/>
          <p:nvPr/>
        </p:nvSpPr>
        <p:spPr>
          <a:xfrm>
            <a:off x="5360108" y="5376273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ບຸນລ້ອມ ສີບຸນເຮືອງ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(2014)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29"/>
          <p:cNvSpPr/>
          <p:nvPr/>
        </p:nvSpPr>
        <p:spPr>
          <a:xfrm>
            <a:off x="3945624" y="2318674"/>
            <a:ext cx="7009534" cy="35731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825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29"/>
          <p:cNvSpPr/>
          <p:nvPr/>
        </p:nvSpPr>
        <p:spPr>
          <a:xfrm>
            <a:off x="569940" y="688948"/>
            <a:ext cx="9857575" cy="39164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ຕໍ່ມາແມ່ໄກ່ປ່າໂຕໜຶ່ງທີ່ມີໃຈເມດຕາປານີ ກໍຊອກເອົາເມັດເຂົ້າເປືອກມາລຽ້ງທ້າວນ້ອຍ ແລະ ນາງສິບສອງວັນລະເລັກລະໜ້ອຍພໍບໍ່ໃຫ້ຕາຍ.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ເມື່ອທ້າວນ້ອຍໃຫຍ່ຂຶ້ນມາ  ນາງຫຼ້າກໍບອກເລົ່າເອື້ອຍຟັງວ່າ: ລູກຂອງຕົນຍັງມີຊີວິດຢູ່. ແຕ່ລະມື້ທ້າວນ້ອຍອອກຈາກຖໍ້າໄປທ່ຽວຕາມໝູ່ບ້ານໃກ້ຄຽງໂດຍໄດ້ຈັບເອົາໄກ່ເຖື່ອນໂຕແຂງແຮງໄປຕີກັບໄກ່ເດັກນ້ອຍຊາວບ້ານ. ພໍຕາເວັນລົງແລງຝູງເດັກນ້ອຍກໍເອົາເຂົ້າ ແລະ ນໍ້າໃຫ້ ແລ້ວທ້າວກໍຫາບມາສູ່ນາງສິບສອງກິນ.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4" name="Google Shape;324;p29"/>
          <p:cNvSpPr/>
          <p:nvPr/>
        </p:nvSpPr>
        <p:spPr>
          <a:xfrm>
            <a:off x="5435609" y="5412556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ບຸນລ້ອມ ສີບຸນເຮືອງ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(2014)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30"/>
          <p:cNvSpPr/>
          <p:nvPr/>
        </p:nvSpPr>
        <p:spPr>
          <a:xfrm>
            <a:off x="561551" y="655392"/>
            <a:ext cx="9949854" cy="456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ວັນໜຶ່ງ, ທ້າວນອ້ຍໄດ້ໄປຫຼິ້ນໝາກຮຸກໝາກສະກາໃນນະຄອນຫຼວງ ເຊິ່ງເປັນເມືອງພະຍາພໍ່ແຫ່ງຕົນ ປາລຸທະເສນ ໄດ້ທົງຊາບວ່າທ້າວນ້ອຍເປັນຜູ້ຊໍານານໃນການຫຼິ້ນ ຈິ່ງເອີ້ນມາຫຼິ້ນນໍາ. ພະອົງໄດ້ຖາມເຖິງໂຄດວົງ ທ້າວນ້ອຍໄດ້ທູນຕອບວ່າ: ເປັນລູກຂອງນາງຈັນທະປະທຸມ ນ້ອງຫຼ້າຂອງນາງສິບສອງ  ພະຍາຈຶ່ງຮູ້ຈັກວ່າເປັນລູກຂອງຕົນ.  ນັບແຕ່ວັນນັ້ນຕໍ່ໄປ ພະຍາໃຫ້ທ້າວມາຢູ່ພະລາຊະວັງນໍາພະອົງ. ທ້າວນ້ອຍໄດ້ລອບເອົາເຂົ້າປາອາຫານໄປລຽ້ງນາງສິບສອງຢູ່ບໍ່ຂາດ, ພະຍາປາລຸທະເສນໄດ້ຕັ້ງຊື່ໃຫ້ທ້າວນ້ອຍວ່າ: ພຸດທະເສນ.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30"/>
          <p:cNvSpPr/>
          <p:nvPr/>
        </p:nvSpPr>
        <p:spPr>
          <a:xfrm>
            <a:off x="5536478" y="5664642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ບຸນລ້ອມ ສີບຸນເຮືອງ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(2014)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31"/>
          <p:cNvSpPr/>
          <p:nvPr/>
        </p:nvSpPr>
        <p:spPr>
          <a:xfrm>
            <a:off x="422945" y="857144"/>
            <a:ext cx="10231073" cy="456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ຕໍ່ມາບໍ່ນານ,  ນາງຍັກຜູ້ຈໍາແລງຕົວເປັນອັກຄະມະເຫສີຂອງພະຍາປາລຸທະເສນກໍຮູ້ຈັກວ່າ: ທ້າວພຸດທະເສນເປັນລູກຂອງນາງຫຼ້າ  ຈຶ່ງຊອກຂ້າທ້າວນ້ອຍດ້ວຍອຸບາຍເລກົນ ນາງຈຶ່ງທຳເປັນປ່ວຍໜັກອີກແລ້ວທູນພະຍາປາລຸທະເສນຜູ້ເປັນຜົວວ່າ: ມີແຕ່ຢາເຊິ່ງມີຢູ່ໃນເມືອງໄວຍະລັບປະຕິ ຄືເມືອງເດີມຂອງນາງຢ່າງດຽວທີ່ຈະເອົາຊີວິດຂອງນາງໄວ້ໄດ້ ແລະ ຜູ້ຈະໃຊ້ໃຫ້ໄປເອົາຢານັ້ນນາງເເລເຫັນແຕ່ທ້າວພຸດທະເສນຄົນດຽວເຊິ່ງມີຄວາມສາມາດ ພະຍາປາລຸທະເສນກໍໄດ້ໃຊ້ທ້າວພຸດທະເສນໄປເອົາຢາຕາມຄຳປະສົງຂອງນາງຍັກ.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31"/>
          <p:cNvSpPr/>
          <p:nvPr/>
        </p:nvSpPr>
        <p:spPr>
          <a:xfrm>
            <a:off x="5393664" y="5573017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ບຸນລ້ອມ ສີບຸນເຮືອງ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(2014)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32"/>
          <p:cNvSpPr/>
          <p:nvPr/>
        </p:nvSpPr>
        <p:spPr>
          <a:xfrm>
            <a:off x="540879" y="708438"/>
            <a:ext cx="10062806" cy="456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ກ່ອນອອກເດີນທາງ ນາງຍັກໄດ້ມອບໜັງສືໃຫ້ທ້າວສະບັບໜຶ່ງ ແລ້ວກ່າວວ່າ:  ໃຫ້ເຈົ້າເອົາໜັງສືສະບັບນີ້ເມືອໃຫ້ນາງກັງຮີ.  ເມື່ອນາງໄດ້ອ່ານໜັງສືສະບັບນີ້ແລ້ວ  ເຈົ້າຈະໄດ້ຮັບສິ່ງເພິ່ງພໍໃຈຂອງເຈົ້າເປັນອັນມາກ.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	ທ້າວພຸດທະເສນຮັບເອົາໜັງສືຈາກນາງຍັກ  ມັດແຂນຄໍມ້າ ແລ້ວກໍອອກເດີນທາງໄປ ວັນໜຶ່ງໃກ້ຈະເຖິງເມືອງໄວຍະລັບປະຕິ ດ້ວຍເຫດວ່າ ທ້າວເດີນທາງອິດເມື່ອຍໜັກ ເມື່ອມາຮອດອາສົມບົດລືສີແຫ່ງໜຶ່ງທ້າວກໍລົງຈາກມ້າເຊົາເມື່ອຍເອົາແຮງຢູ່ກ້ອງຕົ້ນໂພໄຊແລ້ວທ້າວ ແລະ ມ້າກໍພາກັນຫຼັບໄປ.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2" name="Google Shape;342;p32"/>
          <p:cNvSpPr/>
          <p:nvPr/>
        </p:nvSpPr>
        <p:spPr>
          <a:xfrm>
            <a:off x="5413697" y="5634036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ບຸນລ້ອມ ສີບຸນເຮືອງ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(2014)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33"/>
          <p:cNvSpPr/>
          <p:nvPr/>
        </p:nvSpPr>
        <p:spPr>
          <a:xfrm>
            <a:off x="3945624" y="2318674"/>
            <a:ext cx="7009534" cy="35731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825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33"/>
          <p:cNvSpPr/>
          <p:nvPr/>
        </p:nvSpPr>
        <p:spPr>
          <a:xfrm>
            <a:off x="514633" y="537419"/>
            <a:ext cx="9898796" cy="456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ລືສີໄດ້ມາພົບ ແລະ ເຫັນກັບໜັງສືກໍມີຄວາມສົນໃຈ ຈຶ່ງຕັດເຊືອກເອົາໜັງສືອອກມາອ່ານມີໃຈຄວາມວ່າ: ດູລານາງກັງຮີ ຄັນວ່າຊາຍນ້ອຍຄົນນີ້ໄປຮອດໄປເຖິງເມື່ອໃດມືງນາງຈົ່ງກິນຊາຍນ້ອຍຜູ້ນີ້ເສຍຢ່າໄວ້.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ລືສີເຫັນໄພອັນຕະລາຍ ຈະມາເຖິງທ້າວນ້ອຍ ຈຶ່ງລຶບເນື້ອຄວາມແລ້ວແກ້ໄຂດ້ວຍເນື້ອຄວາມໃໝ່ວ່າ:  ຊາຍນ້ອຍຜູ້ນີ້  ເປັນລູກແຫ່ງນາງສຸນທະລາ ຫາກໄດ້ສົ່ງມາໃຫ້ເປັນຜົວແຫ່ງມືງນາງ ຄັນວ່າຊາຍຫາກມາເຖິງເມື່ອໃດໃຫ້ມຶງນາງແຕ່ງແປງຕ້ອນຮັບແລ້ວໃຫ້ມຶງນາງອະພິເສກເອົາທ້າວເປັນຜົວ ໂດຍສະຫວັດດີເທີ້ນ.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33"/>
          <p:cNvSpPr/>
          <p:nvPr/>
        </p:nvSpPr>
        <p:spPr>
          <a:xfrm>
            <a:off x="5464031" y="5697147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ບຸນລ້ອມ ສີບຸນເຮືອງ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(2014)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34"/>
          <p:cNvSpPr/>
          <p:nvPr/>
        </p:nvSpPr>
        <p:spPr>
          <a:xfrm>
            <a:off x="411396" y="966201"/>
            <a:ext cx="9898796" cy="39164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ທ້າວພຸດທະເສນເດິນທາງຕໍ່ໄປຮອດເມືອງໄວລັບປະຕິ  ນາງກັງຮີ ເປີດໜັງສືຂອງແມ່ອອກມາອ່ານ ແລ້ວກໍຮັບເອົາທ້າວພຸດທະເສນດ້ວຍຄວາມພໍໃຈ ເພາະວ່າທ້າວພຸດທະເສນມີຮູບໂສມປະໂນມພັນອັນງົດງາມມາກ ເວລາເອົາກັນແລ້ວ ນາງກັງຮີກໍພາຜົວຂອງຕົນໄປຊົມສວນອຸທິຍານ ແລະ ແນະນຳໃຫ້ຮູ້ຂອງດີວິເສດທຸກສິ່ງທຸກປະການ ເປັນຕົ້ນວ່າ: ຫວ້ານຫຼາຍຊະນິດເມື່ອຂວ່າງໄປເປັນປ່າໄຜ່ໜາມ, ເປັນໜອງ, ເປັນໄຟເຜົາແຜ່ນດິນ ແລະ ເປັນແມ່ນໍ້າໃຫຍ່ ແລະ ຢ່າງອື່ນໆ.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5" name="Google Shape;355;p34"/>
          <p:cNvSpPr/>
          <p:nvPr/>
        </p:nvSpPr>
        <p:spPr>
          <a:xfrm>
            <a:off x="6096000" y="5789426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ບຸນລ້ອມ ສີບຸນເຮືອງ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(2014)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5"/>
          <p:cNvSpPr/>
          <p:nvPr/>
        </p:nvSpPr>
        <p:spPr>
          <a:xfrm>
            <a:off x="653826" y="1128370"/>
            <a:ext cx="9474726" cy="32701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	ຮູ້ຈັກດັ່ງນີ້ແລ້ວ ທ້າວພຸດທະເສນກໍດີໃຈ ຈິ່ງຊອກຊ່ອງທາງຈະລັກໜີຈາກນາງກັງຮີ ກັບໄປນະຄອນຫຼວງ. ວັນໜຶ່ງທ້າວໄດ້ສັ່ງໃຫ້ນາງກັງຮີຈັດການຫຼິ້ນມະຫໍລະສົບຄົບງັນໃຫ້ບ່າວໄພ່ທັງເມືອງໄດ້ຊຸມເຂົ້າ, ຊຸມເຫຼົ້າມ່ວນຊື່ນ ສ່ວນທ້າວກໍເອົາເຫຼົ້າແຈກນາງກັງຮີຫຼາຍໆ ນາງເມົາເຫຼົ້າແລ້ວກໍພາກັນນອນຫຼັບໄປຢ່າງບໍ່ຮູ້ເມື່ອຄີງ.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p35"/>
          <p:cNvSpPr/>
          <p:nvPr/>
        </p:nvSpPr>
        <p:spPr>
          <a:xfrm>
            <a:off x="5522754" y="5588800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ບຸນລ້ອມ ສີບຸນເຮືອງ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(2014)</a:t>
            </a:r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36"/>
          <p:cNvSpPr/>
          <p:nvPr/>
        </p:nvSpPr>
        <p:spPr>
          <a:xfrm>
            <a:off x="583675" y="356600"/>
            <a:ext cx="10179400" cy="52091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ທ້າວພຸດທະເສນເຫັນນາງກັງຮີ ແລະ ໄພ່ພົນຍັກນອນຫຼັບງຽບສະຫງັດ ທ້າວ     ກໍເຂົ້າໄປເອົາກົງໃຈນາງຍັກສຸນທະລາ,  ເອົາຕານາງສິບສອງ,  ເອົາໝາກເວີ່ຮູ້ຫາວ    ເອົາໝາກນາວຮູ້ໂຫ່  ແລະ ຫວ້ານດີວິເສດຫຼາຍຊະນິດແລ້ວ ທ້າວກໍຂຶ້ນຂີ່ມ້າລັກໜີໄປກາງຄືນ. ເມື່ອນາງກັງຮີສວ່າງເຫຼົ້າ ຊອກຫາຜົວບໍ່ເຫັນກໍເອົາລິພົ່ນອອກຕິດຕາມ, ທ້າວພຸດທະເສນ ເຫັນດັ່ງນັ້ນ ກໍເອົາຫວ້ານດີວິເສດຂວ່າງໄປເກີດເປັນປ່າໄຜ່ໜາມ, ເປັນໜອງ, ເປັນໄຟເຜົາແຜ່ນດິນ ຕັນທາງທີ່ນາງຈະຕິດຕາມມາ. ນາງກໍເອົາລີພົ່ນຟັນປ່າຖົມໜອງ ແລ້ວມອດໄຟຕິດຕາມມາ. ທ້າຍສຸດທ້າວກໍເອົາຫວ້ານຊະນິດໜຶ່ງຂວ່າງໄປເປັນແມ່ນໍ້າໃຫຍ່ມີພຸເຝືອນແປວໄຫຼຟອງຟາດ.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36"/>
          <p:cNvSpPr/>
          <p:nvPr/>
        </p:nvSpPr>
        <p:spPr>
          <a:xfrm>
            <a:off x="6168707" y="5713925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ບຸນລ້ອມ ສີບຸນເຮືອງ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(2014)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37"/>
          <p:cNvSpPr/>
          <p:nvPr/>
        </p:nvSpPr>
        <p:spPr>
          <a:xfrm>
            <a:off x="3945624" y="2318674"/>
            <a:ext cx="7009534" cy="35731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825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3" name="Google Shape;373;p37"/>
          <p:cNvSpPr/>
          <p:nvPr/>
        </p:nvSpPr>
        <p:spPr>
          <a:xfrm>
            <a:off x="583675" y="595139"/>
            <a:ext cx="10371483" cy="52091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ທ້າວພຸດທະເສນເມື່ອໄປຮອດນະຄອນຫຼວງແລ້ວ ກໍໄປສູ່ທີ່ຢູ່ແມ່ ແລະ ປ້າ      ຂອງຕົນ. ເອົາໝາກເວີ່ຮູ້ຫາວເອົາໝາກນາວຮູ້ໂຫ່ບີບໃສ່ໜ່ວຍຕາຂອງນາງສິບສອງ   ແລ້ວກໍຮຸ່ງແຈ້ງດັ່ງເດີມ. ແລ້ວທ້າວກໍເຂົ້າໄປໄຫວ້ພະຍາພໍ່ແຫ່ງຕົນໃນພະລາຊະວັງ.  ນາງຍັກສູນທະລາ ມາບເຫັນກໍອັດສະຈັນ ເພາະວ່າຕົນໄດ້ຂຽນໜັງສືໃຫ້ນາງກັງຮີຈີກກິນທ້າວ ແລ້ວເປັນປະການໃດຈຶ່ງບໍ່ກິນ ແລະ ກັບຄືນມາໄດ້. ດ້ວຍຄວາມພິໂລດໂກດແຄ້ນນາງຈຶ່ງກາຍຮູບເປັນຍັກເໝືອນເດີມແລ້ວກໍໂດດໄປຈະຈີກກິນທ້າວພຸດທະເສນ. ທ້າວພຸດທະເສນກໍເອົາດາບຕັດກົງໃຈຂອງນາງຍັກໃຫຍ່ໃຫ້ຂາດ ນາງຍັກຈຶ່ງລົມຕາຍໄປໃນຂະນະນັ້ນ.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4" name="Google Shape;374;p37"/>
          <p:cNvSpPr/>
          <p:nvPr/>
        </p:nvSpPr>
        <p:spPr>
          <a:xfrm>
            <a:off x="6096000" y="5747335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ບຸນລ້ອມ ສີບຸນເຮືອງ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(2014)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38"/>
          <p:cNvSpPr/>
          <p:nvPr/>
        </p:nvSpPr>
        <p:spPr>
          <a:xfrm>
            <a:off x="3945624" y="2318674"/>
            <a:ext cx="7009534" cy="35731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825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0" name="Google Shape;380;p38"/>
          <p:cNvSpPr/>
          <p:nvPr/>
        </p:nvSpPr>
        <p:spPr>
          <a:xfrm>
            <a:off x="702945" y="718398"/>
            <a:ext cx="9615514" cy="456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ເມື່ອນາງຍັກສຸນທະລາຕາຍແລ້ວ ທ້າວພຸດທະເສນກໍເອີ້ນຍັງແມ່ ແລະ ປ້າແຫ່ງຕົນກັບເຂົ້າມາພະລາຊະວັງນໍາພະຍາປາລຸທະເສນຕົນເປັນພໍ່ດັ່ງເດີມ.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	ເສັດແລ້ວທ້າວກໍລາພະຍາຕົນພໍ່ແມ່ ແລະ ປ້າກັບຄືນເມືອຫານາງກັງຮີຜູ້ເປັນເມຍ ພໍໄປເຖິງເມືອງໄວຍະລັບປະຕິ ກໍເຫັນນາງກັງຮີຕາຍຢູ່. ດ້ວຍຄວາມຜູກກໍາໝາຍເວນຂອງນາງກັງຮີດັງກ່າວແລ້ວ ທ້າວກໍເກີດຄວາມສະເໜ່ຫາຮັກນາງຢ່າງທີ່ສຸດມີຄວາມຄັບແຄ້ນແໜ້ນໃຈບໍ່ອາດຈະຕັ້ງຕົນຢູ່ໄດ້ ຈຶ່ງສະຫຼົບທົບທ່າວລົງແລ້ວກໍຂາດໃຈຕາຍນໍານາງກັງຮີ.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1" name="Google Shape;381;p38"/>
          <p:cNvSpPr/>
          <p:nvPr/>
        </p:nvSpPr>
        <p:spPr>
          <a:xfrm>
            <a:off x="6495878" y="5529367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ບຸນລ້ອມ ສີບຸນເຮືອງ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(2014)</a:t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39"/>
          <p:cNvSpPr/>
          <p:nvPr/>
        </p:nvSpPr>
        <p:spPr>
          <a:xfrm>
            <a:off x="702945" y="718398"/>
            <a:ext cx="9779525" cy="456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ເມື່ອທ້າວພຸດທະເສນຕາຍໄປນັ້ນ ໄດ້ເອົາຫົວມູນຕີນນາງກັງຮີຢູ່ ເທບໄທ້ຢູ່   ໃນສະຫວັນລິງເຫັນດັ່ງນັ້ນ  ຈຶ່ງພິຈາລະນາເຫັນວ່າ ເປັນສິ່ງບໍ່ຄວນດ້ວຍຕໍ່ໄປໃນພາຍໜ້າ ຜູ້ຍິງຈະຂົ່ມຜູ້ຊາຍເກີນໄປ  ຈຶ່ງລົງມາຕ່າວສົບທ້າວພຸດທະເສນ.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	ຄົນລາວບູຮານ  ຈຶ່ງເລົ່ານິທານສືບກັນມາວ່າສົບຂອງທ້າວພຸດທະເສນ  ແລະ ນາງກັງຮີໄດ້ກາຍເປັນພູທ້າວພູນາງ ແລະ ບ່ອນລືສີຕັດເຊືອກເອົາໜັງອອກຈາກຄໍມ້າແລ້ວແກ້ໄຂໃຈຄວາມນັ້ນແມ່ນຜ່າຕັດແກ້  ເຊິ່ງຢູ່ຝັ່ງຂວາຂອງແມ່ນໍ້າຂອງໜ້າພະນະຄອນຫຼວງພະບາງ. 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39"/>
          <p:cNvSpPr/>
          <p:nvPr/>
        </p:nvSpPr>
        <p:spPr>
          <a:xfrm>
            <a:off x="6504266" y="5529367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ບຸນລ້ອມ ສີບຸນເຮືອງ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(2014)</a:t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40"/>
          <p:cNvSpPr/>
          <p:nvPr/>
        </p:nvSpPr>
        <p:spPr>
          <a:xfrm>
            <a:off x="3945624" y="2318674"/>
            <a:ext cx="7009534" cy="35731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825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3" name="Google Shape;393;p40"/>
          <p:cNvSpPr/>
          <p:nvPr/>
        </p:nvSpPr>
        <p:spPr>
          <a:xfrm>
            <a:off x="543554" y="813485"/>
            <a:ext cx="9978307" cy="4562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ສ່ວນ ສວນອຸທິຍານນາງກັງຮີນັ້ນວ່າ ແມ່ນທີ່ດິນຄ້າຍທະຫານໃນເວລານີ້. ເຊິ່ງແຕ່ກ່ອນຮຽກວ່າ: “ສວນແຖນ”  ມີພຶກສາໝາກໄມ້ ອັນກິນແຊບຫຼາຍປະການ ແລະ ມີດອກໄມ້ງົດງາມຫຼາຍຊະນິດເປັນບ່ອນສຳລານບານໃຈມາກໜັກ.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ເມື່ອທ້າວພຸດທະເສນເກັບເອົາໝາກເວີ່ຮູ້ຫາວໝາກນາວຮູ້ໂຫ່ນັ້ນ ທ້າວຟ້າວໄປທີ່ສຸດ ມາກໄມ້ເຫົ່ານັ້ນກໍເຮ່ຍຫາຍໄປຈຶ່ງກາຍເປັດຫາດໝາກນາວໃນກາລະບັດນີ້.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ວິນຍານຂອງນາງກັງຮີຕາມທີ່ເລົ່າກັນມາ ກໍຍັງມາສູນນາງທຽມທີ່ບ້ານຊຽງແມນຈົນກາລະບັດນີ້. 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4" name="Google Shape;394;p40"/>
          <p:cNvSpPr/>
          <p:nvPr/>
        </p:nvSpPr>
        <p:spPr>
          <a:xfrm>
            <a:off x="6453932" y="5697147"/>
            <a:ext cx="481073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ບຸນລ້ອມ ສີບຸນເຮືອງ ແລະຄະນະ </a:t>
            </a:r>
            <a:r>
              <a:rPr b="0" i="0" lang="lo-LA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(2014)</a:t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41"/>
          <p:cNvSpPr/>
          <p:nvPr/>
        </p:nvSpPr>
        <p:spPr>
          <a:xfrm>
            <a:off x="726532" y="571077"/>
            <a:ext cx="10102527" cy="4974046"/>
          </a:xfrm>
          <a:prstGeom prst="flowChartAlternateProcess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ເອກະສານອ້າງອີງ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ກຽງແກ້ວ ນວນນະວົງ ແລະຄະນະ. (2002). ວັນນະຄະດີພື້ນເມືອງ 1 ລະຫັດ 	630LLI 322. ຄະນະອັກສອນສາດ. ມະຫາວິທະຍາໄລແຫ່ງຊາດ.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ບຸນລ້ອມ ສີບຸນເຮືອງ ແລະຄະນະ. (2014). ແບບຮຽນວັນນະຄະດີ ຊັ້ນ	ມັດທະຍົມສຶກສາປີທີ 5. ກະຊວງສຶກສາທິການ ແລະກິລາ. ສະຖາບັນຄົ້ນ 	ຄວ້າວິທະຍາສາດການສຶກສາ. 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4" name="Google Shape;404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24792" y="954247"/>
            <a:ext cx="7860485" cy="4664280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xmlns:r="http://schemas.openxmlformats.org/officeDocument/2006/relationships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2016-09-13T04:40:38Z</dcterms:created>
  <dc:creator>admin</dc:creator>
</cp:coreProperties>
</file>