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77" r:id="rId1"/>
  </p:sldMasterIdLst>
  <p:sldIdLst>
    <p:sldId id="298" r:id="rId2"/>
    <p:sldId id="598" r:id="rId3"/>
    <p:sldId id="297" r:id="rId4"/>
    <p:sldId id="309" r:id="rId5"/>
    <p:sldId id="649" r:id="rId6"/>
    <p:sldId id="730" r:id="rId7"/>
    <p:sldId id="731" r:id="rId8"/>
    <p:sldId id="732" r:id="rId9"/>
    <p:sldId id="733" r:id="rId10"/>
    <p:sldId id="734" r:id="rId11"/>
    <p:sldId id="753" r:id="rId12"/>
    <p:sldId id="735" r:id="rId13"/>
    <p:sldId id="736" r:id="rId14"/>
    <p:sldId id="737" r:id="rId15"/>
    <p:sldId id="752" r:id="rId16"/>
    <p:sldId id="738" r:id="rId17"/>
    <p:sldId id="739" r:id="rId18"/>
    <p:sldId id="740" r:id="rId19"/>
    <p:sldId id="741" r:id="rId20"/>
    <p:sldId id="720" r:id="rId21"/>
    <p:sldId id="742" r:id="rId22"/>
    <p:sldId id="743" r:id="rId23"/>
    <p:sldId id="654" r:id="rId24"/>
    <p:sldId id="744" r:id="rId25"/>
    <p:sldId id="745" r:id="rId26"/>
    <p:sldId id="749" r:id="rId27"/>
    <p:sldId id="746" r:id="rId28"/>
    <p:sldId id="747" r:id="rId29"/>
    <p:sldId id="750" r:id="rId30"/>
    <p:sldId id="748" r:id="rId31"/>
    <p:sldId id="751" r:id="rId32"/>
    <p:sldId id="261" r:id="rId33"/>
    <p:sldId id="29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8" autoAdjust="0"/>
    <p:restoredTop sz="94660"/>
  </p:normalViewPr>
  <p:slideViewPr>
    <p:cSldViewPr snapToGrid="0">
      <p:cViewPr varScale="1">
        <p:scale>
          <a:sx n="42" d="100"/>
          <a:sy n="42" d="100"/>
        </p:scale>
        <p:origin x="60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7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2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1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0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47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6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429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46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92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602077"/>
            <a:ext cx="10096684" cy="56538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Lao Traditional Literature </a:t>
            </a:r>
            <a:br>
              <a:rPr lang="en-US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br>
              <a:rPr lang="en-US" sz="60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Lecture 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12</a:t>
            </a: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: </a:t>
            </a:r>
            <a:r>
              <a:rPr lang="en-US" sz="4400" b="1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Funny</a:t>
            </a:r>
            <a:r>
              <a:rPr lang="en-US" sz="4400" b="1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Stories (Con.)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Somthapheuy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SYVONGSAK</a:t>
            </a:r>
            <a:br>
              <a:rPr lang="en-US" dirty="0"/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Academic Year 2023-2024</a:t>
            </a: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</a:br>
            <a: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  <a:t> 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97954" y="5749925"/>
            <a:ext cx="4323179" cy="533716"/>
          </a:xfrm>
        </p:spPr>
        <p:txBody>
          <a:bodyPr>
            <a:normAutofit/>
          </a:bodyPr>
          <a:lstStyle/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5972" y="56772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908307" y="2778867"/>
            <a:ext cx="531581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ວັນນະຄະດີພື້ນເມືອງລາວ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Lao Traditional Literature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908307" y="4249007"/>
            <a:ext cx="560268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ຫຼັກສູດ ຄູພາສາລາວ-ວັນນະຄະດີ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ພາກວິຊາ ຄູພາສາ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ຄະນະສຶກສາສາດ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ມະຫາວິທະຍາໄລ ສຸພານຸວົງ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391859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28098" y="1185038"/>
            <a:ext cx="5360442" cy="5024693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lo-LA" sz="3200" b="1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ນິທານຊວນຫົວ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(ຕໍ່)</a:t>
            </a:r>
          </a:p>
          <a:p>
            <a:pPr lvl="0" algn="thaiDist"/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l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ເນື້ອ​ໃນ​​ຂອງ​ນິທານ​ຊວນ​ຫົວ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l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ສິລະ​ປະການ​ແຕ່ງ​ຂອງ​ນິທານ​ຊວນ​ຫົວ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</a:p>
          <a:p>
            <a:pPr algn="thaiDist"/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2800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350737-DC08-4916-8545-6E4A4D52A7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5248" r="50000" b="13412"/>
          <a:stretch/>
        </p:blipFill>
        <p:spPr>
          <a:xfrm>
            <a:off x="830509" y="645952"/>
            <a:ext cx="5033395" cy="580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5" y="287142"/>
            <a:ext cx="4410226" cy="101708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ເນື້ອ​ໃນ​​ຂອງ​ນິທານ​ຊວນ​ຫົວ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87142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638663" y="1645191"/>
            <a:ext cx="2868157" cy="2381525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ນິທານຊວນຫົວມີເນື້ອໃນຫຍັງແດ່?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3C4D3C-E35F-4439-9D29-63D0E9FB0913}"/>
              </a:ext>
            </a:extLst>
          </p:cNvPr>
          <p:cNvSpPr/>
          <p:nvPr/>
        </p:nvSpPr>
        <p:spPr>
          <a:xfrm>
            <a:off x="4563905" y="503825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D6B795-7F63-4A0F-A919-0194928ABC66}"/>
              </a:ext>
            </a:extLst>
          </p:cNvPr>
          <p:cNvSpPr/>
          <p:nvPr/>
        </p:nvSpPr>
        <p:spPr>
          <a:xfrm>
            <a:off x="3890888" y="1645191"/>
            <a:ext cx="6905768" cy="130907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algn="thaiDist">
              <a:lnSpc>
                <a:spcPct val="115000"/>
              </a:lnSpc>
              <a:spcAft>
                <a:spcPts val="800"/>
              </a:spcAft>
            </a:pPr>
            <a:r>
              <a:rPr lang="vi-VN" sz="32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3.1 </a:t>
            </a:r>
            <a:r>
              <a:rPr lang="lo-LA" sz="32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ສ່ອງ​ແສງ​ການ​ດຳລົງ​ຊີວິດ</a:t>
            </a:r>
            <a:r>
              <a:rPr lang="vi-VN" sz="3200" dirty="0">
                <a:latin typeface="Phetsarath OT" panose="02000500000000020004" pitchFamily="2" charset="0"/>
                <a:ea typeface="Calibri" panose="020F0502020204030204" pitchFamily="34" charset="0"/>
                <a:cs typeface="Cordia New" panose="020B0304020202020204" pitchFamily="34" charset="-34"/>
              </a:rPr>
              <a:t>, </a:t>
            </a:r>
            <a:r>
              <a:rPr lang="lo-LA" sz="32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ການກະທໍາທີ່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Phetsarath OT" panose="02000500000000020004" pitchFamily="2" charset="0"/>
            </a:endParaRPr>
          </a:p>
          <a:p>
            <a:pPr marL="457200" algn="thaiDist">
              <a:lnSpc>
                <a:spcPct val="115000"/>
              </a:lnSpc>
              <a:spcAft>
                <a:spcPts val="800"/>
              </a:spcAft>
            </a:pP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       </a:t>
            </a:r>
            <a:r>
              <a:rPr lang="lo-LA" sz="32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ຜິດພາດ​ຂອງ​ປະຊາຊົນ​ຜູ້ອອກແຮງງານ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585758" y="874287"/>
            <a:ext cx="9520006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ຢູ່ໃນການດຳລົງຊີວິດປະຈໍາວັນ ຂອງຊາວຜູ້ອອກແຮງງານ ເປັນຕົ້ນ ແມ່ນການອອກແຮງງານ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ການທໍາມາຫາກິນ ຕະຫລອດເຖິງແນວຄິດຈິດໃຈ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ການປາກເວົ້າ ແລະ ການເຄື່ອນໄຫວຕ່າງໆ ໄດ້ມີປາກົດການທີ່ດີ ແລະ ບໍ່ດີເກີດຂຶ້ນ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ບາງຄົນມີການເຄື່ອນໄຫວທີ່ຜິດປົກກະຕິ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ຫັນເຫອອກຈາກແບບແຜນການດໍາລົງຊີວິດ ທີ່ຖືກຕ້ອງ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ຂັດກັບຮີດຄອງປະເພນີອັນດີງາມ ເຊິ່ງເຫັນວ່າຕ້ອງໄດ້ຕັກເຕືອນ ແລະ ບອກສອນ ຕິຕຽນສຽດສີແບບເບົາໆ ດ້ວຍສຽງຫົວເຊັ່ນ: ເລື່ອງ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ສີ່ໜວກ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ສອງສ່ຽວໄປລັກໄກ່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...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649911" y="581829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686735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74697" y="1580716"/>
            <a:ext cx="9520006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​ການ​ດຳລົງ​ຊີວິດ​ຂອງ​ປະຊາຊົນ​ ​ເຂົາ​ເຈົ້າ​ໄດ້​ພົບ​ພໍ້ຫຼາຍບັນຫາ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ຫຼາຍ​ເຫດການ​ທີ່​ຜິດພາດ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ບາງ​ເທື່ອ​ກໍ​ສະ​ແດງ​ໃຫ້​ເຫັນ​ທາດ​ແທ້​ອັນ​ບໍ່​ດີ​ຂອງ​ປະຊາຊົນ​ຜູ້​ອອກ​ແຮງ​ງານ​ເຊັ່ນ: ​ເລື່ອງ​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ຕາບອດ​ຄຳ​ຊ້າງ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ເຍາະ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ເຍີ້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ຍຄົນ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ຈຳນວນໜຶ່ງທີ່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ຖື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ວ່າ ຕົນ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ຜູ້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ກວ່າໝູ່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ເຮົາ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ສາມາດ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ທຸກ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ຢ່າງ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280794" y="536528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621245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15974" y="1454881"/>
            <a:ext cx="9520006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ດຳລົງ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ຊີວິດ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ປະຊາຊົນ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ເຄີຍ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ປາກົດ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ທີ່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ຜິດພາດ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ຜິດ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ປົດ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ກະຕິ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ເລື່ອງ: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ຕາບອດ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ຄຳ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ຊ້າງ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ເຂົ້າ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ໃຈງ່າຍ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ຄວາມໝາຍພຶດຕິ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ກຳ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ຈິງ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ຢ່າງ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ເລິກ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ເຊິ່ງ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ເວົ້າ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ລວມ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ແລ້ວ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ຊວນ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ຫົວ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ຢອກ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ໄຍກັນ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ນີ້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ທີ່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ຕຳ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ນິຕິ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ເຕືອນ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ທັງມ່ວນ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ຊື່ນ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ທຳ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ຄວາມໝາຍສັ່ງ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ສອນ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ກໍສ້າງ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ປະຊາຊົນ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ຜູ້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ອອກ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ແຮງ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ງານ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205294" y="544917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976711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368079" y="1926022"/>
            <a:ext cx="9520006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ນິທານ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ຊວນ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ຫົວ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ເພດສຽດສີ ມີ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ເຍາະ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ເຍີ້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ຍສຽດສີ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ຕໍ່ສູ້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ຢ່າງ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ແຈ້ງ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ລະຄອນ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ທີ່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ເປົ້າໝາຍຂອງ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ສຽງຫົວ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ທີ່ນີ້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ສ່ວນຫຼາຍ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ພໍ່ຄ້າ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ຊາວ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ຂາຍ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ຄູບາ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ອາຈານ ຫຼື ຜູ້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ອຳນາດ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ບ້ານ ຫຼື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ຖິ່ນ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ຕ່າງໆ ທີ່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ແນວ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ຄິດ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ການ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ກະທຳ ອັນ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ຜິດພາດ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ກັບ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ຮີດ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ເພນີ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ຜິດ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ຈາກ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ທັດສະ ນະ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ຄຸນສົມບັດ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ປະຊາຊົນ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ຜູ້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ອອກ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ແຮງ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ງານ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ຄື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3987180" y="565822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E8AF47E-CC55-418F-8742-D44EEB1C5BB7}"/>
              </a:ext>
            </a:extLst>
          </p:cNvPr>
          <p:cNvSpPr/>
          <p:nvPr/>
        </p:nvSpPr>
        <p:spPr>
          <a:xfrm>
            <a:off x="938858" y="367707"/>
            <a:ext cx="8378449" cy="133113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92075" algn="thaiDist">
              <a:lnSpc>
                <a:spcPct val="150000"/>
              </a:lnSpc>
              <a:spcAft>
                <a:spcPts val="800"/>
              </a:spcAft>
            </a:pP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3.2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ສ່ອງ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ແສງ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ຕໍານິຕິ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ຕຽນ ການ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ກະທຳ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ທີ່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ບໍ່ດີຂອງ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ຄູບາ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ອາຈານ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ພໍ່ຄ້າ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ຊາວ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ຂາຍ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274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18815" y="1218342"/>
            <a:ext cx="9520006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ໄສ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ຂີ້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ຖີ່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ລັກ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ໂລບ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ຫຼິ້ນ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ແສ້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ໂລບ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ໂລພາ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ຍົວະຫຼອກ ລ່ວງ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ອວດອົ່ງ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ນົງ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ອື່ນໆ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ຊວນ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ຫົວນີ້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ເກີດ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ຂຶ້ນ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ຂະຫຍາຍຕົວ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ແຮງ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ເງື່ອນ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ໄຂ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ທີ່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ສັງຄົມ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ລັກສະນະ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ສັບສົນ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ຈຳນວນ ໜຶ່ງ ມີຊີວິດ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ດ້ວຍ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ຄິດ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ໄລ່ຫາ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ກິນ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ນ້ຳ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ເຮື່ອ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ນ້ຳ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ແຮງ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ອື່ນ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ປະຊາຊົນ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ຈຶ່ງ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ໃຊ້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ສຽງຫົວ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ເພື່ອ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ຕິຕຽນ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ສຽດສີ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ຕໍ່ສູ້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ກັບ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ປາກົດ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ເຫຼົ່ານັ້ນ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ຢ່າງ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ສຸດ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ຂີດ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029125" y="549950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2276641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39888" y="1243509"/>
            <a:ext cx="969426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ສາສະໜາພຸດ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ແຜ່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ເຂົ້າ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ລາວ ຊັ້ນ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ນັກບວດ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ຄູບາ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 ຈານຜູ້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ຂົວ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ຕໍ່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ລະຫວ່າງ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ພະພຸດທະ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ເຈົ້າ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ກັບ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ປະຊາຊົນ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ນຳ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ເອົາ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ທຳ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ຈາກ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ພຸດທະສາສະໜາມາ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ເຜີຍ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ແຜ່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ໃນໝູ່ ມະຫາ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ຊົນ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ຢ່າງ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ກວ້າງ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ຂວາງ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280794" y="475288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734259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399070" y="1479903"/>
            <a:ext cx="988533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ນັ້ນ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ປະຊາຊົນ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ຈຶ່ງ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ເຄົາລົບ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ນັບຖື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ພະສົງ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ສາມະ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ເໝີ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ກົງ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ກັນ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ຂາມ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ກັບ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ບົດບາດ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ອັນ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ສູງ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ສົ່ງ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ນັ້ນ ພັດ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ພະສົງ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ຈຳນວນໜຶ່ງ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ເຮັດ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ຜິດ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ຕໍ່ຫຼັກສິນ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ທຳ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ທັດສະນະ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ຄຸນສົມບັດ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ຊົນ ຄົນ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ຈຳນວນ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ນີ້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ກັບ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ໄວ້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ເນື້ອ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ເຊື່ອ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ປະຊາຊົນ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238850" y="537809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263798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93042" y="1528485"/>
            <a:ext cx="9270081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ພະສົງ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ອົງ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ໂລບ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ໂລພາ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ແກ່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ເງິນ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ແກ່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ເຄື່ອງ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ກິນ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ຂີ້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ຖີ່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…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ຍິ່ງ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ໄປ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ກວ່າ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ອົງ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ພັດຫຼິ້ນ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ແສ້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ຜ່ານ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ສາວ ນີ້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ແມ່ນ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ປາກົດ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ທີ່ຫຍໍ້ທໍ້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ເຊື່ອມ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ເສຍ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ຖັ້ນ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ແຖວ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ນັກບວດ. ດັ່ງ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ເລື່ອງ: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 “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ຍ່າ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ພໍ່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ຂີ້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ຖີ່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 , “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ຫົວ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ພໍ່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ໂລບ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”, “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ຄົນ​ຂີ້​ຕົວະ​ກັບ​ຄົນຫຼອກລວງ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ອື່ນໆ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289184" y="514717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2261204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534517" y="1469261"/>
            <a:ext cx="9608024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ທີ່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ຍົກ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ນັ້ນມີ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ໂຄງ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ປະກອບ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ສ້າງ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ແບບ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ກະທັດ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ຮັດ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ໜັກ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ແໜ້ນ ມີ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ທັງ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ຂໍ້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ຂັດ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ແຍ່ງ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ດສົມ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ຜົນ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ສາມາດ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ແດງ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ໃຫ້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ເຖິງ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ຄຸນສົມບັດ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ປອມ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ແປງ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ເສຍ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ຄູບາ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ອາຈານ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ຈຳນວນໜຶ່ງ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ແບບ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ນີ້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ມີຫຼາຍປານ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ສຳຄັນ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ດ້ານ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ສັງຄົມ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ຄຸນຄ່າ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ສູງ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ດ້ານ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ແນວ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ຄິດ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ໃນໝູ່ມະຫາຊົນ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ທົວ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ໄປ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431797" y="529817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33159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94668" y="1310997"/>
            <a:ext cx="9266829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ເລົ່າ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ນີ້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ແດງ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ໃຫ້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ເຫັນ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ວ່າ ປະຊາຊົນ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ຜູ້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ອອກ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ແຮງ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ງານ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ຮັບ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ຢ່າງ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ເລິກ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ເຊິ່ງຕໍ່ການ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ເຊື່ອ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ຖື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ທາງ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ສາສະໜາພຸດ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ຈຳ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ກອັນ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ແມ່ນ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ທຳ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ອັນ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ແທ້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ຈິງ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ທີ່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ຄູບາ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ອາຈານ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ຍຶດຖື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ອັນ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ແມ່ນ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ທຳ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ແບບ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ຈອມ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ປອມ.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222072" y="517233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846797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557930" y="1191172"/>
            <a:ext cx="9266829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ສະ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ນັ້ນ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ປະຊາຊົນ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ເພາະ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ຕິຕຽນ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ຊວນ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ຫົວ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ເທົ່າ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ນັ້ນ ຫາກ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ຍັງ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ຄຳ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ສຸພາສິດ ສຽດສີຕໍ່ຄູບາ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ອາຈານ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ຜູ້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ເສຍ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ເສຍ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ວິ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ວ່າ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“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ຢາກ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ຮັ່ງ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ໃຫ້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ລ້ຽງງົວ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ຂາຍ ຢາກ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ຈິ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ບຫາຍ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ໃຫ້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ເອົາ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ເຈົ້າຫົວ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ລ້ຽງ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280795" y="507167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583235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500240" y="1400521"/>
            <a:ext cx="9608024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ເມື່ອ​ກ້າວ​ມາ​ເຖິງ​ເວລາ ທີ່ສັງຄົມມີຊົນຊັ້ນ ໂດຍສະເພາະສະໄໝສັກດິນາ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ຊົນຊັ້ນສັກດິນາບໍ່ມີຄວາມສາມາດຈະນຳພາປະຊາຊົນໄດ້ອີກແລ້ວ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ນິທານຊວນຫົວທີ່ມີເນື້ອໃນຕໍ່ສູ້ຊົນຊັ້ນປົກຄອງນີ້ ສ່ວນຫຼາຍເປັນບົດທີ່ຍາວ ແລະ ມີຫຼາຍບັ້ນ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ຫຼາຍຕອນ ເວົ້າເຖິງຫຼາຍບັນຫາ ຢູ່ອ້ອມຂ້າງຕົວລະຄອນພະຍາເຊັ່ນ: ລະບົບນິທານຊຽງໝ້ຽງ.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163349" y="519971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6F6F1F-73F6-4946-AED1-122A7A0D0A75}"/>
              </a:ext>
            </a:extLst>
          </p:cNvPr>
          <p:cNvSpPr/>
          <p:nvPr/>
        </p:nvSpPr>
        <p:spPr>
          <a:xfrm>
            <a:off x="938858" y="367707"/>
            <a:ext cx="7604641" cy="68480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3.3 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ນິທານ​ຊວນ​ຫົວ​ແມ່ນ​ອາວຸດ​ທີ່​ແຫຼມຄົມ​ຂອງ​ປະຊາຊົນ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241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580716" y="1006238"/>
            <a:ext cx="9512492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ໃນການຕໍ່ສູ້ກັບຊົນຊັ້ນປົກຄອງ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ໂດຍສະເພາະແມ່ນເຈົ້າພະຍາ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ຕົວລະຄອນຊຽງໝ້ຽງ ແລະ ຕົວລະຄອນ ອື່ນໆ ທີ່ເປັນຕົວແທນໃຫ້ແກ່ປະຊາຊົນ. ເບື້ອງຕົ້ນນັ້ນຈະຖືກທ່າຮັບທ່າປະລາໄຊ ແຕ່ສຸດທ້າຍກໍກ້າວໄປເຖິງບ່ອນບຸກໂຈມຕີ ກາຍເປັນຜູ້ເອົາຊະນະ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ສ່ວນຕົວລະຄອນພະຍາ ຜູ້ເປັນສັນຍາລັກໃຫ້ແກ່ຊົນຊັ້ນປົກຄອງ ພັດສະແດງຕົວເປັນຄົນໂງ່ຈ້າອັບປັນຍາຖືກຊຽງໝ້ຽງຈຳໃຊ້ ແລະ ບັນຊາຢູ່ສະເໝີບໍ່ຕ່າງຫຍັງກັບຫຸ່ນ.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280795" y="533623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220533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609048" y="1073724"/>
            <a:ext cx="9038069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ການປັ້ນແຕ່ງຕົວລະຄອນສອງຝ່າຍທີ່ມີນິໄສການປະພຶດຂັດແຍ່ງ ແລະ ກົງກັນຂ້າມກັນ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ເຊິ່ງບໍ່ເຄີຍມີໃນຊີວິດຕົວຈິງທີ່ໄດ້ກ່າວມາພາໃຫ້ເກີດ ສຽງຫົວອັນເພິ່ງພໍໃຈສຳລັບຜູ້ຟັງ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ອັນຕົວຈິງແລ້ວ ເປັນເລື່ອງເຫຼືອເຊື່ອທີ່ພະຍາຜູ້ໜຶ່ງຈະໂງ່ຈ້າເຖິງຂັ້ນຖືກຊຽງໝ້ຽງ ຕົວະຕົ້ມໃຫ້ລົງໜອງ ແລະ ກິນຂີ້ແຮ້ງ ແລະ ອື່ນໆ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305962" y="532943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271820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523248" y="1320137"/>
            <a:ext cx="9038069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ຄວາມສາມປະດິດແຕ່ງຂອງປະຊາຊົນຜູ້ອອກແຮງງານເຮັດໃຫ້ຕົວລະຄອນທີ່ມີສິດອຳນາດເຄັ່ງຂຶມໃນສັງຄົມຄືພະຍານັ້ນກັບກາຍມາເປັນເຄື່ອງຫຼິ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ເປັນຕົວລະຄອນຕະຫຼົກຢ່າງສົມເຫດສົມຜົນຈົນກາຍເປັນເປົ້າໝາຍຂອງສຽງຫົວສຽດສີທີ່ມີລັກສະນະໂຈມຕີ ແລະ ປະຕິເສດ.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4A2D-4E2E-4C83-842F-A765E60F5C3B}"/>
              </a:ext>
            </a:extLst>
          </p:cNvPr>
          <p:cNvSpPr/>
          <p:nvPr/>
        </p:nvSpPr>
        <p:spPr>
          <a:xfrm>
            <a:off x="4138182" y="502233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2315560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38745" y="1470771"/>
            <a:ext cx="9435097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ນິທານຊວນຫົວ ແມ່ນໝາກຜົນປະດິດແຕ່ງຂອງປະຊາຊົນຜູ້ອອກແຮງງານ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ຊຽງໝ້ຽງ ແລະ ຕົວລະ ຄອນອື່ນໆ ທີ່​ຍົກ​ຂຶ້ນ​ມາ​ກໍ​ເປັນ​ການ​ເຍາະ​ເຍີ້​ຍສຽກສີ​ທັງ​ສະ​ແດງ​ໃຫ້​ເຫັນ​ເຖິງ​ຄວາມ​ສະຫຼາດມີ​ພິບ​ໄຫວ ຄວາມ​ສາມາດ​ຂອງ​ປະຊາຊົນ​ຜູ້​ອອກ​ແຮງ​ງານ ທີ່​ຍາມ​ໃດ​ກໍຫວັງ​ແຕ່​ເອົາ​ຊະນະ​ກັບ​ຊົນ​ຊັ້ນ​ປົກ​ຄອງ. ຢູ່​ໃນ​ບັນດາ​ເລື່ອງ​ຕະລົກຊວນ​ຫົວ​ຕ່າງໆນັ້ນ ​ໄດ້​ເປັນ​ການ​ຍົກ​ຖານະ​ບົດບາດ​ຂອງ​ປະຊາຊົນ​ຜູ້​ຖືກ​ກົດ​ຂີ່​ຂູດ​ຮີດ​ໃຫ້​ສູງ​ຂຶ້ນ.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49B010-A852-4222-B9D9-58DEAC7867F2}"/>
              </a:ext>
            </a:extLst>
          </p:cNvPr>
          <p:cNvSpPr/>
          <p:nvPr/>
        </p:nvSpPr>
        <p:spPr>
          <a:xfrm>
            <a:off x="992418" y="441579"/>
            <a:ext cx="7058730" cy="68480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3.4 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ສ່ອງແສງເຖິງຄວາມສະຫຼາດ ສະຫຼຽວຂອງປະຊາຊົນ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6CF8A8-B265-437B-A801-F8014D2B7BC0}"/>
              </a:ext>
            </a:extLst>
          </p:cNvPr>
          <p:cNvSpPr/>
          <p:nvPr/>
        </p:nvSpPr>
        <p:spPr>
          <a:xfrm>
            <a:off x="4675077" y="573161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2095062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590821" y="1405118"/>
            <a:ext cx="9230554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ຕົວລະຄອນຊຽງໝ້ຽງ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ທ້າວໂປ້...ລ້ວນແຕ່ແມ່ນຮູບພາບສັນຍາລັກຂອງປະຊາຊົນຜູ້ອອກແຮງງານ. ຄວາມສະຫຼຽວສະຫຼາດ ສະຕິປັນຍາທີ່ສ້ຽມແຫຼມຂອງຊຽງໝ້ຽງ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ທ້າວໂປ້ ລ້ວນແຕ່ແມ່ນສະຕິປັນຍາທີ່ສັງລວມມາຈາກປະຊາ ຊົນ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ເບື້ອງຕົ້ນເຮົາຈະເຫັນວ່າ ຕົກລະຄອນເອກຈະຕົກຢູ່ໃນທ່າຮັບ ແຕ່ສຸດທ້າຍກໍແກ້ໄຂບັນຫາດ້ວຍໄຊຊະນະ.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5DAD3FC-5C7F-4B7B-B098-CBBF4AAED7FD}"/>
              </a:ext>
            </a:extLst>
          </p:cNvPr>
          <p:cNvSpPr/>
          <p:nvPr/>
        </p:nvSpPr>
        <p:spPr>
          <a:xfrm>
            <a:off x="4045903" y="537137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273866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632766" y="1338006"/>
            <a:ext cx="8946403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ຮູບພາບຂອງພະຍາພ້ອມໂຄດວົງ ເຂົ້າໄປນອນຢູ່ໃນຂຸມເພື່ອໃຫ້ທ້າວໂປ້ເອົາດິນໄປຖົມ ແລ້ວສົ່ງໄປຫາພໍ່ແມ່ ທີ່ເມືອງມະຫັບມະຫາຍ ຫຼືຮູບພາບຂອງພະຍາ ທີ່ເປື່ອຍຕົວ ຫຼືຢືນສັ່ນໜາວຢູ່ກາງໜອງ ຄອງໃຫ້ຊຽງໝ້ຽງຕົວະຂຶ້ນຈາກໜອງ. ທັງໝົດນີ້ລ້ວນແຕ່ສະແດງໃຫ້ເຫັນວ່າ ພະຍາໂງ່ຈ້າ ແລະ ຊຽງໝ້ຽງ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ທ້າວໂປ້ ສະຫຼາດສ້ຽມແຫຼມກວ່າຈິ່ງເຮັດໃຫ້ໄດ້ຮັບໄຊຊະນະ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5DAD3FC-5C7F-4B7B-B098-CBBF4AAED7FD}"/>
              </a:ext>
            </a:extLst>
          </p:cNvPr>
          <p:cNvSpPr/>
          <p:nvPr/>
        </p:nvSpPr>
        <p:spPr>
          <a:xfrm>
            <a:off x="4079460" y="553915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081377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41663" y="394453"/>
            <a:ext cx="6137561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ສິລະປະການປະດິດແຕ່ງຂອງນິທານຊວນຫົວ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594552" y="329330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594552" y="1824439"/>
            <a:ext cx="2694558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itchFamily="2" charset="0"/>
                <a:cs typeface="Phetsarath OT" pitchFamily="2" charset="0"/>
              </a:rPr>
              <a:t>2</a:t>
            </a:r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ນິທານຊວນຫົວມີສິລະປະການປະດິດແຕ່ງຄືແນວໃດ?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3560819" y="1824439"/>
            <a:ext cx="7522290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ສິລະປະການປະດິດແຕ່ງຂອງນິທານຊວນຫົວຕົ້ນຕໍ ແມ່ນການໃຊ້ສຽງຫົວ, ເຊິ່ງປະກອບດ້ວຍການໃຊ້ຄຳເວົ້າເຍາະເຍີ້ຍສຽດສີຕິຕຽນ, ກ່າວປະນາມຕໍ່ການປະພຶດ, ປາກົດການ ແລະບັນຫາອື່ນໆ ທີ່ເປັນຕາຢາກຫົວພ້ອມໆກັບກັບການເວົ້າໂຍກເກີນຕົວຈິງເພື່ອໃຫ້ເລື່ອງເດັ່ນ, ເມື່ອອ່ານແລ້ວຕ້ອງເກີດສຽງຫົວ.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093814" y="557119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4138870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86108" y="1098917"/>
            <a:ext cx="9254177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ນິທານຊວວນຫົວ ແມ່ນບົດລະຄອນຕະຫຼົກປະເພດໜຶ່ງ ທີ່ມີຂໍ້ຂັດແຍ່ງທາງສັງຄົມ ແລະ ມີການຂະຫຍາຍຕົວໃນລະດັບສູງ ເມື່ອຂໍ້ຂັດແຍ່ງນັ້ນຖືກແກ້ໄຂດ້ວຍຄວາມບັງເອີນຈິ່ງພາໃຫ້ເກີດມີສຽງຫົວເຍາະເຍີ້ຍ ແລະ ສຽດສີເຊັ່ນ: ຕົວລະຄອນພະຍາ, ເຈົ້າຂຸນມູນນາຍເຊິ່ງເປັນຕົວແທນໃຫ້ແກ່ຊົນຊັ້ນປົກຄອງ ໄດ້ກາຍເປັນເປົ້າໝາຍໂຈມຕີ ກ່າວປະມານຂອງນິທານຊວນຫົວ.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179414" y="530723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2802643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40159" y="1360603"/>
            <a:ext cx="982876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6213" lvl="1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ຍິ່ງໄປກວ່ານັ້ນ, ບາງຕົວລະຄອນເຈົ້າຊີວິດຜູ້ສູງສັກປຽບເໝືອນພະຍາແຖນກໍຖືກນຳມາເຍາະເຍີ້ຍຄືກັນກັບຕົວລະຄອນອື່ນໆ. ການຜັນແປຂອງບັ້ນ ແລະ ຕອນຕ່າງໆໃນນິທານຊວນຫົວໄດ້ສະແດງໃຫ້ເຫັນເຖິງນິໄສໃຈຄໍ ແລະ ຄວາມສະຫຼາດຫຼັກແຫຼມຂອງບັນດາຕົວລະຄອນ.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540141" y="523963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1308088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463219" y="1518116"/>
            <a:ext cx="9596749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ໃນການຕໍ່ສູ້ກັບພະຍານັ້ນ, ຕົວລະຄອນຊຽງໝ້ຽງຕົວລະຄອນກຳພ້າ ແລະ ຕົວລະຄອນອື່ນໆທີ່ເປັນຕົວແທນຂອງປະຊາຊົນຜູ້ອອກແຮງງານ ເບື້ອງຕົ້ນເປັນຝ່າຍເສຍປຽບ, ແຕ່ຕອນສຸດທ້າຍ ກໍກາຍເປັນຜູ້ຊະນະຢູ່ສະເໝີ.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456251" y="533988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3848396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09139" y="1294368"/>
            <a:ext cx="9596749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ຕົວລະຄອນພະຍາເປັນຄົນໂງ່ຈ້າອັບປັນຍາ ບໍ່ສາມາດເອົາຊະນະຊຽງໝ້ຽງທີ່ເປັນປະຊາຊົນຜູ້ອອກແຮງງານໄດ້, ສຸດທ້າຍຄວາມໂງ່ຈ້າຂອງພະຍາເປັນສິລະປະສຽງຫົວຂອງນິທານຊວນຫົວ, ການປັ້ນແຕ່ງຕົວລະຄອນສອງຝ່າຍທີ່ມີສິໄສ ແລະການປະພຶດຂັດແຍ່ງ ແລະ ກົງຂ້າມກັນເປັນສາເຫດອັນໜຶ່ງທີ່ພາໃຫ້ເກີດມີສງຫົວອັນເພິ່ງພໍໃຈສຳລັບຜູ້ຟັງ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892478" y="550018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2521638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718395" y="1173275"/>
            <a:ext cx="896895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ນິທານຊວນຫົວ ແມ່ນປະເພດເລື່ອງ ທີ່ນໍາໃຊ້ສຽງຫົວ ສະແດງເນື້ອໃນຄວາມໝາຍອອກ ເພື່ອເຍາະເຍີ້ຍສຽດສີ ການກະທໍາທີ່ບໍ່ດີຂອງຄົນເຮົາ. ມີຫຼາຍປະເທດໃກ້ຄຽງທີ່ມີເລື່ອງເຊິ່ງມີໂຄງສ້າງ ແລະ ຄວາມໝາຍຄ້າຍຄືກັນກັບເລື່ອງຂອງລາວ ເຊັນ: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691143" y="516919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3837313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58847" y="1145227"/>
            <a:ext cx="8995963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ຢູ່ຫວຽດນາມ ມີເລື່ອງ 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ຈາງກວິງ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ຢູ່ກໍາປູເຈຍ ມີເລື່ອງ       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ທະເມັນໃຈ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ຢູ່ໄທ ມີເລື່ອງ 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ສີທະນົນໄຊ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... ນັ້ນຄົງແມ່ນໝາກຜົນ ແລະ ຈຸດພິເສດຂອງການພົວພັນ ດ້ານວັດທະນະທໍາທີ່ເຄີຍມີມາໃນຂົງເຂດນີ້.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830325" y="519724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270488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715845" y="1565680"/>
            <a:ext cx="909149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ການເວົ້າໂຍກ ແມ່ນສິລະປະຢ່າງໜຶ່ງຂອງນິທານຊວນຫົວ. ສິ່ງທີ່ເປັນປົກກະຕິກໍເຮັດໃຫ້ເກີດສຽງຫົວໄດ້ ແຕ່ຖ້າຜິດປົກກະຕິກໍແຫ່ງເຮັດໃຫ້ສຽງຫົວດັງແຮງຂຶ້ນ.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996605" y="503455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1465056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46201" y="1345186"/>
            <a:ext cx="9173384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ດັ່ງນັ້ນ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ເພື່ອຢາກເຮັດສິ່ງໃດໜຶ່ງກາຍເປັນຜິດປົກກະຕິ ກໍຕ້ອງໄດ້ເວົ້າໂຍກ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ເພີ່ມເຕີມ ເຊິ່ງຍັງເຮັດໃຫ້ບົດມີລົດຊາດເຂັ້ມຂຸ້ນ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ມີຊີວິດຊີວາຂຶ້ນຕື່ມອີກ. ອາດເວົ້າໄດ້ວ່າ: ນິທານຊວນຫົວ ແມ່ນການພັນລະນາຕົວຈິງ ດ້ວຍສິລະປະເວົ້າໂຍກ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009924" y="492134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192953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788782" y="600501"/>
            <a:ext cx="10184018" cy="4818787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algn="thaiDist"/>
            <a:endParaRPr lang="lo-LA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36575" indent="-536575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ແລະຄະນະ. (2002). ວັນນະຄະດີພື້ນເມືອງ 1. 	ລະຫັດ 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630LLI 322.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ຄະນະອັກສອນສາດ. ມະຫາວິທະຍາໄລແຫ່ງຊາດ.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36575" indent="-536575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ບຸນລ້ອມ ສີບຸນເຮືອງ ແລະຄະນະ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2014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ແບບຮຽນວັນນະຄະດີ ຊັ້ນມັດທະຍົມສຶກສາປີທີ 5. ກະຊວງສຶກສາທິການ ແລະກິລາ. ສະຖາບັນຄົ້ນຄວ້າວິທະຍາສາດການສຶກສາ.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ພູວົງ ໜໍ່ດາລາ ແລະຄະນະ. (</a:t>
            </a:r>
            <a:r>
              <a:rPr lang="vi-VN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2018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ວັນນະຄະດີພື້ນເມືອງ. ຄະນະສຶກສາສາດ. ມະຫາວິທະ ຍາໄລ ສຸພານຸວົງ. 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4EB201-A7A8-00F4-CDE4-B6335967C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7761</TotalTime>
  <Words>3215</Words>
  <Application>Microsoft Office PowerPoint</Application>
  <PresentationFormat>Widescreen</PresentationFormat>
  <Paragraphs>88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Calibri</vt:lpstr>
      <vt:lpstr>Phetsarath OT</vt:lpstr>
      <vt:lpstr>Saysettha OT</vt:lpstr>
      <vt:lpstr>Times New Roman</vt:lpstr>
      <vt:lpstr>Trebuchet MS</vt:lpstr>
      <vt:lpstr>Wingdings 3</vt:lpstr>
      <vt:lpstr>Facet</vt:lpstr>
      <vt:lpstr>Lao Traditional Literature    Lecture 12: Funny Stories (Con.)    Lecturer: Somthapheuy SYVONGSAK  Academic Year 2023-2024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592</cp:revision>
  <dcterms:created xsi:type="dcterms:W3CDTF">2016-09-13T04:40:38Z</dcterms:created>
  <dcterms:modified xsi:type="dcterms:W3CDTF">2023-10-22T08:50:59Z</dcterms:modified>
</cp:coreProperties>
</file>