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780" r:id="rId6"/>
    <p:sldId id="781" r:id="rId7"/>
    <p:sldId id="754" r:id="rId8"/>
    <p:sldId id="782" r:id="rId9"/>
    <p:sldId id="783" r:id="rId10"/>
    <p:sldId id="784" r:id="rId11"/>
    <p:sldId id="785" r:id="rId12"/>
    <p:sldId id="786" r:id="rId13"/>
    <p:sldId id="654" r:id="rId14"/>
    <p:sldId id="787" r:id="rId15"/>
    <p:sldId id="788" r:id="rId16"/>
    <p:sldId id="789" r:id="rId17"/>
    <p:sldId id="790" r:id="rId18"/>
    <p:sldId id="791" r:id="rId19"/>
    <p:sldId id="792" r:id="rId20"/>
    <p:sldId id="793" r:id="rId21"/>
    <p:sldId id="794" r:id="rId22"/>
    <p:sldId id="795" r:id="rId23"/>
    <p:sldId id="796" r:id="rId24"/>
    <p:sldId id="797" r:id="rId25"/>
    <p:sldId id="798" r:id="rId26"/>
    <p:sldId id="799" r:id="rId27"/>
    <p:sldId id="800" r:id="rId28"/>
    <p:sldId id="801" r:id="rId29"/>
    <p:sldId id="802" r:id="rId30"/>
    <p:sldId id="803" r:id="rId31"/>
    <p:sldId id="804" r:id="rId32"/>
    <p:sldId id="805" r:id="rId33"/>
    <p:sldId id="806" r:id="rId34"/>
    <p:sldId id="807" r:id="rId35"/>
    <p:sldId id="808" r:id="rId36"/>
    <p:sldId id="809" r:id="rId37"/>
    <p:sldId id="810" r:id="rId38"/>
    <p:sldId id="261" r:id="rId39"/>
    <p:sldId id="296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4660"/>
  </p:normalViewPr>
  <p:slideViewPr>
    <p:cSldViewPr snapToGrid="0">
      <p:cViewPr varScale="1">
        <p:scale>
          <a:sx n="68" d="100"/>
          <a:sy n="68" d="100"/>
        </p:scale>
        <p:origin x="70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22/10/2023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14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: </a:t>
            </a:r>
            <a:r>
              <a:rPr lang="en-US" sz="4400" b="1" dirty="0">
                <a:solidFill>
                  <a:srgbClr val="000000"/>
                </a:solidFill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Animal</a:t>
            </a: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Stories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97954" y="5749925"/>
            <a:ext cx="4323179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5999" y="1185038"/>
            <a:ext cx="5722961" cy="5024693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ນິທານສັດ</a:t>
            </a: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ຄວາມໝາຍ ແລະ ຈຸດ​ພິ​ເສດ​ຂອງ​ນິທານ​ສັດ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ການກຳເນີດ ແລະ ການຂະຫຍາຍຕົວຂອງ</a:t>
            </a:r>
          </a:p>
          <a:p>
            <a:pPr lvl="0" algn="l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ນິທານສັດ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l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3. ເນື້ອ​ໃນ​ສ່ອງ​ແສງ​ຂອງ​ນິທານ​ສັດ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l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4. ສິລະ​ປະ​ຂອງ​ນິທານ​ສັດ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30509" y="645952"/>
            <a:ext cx="5033395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295420"/>
            <a:ext cx="6120745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ຈຸດ​ພິ​ເສດ​ຂອງ​ນິທານ​ສັດ</a:t>
            </a:r>
            <a:r>
              <a:rPr lang="lo-LA" sz="32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32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95420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en-US" sz="32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568950" y="1645191"/>
            <a:ext cx="2979594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ຄວາມໝາຍ ແລະ ຈຸດ​ພິ​ເສດ​ຂອງ​ນິທານ​ສັດ ມີແນວໃດແດ່?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3791933" y="2883830"/>
            <a:ext cx="7206017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ນິທານສັດ ແມ່ນເລື່ອງເລົ່າພື້ນເມືອງປະເພດໜຶ່ງ ທີ່ພັນລະນາເຖິງສັດ ແລະ ຊີວິດຂອງສັດ. ນິທານສັດມີລັກສະນະພິເສດທີ່ແຕກຕ່າງຈາກເລື່ອງເລົ່າພື້ນເມືອງປະເພດອື່ນໆ ທາງດ້ານການປະກອບສ້າງບົດເລື່ອງເພື່ອມາປຽບທຽບກັບຄົນ.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5261594" y="590285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D18712E4-4C20-4BA7-94B9-7259BC84A212}"/>
              </a:ext>
            </a:extLst>
          </p:cNvPr>
          <p:cNvSpPr/>
          <p:nvPr/>
        </p:nvSpPr>
        <p:spPr>
          <a:xfrm>
            <a:off x="4043603" y="1645191"/>
            <a:ext cx="4357910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 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ຄວາມໝາຍຂອງນິທານສັດ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786687" y="1294115"/>
            <a:ext cx="8830102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ນິທານສັດສ່ວນຫຼາຍເປັນບົດເລື່ອງສັ້ນກະທັດຮັດ ແລະ ມີເນື້ອໃນສຶກສາທາງດ້ານແນວຄິດ. ບົດເລື່ອງຕ່າງໆສະຫຼຸບດ້ຍຄຳເວົ້າທີ່ເປັນຄະຕິເຕືອນໃຈເຊັ່ນ: ຄຳສຸພາສິດເພື່ອຍຶກສາຄຸນສົມບັດຂອງຄົນ ຕົວຢ່າງ ບົດເລື່ອງໃນນິທານນາງຕັນໄຕ ແລະ ນິທານສຽວສະຫວາດເປັນຕົ້ນ.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405917" y="5131067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4138394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846543" y="1451536"/>
            <a:ext cx="8830102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ນິທານສັດນອກຈາກອະທິບາຍເຖິງຈຸດພິເສດ ແລະ ລັກສະນະຂອງສັດແລ້ວ ຍັງມີຄວາມໝາຍທາງດ້ານສັງຄົມອີກ ດັ່ງບົດເລື່ອງ ນົກເຄົ້າຕາເຫຼືອງ, ນົດເຄົ້າແມວກັບຟານ, ນົກຖົ່ວຫົວຫງອກເປັນຕົ້ນ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363972" y="466128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ບຸນລ້ອມ ສີບຸນເຮືອງ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(2014)</a:t>
            </a:r>
          </a:p>
        </p:txBody>
      </p:sp>
    </p:spTree>
    <p:extLst>
      <p:ext uri="{BB962C8B-B14F-4D97-AF65-F5344CB8AC3E}">
        <p14:creationId xmlns:p14="http://schemas.microsoft.com/office/powerpoint/2010/main" val="4162318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96418" y="1626404"/>
            <a:ext cx="913035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32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 ມັນເປັນເລື່ອງເລົ່າພື້ນເມືອງທີ່ມີລັກສະນະພິເສດ ແລະ ເອກະລັກ ເຊິ່ງມີຄວາມແຕກຕ່າງກັບເລື່ອງເລົ່າພື້ນເມືອງປະເພດ ອື່ນໆ; ທາງດ້ານການປະກອບສ້າງຂອງບົດເລື່ອງ ,  ແລະ ຕົວລະ ຄອນ ມັນໄດ້ພັນລະນາກ່ຽວກັບສັດ ໂດຍຖືເອົາສັດມາເປັນຕົວລະ ຄອນຂອງເລື່ອງ, ເວົ້າເຖິງສັດເພື່ອເວົ້າເຖິງຄົນ; </a:t>
            </a: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5714599" y="569313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BA748588-2D24-4B3E-AD81-86C11435B317}"/>
              </a:ext>
            </a:extLst>
          </p:cNvPr>
          <p:cNvSpPr/>
          <p:nvPr/>
        </p:nvSpPr>
        <p:spPr>
          <a:xfrm>
            <a:off x="773148" y="366667"/>
            <a:ext cx="4357910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 </a:t>
            </a:r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ຈຸດ​ພິ​ເສດ​ຂອງ​ນິທານ​ສັດ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516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62861" y="1232121"/>
            <a:ext cx="974411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ສ່ວນຫຼາຍເປັນບົດເລື່ອງທີ່ສັ້ນ ເຊິງປາກົດການຕ່າງໆທີ່ສ້າງຂຶ້ນດ້ວຍຈິດສຳນຶກນັ້ນມີທັງບັນຫາຈັດຈະທຳ ທັດສະນະຄຸນສົມບັດ ແລະ ບົດຮຽນທີ່ຄົນເຮົາໄດ້ເຮັດມາ ດ້ວຍເຫດນັ້ນການປະກອບສ້າງຂອງບົດດເລື່ອງຍາມໃດກໍ່ໄດ້ແບ່ງເປັນສອງພາກ ສ່ວນຢ່າງຈະແຈ້ງ: ພາກສ່ວນເຫດການ ( ບົດເລື່ອງ ) ແລະ ພາກສ່ວນຄວາມໝາຍ ( ຖອດອອກມາຈາກປາກົດການຂອງບົດເລື່ອງ ). ບົດເລື່ອງເຄີຍລົງທ້າຍດ້ວຍບັນ ຫາສັດຈະທຳ ຫຼື ຄຳສຸພາສິດທີ່ເປັນຄະຕິເຕືອນໃຈ.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3768354" y="552535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3759786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46083" y="1458624"/>
            <a:ext cx="974411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ໃນເບື້ອງຕົ້ນ, ນິທານສັດຍັງເປັນບົດເລື່ອງເລົ່າກ່ຽວກັບສັດຄືການອາທິບາຍກ່ຽວກັບຈຸດພິເສດ, ລັກ ສະນະຮູບຮ່າງ, ສີສັນ, ສຽງຮ້ອງຂອງແຕ່ລະປະເພດສັດ. ຈຸດປະສົງນິທານປະເພດນີ້ ຕົ້ນຕໍແມ່ນສຶກສາຄວາມຮູ້ໃຫ້ແກ່ເດັກນ້ອຍ. ແຕ່ເມື່ອມາຮອດສັງຄົມມີຊົນຊັ້ນນິທານສັດຮັບການຂະຫຍາຍຕົວຢ່າງແຂງແຮງທີ່ສຸດຕາມຄວາມຕ້ອງການຂອງສັງຄົມໃນຄາວນັ້ນເຊັ່ນ: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338805" y="525690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100793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688028" y="1383123"/>
            <a:ext cx="974411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ດ້ານໜຶ່ງຊົນຊັ້ນທີ່ຖືກກົດຂີ່ຂູດຮີດ ເຫັນວ່ານິທານສັດນີ້ມີຜົນດີໃຫ້ແກ່ການຕໍ່ສູ້ຊົນຊັ້ນ, ເຂົາເຈົ້າຈຶ່ງປະດິດແຕ່ງນິທານສັດເພື່ອເປັນອາວຸດສະນິດໜຶ່ງທີ່ແຫຼມຄົມໃຊ້ໃນການໂຈມຕີຊົນຊັ້ນປົກ ຄອງ. ອີກດ້ານໜຶ່ງພວກສາສະໜາເຊິ່ງເປັນເຄື່ອງມືຂອງຊົນຊັ້ນປົກຄອງນັ້ນ ກໍ່ໄດ້ຊ່ວຍໃຫ້ນິທານສັດນີ້ເຂົ້າຮັບການເຜີຍແຜ່ບັນຫາຫຼັກສິນທຳໃນໝູ່ມະຫາຊົນ.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514974" y="5217114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557212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704806" y="1307622"/>
            <a:ext cx="949846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ສະນັ້ນໃນເມື່ອກ່ອນຈຶ່ງມີຫຼາຍປະເທດໄດ້ມີນັກປະພັນສັດທີ່ລືຊື່ໃນໂລກເຊັນ: ເອຊົບ ( ເກຣັກ ), ແຟເດຣີ ( ອີຕາລີ ), ລາຟົງແຕັນ ( ຝຣັ່ງ ), ຊາຕຶກົບເຊດຣິນ ( ລັດເຊຍ )... ບັນດານັກປະພັນສະໄໝກ່ອນກໍເຄີຍໃຊ້ນິທານສັດເພື່ອສະແດງເຖິງແນວຄິດ ແລະ ທັດສະນະຂອງຕົນຢູ່ສະເໝີ; ເພາະນິທານສັດມີຄວາມສາ ມາດນຳເອົາບັນຫານາມມະທຳຂອງຄົນເຮົາໄປເຜີຍແຜ່, ແລ້ວເຮັດໃຫ້ຄົນເຮົາຮັບຮູ້ບັນຫາເຫຼົ່ານັ້ນໄດ້ຢ່າງງ່າຍດາຍ.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5127371" y="555037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3060103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2A493B-85D8-4967-BC98-64165BFA4C50}"/>
              </a:ext>
            </a:extLst>
          </p:cNvPr>
          <p:cNvSpPr/>
          <p:nvPr/>
        </p:nvSpPr>
        <p:spPr>
          <a:xfrm>
            <a:off x="573871" y="1425068"/>
            <a:ext cx="9498461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ນິທານສັດມີຄວາມອຸດົມສົມບູນເຊິ່ງລວມເຖິງນິທານສັດທີ່ໄດ້ແຕ່ງຂຶ້ນດ້ວຍປາກເປົ່າ ແລະ ນິທານສັດທີ່ແຕ່ງຂຶ້ນດ້ວຍການຂຽນ. ນິທານສັດຂອງລາວມີຈຸດພິເສດນຳເອົາຫຼັກທຳຂອງສາສະໜາພຸດ. ເຊິ່ງແທດເໝາະກັບແນວຄິດຂອງຊົນຊັ້ນສັກ ດິນາເພື່ອເຜີຍແຜ່ໃຫ້ມະຫາຊົນ. ສະນັ້ນ ຈຶ່ງໄດ້ເວົ້າໄດ້ວ່ານິທານສັດໄດ້ມີສີສັນຂອງສາສະໜາພຸດຢ່າງຈະແຈ້ງ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38384B-588A-4AAE-A1C9-B11500995BA5}"/>
              </a:ext>
            </a:extLst>
          </p:cNvPr>
          <p:cNvSpPr/>
          <p:nvPr/>
        </p:nvSpPr>
        <p:spPr>
          <a:xfrm>
            <a:off x="4305250" y="532617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2016543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41664" y="348335"/>
            <a:ext cx="6587936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ການກຳເນີດ ແລະ ການຂະຫຍາຍຕົວຂອງນິທານສັດ</a:t>
            </a:r>
            <a:r>
              <a:rPr lang="en-US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</a:p>
        </p:txBody>
      </p:sp>
      <p:sp>
        <p:nvSpPr>
          <p:cNvPr id="11" name="Flowchart: Connector 10"/>
          <p:cNvSpPr/>
          <p:nvPr/>
        </p:nvSpPr>
        <p:spPr>
          <a:xfrm>
            <a:off x="594553" y="284611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87897" y="1909653"/>
            <a:ext cx="2988609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2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ການກໍາເນີດ ແລະ ການຂະຫຍາຍຕົວຂອງນິທານສັດເປັນແນວໃດ?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4053384" y="1696353"/>
            <a:ext cx="6878472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ນິທານສັດມີເຄົ້າມາຈາກການອອກແຮງງານ ແລະ ການດຳລົງຊີວິດຂອງຄົນເຮົາແຕ່ສະໄໝບູຮານ ແຕ່ນິທານສັດຂະຫຍາຍຕົວໃນເງື່ອນທີ່ການຄົ້ນຄິດຂອງຄົນເຮົາມີການຂະຫຍາຍສູ່ລະດັບສູງ ສົມຄວນແລ້ວ ຮູ້ຈຳແນກປາກົດ ການ ແລະ ແນວຄິດນາມະທຳ. ເມື່ອສຶກສາເບິ່ງແລ້ວ, ເຫັນວ່າໄດ້ຂະຫຍາຍຕົວຢູ່ໃນສອງໄລຍະຄື: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87251" y="582291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4138870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805599" y="1010083"/>
            <a:ext cx="8802807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ໄລຍະ​ຕົ້ນ: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​ແມ່ນ​ໄລຍະ​ການ​ຄົ້ນ​ຄິດ​ຂອງ​ຄົນ​ເຮົາ​ຢູ່​ໃນ​ລະດັບ​ຕ່ຳ ບົດ​ດາບົດ​ເລື່ອງ​ທີ່​ກຳ​ເນີ​ດ​ໄລຍະ​ນີ້​ພຽງແຕ່​ເປັນ​ບົດ​ເລື່ອງ​ເລົ່າ​​ເຊັ່ນ: ການ​ອະທິ​ບາຍ​ກ່ຽວ​ກັບ​ຈຸດ​ພິ​ເສດ, ລັກ​ສະນະ​ປະຈຳ​ຕົວ​ຂອງ​ແຕ່ລະ​ປະ​ເພດ​ສັດ​ເຊັ່ນ: ຮູ້​ຮ່າງ​ສີສັນ, ສຽງ​ຮ້ອງ. ສະ​ນັ້ນ​ເນື້ອ​ໃນ​ຂອງ​ມັນ​ແມ່ນ​ເພື່ອ​ສຶກສາ​ຄວາມ​ຮູ້​ກ່ຽວ​ກັບ​ສັດ​ເທົ່າ​ນັ້ນ.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435216" y="515179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3409255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26011" y="1027613"/>
            <a:ext cx="949173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ໄລຍະ​ທີ່​ສອງ: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​ໄລຍະ​ນີ້ ​ແມ່ນ​ນອນ​ຢູ່​ໃນ​ໄລຍະ​ທີ່​ຄົນ​ເຮົາ​ກ້າວ​ສູ່​ລະດັບ​ສູງ​ສົມ ຄວນ, ຮູ້​ເອົາ​ເລື່ອງ​ສັດ​ມາ​ສົມ​ທຽບ​ໃສ່​ເລື່ອງ​ຄົນ; ຈາກ​ບ່ອນ​ນີ້​ພາ​ໃຫ້​ນິທານ​ສັດ​ທີ່​ເລົ່າ​ກ່ຽວ​ກັບ​ສັດ​ກ້າວໜ້າ​ຂະຫຍາຍຕົວ​ກາຍ​ເປັນ​ນິທານ​ທີ່​ມີ​ເນື້ອ​ໃນ​ຄວາມ​ໝາຍ​ທາງ​ດ້ານ​ສັງຄົມ​ຢ່າງ​ຈະ​ແຈ້ງ ​ເຊິ່ງ​ເວົ້າ​ໄດ້​ວ່າ​ຢູ່​ໃນ​ໄລຍະ​ຂ​ະຫຍາ​ຍຕົວ​ແຮງ​ທີ່​ສຸດ. ຄົນ​ເຮົາ​ໄດ້​ໃຊ້​ຈິດ​ສຳນຶກ​ຂອງ​ຕົນ​ເພື່ອ​ປັບ​ແຕ່ງ​ບົດ​ເລື່ອງ​ໃຫ້​ມີ​ມູນ​ຄວາມ​ຈິງມາ​ຮັບໃຊ້​ເນື້ອ​ໃນ​ຄວາມ​ໝາຍ​ທີ່​ມີ​ລັກສະນະ​ນາມ​ມະ​ທຳ​ອັນ​ເປັນ​ຈຸດປະສົງ​ຕົ້ນ​ຕໍ່​ຂອງ​ບົດ​ເລື່ອ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693564" y="565513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2633408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526011" y="1027613"/>
            <a:ext cx="9600628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ນິທານ​ສັດ​ຂອງ​ລາວ​ມີ​ຄວາມ​ອຸດົມສົມບູນ ​ແລະ ​ເນື້ອ​ໃນ​ດີ, ຕາມ​ແນວ​ຄິດ​ຂອງ​ປະຊາຊົນ​ຜູ້​ອອກ​ແຮງ​ງານ​ອັນ​​ແທ້​ຈິງ ​ແຕ່​ຍ້ອນ​ຂາດ​ການ​ເກັບ​ກຳ​ທ້ອນ​ໂຮມ ມັນ​ຈິ່ງບໍ່​ໄດ້​ຮັບ​ການ​ຟືນ​ຟູ ​ແລະ ​​ແພ່​ຂະຫຍາຍ​ກວ້າງ​ຂວາງ​ປານ​ໃດ. ​ໃນ​ປັດຈຸບັນ​ນີ້ ຈຳນວນ​ໜຶ່ງ​ທີ່​ເກັບ​ກຳ​ໄດ້​ນັ້ນ​ຍັງ​ບໍ່​ທັນ​ໄດ້​ຫຼາຍ​ປານ​ໃດ​ແຕ່​ກໍ່​ເວົ້າ​ໄດ້​ວ່າ ນິທານ​ສັດ ສ່ວນ​ຫຼາຍນອກຈາກ​ຈະ​ອະທິບາຍ​ເຖິງ​ຈຸດ​ພິ​ເສດ​ລັກສະນະ​ຂອງ​ສັດ​ແລ້ວ​ຍັງ​ມີ​ຄວາມ​ໝາຍ​ທາງ​ດ້ານ​ສັງຄົມ​ອີກ​ເຊັ່ນ: ການ​ພົວພັນ​ລະຫວ່າງ​ເພື່ອນ​ມິດ, ທັດສະ ນະ​ການ​ອອກ​ແຮງ​ງານ ​ແລະ ອື່ນໆ.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770776" y="5697078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851799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85318" y="1382455"/>
            <a:ext cx="9600628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ຖ້າ​ສົມ​ທຽບ​ໃສ່​ເລື່ອງ​ພື້ນ​ເມືອງ​ອື່ນໆ​ແລ້ວ​ເຫັນ​ວ່າ ​ນິທານ​ສັດ​​ໄດ້​ຮັບ​ຄວາມ​ເອົາ​ໃຈ​ໃສ່​ເປັນ​ພິ​ເສດ ຈາກ​ນັກ​ຄົ້ນ​ຄວ້າສະ​ໄໝ​ກ່ອນ ​ເພາະວ່າ, ​ນິທານ​ມີ​ຄວາມ​ແທດ    ເໝາະ​ກັບການ​ນຳ​ເອົາ​ບັນດາຫຼັກທຳ​ຂອງ​ສາສະໜາ ກໍ​ຄື​ທັດສະນະ​ແນວ​ຄິດ​ຂອງ​ບັນ ດາ​ຊົນ​ຊັ້ນ​ສັກດິນາ​ໄປ​ເຜີຍ​ແພ່​ໃນ​ມະຫາ ຊົນເຊິ່ງ​ພາ​ໃຫ້​ນິທານ​ສັດ​ມີ​ລັກສະ ນະ​ສາສະໜາ​ພຸດ​ຢ່າງ​ຈະ​ແຈ້ງ ​ແລະ ​ເລິກ​ເຊິ່ງພໍ​ສົມຄວນ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232170" y="532796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2428940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41664" y="348335"/>
            <a:ext cx="4731840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ເນື້ອ​ໃນ​ສ່ອງ​ແສງ​ຂອງ​ນິທານ​ສັດ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594553" y="284611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79508" y="1574094"/>
            <a:ext cx="2583809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3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ນິທານສັດມີເນື້ອ​ໃນ​ສ່ອງ​ແສງ​ຫຍັງແດ່?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3781081" y="2542514"/>
            <a:ext cx="6878472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ການ​ເອົາ​ເລື່ອງ​ສັດ​ມາ​ເວົ້າ​ເລື່ອງ​ຄົນ ​ແມ່ນ​ການ​ປະດິດ​ແຕ່ງ​ທີ່​ສະຫຼາດຫຼັກ​ແຫຼມທີ່​ສຸດ​ຂອງ​ປະຊາຊົນ​ຜູ້​ອອກ​ແຮງ​ງານ ຫຼື ​ເວົ້າ​ອີກ​ຢ່າງ​ໜຶ່ງ​ກໍ​ຄື​ຄວາມ​ສະຫຼາດຂອງ​ປະຊາຊົນ​ໄດ້​ສະ​ແດງ​ອອກ​ໃນນິທານ​ຢ່າງ​ຈະ​ແຈ້ງ ​ແລະ ​ເດັ່ນ​ທີ່​ສຸດ​ທັງ​ມີ​ຫຼາຍ​ຮູບຫຼາຍ​ແບບ​ທີ່​ສຸດ.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41451" y="613030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8" name="Rounded Rectangle 9">
            <a:extLst>
              <a:ext uri="{FF2B5EF4-FFF2-40B4-BE49-F238E27FC236}">
                <a16:creationId xmlns:a16="http://schemas.microsoft.com/office/drawing/2014/main" id="{1BBAB8F0-B8B9-4B71-B058-DA4E31C093CF}"/>
              </a:ext>
            </a:extLst>
          </p:cNvPr>
          <p:cNvSpPr/>
          <p:nvPr/>
        </p:nvSpPr>
        <p:spPr>
          <a:xfrm>
            <a:off x="3781081" y="1420200"/>
            <a:ext cx="4433032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ມີ​ເນື້ອ​ໃນ​ຄວາມ​ໝາຍ​ສຶກສາ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/>
            <a:r>
              <a:rPr lang="en-US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	 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​ຄວາມ​ຮູ້​ກ່ຽວ​ກັບ​ສັດ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011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739448" y="558017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820993" y="1261046"/>
            <a:ext cx="9363242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ສິ່ງ​ທີ່​ເຮົາ​ເຫັນ​ໄດ້​ງ່າຍ ​ແລະ ​ເຫັນ​ໄດ້​ວ່າໝູ່ນິທານ​ສັດ ​ແມ່ນ​ຄວາມ​ຮູ້​ທາງ​ດ້ານ​ທຳ​ມະ​ຊາດ​ໂດຍ​ສະ​ເພາະ​ແມ່ນ​ການ​ສັງ​ເກດ​ເຫັນ​ບັນດາ​ຈຸດ​ພິ​ເສດ, ລັກສະນະ​ຮູບ​ຮ່າງ, ສີສັນ, ສຽງ​ຮ້ອງ, ຄວາມ​ຊິນ​ເຄີຍ​ໃນ​ການ​ເຄື່ອນ​ໄຫວ​ຂອງ​ສັດ​ແຕ່ລະ​ປະ​ເພດ... ​ເລື່ອງ​ “ ນົກ​ຖົ່ວ​ຫົວ​ຫງອກ ” ​ໄດ້​ເລົ່າ​ຢ່າງ​ຈັບ​ໃຈ​ວ່າ ​ໃນ​ຂະ​ບວນທີ່​ນົກ​ທັງຫຼາຍກຳລັງ​ປູກ​ຕົ້ນ​ໄມ້​ເຊິ່ງ​ເປັນ​ບ່ອນ​ເພິ່ງ​ພາ​ອາ​ໄສ​ຂອງ​ນົກ​ຕາມ​ຄຳ​ສັ່ງ​ຂອງ​ພະ​ອິນ​ນັ້ນ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71610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806559" y="5555009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837771" y="1302991"/>
            <a:ext cx="9251688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ນົກ​ແຕ​ແຕວ​ແວັດ​ພັດ​​ເມົາ​ມົວ​ແຕ່​ສຽງ​ຮ້ອງ​ອັນ​ອອນຊອນ​ຂອງ​ຕົນ ​ແຕ່​ນົກ​ຖົວ​ພັດ​ເມົາ​ມົວ​ແຕ່​ບິນ​ໄປ​ຫຼິ້ນ. ​ເມື່ອ​ພະ​ອິນ​ຮູ້ຈັກ​ແນວ​ນັ້ນ​ຈຶ່ງ​ລົງ​ໂທດ ​ໂດຍ​ຫາກ​ບໍ່​ໃຫ້​ນົກ​ແຕ​ແຕວ​ແວັດ​ເຈັບ​ຕົ້ນ​ໄມ້​ ມີແຕ່ໃຫ້ຫາ​ກິນ ​ແລະ ​ເຮັດ​ຮັງ​ຢູ່​ຕາມ​ໜ້າດິນ; ຮອດ​ຍາມ​ນອນ​ກໍໃຫ້​ນອນຫງາຍຕີນຊີ້ຂຶ້ນຟ້າ, ສັ່ງໃຫ້ນົກຖົວບິນ​ໄປ​ໜ້າ​ຈົນ​ຫົວຫງອກ ​ແຕ່​ບໍ່​ທັນ​ເຫັນ​ຂອບ​ຟ້າ​ຢູ່​ບ່ອນ​ໃດ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199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269664" y="537529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804215" y="1286213"/>
            <a:ext cx="9457900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ຫຼື ​ເລື່ອງ “ ຊ້າງ ​ແລະ ​ເຜີ້ງ​ໂກນ ” ​ໄດ້​ລະບາຍ​ກ່ຽວ​ກັບ​ງວງ ​ແລະ ຄວາມ​ສາມ​າດກ່ຽວ​ກັບ​ງວງຊ້າງ ​ແລະ ​ເປັນ​ຫຍັງ​ແມງ​ເຜິ້ງ​ຈຶ່ງ​ເຮັດ​ຮັງ​ໃຫ້​ໂກນ​ໄມ້. ​ເລື່ອງ “ ງົວ ​ແລະ ມ້າ ” ​ໄດ້​ອະທິ​ບາຍ​ສຽງ​ຮ້ອງ​ຂອງ​ງົວ, ​ເປັນ​ຫຍັງ​ຈຶ່ງບໍ່​ອະທິ​ບາຍ​ກ່ຽວ​ກັບສຽງ​ມ້າ... ​ແນ່ນອນ​ເລື່ອງ​ເລົ່າ​ປະ​ເພດ​ນີ້ ນອກຈາກ​ໃຫ້​ຄວາມ​ຮູ້​ກ່ຽວ​ກັບ​ຈຸດ​ພິ​ເສດ​ຂອງ​ສັດ​ແລ້ວ​ຍັງ​ມີ​ຄວາມ​ໝາຍ​ຕິຕຽນ​ນິ​ໄສ​ຂີ້ຄ້ານ ຮູ້​ແຕ່​ຫຼິ້ນ ​ແລະ ອື່ນໆ.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81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655558" y="577796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720326" y="1470771"/>
            <a:ext cx="9457900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ເນື້ອ​ໃນ​ທີ່​ອຸດົມສົມບູນ​ກວ່າ​ໝູ່​ໃນ​ນິທານ​ສັດ ​ແມ່ນ​ຄຳ​ສັ່ງ​ສອນ​ຂອງ​ຄົນ​ເຮົາ​ໂດຍ​ຜ່ານ​ການ​ດຳລົງ​ຊີວິດ​ຕົວ​ຈິງ​ຂອງ​ຄົນ​ເຮົາ; ​ໄດ້​ສັງ​ເກດ​ຖອດ​ຖອນ​ບົດຮຽນ​ສະຫຼຸບ​ເລືອກ​ເຟັ້ນສິ່ງ​ມີ​ລັກສະນະ​ສັດຈະທຳ ​ແລະ ປັດ​ຊະຍາ​ເປັນ​ບັນຫາ​ສຳຄັນ. ​ໃນ​ບົດ​​ເລື່ອງ “ ​ເຕົ່າ ​ແລະ ຫ່ານ ” ​ໄດ້​ຕັກ​ເຕືອນ​ໃຫ້​ຮູ້​ຈັກ​ຟັງ​ຄວາມໝູ່​ບອກສອນ​ບໍ່ກະ ທຳ​ຕາມ​​ໃຈ​ຕົນ. ​ໃນ​ບົດ​ເລື່ອງ “ ​ເຕົ່າ ​ແລະ ຫອຍ ” ​ໄດ້​ຕິຕຽນ​ແນວ​ຄິດ​ອວດອົ່ງ​ທະ​ນົງ​ຕົວ​ປະໝາດ​ຜູ້​ອື່ນ.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691237B1-829D-427A-93A6-A8B7D203031E}"/>
              </a:ext>
            </a:extLst>
          </p:cNvPr>
          <p:cNvSpPr/>
          <p:nvPr/>
        </p:nvSpPr>
        <p:spPr>
          <a:xfrm>
            <a:off x="829995" y="346398"/>
            <a:ext cx="5613008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 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ມີ​ເນື້ອ​ໃນ​ເວົ້າ​ເຖິງ​ບົດຮຽນ​ເປັນ​ຄຳ​ສອນ.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381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705891" y="573510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766277" y="865136"/>
            <a:ext cx="9457900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​ໃນ​ບົດ​ເລື່ອງ “ ລີງ ​ແລະ ນົກຈອກຟ້າ ” ​ໃຫ້​ຮູ້​ວ່າ​ນົກຈອກຟ້າ​ເປັນ​ຕົວ​ລະຄອນ​ທີ່​ເປັນ​ສັນຍາ​ລັກ​ແກ່​ຄວາມ​ດຸ​ໝັ່ນ​ທີ່​ມີ​ຫົວຄິດ​ປັນຍາ​ຫາ​ກຸ້ມ​ຕົນ​ເອງ. ນົກຈອກ​ເຫັນ​ລີງ​ນັ່ງ​ຕາກ​ຝົນ​ສັ່ນ​ໜາວ​ທົດໆ ຈຶ່ງ​ມີ​ຄວາມ​ສົງສານ ​ແລະ ​ເວົ້າ​ວ່າ: ລີງ​ໃຫຍ່​ມີ​ຕີນ​ມີ​ມື​ຄື​ມະນຸດ​ເປັນ​ຫຍັງ​ຈຶ່ງ​ບໍ່​ເຮັດ​ເຮືອນ​ນ້ອຍ​ຢູ່​ເພື່ອ​ບັງ​ລົມ​ບັງ​ຝົນ; ລີງ​ເສຍ​ກຽດ​ຄຽດ​ຂົມ ​ແລະ ​ໂມ​ໂຫຂຶ້ນ​ຈຶ່ງ​ປີນຂຶ້ນ​ຕົ້ນ​ໄມ້​ໄປ​ເອົາ​ຮັງນົກຈອກ​ມາ​ຍ່ອງ​ຖິ້ມ. ການ​​ເຕືອນ​ຂອງ​ນົກຈອກຟ້າ​ນັ້ນ​ແມ່ນ​ມີ​ຈຸດປະສົງ​ດີ​ ແຕ່​ບໍ່​ຖືກ​ເປົ້າ​ໝາຍ ​ແລະ   ​ເໝາະ​ສົມ.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96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997796" y="5777963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682387" y="651905"/>
            <a:ext cx="9457900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ການ​ຕັກ​ເຕືອນ​ຄົນ​ຫຍາບຊ້າ​ຫາ​ຄວາມ​ຕ້ອງ​ມີ​ວິ​ທີການ​ອັນ​ເລິກ​ແລບ ​ແລະ ນິ້ມ​ນວນ; ​ເພາະສະ​ນັ້ນ​ຈະ​ເປັນ​ຜົນ​ຮ້າຍ​ແກ່​ຕົວ​ເອງ ຫຼື ນິທານ “ ​ຜົວ​​ເມຍ​ນົກຈອກ ” ​ແມ່ນ​ການສະໜັບສະ​ໜູນ​ຄວາມ​ຮັກ​ອັນ​ບໍລິສຸດ, ຕຳ​ນິກ່າວ​ປະນາມ​ດ້ານ​​ແນວ​ຄິດ​ການ​ກະທຳ​ທີ່​ຕ່ຳ​ຕ້ອຍ, ຂາດ​ຄວາມ​ຊື່ສັດ​​ໃນ​ຄວາມ​ຮັກ​ລະຫວ່າງ​ຍິງ​ຊາຍ ທຳ​ອິດ​ກໍ​ວ່າ​ຮັກ, ຄຳ​ໜຶ່ງ​ກໍ່​ວ່າ​ຮັກ, ສອງ​ຄຳ​ກໍວ່າ​ຮັກ ​ແລະ ສັນຍາ​ກັນ​ວ່າ​ຈະ​ພ້ອມ​ກັນ​ຕາຍ; ບາດ​ເວລາ​ພົບ​ພໍ​ອັນຕະລາຍ​ພັດ​ເຫັນ​ແກ່​ຊີວິດ​ຕົນ​ຜູ້​ດຽວ ​ໂດຍ​ປົບ​ໜີ​ປະ​ໃຫ້​ລູກ​ກັບ​​ເມຍ​ຕາຍຄາ​ຮັງ. ບົດ​ເລື່ອງ​ນີ້​ໄດ້​ກ່າວ​ປະນາມ​ການ​ເຫັນ​ແກ່​ຕົວ​ຂາດ​ສັດຈະ, ຂາດ​ນ້ຳ​ໃຈ​ບໍລິສຸດ​ຕໍ່​ລູກ​ຕໍ່​ເມຍ.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548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311609" y="540224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565774" y="1793937"/>
            <a:ext cx="9667167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ເມື່ອສັງຄົມເກີດມີຊົນຊັ້ນ, ມີຜູ້ທຸກ,ຜູ້ຮັ່ງ. ນິທານສັດໄດ້ກາຍເປັນອາວຸດທີ່ແຫຼມຄົມ ເພື່ອຕໍ່ສູ້ຊົນຊັ້ນ. ເວົ້າເຖິງຂໍ້ຂັດແຍ່ງ ແລະ ການຕໍ່ສູ້ໃນສັງຄົມ, ດາບຢູ່ເໜືອຄໍຢູ່ໃຕ້ ປະຊາຊົນບໍ່ມີຫົນທາງອື່ນໃດອີກແລ້ວ ມີແຕ່ຕໍ່ສິດ ແຕ່ຈະຕໍ່ສູ້ແນວໃດເພື່ອບໍ່ໃຫ້ສັດຕູລົງໂທດໄດ້, ທັງຮັກສາກຳລັງໄວ້ໃຫ້ປອດໄພຈິ່ງເອົາວັນນະຄະດີເຂົ້າໃນການຕໍ່ສູ້ ເຊັ່ນ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 </a:t>
            </a:r>
          </a:p>
        </p:txBody>
      </p:sp>
      <p:sp>
        <p:nvSpPr>
          <p:cNvPr id="4" name="Rounded Rectangle 9">
            <a:extLst>
              <a:ext uri="{FF2B5EF4-FFF2-40B4-BE49-F238E27FC236}">
                <a16:creationId xmlns:a16="http://schemas.microsoft.com/office/drawing/2014/main" id="{B89A20B4-2EC1-4F55-945D-1F8F1CC42C3B}"/>
              </a:ext>
            </a:extLst>
          </p:cNvPr>
          <p:cNvSpPr/>
          <p:nvPr/>
        </p:nvSpPr>
        <p:spPr>
          <a:xfrm>
            <a:off x="939417" y="438676"/>
            <a:ext cx="4694831" cy="101708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 </a:t>
            </a:r>
            <a:r>
              <a:rPr lang="th-TH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ສ່ອງແສງເຖິງການຕໍ່ສູ້ຊົນຊັ້ນ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7150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261275" y="541723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731299" y="608834"/>
            <a:ext cx="9667167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ນິທານສັດມາເປັນອາວຸດທີ່ແຫຼມຄົມຂອງປະຊາຊົນຜູ້ອອກແຮງງານນັບແຕ່ທ່າທີ, ສຽງຫົວເຍາະເຍີ້ຍ, ກ່າວເຕື່ອນປະຈານໜ້າ ຄື​ເລື່ອງ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​ເສືອ​ເຖົ້າຈຳສິນ , ​ແມວ​ເຖົ້າ​ໄປ​ບວດ ​ເຊິ່ງ​ເວົ້າ​ເຖິງ​ການ​ປິດ​ບັງ​ທາດ​ແທ້​ສິນ​ທຳ​ແບບ​ຈອມ​ປອມ​ຂອງ​ຊົນ​ຊັ້ນປົກ ຄອງ, ມື​ຖື​ສາກ​ ປາກ​ຖື​ສິນ, ປາກ​ເປັນ​ທຳ ຫົວ​ໃຈ​ເປັນ​ຍັກ ​ໂດຍ​ນຳ​ໃຊ້​ວິທີ​ສົມທຽບທາງ​ອ້ອມ​ເອົາ​ເລື່ອງ​ສັດ​ມາ​ເວົ້າ​ເລື່ອງ​ຄົນ ເຊິ່ງ​ມັນ​ແມ່ນ​ຈຸດ​ເດັ່ນ​ຂອງ​ນິທານ​ສັດ, ມີ​ແຕ່​ນຳ​ໃຊ້​ຮູບ​ການ​ແບບ​ນີ້ຈຶ່ງ​ຊ່ວຍ​ໃຫ້​ຊົນ​ຊັ້ນອອກ​ແຮງ​ງານຫຼຸດຜົ້ນຈາກ​ການ​ຖືກ​ລົງ​ໂທດ​ໄດ້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889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293121" y="5954131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 ນວນນະວົງ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(2001)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F8E4EE3-70AC-4FCD-996C-DD389442363F}"/>
              </a:ext>
            </a:extLst>
          </p:cNvPr>
          <p:cNvSpPr/>
          <p:nvPr/>
        </p:nvSpPr>
        <p:spPr>
          <a:xfrm>
            <a:off x="664188" y="583667"/>
            <a:ext cx="9667167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ບັນດາ​ບົດ​ເລື່ອ​ງ​ໄກ່ ​ແລະ ​ເຫັງນ, ຊ້າງ ​ແລະ ນົກ​ໃສ ​ແມ່ນ​ຍ້ອງຍໍ​ສັນລະ​ເສິນຄວາມ​ສະຫຼຽວສະຫຼາດ, ສາມັກຄີ​ຮັກ​ແພງ, ຮູ້​ເຕົ້າ​ໂຮມ​ກຳລັງ​ເຖິງ​ຈະ​ສັດ​ນ້ອຍ​ກຳລັງ​ນ້ອຍ, ​ແຕ່​ຮູ້​ວິທີ​ຕໍ່ສູ້, ສະຫຼາດມີ​ພິກ​ໄຫວ​ກໍ່ຈະ​ໄດ້​ຮັບ​ໄຊຊະນະ. ຕາມ​ທັດ ສະນະ​ຂອງ​ພວກ​ສາສະໜາ ​ແລະ ຊົນ​ຊັ້ນສັກດິນາ​ແລ້ວ​ຄົນ​ເຮົາ​ມີ​ຊີວິດ ຫຼື ຕາຍ​ນັ້ນ​ແມ່ນ​ຂຶ້ນກັບ​ໂຊກ​ສະ​ຕາ​ວາດ​ສະໜານັ້ນນຳ​ສົ່ງ ​ໂດຍ​ແມ່ນ​ພະ​ອິນ​ພະ​ພົມ​ເປັນ​ຜູ້​ລີ​ຄິດ ເຊິ່ງ​ສະ​ແດງ​ແຈ້ງ​ໃນ​ເລື່ອງ ປາ​ສາມ​ໂຕ ການ​ເຊື່ອ​ຖື​ແບບ​ບາບ​ບຸນ​ຂອງ​ສາສະໜາກໍ​ເປັນ​ບັນຫາໜຶ່ງທີ່​ສະ​ແດງ​ອອກ​ຢ່າງ​ຈະ​ແຈ້ງ ຜູ້​ກະທຳ​ດີ​ເມື່ອ​ຕາຍ​ໄປ​ກໍ່ຈະ​ໄປ​ເຖິງ​ສະຫວັນ, ຜູ້​ກະທຳ​ຊົ່ວ​ເມື່ອ​ຕາຍ​ໄປ​ຈະ​ຕົກ​ນະຣົກ....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982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41663" y="348335"/>
            <a:ext cx="5073035" cy="95335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ສິລະປະການປະດິດແຕ່ງຂອງນິທານສັດ</a:t>
            </a: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594553" y="284611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79508" y="1574094"/>
            <a:ext cx="3005387" cy="2377121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</a:t>
            </a:r>
            <a:r>
              <a:rPr lang="en-US" sz="2800" b="1" u="sng" dirty="0">
                <a:latin typeface="Phetsarath OT" pitchFamily="2" charset="0"/>
                <a:cs typeface="Phetsarath OT" pitchFamily="2" charset="0"/>
              </a:rPr>
              <a:t>4</a:t>
            </a:r>
            <a:endParaRPr lang="lo-LA" sz="2800" b="1" u="sng" dirty="0">
              <a:latin typeface="Phetsarath OT" pitchFamily="2" charset="0"/>
              <a:cs typeface="Phetsarath OT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</a:t>
            </a:r>
            <a:r>
              <a:rPr lang="lo-LA" dirty="0"/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ນິທານສັດມີສິລະປະແນວໃດ?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3957249" y="1574094"/>
            <a:ext cx="7115341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ໃນ​ການ​ປະດິດ​ແຕ່ງ​ນິທານ​ສັດ ​ເພື່ອ​ຕອບ​ສະໜອງຈຸດ​ພິ​ເສດ​ດ້ານ​ເນື້ອ​ໃນ ​ແລະ ຄວາມໜາຍທີ່​ມີ​ລັກສະນະ​ດ້ານ​ນາມ​ມະ​ທຳນັ້ນ. ຄົນ​​ເຮົາ​ໄດ້ໝູນ​ໃຊ້​ສິ​ລະ​ປະຫຼາຍຢ່າງ​ເຊັ່ນ: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109550" y="476838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736736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840802" y="1042012"/>
            <a:ext cx="8722648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ໃຊ້​ວິທີ​ສົມທຽບ​ໂດຍ​ທາງ​ອ້ອມ, ​ໃຊ້​ຈິດ​ສຳນຶກ​ຖື​ສັດ​ເປັນ​ຄື​ຄົນ ​ແລະສຽງຫົວ​ເຍາະ​ເຍີ້ຍ. ​ໂຄງ​ຮ່າງ​ຂອງ​ເລື່ອງສັ້ນ ກະທັດຮັດງ່າຍດາຍ​ທາງນີ້ກໍ່​ເພື່ອ​ເລົ່າ​ໄດ້​ງ່າຍ ​ແລະ ຈື່​ຈຳ​ໄດ້​ໄວ​ສ້າງ​ຄວາມ​ມ່ວນ​ຊື່ນ​ຈັບ​ອົກ​ຈັບ​ໃຈ​ແກ່​ຜູ້​ອ່ານ​, ຜູ້​ຟັງ​ທັງຫຼາຍ.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606445" y="494069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803965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951517" y="950628"/>
            <a:ext cx="8441058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ຈຸດປະສົງ​ຕົ້ນຕໍຂອງ​ນິທານ​ສັດ ​ແມ່ນ​ຖ່າຍ​ທອດ​ຄວາມ​ຮູ້ ​ແລະບົດ ຮຽນອັນ​ເປັນ​ຄະຕິ​ເຕືອນ​ໃຈ​​ໃຫ້​ທຸກ​ຄົນ. ການ​ສຶກສາຄົ້ນຄວ້າ​ວິທີ​ສົມທຽບ ​ໂດຍ​ທາງ​ອ້ອມ​ແບບ​ເລົ່າ​ເລື່ອງ​ສົດ ອີງ​ໃສ​ຈຸດ​ພິ​ເສດ​ຂອງ​ສັດ​ແຕ່ລະ​ປະ​ເພດ ​ເພື່ອ​ສ້າງ​ຕົວ​ລະຄອນ​ອັນ​ເປັນ​ສັນຍາ​ລັກ​ໃຫ້​ແກ່​ກຸ່ມ​ຄົນ​ໃດໜຶ່ງ​ໃນ​ສັງຄົມ. ຢາກ​ເຮັດ​ໄດ້​ແນວ​ນີ້ນັກ​ແຕ່ງ​ນິທານ​ສັດ​ຕ້ອງ​ມີ​ການ​ສັງ​ເກດ​ຊອກ​ຮູ້​ກ່ຽວກັບ​ຄວາມ​ຊິນ​ເຄີຍ.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236759" y="520702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272380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776282" y="760752"/>
            <a:ext cx="8903199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ຈຸດ​ພິ​ເສດ ​ແລະ ລັກສະນະ​ຂອງ​ສັດ​ແຕ່ລະ​ປະ​ເພດ​ທີ່ຈະ​ເອົາ​ມາ​ສົມທຽບ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ໃສ່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ກຸ່ມ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ຄົນ ຫຼື ຊັ້ນຄົນ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ໃດໜຶ່ງ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 ຄົມ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ຊາດ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ຊົນ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ເຜົ່າ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ຕ່າງ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ກໍ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ມີ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ທັດສະນະ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ຕ່າງຫາກຂອງ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ເກດ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ແລະ ກຳນົດ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ເພາະ ຂອງ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ສັດ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ແຕ່ລະ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ເພດ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ປະຊາຊົນ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ລາວ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ເຄີຍ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ຖື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ວ່າ ຕົວ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ຈອນຟອນ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ເປັນ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ຕົວ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ແທນ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ຂອງ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ນິ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ໄສ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ວ່ອງ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ໄວ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ແຕ່ຫາກຈອງຫອງ; ກະຕ່າຍ​ເປັນ​ຕົວ​ແທນ​ຂອງ​ນິ​ໄສ​ສະຫຼາດ, ວ່ອງ​ໄວ​ແຕ່​ມັກ​ສະ​ເງີ້​ເຜີ​ຕົວ; ລີງ​ເປັນ​ຕົວ​ແທນ​ຂອງ​ຄວາມ​ວ່ອງ​ໄວ​ແຕຫາກ​ຫຍາບ​ຊ້າ ​ແລະ ອື່ນໆ.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671765" y="558172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14097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948990" y="945726"/>
            <a:ext cx="890319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ການ​ປະດິດ​ແຕ່ງ​ນິທານ​ສັດ ຍັງໝູນ​ໃຊ້​ຈິດ​ສຳນຶກຫຼາຍທີ່​ສຸດ, ອັນ​ເຮັດ​ໃຫ້​ຄວາມ​ຮັບ​ຮູ້​ດ້ານ​ສະຕິ​ອິນຊີ​ຂອງ​ຄົນ​ເຮົາ​ເລິກ​ເຊິ່ງຕື່ມອີກ. ​ແຕ່​ຍ້ອນ​ຈິດ​ສຳ ນຶກ​ໃນ​ນິທານ​ສັດ ພຽງ​ແຕ່​ເປັນ​ພາຫະນະຮັບ​ໃຊ້​ໃຫ້​ຈຸດປະສົງ​ຂອງ​ບົດ​ເລື່ອງ. ສະນັ້ນ ຈິດ​ສຳນຶກ​ໃນ​ນິທານ​ສັດ​ເຖິງ​ວ່າ​ໄດ້ໝູນ​ໃຊ້​ຢ່າງ​ກວ້າງຂວາງ​ແຕ່​ກໍຍ່ອມ​ຢູ່​ໃຕ້​ເງື່ອນ​ໄຂ​ຊີ້ນຳ​ຢ່າງ​ເຂັ້ມງວດ​ຂອງ​ຈິດ​ປັນຍາ. ບໍ່ສາມາດ​ຂະຫຍາ​ຍ​ເຖິງ​ບ່ອນ​ມະຫັດສະຈັນ ຄື​ນິທານ​ອັດສະຈັນ​ໄດ້.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5041451" y="613030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3519075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948990" y="883583"/>
            <a:ext cx="890319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ລັກສະນະ​ລະຄອນ​ກໍ​ແມ່ນ​ຮູບ​ການ​ສິ​ລະ​ປະ​ອັນໜຶ່ງອີກ​ຂອງ​ນິທານ​ສັດ. ສະນັ້ນຈຶ່ງ​ອາດ​ເວົ້າ​ໄດ້​ວ່າ​ນິທານ​ສັດ​ບົດໜຶ່ງກໍປ່ຽບ​ເໜືອນລະຄອນ​ບົດໜຶ່ງ. ຢູ່​ໃນ​ລະຄອນ​ສັດ​ເຄີຍ​ມີ​ຂໍ້ຂັດ​ແຍ່ງ​ເກີດ​ຂຶ້ນລະຫວ່າງ​ສະພາບ ປາກົດ​ການ ​ແລະ ນິ​ໄສ​ຂອງ​ຕົວ​ລະຄອນ​ດຽວກັນ. ການ​ດຳ​ເນີ​ນ​ເລື່ອງ​ໃນ​ນິທາ​ນ ສັດມີ​ລັກສະນະ​ງ່າຍດາຍ ​ແຕ່​ເຄີຍ​ມີ​ການ​ຫັນປ່ຽນຢ່າງ​ບັງ​ເອີນ​ທີ່​ພາ​ໃຫ້​ເກີດ​ຂໍ້​ຂັດ​ແຍ່ງ​ຂຶ້ນ.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633078" y="532243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664708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842458" y="954604"/>
            <a:ext cx="890319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ລັກສະນະ​ລະຄອນ​ໃນ​ນິທານ​ສັດ​ເປັນ​ປັດ​ໃຈ​ພາ​ໃຫ້​​ເພີ່ມຄວາມ​ຈັບ​ອົກຈັບ​ໃຈສຳລັບ​ຜູ້​ອ່ານ ຜູ້​ຟັງ ການ​ແກ້​ຂໍ້​ຂັດ​ແຍ່ງ​ແຕ່ລະຄັ້ງ ຈະ​ເຮັດ​ໃຫ້​ມີ​ສຽງຫົວ​ເຢາະ​ເຍິີ້ຍສຽດສີ​ເກີດ​ຂຶ້ນ​ໃນ​ນິທານ​ສັດ. ດັ່ງ​ທີ​ເຫັນ​ໃນ​ເລື່ອງ ນົກອີນຊີ ແລະ ນົກເຄົ້າແມວ , ແມວເຖົ້າຈຳສິນ , ກາກິນບົ້ງ , ເສືອ ແລະ ຊາວນາ ແລະ ອືນໆ.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863898" y="528692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124041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948990" y="945726"/>
            <a:ext cx="890319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ຸດພິເສດອັນໜຶ່ງໃນສິລະປະການແຕ່ງນິທານສັດລາວເຮົາແມ່ນການມ່ວນທ້າຍສຸພາສິດທີ່ມີລັກສະນະກາບກອນອັນເຮັດໃຫ້ນິທານສັດຂອງລາວເຮົາມີຄວາມໜາຍສຶກສາແບບນີ້ມນວນ ແລະ ເລິກເຊິ່ງຍິ່ງຂຶ້ນ.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        ນິທານສັດ ແມ່ນເລື່ອງເລົ່າທົ່ວໄປຂອງທຸກໆຊາດ. ນິທານສັດຕ່າງກັບນິທານມະຫັດສະຈັນຢູ່ບ່ອນວ່າມັນບໍ່ພັດທະນາ ແລະ ສ່ອງແສງລົງເລິກ ເຖິງຊີວິດການເປັນຢູ່ຂອງຊາດໃດຊາດໜຶ່ງ.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792877" y="5535496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021719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29395" y="457454"/>
            <a:ext cx="9013876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ດັ່ງນັ້ນ, ເຖິງວ່າລັກສະຊາດສະແດງອອກຂອງສ່ວນໃດສ່ວນໜຶ່ງຂອງວິທີສົມທຽບ. ໃນລັກສະນະກາບກອນ ແລະ ໃນການກຳລັກສະນະຂອງສັດຕ່າງໆ. ແຕ່ເບິ່ງລວມແລ້ວນິທານສັດຍັງມີລັກສະນະລວມທົ່ວໄປຢ່າງຫຼວງ ຫຼາຍ. ມາເຖິງປັດຈຸບັນນີ້ ນິທານສັດຫຼາຍເລື່ອງທີ່ບໍ່ຮູ້ວ່າເປັນເລື່ອງຊາດໃດແທ້. ນິທານສັດເປັນແຫຼ່ງຄວາມຮູ້ຂອງປະຊາຊົນ. ສ່ອງແສງເຖິງການຕໍ່ສູ້ເພື່ອສິດຜົນປະໂຫຍດ ແລະ ທີ່ຕັ້ງໃນສັງຄົມຂອງປະຊາຊົນ. ສ່ອງແສງເຖິງຄວາມກ້າວໜ້າອັນບໍ່ຮູ້ຢຸດຢັ້ງຂອງຈິດປັນຍາການຮັບຮູ້ໂລກ ແລະ ຮັບຮູ້ສັງຄົມ.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704100" y="5666572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7462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2EC37A1-7F41-4EAB-8A31-863FCE1DBC58}"/>
              </a:ext>
            </a:extLst>
          </p:cNvPr>
          <p:cNvSpPr/>
          <p:nvPr/>
        </p:nvSpPr>
        <p:spPr>
          <a:xfrm>
            <a:off x="647150" y="839194"/>
            <a:ext cx="9013876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ໃນປັດຈຸບັນນີ້ເຖິງແມ່ນວ່ານິທານສັດຂະຫຍາຍຕົວແຮງປານໃດກໍຕາມ, ແຕ່ມັນກໍມີຄຸນປະໂຫຍດຢ່າງຫຼວງຫຼາຍ ແລະ ຍັງເປັນສິ່ງຈຳເປັນທີສຸດໃນການສຶກສາອົບຮົມຄົນຮຸ່ນໃໜ່ໃຫ້ກ່າຍເປັນຄົນສັງຄົມນິຍົມ. ຢູ່ໃນບັນດາປະເທດທີ່ມີເງື່ອນໄຂສະດວກເພິ່ນໄດ້ເກັບກຳທ້ອນໂຮມເອົານິທານສັດມາພິມເປັນປື້ມອ່ານປະກອບຮູບພາບ, ບາງເລື່ອງກໍ່ເອົາມາສ້າງເປັນຮູບເງົາກາຕູນ ຫຼື ເປັນລະຄອນກ້ອມເພື່ອສຶກສາຜູ້ອ່ານຜູ້ຊົມທັງຫຼາຍ, ໂດຍສະເພາະຢ່າງຍິ່ງແບບເດັກນ້ອຍ.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31B39E-D9FD-4701-B9F8-1F2DB4A5757D}"/>
              </a:ext>
            </a:extLst>
          </p:cNvPr>
          <p:cNvSpPr/>
          <p:nvPr/>
        </p:nvSpPr>
        <p:spPr>
          <a:xfrm>
            <a:off x="4850288" y="5503280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(2018)</a:t>
            </a:r>
          </a:p>
        </p:txBody>
      </p:sp>
    </p:spTree>
    <p:extLst>
      <p:ext uri="{BB962C8B-B14F-4D97-AF65-F5344CB8AC3E}">
        <p14:creationId xmlns:p14="http://schemas.microsoft.com/office/powerpoint/2010/main" val="246887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88782" y="600501"/>
            <a:ext cx="10184018" cy="4726101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28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2001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ວັນນະຄະດີລາວ 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630LI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22.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ວິທະ ຍາໄລ ວິທະຍາສາດພື້ນຖານ. ຄະນະອັກສອນສາດ. ມະຫາວິທະຍາໄລແຫ່ງຊາດ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ບຸນລ້ອມ ສີບຸນເຮືອງ ແລະຄະນະ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2014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ແບບຮຽນວັນນະຄະດີ ຊັ້ນມັດທະຍົມສຶກສາປີທີ 5. ກະຊວງສຶກສາທິການ ແລະກິລາ. ສະຖາບັນຄົ້ນຄວ້າວິທະຍາສາດການສຶກສາ.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444500" indent="-444500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ມະຫາວິທະ ຍາໄລ ສຸພານຸວົງ. 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7887</TotalTime>
  <Words>5234</Words>
  <Application>Microsoft Office PowerPoint</Application>
  <PresentationFormat>Widescreen</PresentationFormat>
  <Paragraphs>113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Lao Traditional Literature    Lecture 14: Animal Stories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606</cp:revision>
  <dcterms:created xsi:type="dcterms:W3CDTF">2016-09-13T04:40:38Z</dcterms:created>
  <dcterms:modified xsi:type="dcterms:W3CDTF">2023-10-22T09:02:16Z</dcterms:modified>
</cp:coreProperties>
</file>