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4" r:id="rId13"/>
    <p:sldId id="315" r:id="rId14"/>
    <p:sldId id="313" r:id="rId15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2" autoAdjust="0"/>
    <p:restoredTop sz="94660"/>
  </p:normalViewPr>
  <p:slideViewPr>
    <p:cSldViewPr>
      <p:cViewPr>
        <p:scale>
          <a:sx n="75" d="100"/>
          <a:sy n="75" d="100"/>
        </p:scale>
        <p:origin x="-100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7-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о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fizik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хо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ss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kimyoviy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rkibi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 h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r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k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v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zuvch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filtr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tsiya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q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о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nuni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7-</a:t>
            </a:r>
            <a:r>
              <a:rPr lang="en-US" sz="20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о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fizik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хо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ss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l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kimyoviy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rkibi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 h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r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k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v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zuvch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filtr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q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о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nuni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0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56561" y="1923197"/>
            <a:ext cx="765777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Yer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osti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suvlarningfizik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xususyatlari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kimyo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tarkibi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agressivligi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Yer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osti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suvlarining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harakati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Darsi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qonuni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filtratsiya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koeffitsenti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aniqlash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uslublari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Gidroizogips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haritasi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sath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chuqurligini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ko’rsatuvchi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haritalar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endParaRPr lang="ru-RU" sz="2400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000" b="1" dirty="0" err="1" smtClean="0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000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000" b="1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0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0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0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Yer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osti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suvlarining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harakati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Darsi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qonuni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filtratsiya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koeffitsenti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Kamenskiy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trubkasi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Kapetskiy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trubkasi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, SPESGEO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asbobi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bosim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gradiyenti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laboratoriya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uslubi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dala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Calibri" pitchFamily="34" charset="0"/>
              </a:rPr>
              <a:t>uslubi</a:t>
            </a:r>
            <a:r>
              <a:rPr lang="en-US" sz="2000" dirty="0">
                <a:solidFill>
                  <a:srgbClr val="0070C0"/>
                </a:solidFill>
                <a:latin typeface="Calibri" pitchFamily="34" charset="0"/>
              </a:rPr>
              <a:t>.</a:t>
            </a:r>
            <a:endParaRPr lang="ru-RU" sz="20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fizik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xususiyatlaridan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rangi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mazasi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harorati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kerak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harorati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tasniflanadi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Sovuq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t=200C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t=200-400C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gacha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Issiq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t&gt;400C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047" y="3177505"/>
            <a:ext cx="4437493" cy="29819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8454" y="1123950"/>
            <a:ext cx="801974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Gidravlik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belgisiga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qarab:1)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bo’ladi.2)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Bosimsiz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Mendelev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jadvalidagi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hamma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elementlarni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uchratish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oksidlar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oz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kimyoviy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ularmakroelementlar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quydagilardir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Anionlar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Kationlar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HCO3                                                 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Ca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SO4                                                     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Mg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  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Na+K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404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Bu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elementlarning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kimyoviy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yoziladi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o’qiladi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Masalan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HCO3 50%                     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--------------          -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Gidro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karbonatli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kalsiyli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magniyli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        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Ca35 Mg 20%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kalsiy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magniy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tuzlarining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qattiqligini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A.Alyokin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tasnifiga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asoson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kalsiy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magniyni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625409"/>
            <a:ext cx="83438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kalsiy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magniy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A.Alyokin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tasnifiga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kalsiy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magniyni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&lt;1.5 mg/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ekv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yumshoq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1.5 – 3 mg/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ekv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yumshoq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– 6 mg/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ekv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o’rtaha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qattiqlikdagi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6 – 9 mg/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ekv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&gt;9 – mg/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ekv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Rectangle 3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7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847" y="990600"/>
            <a:ext cx="80771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ichimlik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sifatida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qurishda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albatta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ba’zi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temir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beton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yemiradi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xusu-syatiga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kerak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1)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Karbonatli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CO2-agar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karbonat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angidrit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beton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reaksiyaga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kirishadi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yangi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birikmalarni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bikorbonatlar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gips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996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61974" y="910853"/>
            <a:ext cx="807719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Sulfatli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SO4-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SO4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250 mg/l (milligram /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litr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Chunki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beton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o’yadi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3)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Magniyli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Mg-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magniyning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750 mg/l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ya’ni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magniy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o’yuvchan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bo’l-ganligi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betonning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4)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kislotali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agar pH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vodorod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ko’rsatgichi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&lt; 5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H, OH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yetishmaydi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boshqa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ha-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rakat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buzadi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ru-RU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5)</a:t>
            </a:r>
            <a:r>
              <a:rPr lang="en-US" sz="20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Kislorodli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agressivlik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kislorod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temir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yemiradi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koroziyaga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421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1" y="969288"/>
            <a:ext cx="807719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kimyoviy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jislaridan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tuz-larning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guruhga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Chuchuk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 g/l),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sho’rroq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(1g/l – 10g/l ),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sho’r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(10g/l – 15g/l),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namokob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(15g/l – 50g/l ).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qobig’ida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gorizontal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joylshgan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havza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qiyalashgan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nishablikka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qurishda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zarur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qonuniga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bo’ysunadi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V=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Kf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*J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870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1644" y="1295400"/>
            <a:ext cx="82351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gradiyenti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J  1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tezligiga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o’tkazuvchan-lik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J-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gradiyenti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Kf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qobilyatini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bo’lamiz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gradiyenti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J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Rectangle 24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2248694" y="3542169"/>
            <a:ext cx="5203091" cy="2397125"/>
            <a:chOff x="0" y="0"/>
            <a:chExt cx="4317" cy="3237"/>
          </a:xfrm>
        </p:grpSpPr>
        <p:sp>
          <p:nvSpPr>
            <p:cNvPr id="7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4317" cy="3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Line 22"/>
            <p:cNvSpPr>
              <a:spLocks noChangeShapeType="1"/>
            </p:cNvSpPr>
            <p:nvPr/>
          </p:nvSpPr>
          <p:spPr bwMode="auto">
            <a:xfrm flipV="1">
              <a:off x="540" y="718"/>
              <a:ext cx="2336" cy="178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Line 21"/>
            <p:cNvSpPr>
              <a:spLocks noChangeShapeType="1"/>
            </p:cNvSpPr>
            <p:nvPr/>
          </p:nvSpPr>
          <p:spPr bwMode="auto">
            <a:xfrm flipV="1">
              <a:off x="540" y="2158"/>
              <a:ext cx="2336" cy="178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Line 20"/>
            <p:cNvSpPr>
              <a:spLocks noChangeShapeType="1"/>
            </p:cNvSpPr>
            <p:nvPr/>
          </p:nvSpPr>
          <p:spPr bwMode="auto">
            <a:xfrm flipV="1">
              <a:off x="540" y="1259"/>
              <a:ext cx="2877" cy="178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Line 19"/>
            <p:cNvSpPr>
              <a:spLocks noChangeShapeType="1"/>
            </p:cNvSpPr>
            <p:nvPr/>
          </p:nvSpPr>
          <p:spPr bwMode="auto">
            <a:xfrm>
              <a:off x="900" y="900"/>
              <a:ext cx="0" cy="1797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Line 18"/>
            <p:cNvSpPr>
              <a:spLocks noChangeShapeType="1"/>
            </p:cNvSpPr>
            <p:nvPr/>
          </p:nvSpPr>
          <p:spPr bwMode="auto">
            <a:xfrm>
              <a:off x="2519" y="719"/>
              <a:ext cx="0" cy="1978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Line 17"/>
            <p:cNvSpPr>
              <a:spLocks noChangeShapeType="1"/>
            </p:cNvSpPr>
            <p:nvPr/>
          </p:nvSpPr>
          <p:spPr bwMode="auto">
            <a:xfrm>
              <a:off x="901" y="2520"/>
              <a:ext cx="1615" cy="0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Line 16"/>
            <p:cNvSpPr>
              <a:spLocks noChangeShapeType="1"/>
            </p:cNvSpPr>
            <p:nvPr/>
          </p:nvSpPr>
          <p:spPr bwMode="auto">
            <a:xfrm>
              <a:off x="540" y="1980"/>
              <a:ext cx="35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Line 15"/>
            <p:cNvSpPr>
              <a:spLocks noChangeShapeType="1"/>
            </p:cNvSpPr>
            <p:nvPr/>
          </p:nvSpPr>
          <p:spPr bwMode="auto">
            <a:xfrm flipH="1">
              <a:off x="2518" y="1800"/>
              <a:ext cx="357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Line 14"/>
            <p:cNvSpPr>
              <a:spLocks noChangeShapeType="1"/>
            </p:cNvSpPr>
            <p:nvPr/>
          </p:nvSpPr>
          <p:spPr bwMode="auto">
            <a:xfrm>
              <a:off x="2160" y="1980"/>
              <a:ext cx="357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Line 13"/>
            <p:cNvSpPr>
              <a:spLocks noChangeShapeType="1"/>
            </p:cNvSpPr>
            <p:nvPr/>
          </p:nvSpPr>
          <p:spPr bwMode="auto">
            <a:xfrm flipH="1">
              <a:off x="900" y="1980"/>
              <a:ext cx="177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" name="Oval 12"/>
            <p:cNvSpPr>
              <a:spLocks noChangeArrowheads="1"/>
            </p:cNvSpPr>
            <p:nvPr/>
          </p:nvSpPr>
          <p:spPr bwMode="auto">
            <a:xfrm>
              <a:off x="720" y="539"/>
              <a:ext cx="358" cy="358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" name="Oval 11"/>
            <p:cNvSpPr>
              <a:spLocks noChangeArrowheads="1"/>
            </p:cNvSpPr>
            <p:nvPr/>
          </p:nvSpPr>
          <p:spPr bwMode="auto">
            <a:xfrm>
              <a:off x="2340" y="360"/>
              <a:ext cx="357" cy="357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Text Box 10"/>
            <p:cNvSpPr txBox="1">
              <a:spLocks noChangeArrowheads="1"/>
            </p:cNvSpPr>
            <p:nvPr/>
          </p:nvSpPr>
          <p:spPr bwMode="auto">
            <a:xfrm>
              <a:off x="1439" y="2698"/>
              <a:ext cx="537" cy="537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L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AutoShape 9"/>
            <p:cNvSpPr>
              <a:spLocks/>
            </p:cNvSpPr>
            <p:nvPr/>
          </p:nvSpPr>
          <p:spPr bwMode="auto">
            <a:xfrm>
              <a:off x="2519" y="1260"/>
              <a:ext cx="357" cy="897"/>
            </a:xfrm>
            <a:prstGeom prst="rightBrace">
              <a:avLst>
                <a:gd name="adj1" fmla="val 20938"/>
                <a:gd name="adj2" fmla="val 50000"/>
              </a:avLst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AutoShape 8"/>
            <p:cNvSpPr>
              <a:spLocks/>
            </p:cNvSpPr>
            <p:nvPr/>
          </p:nvSpPr>
          <p:spPr bwMode="auto">
            <a:xfrm>
              <a:off x="901" y="1440"/>
              <a:ext cx="357" cy="537"/>
            </a:xfrm>
            <a:prstGeom prst="rightBrace">
              <a:avLst>
                <a:gd name="adj1" fmla="val 12535"/>
                <a:gd name="adj2" fmla="val 50000"/>
              </a:avLst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5" name="Text Box 7"/>
            <p:cNvSpPr txBox="1">
              <a:spLocks noChangeArrowheads="1"/>
            </p:cNvSpPr>
            <p:nvPr/>
          </p:nvSpPr>
          <p:spPr bwMode="auto">
            <a:xfrm>
              <a:off x="1259" y="1618"/>
              <a:ext cx="718" cy="537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H2</a:t>
              </a:r>
              <a:endPara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Text Box 6"/>
            <p:cNvSpPr txBox="1">
              <a:spLocks noChangeArrowheads="1"/>
            </p:cNvSpPr>
            <p:nvPr/>
          </p:nvSpPr>
          <p:spPr bwMode="auto">
            <a:xfrm>
              <a:off x="2878" y="1439"/>
              <a:ext cx="718" cy="537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H1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Text Box 5"/>
            <p:cNvSpPr txBox="1">
              <a:spLocks noChangeArrowheads="1"/>
            </p:cNvSpPr>
            <p:nvPr/>
          </p:nvSpPr>
          <p:spPr bwMode="auto">
            <a:xfrm>
              <a:off x="1079" y="178"/>
              <a:ext cx="897" cy="537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B</a:t>
              </a: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N</a:t>
              </a: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2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Text Box 4"/>
            <p:cNvSpPr txBox="1">
              <a:spLocks noChangeArrowheads="1"/>
            </p:cNvSpPr>
            <p:nvPr/>
          </p:nvSpPr>
          <p:spPr bwMode="auto">
            <a:xfrm>
              <a:off x="2878" y="178"/>
              <a:ext cx="897" cy="537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B</a:t>
              </a: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N</a:t>
              </a: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1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Text Box 3"/>
            <p:cNvSpPr txBox="1">
              <a:spLocks noChangeArrowheads="1"/>
            </p:cNvSpPr>
            <p:nvPr/>
          </p:nvSpPr>
          <p:spPr bwMode="auto">
            <a:xfrm>
              <a:off x="3239" y="718"/>
              <a:ext cx="1077" cy="539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  </a:t>
              </a: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ГCC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AutoShape 2"/>
            <p:cNvSpPr>
              <a:spLocks noChangeArrowheads="1"/>
            </p:cNvSpPr>
            <p:nvPr/>
          </p:nvSpPr>
          <p:spPr bwMode="auto">
            <a:xfrm>
              <a:off x="3240" y="900"/>
              <a:ext cx="177" cy="176"/>
            </a:xfrm>
            <a:prstGeom prst="flowChartMerge">
              <a:avLst/>
            </a:prstGeom>
            <a:solidFill>
              <a:srgbClr val="FFFFFF"/>
            </a:solidFill>
            <a:ln w="1908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90470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0" y="3352800"/>
            <a:ext cx="807719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J=H1+H2 / L=H / L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L-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orasidagi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masofa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H1- 1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burg’u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H2- 2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burg’u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Kf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mavjud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1)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Laboratoriya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grpSp>
        <p:nvGrpSpPr>
          <p:cNvPr id="10" name="Group 1"/>
          <p:cNvGrpSpPr>
            <a:grpSpLocks/>
          </p:cNvGrpSpPr>
          <p:nvPr/>
        </p:nvGrpSpPr>
        <p:grpSpPr bwMode="auto">
          <a:xfrm>
            <a:off x="2089884" y="1276860"/>
            <a:ext cx="5203091" cy="2397125"/>
            <a:chOff x="0" y="0"/>
            <a:chExt cx="4317" cy="3237"/>
          </a:xfrm>
        </p:grpSpPr>
        <p:sp>
          <p:nvSpPr>
            <p:cNvPr id="11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4317" cy="3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Line 22"/>
            <p:cNvSpPr>
              <a:spLocks noChangeShapeType="1"/>
            </p:cNvSpPr>
            <p:nvPr/>
          </p:nvSpPr>
          <p:spPr bwMode="auto">
            <a:xfrm flipV="1">
              <a:off x="540" y="718"/>
              <a:ext cx="2336" cy="178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Line 21"/>
            <p:cNvSpPr>
              <a:spLocks noChangeShapeType="1"/>
            </p:cNvSpPr>
            <p:nvPr/>
          </p:nvSpPr>
          <p:spPr bwMode="auto">
            <a:xfrm flipV="1">
              <a:off x="540" y="2158"/>
              <a:ext cx="2336" cy="178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Line 20"/>
            <p:cNvSpPr>
              <a:spLocks noChangeShapeType="1"/>
            </p:cNvSpPr>
            <p:nvPr/>
          </p:nvSpPr>
          <p:spPr bwMode="auto">
            <a:xfrm flipV="1">
              <a:off x="540" y="1259"/>
              <a:ext cx="2877" cy="178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Line 19"/>
            <p:cNvSpPr>
              <a:spLocks noChangeShapeType="1"/>
            </p:cNvSpPr>
            <p:nvPr/>
          </p:nvSpPr>
          <p:spPr bwMode="auto">
            <a:xfrm>
              <a:off x="900" y="900"/>
              <a:ext cx="0" cy="1797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Line 18"/>
            <p:cNvSpPr>
              <a:spLocks noChangeShapeType="1"/>
            </p:cNvSpPr>
            <p:nvPr/>
          </p:nvSpPr>
          <p:spPr bwMode="auto">
            <a:xfrm>
              <a:off x="2519" y="719"/>
              <a:ext cx="0" cy="1978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Line 17"/>
            <p:cNvSpPr>
              <a:spLocks noChangeShapeType="1"/>
            </p:cNvSpPr>
            <p:nvPr/>
          </p:nvSpPr>
          <p:spPr bwMode="auto">
            <a:xfrm>
              <a:off x="901" y="2520"/>
              <a:ext cx="1615" cy="0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Line 16"/>
            <p:cNvSpPr>
              <a:spLocks noChangeShapeType="1"/>
            </p:cNvSpPr>
            <p:nvPr/>
          </p:nvSpPr>
          <p:spPr bwMode="auto">
            <a:xfrm>
              <a:off x="540" y="1980"/>
              <a:ext cx="358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H="1">
              <a:off x="2518" y="1800"/>
              <a:ext cx="357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" name="Line 14"/>
            <p:cNvSpPr>
              <a:spLocks noChangeShapeType="1"/>
            </p:cNvSpPr>
            <p:nvPr/>
          </p:nvSpPr>
          <p:spPr bwMode="auto">
            <a:xfrm>
              <a:off x="2160" y="1980"/>
              <a:ext cx="357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" name="Line 13"/>
            <p:cNvSpPr>
              <a:spLocks noChangeShapeType="1"/>
            </p:cNvSpPr>
            <p:nvPr/>
          </p:nvSpPr>
          <p:spPr bwMode="auto">
            <a:xfrm flipH="1">
              <a:off x="900" y="1980"/>
              <a:ext cx="177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Oval 12"/>
            <p:cNvSpPr>
              <a:spLocks noChangeArrowheads="1"/>
            </p:cNvSpPr>
            <p:nvPr/>
          </p:nvSpPr>
          <p:spPr bwMode="auto">
            <a:xfrm>
              <a:off x="720" y="539"/>
              <a:ext cx="358" cy="358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Oval 11"/>
            <p:cNvSpPr>
              <a:spLocks noChangeArrowheads="1"/>
            </p:cNvSpPr>
            <p:nvPr/>
          </p:nvSpPr>
          <p:spPr bwMode="auto">
            <a:xfrm>
              <a:off x="2340" y="360"/>
              <a:ext cx="357" cy="357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Text Box 10"/>
            <p:cNvSpPr txBox="1">
              <a:spLocks noChangeArrowheads="1"/>
            </p:cNvSpPr>
            <p:nvPr/>
          </p:nvSpPr>
          <p:spPr bwMode="auto">
            <a:xfrm>
              <a:off x="1439" y="2698"/>
              <a:ext cx="537" cy="537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L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5" name="AutoShape 9"/>
            <p:cNvSpPr>
              <a:spLocks/>
            </p:cNvSpPr>
            <p:nvPr/>
          </p:nvSpPr>
          <p:spPr bwMode="auto">
            <a:xfrm>
              <a:off x="2519" y="1260"/>
              <a:ext cx="357" cy="897"/>
            </a:xfrm>
            <a:prstGeom prst="rightBrace">
              <a:avLst>
                <a:gd name="adj1" fmla="val 20938"/>
                <a:gd name="adj2" fmla="val 50000"/>
              </a:avLst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6" name="AutoShape 8"/>
            <p:cNvSpPr>
              <a:spLocks/>
            </p:cNvSpPr>
            <p:nvPr/>
          </p:nvSpPr>
          <p:spPr bwMode="auto">
            <a:xfrm>
              <a:off x="901" y="1440"/>
              <a:ext cx="357" cy="537"/>
            </a:xfrm>
            <a:prstGeom prst="rightBrace">
              <a:avLst>
                <a:gd name="adj1" fmla="val 12535"/>
                <a:gd name="adj2" fmla="val 50000"/>
              </a:avLst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>
              <a:off x="1259" y="1618"/>
              <a:ext cx="718" cy="537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H2</a:t>
              </a:r>
              <a:endPara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Text Box 6"/>
            <p:cNvSpPr txBox="1">
              <a:spLocks noChangeArrowheads="1"/>
            </p:cNvSpPr>
            <p:nvPr/>
          </p:nvSpPr>
          <p:spPr bwMode="auto">
            <a:xfrm>
              <a:off x="2878" y="1439"/>
              <a:ext cx="718" cy="537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H1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Text Box 5"/>
            <p:cNvSpPr txBox="1">
              <a:spLocks noChangeArrowheads="1"/>
            </p:cNvSpPr>
            <p:nvPr/>
          </p:nvSpPr>
          <p:spPr bwMode="auto">
            <a:xfrm>
              <a:off x="1079" y="178"/>
              <a:ext cx="897" cy="537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B</a:t>
              </a: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N</a:t>
              </a: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2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Text Box 4"/>
            <p:cNvSpPr txBox="1">
              <a:spLocks noChangeArrowheads="1"/>
            </p:cNvSpPr>
            <p:nvPr/>
          </p:nvSpPr>
          <p:spPr bwMode="auto">
            <a:xfrm>
              <a:off x="2878" y="178"/>
              <a:ext cx="897" cy="537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B</a:t>
              </a: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N</a:t>
              </a: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1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" name="Text Box 3"/>
            <p:cNvSpPr txBox="1">
              <a:spLocks noChangeArrowheads="1"/>
            </p:cNvSpPr>
            <p:nvPr/>
          </p:nvSpPr>
          <p:spPr bwMode="auto">
            <a:xfrm>
              <a:off x="3239" y="718"/>
              <a:ext cx="1077" cy="539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  </a:t>
              </a: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ГCC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AutoShape 2"/>
            <p:cNvSpPr>
              <a:spLocks noChangeArrowheads="1"/>
            </p:cNvSpPr>
            <p:nvPr/>
          </p:nvSpPr>
          <p:spPr bwMode="auto">
            <a:xfrm>
              <a:off x="3240" y="900"/>
              <a:ext cx="177" cy="176"/>
            </a:xfrm>
            <a:prstGeom prst="flowChartMerge">
              <a:avLst/>
            </a:prstGeom>
            <a:solidFill>
              <a:srgbClr val="FFFFFF"/>
            </a:solidFill>
            <a:ln w="1908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60216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371600"/>
            <a:ext cx="807719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Laboratoriya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sochiluvchan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asboblarda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Kamenskiy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trubkasida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Kapetskiy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trubkasida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3)SPESGEO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KF – 1, KF – 2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ru-RU" sz="24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sharoitida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o’kazuvchanlik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2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1)Agar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yaqin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burg’u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uzliksiz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tortib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nasos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bitta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quduqlardan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191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4" y="3032879"/>
            <a:ext cx="807719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2)Agar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uzoqda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yuborish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naliv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nishabligiga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harakatlanayotgan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o’lchamiga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sathini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o’zgarishini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oqimining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yo’nalishini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gidroizogips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haritasi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ko’rsatadi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absolyut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balandliklarni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birlashtiruvchi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chiziqqa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gidroizogips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Gidroizogips</a:t>
            </a:r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chiziqlariga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perpendikulyar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yo’nalishini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belgilaydi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Rectangle 20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1704495" y="592429"/>
            <a:ext cx="5145881" cy="2636000"/>
            <a:chOff x="0" y="0"/>
            <a:chExt cx="5037" cy="3057"/>
          </a:xfrm>
        </p:grpSpPr>
        <p:sp>
          <p:nvSpPr>
            <p:cNvPr id="7" name="Rectangle 19"/>
            <p:cNvSpPr>
              <a:spLocks noChangeArrowheads="1"/>
            </p:cNvSpPr>
            <p:nvPr/>
          </p:nvSpPr>
          <p:spPr bwMode="auto">
            <a:xfrm>
              <a:off x="0" y="0"/>
              <a:ext cx="5037" cy="30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Line 18"/>
            <p:cNvSpPr>
              <a:spLocks noChangeShapeType="1"/>
            </p:cNvSpPr>
            <p:nvPr/>
          </p:nvSpPr>
          <p:spPr bwMode="auto">
            <a:xfrm>
              <a:off x="360" y="720"/>
              <a:ext cx="0" cy="2157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Line 17"/>
            <p:cNvSpPr>
              <a:spLocks noChangeShapeType="1"/>
            </p:cNvSpPr>
            <p:nvPr/>
          </p:nvSpPr>
          <p:spPr bwMode="auto">
            <a:xfrm>
              <a:off x="2879" y="720"/>
              <a:ext cx="0" cy="2157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Line 16"/>
            <p:cNvSpPr>
              <a:spLocks noChangeShapeType="1"/>
            </p:cNvSpPr>
            <p:nvPr/>
          </p:nvSpPr>
          <p:spPr bwMode="auto">
            <a:xfrm>
              <a:off x="360" y="2880"/>
              <a:ext cx="2516" cy="0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Line 15"/>
            <p:cNvSpPr>
              <a:spLocks noChangeShapeType="1"/>
            </p:cNvSpPr>
            <p:nvPr/>
          </p:nvSpPr>
          <p:spPr bwMode="auto">
            <a:xfrm>
              <a:off x="360" y="720"/>
              <a:ext cx="2516" cy="0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Oval 14"/>
            <p:cNvSpPr>
              <a:spLocks noChangeArrowheads="1"/>
            </p:cNvSpPr>
            <p:nvPr/>
          </p:nvSpPr>
          <p:spPr bwMode="auto">
            <a:xfrm>
              <a:off x="1440" y="1619"/>
              <a:ext cx="357" cy="358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720" y="1440"/>
              <a:ext cx="177" cy="177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Oval 12"/>
            <p:cNvSpPr>
              <a:spLocks noChangeArrowheads="1"/>
            </p:cNvSpPr>
            <p:nvPr/>
          </p:nvSpPr>
          <p:spPr bwMode="auto">
            <a:xfrm>
              <a:off x="1079" y="1079"/>
              <a:ext cx="177" cy="178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Oval 11"/>
            <p:cNvSpPr>
              <a:spLocks noChangeArrowheads="1"/>
            </p:cNvSpPr>
            <p:nvPr/>
          </p:nvSpPr>
          <p:spPr bwMode="auto">
            <a:xfrm>
              <a:off x="1799" y="1079"/>
              <a:ext cx="177" cy="177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Oval 10"/>
            <p:cNvSpPr>
              <a:spLocks noChangeArrowheads="1"/>
            </p:cNvSpPr>
            <p:nvPr/>
          </p:nvSpPr>
          <p:spPr bwMode="auto">
            <a:xfrm>
              <a:off x="720" y="2340"/>
              <a:ext cx="177" cy="177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Oval 9"/>
            <p:cNvSpPr>
              <a:spLocks noChangeArrowheads="1"/>
            </p:cNvSpPr>
            <p:nvPr/>
          </p:nvSpPr>
          <p:spPr bwMode="auto">
            <a:xfrm>
              <a:off x="1260" y="2519"/>
              <a:ext cx="176" cy="177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" name="Oval 8"/>
            <p:cNvSpPr>
              <a:spLocks noChangeArrowheads="1"/>
            </p:cNvSpPr>
            <p:nvPr/>
          </p:nvSpPr>
          <p:spPr bwMode="auto">
            <a:xfrm>
              <a:off x="1799" y="2519"/>
              <a:ext cx="177" cy="177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" name="Oval 7"/>
            <p:cNvSpPr>
              <a:spLocks noChangeArrowheads="1"/>
            </p:cNvSpPr>
            <p:nvPr/>
          </p:nvSpPr>
          <p:spPr bwMode="auto">
            <a:xfrm>
              <a:off x="2160" y="2340"/>
              <a:ext cx="177" cy="177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Oval 6"/>
            <p:cNvSpPr>
              <a:spLocks noChangeArrowheads="1"/>
            </p:cNvSpPr>
            <p:nvPr/>
          </p:nvSpPr>
          <p:spPr bwMode="auto">
            <a:xfrm>
              <a:off x="2340" y="1079"/>
              <a:ext cx="177" cy="178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Oval 5"/>
            <p:cNvSpPr>
              <a:spLocks noChangeArrowheads="1"/>
            </p:cNvSpPr>
            <p:nvPr/>
          </p:nvSpPr>
          <p:spPr bwMode="auto">
            <a:xfrm>
              <a:off x="720" y="1979"/>
              <a:ext cx="177" cy="178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Oval 4"/>
            <p:cNvSpPr>
              <a:spLocks noChangeArrowheads="1"/>
            </p:cNvSpPr>
            <p:nvPr/>
          </p:nvSpPr>
          <p:spPr bwMode="auto">
            <a:xfrm>
              <a:off x="2340" y="1800"/>
              <a:ext cx="178" cy="178"/>
            </a:xfrm>
            <a:prstGeom prst="ellipse">
              <a:avLst/>
            </a:prstGeom>
            <a:solidFill>
              <a:srgbClr val="FFFFFF"/>
            </a:solidFill>
            <a:ln w="2844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5" name="Line 3"/>
            <p:cNvSpPr>
              <a:spLocks noChangeShapeType="1"/>
            </p:cNvSpPr>
            <p:nvPr/>
          </p:nvSpPr>
          <p:spPr bwMode="auto">
            <a:xfrm flipV="1">
              <a:off x="1620" y="538"/>
              <a:ext cx="1258" cy="1077"/>
            </a:xfrm>
            <a:prstGeom prst="line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6" name="Text Box 2"/>
            <p:cNvSpPr txBox="1">
              <a:spLocks noChangeArrowheads="1"/>
            </p:cNvSpPr>
            <p:nvPr/>
          </p:nvSpPr>
          <p:spPr bwMode="auto">
            <a:xfrm>
              <a:off x="2878" y="178"/>
              <a:ext cx="2158" cy="537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Kuzatuv qudug’i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134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6283</TotalTime>
  <Words>1211</Words>
  <Application>Microsoft Office PowerPoint</Application>
  <PresentationFormat>Экран (4:3)</PresentationFormat>
  <Paragraphs>107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Легкий дым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550</cp:revision>
  <dcterms:created xsi:type="dcterms:W3CDTF">2006-03-22T15:31:24Z</dcterms:created>
  <dcterms:modified xsi:type="dcterms:W3CDTF">2019-06-05T10:44:41Z</dcterms:modified>
</cp:coreProperties>
</file>