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7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98" r:id="rId20"/>
    <p:sldId id="299" r:id="rId21"/>
    <p:sldId id="300" r:id="rId22"/>
    <p:sldId id="301" r:id="rId23"/>
    <p:sldId id="302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91" r:id="rId35"/>
    <p:sldId id="292" r:id="rId36"/>
    <p:sldId id="294" r:id="rId37"/>
    <p:sldId id="293" r:id="rId38"/>
    <p:sldId id="295" r:id="rId39"/>
    <p:sldId id="296" r:id="rId40"/>
    <p:sldId id="297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12B87-06AA-4F0A-8072-AA54DC11002B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C9AFEF-6428-4B5C-8199-6C9C6AD1DA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8022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9F0A29-E687-4515-B8AE-A0843C61EFE3}" type="slidenum">
              <a:rPr lang="en-US" altLang="ja-JP"/>
              <a:pPr/>
              <a:t>36</a:t>
            </a:fld>
            <a:endParaRPr lang="en-US" altLang="ja-JP"/>
          </a:p>
        </p:txBody>
      </p:sp>
      <p:sp>
        <p:nvSpPr>
          <p:cNvPr id="226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902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34959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52094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22139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09190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63854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42549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3610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61937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25689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1924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83491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DFB35-A1EF-4CE8-9686-05B63B04B2F6}" type="datetimeFigureOut">
              <a:rPr lang="en-AU" smtClean="0"/>
              <a:t>2023-09-18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262E3-A95C-4229-BE77-4EB41B7F618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30352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ursera.org/articles/construction-management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iencedirect.com/topics/earth-and-planetary-sciences/construction-industry" TargetMode="External"/><Relationship Id="rId2" Type="http://schemas.openxmlformats.org/officeDocument/2006/relationships/hyperlink" Target="https://www.sciencedirect.com/book/9780128243206/source-reduction-and-waste-minimization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ocore.com/library/construction-project-typ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9164" y="129907"/>
            <a:ext cx="9144000" cy="1508236"/>
          </a:xfrm>
        </p:spPr>
        <p:txBody>
          <a:bodyPr>
            <a:normAutofit fontScale="90000"/>
          </a:bodyPr>
          <a:lstStyle/>
          <a:p>
            <a:pPr algn="ctr"/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</a:t>
            </a: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 AND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9164" y="1774668"/>
            <a:ext cx="9049554" cy="5083332"/>
          </a:xfrm>
        </p:spPr>
        <p:txBody>
          <a:bodyPr>
            <a:normAutofit lnSpcReduction="10000"/>
          </a:bodyPr>
          <a:lstStyle/>
          <a:p>
            <a:pPr algn="ctr"/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 (Week 1) </a:t>
            </a:r>
          </a:p>
          <a:p>
            <a:pPr algn="ctr"/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CONSTRUCTION MANAGEMENT </a:t>
            </a:r>
          </a:p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- 1 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Introduction, Construction Industry, Categories of construction project, Characteristics, Relation between client, contractor and consultant. </a:t>
            </a:r>
          </a:p>
          <a:p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A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pPr algn="ctr"/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6762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078532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of construction management.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industry.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Categories of a construction project.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construction project.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Relation between client contractor and consultant.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89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34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196" y="879027"/>
            <a:ext cx="9503535" cy="5792229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basic requirements of human beings are: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Food (ii) Clothing and (iii) Shelter.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ancient times man used to live in caves, on trees.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advancement of knowledge and civilization, man started constructing huts and houses and started living in groups.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passage of time, the new technique of construction developed and construction activity turned into a industry  contributing the economy of a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nation.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design and material technologies have evolved, distances that can be spanned, heights that can be reached and loads that can be carried have all increased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[1]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74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(Cont’d….) 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7894"/>
            <a:ext cx="8885349" cy="5128967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example: Hydropower cable –stayed bridge, 500-foot skyscrapers, high speed bullet train etc.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single individual can not do all works, so he joined hand with other people to achieve the goal.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passage of time , the need of human increased, which gave birth to the ideas of organized management to achieve the goal.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is a process of building or assembling of infrastructure within the constraint of budget, time and quality. [2]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39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25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CONSTRUCTION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0825" y="1325563"/>
            <a:ext cx="9091411" cy="528995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   </a:t>
            </a:r>
          </a:p>
          <a:p>
            <a:pPr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“It is an organization in which different class of people work together to produce qualitative and economical products with available resources such as capital, material and equipment etc.” </a:t>
            </a:r>
          </a:p>
          <a:p>
            <a:pPr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2</a:t>
            </a:r>
            <a:r>
              <a:rPr lang="en-US" b="1" dirty="0">
                <a:solidFill>
                  <a:srgbClr val="C00000"/>
                </a:solidFill>
              </a:rPr>
              <a:t> </a:t>
            </a:r>
          </a:p>
          <a:p>
            <a:pPr algn="just">
              <a:lnSpc>
                <a:spcPct val="10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“Construction Management is a professional service that applies effective management techniques to the planning, design, and construction of a project from inception to completion for the purpose of controlling time, cost and quality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.”[3]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10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0623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Necessity of Construction Management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775" y="1168802"/>
            <a:ext cx="8820955" cy="555397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check the wastage of material and labor.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arrange the completion of the work in the minimum possible time.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effect the economy in the cost of construction by adopting new techniques of construction and supervision etc.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improve the quality and speed of  work by using modern equipment and machinery on the construction.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 aim of the management is to effect utmost economy in the cost and time of construction of the project.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0361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3659" y="-1371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 of Construction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469" y="872587"/>
            <a:ext cx="9400505" cy="576647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step in the management process is to arrive at a clear definition of goals  and to understand  what problems the project is designed to solve.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second step is to investigate alternate solution to the sated problems.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next step is to develop a detailed plan to make the selected program a reality.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next step is to implement the plan and control the project.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project draws to an end , the project team needs to make all necessary final adjustments and evaluate the final performance of the project. </a:t>
            </a:r>
          </a:p>
          <a:p>
            <a:pPr>
              <a:lnSpc>
                <a:spcPct val="100000"/>
              </a:lnSpc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5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955" y="-11139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INDUSTRY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986" y="911224"/>
            <a:ext cx="9446076" cy="584126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industry refers to the industrial branch of manufacturing and trade related to building, repairing, renovating, and maintaining infrastructures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[4]</a:t>
            </a:r>
            <a:endParaRPr lang="en-AU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construction industry, on a major project, many business and agencies of varying size come together for one project.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agencies may be client, contractor, consultant, government, suppliers, financial institutions, consumers, designers and many more.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construction industry greatly contributes to social and economic development of  most  countries  and  hence  regarded  as  one  of  the  most important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industries.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0816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560" y="901901"/>
            <a:ext cx="8975501" cy="584662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is also a service industry than a manufacturing or product based industry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[1]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construction industry has registered an enormous growth world-wide during the last few decades.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growth is characterized by a wide range of diversity in the nature of operations performed.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Industrialized countries, with their technological advancements, have invested more on civil work projects associated with nuclear energy, space research, etc.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developing countries have been engaged in infrastructure development necessary for their economic growth and social betterment.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74560" y="-11456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66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6695" y="1260731"/>
            <a:ext cx="9233079" cy="474260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CIC's (Construction Intelligence Center), the size of the world construction market is around US$10.3 trillion.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means that this industry is providing the greater employment opportunity compared to any other industry.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Over 100 million workers are engaged in the construction trades around the globe.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workers constitute 6 to 7 percent of the world labor force; the figures climb to as high as 20 percent in some countries.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29107" y="14618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22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9014138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major consideration to be made in construction industry are: [5]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 and money pressure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Contractor and sub contractor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Health and safety management legislation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Procurement methods and the influence of major clients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Public sector procurement legislation</a:t>
            </a:r>
            <a:r>
              <a:rPr lang="en-AU" dirty="0" smtClean="0"/>
              <a:t>. </a:t>
            </a: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170" y="1080036"/>
            <a:ext cx="9431215" cy="5777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Players</a:t>
            </a:r>
          </a:p>
          <a:p>
            <a:pPr>
              <a:buNone/>
            </a:pPr>
            <a:r>
              <a:rPr 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owner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owner, also called client, is the person or organization that will pay the bills as well as receive the ultimate benefits of the finished project.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owner is responsible for determining the scope of the project, the schedule of the project and the budget of the project.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Owner organizations can be broken into two major categories, i.e. public and private.</a:t>
            </a: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1769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01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643" y="1023767"/>
            <a:ext cx="9135794" cy="551771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 public agency exists for the ultimate benefit of the citizenry, the general public.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Public project is paid for from public funds, statues exist that describe how the project is to proceed.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Examples - highway, irrigation, water supply etc.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 private organization can be described as any individual, partnership, corporation, or institution that builds a project for its own use or resale.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Private organizations often invite selected designers and builders to compete for their projects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Example – individual homes, shopping malls, housing complex 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5532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98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846" y="911224"/>
            <a:ext cx="9389012" cy="584126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Designer Professionals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Examples of  design professionals are architects , engineers, and design consultants.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major role of design professional is to interpret or assist the owner in developing the project ‘s scope, budget, and schedule.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Design professional assist owner to prepare construction documents that will be used by the contractor to build the project.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design professional and construction contractor together form a design-build company.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In almost all cases the design professional is a licensed, registered professional who is responsible for the physical integrity of the project. </a:t>
            </a:r>
          </a:p>
          <a:p>
            <a:pPr marL="0" indent="0" algn="just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6846" y="-11317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80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049" y="1305120"/>
            <a:ext cx="9473419" cy="5918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construction professional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responsibility for the interpretation of the contract documents and the physical construction of the project rests with construction contractor.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In traditional arrangement where the owner, design professional, and contractor are separate companies, the contractor is termed as prime contractor.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Prime contractor is responsible for delivering the completed project in accordance with the contract documents.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73966" y="2807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23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26" y="334449"/>
            <a:ext cx="9107658" cy="5756862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In most cases the prime contractor divides the work among many specialty contractors called subcontractors.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On a large project these subcontractors may also divide up the work into even smaller work packages.</a:t>
            </a:r>
          </a:p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Owner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initiates contract with prime contractor.</a:t>
            </a: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Prime contractor signs contract with 1</a:t>
            </a:r>
            <a:r>
              <a:rPr lang="en-US" b="1" baseline="30000" dirty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tier subcontractors.</a:t>
            </a: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baseline="30000" dirty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tier subcontractors may sign contracts with 2</a:t>
            </a:r>
            <a:r>
              <a:rPr lang="en-US" b="1" baseline="30000" dirty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tier subcontractors.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9225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2111" y="436098"/>
            <a:ext cx="8382000" cy="5250597"/>
            <a:chOff x="1062111" y="436098"/>
            <a:chExt cx="8382000" cy="5250597"/>
          </a:xfrm>
        </p:grpSpPr>
        <p:sp>
          <p:nvSpPr>
            <p:cNvPr id="4" name="Rectangle 3"/>
            <p:cNvSpPr/>
            <p:nvPr/>
          </p:nvSpPr>
          <p:spPr>
            <a:xfrm>
              <a:off x="4033911" y="436098"/>
              <a:ext cx="1752600" cy="381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033911" y="436098"/>
              <a:ext cx="1752600" cy="40011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Owner </a:t>
              </a:r>
            </a:p>
          </p:txBody>
        </p:sp>
        <p:cxnSp>
          <p:nvCxnSpPr>
            <p:cNvPr id="6" name="Straight Connector 5"/>
            <p:cNvCxnSpPr/>
            <p:nvPr/>
          </p:nvCxnSpPr>
          <p:spPr>
            <a:xfrm rot="5400000">
              <a:off x="4682405" y="1083004"/>
              <a:ext cx="5334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6"/>
            <p:cNvSpPr/>
            <p:nvPr/>
          </p:nvSpPr>
          <p:spPr>
            <a:xfrm>
              <a:off x="4033911" y="1350498"/>
              <a:ext cx="1752600" cy="6858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957711" y="1350498"/>
              <a:ext cx="1905000" cy="70788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Prime Contractor </a:t>
              </a:r>
            </a:p>
          </p:txBody>
        </p:sp>
        <p:cxnSp>
          <p:nvCxnSpPr>
            <p:cNvPr id="9" name="Straight Connector 8"/>
            <p:cNvCxnSpPr/>
            <p:nvPr/>
          </p:nvCxnSpPr>
          <p:spPr>
            <a:xfrm rot="5400000">
              <a:off x="4606205" y="2378404"/>
              <a:ext cx="6858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1900311" y="2722098"/>
              <a:ext cx="62484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1558205" y="3064204"/>
              <a:ext cx="6858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5400000">
              <a:off x="3310805" y="3064204"/>
              <a:ext cx="6858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>
              <a:off x="5596805" y="3064204"/>
              <a:ext cx="6858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>
              <a:off x="7806605" y="3064204"/>
              <a:ext cx="6858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14"/>
            <p:cNvSpPr/>
            <p:nvPr/>
          </p:nvSpPr>
          <p:spPr>
            <a:xfrm>
              <a:off x="1290711" y="3407898"/>
              <a:ext cx="1371600" cy="457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66911" y="3407898"/>
              <a:ext cx="121920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Concrete  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043311" y="3407898"/>
              <a:ext cx="1371600" cy="457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043311" y="3407898"/>
              <a:ext cx="129540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Electrical  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100711" y="3407898"/>
              <a:ext cx="1676400" cy="457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024511" y="3407898"/>
              <a:ext cx="175260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Steel Erection  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386711" y="3407898"/>
              <a:ext cx="1447800" cy="381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386711" y="3407898"/>
              <a:ext cx="1447800" cy="40011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Mechanical  </a:t>
              </a:r>
            </a:p>
          </p:txBody>
        </p:sp>
        <p:cxnSp>
          <p:nvCxnSpPr>
            <p:cNvPr id="23" name="Straight Connector 22"/>
            <p:cNvCxnSpPr/>
            <p:nvPr/>
          </p:nvCxnSpPr>
          <p:spPr>
            <a:xfrm rot="5400000">
              <a:off x="7806605" y="4131004"/>
              <a:ext cx="6858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6015111" y="4474698"/>
              <a:ext cx="29718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5024511" y="4779498"/>
              <a:ext cx="1905000" cy="70788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Sprinkler system</a:t>
              </a:r>
            </a:p>
          </p:txBody>
        </p:sp>
        <p:cxnSp>
          <p:nvCxnSpPr>
            <p:cNvPr id="26" name="Straight Connector 25"/>
            <p:cNvCxnSpPr/>
            <p:nvPr/>
          </p:nvCxnSpPr>
          <p:spPr>
            <a:xfrm rot="5400000">
              <a:off x="5900811" y="4588998"/>
              <a:ext cx="2286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5400000">
              <a:off x="8873405" y="4588204"/>
              <a:ext cx="2286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/>
            <p:cNvSpPr/>
            <p:nvPr/>
          </p:nvSpPr>
          <p:spPr>
            <a:xfrm>
              <a:off x="8072511" y="4779498"/>
              <a:ext cx="1371600" cy="457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148711" y="4779498"/>
              <a:ext cx="129540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Plumbing  </a:t>
              </a:r>
            </a:p>
          </p:txBody>
        </p:sp>
        <p:sp>
          <p:nvSpPr>
            <p:cNvPr id="30" name="Right Arrow 29"/>
            <p:cNvSpPr/>
            <p:nvPr/>
          </p:nvSpPr>
          <p:spPr>
            <a:xfrm>
              <a:off x="3424311" y="4931898"/>
              <a:ext cx="1295400" cy="5334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62111" y="4855698"/>
              <a:ext cx="22860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2400" b="1" baseline="30000" dirty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nd</a:t>
              </a:r>
              <a:r>
                <a:rPr lang="en-US" sz="2400" b="1" dirty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 Tier Subcontractors 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158111" y="1198098"/>
              <a:ext cx="22860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en-US" sz="2400" b="1" baseline="30000" dirty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st</a:t>
              </a:r>
              <a:r>
                <a:rPr lang="en-US" sz="2400" b="1" dirty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  Tier Subcontractors </a:t>
              </a:r>
            </a:p>
          </p:txBody>
        </p:sp>
        <p:sp>
          <p:nvSpPr>
            <p:cNvPr id="33" name="Down Arrow 32"/>
            <p:cNvSpPr/>
            <p:nvPr/>
          </p:nvSpPr>
          <p:spPr>
            <a:xfrm>
              <a:off x="7539111" y="2112498"/>
              <a:ext cx="990600" cy="6096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4" name="Straight Arrow Connector 33"/>
            <p:cNvCxnSpPr/>
            <p:nvPr/>
          </p:nvCxnSpPr>
          <p:spPr>
            <a:xfrm rot="5400000">
              <a:off x="4910211" y="1083798"/>
              <a:ext cx="381000" cy="1588"/>
            </a:xfrm>
            <a:prstGeom prst="straightConnector1">
              <a:avLst/>
            </a:prstGeom>
            <a:ln>
              <a:prstDash val="dash"/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5329311" y="893298"/>
              <a:ext cx="11430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Contract</a:t>
              </a:r>
              <a:r>
                <a:rPr lang="en-US" dirty="0"/>
                <a:t> </a:t>
              </a:r>
            </a:p>
          </p:txBody>
        </p:sp>
        <p:cxnSp>
          <p:nvCxnSpPr>
            <p:cNvPr id="36" name="Straight Arrow Connector 35"/>
            <p:cNvCxnSpPr/>
            <p:nvPr/>
          </p:nvCxnSpPr>
          <p:spPr>
            <a:xfrm rot="5400000" flipH="1" flipV="1">
              <a:off x="4682405" y="2531598"/>
              <a:ext cx="837406" cy="794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5100711" y="2950698"/>
              <a:ext cx="2895600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/>
            <p:cNvCxnSpPr/>
            <p:nvPr/>
          </p:nvCxnSpPr>
          <p:spPr>
            <a:xfrm rot="5400000">
              <a:off x="7805811" y="3141198"/>
              <a:ext cx="381000" cy="1588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 rot="5400000" flipH="1" flipV="1">
              <a:off x="7654205" y="4207998"/>
              <a:ext cx="685006" cy="794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0800000">
              <a:off x="5786511" y="4550898"/>
              <a:ext cx="2209800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 rot="5400000">
              <a:off x="5672211" y="4665198"/>
              <a:ext cx="228600" cy="1588"/>
            </a:xfrm>
            <a:prstGeom prst="straightConnector1">
              <a:avLst/>
            </a:prstGeom>
            <a:ln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5405511" y="4093698"/>
              <a:ext cx="11430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Contract</a:t>
              </a:r>
              <a:r>
                <a:rPr lang="en-US" dirty="0"/>
                <a:t> </a:t>
              </a: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3348111" y="5835133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Fig: Contractor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Hierarchy [1]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88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56249" y="-27431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Challenges of Construction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6390249" y="5496002"/>
            <a:ext cx="152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Review final plan and cost estimate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99049" y="667602"/>
            <a:ext cx="8915400" cy="5560366"/>
            <a:chOff x="599049" y="667602"/>
            <a:chExt cx="8915400" cy="5560366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2199249" y="667602"/>
              <a:ext cx="55626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4409049" y="896202"/>
              <a:ext cx="457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1132449" y="1124802"/>
              <a:ext cx="6781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675249" y="1353402"/>
              <a:ext cx="1371600" cy="36933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Rising Cost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351649" y="1353402"/>
              <a:ext cx="762000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Time 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723249" y="1429602"/>
              <a:ext cx="1371600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Quality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552049" y="1353402"/>
              <a:ext cx="2819400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Coordination and Control</a:t>
              </a:r>
            </a:p>
          </p:txBody>
        </p:sp>
        <p:cxnSp>
          <p:nvCxnSpPr>
            <p:cNvPr id="21" name="Straight Connector 20"/>
            <p:cNvCxnSpPr/>
            <p:nvPr/>
          </p:nvCxnSpPr>
          <p:spPr>
            <a:xfrm rot="5400000">
              <a:off x="6656949" y="1772502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5399649" y="1963002"/>
              <a:ext cx="3200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5400000">
              <a:off x="5285349" y="2077302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5400000">
              <a:off x="6656949" y="2077302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5400000">
              <a:off x="8485749" y="2077302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5018649" y="2191602"/>
              <a:ext cx="99060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Owner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314049" y="2191602"/>
              <a:ext cx="137160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Engineer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838049" y="2191602"/>
              <a:ext cx="144780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Constructor</a:t>
              </a:r>
            </a:p>
          </p:txBody>
        </p:sp>
        <p:cxnSp>
          <p:nvCxnSpPr>
            <p:cNvPr id="32" name="Straight Connector 31"/>
            <p:cNvCxnSpPr/>
            <p:nvPr/>
          </p:nvCxnSpPr>
          <p:spPr>
            <a:xfrm rot="5400000">
              <a:off x="-1039251" y="3448902"/>
              <a:ext cx="3581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751449" y="1658202"/>
              <a:ext cx="1066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690452" y="1684335"/>
              <a:ext cx="12925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b="1" dirty="0"/>
                <a:t>Wages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13347" y="1951333"/>
              <a:ext cx="1447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b="1" dirty="0"/>
                <a:t>Materials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13346" y="2167402"/>
              <a:ext cx="17649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b="1" dirty="0"/>
                <a:t>Productivity 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00150" y="2420202"/>
              <a:ext cx="15752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b="1" dirty="0"/>
                <a:t>Time Delay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25799" y="2674727"/>
              <a:ext cx="17524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b="1" dirty="0"/>
                <a:t>Jurisdictional disputes 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11004" y="3180282"/>
              <a:ext cx="15925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b="1" dirty="0"/>
                <a:t>Capital equipment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19504" y="3745562"/>
              <a:ext cx="13273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b="1" dirty="0"/>
                <a:t>Inflation</a:t>
              </a:r>
            </a:p>
          </p:txBody>
        </p:sp>
        <p:cxnSp>
          <p:nvCxnSpPr>
            <p:cNvPr id="44" name="Straight Connector 43"/>
            <p:cNvCxnSpPr/>
            <p:nvPr/>
          </p:nvCxnSpPr>
          <p:spPr>
            <a:xfrm flipV="1">
              <a:off x="2351649" y="1658202"/>
              <a:ext cx="685800" cy="116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5400000">
              <a:off x="560949" y="3448902"/>
              <a:ext cx="3581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2351648" y="1658202"/>
              <a:ext cx="12953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Delivery of materials 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298343" y="2303441"/>
              <a:ext cx="1524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Productivity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339340" y="2671889"/>
              <a:ext cx="114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Changes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339340" y="3004737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Design Schedule 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329236" y="3668066"/>
              <a:ext cx="1524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Construction Schedule</a:t>
              </a:r>
            </a:p>
          </p:txBody>
        </p:sp>
        <p:cxnSp>
          <p:nvCxnSpPr>
            <p:cNvPr id="53" name="Straight Connector 52"/>
            <p:cNvCxnSpPr/>
            <p:nvPr/>
          </p:nvCxnSpPr>
          <p:spPr>
            <a:xfrm rot="5400000">
              <a:off x="2046849" y="3487002"/>
              <a:ext cx="3505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3799449" y="1734402"/>
              <a:ext cx="76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3799449" y="1886803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Design Criteria 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3799449" y="2420202"/>
              <a:ext cx="1295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Inspection 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3799449" y="2877402"/>
              <a:ext cx="11430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Lack of skilled workers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3799449" y="3791802"/>
              <a:ext cx="1447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Supervision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799449" y="4172803"/>
              <a:ext cx="12954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Availability of materials </a:t>
              </a:r>
            </a:p>
          </p:txBody>
        </p:sp>
        <p:cxnSp>
          <p:nvCxnSpPr>
            <p:cNvPr id="64" name="Straight Connector 63"/>
            <p:cNvCxnSpPr/>
            <p:nvPr/>
          </p:nvCxnSpPr>
          <p:spPr>
            <a:xfrm rot="5400000">
              <a:off x="5171049" y="2725002"/>
              <a:ext cx="457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5399649" y="2572602"/>
              <a:ext cx="3200400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5400000">
              <a:off x="6695049" y="2496402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5400000">
              <a:off x="8485749" y="2534502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Box 74"/>
            <p:cNvSpPr txBox="1"/>
            <p:nvPr/>
          </p:nvSpPr>
          <p:spPr>
            <a:xfrm>
              <a:off x="5552049" y="2648802"/>
              <a:ext cx="304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</a:rPr>
                <a:t>Construction Management </a:t>
              </a:r>
            </a:p>
          </p:txBody>
        </p:sp>
        <p:cxnSp>
          <p:nvCxnSpPr>
            <p:cNvPr id="77" name="Straight Connector 76"/>
            <p:cNvCxnSpPr/>
            <p:nvPr/>
          </p:nvCxnSpPr>
          <p:spPr>
            <a:xfrm>
              <a:off x="5399649" y="2953602"/>
              <a:ext cx="3200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 flipH="1" flipV="1">
              <a:off x="8447649" y="2801202"/>
              <a:ext cx="304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5400000">
              <a:off x="6656949" y="3067902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5399649" y="3182202"/>
              <a:ext cx="3276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5323449" y="3258402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6695049" y="3258402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5400000">
              <a:off x="8523849" y="3258402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90"/>
            <p:cNvSpPr txBox="1"/>
            <p:nvPr/>
          </p:nvSpPr>
          <p:spPr>
            <a:xfrm>
              <a:off x="4866249" y="3334602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</a:rPr>
                <a:t>Planning </a:t>
              </a: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237849" y="3334602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</a:rPr>
                <a:t>Design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685649" y="3334602"/>
              <a:ext cx="1524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</a:rPr>
                <a:t>Construction</a:t>
              </a:r>
            </a:p>
          </p:txBody>
        </p:sp>
        <p:cxnSp>
          <p:nvCxnSpPr>
            <p:cNvPr id="95" name="Straight Connector 94"/>
            <p:cNvCxnSpPr/>
            <p:nvPr/>
          </p:nvCxnSpPr>
          <p:spPr>
            <a:xfrm rot="5400000">
              <a:off x="3989949" y="4820502"/>
              <a:ext cx="2362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>
              <a:off x="5171049" y="3715602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Feasibility</a:t>
              </a: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5171049" y="4096602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Finance</a:t>
              </a: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5171049" y="4477603"/>
              <a:ext cx="1371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Contract terms</a:t>
              </a: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5171049" y="5011002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Standards </a:t>
              </a: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5171049" y="5315803"/>
              <a:ext cx="1371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Bidder Selection</a:t>
              </a:r>
            </a:p>
          </p:txBody>
        </p:sp>
        <p:cxnSp>
          <p:nvCxnSpPr>
            <p:cNvPr id="102" name="Straight Connector 101"/>
            <p:cNvCxnSpPr/>
            <p:nvPr/>
          </p:nvCxnSpPr>
          <p:spPr>
            <a:xfrm rot="5400000">
              <a:off x="5209149" y="4820502"/>
              <a:ext cx="2362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TextBox 102"/>
            <p:cNvSpPr txBox="1"/>
            <p:nvPr/>
          </p:nvSpPr>
          <p:spPr>
            <a:xfrm>
              <a:off x="6390249" y="3639403"/>
              <a:ext cx="1066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Define Project</a:t>
              </a: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6390249" y="4249003"/>
              <a:ext cx="1371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Personnel Selection</a:t>
              </a: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6390249" y="4858603"/>
              <a:ext cx="1524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Cost and value control</a:t>
              </a:r>
            </a:p>
          </p:txBody>
        </p:sp>
        <p:cxnSp>
          <p:nvCxnSpPr>
            <p:cNvPr id="108" name="Straight Connector 107"/>
            <p:cNvCxnSpPr/>
            <p:nvPr/>
          </p:nvCxnSpPr>
          <p:spPr>
            <a:xfrm rot="5400000">
              <a:off x="6695049" y="4934802"/>
              <a:ext cx="2438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Box 108"/>
            <p:cNvSpPr txBox="1"/>
            <p:nvPr/>
          </p:nvSpPr>
          <p:spPr>
            <a:xfrm>
              <a:off x="7914249" y="3639402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Review plan </a:t>
              </a: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7914249" y="3944203"/>
              <a:ext cx="1371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Personnel selection </a:t>
              </a: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7914249" y="4477603"/>
              <a:ext cx="16002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Construction methods </a:t>
              </a: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7914249" y="5011002"/>
              <a:ext cx="16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Cost analysis</a:t>
              </a: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7914249" y="5315802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Schedule </a:t>
              </a: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7914249" y="5620602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Construct</a:t>
              </a:r>
            </a:p>
          </p:txBody>
        </p:sp>
        <p:cxnSp>
          <p:nvCxnSpPr>
            <p:cNvPr id="116" name="Straight Connector 115"/>
            <p:cNvCxnSpPr/>
            <p:nvPr/>
          </p:nvCxnSpPr>
          <p:spPr>
            <a:xfrm rot="5400000">
              <a:off x="1018149" y="1239102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>
              <a:endCxn id="11" idx="0"/>
            </p:cNvCxnSpPr>
            <p:nvPr/>
          </p:nvCxnSpPr>
          <p:spPr>
            <a:xfrm rot="5400000">
              <a:off x="2618349" y="1239102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 rot="5400000">
              <a:off x="4028049" y="1277202"/>
              <a:ext cx="304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/>
            <p:nvPr/>
          </p:nvCxnSpPr>
          <p:spPr>
            <a:xfrm rot="5400000">
              <a:off x="7723749" y="1315302"/>
              <a:ext cx="381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751449" y="5239602"/>
              <a:ext cx="304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Box 132"/>
            <p:cNvSpPr txBox="1"/>
            <p:nvPr/>
          </p:nvSpPr>
          <p:spPr>
            <a:xfrm>
              <a:off x="599049" y="5239602"/>
              <a:ext cx="35052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</a:rPr>
                <a:t>Cost-Time – Quality  Trade-Offs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132449" y="5766303"/>
              <a:ext cx="4114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Source: [6]</a:t>
              </a:r>
              <a:endParaRPr lang="en-US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369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866" y="94668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OF CONSTRUCTION PROJECT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682" y="1201289"/>
            <a:ext cx="9310352" cy="543776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Basically Four informal categories of Construction are:</a:t>
            </a:r>
          </a:p>
          <a:p>
            <a:pPr>
              <a:buNone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Residential </a:t>
            </a:r>
          </a:p>
          <a:p>
            <a:pPr>
              <a:buNone/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Building Construction</a:t>
            </a:r>
          </a:p>
          <a:p>
            <a:pPr>
              <a:buNone/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Infrastructure and Heavy Construction</a:t>
            </a:r>
          </a:p>
          <a:p>
            <a:pPr>
              <a:buNone/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Industrial </a:t>
            </a:r>
          </a:p>
          <a:p>
            <a:pPr algn="just">
              <a:buNone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These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distinct type have evolved because major differences exist in the way </a:t>
            </a:r>
          </a:p>
          <a:p>
            <a:pPr algn="just"/>
            <a:r>
              <a:rPr lang="en-US" b="1" dirty="0">
                <a:latin typeface="Times New Roman" pitchFamily="18" charset="0"/>
                <a:cs typeface="Times New Roman" pitchFamily="18" charset="0"/>
              </a:rPr>
              <a:t>    the projects are funded, </a:t>
            </a:r>
          </a:p>
          <a:p>
            <a:pPr algn="just"/>
            <a:r>
              <a:rPr lang="en-US" b="1" dirty="0">
                <a:latin typeface="Times New Roman" pitchFamily="18" charset="0"/>
                <a:cs typeface="Times New Roman" pitchFamily="18" charset="0"/>
              </a:rPr>
              <a:t>    technologies involved and </a:t>
            </a:r>
          </a:p>
          <a:p>
            <a:pPr algn="just"/>
            <a:r>
              <a:rPr lang="en-US" b="1" dirty="0">
                <a:latin typeface="Times New Roman" pitchFamily="18" charset="0"/>
                <a:cs typeface="Times New Roman" pitchFamily="18" charset="0"/>
              </a:rPr>
              <a:t>    the manner in which the designers, builders and owner interact.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1443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592" y="1325563"/>
            <a:ext cx="9825507" cy="5358572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Residential 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Construction</a:t>
            </a:r>
            <a:endParaRPr 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Residential construction describes structures built for habitation. 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[10]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Includes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construction of individual homes as well as small condominium (flats individually owned) and apartment building complexes. 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These projects tend to be privately funded by individual owners for their own use or developers for profit.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This type of construction requires little investment and fairly low technologies.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77592" y="0"/>
            <a:ext cx="1090304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OF 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53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166" y="1222532"/>
            <a:ext cx="9284595" cy="563546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Building Construction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Includes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office buildings, large apartment buildings, shopping malls, and theaters.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In terms of annual construction expenditures this category is the largest, although it is heavily dependent on the economy of particular region.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These projects are designed by architects with engineering support and are generally built by general contractors.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Privately funded, though some projects like schools, courthouses, and government offices are publicly funded.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Technical sophistication is greater than the residential construction and requires high investment.</a:t>
            </a: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990231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OF 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37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1" y="1549021"/>
            <a:ext cx="9065654" cy="5083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Infrastructure and Heavy Construction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Includes roadways, bridges, dams and tunnels.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These projects are designed principally by civil engineers and built by heavy construction contractors having engineering background and support.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Usually publicly funded and therefore are sensitive to government policy.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These project tend to be long in duration and less sensitive to the ups and downs of the economy and involve heavy use of equipment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 [6]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6380" y="22345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OF 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57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42553" y="1542245"/>
            <a:ext cx="9377965" cy="50774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Industrial</a:t>
            </a:r>
            <a:r>
              <a:rPr lang="en-US" dirty="0" smtClean="0"/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These projects are defined more by the production activities within the facility than by the facility itself.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Example includes Steel mills, petroleum refineries, chemical processing plants, and automobile production facilities.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The design and construction of shell is dependent on the needs of the process and production equipment.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Quality and time are extremely important because they are most technical of all: only a few designers and builders are qualified to bid on any type of facility. [6]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OF 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06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982" y="1963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898" y="1521876"/>
            <a:ext cx="9248336" cy="516027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Defined Goal/ Objective 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Clearly defined goals are essential so that each stakeholder understands the purpose and vision of the project team.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project has clearly defined specific objectives or mission.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It is focused on end results.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It ceases to exist when the goal have been achieved.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For Example: The goal of a construction project is to build an infrastructure or facility.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6610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65"/>
            <a:ext cx="11597639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 (Cont’d..)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1" y="1127979"/>
            <a:ext cx="9473420" cy="5610445"/>
          </a:xfrm>
        </p:spPr>
        <p:txBody>
          <a:bodyPr>
            <a:normAutofit lnSpcReduction="10000"/>
          </a:bodyPr>
          <a:lstStyle/>
          <a:p>
            <a:pPr marL="514350" indent="-514350" algn="just">
              <a:buAutoNum type="arabicPeriod" startAt="2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dirty="0"/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two projects are absolutely similar to each other.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involves doing something which has not been done before and therefore it is unique.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project is different from another due to its cost, time, design, geographical location, set of people etc. </a:t>
            </a:r>
          </a:p>
          <a:p>
            <a:pPr marL="514350" indent="-514350" algn="just">
              <a:lnSpc>
                <a:spcPct val="160000"/>
              </a:lnSpc>
              <a:buAutoNum type="arabicPeriod" startAt="3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Specific task not routinely performed 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 works are repeated again and again in the project. 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example: foundation work is performed only once in a building project.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357" y="196313"/>
            <a:ext cx="10725443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 (Cont’d..)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" y="1521875"/>
            <a:ext cx="9290538" cy="4836721"/>
          </a:xfrm>
        </p:spPr>
        <p:txBody>
          <a:bodyPr>
            <a:normAutofit/>
          </a:bodyPr>
          <a:lstStyle/>
          <a:p>
            <a:pPr marL="514350" lvl="1" indent="-514350">
              <a:spcBef>
                <a:spcPts val="1000"/>
              </a:spcBef>
              <a:buAutoNum type="arabicPeriod" startAt="4"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Temporary</a:t>
            </a: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(Life Span) </a:t>
            </a: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project can not go forever. Once its declared objectives are met, project ceases. </a:t>
            </a: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 starts with the definite certain date and ends in the definite certain date. </a:t>
            </a: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duration or life of the project depends upon its nature or scope. </a:t>
            </a:r>
            <a:endParaRPr lang="en-US" altLang="zh-CN" sz="2800" b="1" dirty="0" smtClean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Therefore </a:t>
            </a: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 has a fixed time span and its temporary.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3684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964" y="1521875"/>
            <a:ext cx="9228406" cy="5336125"/>
          </a:xfrm>
        </p:spPr>
        <p:txBody>
          <a:bodyPr>
            <a:normAutofit/>
          </a:bodyPr>
          <a:lstStyle/>
          <a:p>
            <a:pPr marL="514350" lvl="0" indent="-514350">
              <a:buAutoNum type="arabicPeriod" startAt="5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Work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In a project, there are number of people involved and participating, generally called as stakeholders.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Projects work through team work. A project consists of multi-functional team.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Team members are temporarily assigned from other functional departments.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They come from various disciplines with varied experiences. The key stakeholders in a project are: 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07963" y="196313"/>
            <a:ext cx="1080516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 (Cont’d..)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247389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58" y="1479673"/>
            <a:ext cx="9768841" cy="5047736"/>
          </a:xfrm>
        </p:spPr>
        <p:txBody>
          <a:bodyPr>
            <a:normAutofit lnSpcReduction="10000"/>
          </a:bodyPr>
          <a:lstStyle/>
          <a:p>
            <a:pPr marL="514350" lvl="0" indent="-514350" algn="just">
              <a:lnSpc>
                <a:spcPct val="110000"/>
              </a:lnSpc>
              <a:buAutoNum type="alphaLcParenBoth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responsible for managing the overall project. </a:t>
            </a:r>
          </a:p>
          <a:p>
            <a:pPr marL="514350" indent="-514350" algn="just">
              <a:lnSpc>
                <a:spcPct val="110000"/>
              </a:lnSpc>
              <a:buFont typeface="Arial" panose="020B0604020202020204" pitchFamily="34" charset="0"/>
              <a:buAutoNum type="alphaLcParenBoth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or organization that will use the project’s product or services.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10000"/>
              </a:lnSpc>
              <a:buFont typeface="Arial" panose="020B0604020202020204" pitchFamily="34" charset="0"/>
              <a:buAutoNum type="alphaLcParenBoth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Performing organization: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enterprise whose employees are most directly involved in doing the work of the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10000"/>
              </a:lnSpc>
              <a:buFont typeface="Arial" panose="020B0604020202020204" pitchFamily="34" charset="0"/>
              <a:buAutoNum type="alphaLcParenBoth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Sponsor: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individual or group that provides the financial resources in cash or in kind, for the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10000"/>
              </a:lnSpc>
              <a:buAutoNum type="alphaLcParenBoth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Client: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individual or group which specifies the requirements. </a:t>
            </a:r>
          </a:p>
          <a:p>
            <a:pPr marL="514350" lvl="0" indent="-514350" algn="just">
              <a:buAutoNum type="alphaLcParenBoth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4981" y="154110"/>
            <a:ext cx="10908323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 (Cont’d..)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6798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398" y="1484626"/>
            <a:ext cx="8770512" cy="5212388"/>
          </a:xfrm>
        </p:spPr>
        <p:txBody>
          <a:bodyPr>
            <a:normAutofit/>
          </a:bodyPr>
          <a:lstStyle/>
          <a:p>
            <a:pPr marL="514350" lvl="0" indent="-514350">
              <a:buAutoNum type="arabicPeriod" startAt="6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 being consumed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 consumes tremendous quantities of resources, all of which are paid for by the owner.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5M-Money, Material, Manpower, Machine and Minute are examples of the kinds of resources that are managed and controlled by the project team.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project team has to perform the task on limited resources.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Efficiently managed projects minimize, balance and forecast resource consumption for the owner.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9398" y="159063"/>
            <a:ext cx="10722735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 (Cont’d..)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220366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091411" cy="4897147"/>
          </a:xfrm>
        </p:spPr>
        <p:txBody>
          <a:bodyPr>
            <a:normAutofit/>
          </a:bodyPr>
          <a:lstStyle/>
          <a:p>
            <a:pPr marL="514350" lvl="0" indent="-514350">
              <a:buAutoNum type="arabicPeriod" startAt="7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and Uncertainties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Risk and uncertainty go hand in hand with project.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Even if a project appears to be risk free, it only means that the risk element is not apparently visible on the surface and it will be hidden underneath.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risk factor will come to surface when conditions become conducive to it.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On the other hand, risk gets managed as the project phase’s proceeds.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25003" y="274973"/>
            <a:ext cx="10800008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 (Cont’d..)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395390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676" y="1484625"/>
            <a:ext cx="9201419" cy="5083599"/>
          </a:xfrm>
        </p:spPr>
        <p:txBody>
          <a:bodyPr>
            <a:normAutofit lnSpcReduction="10000"/>
          </a:bodyPr>
          <a:lstStyle/>
          <a:p>
            <a:pPr marL="514350" lvl="0" indent="-514350">
              <a:buAutoNum type="arabicPeriod" startAt="8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and Control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Projects work to a plan.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project requires effective and efficient planning and control systems.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Standards are set for project activities through planning. They serve as yardsticks for measuring project performance. </a:t>
            </a: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[8]</a:t>
            </a:r>
            <a:endParaRPr lang="en-US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Actual performance is compared with standards to find out deviations. Corrective actions are taken to control deviations. 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5155" y="159063"/>
            <a:ext cx="10838645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 (Cont’d..)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69113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927" y="1458868"/>
            <a:ext cx="8820955" cy="5302540"/>
          </a:xfrm>
        </p:spPr>
        <p:txBody>
          <a:bodyPr>
            <a:normAutofit/>
          </a:bodyPr>
          <a:lstStyle/>
          <a:p>
            <a:pPr marL="514350" lvl="0" indent="-514350">
              <a:buAutoNum type="arabicPeriod" startAt="9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Constraints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All projects have constraints.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project operates within the constraints of time, cost and quality performance.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It has a time schedule for various activities and a completion date as deadline.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It has its own budget to control costs. It has clearly laid down quality specifications.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scope and boundaries of a project are clearly described. Project schedule sets deadlines. 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06062" y="133305"/>
            <a:ext cx="10812887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 (Cont’d..)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329203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622" y="1561899"/>
            <a:ext cx="9297473" cy="5147994"/>
          </a:xfrm>
        </p:spPr>
        <p:txBody>
          <a:bodyPr>
            <a:normAutofit/>
          </a:bodyPr>
          <a:lstStyle/>
          <a:p>
            <a:pPr marL="514350" indent="-514350">
              <a:buAutoNum type="arabicPeriod" startAt="10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Contracting and subcontracting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Most projects are contract-based.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The project work is characterized by high level of contracting and subcontracting. </a:t>
            </a: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[9]</a:t>
            </a:r>
            <a:endParaRPr lang="en-US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Complexity increases the need for subcontracting.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Contracts can be of various types, such as lump- sum contract, unit price contract, negotiated cost plus fixed fee contract and turnkey contract.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Proper contract planning and management is the key to effective project management. </a:t>
            </a: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[8]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67426" y="236336"/>
            <a:ext cx="10928797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CHARACTERISTICS (Cont’d..)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373810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0623" y="21057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 BETWEEN CLIENT CONTRACTOR AND CONSULTANT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623" y="1536140"/>
            <a:ext cx="9039895" cy="5212389"/>
          </a:xfrm>
        </p:spPr>
        <p:txBody>
          <a:bodyPr>
            <a:normAutofit/>
          </a:bodyPr>
          <a:lstStyle/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Three main parties involved ----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Employer , Engineer  Contractor. 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client is one who is owner and ultimate user of the constructed facilities. 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consultant, in general is an engineer who is involved in planning, designing and the cost estimation of the infrastructure facilities in close coordination with client. 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The contractor is responsible for the quality control of work and builds the facilities as per the consultant’s design and in close supervision and monitoring from client and consultant both.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8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32" y="13330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 BETWEEN CLIENT CONTRACTOR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CONSULTANT (Cont’d….)  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32" y="1458868"/>
            <a:ext cx="9104291" cy="5057841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The major relation between these three parties are governed by the type of contract and the nature of work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.[2] </a:t>
            </a:r>
            <a:endParaRPr lang="en-AU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Client is investor who invest the money for the project.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The consultant plays the bridge between the payment to contractor and the owner.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According to the nature of role, the relation between the parties can be divided into either two party system and three party system. </a:t>
            </a:r>
          </a:p>
        </p:txBody>
      </p:sp>
    </p:spTree>
    <p:extLst>
      <p:ext uri="{BB962C8B-B14F-4D97-AF65-F5344CB8AC3E}">
        <p14:creationId xmlns:p14="http://schemas.microsoft.com/office/powerpoint/2010/main" val="152556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254136" y="1264222"/>
            <a:ext cx="8013700" cy="855662"/>
          </a:xfrm>
        </p:spPr>
        <p:txBody>
          <a:bodyPr>
            <a:normAutofit/>
          </a:bodyPr>
          <a:lstStyle/>
          <a:p>
            <a:r>
              <a:rPr lang="en-US" altLang="ja-JP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Actors System (FIDIC Contract)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881323" y="2119884"/>
            <a:ext cx="6386513" cy="4279900"/>
            <a:chOff x="930" y="1162"/>
            <a:chExt cx="4023" cy="2696"/>
          </a:xfrm>
        </p:grpSpPr>
        <p:sp>
          <p:nvSpPr>
            <p:cNvPr id="225284" name="Text Box 4"/>
            <p:cNvSpPr txBox="1">
              <a:spLocks noChangeArrowheads="1"/>
            </p:cNvSpPr>
            <p:nvPr/>
          </p:nvSpPr>
          <p:spPr bwMode="auto">
            <a:xfrm>
              <a:off x="1837" y="3475"/>
              <a:ext cx="2059" cy="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altLang="ja-JP" sz="1600" b="1" dirty="0">
                  <a:solidFill>
                    <a:srgbClr val="220EB2"/>
                  </a:solidFill>
                </a:rPr>
                <a:t>(Supervision, Notice, Instruction, Determination, Approval)</a:t>
              </a:r>
            </a:p>
          </p:txBody>
        </p:sp>
        <p:sp>
          <p:nvSpPr>
            <p:cNvPr id="225285" name="Text Box 5"/>
            <p:cNvSpPr txBox="1">
              <a:spLocks noChangeArrowheads="1"/>
            </p:cNvSpPr>
            <p:nvPr/>
          </p:nvSpPr>
          <p:spPr bwMode="auto">
            <a:xfrm>
              <a:off x="2094" y="1162"/>
              <a:ext cx="1414" cy="63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n-US" altLang="ja-JP" sz="1200" dirty="0">
                <a:ea typeface="ＭＳ ゴシック" pitchFamily="49" charset="-128"/>
              </a:endParaRPr>
            </a:p>
            <a:p>
              <a:pPr algn="ctr"/>
              <a:r>
                <a:rPr lang="en-US" altLang="ja-JP" sz="2800" dirty="0">
                  <a:solidFill>
                    <a:srgbClr val="FF3399"/>
                  </a:solidFill>
                  <a:ea typeface="ＭＳ ゴシック" pitchFamily="49" charset="-128"/>
                </a:rPr>
                <a:t>Employer</a:t>
              </a:r>
              <a:endParaRPr lang="en-US" altLang="ja-JP" sz="2800" dirty="0">
                <a:solidFill>
                  <a:srgbClr val="FF3399"/>
                </a:solidFill>
              </a:endParaRPr>
            </a:p>
          </p:txBody>
        </p:sp>
        <p:sp>
          <p:nvSpPr>
            <p:cNvPr id="225286" name="Text Box 6"/>
            <p:cNvSpPr txBox="1">
              <a:spLocks noChangeArrowheads="1"/>
            </p:cNvSpPr>
            <p:nvPr/>
          </p:nvSpPr>
          <p:spPr bwMode="auto">
            <a:xfrm>
              <a:off x="930" y="2824"/>
              <a:ext cx="1415" cy="63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n-US" altLang="ja-JP" sz="1200" dirty="0">
                <a:ea typeface="ＭＳ ゴシック" pitchFamily="49" charset="-128"/>
              </a:endParaRPr>
            </a:p>
            <a:p>
              <a:pPr algn="ctr"/>
              <a:r>
                <a:rPr lang="en-US" altLang="ja-JP" sz="2800" dirty="0">
                  <a:solidFill>
                    <a:srgbClr val="FF3399"/>
                  </a:solidFill>
                  <a:ea typeface="ＭＳ ゴシック" pitchFamily="49" charset="-128"/>
                </a:rPr>
                <a:t>Contractor</a:t>
              </a:r>
              <a:endParaRPr lang="en-US" altLang="ja-JP" sz="2800" dirty="0">
                <a:solidFill>
                  <a:srgbClr val="FF3399"/>
                </a:solidFill>
              </a:endParaRPr>
            </a:p>
          </p:txBody>
        </p:sp>
        <p:sp>
          <p:nvSpPr>
            <p:cNvPr id="225287" name="Text Box 7"/>
            <p:cNvSpPr txBox="1">
              <a:spLocks noChangeArrowheads="1"/>
            </p:cNvSpPr>
            <p:nvPr/>
          </p:nvSpPr>
          <p:spPr bwMode="auto">
            <a:xfrm>
              <a:off x="3373" y="2824"/>
              <a:ext cx="1415" cy="63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n-US" altLang="ja-JP" sz="1000" dirty="0">
                <a:solidFill>
                  <a:schemeClr val="bg1"/>
                </a:solidFill>
                <a:ea typeface="ＭＳ ゴシック" pitchFamily="49" charset="-128"/>
              </a:endParaRPr>
            </a:p>
            <a:p>
              <a:pPr algn="ctr"/>
              <a:r>
                <a:rPr lang="en-US" altLang="ja-JP" sz="2800" dirty="0">
                  <a:solidFill>
                    <a:srgbClr val="FF3399"/>
                  </a:solidFill>
                  <a:ea typeface="ＭＳ ゴシック" pitchFamily="49" charset="-128"/>
                </a:rPr>
                <a:t>Engineer</a:t>
              </a:r>
              <a:endParaRPr lang="en-US" altLang="ja-JP" sz="2800" dirty="0">
                <a:solidFill>
                  <a:srgbClr val="FF3399"/>
                </a:solidFill>
              </a:endParaRPr>
            </a:p>
          </p:txBody>
        </p:sp>
        <p:sp>
          <p:nvSpPr>
            <p:cNvPr id="225288" name="Line 8"/>
            <p:cNvSpPr>
              <a:spLocks noChangeShapeType="1"/>
            </p:cNvSpPr>
            <p:nvPr/>
          </p:nvSpPr>
          <p:spPr bwMode="auto">
            <a:xfrm flipH="1">
              <a:off x="1628" y="1801"/>
              <a:ext cx="901" cy="1023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289" name="Line 9"/>
            <p:cNvSpPr>
              <a:spLocks noChangeShapeType="1"/>
            </p:cNvSpPr>
            <p:nvPr/>
          </p:nvSpPr>
          <p:spPr bwMode="auto">
            <a:xfrm>
              <a:off x="3024" y="1801"/>
              <a:ext cx="1029" cy="1023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290" name="Line 10"/>
            <p:cNvSpPr>
              <a:spLocks noChangeShapeType="1"/>
            </p:cNvSpPr>
            <p:nvPr/>
          </p:nvSpPr>
          <p:spPr bwMode="auto">
            <a:xfrm flipH="1">
              <a:off x="2336" y="3294"/>
              <a:ext cx="998" cy="5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prstDash val="dash"/>
              <a:round/>
              <a:headEnd/>
              <a:tailEnd type="stealth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291" name="Line 11"/>
            <p:cNvSpPr>
              <a:spLocks noChangeShapeType="1"/>
            </p:cNvSpPr>
            <p:nvPr/>
          </p:nvSpPr>
          <p:spPr bwMode="auto">
            <a:xfrm>
              <a:off x="2336" y="2976"/>
              <a:ext cx="1014" cy="1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prstDash val="dash"/>
              <a:round/>
              <a:headEnd/>
              <a:tailEnd type="stealth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292" name="Text Box 12"/>
            <p:cNvSpPr txBox="1">
              <a:spLocks noChangeArrowheads="1"/>
            </p:cNvSpPr>
            <p:nvPr/>
          </p:nvSpPr>
          <p:spPr bwMode="auto">
            <a:xfrm>
              <a:off x="2154" y="2478"/>
              <a:ext cx="1451" cy="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altLang="ja-JP" sz="1600" b="1" dirty="0">
                  <a:solidFill>
                    <a:srgbClr val="220EB2"/>
                  </a:solidFill>
                </a:rPr>
                <a:t>(Report, Notice, </a:t>
              </a:r>
            </a:p>
            <a:p>
              <a:pPr algn="ctr"/>
              <a:r>
                <a:rPr lang="en-US" altLang="ja-JP" sz="1600" b="1" dirty="0">
                  <a:solidFill>
                    <a:srgbClr val="220EB2"/>
                  </a:solidFill>
                </a:rPr>
                <a:t>Application)</a:t>
              </a:r>
            </a:p>
          </p:txBody>
        </p:sp>
        <p:sp>
          <p:nvSpPr>
            <p:cNvPr id="225293" name="Text Box 13"/>
            <p:cNvSpPr txBox="1">
              <a:spLocks noChangeArrowheads="1"/>
            </p:cNvSpPr>
            <p:nvPr/>
          </p:nvSpPr>
          <p:spPr bwMode="auto">
            <a:xfrm>
              <a:off x="1066" y="2069"/>
              <a:ext cx="1316" cy="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altLang="ja-JP" sz="1600" b="1" dirty="0">
                  <a:solidFill>
                    <a:srgbClr val="C00000"/>
                  </a:solidFill>
                </a:rPr>
                <a:t>(Construction Contract)</a:t>
              </a:r>
            </a:p>
          </p:txBody>
        </p:sp>
        <p:sp>
          <p:nvSpPr>
            <p:cNvPr id="225294" name="Text Box 14"/>
            <p:cNvSpPr txBox="1">
              <a:spLocks noChangeArrowheads="1"/>
            </p:cNvSpPr>
            <p:nvPr/>
          </p:nvSpPr>
          <p:spPr bwMode="auto">
            <a:xfrm>
              <a:off x="3288" y="2069"/>
              <a:ext cx="1665" cy="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altLang="ja-JP" sz="1600" b="1" dirty="0">
                  <a:solidFill>
                    <a:srgbClr val="C00000"/>
                  </a:solidFill>
                </a:rPr>
                <a:t>(Consultancy </a:t>
              </a:r>
            </a:p>
            <a:p>
              <a:pPr algn="ctr"/>
              <a:r>
                <a:rPr lang="en-US" altLang="ja-JP" sz="1600" b="1" dirty="0">
                  <a:solidFill>
                    <a:srgbClr val="C00000"/>
                  </a:solidFill>
                </a:rPr>
                <a:t>Agreement)</a:t>
              </a:r>
            </a:p>
          </p:txBody>
        </p:sp>
      </p:grpSp>
      <p:cxnSp>
        <p:nvCxnSpPr>
          <p:cNvPr id="4" name="Straight Arrow Connector 3"/>
          <p:cNvCxnSpPr>
            <a:stCxn id="225285" idx="2"/>
            <a:endCxn id="225288" idx="1"/>
          </p:cNvCxnSpPr>
          <p:nvPr/>
        </p:nvCxnSpPr>
        <p:spPr>
          <a:xfrm flipH="1">
            <a:off x="2989398" y="3134297"/>
            <a:ext cx="1862138" cy="1624013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225285" idx="2"/>
          </p:cNvCxnSpPr>
          <p:nvPr/>
        </p:nvCxnSpPr>
        <p:spPr>
          <a:xfrm flipH="1" flipV="1">
            <a:off x="4851536" y="3134297"/>
            <a:ext cx="2094706" cy="1719262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225291" idx="0"/>
          </p:cNvCxnSpPr>
          <p:nvPr/>
        </p:nvCxnSpPr>
        <p:spPr>
          <a:xfrm flipV="1">
            <a:off x="4113348" y="4999608"/>
            <a:ext cx="1646238" cy="1"/>
          </a:xfrm>
          <a:prstGeom prst="straightConnector1">
            <a:avLst/>
          </a:prstGeom>
          <a:ln w="38100"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3800770" y="5172097"/>
            <a:ext cx="1646238" cy="1"/>
          </a:xfrm>
          <a:prstGeom prst="straightConnector1">
            <a:avLst/>
          </a:prstGeom>
          <a:ln w="38100"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 txBox="1">
            <a:spLocks/>
          </p:cNvSpPr>
          <p:nvPr/>
        </p:nvSpPr>
        <p:spPr>
          <a:xfrm>
            <a:off x="696532" y="13330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 BETWEEN CLIENT CONTRACTOR AND CONSULTANT (Cont’d….)  </a:t>
            </a:r>
            <a:endParaRPr lang="en-AU" sz="3600" dirty="0"/>
          </a:p>
        </p:txBody>
      </p:sp>
      <p:sp>
        <p:nvSpPr>
          <p:cNvPr id="21" name="TextBox 20"/>
          <p:cNvSpPr txBox="1"/>
          <p:nvPr/>
        </p:nvSpPr>
        <p:spPr>
          <a:xfrm>
            <a:off x="4419736" y="6332464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Source: [2]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99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580623" y="13330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 BETWEEN CLIENT CONTRACTOR AND CONSULTANT (Cont’d….)  </a:t>
            </a:r>
            <a:endParaRPr lang="en-AU" sz="3600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5987" y="1545815"/>
            <a:ext cx="8013700" cy="8556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Actors </a:t>
            </a:r>
            <a:r>
              <a:rPr lang="en-US" altLang="ja-JP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 (Japanese System) </a:t>
            </a:r>
            <a:endParaRPr lang="en-US" altLang="ja-JP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405685" y="2401478"/>
            <a:ext cx="7626350" cy="4017962"/>
            <a:chOff x="657" y="1117"/>
            <a:chExt cx="4627" cy="2353"/>
          </a:xfrm>
        </p:grpSpPr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2426" y="2296"/>
              <a:ext cx="1633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altLang="ja-JP" sz="1600" b="1" dirty="0">
                  <a:solidFill>
                    <a:srgbClr val="C00000"/>
                  </a:solidFill>
                </a:rPr>
                <a:t>(Supervision, Instruction, Determination, Approval</a:t>
              </a:r>
              <a:r>
                <a:rPr lang="en-US" altLang="ja-JP" sz="1600" dirty="0"/>
                <a:t>)</a:t>
              </a:r>
            </a:p>
          </p:txBody>
        </p:sp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1202" y="1162"/>
              <a:ext cx="1587" cy="862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n-US" altLang="ja-JP" sz="1200" dirty="0">
                <a:ea typeface="ＭＳ ゴシック" pitchFamily="49" charset="-128"/>
              </a:endParaRPr>
            </a:p>
            <a:p>
              <a:pPr algn="ctr"/>
              <a:r>
                <a:rPr lang="en-US" altLang="ja-JP" sz="2800" dirty="0">
                  <a:solidFill>
                    <a:srgbClr val="FF3399"/>
                  </a:solidFill>
                  <a:ea typeface="ＭＳ ゴシック" pitchFamily="49" charset="-128"/>
                </a:rPr>
                <a:t>Employer</a:t>
              </a:r>
              <a:endParaRPr lang="en-US" altLang="ja-JP" sz="2800" dirty="0">
                <a:solidFill>
                  <a:srgbClr val="FF3399"/>
                </a:solidFill>
              </a:endParaRPr>
            </a:p>
          </p:txBody>
        </p:sp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1265" y="2831"/>
              <a:ext cx="1415" cy="63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n-US" altLang="ja-JP" sz="1200" dirty="0">
                <a:ea typeface="ＭＳ ゴシック" pitchFamily="49" charset="-128"/>
              </a:endParaRPr>
            </a:p>
            <a:p>
              <a:pPr algn="ctr"/>
              <a:r>
                <a:rPr lang="en-US" altLang="ja-JP" sz="2800" dirty="0">
                  <a:solidFill>
                    <a:srgbClr val="FF3399"/>
                  </a:solidFill>
                  <a:ea typeface="ＭＳ ゴシック" pitchFamily="49" charset="-128"/>
                </a:rPr>
                <a:t>Contractor</a:t>
              </a:r>
              <a:endParaRPr lang="en-US" altLang="ja-JP" sz="2800" dirty="0">
                <a:solidFill>
                  <a:srgbClr val="FF3399"/>
                </a:solidFill>
              </a:endParaRPr>
            </a:p>
          </p:txBody>
        </p:sp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4105" y="1344"/>
              <a:ext cx="1179" cy="63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n-US" altLang="ja-JP" sz="1000" dirty="0">
                <a:ea typeface="ＭＳ ゴシック" pitchFamily="49" charset="-128"/>
              </a:endParaRPr>
            </a:p>
            <a:p>
              <a:pPr algn="ctr"/>
              <a:r>
                <a:rPr lang="en-US" altLang="ja-JP" sz="2400" dirty="0">
                  <a:solidFill>
                    <a:srgbClr val="FF3399"/>
                  </a:solidFill>
                  <a:ea typeface="ＭＳ ゴシック" pitchFamily="49" charset="-128"/>
                </a:rPr>
                <a:t>Consultant</a:t>
              </a:r>
              <a:endParaRPr lang="en-US" altLang="ja-JP" sz="2400" dirty="0">
                <a:solidFill>
                  <a:srgbClr val="FF3399"/>
                </a:solidFill>
              </a:endParaRPr>
            </a:p>
          </p:txBody>
        </p:sp>
        <p:sp>
          <p:nvSpPr>
            <p:cNvPr id="11" name="Line 8"/>
            <p:cNvSpPr>
              <a:spLocks noChangeShapeType="1"/>
            </p:cNvSpPr>
            <p:nvPr/>
          </p:nvSpPr>
          <p:spPr bwMode="auto">
            <a:xfrm flipH="1">
              <a:off x="1610" y="2024"/>
              <a:ext cx="0" cy="796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Line 9"/>
            <p:cNvSpPr>
              <a:spLocks noChangeShapeType="1"/>
            </p:cNvSpPr>
            <p:nvPr/>
          </p:nvSpPr>
          <p:spPr bwMode="auto">
            <a:xfrm>
              <a:off x="2789" y="1525"/>
              <a:ext cx="1316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10"/>
            <p:cNvSpPr>
              <a:spLocks noChangeShapeType="1"/>
            </p:cNvSpPr>
            <p:nvPr/>
          </p:nvSpPr>
          <p:spPr bwMode="auto">
            <a:xfrm flipH="1">
              <a:off x="2789" y="1797"/>
              <a:ext cx="1286" cy="1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prstDash val="dash"/>
              <a:round/>
              <a:headEnd/>
              <a:tailEnd type="stealth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2381" y="2024"/>
              <a:ext cx="0" cy="816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prstDash val="dash"/>
              <a:round/>
              <a:headEnd/>
              <a:tailEnd type="stealth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auto">
            <a:xfrm>
              <a:off x="3152" y="1842"/>
              <a:ext cx="736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altLang="ja-JP" sz="1600" b="1" dirty="0">
                  <a:solidFill>
                    <a:srgbClr val="C00000"/>
                  </a:solidFill>
                </a:rPr>
                <a:t>(Report)</a:t>
              </a:r>
            </a:p>
          </p:txBody>
        </p:sp>
        <p:sp>
          <p:nvSpPr>
            <p:cNvPr id="16" name="Text Box 13"/>
            <p:cNvSpPr txBox="1">
              <a:spLocks noChangeArrowheads="1"/>
            </p:cNvSpPr>
            <p:nvPr/>
          </p:nvSpPr>
          <p:spPr bwMode="auto">
            <a:xfrm>
              <a:off x="657" y="2296"/>
              <a:ext cx="998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altLang="ja-JP" sz="1600" b="1" dirty="0">
                  <a:solidFill>
                    <a:srgbClr val="C00000"/>
                  </a:solidFill>
                </a:rPr>
                <a:t>(Construction Contract)</a:t>
              </a:r>
            </a:p>
          </p:txBody>
        </p:sp>
        <p:sp>
          <p:nvSpPr>
            <p:cNvPr id="17" name="Text Box 14"/>
            <p:cNvSpPr txBox="1">
              <a:spLocks noChangeArrowheads="1"/>
            </p:cNvSpPr>
            <p:nvPr/>
          </p:nvSpPr>
          <p:spPr bwMode="auto">
            <a:xfrm>
              <a:off x="2789" y="1117"/>
              <a:ext cx="1270" cy="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altLang="ja-JP" sz="1600" b="1" dirty="0">
                  <a:solidFill>
                    <a:srgbClr val="C00000"/>
                  </a:solidFill>
                </a:rPr>
                <a:t>(Consultancy </a:t>
              </a:r>
            </a:p>
            <a:p>
              <a:pPr algn="ctr"/>
              <a:r>
                <a:rPr lang="en-US" altLang="ja-JP" sz="1600" b="1" dirty="0">
                  <a:solidFill>
                    <a:srgbClr val="C00000"/>
                  </a:solidFill>
                </a:rPr>
                <a:t>Agreement)</a:t>
              </a:r>
            </a:p>
            <a:p>
              <a:pPr algn="ctr"/>
              <a:endParaRPr lang="en-US" altLang="ja-JP" sz="1600" dirty="0"/>
            </a:p>
          </p:txBody>
        </p:sp>
        <p:sp>
          <p:nvSpPr>
            <p:cNvPr id="18" name="Rectangle 15"/>
            <p:cNvSpPr>
              <a:spLocks noChangeArrowheads="1"/>
            </p:cNvSpPr>
            <p:nvPr/>
          </p:nvSpPr>
          <p:spPr bwMode="auto">
            <a:xfrm>
              <a:off x="1905" y="1752"/>
              <a:ext cx="884" cy="27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prstDash val="dash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1824" y="1797"/>
              <a:ext cx="1056" cy="198"/>
            </a:xfrm>
            <a:prstGeom prst="rect">
              <a:avLst/>
            </a:prstGeom>
            <a:noFill/>
            <a:ln w="9525">
              <a:noFill/>
              <a:prstDash val="dash"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ja-JP" sz="1600" b="1" dirty="0"/>
                <a:t>Administrator</a:t>
              </a:r>
            </a:p>
          </p:txBody>
        </p:sp>
      </p:grpSp>
      <p:cxnSp>
        <p:nvCxnSpPr>
          <p:cNvPr id="20" name="Straight Connector 19"/>
          <p:cNvCxnSpPr>
            <a:stCxn id="8" idx="3"/>
          </p:cNvCxnSpPr>
          <p:nvPr/>
        </p:nvCxnSpPr>
        <p:spPr>
          <a:xfrm>
            <a:off x="3919707" y="3214292"/>
            <a:ext cx="2169067" cy="260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3" idx="0"/>
          </p:cNvCxnSpPr>
          <p:nvPr/>
        </p:nvCxnSpPr>
        <p:spPr>
          <a:xfrm flipH="1">
            <a:off x="3919706" y="3562640"/>
            <a:ext cx="2119622" cy="0"/>
          </a:xfrm>
          <a:prstGeom prst="straightConnector1">
            <a:avLst/>
          </a:prstGeom>
          <a:ln w="38100">
            <a:prstDash val="lg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031374" y="5957775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Source: [2]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55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r>
              <a:rPr lang="en-A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592" y="1106622"/>
            <a:ext cx="9284594" cy="5294178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Construction Process, Estimating, Scheduling and Project Control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Second Edition, Frederick E. Gould, PE,CPC, Pearson Education, Inc., New Jersey, USA,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2002.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Text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 of Construction Management: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S.K. Shrestha, Ram Kumar Shrestha and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Subash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Kumar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Bhattarai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First Edition, Heritage Publisher and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Dristibutors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Pvt, Ltd, Kathmandu Nepal, 2014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Construction Management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Written by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Courseera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Updated on June 16, 2023, accessed on 8th September 2023,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www.coursera.org/articles/construction-management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3356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683" y="975618"/>
            <a:ext cx="9142926" cy="572139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4]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 reduction and waste minimization in construction industry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Chaudhery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Mustansar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Hussain</a:t>
            </a:r>
            <a:r>
              <a:rPr lang="en-AU" dirty="0"/>
              <a:t>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Samiha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Nuzhat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 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Source Reduction and Waste Minimization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Sciencedirect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Accessed on 8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September, 2023.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www.sciencedirect.com/topics/earth-and-planetary-sciences/construction-industry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Planning, Programming and Control: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Brian Cooke and Peter Williams, MacMillan Press limited, Hound mills, Basingstoke, Hampshire, 1998.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Donald S. Barrie and Boyd C. Paulson Jr., Third Edition, McGraw Hill, Inc., 1992.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90471" y="1"/>
            <a:ext cx="10515600" cy="975618"/>
          </a:xfrm>
        </p:spPr>
        <p:txBody>
          <a:bodyPr/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(Cont’d….) </a:t>
            </a:r>
            <a:r>
              <a:rPr lang="en-A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126093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228" y="1361985"/>
            <a:ext cx="8640651" cy="5322150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Guide to the Project Management Body of Knowledge (PMBOK)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2000 Edition, Project Management institute, Newton Square, Pennsylvania, USA.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[8]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in Nepal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Govind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Ram Agarwal, M.K. Publishers and Distributors, Kathmandu, Nepal, 2006. 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Dhurba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P. Rizal, First Edition,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Ratna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Pustak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Bhandar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Kathmandu, Nepal, 2001.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[10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AU" b="1" dirty="0"/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Types of Construction Projects: Key Differences for Owners &amp;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Contractors,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 </a:t>
            </a:r>
            <a:r>
              <a:rPr lang="en-A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Jonny </a:t>
            </a:r>
            <a:r>
              <a:rPr lang="en-A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Finity</a:t>
            </a:r>
            <a:r>
              <a:rPr lang="en-A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Updated Aug 23,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2023, accessed on 8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Septemebr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2023,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www.procore.com/library/construction-project-types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(Cont’d….) </a:t>
            </a:r>
            <a:r>
              <a:rPr lang="en-A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7259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9181</TotalTime>
  <Words>2895</Words>
  <Application>Microsoft Office PowerPoint</Application>
  <PresentationFormat>Widescreen</PresentationFormat>
  <Paragraphs>313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MS Gothic</vt:lpstr>
      <vt:lpstr>MS PGothic</vt:lpstr>
      <vt:lpstr>SimSun</vt:lpstr>
      <vt:lpstr>SimSun</vt:lpstr>
      <vt:lpstr>Arial</vt:lpstr>
      <vt:lpstr>Calibri</vt:lpstr>
      <vt:lpstr>Calibri Light</vt:lpstr>
      <vt:lpstr>Times New Roman</vt:lpstr>
      <vt:lpstr>Wingdings</vt:lpstr>
      <vt:lpstr>Office Theme</vt:lpstr>
      <vt:lpstr>COURSE TITLE CONSTRUCTION ENGINEERING AND MANAGEMENT</vt:lpstr>
      <vt:lpstr>Learning Objective</vt:lpstr>
      <vt:lpstr>INTRODUCTION</vt:lpstr>
      <vt:lpstr>INTRODUCTION (Cont’d….) </vt:lpstr>
      <vt:lpstr>DEFINITION OF CONSTRUCTION MANAGEMENT</vt:lpstr>
      <vt:lpstr>Necessity of Construction Management </vt:lpstr>
      <vt:lpstr>Role of Construction Management</vt:lpstr>
      <vt:lpstr>CONSTRUCTION INDUSTRY </vt:lpstr>
      <vt:lpstr>CONSTRUCTION INDUSTRY (Cont’d…)  </vt:lpstr>
      <vt:lpstr>CONSTRUCTION INDUSTRY (Cont’d…)  </vt:lpstr>
      <vt:lpstr>CONSTRUCTION INDUSTRY (Cont’d…)  </vt:lpstr>
      <vt:lpstr>CONSTRUCTION INDUSTRY (Cont’d…)  </vt:lpstr>
      <vt:lpstr>CONSTRUCTION INDUSTRY (Cont’d…)  </vt:lpstr>
      <vt:lpstr>CONSTRUCTION INDUSTRY (Cont’d…)  </vt:lpstr>
      <vt:lpstr>CONSTRUCTION INDUSTRY (Cont’d…)  </vt:lpstr>
      <vt:lpstr>PowerPoint Presentation</vt:lpstr>
      <vt:lpstr>PowerPoint Presentation</vt:lpstr>
      <vt:lpstr>The Challenges of Construction</vt:lpstr>
      <vt:lpstr>CATEGORIES OF CONSTRUCTION PROJECT</vt:lpstr>
      <vt:lpstr>CATEGORIES OF CONSTRUCTION PROJECT (Cont’d…) </vt:lpstr>
      <vt:lpstr>CATEGORIES OF CONSTRUCTION PROJECT (Cont’d…) </vt:lpstr>
      <vt:lpstr>CATEGORIES OF CONSTRUCTION PROJECT (Cont’d…) </vt:lpstr>
      <vt:lpstr>CATEGORIES OF CONSTRUCTION PROJECT (Cont’d…) </vt:lpstr>
      <vt:lpstr>CONSTRUCTION PROJECT CHARACTERISTICS</vt:lpstr>
      <vt:lpstr>CONSTRUCTION PROJECT CHARACTERISTICS (Cont’d..)</vt:lpstr>
      <vt:lpstr>CONSTRUCTION PROJECT CHARACTERISTICS (Cont’d..)</vt:lpstr>
      <vt:lpstr>CONSTRUCTION PROJECT CHARACTERISTICS (Cont’d..)</vt:lpstr>
      <vt:lpstr>CONSTRUCTION PROJECT CHARACTERISTICS (Cont’d..)</vt:lpstr>
      <vt:lpstr>CONSTRUCTION PROJECT CHARACTERISTICS (Cont’d..)</vt:lpstr>
      <vt:lpstr>CONSTRUCTION PROJECT CHARACTERISTICS (Cont’d..)</vt:lpstr>
      <vt:lpstr>CONSTRUCTION PROJECT CHARACTERISTICS (Cont’d..)</vt:lpstr>
      <vt:lpstr>CONSTRUCTION PROJECT CHARACTERISTICS (Cont’d..)</vt:lpstr>
      <vt:lpstr>CONSTRUCTION PROJECT CHARACTERISTICS (Cont’d..)</vt:lpstr>
      <vt:lpstr>RELATION BETWEEN CLIENT CONTRACTOR AND CONSULTANT </vt:lpstr>
      <vt:lpstr>RELATION BETWEEN CLIENT CONTRACTOR AND CONSULTANT (Cont’d….)  </vt:lpstr>
      <vt:lpstr>Three Actors System (FIDIC Contract)</vt:lpstr>
      <vt:lpstr>RELATION BETWEEN CLIENT CONTRACTOR AND CONSULTANT (Cont’d….)  </vt:lpstr>
      <vt:lpstr>REFERENCES </vt:lpstr>
      <vt:lpstr>REFERENCES (Cont’d….)  </vt:lpstr>
      <vt:lpstr>REFERENCES (Cont’d….)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CONSTRUCTION ENGINEERING AND MANAGEMENT</dc:title>
  <dc:creator>Microsoft account</dc:creator>
  <cp:lastModifiedBy>Microsoft account</cp:lastModifiedBy>
  <cp:revision>53</cp:revision>
  <dcterms:created xsi:type="dcterms:W3CDTF">2023-08-10T09:47:39Z</dcterms:created>
  <dcterms:modified xsi:type="dcterms:W3CDTF">2023-09-18T14:26:20Z</dcterms:modified>
</cp:coreProperties>
</file>