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4" r:id="rId3"/>
    <p:sldId id="258" r:id="rId4"/>
    <p:sldId id="259" r:id="rId5"/>
    <p:sldId id="260" r:id="rId6"/>
    <p:sldId id="261" r:id="rId7"/>
    <p:sldId id="262"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1" r:id="rId24"/>
    <p:sldId id="280" r:id="rId25"/>
    <p:sldId id="282" r:id="rId26"/>
    <p:sldId id="283" r:id="rId27"/>
    <p:sldId id="284" r:id="rId28"/>
    <p:sldId id="285" r:id="rId29"/>
    <p:sldId id="287" r:id="rId30"/>
    <p:sldId id="286" r:id="rId31"/>
    <p:sldId id="288" r:id="rId32"/>
    <p:sldId id="289" r:id="rId33"/>
    <p:sldId id="290" r:id="rId34"/>
    <p:sldId id="291" r:id="rId35"/>
    <p:sldId id="292" r:id="rId36"/>
    <p:sldId id="293" r:id="rId37"/>
    <p:sldId id="294" r:id="rId38"/>
    <p:sldId id="295" r:id="rId39"/>
    <p:sldId id="296" r:id="rId40"/>
    <p:sldId id="29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8" d="100"/>
          <a:sy n="88" d="100"/>
        </p:scale>
        <p:origin x="46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5ADD738D-FDD8-4DFC-A699-6D311063244A}" type="datetimeFigureOut">
              <a:rPr lang="en-AU" smtClean="0"/>
              <a:t>26/09/2023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B147D20-DE27-4413-A5B0-3AD3830992A6}" type="slidenum">
              <a:rPr lang="en-AU" smtClean="0"/>
              <a:t>‹#›</a:t>
            </a:fld>
            <a:endParaRPr lang="en-AU"/>
          </a:p>
        </p:txBody>
      </p:sp>
    </p:spTree>
    <p:extLst>
      <p:ext uri="{BB962C8B-B14F-4D97-AF65-F5344CB8AC3E}">
        <p14:creationId xmlns:p14="http://schemas.microsoft.com/office/powerpoint/2010/main" val="4181998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5ADD738D-FDD8-4DFC-A699-6D311063244A}" type="datetimeFigureOut">
              <a:rPr lang="en-AU" smtClean="0"/>
              <a:t>26/09/2023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B147D20-DE27-4413-A5B0-3AD3830992A6}" type="slidenum">
              <a:rPr lang="en-AU" smtClean="0"/>
              <a:t>‹#›</a:t>
            </a:fld>
            <a:endParaRPr lang="en-AU"/>
          </a:p>
        </p:txBody>
      </p:sp>
    </p:spTree>
    <p:extLst>
      <p:ext uri="{BB962C8B-B14F-4D97-AF65-F5344CB8AC3E}">
        <p14:creationId xmlns:p14="http://schemas.microsoft.com/office/powerpoint/2010/main" val="32947127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DD738D-FDD8-4DFC-A699-6D311063244A}" type="datetimeFigureOut">
              <a:rPr lang="en-AU" smtClean="0"/>
              <a:t>26/09/2023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B147D20-DE27-4413-A5B0-3AD3830992A6}" type="slidenum">
              <a:rPr lang="en-AU" smtClean="0"/>
              <a:t>‹#›</a:t>
            </a:fld>
            <a:endParaRPr lang="en-AU"/>
          </a:p>
        </p:txBody>
      </p:sp>
    </p:spTree>
    <p:extLst>
      <p:ext uri="{BB962C8B-B14F-4D97-AF65-F5344CB8AC3E}">
        <p14:creationId xmlns:p14="http://schemas.microsoft.com/office/powerpoint/2010/main" val="15891049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5ADD738D-FDD8-4DFC-A699-6D311063244A}" type="datetimeFigureOut">
              <a:rPr lang="en-AU" smtClean="0"/>
              <a:t>26/09/2023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B147D20-DE27-4413-A5B0-3AD3830992A6}" type="slidenum">
              <a:rPr lang="en-AU" smtClean="0"/>
              <a:t>‹#›</a:t>
            </a:fld>
            <a:endParaRPr lang="en-AU"/>
          </a:p>
        </p:txBody>
      </p:sp>
    </p:spTree>
    <p:extLst>
      <p:ext uri="{BB962C8B-B14F-4D97-AF65-F5344CB8AC3E}">
        <p14:creationId xmlns:p14="http://schemas.microsoft.com/office/powerpoint/2010/main" val="33982369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5ADD738D-FDD8-4DFC-A699-6D311063244A}" type="datetimeFigureOut">
              <a:rPr lang="en-AU" smtClean="0"/>
              <a:t>26/09/2023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2B147D20-DE27-4413-A5B0-3AD3830992A6}" type="slidenum">
              <a:rPr lang="en-AU" smtClean="0"/>
              <a:t>‹#›</a:t>
            </a:fld>
            <a:endParaRPr lang="en-AU"/>
          </a:p>
        </p:txBody>
      </p:sp>
    </p:spTree>
    <p:extLst>
      <p:ext uri="{BB962C8B-B14F-4D97-AF65-F5344CB8AC3E}">
        <p14:creationId xmlns:p14="http://schemas.microsoft.com/office/powerpoint/2010/main" val="4061326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5ADD738D-FDD8-4DFC-A699-6D311063244A}" type="datetimeFigureOut">
              <a:rPr lang="en-AU" smtClean="0"/>
              <a:t>26/09/2023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2B147D20-DE27-4413-A5B0-3AD3830992A6}" type="slidenum">
              <a:rPr lang="en-AU" smtClean="0"/>
              <a:t>‹#›</a:t>
            </a:fld>
            <a:endParaRPr lang="en-AU"/>
          </a:p>
        </p:txBody>
      </p:sp>
    </p:spTree>
    <p:extLst>
      <p:ext uri="{BB962C8B-B14F-4D97-AF65-F5344CB8AC3E}">
        <p14:creationId xmlns:p14="http://schemas.microsoft.com/office/powerpoint/2010/main" val="285106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DD738D-FDD8-4DFC-A699-6D311063244A}" type="datetimeFigureOut">
              <a:rPr lang="en-AU" smtClean="0"/>
              <a:t>26/09/2023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2B147D20-DE27-4413-A5B0-3AD3830992A6}" type="slidenum">
              <a:rPr lang="en-AU" smtClean="0"/>
              <a:t>‹#›</a:t>
            </a:fld>
            <a:endParaRPr lang="en-AU"/>
          </a:p>
        </p:txBody>
      </p:sp>
    </p:spTree>
    <p:extLst>
      <p:ext uri="{BB962C8B-B14F-4D97-AF65-F5344CB8AC3E}">
        <p14:creationId xmlns:p14="http://schemas.microsoft.com/office/powerpoint/2010/main" val="14300744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ADD738D-FDD8-4DFC-A699-6D311063244A}" type="datetimeFigureOut">
              <a:rPr lang="en-AU" smtClean="0"/>
              <a:t>26/09/2023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B147D20-DE27-4413-A5B0-3AD3830992A6}" type="slidenum">
              <a:rPr lang="en-AU" smtClean="0"/>
              <a:t>‹#›</a:t>
            </a:fld>
            <a:endParaRPr lang="en-AU"/>
          </a:p>
        </p:txBody>
      </p:sp>
    </p:spTree>
    <p:extLst>
      <p:ext uri="{BB962C8B-B14F-4D97-AF65-F5344CB8AC3E}">
        <p14:creationId xmlns:p14="http://schemas.microsoft.com/office/powerpoint/2010/main" val="21593734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ADD738D-FDD8-4DFC-A699-6D311063244A}" type="datetimeFigureOut">
              <a:rPr lang="en-AU" smtClean="0"/>
              <a:t>26/09/2023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B147D20-DE27-4413-A5B0-3AD3830992A6}" type="slidenum">
              <a:rPr lang="en-AU" smtClean="0"/>
              <a:t>‹#›</a:t>
            </a:fld>
            <a:endParaRPr lang="en-AU"/>
          </a:p>
        </p:txBody>
      </p:sp>
    </p:spTree>
    <p:extLst>
      <p:ext uri="{BB962C8B-B14F-4D97-AF65-F5344CB8AC3E}">
        <p14:creationId xmlns:p14="http://schemas.microsoft.com/office/powerpoint/2010/main" val="15260300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5ADD738D-FDD8-4DFC-A699-6D311063244A}" type="datetimeFigureOut">
              <a:rPr lang="en-AU" smtClean="0"/>
              <a:t>26/09/2023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B147D20-DE27-4413-A5B0-3AD3830992A6}" type="slidenum">
              <a:rPr lang="en-AU" smtClean="0"/>
              <a:t>‹#›</a:t>
            </a:fld>
            <a:endParaRPr lang="en-AU"/>
          </a:p>
        </p:txBody>
      </p:sp>
    </p:spTree>
    <p:extLst>
      <p:ext uri="{BB962C8B-B14F-4D97-AF65-F5344CB8AC3E}">
        <p14:creationId xmlns:p14="http://schemas.microsoft.com/office/powerpoint/2010/main" val="26043230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5ADD738D-FDD8-4DFC-A699-6D311063244A}" type="datetimeFigureOut">
              <a:rPr lang="en-AU" smtClean="0"/>
              <a:t>26/09/2023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B147D20-DE27-4413-A5B0-3AD3830992A6}" type="slidenum">
              <a:rPr lang="en-AU" smtClean="0"/>
              <a:t>‹#›</a:t>
            </a:fld>
            <a:endParaRPr lang="en-AU"/>
          </a:p>
        </p:txBody>
      </p:sp>
    </p:spTree>
    <p:extLst>
      <p:ext uri="{BB962C8B-B14F-4D97-AF65-F5344CB8AC3E}">
        <p14:creationId xmlns:p14="http://schemas.microsoft.com/office/powerpoint/2010/main" val="7790443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DD738D-FDD8-4DFC-A699-6D311063244A}" type="datetimeFigureOut">
              <a:rPr lang="en-AU" smtClean="0"/>
              <a:t>26/09/2023</a:t>
            </a:fld>
            <a:endParaRPr lang="en-A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147D20-DE27-4413-A5B0-3AD3830992A6}" type="slidenum">
              <a:rPr lang="en-AU" smtClean="0"/>
              <a:t>‹#›</a:t>
            </a:fld>
            <a:endParaRPr lang="en-AU"/>
          </a:p>
        </p:txBody>
      </p:sp>
    </p:spTree>
    <p:extLst>
      <p:ext uri="{BB962C8B-B14F-4D97-AF65-F5344CB8AC3E}">
        <p14:creationId xmlns:p14="http://schemas.microsoft.com/office/powerpoint/2010/main" val="3376563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www.pmi.org/learning/library/fast-track-scheduling-construction-projects-1960"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09164" y="129907"/>
            <a:ext cx="9144000" cy="1508236"/>
          </a:xfrm>
        </p:spPr>
        <p:txBody>
          <a:bodyPr>
            <a:normAutofit fontScale="90000"/>
          </a:bodyPr>
          <a:lstStyle/>
          <a:p>
            <a:pPr algn="ctr"/>
            <a:r>
              <a:rPr lang="en-AU" sz="3200" b="1" dirty="0" smtClean="0">
                <a:solidFill>
                  <a:srgbClr val="FF0000"/>
                </a:solidFill>
                <a:latin typeface="Times New Roman" panose="02020603050405020304" pitchFamily="18" charset="0"/>
                <a:cs typeface="Times New Roman" panose="02020603050405020304" pitchFamily="18" charset="0"/>
              </a:rPr>
              <a:t>COURSE TITLE</a:t>
            </a:r>
            <a:r>
              <a:rPr lang="en-AU" sz="3200" b="1" dirty="0" smtClean="0">
                <a:latin typeface="Times New Roman" panose="02020603050405020304" pitchFamily="18" charset="0"/>
                <a:cs typeface="Times New Roman" panose="02020603050405020304" pitchFamily="18" charset="0"/>
              </a:rPr>
              <a:t/>
            </a:r>
            <a:br>
              <a:rPr lang="en-AU" sz="3200" b="1" dirty="0" smtClean="0">
                <a:latin typeface="Times New Roman" panose="02020603050405020304" pitchFamily="18" charset="0"/>
                <a:cs typeface="Times New Roman" panose="02020603050405020304" pitchFamily="18" charset="0"/>
              </a:rPr>
            </a:br>
            <a:r>
              <a:rPr lang="en-AU" sz="3600" b="1" dirty="0">
                <a:solidFill>
                  <a:srgbClr val="002060"/>
                </a:solidFill>
                <a:latin typeface="Times New Roman" panose="02020603050405020304" pitchFamily="18" charset="0"/>
                <a:cs typeface="Times New Roman" panose="02020603050405020304" pitchFamily="18" charset="0"/>
              </a:rPr>
              <a:t>CONSTRUCTION</a:t>
            </a:r>
            <a:r>
              <a:rPr lang="en-AU" sz="3600" b="1" dirty="0" smtClean="0">
                <a:latin typeface="Times New Roman" panose="02020603050405020304" pitchFamily="18" charset="0"/>
                <a:cs typeface="Times New Roman" panose="02020603050405020304" pitchFamily="18" charset="0"/>
              </a:rPr>
              <a:t> </a:t>
            </a:r>
            <a:r>
              <a:rPr lang="en-AU" sz="3600" b="1" dirty="0" smtClean="0">
                <a:solidFill>
                  <a:srgbClr val="002060"/>
                </a:solidFill>
                <a:latin typeface="Times New Roman" panose="02020603050405020304" pitchFamily="18" charset="0"/>
                <a:cs typeface="Times New Roman" panose="02020603050405020304" pitchFamily="18" charset="0"/>
              </a:rPr>
              <a:t>ENGINEERING AND MANAGEMENT</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409164" y="1774668"/>
            <a:ext cx="9049554" cy="5083332"/>
          </a:xfrm>
        </p:spPr>
        <p:txBody>
          <a:bodyPr>
            <a:normAutofit/>
          </a:bodyPr>
          <a:lstStyle/>
          <a:p>
            <a:pPr algn="ctr"/>
            <a:r>
              <a:rPr lang="en-AU" sz="2800" b="1" dirty="0" smtClean="0">
                <a:solidFill>
                  <a:srgbClr val="FF0000"/>
                </a:solidFill>
                <a:latin typeface="Times New Roman" panose="02020603050405020304" pitchFamily="18" charset="0"/>
                <a:cs typeface="Times New Roman" panose="02020603050405020304" pitchFamily="18" charset="0"/>
              </a:rPr>
              <a:t>CHAPTER 2 (Week 2) </a:t>
            </a:r>
          </a:p>
          <a:p>
            <a:pPr algn="ctr"/>
            <a:r>
              <a:rPr lang="en-AU" sz="2800" b="1" dirty="0" smtClean="0">
                <a:solidFill>
                  <a:srgbClr val="002060"/>
                </a:solidFill>
                <a:latin typeface="Times New Roman" panose="02020603050405020304" pitchFamily="18" charset="0"/>
                <a:cs typeface="Times New Roman" panose="02020603050405020304" pitchFamily="18" charset="0"/>
              </a:rPr>
              <a:t>CONSTRUCTION PLANNING AND SCHEDULING </a:t>
            </a:r>
          </a:p>
          <a:p>
            <a:pPr algn="ctr"/>
            <a:r>
              <a:rPr lang="en-AU" sz="3600" b="1" dirty="0" smtClean="0">
                <a:solidFill>
                  <a:srgbClr val="002060"/>
                </a:solidFill>
                <a:latin typeface="Times New Roman" panose="02020603050405020304" pitchFamily="18" charset="0"/>
                <a:cs typeface="Times New Roman" panose="02020603050405020304" pitchFamily="18" charset="0"/>
              </a:rPr>
              <a:t>Lecture - 2 </a:t>
            </a:r>
          </a:p>
          <a:p>
            <a:r>
              <a:rPr lang="en-AU" sz="2800" b="1" dirty="0" smtClean="0">
                <a:solidFill>
                  <a:srgbClr val="FF0000"/>
                </a:solidFill>
                <a:latin typeface="Times New Roman" panose="02020603050405020304" pitchFamily="18" charset="0"/>
                <a:cs typeface="Times New Roman" panose="02020603050405020304" pitchFamily="18" charset="0"/>
              </a:rPr>
              <a:t>Introduction, Step and Stages of Planning, Planning </a:t>
            </a:r>
            <a:r>
              <a:rPr lang="en-AU" sz="2800" b="1" smtClean="0">
                <a:solidFill>
                  <a:srgbClr val="FF0000"/>
                </a:solidFill>
                <a:latin typeface="Times New Roman" panose="02020603050405020304" pitchFamily="18" charset="0"/>
                <a:cs typeface="Times New Roman" panose="02020603050405020304" pitchFamily="18" charset="0"/>
              </a:rPr>
              <a:t>by Contractor </a:t>
            </a:r>
            <a:r>
              <a:rPr lang="en-AU" sz="2800" b="1" dirty="0" smtClean="0">
                <a:solidFill>
                  <a:srgbClr val="FF0000"/>
                </a:solidFill>
                <a:latin typeface="Times New Roman" panose="02020603050405020304" pitchFamily="18" charset="0"/>
                <a:cs typeface="Times New Roman" panose="02020603050405020304" pitchFamily="18" charset="0"/>
              </a:rPr>
              <a:t>and Client, Construction Schedule, Fast Track Construction and Time Cost Trade off. </a:t>
            </a:r>
          </a:p>
          <a:p>
            <a:endParaRPr lang="en-AU" dirty="0" smtClean="0">
              <a:latin typeface="Times New Roman" panose="02020603050405020304" pitchFamily="18" charset="0"/>
              <a:cs typeface="Times New Roman" panose="02020603050405020304" pitchFamily="18" charset="0"/>
            </a:endParaRPr>
          </a:p>
          <a:p>
            <a:pPr algn="ctr"/>
            <a:r>
              <a:rPr lang="en-AU" sz="2400" b="1" dirty="0" err="1" smtClean="0">
                <a:latin typeface="Times New Roman" panose="02020603050405020304" pitchFamily="18" charset="0"/>
                <a:cs typeface="Times New Roman" panose="02020603050405020304" pitchFamily="18" charset="0"/>
              </a:rPr>
              <a:t>Er</a:t>
            </a:r>
            <a:r>
              <a:rPr lang="en-AU" sz="2400" b="1" dirty="0" smtClean="0">
                <a:latin typeface="Times New Roman" panose="02020603050405020304" pitchFamily="18" charset="0"/>
                <a:cs typeface="Times New Roman" panose="02020603050405020304" pitchFamily="18" charset="0"/>
              </a:rPr>
              <a:t>. Ishwar Adhikari </a:t>
            </a:r>
          </a:p>
          <a:p>
            <a:pPr algn="ctr"/>
            <a:r>
              <a:rPr lang="en-AU" sz="2400" b="1" dirty="0" smtClean="0">
                <a:latin typeface="Times New Roman" panose="02020603050405020304" pitchFamily="18" charset="0"/>
                <a:cs typeface="Times New Roman" panose="02020603050405020304" pitchFamily="18" charset="0"/>
              </a:rPr>
              <a:t>Associate Professor</a:t>
            </a:r>
          </a:p>
          <a:p>
            <a:pPr algn="ctr"/>
            <a:r>
              <a:rPr lang="en-AU" sz="2400" b="1" dirty="0">
                <a:latin typeface="Times New Roman" panose="02020603050405020304" pitchFamily="18" charset="0"/>
                <a:cs typeface="Times New Roman" panose="02020603050405020304" pitchFamily="18" charset="0"/>
              </a:rPr>
              <a:t>Kathmandu Engineering College, Nepal</a:t>
            </a:r>
          </a:p>
        </p:txBody>
      </p:sp>
      <p:sp>
        <p:nvSpPr>
          <p:cNvPr id="5" name="Slide Number Placeholder 4"/>
          <p:cNvSpPr>
            <a:spLocks noGrp="1"/>
          </p:cNvSpPr>
          <p:nvPr>
            <p:ph type="sldNum" sz="quarter" idx="12"/>
          </p:nvPr>
        </p:nvSpPr>
        <p:spPr/>
        <p:txBody>
          <a:bodyPr/>
          <a:lstStyle/>
          <a:p>
            <a:fld id="{1C0EFC43-1ADD-4952-B492-8FECD4FE203F}" type="slidenum">
              <a:rPr lang="en-AU" smtClean="0"/>
              <a:t>1</a:t>
            </a:fld>
            <a:endParaRPr lang="en-AU"/>
          </a:p>
        </p:txBody>
      </p:sp>
    </p:spTree>
    <p:extLst>
      <p:ext uri="{BB962C8B-B14F-4D97-AF65-F5344CB8AC3E}">
        <p14:creationId xmlns:p14="http://schemas.microsoft.com/office/powerpoint/2010/main" val="10782183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9411" y="2057444"/>
            <a:ext cx="9078532" cy="5354348"/>
          </a:xfrm>
        </p:spPr>
        <p:txBody>
          <a:bodyPr>
            <a:normAutofit fontScale="85000" lnSpcReduction="20000"/>
          </a:bodyPr>
          <a:lstStyle/>
          <a:p>
            <a:pPr marL="0" indent="0" algn="just">
              <a:buNone/>
            </a:pPr>
            <a:r>
              <a:rPr lang="en-AU" sz="3300" b="1" dirty="0" smtClean="0">
                <a:latin typeface="Times New Roman" panose="02020603050405020304" pitchFamily="18" charset="0"/>
                <a:cs typeface="Times New Roman" panose="02020603050405020304" pitchFamily="18" charset="0"/>
              </a:rPr>
              <a:t>The main objective of this lecture is to understand about : </a:t>
            </a:r>
          </a:p>
          <a:p>
            <a:pPr marL="0" indent="0" algn="just">
              <a:buNone/>
            </a:pPr>
            <a:endParaRPr lang="en-AU" b="1" dirty="0" smtClean="0">
              <a:latin typeface="Times New Roman" panose="02020603050405020304" pitchFamily="18" charset="0"/>
              <a:cs typeface="Times New Roman" panose="02020603050405020304" pitchFamily="18" charset="0"/>
            </a:endParaRPr>
          </a:p>
          <a:p>
            <a:pPr>
              <a:lnSpc>
                <a:spcPct val="110000"/>
              </a:lnSpc>
              <a:buFont typeface="Wingdings" panose="05000000000000000000" pitchFamily="2" charset="2"/>
              <a:buChar char="Ø"/>
            </a:pPr>
            <a:r>
              <a:rPr lang="en-AU" sz="3600" b="1" dirty="0" smtClean="0">
                <a:latin typeface="Times New Roman" panose="02020603050405020304" pitchFamily="18" charset="0"/>
                <a:cs typeface="Times New Roman" panose="02020603050405020304" pitchFamily="18" charset="0"/>
              </a:rPr>
              <a:t>Construction Planning. </a:t>
            </a:r>
          </a:p>
          <a:p>
            <a:pPr>
              <a:lnSpc>
                <a:spcPct val="110000"/>
              </a:lnSpc>
              <a:buFont typeface="Wingdings" panose="05000000000000000000" pitchFamily="2" charset="2"/>
              <a:buChar char="Ø"/>
            </a:pPr>
            <a:r>
              <a:rPr lang="en-AU" sz="3600" b="1" dirty="0" smtClean="0">
                <a:latin typeface="Times New Roman" panose="02020603050405020304" pitchFamily="18" charset="0"/>
                <a:cs typeface="Times New Roman" panose="02020603050405020304" pitchFamily="18" charset="0"/>
              </a:rPr>
              <a:t>Step and Stages of Planning. </a:t>
            </a:r>
          </a:p>
          <a:p>
            <a:pPr>
              <a:lnSpc>
                <a:spcPct val="110000"/>
              </a:lnSpc>
              <a:buFont typeface="Wingdings" panose="05000000000000000000" pitchFamily="2" charset="2"/>
              <a:buChar char="Ø"/>
            </a:pPr>
            <a:r>
              <a:rPr lang="en-AU" sz="3600" b="1" dirty="0" smtClean="0">
                <a:latin typeface="Times New Roman" panose="02020603050405020304" pitchFamily="18" charset="0"/>
                <a:cs typeface="Times New Roman" panose="02020603050405020304" pitchFamily="18" charset="0"/>
              </a:rPr>
              <a:t>Planning by Contractor and Client.</a:t>
            </a:r>
          </a:p>
          <a:p>
            <a:pPr>
              <a:lnSpc>
                <a:spcPct val="110000"/>
              </a:lnSpc>
              <a:buFont typeface="Wingdings" panose="05000000000000000000" pitchFamily="2" charset="2"/>
              <a:buChar char="Ø"/>
            </a:pPr>
            <a:r>
              <a:rPr lang="en-AU" sz="3600" b="1" dirty="0" smtClean="0">
                <a:latin typeface="Times New Roman" panose="02020603050405020304" pitchFamily="18" charset="0"/>
                <a:cs typeface="Times New Roman" panose="02020603050405020304" pitchFamily="18" charset="0"/>
              </a:rPr>
              <a:t>Construction Schedule. </a:t>
            </a:r>
          </a:p>
          <a:p>
            <a:pPr>
              <a:lnSpc>
                <a:spcPct val="110000"/>
              </a:lnSpc>
              <a:buFont typeface="Wingdings" panose="05000000000000000000" pitchFamily="2" charset="2"/>
              <a:buChar char="Ø"/>
            </a:pPr>
            <a:r>
              <a:rPr lang="en-AU" sz="3600" b="1" dirty="0" smtClean="0">
                <a:latin typeface="Times New Roman" panose="02020603050405020304" pitchFamily="18" charset="0"/>
                <a:cs typeface="Times New Roman" panose="02020603050405020304" pitchFamily="18" charset="0"/>
              </a:rPr>
              <a:t>Fast track Construction</a:t>
            </a:r>
          </a:p>
          <a:p>
            <a:pPr>
              <a:lnSpc>
                <a:spcPct val="110000"/>
              </a:lnSpc>
              <a:buFont typeface="Wingdings" panose="05000000000000000000" pitchFamily="2" charset="2"/>
              <a:buChar char="Ø"/>
            </a:pPr>
            <a:r>
              <a:rPr lang="en-AU" sz="3600" b="1" dirty="0" smtClean="0">
                <a:latin typeface="Times New Roman" panose="02020603050405020304" pitchFamily="18" charset="0"/>
                <a:cs typeface="Times New Roman" panose="02020603050405020304" pitchFamily="18" charset="0"/>
              </a:rPr>
              <a:t>Time Cost Trade off</a:t>
            </a:r>
          </a:p>
          <a:p>
            <a:pPr marL="0" indent="0">
              <a:buNone/>
            </a:pPr>
            <a:r>
              <a:rPr lang="en-AU" sz="3600" b="1" dirty="0" smtClean="0">
                <a:latin typeface="Times New Roman" panose="02020603050405020304" pitchFamily="18" charset="0"/>
                <a:cs typeface="Times New Roman" panose="02020603050405020304" pitchFamily="18" charset="0"/>
              </a:rPr>
              <a:t> </a:t>
            </a:r>
          </a:p>
          <a:p>
            <a:pPr marL="0" indent="0">
              <a:buNone/>
            </a:pPr>
            <a:r>
              <a:rPr lang="en-AU" sz="3600" b="1" dirty="0" smtClean="0">
                <a:latin typeface="Times New Roman" panose="02020603050405020304" pitchFamily="18" charset="0"/>
                <a:cs typeface="Times New Roman" panose="02020603050405020304" pitchFamily="18" charset="0"/>
              </a:rPr>
              <a:t> </a:t>
            </a:r>
            <a:endParaRPr lang="en-AU" sz="3600" b="1" dirty="0">
              <a:latin typeface="Times New Roman" panose="02020603050405020304" pitchFamily="18" charset="0"/>
              <a:cs typeface="Times New Roman" panose="02020603050405020304" pitchFamily="18" charset="0"/>
            </a:endParaRPr>
          </a:p>
        </p:txBody>
      </p:sp>
      <p:sp>
        <p:nvSpPr>
          <p:cNvPr id="4" name="Title 1"/>
          <p:cNvSpPr txBox="1">
            <a:spLocks noGrp="1"/>
          </p:cNvSpPr>
          <p:nvPr>
            <p:ph type="title"/>
          </p:nvPr>
        </p:nvSpPr>
        <p:spPr>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smtClean="0">
                <a:solidFill>
                  <a:srgbClr val="002060"/>
                </a:solidFill>
                <a:latin typeface="Times New Roman" panose="02020603050405020304" pitchFamily="18" charset="0"/>
                <a:cs typeface="Times New Roman" panose="02020603050405020304" pitchFamily="18" charset="0"/>
              </a:rPr>
              <a:t>Learning Objective</a:t>
            </a:r>
            <a:endParaRPr lang="en-AU" sz="4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7701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3350" y="159063"/>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INTRODUCTION TO CONSTRUCTION PLANNING</a:t>
            </a:r>
          </a:p>
        </p:txBody>
      </p:sp>
      <p:sp>
        <p:nvSpPr>
          <p:cNvPr id="3" name="Content Placeholder 2"/>
          <p:cNvSpPr>
            <a:spLocks noGrp="1"/>
          </p:cNvSpPr>
          <p:nvPr>
            <p:ph idx="1"/>
          </p:nvPr>
        </p:nvSpPr>
        <p:spPr>
          <a:xfrm>
            <a:off x="619258" y="1484625"/>
            <a:ext cx="9001259" cy="5225267"/>
          </a:xfrm>
        </p:spPr>
        <p:txBody>
          <a:bodyPr/>
          <a:lstStyle/>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 the simple sense, planning means thinking ahead of an operation to be performed.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It is the function of selecting the enterprise objectives and establishing the policies, procedures, and programs necessary for achieving them. [1]</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forms the basis for the project scope, schedule, resources, quality, risk, and </a:t>
            </a:r>
            <a:r>
              <a:rPr lang="en-US" b="1" dirty="0" smtClean="0">
                <a:latin typeface="Times New Roman" panose="02020603050405020304" pitchFamily="18" charset="0"/>
                <a:cs typeface="Times New Roman" panose="02020603050405020304" pitchFamily="18" charset="0"/>
              </a:rPr>
              <a:t>integration.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Planning is the course of action to achieve the desired results taking into consideration the present needs and future requirement. </a:t>
            </a:r>
          </a:p>
          <a:p>
            <a:pPr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0548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9078532" cy="4351338"/>
          </a:xfrm>
        </p:spPr>
        <p:txBody>
          <a:bodyPr>
            <a:normAutofit lnSpcReduction="10000"/>
          </a:bodyPr>
          <a:lstStyle/>
          <a:p>
            <a:pPr marL="0" indent="0" algn="just">
              <a:lnSpc>
                <a:spcPct val="100000"/>
              </a:lnSpc>
              <a:buNone/>
            </a:pPr>
            <a:r>
              <a:rPr lang="en-US" b="1" dirty="0" smtClean="0">
                <a:latin typeface="Times New Roman" pitchFamily="18" charset="0"/>
                <a:cs typeface="Times New Roman" pitchFamily="18" charset="0"/>
              </a:rPr>
              <a:t>The main reason for construction planning is: [2]</a:t>
            </a:r>
          </a:p>
          <a:p>
            <a:pPr lvl="1" algn="just">
              <a:lnSpc>
                <a:spcPct val="150000"/>
              </a:lnSpc>
              <a:buFont typeface="Wingdings" panose="05000000000000000000" pitchFamily="2" charset="2"/>
              <a:buChar char="Ø"/>
            </a:pPr>
            <a:r>
              <a:rPr lang="en-AU" sz="2800" b="1" dirty="0" smtClean="0">
                <a:latin typeface="Times New Roman" pitchFamily="18" charset="0"/>
                <a:cs typeface="Times New Roman" pitchFamily="18" charset="0"/>
              </a:rPr>
              <a:t>To aid </a:t>
            </a:r>
            <a:r>
              <a:rPr lang="en-AU" sz="2800" b="1" dirty="0" smtClean="0">
                <a:solidFill>
                  <a:srgbClr val="C00000"/>
                </a:solidFill>
                <a:latin typeface="Times New Roman" pitchFamily="18" charset="0"/>
                <a:cs typeface="Times New Roman" pitchFamily="18" charset="0"/>
              </a:rPr>
              <a:t>contract control</a:t>
            </a:r>
            <a:r>
              <a:rPr lang="en-AU" sz="2800" b="1" dirty="0" smtClean="0">
                <a:latin typeface="Times New Roman" pitchFamily="18" charset="0"/>
                <a:cs typeface="Times New Roman" pitchFamily="18" charset="0"/>
              </a:rPr>
              <a:t>. </a:t>
            </a:r>
          </a:p>
          <a:p>
            <a:pPr lvl="1" algn="just">
              <a:lnSpc>
                <a:spcPct val="150000"/>
              </a:lnSpc>
              <a:buFont typeface="Wingdings" panose="05000000000000000000" pitchFamily="2" charset="2"/>
              <a:buChar char="Ø"/>
            </a:pPr>
            <a:r>
              <a:rPr lang="en-AU" sz="2800" b="1" dirty="0" smtClean="0">
                <a:latin typeface="Times New Roman" pitchFamily="18" charset="0"/>
                <a:cs typeface="Times New Roman" pitchFamily="18" charset="0"/>
              </a:rPr>
              <a:t>To establish realistic </a:t>
            </a:r>
            <a:r>
              <a:rPr lang="en-AU" sz="2800" b="1" dirty="0" smtClean="0">
                <a:solidFill>
                  <a:srgbClr val="C00000"/>
                </a:solidFill>
                <a:latin typeface="Times New Roman" pitchFamily="18" charset="0"/>
                <a:cs typeface="Times New Roman" pitchFamily="18" charset="0"/>
              </a:rPr>
              <a:t>standards</a:t>
            </a:r>
            <a:r>
              <a:rPr lang="en-AU" sz="2800" b="1" dirty="0" smtClean="0">
                <a:latin typeface="Times New Roman" pitchFamily="18" charset="0"/>
                <a:cs typeface="Times New Roman" pitchFamily="18" charset="0"/>
              </a:rPr>
              <a:t>. </a:t>
            </a:r>
          </a:p>
          <a:p>
            <a:pPr lvl="1" algn="just">
              <a:lnSpc>
                <a:spcPct val="150000"/>
              </a:lnSpc>
              <a:buFont typeface="Wingdings" panose="05000000000000000000" pitchFamily="2" charset="2"/>
              <a:buChar char="Ø"/>
            </a:pPr>
            <a:r>
              <a:rPr lang="en-AU" sz="2800" b="1" dirty="0" smtClean="0">
                <a:latin typeface="Times New Roman" pitchFamily="18" charset="0"/>
                <a:cs typeface="Times New Roman" pitchFamily="18" charset="0"/>
              </a:rPr>
              <a:t>To monitor </a:t>
            </a:r>
            <a:r>
              <a:rPr lang="en-AU" sz="2800" b="1" dirty="0" smtClean="0">
                <a:solidFill>
                  <a:srgbClr val="C00000"/>
                </a:solidFill>
                <a:latin typeface="Times New Roman" pitchFamily="18" charset="0"/>
                <a:cs typeface="Times New Roman" pitchFamily="18" charset="0"/>
              </a:rPr>
              <a:t>performance</a:t>
            </a:r>
            <a:r>
              <a:rPr lang="en-AU" sz="2800" b="1" dirty="0" smtClean="0">
                <a:latin typeface="Times New Roman" pitchFamily="18" charset="0"/>
                <a:cs typeface="Times New Roman" pitchFamily="18" charset="0"/>
              </a:rPr>
              <a:t> in terms of output, time and money. </a:t>
            </a:r>
          </a:p>
          <a:p>
            <a:pPr lvl="1" algn="just">
              <a:lnSpc>
                <a:spcPct val="150000"/>
              </a:lnSpc>
              <a:buFont typeface="Wingdings" panose="05000000000000000000" pitchFamily="2" charset="2"/>
              <a:buChar char="Ø"/>
            </a:pPr>
            <a:r>
              <a:rPr lang="en-AU" sz="2800" b="1" dirty="0" smtClean="0">
                <a:latin typeface="Times New Roman" pitchFamily="18" charset="0"/>
                <a:cs typeface="Times New Roman" pitchFamily="18" charset="0"/>
              </a:rPr>
              <a:t>To keep the plan under </a:t>
            </a:r>
            <a:r>
              <a:rPr lang="en-AU" sz="2800" b="1" dirty="0" smtClean="0">
                <a:solidFill>
                  <a:srgbClr val="C00000"/>
                </a:solidFill>
                <a:latin typeface="Times New Roman" pitchFamily="18" charset="0"/>
                <a:cs typeface="Times New Roman" pitchFamily="18" charset="0"/>
              </a:rPr>
              <a:t>constant review </a:t>
            </a:r>
            <a:r>
              <a:rPr lang="en-AU" sz="2800" b="1" dirty="0" smtClean="0">
                <a:latin typeface="Times New Roman" pitchFamily="18" charset="0"/>
                <a:cs typeface="Times New Roman" pitchFamily="18" charset="0"/>
              </a:rPr>
              <a:t>and take </a:t>
            </a:r>
            <a:r>
              <a:rPr lang="en-AU" sz="2800" b="1" dirty="0" smtClean="0">
                <a:solidFill>
                  <a:srgbClr val="C00000"/>
                </a:solidFill>
                <a:latin typeface="Times New Roman" pitchFamily="18" charset="0"/>
                <a:cs typeface="Times New Roman" pitchFamily="18" charset="0"/>
              </a:rPr>
              <a:t>action</a:t>
            </a:r>
            <a:r>
              <a:rPr lang="en-AU" sz="2800" b="1" dirty="0" smtClean="0">
                <a:latin typeface="Times New Roman" pitchFamily="18" charset="0"/>
                <a:cs typeface="Times New Roman" pitchFamily="18" charset="0"/>
              </a:rPr>
              <a:t> when necessary to correct the situation. </a:t>
            </a:r>
            <a:endParaRPr lang="en-US" sz="2800" b="1" dirty="0" smtClean="0">
              <a:latin typeface="Times New Roman" pitchFamily="18" charset="0"/>
              <a:cs typeface="Times New Roman" pitchFamily="18" charset="0"/>
            </a:endParaRPr>
          </a:p>
          <a:p>
            <a:pPr>
              <a:lnSpc>
                <a:spcPct val="150000"/>
              </a:lnSpc>
              <a:buFont typeface="Wingdings" panose="05000000000000000000" pitchFamily="2" charset="2"/>
              <a:buChar char="Ø"/>
            </a:pPr>
            <a:endParaRPr lang="en-AU" dirty="0"/>
          </a:p>
        </p:txBody>
      </p:sp>
      <p:sp>
        <p:nvSpPr>
          <p:cNvPr id="4" name="Title 1"/>
          <p:cNvSpPr>
            <a:spLocks noGrp="1"/>
          </p:cNvSpPr>
          <p:nvPr>
            <p:ph type="title"/>
          </p:nvPr>
        </p:nvSpPr>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INTRODUCTION TO CONSTRUCTION </a:t>
            </a:r>
            <a:r>
              <a:rPr lang="en-AU" sz="3600" b="1" dirty="0" smtClean="0">
                <a:solidFill>
                  <a:srgbClr val="002060"/>
                </a:solidFill>
                <a:latin typeface="Times New Roman" panose="02020603050405020304" pitchFamily="18" charset="0"/>
                <a:cs typeface="Times New Roman" panose="02020603050405020304" pitchFamily="18" charset="0"/>
              </a:rPr>
              <a:t>PLANNING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12315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5772" y="1168802"/>
            <a:ext cx="9336110" cy="5689198"/>
          </a:xfrm>
        </p:spPr>
        <p:txBody>
          <a:bodyPr>
            <a:normAutofit/>
          </a:bodyPr>
          <a:lstStyle/>
          <a:p>
            <a:pPr marL="0" indent="0">
              <a:buNone/>
            </a:pPr>
            <a:r>
              <a:rPr lang="en-AU" b="1" dirty="0">
                <a:solidFill>
                  <a:srgbClr val="C00000"/>
                </a:solidFill>
                <a:latin typeface="Times New Roman" pitchFamily="18" charset="0"/>
                <a:cs typeface="Times New Roman" pitchFamily="18" charset="0"/>
              </a:rPr>
              <a:t>Objective of Planning </a:t>
            </a:r>
            <a:r>
              <a:rPr lang="en-AU" b="1" dirty="0" smtClean="0">
                <a:solidFill>
                  <a:srgbClr val="C00000"/>
                </a:solidFill>
                <a:latin typeface="Times New Roman" pitchFamily="18" charset="0"/>
                <a:cs typeface="Times New Roman" pitchFamily="18" charset="0"/>
              </a:rPr>
              <a:t> </a:t>
            </a:r>
          </a:p>
          <a:p>
            <a:pPr lvl="1" algn="just">
              <a:lnSpc>
                <a:spcPct val="100000"/>
              </a:lnSpc>
            </a:pPr>
            <a:r>
              <a:rPr lang="x-none" sz="2800" b="1" dirty="0">
                <a:latin typeface="Times New Roman" pitchFamily="18" charset="0"/>
                <a:cs typeface="Times New Roman" pitchFamily="18" charset="0"/>
              </a:rPr>
              <a:t>Proper design of each element of the </a:t>
            </a:r>
            <a:r>
              <a:rPr lang="x-none" sz="2800" b="1" dirty="0" smtClean="0">
                <a:latin typeface="Times New Roman" pitchFamily="18" charset="0"/>
                <a:cs typeface="Times New Roman" pitchFamily="18" charset="0"/>
              </a:rPr>
              <a:t>project</a:t>
            </a:r>
            <a:r>
              <a:rPr lang="en-AU" sz="2800" b="1" dirty="0" smtClean="0">
                <a:latin typeface="Times New Roman" pitchFamily="18" charset="0"/>
                <a:cs typeface="Times New Roman" pitchFamily="18" charset="0"/>
              </a:rPr>
              <a:t>.</a:t>
            </a:r>
            <a:endParaRPr lang="en-US" sz="2800" b="1" dirty="0">
              <a:latin typeface="Times New Roman" pitchFamily="18" charset="0"/>
              <a:cs typeface="Times New Roman" pitchFamily="18" charset="0"/>
            </a:endParaRPr>
          </a:p>
          <a:p>
            <a:pPr lvl="1" algn="just">
              <a:lnSpc>
                <a:spcPct val="100000"/>
              </a:lnSpc>
            </a:pPr>
            <a:r>
              <a:rPr lang="x-none" sz="2800" b="1" dirty="0">
                <a:latin typeface="Times New Roman" pitchFamily="18" charset="0"/>
                <a:cs typeface="Times New Roman" pitchFamily="18" charset="0"/>
              </a:rPr>
              <a:t>Proper selection of plant and </a:t>
            </a:r>
            <a:r>
              <a:rPr lang="x-none" sz="2800" b="1" dirty="0" smtClean="0">
                <a:latin typeface="Times New Roman" pitchFamily="18" charset="0"/>
                <a:cs typeface="Times New Roman" pitchFamily="18" charset="0"/>
              </a:rPr>
              <a:t>equipment</a:t>
            </a:r>
            <a:r>
              <a:rPr lang="en-AU" sz="2800" b="1" dirty="0" smtClean="0">
                <a:latin typeface="Times New Roman" pitchFamily="18" charset="0"/>
                <a:cs typeface="Times New Roman" pitchFamily="18" charset="0"/>
              </a:rPr>
              <a:t>.</a:t>
            </a:r>
            <a:endParaRPr lang="en-US" sz="2800" b="1" dirty="0">
              <a:latin typeface="Times New Roman" pitchFamily="18" charset="0"/>
              <a:cs typeface="Times New Roman" pitchFamily="18" charset="0"/>
            </a:endParaRPr>
          </a:p>
          <a:p>
            <a:pPr lvl="1" algn="just">
              <a:lnSpc>
                <a:spcPct val="100000"/>
              </a:lnSpc>
            </a:pPr>
            <a:r>
              <a:rPr lang="x-none" sz="2800" b="1" dirty="0">
                <a:latin typeface="Times New Roman" pitchFamily="18" charset="0"/>
                <a:cs typeface="Times New Roman" pitchFamily="18" charset="0"/>
              </a:rPr>
              <a:t>Proper arrangements of repair of plant and equipment at </a:t>
            </a:r>
            <a:r>
              <a:rPr lang="x-none" sz="2800" b="1" dirty="0" smtClean="0">
                <a:latin typeface="Times New Roman" pitchFamily="18" charset="0"/>
                <a:cs typeface="Times New Roman" pitchFamily="18" charset="0"/>
              </a:rPr>
              <a:t>site</a:t>
            </a:r>
            <a:r>
              <a:rPr lang="en-AU" sz="2800" b="1" dirty="0" smtClean="0">
                <a:latin typeface="Times New Roman" pitchFamily="18" charset="0"/>
                <a:cs typeface="Times New Roman" pitchFamily="18" charset="0"/>
              </a:rPr>
              <a:t>.</a:t>
            </a:r>
            <a:endParaRPr lang="en-US" sz="2800" b="1" dirty="0">
              <a:latin typeface="Times New Roman" pitchFamily="18" charset="0"/>
              <a:cs typeface="Times New Roman" pitchFamily="18" charset="0"/>
            </a:endParaRPr>
          </a:p>
          <a:p>
            <a:pPr lvl="1" algn="just">
              <a:lnSpc>
                <a:spcPct val="100000"/>
              </a:lnSpc>
            </a:pPr>
            <a:r>
              <a:rPr lang="x-none" sz="2800" b="1" dirty="0">
                <a:latin typeface="Times New Roman" pitchFamily="18" charset="0"/>
                <a:cs typeface="Times New Roman" pitchFamily="18" charset="0"/>
              </a:rPr>
              <a:t>Procurement of required materials well in </a:t>
            </a:r>
            <a:r>
              <a:rPr lang="x-none" sz="2800" b="1" dirty="0" smtClean="0">
                <a:latin typeface="Times New Roman" pitchFamily="18" charset="0"/>
                <a:cs typeface="Times New Roman" pitchFamily="18" charset="0"/>
              </a:rPr>
              <a:t>advance</a:t>
            </a:r>
            <a:r>
              <a:rPr lang="en-AU" sz="2800" b="1" dirty="0" smtClean="0">
                <a:latin typeface="Times New Roman" pitchFamily="18" charset="0"/>
                <a:cs typeface="Times New Roman" pitchFamily="18" charset="0"/>
              </a:rPr>
              <a:t>. </a:t>
            </a:r>
          </a:p>
          <a:p>
            <a:pPr lvl="1" algn="just">
              <a:lnSpc>
                <a:spcPct val="100000"/>
              </a:lnSpc>
            </a:pPr>
            <a:r>
              <a:rPr lang="x-none" sz="2800" b="1" dirty="0">
                <a:latin typeface="Times New Roman" pitchFamily="18" charset="0"/>
                <a:cs typeface="Times New Roman" pitchFamily="18" charset="0"/>
              </a:rPr>
              <a:t>Ensure employment of skilled and unskilled </a:t>
            </a:r>
            <a:r>
              <a:rPr lang="x-none" sz="2800" b="1" dirty="0" smtClean="0">
                <a:latin typeface="Times New Roman" pitchFamily="18" charset="0"/>
                <a:cs typeface="Times New Roman" pitchFamily="18" charset="0"/>
              </a:rPr>
              <a:t>employees</a:t>
            </a:r>
            <a:r>
              <a:rPr lang="en-AU" sz="2800" b="1" dirty="0" smtClean="0">
                <a:latin typeface="Times New Roman" pitchFamily="18" charset="0"/>
                <a:cs typeface="Times New Roman" pitchFamily="18" charset="0"/>
              </a:rPr>
              <a:t>.</a:t>
            </a:r>
            <a:endParaRPr lang="en-US" sz="2800" b="1" dirty="0">
              <a:latin typeface="Times New Roman" pitchFamily="18" charset="0"/>
              <a:cs typeface="Times New Roman" pitchFamily="18" charset="0"/>
            </a:endParaRPr>
          </a:p>
          <a:p>
            <a:pPr lvl="1" algn="just">
              <a:lnSpc>
                <a:spcPct val="100000"/>
              </a:lnSpc>
            </a:pPr>
            <a:r>
              <a:rPr lang="x-none" sz="2800" b="1" dirty="0">
                <a:latin typeface="Times New Roman" pitchFamily="18" charset="0"/>
                <a:cs typeface="Times New Roman" pitchFamily="18" charset="0"/>
              </a:rPr>
              <a:t>To arrange constant flow of funds in entire project </a:t>
            </a:r>
            <a:r>
              <a:rPr lang="x-none" sz="2800" b="1" dirty="0" smtClean="0">
                <a:latin typeface="Times New Roman" pitchFamily="18" charset="0"/>
                <a:cs typeface="Times New Roman" pitchFamily="18" charset="0"/>
              </a:rPr>
              <a:t>duration</a:t>
            </a:r>
            <a:r>
              <a:rPr lang="en-AU" sz="2800" b="1" dirty="0" smtClean="0">
                <a:latin typeface="Times New Roman" pitchFamily="18" charset="0"/>
                <a:cs typeface="Times New Roman" pitchFamily="18" charset="0"/>
              </a:rPr>
              <a:t>.</a:t>
            </a:r>
            <a:endParaRPr lang="en-US" sz="2800" b="1" dirty="0">
              <a:latin typeface="Times New Roman" pitchFamily="18" charset="0"/>
              <a:cs typeface="Times New Roman" pitchFamily="18" charset="0"/>
            </a:endParaRPr>
          </a:p>
          <a:p>
            <a:pPr lvl="1" algn="just">
              <a:lnSpc>
                <a:spcPct val="100000"/>
              </a:lnSpc>
            </a:pPr>
            <a:r>
              <a:rPr lang="x-none" sz="2800" b="1" dirty="0">
                <a:latin typeface="Times New Roman" pitchFamily="18" charset="0"/>
                <a:cs typeface="Times New Roman" pitchFamily="18" charset="0"/>
              </a:rPr>
              <a:t>To provide required level of safety and </a:t>
            </a:r>
            <a:r>
              <a:rPr lang="x-none" sz="2800" b="1" dirty="0" smtClean="0">
                <a:latin typeface="Times New Roman" pitchFamily="18" charset="0"/>
                <a:cs typeface="Times New Roman" pitchFamily="18" charset="0"/>
              </a:rPr>
              <a:t>compensations</a:t>
            </a:r>
            <a:r>
              <a:rPr lang="en-AU" sz="2800" b="1" dirty="0" smtClean="0">
                <a:latin typeface="Times New Roman" pitchFamily="18" charset="0"/>
                <a:cs typeface="Times New Roman" pitchFamily="18" charset="0"/>
              </a:rPr>
              <a:t>.</a:t>
            </a:r>
            <a:endParaRPr lang="en-US" sz="2800" b="1" dirty="0">
              <a:latin typeface="Times New Roman" pitchFamily="18" charset="0"/>
              <a:cs typeface="Times New Roman" pitchFamily="18" charset="0"/>
            </a:endParaRPr>
          </a:p>
          <a:p>
            <a:pPr lvl="1" algn="just">
              <a:lnSpc>
                <a:spcPct val="100000"/>
              </a:lnSpc>
            </a:pPr>
            <a:r>
              <a:rPr lang="x-none" sz="2800" b="1" dirty="0">
                <a:latin typeface="Times New Roman" pitchFamily="18" charset="0"/>
                <a:cs typeface="Times New Roman" pitchFamily="18" charset="0"/>
              </a:rPr>
              <a:t>Proper arrangements of communication and mobility in </a:t>
            </a:r>
            <a:r>
              <a:rPr lang="x-none" sz="2800" b="1" dirty="0" smtClean="0">
                <a:latin typeface="Times New Roman" pitchFamily="18" charset="0"/>
                <a:cs typeface="Times New Roman" pitchFamily="18" charset="0"/>
              </a:rPr>
              <a:t>site</a:t>
            </a:r>
            <a:r>
              <a:rPr lang="en-AU" sz="2800" b="1" dirty="0" smtClean="0">
                <a:latin typeface="Times New Roman" pitchFamily="18" charset="0"/>
                <a:cs typeface="Times New Roman" pitchFamily="18" charset="0"/>
              </a:rPr>
              <a:t>.</a:t>
            </a:r>
            <a:endParaRPr lang="en-US" sz="2800" b="1" dirty="0">
              <a:latin typeface="Times New Roman" pitchFamily="18" charset="0"/>
              <a:cs typeface="Times New Roman" pitchFamily="18" charset="0"/>
            </a:endParaRPr>
          </a:p>
          <a:p>
            <a:pPr algn="just"/>
            <a:endParaRPr lang="en-US" sz="2400" b="1" dirty="0" smtClean="0">
              <a:latin typeface="Times New Roman" pitchFamily="18" charset="0"/>
              <a:cs typeface="Times New Roman" pitchFamily="18" charset="0"/>
            </a:endParaRPr>
          </a:p>
          <a:p>
            <a:pPr lvl="1" algn="just"/>
            <a:endParaRPr lang="en-US" b="1" dirty="0">
              <a:latin typeface="Times New Roman" pitchFamily="18" charset="0"/>
              <a:cs typeface="Times New Roman" pitchFamily="18" charset="0"/>
            </a:endParaRPr>
          </a:p>
          <a:p>
            <a:endParaRPr lang="en-AU" b="1" dirty="0">
              <a:latin typeface="Times New Roman" pitchFamily="18" charset="0"/>
              <a:cs typeface="Times New Roman" pitchFamily="18" charset="0"/>
            </a:endParaRPr>
          </a:p>
        </p:txBody>
      </p:sp>
      <p:sp>
        <p:nvSpPr>
          <p:cNvPr id="4" name="Title 1"/>
          <p:cNvSpPr>
            <a:spLocks noGrp="1"/>
          </p:cNvSpPr>
          <p:nvPr>
            <p:ph type="title"/>
          </p:nvPr>
        </p:nvSpPr>
        <p:spPr>
          <a:xfrm>
            <a:off x="683654"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INTRODUCTION TO CONSTRUCTION </a:t>
            </a:r>
            <a:r>
              <a:rPr lang="en-AU" sz="3600" b="1" dirty="0" smtClean="0">
                <a:solidFill>
                  <a:srgbClr val="002060"/>
                </a:solidFill>
                <a:latin typeface="Times New Roman" panose="02020603050405020304" pitchFamily="18" charset="0"/>
                <a:cs typeface="Times New Roman" panose="02020603050405020304" pitchFamily="18" charset="0"/>
              </a:rPr>
              <a:t>PLANNING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13804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0775" y="1593805"/>
            <a:ext cx="8808076" cy="4858510"/>
          </a:xfrm>
        </p:spPr>
        <p:txBody>
          <a:bodyPr>
            <a:normAutofit/>
          </a:bodyPr>
          <a:lstStyle/>
          <a:p>
            <a:pPr marL="0" indent="0">
              <a:buNone/>
            </a:pPr>
            <a:r>
              <a:rPr lang="en-AU" b="1" dirty="0">
                <a:solidFill>
                  <a:srgbClr val="C00000"/>
                </a:solidFill>
                <a:latin typeface="Times New Roman" pitchFamily="18" charset="0"/>
                <a:cs typeface="Times New Roman" pitchFamily="18" charset="0"/>
              </a:rPr>
              <a:t>Principles of </a:t>
            </a:r>
            <a:r>
              <a:rPr lang="en-AU" b="1" dirty="0" smtClean="0">
                <a:solidFill>
                  <a:srgbClr val="C00000"/>
                </a:solidFill>
                <a:latin typeface="Times New Roman" pitchFamily="18" charset="0"/>
                <a:cs typeface="Times New Roman" pitchFamily="18" charset="0"/>
              </a:rPr>
              <a:t>Planning </a:t>
            </a:r>
          </a:p>
          <a:p>
            <a:pPr>
              <a:lnSpc>
                <a:spcPct val="100000"/>
              </a:lnSpc>
            </a:pPr>
            <a:r>
              <a:rPr lang="en-AU" b="1" dirty="0" smtClean="0">
                <a:latin typeface="Times New Roman" pitchFamily="18" charset="0"/>
                <a:cs typeface="Times New Roman" pitchFamily="18" charset="0"/>
              </a:rPr>
              <a:t>The plan should be readily </a:t>
            </a:r>
            <a:r>
              <a:rPr lang="en-AU" b="1" dirty="0" smtClean="0">
                <a:solidFill>
                  <a:srgbClr val="C00000"/>
                </a:solidFill>
                <a:latin typeface="Times New Roman" pitchFamily="18" charset="0"/>
                <a:cs typeface="Times New Roman" pitchFamily="18" charset="0"/>
              </a:rPr>
              <a:t>understandable. </a:t>
            </a:r>
          </a:p>
          <a:p>
            <a:pPr>
              <a:lnSpc>
                <a:spcPct val="100000"/>
              </a:lnSpc>
            </a:pPr>
            <a:r>
              <a:rPr lang="en-AU" b="1" dirty="0" smtClean="0">
                <a:latin typeface="Times New Roman" pitchFamily="18" charset="0"/>
                <a:cs typeface="Times New Roman" pitchFamily="18" charset="0"/>
              </a:rPr>
              <a:t>The plan should be </a:t>
            </a:r>
            <a:r>
              <a:rPr lang="en-AU" b="1" dirty="0" smtClean="0">
                <a:solidFill>
                  <a:srgbClr val="C00000"/>
                </a:solidFill>
                <a:latin typeface="Times New Roman" pitchFamily="18" charset="0"/>
                <a:cs typeface="Times New Roman" pitchFamily="18" charset="0"/>
              </a:rPr>
              <a:t>realistic </a:t>
            </a:r>
            <a:r>
              <a:rPr lang="en-AU" b="1" dirty="0" smtClean="0">
                <a:latin typeface="Times New Roman" pitchFamily="18" charset="0"/>
                <a:cs typeface="Times New Roman" pitchFamily="18" charset="0"/>
              </a:rPr>
              <a:t>not an optimistic. </a:t>
            </a:r>
          </a:p>
          <a:p>
            <a:pPr>
              <a:lnSpc>
                <a:spcPct val="100000"/>
              </a:lnSpc>
            </a:pPr>
            <a:r>
              <a:rPr lang="en-AU" b="1" dirty="0" smtClean="0">
                <a:latin typeface="Times New Roman" pitchFamily="18" charset="0"/>
                <a:cs typeface="Times New Roman" pitchFamily="18" charset="0"/>
              </a:rPr>
              <a:t>The plan should be </a:t>
            </a:r>
            <a:r>
              <a:rPr lang="en-AU" b="1" dirty="0" smtClean="0">
                <a:solidFill>
                  <a:srgbClr val="C00000"/>
                </a:solidFill>
                <a:latin typeface="Times New Roman" pitchFamily="18" charset="0"/>
                <a:cs typeface="Times New Roman" pitchFamily="18" charset="0"/>
              </a:rPr>
              <a:t>flexible. </a:t>
            </a:r>
          </a:p>
          <a:p>
            <a:pPr>
              <a:lnSpc>
                <a:spcPct val="100000"/>
              </a:lnSpc>
            </a:pPr>
            <a:r>
              <a:rPr lang="en-AU" b="1" dirty="0" smtClean="0">
                <a:latin typeface="Times New Roman" pitchFamily="18" charset="0"/>
                <a:cs typeface="Times New Roman" pitchFamily="18" charset="0"/>
              </a:rPr>
              <a:t>The plan should be </a:t>
            </a:r>
            <a:r>
              <a:rPr lang="en-AU" b="1" dirty="0" smtClean="0">
                <a:solidFill>
                  <a:srgbClr val="C00000"/>
                </a:solidFill>
                <a:latin typeface="Times New Roman" pitchFamily="18" charset="0"/>
                <a:cs typeface="Times New Roman" pitchFamily="18" charset="0"/>
              </a:rPr>
              <a:t>comprehensive. </a:t>
            </a:r>
          </a:p>
          <a:p>
            <a:pPr>
              <a:lnSpc>
                <a:spcPct val="100000"/>
              </a:lnSpc>
            </a:pPr>
            <a:r>
              <a:rPr lang="en-AU" b="1" dirty="0" smtClean="0">
                <a:latin typeface="Times New Roman" pitchFamily="18" charset="0"/>
                <a:cs typeface="Times New Roman" pitchFamily="18" charset="0"/>
              </a:rPr>
              <a:t>The plan should incorporates the system of </a:t>
            </a:r>
            <a:r>
              <a:rPr lang="en-AU" b="1" dirty="0" smtClean="0">
                <a:solidFill>
                  <a:srgbClr val="C00000"/>
                </a:solidFill>
                <a:latin typeface="Times New Roman" pitchFamily="18" charset="0"/>
                <a:cs typeface="Times New Roman" pitchFamily="18" charset="0"/>
              </a:rPr>
              <a:t>monitoring and controlling. </a:t>
            </a:r>
            <a:endParaRPr lang="en-AU" b="1" dirty="0">
              <a:solidFill>
                <a:srgbClr val="C00000"/>
              </a:solidFill>
              <a:latin typeface="Times New Roman" pitchFamily="18" charset="0"/>
              <a:cs typeface="Times New Roman" pitchFamily="18" charset="0"/>
            </a:endParaRPr>
          </a:p>
        </p:txBody>
      </p:sp>
      <p:sp>
        <p:nvSpPr>
          <p:cNvPr id="4" name="Title 1"/>
          <p:cNvSpPr>
            <a:spLocks noGrp="1"/>
          </p:cNvSpPr>
          <p:nvPr>
            <p:ph type="title"/>
          </p:nvPr>
        </p:nvSpPr>
        <p:spPr>
          <a:xfrm>
            <a:off x="670775" y="171942"/>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INTRODUCTION TO CONSTRUCTION </a:t>
            </a:r>
            <a:r>
              <a:rPr lang="en-AU" sz="3600" b="1" dirty="0" smtClean="0">
                <a:solidFill>
                  <a:srgbClr val="002060"/>
                </a:solidFill>
                <a:latin typeface="Times New Roman" panose="02020603050405020304" pitchFamily="18" charset="0"/>
                <a:cs typeface="Times New Roman" panose="02020603050405020304" pitchFamily="18" charset="0"/>
              </a:rPr>
              <a:t>PLANNING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046323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470" y="-115910"/>
            <a:ext cx="10515600" cy="1133341"/>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STEP AND STAGES OF PLANNING</a:t>
            </a:r>
          </a:p>
        </p:txBody>
      </p:sp>
      <p:sp>
        <p:nvSpPr>
          <p:cNvPr id="3" name="Content Placeholder 2"/>
          <p:cNvSpPr>
            <a:spLocks noGrp="1"/>
          </p:cNvSpPr>
          <p:nvPr>
            <p:ph idx="1"/>
          </p:nvPr>
        </p:nvSpPr>
        <p:spPr>
          <a:xfrm>
            <a:off x="218941" y="734097"/>
            <a:ext cx="9350062" cy="6246252"/>
          </a:xfrm>
        </p:spPr>
        <p:txBody>
          <a:bodyPr>
            <a:normAutofit/>
          </a:bodyPr>
          <a:lstStyle/>
          <a:p>
            <a:pPr marL="0" indent="0">
              <a:lnSpc>
                <a:spcPct val="100000"/>
              </a:lnSpc>
              <a:buNone/>
            </a:pPr>
            <a:r>
              <a:rPr lang="x-none" b="1" dirty="0" smtClean="0">
                <a:solidFill>
                  <a:srgbClr val="C00000"/>
                </a:solidFill>
                <a:latin typeface="Times New Roman" pitchFamily="18" charset="0"/>
                <a:cs typeface="Times New Roman" pitchFamily="18" charset="0"/>
              </a:rPr>
              <a:t>Steps involved in planning</a:t>
            </a:r>
            <a:endParaRPr lang="en-US" b="1" dirty="0" smtClean="0">
              <a:solidFill>
                <a:srgbClr val="C00000"/>
              </a:solidFill>
              <a:latin typeface="Times New Roman" pitchFamily="18" charset="0"/>
              <a:cs typeface="Times New Roman" pitchFamily="18" charset="0"/>
            </a:endParaRPr>
          </a:p>
          <a:p>
            <a:pPr lvl="1" algn="just">
              <a:lnSpc>
                <a:spcPct val="100000"/>
              </a:lnSpc>
              <a:buFont typeface="Wingdings" panose="05000000000000000000" pitchFamily="2" charset="2"/>
              <a:buChar char="Ø"/>
            </a:pPr>
            <a:r>
              <a:rPr lang="x-none" sz="2800" b="1" dirty="0">
                <a:latin typeface="Times New Roman" pitchFamily="18" charset="0"/>
                <a:cs typeface="Times New Roman" pitchFamily="18" charset="0"/>
              </a:rPr>
              <a:t>Identifying the likely problems to be encountered in the execution of the work and obtaining necessary information useful in the execution of the work.</a:t>
            </a:r>
            <a:endParaRPr lang="en-US" sz="2800" b="1" dirty="0">
              <a:latin typeface="Times New Roman" pitchFamily="18" charset="0"/>
              <a:cs typeface="Times New Roman" pitchFamily="18" charset="0"/>
            </a:endParaRPr>
          </a:p>
          <a:p>
            <a:pPr lvl="1" algn="just">
              <a:lnSpc>
                <a:spcPct val="100000"/>
              </a:lnSpc>
              <a:buFont typeface="Wingdings" panose="05000000000000000000" pitchFamily="2" charset="2"/>
              <a:buChar char="Ø"/>
            </a:pPr>
            <a:r>
              <a:rPr lang="x-none" sz="2800" b="1" dirty="0">
                <a:latin typeface="Times New Roman" pitchFamily="18" charset="0"/>
                <a:cs typeface="Times New Roman" pitchFamily="18" charset="0"/>
              </a:rPr>
              <a:t>Ascertaining alternative feasibility of execution of </a:t>
            </a:r>
            <a:r>
              <a:rPr lang="x-none" sz="2800" b="1" dirty="0" smtClean="0">
                <a:latin typeface="Times New Roman" pitchFamily="18" charset="0"/>
                <a:cs typeface="Times New Roman" pitchFamily="18" charset="0"/>
              </a:rPr>
              <a:t>work</a:t>
            </a:r>
            <a:r>
              <a:rPr lang="en-AU" sz="2800" b="1" dirty="0" smtClean="0">
                <a:latin typeface="Times New Roman" pitchFamily="18" charset="0"/>
                <a:cs typeface="Times New Roman" pitchFamily="18" charset="0"/>
              </a:rPr>
              <a:t>.</a:t>
            </a:r>
            <a:endParaRPr lang="en-US" sz="2800" b="1" dirty="0">
              <a:latin typeface="Times New Roman" pitchFamily="18" charset="0"/>
              <a:cs typeface="Times New Roman" pitchFamily="18" charset="0"/>
            </a:endParaRPr>
          </a:p>
          <a:p>
            <a:pPr lvl="1" algn="just">
              <a:lnSpc>
                <a:spcPct val="100000"/>
              </a:lnSpc>
              <a:buFont typeface="Wingdings" panose="05000000000000000000" pitchFamily="2" charset="2"/>
              <a:buChar char="Ø"/>
            </a:pPr>
            <a:r>
              <a:rPr lang="x-none" sz="2800" b="1" dirty="0">
                <a:latin typeface="Times New Roman" pitchFamily="18" charset="0"/>
                <a:cs typeface="Times New Roman" pitchFamily="18" charset="0"/>
              </a:rPr>
              <a:t>Fixing the time of starting the execution of </a:t>
            </a:r>
            <a:r>
              <a:rPr lang="x-none" sz="2800" b="1" dirty="0" smtClean="0">
                <a:latin typeface="Times New Roman" pitchFamily="18" charset="0"/>
                <a:cs typeface="Times New Roman" pitchFamily="18" charset="0"/>
              </a:rPr>
              <a:t>work</a:t>
            </a:r>
            <a:r>
              <a:rPr lang="en-AU" sz="2800" b="1" dirty="0" smtClean="0">
                <a:latin typeface="Times New Roman" pitchFamily="18" charset="0"/>
                <a:cs typeface="Times New Roman" pitchFamily="18" charset="0"/>
              </a:rPr>
              <a:t>.</a:t>
            </a:r>
            <a:endParaRPr lang="en-US" sz="2800" b="1" dirty="0">
              <a:latin typeface="Times New Roman" pitchFamily="18" charset="0"/>
              <a:cs typeface="Times New Roman" pitchFamily="18" charset="0"/>
            </a:endParaRPr>
          </a:p>
          <a:p>
            <a:pPr lvl="1" algn="just">
              <a:lnSpc>
                <a:spcPct val="100000"/>
              </a:lnSpc>
              <a:buFont typeface="Wingdings" panose="05000000000000000000" pitchFamily="2" charset="2"/>
              <a:buChar char="Ø"/>
            </a:pPr>
            <a:r>
              <a:rPr lang="x-none" sz="2800" b="1" dirty="0">
                <a:latin typeface="Times New Roman" pitchFamily="18" charset="0"/>
                <a:cs typeface="Times New Roman" pitchFamily="18" charset="0"/>
              </a:rPr>
              <a:t>Deciding the time of delivering the materials at </a:t>
            </a:r>
            <a:r>
              <a:rPr lang="x-none" sz="2800" b="1" dirty="0" smtClean="0">
                <a:latin typeface="Times New Roman" pitchFamily="18" charset="0"/>
                <a:cs typeface="Times New Roman" pitchFamily="18" charset="0"/>
              </a:rPr>
              <a:t>site</a:t>
            </a:r>
            <a:r>
              <a:rPr lang="en-AU" sz="2800" b="1" dirty="0" smtClean="0">
                <a:latin typeface="Times New Roman" pitchFamily="18" charset="0"/>
                <a:cs typeface="Times New Roman" pitchFamily="18" charset="0"/>
              </a:rPr>
              <a:t>.</a:t>
            </a:r>
          </a:p>
          <a:p>
            <a:pPr lvl="1" algn="just">
              <a:lnSpc>
                <a:spcPct val="100000"/>
              </a:lnSpc>
              <a:buFont typeface="Wingdings" panose="05000000000000000000" pitchFamily="2" charset="2"/>
              <a:buChar char="Ø"/>
            </a:pPr>
            <a:r>
              <a:rPr lang="x-none" sz="2800" b="1" dirty="0" smtClean="0">
                <a:latin typeface="Times New Roman" pitchFamily="18" charset="0"/>
                <a:cs typeface="Times New Roman" pitchFamily="18" charset="0"/>
              </a:rPr>
              <a:t>Deciding the quantities and duration of various types of machines and equipment</a:t>
            </a:r>
            <a:r>
              <a:rPr lang="en-AU" sz="2800" b="1" dirty="0" smtClean="0">
                <a:latin typeface="Times New Roman" pitchFamily="18" charset="0"/>
                <a:cs typeface="Times New Roman" pitchFamily="18" charset="0"/>
              </a:rPr>
              <a:t>.</a:t>
            </a:r>
            <a:endParaRPr lang="en-US" sz="2800" b="1" dirty="0" smtClean="0">
              <a:latin typeface="Times New Roman" pitchFamily="18" charset="0"/>
              <a:cs typeface="Times New Roman" pitchFamily="18" charset="0"/>
            </a:endParaRPr>
          </a:p>
          <a:p>
            <a:pPr lvl="1" algn="just">
              <a:lnSpc>
                <a:spcPct val="100000"/>
              </a:lnSpc>
              <a:buFont typeface="Wingdings" panose="05000000000000000000" pitchFamily="2" charset="2"/>
              <a:buChar char="Ø"/>
            </a:pPr>
            <a:r>
              <a:rPr lang="x-none" sz="2800" b="1" dirty="0" smtClean="0">
                <a:latin typeface="Times New Roman" pitchFamily="18" charset="0"/>
                <a:cs typeface="Times New Roman" pitchFamily="18" charset="0"/>
              </a:rPr>
              <a:t>Deciding the number of different types of labors for various works and duration of their employment</a:t>
            </a:r>
            <a:r>
              <a:rPr lang="en-AU" sz="2800" b="1" dirty="0" smtClean="0">
                <a:latin typeface="Times New Roman" pitchFamily="18" charset="0"/>
                <a:cs typeface="Times New Roman" pitchFamily="18" charset="0"/>
              </a:rPr>
              <a:t>.</a:t>
            </a:r>
            <a:endParaRPr lang="en-US" sz="2800" b="1" dirty="0" smtClean="0">
              <a:latin typeface="Times New Roman" pitchFamily="18" charset="0"/>
              <a:cs typeface="Times New Roman" pitchFamily="18" charset="0"/>
            </a:endParaRPr>
          </a:p>
          <a:p>
            <a:pPr lvl="1" algn="just">
              <a:lnSpc>
                <a:spcPct val="100000"/>
              </a:lnSpc>
            </a:pPr>
            <a:endParaRPr lang="en-US" sz="2800" b="1" dirty="0">
              <a:latin typeface="Times New Roman" pitchFamily="18" charset="0"/>
              <a:cs typeface="Times New Roman" pitchFamily="18" charset="0"/>
            </a:endParaRPr>
          </a:p>
          <a:p>
            <a:pPr marL="0" indent="0">
              <a:lnSpc>
                <a:spcPct val="100000"/>
              </a:lnSpc>
              <a:buNone/>
            </a:pPr>
            <a:endParaRPr lang="en-AU" dirty="0"/>
          </a:p>
        </p:txBody>
      </p:sp>
    </p:spTree>
    <p:extLst>
      <p:ext uri="{BB962C8B-B14F-4D97-AF65-F5344CB8AC3E}">
        <p14:creationId xmlns:p14="http://schemas.microsoft.com/office/powerpoint/2010/main" val="2989916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6076" y="859708"/>
            <a:ext cx="9130048" cy="5998292"/>
          </a:xfrm>
        </p:spPr>
        <p:txBody>
          <a:bodyPr>
            <a:normAutofit/>
          </a:bodyPr>
          <a:lstStyle/>
          <a:p>
            <a:pPr marL="0" indent="0">
              <a:buNone/>
            </a:pPr>
            <a:r>
              <a:rPr lang="en-AU" b="1" dirty="0">
                <a:solidFill>
                  <a:srgbClr val="C00000"/>
                </a:solidFill>
                <a:latin typeface="Times New Roman" pitchFamily="18" charset="0"/>
                <a:cs typeface="Times New Roman" pitchFamily="18" charset="0"/>
              </a:rPr>
              <a:t>Stages of Planning </a:t>
            </a:r>
            <a:r>
              <a:rPr lang="en-AU" b="1" dirty="0" smtClean="0">
                <a:solidFill>
                  <a:srgbClr val="C00000"/>
                </a:solidFill>
                <a:latin typeface="Times New Roman" pitchFamily="18" charset="0"/>
                <a:cs typeface="Times New Roman" pitchFamily="18" charset="0"/>
              </a:rPr>
              <a:t>[2]</a:t>
            </a:r>
          </a:p>
          <a:p>
            <a:pPr marL="514350" indent="-514350" algn="just">
              <a:lnSpc>
                <a:spcPct val="100000"/>
              </a:lnSpc>
              <a:buFont typeface="+mj-lt"/>
              <a:buAutoNum type="arabicPeriod"/>
            </a:pPr>
            <a:r>
              <a:rPr lang="en-AU" b="1" dirty="0" smtClean="0">
                <a:solidFill>
                  <a:srgbClr val="C00000"/>
                </a:solidFill>
                <a:latin typeface="Times New Roman" pitchFamily="18" charset="0"/>
                <a:cs typeface="Times New Roman" pitchFamily="18" charset="0"/>
              </a:rPr>
              <a:t>Pre Tender Planning </a:t>
            </a:r>
          </a:p>
          <a:p>
            <a:pPr algn="just">
              <a:lnSpc>
                <a:spcPct val="100000"/>
              </a:lnSpc>
              <a:buFont typeface="Wingdings" panose="05000000000000000000" pitchFamily="2" charset="2"/>
              <a:buChar char="Ø"/>
            </a:pPr>
            <a:r>
              <a:rPr lang="en-AU" b="1" dirty="0">
                <a:latin typeface="Times New Roman" pitchFamily="18" charset="0"/>
                <a:cs typeface="Times New Roman" pitchFamily="18" charset="0"/>
              </a:rPr>
              <a:t> </a:t>
            </a:r>
            <a:r>
              <a:rPr lang="en-AU" b="1" dirty="0" smtClean="0">
                <a:latin typeface="Times New Roman" pitchFamily="18" charset="0"/>
                <a:cs typeface="Times New Roman" pitchFamily="18" charset="0"/>
              </a:rPr>
              <a:t>The planning considerations during the preparation of an estimate and its conversion into a commercial field. </a:t>
            </a:r>
          </a:p>
          <a:p>
            <a:pPr marL="514350" indent="-514350" algn="just">
              <a:lnSpc>
                <a:spcPct val="100000"/>
              </a:lnSpc>
              <a:buAutoNum type="arabicPeriod" startAt="2"/>
            </a:pPr>
            <a:r>
              <a:rPr lang="en-AU" b="1" dirty="0" smtClean="0">
                <a:solidFill>
                  <a:srgbClr val="C00000"/>
                </a:solidFill>
                <a:latin typeface="Times New Roman" pitchFamily="18" charset="0"/>
                <a:cs typeface="Times New Roman" pitchFamily="18" charset="0"/>
              </a:rPr>
              <a:t>Pre Contract Planning  </a:t>
            </a:r>
          </a:p>
          <a:p>
            <a:pPr algn="just">
              <a:lnSpc>
                <a:spcPct val="100000"/>
              </a:lnSpc>
              <a:buFont typeface="Wingdings" panose="05000000000000000000" pitchFamily="2" charset="2"/>
              <a:buChar char="Ø"/>
            </a:pPr>
            <a:r>
              <a:rPr lang="en-AU" b="1" dirty="0">
                <a:latin typeface="Times New Roman" pitchFamily="18" charset="0"/>
                <a:cs typeface="Times New Roman" pitchFamily="18" charset="0"/>
              </a:rPr>
              <a:t> </a:t>
            </a:r>
            <a:r>
              <a:rPr lang="en-AU" b="1" dirty="0" smtClean="0">
                <a:latin typeface="Times New Roman" pitchFamily="18" charset="0"/>
                <a:cs typeface="Times New Roman" pitchFamily="18" charset="0"/>
              </a:rPr>
              <a:t>After the award of the project, it is essential that planning takes place prior commencing work on the site. </a:t>
            </a:r>
          </a:p>
          <a:p>
            <a:pPr marL="514350" indent="-514350" algn="just">
              <a:lnSpc>
                <a:spcPct val="100000"/>
              </a:lnSpc>
              <a:buAutoNum type="arabicPeriod" startAt="3"/>
            </a:pPr>
            <a:r>
              <a:rPr lang="en-AU" b="1" dirty="0" smtClean="0">
                <a:solidFill>
                  <a:srgbClr val="C00000"/>
                </a:solidFill>
                <a:latin typeface="Times New Roman" pitchFamily="18" charset="0"/>
                <a:cs typeface="Times New Roman" pitchFamily="18" charset="0"/>
              </a:rPr>
              <a:t>Contract Planning </a:t>
            </a:r>
          </a:p>
          <a:p>
            <a:pPr algn="just">
              <a:lnSpc>
                <a:spcPct val="100000"/>
              </a:lnSpc>
              <a:buFont typeface="Wingdings" panose="05000000000000000000" pitchFamily="2" charset="2"/>
              <a:buChar char="Ø"/>
            </a:pPr>
            <a:r>
              <a:rPr lang="en-AU" b="1" dirty="0">
                <a:latin typeface="Times New Roman" pitchFamily="18" charset="0"/>
                <a:cs typeface="Times New Roman" pitchFamily="18" charset="0"/>
              </a:rPr>
              <a:t> </a:t>
            </a:r>
            <a:r>
              <a:rPr lang="en-AU" b="1" dirty="0" smtClean="0">
                <a:latin typeface="Times New Roman" pitchFamily="18" charset="0"/>
                <a:cs typeface="Times New Roman" pitchFamily="18" charset="0"/>
              </a:rPr>
              <a:t>The planning which is required to be implemented in order to maintain control and ensure that the project is completed on time and within the cost limits established at the tender stage. </a:t>
            </a:r>
            <a:endParaRPr lang="en-AU" b="1" dirty="0">
              <a:latin typeface="Times New Roman" pitchFamily="18" charset="0"/>
              <a:cs typeface="Times New Roman" pitchFamily="18" charset="0"/>
            </a:endParaRPr>
          </a:p>
        </p:txBody>
      </p:sp>
      <p:sp>
        <p:nvSpPr>
          <p:cNvPr id="4" name="Title 1"/>
          <p:cNvSpPr>
            <a:spLocks noGrp="1"/>
          </p:cNvSpPr>
          <p:nvPr>
            <p:ph type="title"/>
          </p:nvPr>
        </p:nvSpPr>
        <p:spPr>
          <a:xfrm>
            <a:off x="645017" y="-111394"/>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STEP AND STAGES OF </a:t>
            </a:r>
            <a:r>
              <a:rPr lang="en-AU" sz="3600" b="1" dirty="0" smtClean="0">
                <a:solidFill>
                  <a:srgbClr val="002060"/>
                </a:solidFill>
                <a:latin typeface="Times New Roman" panose="02020603050405020304" pitchFamily="18" charset="0"/>
                <a:cs typeface="Times New Roman" panose="02020603050405020304" pitchFamily="18" charset="0"/>
              </a:rPr>
              <a:t>PLANNING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82826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5772" y="758893"/>
            <a:ext cx="9155807" cy="5931682"/>
          </a:xfrm>
        </p:spPr>
        <p:txBody>
          <a:bodyPr>
            <a:normAutofit lnSpcReduction="10000"/>
          </a:bodyPr>
          <a:lstStyle/>
          <a:p>
            <a:pPr marL="0" indent="0">
              <a:lnSpc>
                <a:spcPct val="100000"/>
              </a:lnSpc>
              <a:buNone/>
            </a:pPr>
            <a:r>
              <a:rPr lang="en-AU" b="1" dirty="0" smtClean="0">
                <a:solidFill>
                  <a:srgbClr val="C00000"/>
                </a:solidFill>
                <a:latin typeface="Times New Roman" panose="02020603050405020304" pitchFamily="18" charset="0"/>
                <a:cs typeface="Times New Roman" panose="02020603050405020304" pitchFamily="18" charset="0"/>
              </a:rPr>
              <a:t>Reasons for Pre-Tender Planning </a:t>
            </a:r>
          </a:p>
          <a:p>
            <a:pPr algn="just">
              <a:lnSpc>
                <a:spcPct val="100000"/>
              </a:lnSpc>
            </a:pPr>
            <a:r>
              <a:rPr lang="en-AU" b="1" dirty="0" smtClean="0">
                <a:latin typeface="Times New Roman" panose="02020603050405020304" pitchFamily="18" charset="0"/>
                <a:cs typeface="Times New Roman" panose="02020603050405020304" pitchFamily="18" charset="0"/>
              </a:rPr>
              <a:t>To establish a realistic contract period on which the tender may be based. </a:t>
            </a:r>
          </a:p>
          <a:p>
            <a:pPr algn="just">
              <a:lnSpc>
                <a:spcPct val="100000"/>
              </a:lnSpc>
            </a:pPr>
            <a:r>
              <a:rPr lang="en-AU" b="1" dirty="0" smtClean="0">
                <a:latin typeface="Times New Roman" panose="02020603050405020304" pitchFamily="18" charset="0"/>
                <a:cs typeface="Times New Roman" panose="02020603050405020304" pitchFamily="18" charset="0"/>
              </a:rPr>
              <a:t>To identify construction methods. </a:t>
            </a:r>
          </a:p>
          <a:p>
            <a:pPr algn="just">
              <a:lnSpc>
                <a:spcPct val="100000"/>
              </a:lnSpc>
            </a:pPr>
            <a:r>
              <a:rPr lang="en-AU" b="1" dirty="0" smtClean="0">
                <a:latin typeface="Times New Roman" panose="02020603050405020304" pitchFamily="18" charset="0"/>
                <a:cs typeface="Times New Roman" panose="02020603050405020304" pitchFamily="18" charset="0"/>
              </a:rPr>
              <a:t>Access method related items which affect the bid price. </a:t>
            </a:r>
          </a:p>
          <a:p>
            <a:pPr algn="just">
              <a:lnSpc>
                <a:spcPct val="100000"/>
              </a:lnSpc>
            </a:pPr>
            <a:r>
              <a:rPr lang="en-AU" b="1" dirty="0" smtClean="0">
                <a:latin typeface="Times New Roman" panose="02020603050405020304" pitchFamily="18" charset="0"/>
                <a:cs typeface="Times New Roman" panose="02020603050405020304" pitchFamily="18" charset="0"/>
              </a:rPr>
              <a:t>To aid the build up of contract preliminaries and plant expenditure. </a:t>
            </a:r>
          </a:p>
          <a:p>
            <a:pPr algn="just">
              <a:lnSpc>
                <a:spcPct val="100000"/>
              </a:lnSpc>
            </a:pPr>
            <a:r>
              <a:rPr lang="en-AU" b="1" dirty="0" smtClean="0">
                <a:latin typeface="Times New Roman" panose="02020603050405020304" pitchFamily="18" charset="0"/>
                <a:cs typeface="Times New Roman" panose="02020603050405020304" pitchFamily="18" charset="0"/>
              </a:rPr>
              <a:t>To aid the tendering process. </a:t>
            </a:r>
          </a:p>
          <a:p>
            <a:pPr marL="0" indent="0" algn="just">
              <a:lnSpc>
                <a:spcPct val="100000"/>
              </a:lnSpc>
              <a:buNone/>
            </a:pPr>
            <a:r>
              <a:rPr lang="en-AU" b="1" dirty="0" smtClean="0">
                <a:solidFill>
                  <a:srgbClr val="C00000"/>
                </a:solidFill>
                <a:latin typeface="Times New Roman" panose="02020603050405020304" pitchFamily="18" charset="0"/>
                <a:cs typeface="Times New Roman" panose="02020603050405020304" pitchFamily="18" charset="0"/>
              </a:rPr>
              <a:t>Reasons for Contract Planning </a:t>
            </a:r>
          </a:p>
          <a:p>
            <a:pPr algn="just">
              <a:lnSpc>
                <a:spcPct val="100000"/>
              </a:lnSpc>
            </a:pPr>
            <a:r>
              <a:rPr lang="en-AU" b="1" dirty="0" smtClean="0">
                <a:latin typeface="Times New Roman" panose="02020603050405020304" pitchFamily="18" charset="0"/>
                <a:cs typeface="Times New Roman" panose="02020603050405020304" pitchFamily="18" charset="0"/>
              </a:rPr>
              <a:t>To monitor master programme – monthly, weekly, daily. </a:t>
            </a:r>
          </a:p>
          <a:p>
            <a:pPr algn="just">
              <a:lnSpc>
                <a:spcPct val="100000"/>
              </a:lnSpc>
            </a:pPr>
            <a:r>
              <a:rPr lang="en-AU" b="1" dirty="0" smtClean="0">
                <a:latin typeface="Times New Roman" panose="02020603050405020304" pitchFamily="18" charset="0"/>
                <a:cs typeface="Times New Roman" panose="02020603050405020304" pitchFamily="18" charset="0"/>
              </a:rPr>
              <a:t>To optimise and review resources and report on variances.</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29107" y="-180304"/>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STEP AND STAGES OF </a:t>
            </a:r>
            <a:r>
              <a:rPr lang="en-AU" sz="3600" b="1" dirty="0" smtClean="0">
                <a:solidFill>
                  <a:srgbClr val="002060"/>
                </a:solidFill>
                <a:latin typeface="Times New Roman" panose="02020603050405020304" pitchFamily="18" charset="0"/>
                <a:cs typeface="Times New Roman" panose="02020603050405020304" pitchFamily="18" charset="0"/>
              </a:rPr>
              <a:t>PLANNING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19855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503349" y="1111139"/>
            <a:ext cx="9271715" cy="5328298"/>
          </a:xfrm>
        </p:spPr>
        <p:txBody>
          <a:bodyPr>
            <a:normAutofit/>
          </a:bodyPr>
          <a:lstStyle/>
          <a:p>
            <a:pPr marL="0" indent="0">
              <a:lnSpc>
                <a:spcPct val="100000"/>
              </a:lnSpc>
              <a:buNone/>
            </a:pPr>
            <a:r>
              <a:rPr lang="en-AU" b="1" dirty="0" smtClean="0">
                <a:solidFill>
                  <a:srgbClr val="C00000"/>
                </a:solidFill>
                <a:latin typeface="Times New Roman" panose="02020603050405020304" pitchFamily="18" charset="0"/>
                <a:cs typeface="Times New Roman" panose="02020603050405020304" pitchFamily="18" charset="0"/>
              </a:rPr>
              <a:t>Reasons for Pre - Contract  Planning </a:t>
            </a:r>
          </a:p>
          <a:p>
            <a:pPr algn="just">
              <a:lnSpc>
                <a:spcPct val="100000"/>
              </a:lnSpc>
            </a:pPr>
            <a:r>
              <a:rPr lang="en-AU" b="1" dirty="0" smtClean="0">
                <a:latin typeface="Times New Roman" panose="02020603050405020304" pitchFamily="18" charset="0"/>
                <a:cs typeface="Times New Roman" panose="02020603050405020304" pitchFamily="18" charset="0"/>
              </a:rPr>
              <a:t>To provide a broad outline plan and strategy for the project. </a:t>
            </a:r>
          </a:p>
          <a:p>
            <a:pPr algn="just">
              <a:lnSpc>
                <a:spcPct val="100000"/>
              </a:lnSpc>
            </a:pPr>
            <a:r>
              <a:rPr lang="en-AU" b="1" dirty="0" smtClean="0">
                <a:latin typeface="Times New Roman" panose="02020603050405020304" pitchFamily="18" charset="0"/>
                <a:cs typeface="Times New Roman" panose="02020603050405020304" pitchFamily="18" charset="0"/>
              </a:rPr>
              <a:t>To comply with contract condition.</a:t>
            </a:r>
          </a:p>
          <a:p>
            <a:pPr algn="just">
              <a:lnSpc>
                <a:spcPct val="100000"/>
              </a:lnSpc>
            </a:pPr>
            <a:r>
              <a:rPr lang="en-AU" b="1" dirty="0" smtClean="0">
                <a:latin typeface="Times New Roman" panose="02020603050405020304" pitchFamily="18" charset="0"/>
                <a:cs typeface="Times New Roman" panose="02020603050405020304" pitchFamily="18" charset="0"/>
              </a:rPr>
              <a:t>To establish a construction sequence on which the master program may be based. </a:t>
            </a:r>
          </a:p>
          <a:p>
            <a:pPr algn="just">
              <a:lnSpc>
                <a:spcPct val="100000"/>
              </a:lnSpc>
            </a:pPr>
            <a:r>
              <a:rPr lang="en-AU" b="1" dirty="0" smtClean="0">
                <a:latin typeface="Times New Roman" panose="02020603050405020304" pitchFamily="18" charset="0"/>
                <a:cs typeface="Times New Roman" panose="02020603050405020304" pitchFamily="18" charset="0"/>
              </a:rPr>
              <a:t>To identify key project dates. </a:t>
            </a:r>
          </a:p>
          <a:p>
            <a:pPr algn="just">
              <a:lnSpc>
                <a:spcPct val="100000"/>
              </a:lnSpc>
            </a:pPr>
            <a:r>
              <a:rPr lang="en-AU" b="1" dirty="0" smtClean="0">
                <a:latin typeface="Times New Roman" panose="02020603050405020304" pitchFamily="18" charset="0"/>
                <a:cs typeface="Times New Roman" panose="02020603050405020304" pitchFamily="18" charset="0"/>
              </a:rPr>
              <a:t>To highlight key information requirements, </a:t>
            </a:r>
          </a:p>
          <a:p>
            <a:pPr algn="just">
              <a:lnSpc>
                <a:spcPct val="100000"/>
              </a:lnSpc>
            </a:pPr>
            <a:r>
              <a:rPr lang="en-AU" b="1" dirty="0" smtClean="0">
                <a:latin typeface="Times New Roman" panose="02020603050405020304" pitchFamily="18" charset="0"/>
                <a:cs typeface="Times New Roman" panose="02020603050405020304" pitchFamily="18" charset="0"/>
              </a:rPr>
              <a:t>To schedule key dates with respect to key material and subcontractor requirements. </a:t>
            </a:r>
            <a:endParaRPr lang="en-AU"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696532"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STEP AND STAGES OF </a:t>
            </a:r>
            <a:r>
              <a:rPr lang="en-AU" sz="3600" b="1" dirty="0" smtClean="0">
                <a:solidFill>
                  <a:srgbClr val="002060"/>
                </a:solidFill>
                <a:latin typeface="Times New Roman" panose="02020603050405020304" pitchFamily="18" charset="0"/>
                <a:cs typeface="Times New Roman" panose="02020603050405020304" pitchFamily="18" charset="0"/>
              </a:rPr>
              <a:t>PLANNING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11264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5169" y="-167426"/>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PLANNING BY CONTRACTOR AND CLIENT </a:t>
            </a:r>
          </a:p>
        </p:txBody>
      </p:sp>
      <p:sp>
        <p:nvSpPr>
          <p:cNvPr id="3" name="Content Placeholder 2"/>
          <p:cNvSpPr>
            <a:spLocks noGrp="1"/>
          </p:cNvSpPr>
          <p:nvPr>
            <p:ph idx="1"/>
          </p:nvPr>
        </p:nvSpPr>
        <p:spPr>
          <a:xfrm>
            <a:off x="155621" y="872588"/>
            <a:ext cx="9632323" cy="5985412"/>
          </a:xfrm>
        </p:spPr>
        <p:txBody>
          <a:bodyPr>
            <a:normAutofit fontScale="85000" lnSpcReduction="10000"/>
          </a:bodyPr>
          <a:lstStyle/>
          <a:p>
            <a:pPr marL="0" lvl="0" indent="0">
              <a:buNone/>
            </a:pPr>
            <a:r>
              <a:rPr lang="x-none" sz="3300" b="1" dirty="0" smtClean="0">
                <a:solidFill>
                  <a:srgbClr val="C00000"/>
                </a:solidFill>
                <a:latin typeface="Times New Roman" pitchFamily="18" charset="0"/>
                <a:cs typeface="Times New Roman" pitchFamily="18" charset="0"/>
              </a:rPr>
              <a:t>Planning by the Client /Owner/Employer</a:t>
            </a:r>
            <a:r>
              <a:rPr lang="en-US" sz="3300" b="1" dirty="0" smtClean="0">
                <a:solidFill>
                  <a:srgbClr val="C00000"/>
                </a:solidFill>
                <a:latin typeface="Times New Roman" pitchFamily="18" charset="0"/>
                <a:cs typeface="Times New Roman" pitchFamily="18" charset="0"/>
              </a:rPr>
              <a:t/>
            </a:r>
            <a:br>
              <a:rPr lang="en-US" sz="3300" b="1" dirty="0" smtClean="0">
                <a:solidFill>
                  <a:srgbClr val="C00000"/>
                </a:solidFill>
                <a:latin typeface="Times New Roman" pitchFamily="18" charset="0"/>
                <a:cs typeface="Times New Roman" pitchFamily="18" charset="0"/>
              </a:rPr>
            </a:br>
            <a:r>
              <a:rPr lang="en-US" sz="3300" b="1" i="1" u="sng" dirty="0" smtClean="0">
                <a:solidFill>
                  <a:srgbClr val="00B050"/>
                </a:solidFill>
                <a:latin typeface="Times New Roman" pitchFamily="18" charset="0"/>
                <a:cs typeface="Times New Roman" pitchFamily="18" charset="0"/>
              </a:rPr>
              <a:t>Pre-tender stage planning</a:t>
            </a:r>
            <a:endParaRPr lang="en-US" sz="3300" b="1" u="sng" dirty="0" smtClean="0">
              <a:solidFill>
                <a:srgbClr val="00B050"/>
              </a:solidFill>
              <a:latin typeface="Times New Roman" pitchFamily="18" charset="0"/>
              <a:cs typeface="Times New Roman" pitchFamily="18" charset="0"/>
            </a:endParaRPr>
          </a:p>
          <a:p>
            <a:pPr lvl="1" algn="just">
              <a:lnSpc>
                <a:spcPct val="110000"/>
              </a:lnSpc>
            </a:pPr>
            <a:r>
              <a:rPr lang="x-none" sz="3300" b="1" dirty="0">
                <a:latin typeface="Times New Roman" panose="02020603050405020304" pitchFamily="18" charset="0"/>
                <a:cs typeface="Times New Roman" panose="02020603050405020304" pitchFamily="18" charset="0"/>
              </a:rPr>
              <a:t>Clients sets clear objectives of the project</a:t>
            </a:r>
            <a:endParaRPr lang="en-US" sz="3300" b="1" dirty="0">
              <a:latin typeface="Times New Roman" panose="02020603050405020304" pitchFamily="18" charset="0"/>
              <a:cs typeface="Times New Roman" panose="02020603050405020304" pitchFamily="18" charset="0"/>
            </a:endParaRPr>
          </a:p>
          <a:p>
            <a:pPr lvl="1" algn="just">
              <a:lnSpc>
                <a:spcPct val="110000"/>
              </a:lnSpc>
            </a:pPr>
            <a:r>
              <a:rPr lang="x-none" sz="3300" b="1" dirty="0">
                <a:latin typeface="Times New Roman" panose="02020603050405020304" pitchFamily="18" charset="0"/>
                <a:cs typeface="Times New Roman" panose="02020603050405020304" pitchFamily="18" charset="0"/>
              </a:rPr>
              <a:t>Client communicate the objectives to all the parties and stakeholders</a:t>
            </a:r>
            <a:endParaRPr lang="en-US" sz="3300" b="1" dirty="0">
              <a:latin typeface="Times New Roman" panose="02020603050405020304" pitchFamily="18" charset="0"/>
              <a:cs typeface="Times New Roman" panose="02020603050405020304" pitchFamily="18" charset="0"/>
            </a:endParaRPr>
          </a:p>
          <a:p>
            <a:pPr lvl="1" algn="just">
              <a:lnSpc>
                <a:spcPct val="110000"/>
              </a:lnSpc>
            </a:pPr>
            <a:r>
              <a:rPr lang="x-none" sz="3300" b="1" dirty="0">
                <a:latin typeface="Times New Roman" panose="02020603050405020304" pitchFamily="18" charset="0"/>
                <a:cs typeface="Times New Roman" panose="02020603050405020304" pitchFamily="18" charset="0"/>
              </a:rPr>
              <a:t>After proper investigations of the project, client prepares quantity estimates and determines the quantum of money required for the completion of the work.</a:t>
            </a:r>
            <a:endParaRPr lang="en-US" sz="3300" b="1" dirty="0">
              <a:latin typeface="Times New Roman" panose="02020603050405020304" pitchFamily="18" charset="0"/>
              <a:cs typeface="Times New Roman" panose="02020603050405020304" pitchFamily="18" charset="0"/>
            </a:endParaRPr>
          </a:p>
          <a:p>
            <a:pPr lvl="1" algn="just">
              <a:lnSpc>
                <a:spcPct val="110000"/>
              </a:lnSpc>
            </a:pPr>
            <a:r>
              <a:rPr lang="x-none" sz="3300" b="1" dirty="0">
                <a:latin typeface="Times New Roman" panose="02020603050405020304" pitchFamily="18" charset="0"/>
                <a:cs typeface="Times New Roman" panose="02020603050405020304" pitchFamily="18" charset="0"/>
              </a:rPr>
              <a:t>Take respective approval of the project from concerned authority</a:t>
            </a:r>
            <a:endParaRPr lang="en-US" sz="3300" b="1" dirty="0">
              <a:latin typeface="Times New Roman" panose="02020603050405020304" pitchFamily="18" charset="0"/>
              <a:cs typeface="Times New Roman" panose="02020603050405020304" pitchFamily="18" charset="0"/>
            </a:endParaRPr>
          </a:p>
          <a:p>
            <a:pPr lvl="1" algn="just">
              <a:lnSpc>
                <a:spcPct val="110000"/>
              </a:lnSpc>
            </a:pPr>
            <a:r>
              <a:rPr lang="x-none" sz="3300" b="1" dirty="0">
                <a:latin typeface="Times New Roman" panose="02020603050405020304" pitchFamily="18" charset="0"/>
                <a:cs typeface="Times New Roman" panose="02020603050405020304" pitchFamily="18" charset="0"/>
              </a:rPr>
              <a:t>Selection of project team and project appraisal</a:t>
            </a:r>
            <a:endParaRPr lang="en-US" sz="3300" b="1" dirty="0">
              <a:latin typeface="Times New Roman" panose="02020603050405020304" pitchFamily="18" charset="0"/>
              <a:cs typeface="Times New Roman" panose="02020603050405020304" pitchFamily="18" charset="0"/>
            </a:endParaRPr>
          </a:p>
          <a:p>
            <a:pPr lvl="1" algn="just">
              <a:lnSpc>
                <a:spcPct val="110000"/>
              </a:lnSpc>
            </a:pPr>
            <a:r>
              <a:rPr lang="x-none" sz="3300" b="1" dirty="0">
                <a:latin typeface="Times New Roman" panose="02020603050405020304" pitchFamily="18" charset="0"/>
                <a:cs typeface="Times New Roman" panose="02020603050405020304" pitchFamily="18" charset="0"/>
              </a:rPr>
              <a:t>Select the consultant </a:t>
            </a:r>
            <a:r>
              <a:rPr lang="en-US" sz="3300" b="1" dirty="0">
                <a:latin typeface="Times New Roman" panose="02020603050405020304" pitchFamily="18" charset="0"/>
                <a:cs typeface="Times New Roman" panose="02020603050405020304" pitchFamily="18" charset="0"/>
              </a:rPr>
              <a:t>(if required)</a:t>
            </a:r>
          </a:p>
          <a:p>
            <a:pPr lvl="1" algn="just">
              <a:lnSpc>
                <a:spcPct val="110000"/>
              </a:lnSpc>
            </a:pPr>
            <a:r>
              <a:rPr lang="x-none" sz="3300" b="1" dirty="0">
                <a:latin typeface="Times New Roman" panose="02020603050405020304" pitchFamily="18" charset="0"/>
                <a:cs typeface="Times New Roman" panose="02020603050405020304" pitchFamily="18" charset="0"/>
              </a:rPr>
              <a:t>Bidding and contract award</a:t>
            </a:r>
            <a:r>
              <a:rPr lang="en-US" sz="3300" b="1" dirty="0">
                <a:latin typeface="Times New Roman" panose="02020603050405020304" pitchFamily="18" charset="0"/>
                <a:cs typeface="Times New Roman" panose="02020603050405020304" pitchFamily="18" charset="0"/>
              </a:rPr>
              <a:t> (Selection of Contractor)</a:t>
            </a:r>
          </a:p>
          <a:p>
            <a:pPr marL="0" indent="0">
              <a:buNone/>
            </a:pPr>
            <a:endParaRPr lang="en-AU" dirty="0">
              <a:solidFill>
                <a:srgbClr val="C00000"/>
              </a:solidFill>
            </a:endParaRPr>
          </a:p>
        </p:txBody>
      </p:sp>
    </p:spTree>
    <p:extLst>
      <p:ext uri="{BB962C8B-B14F-4D97-AF65-F5344CB8AC3E}">
        <p14:creationId xmlns:p14="http://schemas.microsoft.com/office/powerpoint/2010/main" val="36408381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8955" y="1194559"/>
            <a:ext cx="10515600" cy="5515333"/>
          </a:xfrm>
        </p:spPr>
        <p:txBody>
          <a:bodyPr>
            <a:normAutofit/>
          </a:bodyPr>
          <a:lstStyle/>
          <a:p>
            <a:pPr marL="0" lvl="0" indent="0">
              <a:buNone/>
            </a:pPr>
            <a:r>
              <a:rPr lang="en-US" b="1" i="1" u="sng" dirty="0">
                <a:solidFill>
                  <a:srgbClr val="00B050"/>
                </a:solidFill>
                <a:latin typeface="Times New Roman" pitchFamily="18" charset="0"/>
                <a:cs typeface="Times New Roman" pitchFamily="18" charset="0"/>
              </a:rPr>
              <a:t>Construction stage planning</a:t>
            </a:r>
          </a:p>
          <a:p>
            <a:pPr lvl="1" algn="just"/>
            <a:r>
              <a:rPr lang="x-none" sz="2800" b="1" dirty="0">
                <a:latin typeface="Times New Roman" panose="02020603050405020304" pitchFamily="18" charset="0"/>
                <a:cs typeface="Times New Roman" panose="02020603050405020304" pitchFamily="18" charset="0"/>
              </a:rPr>
              <a:t>Revision in objectives in responding unexpected events</a:t>
            </a:r>
            <a:endParaRPr lang="en-US" sz="2800" b="1" dirty="0">
              <a:latin typeface="Times New Roman" panose="02020603050405020304" pitchFamily="18" charset="0"/>
              <a:cs typeface="Times New Roman" panose="02020603050405020304" pitchFamily="18" charset="0"/>
            </a:endParaRPr>
          </a:p>
          <a:p>
            <a:pPr lvl="1" algn="just"/>
            <a:r>
              <a:rPr lang="x-none" sz="2800" b="1" dirty="0">
                <a:latin typeface="Times New Roman" panose="02020603050405020304" pitchFamily="18" charset="0"/>
                <a:cs typeface="Times New Roman" panose="02020603050405020304" pitchFamily="18" charset="0"/>
              </a:rPr>
              <a:t>Make site available for the contractor</a:t>
            </a:r>
            <a:endParaRPr lang="en-US" sz="2800" b="1" dirty="0">
              <a:latin typeface="Times New Roman" panose="02020603050405020304" pitchFamily="18" charset="0"/>
              <a:cs typeface="Times New Roman" panose="02020603050405020304" pitchFamily="18" charset="0"/>
            </a:endParaRPr>
          </a:p>
          <a:p>
            <a:pPr lvl="1" algn="just"/>
            <a:r>
              <a:rPr lang="x-none" sz="2800" b="1" dirty="0">
                <a:latin typeface="Times New Roman" panose="02020603050405020304" pitchFamily="18" charset="0"/>
                <a:cs typeface="Times New Roman" panose="02020603050405020304" pitchFamily="18" charset="0"/>
              </a:rPr>
              <a:t>Timely payment and settlement of claims</a:t>
            </a:r>
            <a:endParaRPr lang="en-US" sz="2800" b="1" dirty="0">
              <a:latin typeface="Times New Roman" panose="02020603050405020304" pitchFamily="18" charset="0"/>
              <a:cs typeface="Times New Roman" panose="02020603050405020304" pitchFamily="18" charset="0"/>
            </a:endParaRPr>
          </a:p>
          <a:p>
            <a:pPr lvl="1" algn="just"/>
            <a:r>
              <a:rPr lang="x-none" sz="2800" b="1" dirty="0">
                <a:latin typeface="Times New Roman" panose="02020603050405020304" pitchFamily="18" charset="0"/>
                <a:cs typeface="Times New Roman" panose="02020603050405020304" pitchFamily="18" charset="0"/>
              </a:rPr>
              <a:t>Keep the changes less</a:t>
            </a:r>
            <a:endParaRPr lang="en-US" sz="2800" b="1" dirty="0">
              <a:latin typeface="Times New Roman" panose="02020603050405020304" pitchFamily="18" charset="0"/>
              <a:cs typeface="Times New Roman" panose="02020603050405020304" pitchFamily="18" charset="0"/>
            </a:endParaRPr>
          </a:p>
          <a:p>
            <a:pPr lvl="1" algn="just"/>
            <a:r>
              <a:rPr lang="x-none" sz="2800" b="1" dirty="0">
                <a:latin typeface="Times New Roman" panose="02020603050405020304" pitchFamily="18" charset="0"/>
                <a:cs typeface="Times New Roman" panose="02020603050405020304" pitchFamily="18" charset="0"/>
              </a:rPr>
              <a:t>Update performance bond of the contractor</a:t>
            </a:r>
            <a:endParaRPr lang="en-US" sz="2800" b="1" dirty="0">
              <a:latin typeface="Times New Roman" panose="02020603050405020304" pitchFamily="18" charset="0"/>
              <a:cs typeface="Times New Roman" panose="02020603050405020304" pitchFamily="18" charset="0"/>
            </a:endParaRPr>
          </a:p>
          <a:p>
            <a:pPr lvl="1" algn="just"/>
            <a:r>
              <a:rPr lang="x-none" sz="2800" b="1" dirty="0">
                <a:latin typeface="Times New Roman" panose="02020603050405020304" pitchFamily="18" charset="0"/>
                <a:cs typeface="Times New Roman" panose="02020603050405020304" pitchFamily="18" charset="0"/>
              </a:rPr>
              <a:t>Timely decision</a:t>
            </a:r>
            <a:endParaRPr lang="en-US" sz="2800" b="1" dirty="0">
              <a:latin typeface="Times New Roman" panose="02020603050405020304" pitchFamily="18" charset="0"/>
              <a:cs typeface="Times New Roman" panose="02020603050405020304" pitchFamily="18" charset="0"/>
            </a:endParaRPr>
          </a:p>
          <a:p>
            <a:pPr marL="0" lvl="0" indent="0">
              <a:buNone/>
            </a:pPr>
            <a:r>
              <a:rPr lang="en-US" b="1" i="1" u="sng" dirty="0">
                <a:solidFill>
                  <a:srgbClr val="00B050"/>
                </a:solidFill>
                <a:latin typeface="Times New Roman" pitchFamily="18" charset="0"/>
                <a:cs typeface="Times New Roman" pitchFamily="18" charset="0"/>
              </a:rPr>
              <a:t>Post construction stage planning</a:t>
            </a:r>
          </a:p>
          <a:p>
            <a:pPr lvl="1"/>
            <a:r>
              <a:rPr lang="x-none" sz="2800" b="1" dirty="0">
                <a:latin typeface="Times New Roman" panose="02020603050405020304" pitchFamily="18" charset="0"/>
                <a:cs typeface="Times New Roman" panose="02020603050405020304" pitchFamily="18" charset="0"/>
              </a:rPr>
              <a:t>Prepares project operation schedule</a:t>
            </a:r>
            <a:endParaRPr lang="en-US" sz="2800" b="1" dirty="0">
              <a:latin typeface="Times New Roman" panose="02020603050405020304" pitchFamily="18" charset="0"/>
              <a:cs typeface="Times New Roman" panose="02020603050405020304" pitchFamily="18" charset="0"/>
            </a:endParaRPr>
          </a:p>
          <a:p>
            <a:pPr lvl="1"/>
            <a:r>
              <a:rPr lang="x-none" sz="2800" b="1" dirty="0">
                <a:latin typeface="Times New Roman" panose="02020603050405020304" pitchFamily="18" charset="0"/>
                <a:cs typeface="Times New Roman" panose="02020603050405020304" pitchFamily="18" charset="0"/>
              </a:rPr>
              <a:t>Prepares project maintenance schedule</a:t>
            </a:r>
            <a:endParaRPr lang="en-US" sz="2800" b="1" dirty="0">
              <a:latin typeface="Times New Roman" panose="02020603050405020304" pitchFamily="18" charset="0"/>
              <a:cs typeface="Times New Roman" panose="02020603050405020304" pitchFamily="18" charset="0"/>
            </a:endParaRPr>
          </a:p>
          <a:p>
            <a:pPr lvl="1"/>
            <a:r>
              <a:rPr lang="x-none" sz="2800" b="1" dirty="0">
                <a:latin typeface="Times New Roman" panose="02020603050405020304" pitchFamily="18" charset="0"/>
                <a:cs typeface="Times New Roman" panose="02020603050405020304" pitchFamily="18" charset="0"/>
              </a:rPr>
              <a:t>Project ownership</a:t>
            </a:r>
            <a:endParaRPr lang="en-US" sz="2800"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709412"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PLANNING BY CONTRACTOR AND </a:t>
            </a:r>
            <a:r>
              <a:rPr lang="en-AU" sz="3600" b="1" dirty="0" smtClean="0">
                <a:solidFill>
                  <a:srgbClr val="002060"/>
                </a:solidFill>
                <a:latin typeface="Times New Roman" panose="02020603050405020304" pitchFamily="18" charset="0"/>
                <a:cs typeface="Times New Roman" panose="02020603050405020304" pitchFamily="18" charset="0"/>
              </a:rPr>
              <a:t>CLIENT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38988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9107" y="1166454"/>
            <a:ext cx="9710671" cy="5614516"/>
          </a:xfrm>
        </p:spPr>
        <p:txBody>
          <a:bodyPr>
            <a:normAutofit fontScale="92500" lnSpcReduction="20000"/>
          </a:bodyPr>
          <a:lstStyle/>
          <a:p>
            <a:pPr marL="0" indent="0">
              <a:buNone/>
            </a:pPr>
            <a:r>
              <a:rPr lang="x-none" b="1" dirty="0">
                <a:solidFill>
                  <a:srgbClr val="C00000"/>
                </a:solidFill>
                <a:latin typeface="Times New Roman" pitchFamily="18" charset="0"/>
                <a:cs typeface="Times New Roman" pitchFamily="18" charset="0"/>
              </a:rPr>
              <a:t>Planning by the </a:t>
            </a:r>
            <a:r>
              <a:rPr lang="en-US" b="1" dirty="0" smtClean="0">
                <a:solidFill>
                  <a:srgbClr val="C00000"/>
                </a:solidFill>
                <a:latin typeface="Times New Roman" pitchFamily="18" charset="0"/>
                <a:cs typeface="Times New Roman" pitchFamily="18" charset="0"/>
              </a:rPr>
              <a:t>Contractor </a:t>
            </a:r>
          </a:p>
          <a:p>
            <a:pPr marL="0" lvl="0" indent="0">
              <a:buNone/>
            </a:pPr>
            <a:r>
              <a:rPr lang="en-US" b="1" i="1" u="sng" dirty="0" smtClean="0">
                <a:solidFill>
                  <a:srgbClr val="00B050"/>
                </a:solidFill>
                <a:latin typeface="Times New Roman" pitchFamily="18" charset="0"/>
                <a:cs typeface="Times New Roman" pitchFamily="18" charset="0"/>
              </a:rPr>
              <a:t>Pre tender stage planning</a:t>
            </a:r>
            <a:endParaRPr lang="en-US" b="1" u="sng" dirty="0" smtClean="0">
              <a:solidFill>
                <a:srgbClr val="00B050"/>
              </a:solidFill>
              <a:latin typeface="Times New Roman" pitchFamily="18" charset="0"/>
              <a:cs typeface="Times New Roman" pitchFamily="18" charset="0"/>
            </a:endParaRPr>
          </a:p>
          <a:p>
            <a:pPr marL="0" indent="0">
              <a:lnSpc>
                <a:spcPct val="110000"/>
              </a:lnSpc>
              <a:buNone/>
            </a:pPr>
            <a:r>
              <a:rPr lang="en-US" b="1" dirty="0" smtClean="0">
                <a:latin typeface="Times New Roman" pitchFamily="18" charset="0"/>
                <a:cs typeface="Times New Roman" pitchFamily="18" charset="0"/>
              </a:rPr>
              <a:t>The planning undertaken by the contractor after receipt of tender notice and before submitting the bid is known as pre tender stage planning. [3]</a:t>
            </a:r>
          </a:p>
          <a:p>
            <a:pPr lvl="1">
              <a:lnSpc>
                <a:spcPct val="110000"/>
              </a:lnSpc>
            </a:pPr>
            <a:r>
              <a:rPr lang="x-none" sz="2800" b="1" dirty="0" smtClean="0">
                <a:latin typeface="Times New Roman" pitchFamily="18" charset="0"/>
                <a:cs typeface="Times New Roman" pitchFamily="18" charset="0"/>
              </a:rPr>
              <a:t>Careful Study of tender documents and drawings to find out the quantities of each item of work</a:t>
            </a:r>
            <a:r>
              <a:rPr lang="en-AU" sz="2800" b="1" dirty="0" smtClean="0">
                <a:latin typeface="Times New Roman" pitchFamily="18" charset="0"/>
                <a:cs typeface="Times New Roman" pitchFamily="18" charset="0"/>
              </a:rPr>
              <a:t>.</a:t>
            </a:r>
            <a:endParaRPr lang="en-US" sz="2800" b="1" dirty="0" smtClean="0">
              <a:latin typeface="Times New Roman" pitchFamily="18" charset="0"/>
              <a:cs typeface="Times New Roman" pitchFamily="18" charset="0"/>
            </a:endParaRPr>
          </a:p>
          <a:p>
            <a:pPr lvl="1">
              <a:lnSpc>
                <a:spcPct val="110000"/>
              </a:lnSpc>
            </a:pPr>
            <a:r>
              <a:rPr lang="x-none" sz="2800" b="1" dirty="0" smtClean="0">
                <a:latin typeface="Times New Roman" pitchFamily="18" charset="0"/>
                <a:cs typeface="Times New Roman" pitchFamily="18" charset="0"/>
              </a:rPr>
              <a:t>Study of specifications and workout the detailed quantities of materials required for different items</a:t>
            </a:r>
            <a:r>
              <a:rPr lang="en-AU" sz="2800" b="1" dirty="0" smtClean="0">
                <a:latin typeface="Times New Roman" pitchFamily="18" charset="0"/>
                <a:cs typeface="Times New Roman" pitchFamily="18" charset="0"/>
              </a:rPr>
              <a:t>.</a:t>
            </a:r>
            <a:endParaRPr lang="en-US" sz="2800" b="1" dirty="0" smtClean="0">
              <a:latin typeface="Times New Roman" pitchFamily="18" charset="0"/>
              <a:cs typeface="Times New Roman" pitchFamily="18" charset="0"/>
            </a:endParaRPr>
          </a:p>
          <a:p>
            <a:pPr lvl="1">
              <a:lnSpc>
                <a:spcPct val="110000"/>
              </a:lnSpc>
            </a:pPr>
            <a:r>
              <a:rPr lang="x-none" sz="2800" b="1" dirty="0" smtClean="0">
                <a:latin typeface="Times New Roman" pitchFamily="18" charset="0"/>
                <a:cs typeface="Times New Roman" pitchFamily="18" charset="0"/>
              </a:rPr>
              <a:t>Determine the availability of construction materials at site or nearby site.</a:t>
            </a:r>
            <a:endParaRPr lang="en-US" sz="2800" b="1" dirty="0" smtClean="0">
              <a:latin typeface="Times New Roman" pitchFamily="18" charset="0"/>
              <a:cs typeface="Times New Roman" pitchFamily="18" charset="0"/>
            </a:endParaRPr>
          </a:p>
          <a:p>
            <a:pPr lvl="1">
              <a:lnSpc>
                <a:spcPct val="110000"/>
              </a:lnSpc>
            </a:pPr>
            <a:r>
              <a:rPr lang="x-none" sz="2800" b="1" dirty="0" smtClean="0">
                <a:latin typeface="Times New Roman" pitchFamily="18" charset="0"/>
                <a:cs typeface="Times New Roman" pitchFamily="18" charset="0"/>
              </a:rPr>
              <a:t>Determine the method of work execution i.e. by labor or equipments</a:t>
            </a:r>
            <a:r>
              <a:rPr lang="en-AU" sz="2800" b="1" dirty="0" smtClean="0">
                <a:latin typeface="Times New Roman" pitchFamily="18" charset="0"/>
                <a:cs typeface="Times New Roman" pitchFamily="18" charset="0"/>
              </a:rPr>
              <a:t>.</a:t>
            </a:r>
            <a:endParaRPr lang="en-US" sz="2800" b="1" dirty="0" smtClean="0">
              <a:latin typeface="Times New Roman" pitchFamily="18" charset="0"/>
              <a:cs typeface="Times New Roman" pitchFamily="18" charset="0"/>
            </a:endParaRPr>
          </a:p>
          <a:p>
            <a:pPr lvl="1">
              <a:lnSpc>
                <a:spcPct val="110000"/>
              </a:lnSpc>
            </a:pPr>
            <a:r>
              <a:rPr lang="x-none" sz="2800" b="1" dirty="0" smtClean="0">
                <a:latin typeface="Times New Roman" pitchFamily="18" charset="0"/>
                <a:cs typeface="Times New Roman" pitchFamily="18" charset="0"/>
              </a:rPr>
              <a:t>Thorough study of site and site investigations</a:t>
            </a:r>
            <a:r>
              <a:rPr lang="en-AU" sz="2800" b="1" dirty="0" smtClean="0">
                <a:latin typeface="Times New Roman" pitchFamily="18" charset="0"/>
                <a:cs typeface="Times New Roman" pitchFamily="18" charset="0"/>
              </a:rPr>
              <a:t>.</a:t>
            </a:r>
            <a:endParaRPr lang="en-US" sz="2800" b="1" dirty="0" smtClean="0">
              <a:latin typeface="Times New Roman" pitchFamily="18" charset="0"/>
              <a:cs typeface="Times New Roman" pitchFamily="18" charset="0"/>
            </a:endParaRPr>
          </a:p>
          <a:p>
            <a:pPr marL="0" indent="0">
              <a:buNone/>
            </a:pPr>
            <a:endParaRPr lang="en-AU" b="1" dirty="0">
              <a:solidFill>
                <a:srgbClr val="C00000"/>
              </a:solidFill>
              <a:latin typeface="Times New Roman" pitchFamily="18" charset="0"/>
              <a:cs typeface="Times New Roman" pitchFamily="18" charset="0"/>
            </a:endParaRPr>
          </a:p>
        </p:txBody>
      </p:sp>
      <p:sp>
        <p:nvSpPr>
          <p:cNvPr id="4" name="Title 1"/>
          <p:cNvSpPr>
            <a:spLocks noGrp="1"/>
          </p:cNvSpPr>
          <p:nvPr>
            <p:ph type="title"/>
          </p:nvPr>
        </p:nvSpPr>
        <p:spPr>
          <a:xfrm>
            <a:off x="529107" y="94669"/>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PLANNING BY CONTRACTOR AND </a:t>
            </a:r>
            <a:r>
              <a:rPr lang="en-AU" sz="3600" b="1" dirty="0" smtClean="0">
                <a:solidFill>
                  <a:srgbClr val="002060"/>
                </a:solidFill>
                <a:latin typeface="Times New Roman" panose="02020603050405020304" pitchFamily="18" charset="0"/>
                <a:cs typeface="Times New Roman" panose="02020603050405020304" pitchFamily="18" charset="0"/>
              </a:rPr>
              <a:t>CLIENT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28227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1530" y="833952"/>
            <a:ext cx="9562583" cy="6024048"/>
          </a:xfrm>
        </p:spPr>
        <p:txBody>
          <a:bodyPr>
            <a:normAutofit/>
          </a:bodyPr>
          <a:lstStyle/>
          <a:p>
            <a:pPr marL="0" lvl="0" indent="0">
              <a:buNone/>
            </a:pPr>
            <a:r>
              <a:rPr lang="en-US" b="1" i="1" u="sng" dirty="0">
                <a:solidFill>
                  <a:srgbClr val="00B050"/>
                </a:solidFill>
                <a:latin typeface="Times New Roman" pitchFamily="18" charset="0"/>
                <a:cs typeface="Times New Roman" pitchFamily="18" charset="0"/>
              </a:rPr>
              <a:t>Construction stage planning</a:t>
            </a:r>
          </a:p>
          <a:p>
            <a:pPr marL="0" indent="0" algn="just">
              <a:lnSpc>
                <a:spcPct val="100000"/>
              </a:lnSpc>
              <a:buNone/>
            </a:pPr>
            <a:r>
              <a:rPr lang="en-US" b="1" dirty="0" smtClean="0">
                <a:latin typeface="Times New Roman" pitchFamily="18" charset="0"/>
                <a:cs typeface="Times New Roman" pitchFamily="18" charset="0"/>
              </a:rPr>
              <a:t>After the acceptance of the tender, the contractor further needs in-depth planning. This stage of planning is also known as contract planning. </a:t>
            </a:r>
          </a:p>
          <a:p>
            <a:pPr lvl="1" algn="just">
              <a:lnSpc>
                <a:spcPct val="100000"/>
              </a:lnSpc>
            </a:pPr>
            <a:r>
              <a:rPr lang="x-none" sz="2800" b="1" dirty="0" smtClean="0">
                <a:latin typeface="Times New Roman" pitchFamily="18" charset="0"/>
                <a:cs typeface="Times New Roman" pitchFamily="18" charset="0"/>
              </a:rPr>
              <a:t>Studying the alternative methods of construction and to decide about subcontracting</a:t>
            </a:r>
            <a:endParaRPr lang="en-US" sz="2800" b="1" dirty="0" smtClean="0">
              <a:latin typeface="Times New Roman" pitchFamily="18" charset="0"/>
              <a:cs typeface="Times New Roman" pitchFamily="18" charset="0"/>
            </a:endParaRPr>
          </a:p>
          <a:p>
            <a:pPr lvl="1" algn="just">
              <a:lnSpc>
                <a:spcPct val="100000"/>
              </a:lnSpc>
            </a:pPr>
            <a:r>
              <a:rPr lang="x-none" sz="2800" b="1" dirty="0" smtClean="0">
                <a:latin typeface="Times New Roman" pitchFamily="18" charset="0"/>
                <a:cs typeface="Times New Roman" pitchFamily="18" charset="0"/>
              </a:rPr>
              <a:t>Working out detailed quantities of materials required and examine and fixing the methods of procurement and source</a:t>
            </a:r>
            <a:r>
              <a:rPr lang="en-US" sz="2800" b="1" dirty="0" smtClean="0">
                <a:latin typeface="Times New Roman" pitchFamily="18" charset="0"/>
                <a:cs typeface="Times New Roman" pitchFamily="18" charset="0"/>
              </a:rPr>
              <a:t>s</a:t>
            </a:r>
            <a:r>
              <a:rPr lang="x-none" sz="2800" b="1" dirty="0" smtClean="0">
                <a:latin typeface="Times New Roman" pitchFamily="18" charset="0"/>
                <a:cs typeface="Times New Roman" pitchFamily="18" charset="0"/>
              </a:rPr>
              <a:t> of them</a:t>
            </a:r>
            <a:endParaRPr lang="en-US" sz="2800" b="1" dirty="0" smtClean="0">
              <a:latin typeface="Times New Roman" pitchFamily="18" charset="0"/>
              <a:cs typeface="Times New Roman" pitchFamily="18" charset="0"/>
            </a:endParaRPr>
          </a:p>
          <a:p>
            <a:pPr lvl="1" algn="just">
              <a:lnSpc>
                <a:spcPct val="100000"/>
              </a:lnSpc>
            </a:pPr>
            <a:r>
              <a:rPr lang="x-none" sz="2800" b="1" dirty="0" smtClean="0">
                <a:latin typeface="Times New Roman" pitchFamily="18" charset="0"/>
                <a:cs typeface="Times New Roman" pitchFamily="18" charset="0"/>
              </a:rPr>
              <a:t>Working out detailed about construction workforce </a:t>
            </a:r>
            <a:r>
              <a:rPr lang="en-US" sz="2800" b="1" dirty="0" smtClean="0">
                <a:latin typeface="Times New Roman" pitchFamily="18" charset="0"/>
                <a:cs typeface="Times New Roman" pitchFamily="18" charset="0"/>
              </a:rPr>
              <a:t>like</a:t>
            </a:r>
            <a:r>
              <a:rPr lang="x-none" sz="2800" b="1" dirty="0" smtClean="0">
                <a:latin typeface="Times New Roman" pitchFamily="18" charset="0"/>
                <a:cs typeface="Times New Roman" pitchFamily="18" charset="0"/>
              </a:rPr>
              <a:t> skilled and unskilled manpower</a:t>
            </a:r>
            <a:endParaRPr lang="en-US" sz="2800" b="1" dirty="0" smtClean="0">
              <a:latin typeface="Times New Roman" pitchFamily="18" charset="0"/>
              <a:cs typeface="Times New Roman" pitchFamily="18" charset="0"/>
            </a:endParaRPr>
          </a:p>
          <a:p>
            <a:pPr lvl="1" algn="just">
              <a:lnSpc>
                <a:spcPct val="100000"/>
              </a:lnSpc>
            </a:pPr>
            <a:r>
              <a:rPr lang="x-none" sz="2800" b="1" dirty="0" smtClean="0">
                <a:latin typeface="Times New Roman" pitchFamily="18" charset="0"/>
                <a:cs typeface="Times New Roman" pitchFamily="18" charset="0"/>
              </a:rPr>
              <a:t>Working out details of plants, equipment their layout and </a:t>
            </a:r>
            <a:r>
              <a:rPr lang="en-US" sz="2800" b="1" dirty="0" smtClean="0">
                <a:latin typeface="Times New Roman" pitchFamily="18" charset="0"/>
                <a:cs typeface="Times New Roman" pitchFamily="18" charset="0"/>
              </a:rPr>
              <a:t>repair &amp; </a:t>
            </a:r>
            <a:r>
              <a:rPr lang="x-none" sz="2800" b="1" dirty="0" smtClean="0">
                <a:latin typeface="Times New Roman" pitchFamily="18" charset="0"/>
                <a:cs typeface="Times New Roman" pitchFamily="18" charset="0"/>
              </a:rPr>
              <a:t>maintenance strategy</a:t>
            </a:r>
            <a:r>
              <a:rPr lang="en-AU" sz="2800" b="1" dirty="0" smtClean="0">
                <a:latin typeface="Times New Roman" pitchFamily="18" charset="0"/>
                <a:cs typeface="Times New Roman" pitchFamily="18" charset="0"/>
              </a:rPr>
              <a:t>.</a:t>
            </a:r>
            <a:endParaRPr lang="en-US" sz="2800" b="1" dirty="0" smtClean="0">
              <a:latin typeface="Times New Roman" pitchFamily="18" charset="0"/>
              <a:cs typeface="Times New Roman" pitchFamily="18" charset="0"/>
            </a:endParaRPr>
          </a:p>
          <a:p>
            <a:pPr marL="0" indent="0">
              <a:buNone/>
            </a:pPr>
            <a:endParaRPr lang="en-AU" dirty="0"/>
          </a:p>
        </p:txBody>
      </p:sp>
      <p:sp>
        <p:nvSpPr>
          <p:cNvPr id="4" name="Title 1"/>
          <p:cNvSpPr>
            <a:spLocks noGrp="1"/>
          </p:cNvSpPr>
          <p:nvPr>
            <p:ph type="title"/>
          </p:nvPr>
        </p:nvSpPr>
        <p:spPr>
          <a:xfrm>
            <a:off x="94405" y="-97906"/>
            <a:ext cx="11585761"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PLANNING BY CONTRACTOR AND </a:t>
            </a:r>
            <a:r>
              <a:rPr lang="en-AU" sz="3600" b="1" dirty="0" smtClean="0">
                <a:solidFill>
                  <a:srgbClr val="002060"/>
                </a:solidFill>
                <a:latin typeface="Times New Roman" panose="02020603050405020304" pitchFamily="18" charset="0"/>
                <a:cs typeface="Times New Roman" panose="02020603050405020304" pitchFamily="18" charset="0"/>
              </a:rPr>
              <a:t>CLIENT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33343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7896" y="1542289"/>
            <a:ext cx="9184844" cy="4845631"/>
          </a:xfrm>
        </p:spPr>
        <p:txBody>
          <a:bodyPr>
            <a:normAutofit/>
          </a:bodyPr>
          <a:lstStyle/>
          <a:p>
            <a:pPr marL="0" lvl="1" indent="0">
              <a:spcBef>
                <a:spcPts val="1000"/>
              </a:spcBef>
              <a:buNone/>
            </a:pPr>
            <a:r>
              <a:rPr lang="en-US" sz="2800" b="1" i="1" u="sng" dirty="0" smtClean="0">
                <a:solidFill>
                  <a:srgbClr val="00B050"/>
                </a:solidFill>
                <a:latin typeface="Times New Roman" pitchFamily="18" charset="0"/>
                <a:cs typeface="Times New Roman" pitchFamily="18" charset="0"/>
              </a:rPr>
              <a:t>Construction stage planning (Cont’d..) </a:t>
            </a:r>
          </a:p>
          <a:p>
            <a:pPr marL="228600" lvl="1" algn="just">
              <a:spcBef>
                <a:spcPts val="1000"/>
              </a:spcBef>
            </a:pPr>
            <a:r>
              <a:rPr lang="x-none" sz="2800" b="1" dirty="0" smtClean="0">
                <a:latin typeface="Times New Roman" pitchFamily="18" charset="0"/>
                <a:cs typeface="Times New Roman" pitchFamily="18" charset="0"/>
              </a:rPr>
              <a:t>Planning for camp facilities, access, accommodations, site offices and layout</a:t>
            </a:r>
            <a:r>
              <a:rPr lang="en-AU" sz="2800" b="1" dirty="0" smtClean="0">
                <a:latin typeface="Times New Roman" pitchFamily="18" charset="0"/>
                <a:cs typeface="Times New Roman" pitchFamily="18" charset="0"/>
              </a:rPr>
              <a:t>.</a:t>
            </a:r>
          </a:p>
          <a:p>
            <a:pPr marL="228600" lvl="1" algn="just">
              <a:spcBef>
                <a:spcPts val="1000"/>
              </a:spcBef>
            </a:pPr>
            <a:r>
              <a:rPr lang="x-none" sz="2800" b="1" dirty="0" smtClean="0">
                <a:latin typeface="Times New Roman" pitchFamily="18" charset="0"/>
                <a:cs typeface="Times New Roman" pitchFamily="18" charset="0"/>
              </a:rPr>
              <a:t>Planning </a:t>
            </a:r>
            <a:r>
              <a:rPr lang="x-none" sz="2800" b="1" dirty="0">
                <a:latin typeface="Times New Roman" pitchFamily="18" charset="0"/>
                <a:cs typeface="Times New Roman" pitchFamily="18" charset="0"/>
              </a:rPr>
              <a:t>for surveillance like proper lighting, ventilation, drinking water, sanitation, first aid </a:t>
            </a:r>
            <a:r>
              <a:rPr lang="x-none" sz="2800" b="1" dirty="0" smtClean="0">
                <a:latin typeface="Times New Roman" pitchFamily="18" charset="0"/>
                <a:cs typeface="Times New Roman" pitchFamily="18" charset="0"/>
              </a:rPr>
              <a:t>treatment</a:t>
            </a:r>
            <a:r>
              <a:rPr lang="en-AU" sz="2800" b="1" dirty="0" smtClean="0">
                <a:latin typeface="Times New Roman" pitchFamily="18" charset="0"/>
                <a:cs typeface="Times New Roman" pitchFamily="18" charset="0"/>
              </a:rPr>
              <a:t>. </a:t>
            </a:r>
          </a:p>
          <a:p>
            <a:pPr marL="228600" lvl="1" algn="just">
              <a:spcBef>
                <a:spcPts val="1000"/>
              </a:spcBef>
            </a:pPr>
            <a:r>
              <a:rPr lang="x-none" sz="2800" b="1" dirty="0" smtClean="0">
                <a:latin typeface="Times New Roman" pitchFamily="18" charset="0"/>
                <a:cs typeface="Times New Roman" pitchFamily="18" charset="0"/>
              </a:rPr>
              <a:t>Study </a:t>
            </a:r>
            <a:r>
              <a:rPr lang="x-none" sz="2800" b="1" dirty="0">
                <a:latin typeface="Times New Roman" pitchFamily="18" charset="0"/>
                <a:cs typeface="Times New Roman" pitchFamily="18" charset="0"/>
              </a:rPr>
              <a:t>interdependence of different items of works and fixing the sequence of </a:t>
            </a:r>
            <a:r>
              <a:rPr lang="x-none" sz="2800" b="1" dirty="0" smtClean="0">
                <a:latin typeface="Times New Roman" pitchFamily="18" charset="0"/>
                <a:cs typeface="Times New Roman" pitchFamily="18" charset="0"/>
              </a:rPr>
              <a:t>them</a:t>
            </a:r>
            <a:r>
              <a:rPr lang="en-AU" sz="2800" b="1" dirty="0" smtClean="0">
                <a:latin typeface="Times New Roman" pitchFamily="18" charset="0"/>
                <a:cs typeface="Times New Roman" pitchFamily="18" charset="0"/>
              </a:rPr>
              <a:t>. </a:t>
            </a:r>
          </a:p>
          <a:p>
            <a:pPr marL="228600" lvl="1" algn="just">
              <a:spcBef>
                <a:spcPts val="1000"/>
              </a:spcBef>
            </a:pPr>
            <a:r>
              <a:rPr lang="x-none" sz="2800" b="1" dirty="0" smtClean="0">
                <a:latin typeface="Times New Roman" pitchFamily="18" charset="0"/>
                <a:cs typeface="Times New Roman" pitchFamily="18" charset="0"/>
              </a:rPr>
              <a:t>Finalize </a:t>
            </a:r>
            <a:r>
              <a:rPr lang="x-none" sz="2800" b="1" dirty="0">
                <a:latin typeface="Times New Roman" pitchFamily="18" charset="0"/>
                <a:cs typeface="Times New Roman" pitchFamily="18" charset="0"/>
              </a:rPr>
              <a:t>the work program of each item of work and to decide the dates of their starting and completing</a:t>
            </a:r>
            <a:endParaRPr lang="en-US" sz="2800" b="1" dirty="0">
              <a:latin typeface="Times New Roman" pitchFamily="18" charset="0"/>
              <a:cs typeface="Times New Roman" pitchFamily="18" charset="0"/>
            </a:endParaRPr>
          </a:p>
          <a:p>
            <a:endParaRPr lang="en-AU" b="1" dirty="0">
              <a:latin typeface="Times New Roman" pitchFamily="18" charset="0"/>
              <a:cs typeface="Times New Roman" pitchFamily="18" charset="0"/>
            </a:endParaRPr>
          </a:p>
        </p:txBody>
      </p:sp>
      <p:sp>
        <p:nvSpPr>
          <p:cNvPr id="4" name="Title 1"/>
          <p:cNvSpPr>
            <a:spLocks noGrp="1"/>
          </p:cNvSpPr>
          <p:nvPr>
            <p:ph type="title"/>
          </p:nvPr>
        </p:nvSpPr>
        <p:spPr>
          <a:xfrm>
            <a:off x="529107" y="107548"/>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PLANNING BY CONTRACTOR AND </a:t>
            </a:r>
            <a:r>
              <a:rPr lang="en-AU" sz="3600" b="1" dirty="0" smtClean="0">
                <a:solidFill>
                  <a:srgbClr val="002060"/>
                </a:solidFill>
                <a:latin typeface="Times New Roman" panose="02020603050405020304" pitchFamily="18" charset="0"/>
                <a:cs typeface="Times New Roman" panose="02020603050405020304" pitchFamily="18" charset="0"/>
              </a:rPr>
              <a:t>CLIENT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70199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9874" y="1713165"/>
            <a:ext cx="9279734" cy="4351338"/>
          </a:xfrm>
        </p:spPr>
        <p:txBody>
          <a:bodyPr/>
          <a:lstStyle/>
          <a:p>
            <a:pPr lvl="0">
              <a:buNone/>
            </a:pPr>
            <a:r>
              <a:rPr lang="en-US" b="1" i="1" u="sng" dirty="0">
                <a:solidFill>
                  <a:srgbClr val="00B050"/>
                </a:solidFill>
                <a:latin typeface="Times New Roman" pitchFamily="18" charset="0"/>
                <a:cs typeface="Times New Roman" pitchFamily="18" charset="0"/>
              </a:rPr>
              <a:t>Post construction stage planning</a:t>
            </a:r>
          </a:p>
          <a:p>
            <a:pPr algn="just"/>
            <a:r>
              <a:rPr lang="x-none" b="1" dirty="0">
                <a:latin typeface="Times New Roman" pitchFamily="18" charset="0"/>
                <a:cs typeface="Times New Roman" pitchFamily="18" charset="0"/>
              </a:rPr>
              <a:t>Demobilization of plants and equipment</a:t>
            </a:r>
            <a:endParaRPr lang="en-US" b="1" dirty="0">
              <a:latin typeface="Times New Roman" pitchFamily="18" charset="0"/>
              <a:cs typeface="Times New Roman" pitchFamily="18" charset="0"/>
            </a:endParaRPr>
          </a:p>
          <a:p>
            <a:pPr algn="just"/>
            <a:r>
              <a:rPr lang="x-none" b="1" dirty="0">
                <a:latin typeface="Times New Roman" pitchFamily="18" charset="0"/>
                <a:cs typeface="Times New Roman" pitchFamily="18" charset="0"/>
              </a:rPr>
              <a:t>Demobilization of labors</a:t>
            </a:r>
            <a:endParaRPr lang="en-US" b="1" dirty="0">
              <a:latin typeface="Times New Roman" pitchFamily="18" charset="0"/>
              <a:cs typeface="Times New Roman" pitchFamily="18" charset="0"/>
            </a:endParaRPr>
          </a:p>
          <a:p>
            <a:pPr algn="just"/>
            <a:r>
              <a:rPr lang="x-none" b="1" dirty="0">
                <a:latin typeface="Times New Roman" pitchFamily="18" charset="0"/>
                <a:cs typeface="Times New Roman" pitchFamily="18" charset="0"/>
              </a:rPr>
              <a:t>Clearance of materials inventory and its stock  </a:t>
            </a:r>
            <a:endParaRPr lang="en-US" b="1" dirty="0">
              <a:latin typeface="Times New Roman" pitchFamily="18" charset="0"/>
              <a:cs typeface="Times New Roman" pitchFamily="18" charset="0"/>
            </a:endParaRPr>
          </a:p>
          <a:p>
            <a:pPr algn="just"/>
            <a:r>
              <a:rPr lang="x-none" b="1" dirty="0">
                <a:latin typeface="Times New Roman" pitchFamily="18" charset="0"/>
                <a:cs typeface="Times New Roman" pitchFamily="18" charset="0"/>
              </a:rPr>
              <a:t>Handover the project to client in targeted date</a:t>
            </a:r>
            <a:endParaRPr lang="en-US" b="1" dirty="0">
              <a:latin typeface="Times New Roman" pitchFamily="18" charset="0"/>
              <a:cs typeface="Times New Roman" pitchFamily="18" charset="0"/>
            </a:endParaRPr>
          </a:p>
          <a:p>
            <a:pPr algn="just"/>
            <a:r>
              <a:rPr lang="x-none" b="1" dirty="0">
                <a:latin typeface="Times New Roman" pitchFamily="18" charset="0"/>
                <a:cs typeface="Times New Roman" pitchFamily="18" charset="0"/>
              </a:rPr>
              <a:t>Responsible for the defect liability construction within its period </a:t>
            </a:r>
            <a:endParaRPr lang="en-US" b="1" dirty="0">
              <a:latin typeface="Times New Roman" pitchFamily="18" charset="0"/>
              <a:cs typeface="Times New Roman" pitchFamily="18" charset="0"/>
            </a:endParaRPr>
          </a:p>
          <a:p>
            <a:endParaRPr lang="en-AU" b="1" dirty="0">
              <a:latin typeface="Times New Roman" pitchFamily="18" charset="0"/>
              <a:cs typeface="Times New Roman" pitchFamily="18" charset="0"/>
            </a:endParaRPr>
          </a:p>
        </p:txBody>
      </p:sp>
      <p:sp>
        <p:nvSpPr>
          <p:cNvPr id="4" name="Title 1"/>
          <p:cNvSpPr>
            <a:spLocks noGrp="1"/>
          </p:cNvSpPr>
          <p:nvPr>
            <p:ph type="title"/>
          </p:nvPr>
        </p:nvSpPr>
        <p:spPr>
          <a:xfrm>
            <a:off x="413197" y="171942"/>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PLANNING BY CONTRACTOR AND </a:t>
            </a:r>
            <a:r>
              <a:rPr lang="en-AU" sz="3600" b="1" dirty="0" smtClean="0">
                <a:solidFill>
                  <a:srgbClr val="002060"/>
                </a:solidFill>
                <a:latin typeface="Times New Roman" panose="02020603050405020304" pitchFamily="18" charset="0"/>
                <a:cs typeface="Times New Roman" panose="02020603050405020304" pitchFamily="18" charset="0"/>
              </a:rPr>
              <a:t>CLIENT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91208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9411"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CONSTRUCTION SCHEDULE</a:t>
            </a:r>
          </a:p>
        </p:txBody>
      </p:sp>
      <p:sp>
        <p:nvSpPr>
          <p:cNvPr id="3" name="Content Placeholder 2"/>
          <p:cNvSpPr>
            <a:spLocks noGrp="1"/>
          </p:cNvSpPr>
          <p:nvPr>
            <p:ph idx="1"/>
          </p:nvPr>
        </p:nvSpPr>
        <p:spPr>
          <a:xfrm>
            <a:off x="490470" y="1325562"/>
            <a:ext cx="9632324" cy="5229783"/>
          </a:xfrm>
        </p:spPr>
        <p:txBody>
          <a:bodyPr>
            <a:normAutofit/>
          </a:bodyPr>
          <a:lstStyle/>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 schedule is </a:t>
            </a:r>
            <a:r>
              <a:rPr lang="en-US" b="1" dirty="0">
                <a:solidFill>
                  <a:srgbClr val="FF0000"/>
                </a:solidFill>
                <a:latin typeface="Times New Roman" panose="02020603050405020304" pitchFamily="18" charset="0"/>
                <a:cs typeface="Times New Roman" panose="02020603050405020304" pitchFamily="18" charset="0"/>
              </a:rPr>
              <a:t>graphical representation </a:t>
            </a:r>
            <a:r>
              <a:rPr lang="en-US" b="1" dirty="0" smtClean="0">
                <a:latin typeface="Times New Roman" panose="02020603050405020304" pitchFamily="18" charset="0"/>
                <a:cs typeface="Times New Roman" panose="02020603050405020304" pitchFamily="18" charset="0"/>
              </a:rPr>
              <a:t>which shows the </a:t>
            </a:r>
            <a:r>
              <a:rPr lang="en-US" b="1" dirty="0">
                <a:solidFill>
                  <a:srgbClr val="FF0000"/>
                </a:solidFill>
                <a:latin typeface="Times New Roman" panose="02020603050405020304" pitchFamily="18" charset="0"/>
                <a:cs typeface="Times New Roman" panose="02020603050405020304" pitchFamily="18" charset="0"/>
              </a:rPr>
              <a:t>starting and completion dates </a:t>
            </a:r>
            <a:r>
              <a:rPr lang="en-US" b="1" dirty="0" smtClean="0">
                <a:latin typeface="Times New Roman" panose="02020603050405020304" pitchFamily="18" charset="0"/>
                <a:cs typeface="Times New Roman" panose="02020603050405020304" pitchFamily="18" charset="0"/>
              </a:rPr>
              <a:t>of each activity and the </a:t>
            </a:r>
            <a:r>
              <a:rPr lang="en-US" b="1" dirty="0">
                <a:solidFill>
                  <a:srgbClr val="FF0000"/>
                </a:solidFill>
                <a:latin typeface="Times New Roman" panose="02020603050405020304" pitchFamily="18" charset="0"/>
                <a:cs typeface="Times New Roman" panose="02020603050405020304" pitchFamily="18" charset="0"/>
              </a:rPr>
              <a:t>sequential relationship </a:t>
            </a:r>
            <a:r>
              <a:rPr lang="en-US" b="1" dirty="0" smtClean="0">
                <a:latin typeface="Times New Roman" panose="02020603050405020304" pitchFamily="18" charset="0"/>
                <a:cs typeface="Times New Roman" panose="02020603050405020304" pitchFamily="18" charset="0"/>
              </a:rPr>
              <a:t>among the various activities.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Construction scheduling refers to the process of </a:t>
            </a:r>
            <a:r>
              <a:rPr lang="en-AU" b="1" dirty="0" smtClean="0">
                <a:solidFill>
                  <a:srgbClr val="FF0000"/>
                </a:solidFill>
                <a:latin typeface="Times New Roman" panose="02020603050405020304" pitchFamily="18" charset="0"/>
                <a:cs typeface="Times New Roman" panose="02020603050405020304" pitchFamily="18" charset="0"/>
              </a:rPr>
              <a:t>laying out all the actual activities</a:t>
            </a:r>
            <a:r>
              <a:rPr lang="en-AU" b="1" dirty="0" smtClean="0">
                <a:latin typeface="Times New Roman" panose="02020603050405020304" pitchFamily="18" charset="0"/>
                <a:cs typeface="Times New Roman" panose="02020603050405020304" pitchFamily="18" charset="0"/>
              </a:rPr>
              <a:t> of the project in the time order in which they are to be performed. [4]</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Now a days large project consist of innumerable activities interdependent to one another, it is necessary to make the schedule in a systematic way for easy understanding and reference. [5]</a:t>
            </a:r>
          </a:p>
          <a:p>
            <a:pPr algn="just">
              <a:lnSpc>
                <a:spcPct val="100000"/>
              </a:lnSpc>
              <a:buFont typeface="Wingdings" panose="05000000000000000000" pitchFamily="2" charset="2"/>
              <a:buChar char="Ø"/>
            </a:pPr>
            <a:endParaRPr lang="en-AU" dirty="0"/>
          </a:p>
        </p:txBody>
      </p:sp>
    </p:spTree>
    <p:extLst>
      <p:ext uri="{BB962C8B-B14F-4D97-AF65-F5344CB8AC3E}">
        <p14:creationId xmlns:p14="http://schemas.microsoft.com/office/powerpoint/2010/main" val="22813803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2138" y="1278565"/>
            <a:ext cx="8344437" cy="5032083"/>
          </a:xfrm>
        </p:spPr>
        <p:txBody>
          <a:bodyPr/>
          <a:lstStyle/>
          <a:p>
            <a:pPr marL="0" indent="0">
              <a:buNone/>
            </a:pPr>
            <a:r>
              <a:rPr lang="x-none" b="1" dirty="0" smtClean="0">
                <a:solidFill>
                  <a:srgbClr val="C00000"/>
                </a:solidFill>
                <a:latin typeface="Times New Roman" pitchFamily="18" charset="0"/>
                <a:cs typeface="Times New Roman" pitchFamily="18" charset="0"/>
              </a:rPr>
              <a:t>Use of scheduling</a:t>
            </a:r>
            <a:endParaRPr lang="en-US" b="1" dirty="0" smtClean="0">
              <a:solidFill>
                <a:srgbClr val="C00000"/>
              </a:solidFill>
              <a:latin typeface="Times New Roman" pitchFamily="18" charset="0"/>
              <a:cs typeface="Times New Roman" pitchFamily="18" charset="0"/>
            </a:endParaRPr>
          </a:p>
          <a:p>
            <a:pPr algn="just">
              <a:lnSpc>
                <a:spcPct val="100000"/>
              </a:lnSpc>
              <a:buFont typeface="Wingdings" panose="05000000000000000000" pitchFamily="2" charset="2"/>
              <a:buChar char="Ø"/>
            </a:pPr>
            <a:r>
              <a:rPr lang="x-none" b="1" dirty="0">
                <a:latin typeface="Times New Roman" panose="02020603050405020304" pitchFamily="18" charset="0"/>
                <a:cs typeface="Times New Roman" panose="02020603050405020304" pitchFamily="18" charset="0"/>
              </a:rPr>
              <a:t>The quantity of work involved, labor, material, equipment and money required at each stage of work can be determined by scheduling.</a:t>
            </a: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x-none" b="1" dirty="0">
                <a:latin typeface="Times New Roman" panose="02020603050405020304" pitchFamily="18" charset="0"/>
                <a:cs typeface="Times New Roman" panose="02020603050405020304" pitchFamily="18" charset="0"/>
              </a:rPr>
              <a:t>The actual progress of the work can be checked from time to time by </a:t>
            </a:r>
            <a:r>
              <a:rPr lang="x-none" b="1" dirty="0" smtClean="0">
                <a:latin typeface="Times New Roman" panose="02020603050405020304" pitchFamily="18" charset="0"/>
                <a:cs typeface="Times New Roman" panose="02020603050405020304" pitchFamily="18" charset="0"/>
              </a:rPr>
              <a:t>scheduling</a:t>
            </a:r>
            <a:r>
              <a:rPr lang="en-AU" b="1" dirty="0" smtClean="0">
                <a:latin typeface="Times New Roman" panose="02020603050405020304" pitchFamily="18" charset="0"/>
                <a:cs typeface="Times New Roman" panose="02020603050405020304" pitchFamily="18" charset="0"/>
              </a:rPr>
              <a:t>.</a:t>
            </a: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x-none" b="1" dirty="0">
                <a:latin typeface="Times New Roman" panose="02020603050405020304" pitchFamily="18" charset="0"/>
                <a:cs typeface="Times New Roman" panose="02020603050405020304" pitchFamily="18" charset="0"/>
              </a:rPr>
              <a:t>The project can be carried out in systematic manner by the use of </a:t>
            </a:r>
            <a:r>
              <a:rPr lang="x-none" b="1" dirty="0" smtClean="0">
                <a:latin typeface="Times New Roman" panose="02020603050405020304" pitchFamily="18" charset="0"/>
                <a:cs typeface="Times New Roman" panose="02020603050405020304" pitchFamily="18" charset="0"/>
              </a:rPr>
              <a:t>scheduling</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To control financing and payment.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To manage changes and uncertainties. </a:t>
            </a:r>
            <a:endParaRPr lang="en-US" b="1" dirty="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AU" dirty="0"/>
          </a:p>
        </p:txBody>
      </p:sp>
      <p:sp>
        <p:nvSpPr>
          <p:cNvPr id="4" name="Title 1"/>
          <p:cNvSpPr>
            <a:spLocks noGrp="1"/>
          </p:cNvSpPr>
          <p:nvPr>
            <p:ph type="title"/>
          </p:nvPr>
        </p:nvSpPr>
        <p:spPr>
          <a:xfrm>
            <a:off x="464713" y="120427"/>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CONSTRUCTION </a:t>
            </a:r>
            <a:r>
              <a:rPr lang="en-AU" sz="3600" b="1" dirty="0" smtClean="0">
                <a:solidFill>
                  <a:srgbClr val="002060"/>
                </a:solidFill>
                <a:latin typeface="Times New Roman" panose="02020603050405020304" pitchFamily="18" charset="0"/>
                <a:cs typeface="Times New Roman" panose="02020603050405020304" pitchFamily="18" charset="0"/>
              </a:rPr>
              <a:t>SCHEDULE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63292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5279265" cy="4832752"/>
          </a:xfrm>
        </p:spPr>
        <p:txBody>
          <a:bodyPr>
            <a:normAutofit/>
          </a:bodyPr>
          <a:lstStyle/>
          <a:p>
            <a:pPr marL="0" indent="0">
              <a:buNone/>
            </a:pPr>
            <a:r>
              <a:rPr lang="x-none" b="1" dirty="0">
                <a:solidFill>
                  <a:srgbClr val="C00000"/>
                </a:solidFill>
                <a:latin typeface="Times New Roman" pitchFamily="18" charset="0"/>
                <a:cs typeface="Times New Roman" pitchFamily="18" charset="0"/>
              </a:rPr>
              <a:t>Classification of scheduling</a:t>
            </a:r>
            <a:endParaRPr lang="en-US" b="1" dirty="0">
              <a:solidFill>
                <a:srgbClr val="C00000"/>
              </a:solidFill>
              <a:latin typeface="Times New Roman" pitchFamily="18" charset="0"/>
              <a:cs typeface="Times New Roman" pitchFamily="18" charset="0"/>
            </a:endParaRPr>
          </a:p>
          <a:p>
            <a:pPr lvl="1"/>
            <a:r>
              <a:rPr lang="x-none" sz="2800" b="1" dirty="0">
                <a:latin typeface="Times New Roman" pitchFamily="18" charset="0"/>
                <a:cs typeface="Times New Roman" pitchFamily="18" charset="0"/>
              </a:rPr>
              <a:t>Construction schedule</a:t>
            </a:r>
            <a:endParaRPr lang="en-US" sz="2800" b="1" dirty="0">
              <a:latin typeface="Times New Roman" pitchFamily="18" charset="0"/>
              <a:cs typeface="Times New Roman" pitchFamily="18" charset="0"/>
            </a:endParaRPr>
          </a:p>
          <a:p>
            <a:pPr lvl="1"/>
            <a:r>
              <a:rPr lang="x-none" sz="2800" b="1" dirty="0">
                <a:latin typeface="Times New Roman" pitchFamily="18" charset="0"/>
                <a:cs typeface="Times New Roman" pitchFamily="18" charset="0"/>
              </a:rPr>
              <a:t>Materials schedule</a:t>
            </a:r>
            <a:endParaRPr lang="en-US" sz="2800" b="1" dirty="0">
              <a:latin typeface="Times New Roman" pitchFamily="18" charset="0"/>
              <a:cs typeface="Times New Roman" pitchFamily="18" charset="0"/>
            </a:endParaRPr>
          </a:p>
          <a:p>
            <a:pPr lvl="1"/>
            <a:r>
              <a:rPr lang="x-none" sz="2800" b="1" dirty="0">
                <a:latin typeface="Times New Roman" pitchFamily="18" charset="0"/>
                <a:cs typeface="Times New Roman" pitchFamily="18" charset="0"/>
              </a:rPr>
              <a:t>Labor schedule</a:t>
            </a:r>
            <a:endParaRPr lang="en-US" sz="2800" b="1" dirty="0">
              <a:latin typeface="Times New Roman" pitchFamily="18" charset="0"/>
              <a:cs typeface="Times New Roman" pitchFamily="18" charset="0"/>
            </a:endParaRPr>
          </a:p>
          <a:p>
            <a:pPr lvl="1"/>
            <a:r>
              <a:rPr lang="x-none" sz="2800" b="1" dirty="0">
                <a:latin typeface="Times New Roman" pitchFamily="18" charset="0"/>
                <a:cs typeface="Times New Roman" pitchFamily="18" charset="0"/>
              </a:rPr>
              <a:t>Equipment schedule</a:t>
            </a:r>
            <a:endParaRPr lang="en-US" sz="2800" b="1" dirty="0">
              <a:latin typeface="Times New Roman" pitchFamily="18" charset="0"/>
              <a:cs typeface="Times New Roman" pitchFamily="18" charset="0"/>
            </a:endParaRPr>
          </a:p>
          <a:p>
            <a:pPr lvl="1"/>
            <a:r>
              <a:rPr lang="x-none" sz="2800" b="1" dirty="0">
                <a:latin typeface="Times New Roman" pitchFamily="18" charset="0"/>
                <a:cs typeface="Times New Roman" pitchFamily="18" charset="0"/>
              </a:rPr>
              <a:t>Financial schedule</a:t>
            </a:r>
            <a:endParaRPr lang="en-US" sz="2800" b="1" dirty="0">
              <a:latin typeface="Times New Roman" pitchFamily="18" charset="0"/>
              <a:cs typeface="Times New Roman" pitchFamily="18" charset="0"/>
            </a:endParaRPr>
          </a:p>
          <a:p>
            <a:pPr lvl="1"/>
            <a:r>
              <a:rPr lang="x-none" sz="2800" b="1" dirty="0">
                <a:latin typeface="Times New Roman" pitchFamily="18" charset="0"/>
                <a:cs typeface="Times New Roman" pitchFamily="18" charset="0"/>
              </a:rPr>
              <a:t>Control schedule</a:t>
            </a:r>
            <a:endParaRPr lang="en-US" sz="2800" b="1" dirty="0">
              <a:latin typeface="Times New Roman" pitchFamily="18" charset="0"/>
              <a:cs typeface="Times New Roman" pitchFamily="18" charset="0"/>
            </a:endParaRPr>
          </a:p>
          <a:p>
            <a:pPr lvl="1"/>
            <a:r>
              <a:rPr lang="x-none" sz="2800" b="1" dirty="0">
                <a:latin typeface="Times New Roman" pitchFamily="18" charset="0"/>
                <a:cs typeface="Times New Roman" pitchFamily="18" charset="0"/>
              </a:rPr>
              <a:t>Organizational schedule</a:t>
            </a:r>
            <a:endParaRPr lang="en-US" sz="2800" b="1" dirty="0">
              <a:latin typeface="Times New Roman" pitchFamily="18" charset="0"/>
              <a:cs typeface="Times New Roman" pitchFamily="18" charset="0"/>
            </a:endParaRPr>
          </a:p>
          <a:p>
            <a:pPr lvl="1"/>
            <a:r>
              <a:rPr lang="x-none" sz="2800" b="1" dirty="0">
                <a:latin typeface="Times New Roman" pitchFamily="18" charset="0"/>
                <a:cs typeface="Times New Roman" pitchFamily="18" charset="0"/>
              </a:rPr>
              <a:t>Summary schedule</a:t>
            </a:r>
            <a:endParaRPr lang="en-US" sz="2800" b="1" dirty="0">
              <a:latin typeface="Times New Roman" pitchFamily="18" charset="0"/>
              <a:cs typeface="Times New Roman" pitchFamily="18" charset="0"/>
            </a:endParaRPr>
          </a:p>
          <a:p>
            <a:pPr marL="0" indent="0">
              <a:buNone/>
            </a:pPr>
            <a:endParaRPr lang="en-AU" b="1" dirty="0">
              <a:solidFill>
                <a:srgbClr val="C00000"/>
              </a:solidFill>
              <a:latin typeface="Times New Roman" pitchFamily="18" charset="0"/>
              <a:cs typeface="Times New Roman" pitchFamily="18" charset="0"/>
            </a:endParaRPr>
          </a:p>
        </p:txBody>
      </p:sp>
      <p:sp>
        <p:nvSpPr>
          <p:cNvPr id="4" name="Rectangle 3"/>
          <p:cNvSpPr/>
          <p:nvPr/>
        </p:nvSpPr>
        <p:spPr>
          <a:xfrm>
            <a:off x="7065763" y="1691059"/>
            <a:ext cx="4546242" cy="1815882"/>
          </a:xfrm>
          <a:prstGeom prst="rect">
            <a:avLst/>
          </a:prstGeom>
        </p:spPr>
        <p:txBody>
          <a:bodyPr wrap="square">
            <a:spAutoFit/>
          </a:bodyPr>
          <a:lstStyle/>
          <a:p>
            <a:r>
              <a:rPr lang="x-none" sz="2800" b="1" dirty="0">
                <a:solidFill>
                  <a:srgbClr val="C00000"/>
                </a:solidFill>
                <a:latin typeface="Times New Roman" pitchFamily="18" charset="0"/>
                <a:cs typeface="Times New Roman" pitchFamily="18" charset="0"/>
              </a:rPr>
              <a:t>Methods of scheduling</a:t>
            </a:r>
            <a:endParaRPr lang="en-US" sz="2800" b="1" dirty="0">
              <a:solidFill>
                <a:srgbClr val="C00000"/>
              </a:solidFill>
              <a:latin typeface="Times New Roman" pitchFamily="18" charset="0"/>
              <a:cs typeface="Times New Roman" pitchFamily="18" charset="0"/>
            </a:endParaRPr>
          </a:p>
          <a:p>
            <a:pPr marL="457200" indent="-457200">
              <a:buFont typeface="Arial" panose="020B0604020202020204" pitchFamily="34" charset="0"/>
              <a:buChar char="•"/>
            </a:pPr>
            <a:r>
              <a:rPr lang="x-none" sz="2800" b="1" dirty="0">
                <a:latin typeface="Times New Roman" pitchFamily="18" charset="0"/>
                <a:cs typeface="Times New Roman" pitchFamily="18" charset="0"/>
              </a:rPr>
              <a:t>Bar chart or Gantt charts</a:t>
            </a:r>
            <a:endParaRPr lang="en-US" sz="2800" b="1" dirty="0">
              <a:latin typeface="Times New Roman" pitchFamily="18" charset="0"/>
              <a:cs typeface="Times New Roman" pitchFamily="18" charset="0"/>
            </a:endParaRPr>
          </a:p>
          <a:p>
            <a:pPr marL="457200" indent="-457200">
              <a:buFont typeface="Arial" panose="020B0604020202020204" pitchFamily="34" charset="0"/>
              <a:buChar char="•"/>
            </a:pPr>
            <a:r>
              <a:rPr lang="x-none" sz="2800" b="1" dirty="0">
                <a:latin typeface="Times New Roman" pitchFamily="18" charset="0"/>
                <a:cs typeface="Times New Roman" pitchFamily="18" charset="0"/>
              </a:rPr>
              <a:t>Milestone charts</a:t>
            </a:r>
            <a:endParaRPr lang="en-US" sz="2800" b="1" dirty="0">
              <a:latin typeface="Times New Roman" pitchFamily="18" charset="0"/>
              <a:cs typeface="Times New Roman" pitchFamily="18" charset="0"/>
            </a:endParaRPr>
          </a:p>
          <a:p>
            <a:pPr marL="457200" indent="-457200">
              <a:buFont typeface="Arial" panose="020B0604020202020204" pitchFamily="34" charset="0"/>
              <a:buChar char="•"/>
            </a:pPr>
            <a:r>
              <a:rPr lang="x-none" sz="2800" b="1" dirty="0">
                <a:latin typeface="Times New Roman" pitchFamily="18" charset="0"/>
                <a:cs typeface="Times New Roman" pitchFamily="18" charset="0"/>
              </a:rPr>
              <a:t>Network analysis</a:t>
            </a:r>
            <a:endParaRPr lang="en-US" sz="2800" b="1" dirty="0">
              <a:latin typeface="Times New Roman" pitchFamily="18" charset="0"/>
              <a:cs typeface="Times New Roman" pitchFamily="18" charset="0"/>
            </a:endParaRPr>
          </a:p>
        </p:txBody>
      </p:sp>
      <p:sp>
        <p:nvSpPr>
          <p:cNvPr id="5" name="Title 1"/>
          <p:cNvSpPr>
            <a:spLocks noGrp="1"/>
          </p:cNvSpPr>
          <p:nvPr>
            <p:ph type="title"/>
          </p:nvPr>
        </p:nvSpPr>
        <p:spPr>
          <a:xfrm>
            <a:off x="502023"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CONSTRUCTION </a:t>
            </a:r>
            <a:r>
              <a:rPr lang="en-AU" sz="3600" b="1" dirty="0" smtClean="0">
                <a:solidFill>
                  <a:srgbClr val="002060"/>
                </a:solidFill>
                <a:latin typeface="Times New Roman" panose="02020603050405020304" pitchFamily="18" charset="0"/>
                <a:cs typeface="Times New Roman" panose="02020603050405020304" pitchFamily="18" charset="0"/>
              </a:rPr>
              <a:t>SCHEDULE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72071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8954" y="1016279"/>
            <a:ext cx="9712412" cy="5747591"/>
          </a:xfrm>
        </p:spPr>
        <p:txBody>
          <a:bodyPr>
            <a:normAutofit/>
          </a:bodyPr>
          <a:lstStyle/>
          <a:p>
            <a:pPr marL="0" indent="0" algn="just">
              <a:buNone/>
            </a:pPr>
            <a:r>
              <a:rPr lang="x-none" b="1" u="sng" dirty="0">
                <a:solidFill>
                  <a:srgbClr val="00B050"/>
                </a:solidFill>
                <a:latin typeface="Times New Roman" pitchFamily="18" charset="0"/>
                <a:cs typeface="Times New Roman" pitchFamily="18" charset="0"/>
              </a:rPr>
              <a:t>Construction schedule and its </a:t>
            </a:r>
            <a:r>
              <a:rPr lang="x-none" b="1" u="sng" dirty="0" smtClean="0">
                <a:solidFill>
                  <a:srgbClr val="00B050"/>
                </a:solidFill>
                <a:latin typeface="Times New Roman" pitchFamily="18" charset="0"/>
                <a:cs typeface="Times New Roman" pitchFamily="18" charset="0"/>
              </a:rPr>
              <a:t>preparation</a:t>
            </a:r>
            <a:r>
              <a:rPr lang="en-AU" b="1" u="sng" dirty="0" smtClean="0">
                <a:solidFill>
                  <a:srgbClr val="00B050"/>
                </a:solidFill>
                <a:latin typeface="Times New Roman" pitchFamily="18" charset="0"/>
                <a:cs typeface="Times New Roman" pitchFamily="18" charset="0"/>
              </a:rPr>
              <a:t> [6] </a:t>
            </a:r>
            <a:endParaRPr lang="en-US" b="1" u="sng" dirty="0">
              <a:solidFill>
                <a:srgbClr val="00B050"/>
              </a:solidFill>
              <a:latin typeface="Times New Roman" pitchFamily="18" charset="0"/>
              <a:cs typeface="Times New Roman" pitchFamily="18" charset="0"/>
            </a:endParaRPr>
          </a:p>
          <a:p>
            <a:pPr algn="just">
              <a:buNone/>
            </a:pPr>
            <a:r>
              <a:rPr lang="en-US" b="1" dirty="0" smtClean="0">
                <a:latin typeface="Times New Roman" pitchFamily="18" charset="0"/>
                <a:cs typeface="Times New Roman" pitchFamily="18" charset="0"/>
              </a:rPr>
              <a:t>  Before </a:t>
            </a:r>
            <a:r>
              <a:rPr lang="en-US" b="1" dirty="0">
                <a:latin typeface="Times New Roman" pitchFamily="18" charset="0"/>
                <a:cs typeface="Times New Roman" pitchFamily="18" charset="0"/>
              </a:rPr>
              <a:t>preparing construction schedule following information must be known</a:t>
            </a:r>
          </a:p>
          <a:p>
            <a:pPr lvl="1" algn="just"/>
            <a:r>
              <a:rPr lang="x-none" sz="2800" b="1" dirty="0">
                <a:latin typeface="Times New Roman" pitchFamily="18" charset="0"/>
                <a:cs typeface="Times New Roman" pitchFamily="18" charset="0"/>
              </a:rPr>
              <a:t>Various operations to be done in a particular </a:t>
            </a:r>
            <a:r>
              <a:rPr lang="x-none" sz="2800" b="1" dirty="0" smtClean="0">
                <a:latin typeface="Times New Roman" pitchFamily="18" charset="0"/>
                <a:cs typeface="Times New Roman" pitchFamily="18" charset="0"/>
              </a:rPr>
              <a:t>project</a:t>
            </a:r>
            <a:r>
              <a:rPr lang="en-AU" sz="2800" b="1" dirty="0" smtClean="0">
                <a:latin typeface="Times New Roman" pitchFamily="18" charset="0"/>
                <a:cs typeface="Times New Roman" pitchFamily="18" charset="0"/>
              </a:rPr>
              <a:t>.</a:t>
            </a:r>
            <a:endParaRPr lang="en-US" sz="2800" b="1" dirty="0">
              <a:latin typeface="Times New Roman" pitchFamily="18" charset="0"/>
              <a:cs typeface="Times New Roman" pitchFamily="18" charset="0"/>
            </a:endParaRPr>
          </a:p>
          <a:p>
            <a:pPr lvl="1" algn="just"/>
            <a:r>
              <a:rPr lang="x-none" sz="2800" b="1" dirty="0">
                <a:latin typeface="Times New Roman" pitchFamily="18" charset="0"/>
                <a:cs typeface="Times New Roman" pitchFamily="18" charset="0"/>
              </a:rPr>
              <a:t>Quantum of works to be done in each </a:t>
            </a:r>
            <a:r>
              <a:rPr lang="x-none" sz="2800" b="1" dirty="0" smtClean="0">
                <a:latin typeface="Times New Roman" pitchFamily="18" charset="0"/>
                <a:cs typeface="Times New Roman" pitchFamily="18" charset="0"/>
              </a:rPr>
              <a:t>operation</a:t>
            </a:r>
            <a:r>
              <a:rPr lang="en-AU" sz="2800" b="1" dirty="0" smtClean="0">
                <a:latin typeface="Times New Roman" pitchFamily="18" charset="0"/>
                <a:cs typeface="Times New Roman" pitchFamily="18" charset="0"/>
              </a:rPr>
              <a:t>.</a:t>
            </a:r>
            <a:endParaRPr lang="en-US" sz="2800" b="1" dirty="0">
              <a:latin typeface="Times New Roman" pitchFamily="18" charset="0"/>
              <a:cs typeface="Times New Roman" pitchFamily="18" charset="0"/>
            </a:endParaRPr>
          </a:p>
          <a:p>
            <a:pPr lvl="1" algn="just"/>
            <a:r>
              <a:rPr lang="x-none" sz="2800" b="1" dirty="0">
                <a:latin typeface="Times New Roman" pitchFamily="18" charset="0"/>
                <a:cs typeface="Times New Roman" pitchFamily="18" charset="0"/>
              </a:rPr>
              <a:t>Unit of </a:t>
            </a:r>
            <a:r>
              <a:rPr lang="x-none" sz="2800" b="1" dirty="0" smtClean="0">
                <a:latin typeface="Times New Roman" pitchFamily="18" charset="0"/>
                <a:cs typeface="Times New Roman" pitchFamily="18" charset="0"/>
              </a:rPr>
              <a:t>measurement</a:t>
            </a:r>
            <a:r>
              <a:rPr lang="en-AU" sz="2800" b="1" dirty="0" smtClean="0">
                <a:latin typeface="Times New Roman" pitchFamily="18" charset="0"/>
                <a:cs typeface="Times New Roman" pitchFamily="18" charset="0"/>
              </a:rPr>
              <a:t>.</a:t>
            </a:r>
            <a:endParaRPr lang="en-US" sz="2800" b="1" dirty="0">
              <a:latin typeface="Times New Roman" pitchFamily="18" charset="0"/>
              <a:cs typeface="Times New Roman" pitchFamily="18" charset="0"/>
            </a:endParaRPr>
          </a:p>
          <a:p>
            <a:pPr lvl="1" algn="just"/>
            <a:r>
              <a:rPr lang="x-none" sz="2800" b="1" dirty="0">
                <a:latin typeface="Times New Roman" pitchFamily="18" charset="0"/>
                <a:cs typeface="Times New Roman" pitchFamily="18" charset="0"/>
              </a:rPr>
              <a:t>Rate of progress of work with due allowance of weather </a:t>
            </a:r>
            <a:r>
              <a:rPr lang="x-none" sz="2800" b="1" dirty="0" smtClean="0">
                <a:latin typeface="Times New Roman" pitchFamily="18" charset="0"/>
                <a:cs typeface="Times New Roman" pitchFamily="18" charset="0"/>
              </a:rPr>
              <a:t>conditions</a:t>
            </a:r>
            <a:r>
              <a:rPr lang="en-AU" sz="2800" b="1" dirty="0" smtClean="0">
                <a:latin typeface="Times New Roman" pitchFamily="18" charset="0"/>
                <a:cs typeface="Times New Roman" pitchFamily="18" charset="0"/>
              </a:rPr>
              <a:t>.</a:t>
            </a:r>
            <a:endParaRPr lang="en-US" sz="2800" b="1" dirty="0">
              <a:latin typeface="Times New Roman" pitchFamily="18" charset="0"/>
              <a:cs typeface="Times New Roman" pitchFamily="18" charset="0"/>
            </a:endParaRPr>
          </a:p>
          <a:p>
            <a:pPr lvl="1" algn="just"/>
            <a:r>
              <a:rPr lang="x-none" sz="2800" b="1" dirty="0">
                <a:latin typeface="Times New Roman" pitchFamily="18" charset="0"/>
                <a:cs typeface="Times New Roman" pitchFamily="18" charset="0"/>
              </a:rPr>
              <a:t>Number of labors </a:t>
            </a:r>
            <a:r>
              <a:rPr lang="x-none" sz="2800" b="1" dirty="0" smtClean="0">
                <a:latin typeface="Times New Roman" pitchFamily="18" charset="0"/>
                <a:cs typeface="Times New Roman" pitchFamily="18" charset="0"/>
              </a:rPr>
              <a:t>required</a:t>
            </a:r>
            <a:r>
              <a:rPr lang="en-AU" sz="2800" b="1" dirty="0" smtClean="0">
                <a:latin typeface="Times New Roman" pitchFamily="18" charset="0"/>
                <a:cs typeface="Times New Roman" pitchFamily="18" charset="0"/>
              </a:rPr>
              <a:t>.</a:t>
            </a:r>
            <a:endParaRPr lang="en-US" sz="2800" b="1" dirty="0">
              <a:latin typeface="Times New Roman" pitchFamily="18" charset="0"/>
              <a:cs typeface="Times New Roman" pitchFamily="18" charset="0"/>
            </a:endParaRPr>
          </a:p>
          <a:p>
            <a:pPr lvl="1" algn="just"/>
            <a:r>
              <a:rPr lang="x-none" sz="2800" b="1" dirty="0">
                <a:latin typeface="Times New Roman" pitchFamily="18" charset="0"/>
                <a:cs typeface="Times New Roman" pitchFamily="18" charset="0"/>
              </a:rPr>
              <a:t>Number and types of plants and equipment </a:t>
            </a:r>
            <a:r>
              <a:rPr lang="x-none" sz="2800" b="1" dirty="0" smtClean="0">
                <a:latin typeface="Times New Roman" pitchFamily="18" charset="0"/>
                <a:cs typeface="Times New Roman" pitchFamily="18" charset="0"/>
              </a:rPr>
              <a:t>required</a:t>
            </a:r>
            <a:r>
              <a:rPr lang="en-AU" sz="2800" b="1" dirty="0" smtClean="0">
                <a:latin typeface="Times New Roman" pitchFamily="18" charset="0"/>
                <a:cs typeface="Times New Roman" pitchFamily="18" charset="0"/>
              </a:rPr>
              <a:t>.</a:t>
            </a:r>
            <a:endParaRPr lang="en-US" sz="2800" b="1" dirty="0">
              <a:latin typeface="Times New Roman" pitchFamily="18" charset="0"/>
              <a:cs typeface="Times New Roman" pitchFamily="18" charset="0"/>
            </a:endParaRPr>
          </a:p>
          <a:p>
            <a:pPr lvl="1" algn="just"/>
            <a:r>
              <a:rPr lang="x-none" sz="2800" b="1" dirty="0">
                <a:latin typeface="Times New Roman" pitchFamily="18" charset="0"/>
                <a:cs typeface="Times New Roman" pitchFamily="18" charset="0"/>
              </a:rPr>
              <a:t>Date of starting and completing the </a:t>
            </a:r>
            <a:r>
              <a:rPr lang="x-none" sz="2800" b="1" dirty="0" smtClean="0">
                <a:latin typeface="Times New Roman" pitchFamily="18" charset="0"/>
                <a:cs typeface="Times New Roman" pitchFamily="18" charset="0"/>
              </a:rPr>
              <a:t>activity</a:t>
            </a:r>
            <a:r>
              <a:rPr lang="en-AU" sz="2800" b="1" dirty="0" smtClean="0">
                <a:latin typeface="Times New Roman" pitchFamily="18" charset="0"/>
                <a:cs typeface="Times New Roman" pitchFamily="18" charset="0"/>
              </a:rPr>
              <a:t>.</a:t>
            </a:r>
            <a:endParaRPr lang="en-US" sz="2800" b="1" dirty="0">
              <a:latin typeface="Times New Roman" pitchFamily="18" charset="0"/>
              <a:cs typeface="Times New Roman" pitchFamily="18" charset="0"/>
            </a:endParaRPr>
          </a:p>
          <a:p>
            <a:pPr lvl="1" algn="just"/>
            <a:r>
              <a:rPr lang="x-none" sz="2800" b="1" dirty="0">
                <a:latin typeface="Times New Roman" pitchFamily="18" charset="0"/>
                <a:cs typeface="Times New Roman" pitchFamily="18" charset="0"/>
              </a:rPr>
              <a:t>Correlation between different </a:t>
            </a:r>
            <a:r>
              <a:rPr lang="x-none" sz="2800" b="1" dirty="0" smtClean="0">
                <a:latin typeface="Times New Roman" pitchFamily="18" charset="0"/>
                <a:cs typeface="Times New Roman" pitchFamily="18" charset="0"/>
              </a:rPr>
              <a:t>operations</a:t>
            </a:r>
            <a:r>
              <a:rPr lang="en-AU" sz="2800" b="1" dirty="0" smtClean="0">
                <a:latin typeface="Times New Roman" pitchFamily="18" charset="0"/>
                <a:cs typeface="Times New Roman" pitchFamily="18" charset="0"/>
              </a:rPr>
              <a:t>.</a:t>
            </a:r>
            <a:endParaRPr lang="en-US" sz="2800" b="1" dirty="0">
              <a:latin typeface="Times New Roman" pitchFamily="18" charset="0"/>
              <a:cs typeface="Times New Roman" pitchFamily="18" charset="0"/>
            </a:endParaRPr>
          </a:p>
          <a:p>
            <a:pPr marL="0" indent="0">
              <a:buNone/>
            </a:pPr>
            <a:endParaRPr lang="en-AU" dirty="0"/>
          </a:p>
        </p:txBody>
      </p:sp>
      <p:sp>
        <p:nvSpPr>
          <p:cNvPr id="4" name="Title 1"/>
          <p:cNvSpPr>
            <a:spLocks noGrp="1"/>
          </p:cNvSpPr>
          <p:nvPr>
            <p:ph type="title"/>
          </p:nvPr>
        </p:nvSpPr>
        <p:spPr>
          <a:xfrm>
            <a:off x="448235"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CONSTRUCTION </a:t>
            </a:r>
            <a:r>
              <a:rPr lang="en-AU" sz="3600" b="1" dirty="0" smtClean="0">
                <a:solidFill>
                  <a:srgbClr val="002060"/>
                </a:solidFill>
                <a:latin typeface="Times New Roman" panose="02020603050405020304" pitchFamily="18" charset="0"/>
                <a:cs typeface="Times New Roman" panose="02020603050405020304" pitchFamily="18" charset="0"/>
              </a:rPr>
              <a:t>SCHEDULE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3541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306" y="0"/>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FAST TRACK/PHASED CONSTRUCTION</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30306" y="1180165"/>
            <a:ext cx="9197787" cy="5677835"/>
          </a:xfrm>
        </p:spPr>
        <p:txBody>
          <a:bodyPr>
            <a:normAutofit/>
          </a:bodyPr>
          <a:lstStyle/>
          <a:p>
            <a:pPr algn="just">
              <a:lnSpc>
                <a:spcPct val="100000"/>
              </a:lnSpc>
              <a:buFont typeface="Wingdings" panose="05000000000000000000" pitchFamily="2" charset="2"/>
              <a:buChar char="Ø"/>
            </a:pPr>
            <a:r>
              <a:rPr lang="en-US" b="1" dirty="0">
                <a:latin typeface="Times New Roman" pitchFamily="18" charset="0"/>
                <a:cs typeface="Times New Roman" pitchFamily="18" charset="0"/>
              </a:rPr>
              <a:t>To complete a project successfully many tasks need to be accomplished by project team. </a:t>
            </a:r>
          </a:p>
          <a:p>
            <a:pPr algn="just">
              <a:lnSpc>
                <a:spcPct val="100000"/>
              </a:lnSpc>
              <a:buFont typeface="Wingdings" panose="05000000000000000000" pitchFamily="2" charset="2"/>
              <a:buChar char="Ø"/>
            </a:pPr>
            <a:r>
              <a:rPr lang="en-US" b="1" dirty="0">
                <a:latin typeface="Times New Roman" pitchFamily="18" charset="0"/>
                <a:cs typeface="Times New Roman" pitchFamily="18" charset="0"/>
              </a:rPr>
              <a:t>The normal way to accomplish these tasks is to complete each phase then move on to next. </a:t>
            </a:r>
          </a:p>
          <a:p>
            <a:pPr algn="just">
              <a:lnSpc>
                <a:spcPct val="100000"/>
              </a:lnSpc>
              <a:buFont typeface="Wingdings" panose="05000000000000000000" pitchFamily="2" charset="2"/>
              <a:buChar char="Ø"/>
            </a:pPr>
            <a:r>
              <a:rPr lang="en-US" b="1" dirty="0">
                <a:latin typeface="Times New Roman" pitchFamily="18" charset="0"/>
                <a:cs typeface="Times New Roman" pitchFamily="18" charset="0"/>
              </a:rPr>
              <a:t>Conceptual planning is first, then design, then procurement and finally construction </a:t>
            </a:r>
            <a:endParaRPr lang="en-US" b="1" dirty="0" smtClean="0">
              <a:latin typeface="Times New Roman" pitchFamily="18" charset="0"/>
              <a:cs typeface="Times New Roman" pitchFamily="18" charset="0"/>
            </a:endParaRPr>
          </a:p>
          <a:p>
            <a:pPr algn="just">
              <a:buFont typeface="Wingdings" panose="05000000000000000000" pitchFamily="2" charset="2"/>
              <a:buChar char="Ø"/>
            </a:pPr>
            <a:r>
              <a:rPr lang="en-US" b="1" dirty="0" smtClean="0">
                <a:latin typeface="Times New Roman" pitchFamily="18" charset="0"/>
                <a:cs typeface="Times New Roman" pitchFamily="18" charset="0"/>
              </a:rPr>
              <a:t>In </a:t>
            </a:r>
            <a:r>
              <a:rPr lang="en-US" b="1" dirty="0">
                <a:latin typeface="Times New Roman" pitchFamily="18" charset="0"/>
                <a:cs typeface="Times New Roman" pitchFamily="18" charset="0"/>
              </a:rPr>
              <a:t>fast track/phased arrangement, construction, design, procurement and construction </a:t>
            </a:r>
            <a:r>
              <a:rPr lang="en-US" b="1" dirty="0">
                <a:solidFill>
                  <a:srgbClr val="FF0000"/>
                </a:solidFill>
                <a:latin typeface="Times New Roman" pitchFamily="18" charset="0"/>
                <a:cs typeface="Times New Roman" pitchFamily="18" charset="0"/>
              </a:rPr>
              <a:t>activities occur in parallel</a:t>
            </a:r>
            <a:r>
              <a:rPr lang="en-US" b="1" dirty="0">
                <a:latin typeface="Times New Roman" pitchFamily="18" charset="0"/>
                <a:cs typeface="Times New Roman" pitchFamily="18" charset="0"/>
              </a:rPr>
              <a:t>. </a:t>
            </a:r>
          </a:p>
          <a:p>
            <a:pPr>
              <a:buFont typeface="Wingdings" panose="05000000000000000000" pitchFamily="2" charset="2"/>
              <a:buChar char="Ø"/>
            </a:pPr>
            <a:r>
              <a:rPr lang="en-US" b="1" dirty="0">
                <a:latin typeface="Times New Roman" pitchFamily="18" charset="0"/>
                <a:cs typeface="Times New Roman" pitchFamily="18" charset="0"/>
              </a:rPr>
              <a:t>This approach is understood well by project participants and is logical, but very time consuming compared to fast –track project. </a:t>
            </a:r>
          </a:p>
          <a:p>
            <a:endParaRPr lang="en-AU" dirty="0"/>
          </a:p>
        </p:txBody>
      </p:sp>
    </p:spTree>
    <p:extLst>
      <p:ext uri="{BB962C8B-B14F-4D97-AF65-F5344CB8AC3E}">
        <p14:creationId xmlns:p14="http://schemas.microsoft.com/office/powerpoint/2010/main" val="253937988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4106" y="674900"/>
            <a:ext cx="9807811" cy="6325436"/>
          </a:xfrm>
        </p:spPr>
        <p:txBody>
          <a:bodyPr>
            <a:normAutofit fontScale="92500" lnSpcReduction="10000"/>
          </a:bodyPr>
          <a:lstStyle/>
          <a:p>
            <a:pPr algn="just">
              <a:lnSpc>
                <a:spcPct val="110000"/>
              </a:lnSpc>
              <a:buFont typeface="Wingdings" panose="05000000000000000000" pitchFamily="2" charset="2"/>
              <a:buChar char="Ø"/>
            </a:pPr>
            <a:r>
              <a:rPr lang="en-AU" b="1" dirty="0">
                <a:latin typeface="Times New Roman" pitchFamily="18" charset="0"/>
                <a:cs typeface="Times New Roman" pitchFamily="18" charset="0"/>
              </a:rPr>
              <a:t>Fast-track construction, or phased construction, is a project delivery method used to minimize the time required to design and construct a project. </a:t>
            </a:r>
            <a:endParaRPr lang="en-AU" b="1" dirty="0" smtClean="0">
              <a:latin typeface="Times New Roman" pitchFamily="18" charset="0"/>
              <a:cs typeface="Times New Roman" pitchFamily="18" charset="0"/>
            </a:endParaRPr>
          </a:p>
          <a:p>
            <a:pPr algn="just">
              <a:lnSpc>
                <a:spcPct val="110000"/>
              </a:lnSpc>
              <a:buFont typeface="Wingdings" panose="05000000000000000000" pitchFamily="2" charset="2"/>
              <a:buChar char="Ø"/>
            </a:pPr>
            <a:r>
              <a:rPr lang="en-AU" b="1" dirty="0">
                <a:latin typeface="Times New Roman" pitchFamily="18" charset="0"/>
                <a:cs typeface="Times New Roman" pitchFamily="18" charset="0"/>
              </a:rPr>
              <a:t>Fast-track scheduling </a:t>
            </a:r>
            <a:r>
              <a:rPr lang="en-AU" b="1" dirty="0">
                <a:solidFill>
                  <a:srgbClr val="FF0000"/>
                </a:solidFill>
                <a:latin typeface="Times New Roman" pitchFamily="18" charset="0"/>
                <a:cs typeface="Times New Roman" pitchFamily="18" charset="0"/>
              </a:rPr>
              <a:t>(also referred to as multi-track scheduling and phased designed and construction) </a:t>
            </a:r>
            <a:r>
              <a:rPr lang="en-AU" b="1" dirty="0">
                <a:latin typeface="Times New Roman" pitchFamily="18" charset="0"/>
                <a:cs typeface="Times New Roman" pitchFamily="18" charset="0"/>
              </a:rPr>
              <a:t>is an approach used to shorten the overall time between the decision to construct a building and its occupancy. [7] </a:t>
            </a:r>
            <a:endParaRPr lang="en-US" b="1" dirty="0">
              <a:latin typeface="Times New Roman" pitchFamily="18" charset="0"/>
              <a:cs typeface="Times New Roman" pitchFamily="18" charset="0"/>
            </a:endParaRPr>
          </a:p>
          <a:p>
            <a:pPr algn="just">
              <a:lnSpc>
                <a:spcPct val="110000"/>
              </a:lnSpc>
              <a:buFont typeface="Wingdings" panose="05000000000000000000" pitchFamily="2" charset="2"/>
              <a:buChar char="Ø"/>
            </a:pPr>
            <a:r>
              <a:rPr lang="en-US" b="1" dirty="0" smtClean="0">
                <a:latin typeface="Times New Roman" pitchFamily="18" charset="0"/>
                <a:cs typeface="Times New Roman" pitchFamily="18" charset="0"/>
              </a:rPr>
              <a:t>This </a:t>
            </a:r>
            <a:r>
              <a:rPr lang="en-US" b="1" dirty="0">
                <a:latin typeface="Times New Roman" pitchFamily="18" charset="0"/>
                <a:cs typeface="Times New Roman" pitchFamily="18" charset="0"/>
              </a:rPr>
              <a:t>leads to faster completion of the project than in a conventional, sequential approach. </a:t>
            </a:r>
          </a:p>
          <a:p>
            <a:pPr algn="just">
              <a:lnSpc>
                <a:spcPct val="110000"/>
              </a:lnSpc>
              <a:buFont typeface="Wingdings" panose="05000000000000000000" pitchFamily="2" charset="2"/>
              <a:buChar char="Ø"/>
            </a:pPr>
            <a:r>
              <a:rPr lang="en-US" b="1" dirty="0" smtClean="0">
                <a:latin typeface="Times New Roman" pitchFamily="18" charset="0"/>
                <a:cs typeface="Times New Roman" pitchFamily="18" charset="0"/>
              </a:rPr>
              <a:t>The </a:t>
            </a:r>
            <a:r>
              <a:rPr lang="en-US" b="1" dirty="0">
                <a:latin typeface="Times New Roman" pitchFamily="18" charset="0"/>
                <a:cs typeface="Times New Roman" pitchFamily="18" charset="0"/>
              </a:rPr>
              <a:t>project is broken down into smaller pieces (work packages), with each package designed and constructed separately. </a:t>
            </a:r>
          </a:p>
          <a:p>
            <a:pPr algn="just">
              <a:lnSpc>
                <a:spcPct val="110000"/>
              </a:lnSpc>
              <a:buFont typeface="Wingdings" panose="05000000000000000000" pitchFamily="2" charset="2"/>
              <a:buChar char="Ø"/>
            </a:pPr>
            <a:r>
              <a:rPr lang="en-US" b="1" dirty="0" smtClean="0">
                <a:latin typeface="Times New Roman" pitchFamily="18" charset="0"/>
                <a:cs typeface="Times New Roman" pitchFamily="18" charset="0"/>
              </a:rPr>
              <a:t>By </a:t>
            </a:r>
            <a:r>
              <a:rPr lang="en-US" b="1" dirty="0">
                <a:latin typeface="Times New Roman" pitchFamily="18" charset="0"/>
                <a:cs typeface="Times New Roman" pitchFamily="18" charset="0"/>
              </a:rPr>
              <a:t>breaking the project down the work that can logically be done can be designed and performed while later work is still being designed.  </a:t>
            </a:r>
          </a:p>
          <a:p>
            <a:pPr algn="just">
              <a:buFont typeface="Wingdings" panose="05000000000000000000" pitchFamily="2" charset="2"/>
              <a:buChar char="Ø"/>
            </a:pPr>
            <a:endParaRPr lang="en-US" b="1" dirty="0">
              <a:latin typeface="Times New Roman" pitchFamily="18" charset="0"/>
              <a:cs typeface="Times New Roman" pitchFamily="18" charset="0"/>
            </a:endParaRPr>
          </a:p>
          <a:p>
            <a:pPr algn="just"/>
            <a:endParaRPr lang="en-AU" b="1" dirty="0">
              <a:latin typeface="Times New Roman" pitchFamily="18" charset="0"/>
              <a:cs typeface="Times New Roman" pitchFamily="18" charset="0"/>
            </a:endParaRPr>
          </a:p>
        </p:txBody>
      </p:sp>
      <p:sp>
        <p:nvSpPr>
          <p:cNvPr id="4" name="Title 1"/>
          <p:cNvSpPr>
            <a:spLocks noGrp="1"/>
          </p:cNvSpPr>
          <p:nvPr>
            <p:ph type="title"/>
          </p:nvPr>
        </p:nvSpPr>
        <p:spPr>
          <a:xfrm>
            <a:off x="354106" y="-215153"/>
            <a:ext cx="11017624"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FAST TRACK/PHASED CONSTRUCTION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71307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17276" y="1353670"/>
            <a:ext cx="21336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1745876" y="1277471"/>
            <a:ext cx="1752600" cy="461665"/>
          </a:xfrm>
          <a:prstGeom prst="rect">
            <a:avLst/>
          </a:prstGeom>
          <a:noFill/>
        </p:spPr>
        <p:txBody>
          <a:bodyPr wrap="square" rtlCol="0">
            <a:spAutoFit/>
          </a:bodyPr>
          <a:lstStyle/>
          <a:p>
            <a:pPr algn="ctr"/>
            <a:r>
              <a:rPr lang="en-US" sz="2400" b="1" dirty="0">
                <a:solidFill>
                  <a:srgbClr val="FF0000"/>
                </a:solidFill>
              </a:rPr>
              <a:t>Design</a:t>
            </a:r>
          </a:p>
        </p:txBody>
      </p:sp>
      <p:sp>
        <p:nvSpPr>
          <p:cNvPr id="6" name="Rectangle 5"/>
          <p:cNvSpPr/>
          <p:nvPr/>
        </p:nvSpPr>
        <p:spPr>
          <a:xfrm>
            <a:off x="3650876" y="1353670"/>
            <a:ext cx="19812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3650876" y="1277471"/>
            <a:ext cx="2057400" cy="461665"/>
          </a:xfrm>
          <a:prstGeom prst="rect">
            <a:avLst/>
          </a:prstGeom>
          <a:noFill/>
        </p:spPr>
        <p:txBody>
          <a:bodyPr wrap="square" rtlCol="0">
            <a:spAutoFit/>
          </a:bodyPr>
          <a:lstStyle/>
          <a:p>
            <a:pPr algn="ctr"/>
            <a:r>
              <a:rPr lang="en-US" sz="2400" b="1" dirty="0">
                <a:solidFill>
                  <a:srgbClr val="FF0000"/>
                </a:solidFill>
              </a:rPr>
              <a:t>Procurement </a:t>
            </a:r>
          </a:p>
        </p:txBody>
      </p:sp>
      <p:sp>
        <p:nvSpPr>
          <p:cNvPr id="8" name="Rectangle 7"/>
          <p:cNvSpPr/>
          <p:nvPr/>
        </p:nvSpPr>
        <p:spPr>
          <a:xfrm>
            <a:off x="5632076" y="1353670"/>
            <a:ext cx="32766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6165476" y="1277471"/>
            <a:ext cx="2057400" cy="461665"/>
          </a:xfrm>
          <a:prstGeom prst="rect">
            <a:avLst/>
          </a:prstGeom>
          <a:noFill/>
        </p:spPr>
        <p:txBody>
          <a:bodyPr wrap="square" rtlCol="0">
            <a:spAutoFit/>
          </a:bodyPr>
          <a:lstStyle/>
          <a:p>
            <a:pPr algn="ctr"/>
            <a:r>
              <a:rPr lang="en-US" sz="2400" b="1" dirty="0">
                <a:solidFill>
                  <a:srgbClr val="FF0000"/>
                </a:solidFill>
              </a:rPr>
              <a:t>Construction </a:t>
            </a:r>
          </a:p>
        </p:txBody>
      </p:sp>
      <p:sp>
        <p:nvSpPr>
          <p:cNvPr id="10" name="TextBox 9"/>
          <p:cNvSpPr txBox="1"/>
          <p:nvPr/>
        </p:nvSpPr>
        <p:spPr>
          <a:xfrm>
            <a:off x="2812676" y="820270"/>
            <a:ext cx="4724400" cy="400110"/>
          </a:xfrm>
          <a:prstGeom prst="rect">
            <a:avLst/>
          </a:prstGeom>
          <a:noFill/>
        </p:spPr>
        <p:txBody>
          <a:bodyPr wrap="square" rtlCol="0">
            <a:spAutoFit/>
          </a:bodyPr>
          <a:lstStyle/>
          <a:p>
            <a:r>
              <a:rPr lang="en-US" sz="2000" b="1" u="sng" dirty="0"/>
              <a:t>Conventional Sequential Arrangement</a:t>
            </a:r>
          </a:p>
        </p:txBody>
      </p:sp>
      <p:sp>
        <p:nvSpPr>
          <p:cNvPr id="11" name="TextBox 10"/>
          <p:cNvSpPr txBox="1"/>
          <p:nvPr/>
        </p:nvSpPr>
        <p:spPr>
          <a:xfrm>
            <a:off x="374276" y="3258670"/>
            <a:ext cx="838200" cy="369332"/>
          </a:xfrm>
          <a:prstGeom prst="rect">
            <a:avLst/>
          </a:prstGeom>
          <a:noFill/>
        </p:spPr>
        <p:txBody>
          <a:bodyPr wrap="square" rtlCol="0">
            <a:spAutoFit/>
          </a:bodyPr>
          <a:lstStyle/>
          <a:p>
            <a:r>
              <a:rPr lang="en-US" b="1" dirty="0" err="1">
                <a:latin typeface="Times New Roman" panose="02020603050405020304" pitchFamily="18" charset="0"/>
                <a:cs typeface="Times New Roman" panose="02020603050405020304" pitchFamily="18" charset="0"/>
              </a:rPr>
              <a:t>Pkg</a:t>
            </a:r>
            <a:r>
              <a:rPr lang="en-US" b="1" dirty="0">
                <a:latin typeface="Times New Roman" panose="02020603050405020304" pitchFamily="18" charset="0"/>
                <a:cs typeface="Times New Roman" panose="02020603050405020304" pitchFamily="18" charset="0"/>
              </a:rPr>
              <a:t> I</a:t>
            </a:r>
            <a:r>
              <a:rPr lang="en-US" b="1" dirty="0"/>
              <a:t> </a:t>
            </a:r>
          </a:p>
        </p:txBody>
      </p:sp>
      <p:sp>
        <p:nvSpPr>
          <p:cNvPr id="12" name="Rectangle 11"/>
          <p:cNvSpPr/>
          <p:nvPr/>
        </p:nvSpPr>
        <p:spPr>
          <a:xfrm>
            <a:off x="1441076" y="3258670"/>
            <a:ext cx="9906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83876" y="3182471"/>
            <a:ext cx="1752600" cy="461665"/>
          </a:xfrm>
          <a:prstGeom prst="rect">
            <a:avLst/>
          </a:prstGeom>
          <a:noFill/>
        </p:spPr>
        <p:txBody>
          <a:bodyPr wrap="square" rtlCol="0">
            <a:spAutoFit/>
          </a:bodyPr>
          <a:lstStyle/>
          <a:p>
            <a:pPr algn="ctr"/>
            <a:r>
              <a:rPr lang="en-US" sz="2400" b="1" dirty="0">
                <a:solidFill>
                  <a:srgbClr val="FF0000"/>
                </a:solidFill>
              </a:rPr>
              <a:t>Design</a:t>
            </a:r>
          </a:p>
        </p:txBody>
      </p:sp>
      <p:sp>
        <p:nvSpPr>
          <p:cNvPr id="14" name="Rectangle 13"/>
          <p:cNvSpPr/>
          <p:nvPr/>
        </p:nvSpPr>
        <p:spPr>
          <a:xfrm>
            <a:off x="2431676" y="3258670"/>
            <a:ext cx="7620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55476" y="3182471"/>
            <a:ext cx="838200" cy="461665"/>
          </a:xfrm>
          <a:prstGeom prst="rect">
            <a:avLst/>
          </a:prstGeom>
          <a:noFill/>
        </p:spPr>
        <p:txBody>
          <a:bodyPr wrap="square" rtlCol="0">
            <a:spAutoFit/>
          </a:bodyPr>
          <a:lstStyle/>
          <a:p>
            <a:pPr algn="ctr"/>
            <a:r>
              <a:rPr lang="en-US" sz="2400" b="1" dirty="0">
                <a:solidFill>
                  <a:srgbClr val="FF0000"/>
                </a:solidFill>
              </a:rPr>
              <a:t>Proc</a:t>
            </a:r>
          </a:p>
        </p:txBody>
      </p:sp>
      <p:sp>
        <p:nvSpPr>
          <p:cNvPr id="16" name="Rectangle 15"/>
          <p:cNvSpPr/>
          <p:nvPr/>
        </p:nvSpPr>
        <p:spPr>
          <a:xfrm>
            <a:off x="3193676" y="3258670"/>
            <a:ext cx="17526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p:cNvSpPr txBox="1"/>
          <p:nvPr/>
        </p:nvSpPr>
        <p:spPr>
          <a:xfrm>
            <a:off x="3117476" y="3182471"/>
            <a:ext cx="2057400" cy="461665"/>
          </a:xfrm>
          <a:prstGeom prst="rect">
            <a:avLst/>
          </a:prstGeom>
          <a:noFill/>
        </p:spPr>
        <p:txBody>
          <a:bodyPr wrap="square" rtlCol="0">
            <a:spAutoFit/>
          </a:bodyPr>
          <a:lstStyle/>
          <a:p>
            <a:r>
              <a:rPr lang="en-US" sz="2400" b="1" dirty="0">
                <a:solidFill>
                  <a:srgbClr val="FF0000"/>
                </a:solidFill>
              </a:rPr>
              <a:t>Construction </a:t>
            </a:r>
          </a:p>
        </p:txBody>
      </p:sp>
      <p:sp>
        <p:nvSpPr>
          <p:cNvPr id="18" name="TextBox 17"/>
          <p:cNvSpPr txBox="1"/>
          <p:nvPr/>
        </p:nvSpPr>
        <p:spPr>
          <a:xfrm>
            <a:off x="340658" y="3868270"/>
            <a:ext cx="914400" cy="369332"/>
          </a:xfrm>
          <a:prstGeom prst="rect">
            <a:avLst/>
          </a:prstGeom>
          <a:noFill/>
        </p:spPr>
        <p:txBody>
          <a:bodyPr wrap="square" rtlCol="0">
            <a:spAutoFit/>
          </a:bodyPr>
          <a:lstStyle/>
          <a:p>
            <a:r>
              <a:rPr lang="en-US" b="1" dirty="0" err="1">
                <a:latin typeface="Times New Roman" panose="02020603050405020304" pitchFamily="18" charset="0"/>
                <a:cs typeface="Times New Roman" panose="02020603050405020304" pitchFamily="18" charset="0"/>
              </a:rPr>
              <a:t>Pkg</a:t>
            </a:r>
            <a:r>
              <a:rPr lang="en-US" b="1" dirty="0">
                <a:latin typeface="Times New Roman" panose="02020603050405020304" pitchFamily="18" charset="0"/>
                <a:cs typeface="Times New Roman" panose="02020603050405020304" pitchFamily="18" charset="0"/>
              </a:rPr>
              <a:t> II </a:t>
            </a:r>
          </a:p>
        </p:txBody>
      </p:sp>
      <p:sp>
        <p:nvSpPr>
          <p:cNvPr id="19" name="Rectangle 18"/>
          <p:cNvSpPr/>
          <p:nvPr/>
        </p:nvSpPr>
        <p:spPr>
          <a:xfrm>
            <a:off x="2431676" y="3868270"/>
            <a:ext cx="9144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a:off x="3346076" y="3868270"/>
            <a:ext cx="7620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p:cNvSpPr txBox="1"/>
          <p:nvPr/>
        </p:nvSpPr>
        <p:spPr>
          <a:xfrm>
            <a:off x="3346076" y="3792071"/>
            <a:ext cx="838200" cy="461665"/>
          </a:xfrm>
          <a:prstGeom prst="rect">
            <a:avLst/>
          </a:prstGeom>
          <a:noFill/>
        </p:spPr>
        <p:txBody>
          <a:bodyPr wrap="square" rtlCol="0">
            <a:spAutoFit/>
          </a:bodyPr>
          <a:lstStyle/>
          <a:p>
            <a:pPr algn="ctr"/>
            <a:r>
              <a:rPr lang="en-US" sz="2400" b="1" dirty="0">
                <a:solidFill>
                  <a:srgbClr val="FF0000"/>
                </a:solidFill>
              </a:rPr>
              <a:t>Proc</a:t>
            </a:r>
          </a:p>
        </p:txBody>
      </p:sp>
      <p:sp>
        <p:nvSpPr>
          <p:cNvPr id="22" name="Rectangle 21"/>
          <p:cNvSpPr/>
          <p:nvPr/>
        </p:nvSpPr>
        <p:spPr>
          <a:xfrm>
            <a:off x="4108076" y="3868270"/>
            <a:ext cx="17526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p:cNvSpPr txBox="1"/>
          <p:nvPr/>
        </p:nvSpPr>
        <p:spPr>
          <a:xfrm>
            <a:off x="1974476" y="3792071"/>
            <a:ext cx="1752600" cy="461665"/>
          </a:xfrm>
          <a:prstGeom prst="rect">
            <a:avLst/>
          </a:prstGeom>
          <a:noFill/>
        </p:spPr>
        <p:txBody>
          <a:bodyPr wrap="square" rtlCol="0">
            <a:spAutoFit/>
          </a:bodyPr>
          <a:lstStyle/>
          <a:p>
            <a:pPr algn="ctr"/>
            <a:r>
              <a:rPr lang="en-US" sz="2400" b="1" dirty="0">
                <a:solidFill>
                  <a:srgbClr val="FF0000"/>
                </a:solidFill>
              </a:rPr>
              <a:t>Design</a:t>
            </a:r>
          </a:p>
        </p:txBody>
      </p:sp>
      <p:sp>
        <p:nvSpPr>
          <p:cNvPr id="24" name="TextBox 23"/>
          <p:cNvSpPr txBox="1"/>
          <p:nvPr/>
        </p:nvSpPr>
        <p:spPr>
          <a:xfrm>
            <a:off x="4031876" y="3792071"/>
            <a:ext cx="2057400" cy="461665"/>
          </a:xfrm>
          <a:prstGeom prst="rect">
            <a:avLst/>
          </a:prstGeom>
          <a:noFill/>
        </p:spPr>
        <p:txBody>
          <a:bodyPr wrap="square" rtlCol="0">
            <a:spAutoFit/>
          </a:bodyPr>
          <a:lstStyle/>
          <a:p>
            <a:r>
              <a:rPr lang="en-US" sz="2400" b="1" dirty="0">
                <a:solidFill>
                  <a:srgbClr val="FF0000"/>
                </a:solidFill>
              </a:rPr>
              <a:t>Construction </a:t>
            </a:r>
          </a:p>
        </p:txBody>
      </p:sp>
      <p:sp>
        <p:nvSpPr>
          <p:cNvPr id="29" name="Rectangle 28"/>
          <p:cNvSpPr/>
          <p:nvPr/>
        </p:nvSpPr>
        <p:spPr>
          <a:xfrm>
            <a:off x="3269876" y="4401670"/>
            <a:ext cx="9144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a:off x="4184276" y="4401670"/>
            <a:ext cx="7620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184276" y="4325471"/>
            <a:ext cx="838200" cy="461665"/>
          </a:xfrm>
          <a:prstGeom prst="rect">
            <a:avLst/>
          </a:prstGeom>
          <a:noFill/>
        </p:spPr>
        <p:txBody>
          <a:bodyPr wrap="square" rtlCol="0">
            <a:spAutoFit/>
          </a:bodyPr>
          <a:lstStyle/>
          <a:p>
            <a:pPr algn="ctr"/>
            <a:r>
              <a:rPr lang="en-US" sz="2400" b="1" dirty="0">
                <a:solidFill>
                  <a:srgbClr val="FF0000"/>
                </a:solidFill>
              </a:rPr>
              <a:t>Proc</a:t>
            </a:r>
          </a:p>
        </p:txBody>
      </p:sp>
      <p:sp>
        <p:nvSpPr>
          <p:cNvPr id="32" name="Rectangle 31"/>
          <p:cNvSpPr/>
          <p:nvPr/>
        </p:nvSpPr>
        <p:spPr>
          <a:xfrm>
            <a:off x="4946276" y="4401670"/>
            <a:ext cx="17526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2812676" y="4325471"/>
            <a:ext cx="1752600" cy="461665"/>
          </a:xfrm>
          <a:prstGeom prst="rect">
            <a:avLst/>
          </a:prstGeom>
          <a:noFill/>
        </p:spPr>
        <p:txBody>
          <a:bodyPr wrap="square" rtlCol="0">
            <a:spAutoFit/>
          </a:bodyPr>
          <a:lstStyle/>
          <a:p>
            <a:pPr algn="ctr"/>
            <a:r>
              <a:rPr lang="en-US" sz="2400" b="1" dirty="0">
                <a:solidFill>
                  <a:srgbClr val="FF0000"/>
                </a:solidFill>
              </a:rPr>
              <a:t>Design</a:t>
            </a:r>
          </a:p>
        </p:txBody>
      </p:sp>
      <p:sp>
        <p:nvSpPr>
          <p:cNvPr id="34" name="TextBox 33"/>
          <p:cNvSpPr txBox="1"/>
          <p:nvPr/>
        </p:nvSpPr>
        <p:spPr>
          <a:xfrm>
            <a:off x="4946276" y="4325471"/>
            <a:ext cx="2057400" cy="461665"/>
          </a:xfrm>
          <a:prstGeom prst="rect">
            <a:avLst/>
          </a:prstGeom>
          <a:noFill/>
        </p:spPr>
        <p:txBody>
          <a:bodyPr wrap="square" rtlCol="0">
            <a:spAutoFit/>
          </a:bodyPr>
          <a:lstStyle/>
          <a:p>
            <a:r>
              <a:rPr lang="en-US" sz="2400" b="1" dirty="0">
                <a:solidFill>
                  <a:srgbClr val="FF0000"/>
                </a:solidFill>
              </a:rPr>
              <a:t>Construction </a:t>
            </a:r>
          </a:p>
        </p:txBody>
      </p:sp>
      <p:sp>
        <p:nvSpPr>
          <p:cNvPr id="35" name="Rectangle 34"/>
          <p:cNvSpPr/>
          <p:nvPr/>
        </p:nvSpPr>
        <p:spPr>
          <a:xfrm>
            <a:off x="4260476" y="5087470"/>
            <a:ext cx="9144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p:cNvSpPr/>
          <p:nvPr/>
        </p:nvSpPr>
        <p:spPr>
          <a:xfrm>
            <a:off x="5174876" y="5087470"/>
            <a:ext cx="7620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TextBox 36"/>
          <p:cNvSpPr txBox="1"/>
          <p:nvPr/>
        </p:nvSpPr>
        <p:spPr>
          <a:xfrm>
            <a:off x="5174876" y="5011271"/>
            <a:ext cx="838200" cy="461665"/>
          </a:xfrm>
          <a:prstGeom prst="rect">
            <a:avLst/>
          </a:prstGeom>
          <a:noFill/>
        </p:spPr>
        <p:txBody>
          <a:bodyPr wrap="square" rtlCol="0">
            <a:spAutoFit/>
          </a:bodyPr>
          <a:lstStyle/>
          <a:p>
            <a:pPr algn="ctr"/>
            <a:r>
              <a:rPr lang="en-US" sz="2400" b="1" dirty="0">
                <a:solidFill>
                  <a:srgbClr val="FF0000"/>
                </a:solidFill>
              </a:rPr>
              <a:t>Proc</a:t>
            </a:r>
          </a:p>
        </p:txBody>
      </p:sp>
      <p:sp>
        <p:nvSpPr>
          <p:cNvPr id="38" name="Rectangle 37"/>
          <p:cNvSpPr/>
          <p:nvPr/>
        </p:nvSpPr>
        <p:spPr>
          <a:xfrm>
            <a:off x="5936876" y="5087470"/>
            <a:ext cx="17526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TextBox 38"/>
          <p:cNvSpPr txBox="1"/>
          <p:nvPr/>
        </p:nvSpPr>
        <p:spPr>
          <a:xfrm>
            <a:off x="3803276" y="5011271"/>
            <a:ext cx="1752600" cy="461665"/>
          </a:xfrm>
          <a:prstGeom prst="rect">
            <a:avLst/>
          </a:prstGeom>
          <a:noFill/>
        </p:spPr>
        <p:txBody>
          <a:bodyPr wrap="square" rtlCol="0">
            <a:spAutoFit/>
          </a:bodyPr>
          <a:lstStyle/>
          <a:p>
            <a:pPr algn="ctr"/>
            <a:r>
              <a:rPr lang="en-US" sz="2400" b="1" dirty="0">
                <a:solidFill>
                  <a:srgbClr val="FF0000"/>
                </a:solidFill>
              </a:rPr>
              <a:t>Design</a:t>
            </a:r>
          </a:p>
        </p:txBody>
      </p:sp>
      <p:sp>
        <p:nvSpPr>
          <p:cNvPr id="40" name="TextBox 39"/>
          <p:cNvSpPr txBox="1"/>
          <p:nvPr/>
        </p:nvSpPr>
        <p:spPr>
          <a:xfrm>
            <a:off x="5936876" y="5011271"/>
            <a:ext cx="2057400" cy="461665"/>
          </a:xfrm>
          <a:prstGeom prst="rect">
            <a:avLst/>
          </a:prstGeom>
          <a:noFill/>
        </p:spPr>
        <p:txBody>
          <a:bodyPr wrap="square" rtlCol="0">
            <a:spAutoFit/>
          </a:bodyPr>
          <a:lstStyle/>
          <a:p>
            <a:r>
              <a:rPr lang="en-US" sz="2400" b="1" dirty="0">
                <a:solidFill>
                  <a:srgbClr val="FF0000"/>
                </a:solidFill>
              </a:rPr>
              <a:t>Construction </a:t>
            </a:r>
          </a:p>
        </p:txBody>
      </p:sp>
      <p:sp>
        <p:nvSpPr>
          <p:cNvPr id="41" name="TextBox 40"/>
          <p:cNvSpPr txBox="1"/>
          <p:nvPr/>
        </p:nvSpPr>
        <p:spPr>
          <a:xfrm>
            <a:off x="374276" y="4401670"/>
            <a:ext cx="914400" cy="369332"/>
          </a:xfrm>
          <a:prstGeom prst="rect">
            <a:avLst/>
          </a:prstGeom>
          <a:noFill/>
        </p:spPr>
        <p:txBody>
          <a:bodyPr wrap="square" rtlCol="0">
            <a:spAutoFit/>
          </a:bodyPr>
          <a:lstStyle/>
          <a:p>
            <a:r>
              <a:rPr lang="en-US" b="1" dirty="0" err="1">
                <a:latin typeface="Times New Roman" panose="02020603050405020304" pitchFamily="18" charset="0"/>
                <a:cs typeface="Times New Roman" panose="02020603050405020304" pitchFamily="18" charset="0"/>
              </a:rPr>
              <a:t>Pkg</a:t>
            </a:r>
            <a:r>
              <a:rPr lang="en-US" b="1" dirty="0">
                <a:latin typeface="Times New Roman" panose="02020603050405020304" pitchFamily="18" charset="0"/>
                <a:cs typeface="Times New Roman" panose="02020603050405020304" pitchFamily="18" charset="0"/>
              </a:rPr>
              <a:t> III </a:t>
            </a:r>
          </a:p>
        </p:txBody>
      </p:sp>
      <p:sp>
        <p:nvSpPr>
          <p:cNvPr id="42" name="TextBox 41"/>
          <p:cNvSpPr txBox="1"/>
          <p:nvPr/>
        </p:nvSpPr>
        <p:spPr>
          <a:xfrm>
            <a:off x="374276" y="4973171"/>
            <a:ext cx="1104900" cy="369332"/>
          </a:xfrm>
          <a:prstGeom prst="rect">
            <a:avLst/>
          </a:prstGeom>
          <a:noFill/>
        </p:spPr>
        <p:txBody>
          <a:bodyPr wrap="square" rtlCol="0">
            <a:spAutoFit/>
          </a:bodyPr>
          <a:lstStyle/>
          <a:p>
            <a:r>
              <a:rPr lang="en-US" b="1" dirty="0" err="1">
                <a:latin typeface="Times New Roman" panose="02020603050405020304" pitchFamily="18" charset="0"/>
                <a:cs typeface="Times New Roman" panose="02020603050405020304" pitchFamily="18" charset="0"/>
              </a:rPr>
              <a:t>Pkg</a:t>
            </a:r>
            <a:r>
              <a:rPr lang="en-US" b="1" dirty="0">
                <a:latin typeface="Times New Roman" panose="02020603050405020304" pitchFamily="18" charset="0"/>
                <a:cs typeface="Times New Roman" panose="02020603050405020304" pitchFamily="18" charset="0"/>
              </a:rPr>
              <a:t> IV </a:t>
            </a:r>
          </a:p>
        </p:txBody>
      </p:sp>
      <p:cxnSp>
        <p:nvCxnSpPr>
          <p:cNvPr id="44" name="Straight Connector 43"/>
          <p:cNvCxnSpPr/>
          <p:nvPr/>
        </p:nvCxnSpPr>
        <p:spPr>
          <a:xfrm rot="5400000">
            <a:off x="6013076" y="4477870"/>
            <a:ext cx="33528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5400000">
            <a:off x="7232276" y="4477870"/>
            <a:ext cx="33528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a:off x="7689476" y="5620870"/>
            <a:ext cx="1219200" cy="1588"/>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a:off x="7689476" y="5087470"/>
            <a:ext cx="1295400" cy="369332"/>
          </a:xfrm>
          <a:prstGeom prst="rect">
            <a:avLst/>
          </a:prstGeom>
          <a:noFill/>
        </p:spPr>
        <p:txBody>
          <a:bodyPr wrap="square" rtlCol="0">
            <a:spAutoFit/>
          </a:bodyPr>
          <a:lstStyle/>
          <a:p>
            <a:r>
              <a:rPr lang="en-US" b="1" dirty="0"/>
              <a:t>Time saved</a:t>
            </a:r>
          </a:p>
        </p:txBody>
      </p:sp>
      <p:sp>
        <p:nvSpPr>
          <p:cNvPr id="50" name="TextBox 49"/>
          <p:cNvSpPr txBox="1"/>
          <p:nvPr/>
        </p:nvSpPr>
        <p:spPr>
          <a:xfrm>
            <a:off x="8222876" y="2344270"/>
            <a:ext cx="1295400" cy="369332"/>
          </a:xfrm>
          <a:prstGeom prst="rect">
            <a:avLst/>
          </a:prstGeom>
          <a:noFill/>
        </p:spPr>
        <p:txBody>
          <a:bodyPr wrap="square" rtlCol="0">
            <a:spAutoFit/>
          </a:bodyPr>
          <a:lstStyle/>
          <a:p>
            <a:r>
              <a:rPr lang="en-US" b="1" dirty="0"/>
              <a:t>Complete </a:t>
            </a:r>
          </a:p>
        </p:txBody>
      </p:sp>
      <p:sp>
        <p:nvSpPr>
          <p:cNvPr id="51" name="TextBox 50"/>
          <p:cNvSpPr txBox="1"/>
          <p:nvPr/>
        </p:nvSpPr>
        <p:spPr>
          <a:xfrm>
            <a:off x="7079876" y="6154270"/>
            <a:ext cx="1295400" cy="369332"/>
          </a:xfrm>
          <a:prstGeom prst="rect">
            <a:avLst/>
          </a:prstGeom>
          <a:noFill/>
        </p:spPr>
        <p:txBody>
          <a:bodyPr wrap="square" rtlCol="0">
            <a:spAutoFit/>
          </a:bodyPr>
          <a:lstStyle/>
          <a:p>
            <a:r>
              <a:rPr lang="en-US" b="1" dirty="0"/>
              <a:t>Complete </a:t>
            </a:r>
          </a:p>
        </p:txBody>
      </p:sp>
      <p:sp>
        <p:nvSpPr>
          <p:cNvPr id="52" name="TextBox 51"/>
          <p:cNvSpPr txBox="1"/>
          <p:nvPr/>
        </p:nvSpPr>
        <p:spPr>
          <a:xfrm>
            <a:off x="374276" y="6001871"/>
            <a:ext cx="2286000" cy="646331"/>
          </a:xfrm>
          <a:prstGeom prst="rect">
            <a:avLst/>
          </a:prstGeom>
          <a:noFill/>
        </p:spPr>
        <p:txBody>
          <a:bodyPr wrap="square" rtlCol="0">
            <a:spAutoFit/>
          </a:bodyPr>
          <a:lstStyle/>
          <a:p>
            <a:r>
              <a:rPr lang="en-US" b="1" dirty="0"/>
              <a:t>Other packages as necessary</a:t>
            </a:r>
          </a:p>
        </p:txBody>
      </p:sp>
      <p:sp>
        <p:nvSpPr>
          <p:cNvPr id="53" name="TextBox 52"/>
          <p:cNvSpPr txBox="1"/>
          <p:nvPr/>
        </p:nvSpPr>
        <p:spPr>
          <a:xfrm>
            <a:off x="2736476" y="1963270"/>
            <a:ext cx="4724400" cy="400110"/>
          </a:xfrm>
          <a:prstGeom prst="rect">
            <a:avLst/>
          </a:prstGeom>
          <a:noFill/>
        </p:spPr>
        <p:txBody>
          <a:bodyPr wrap="square" rtlCol="0">
            <a:spAutoFit/>
          </a:bodyPr>
          <a:lstStyle/>
          <a:p>
            <a:r>
              <a:rPr lang="en-US" sz="2000" b="1" u="sng" dirty="0"/>
              <a:t>Fast-Track/Phased Construction</a:t>
            </a:r>
          </a:p>
        </p:txBody>
      </p:sp>
      <p:sp>
        <p:nvSpPr>
          <p:cNvPr id="45" name="Title 1"/>
          <p:cNvSpPr>
            <a:spLocks noGrp="1"/>
          </p:cNvSpPr>
          <p:nvPr>
            <p:ph type="title"/>
          </p:nvPr>
        </p:nvSpPr>
        <p:spPr>
          <a:xfrm>
            <a:off x="504264" y="-200818"/>
            <a:ext cx="11017624"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FAST TRACK/PHASED CONSTRUCTION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47" name="TextBox 46"/>
          <p:cNvSpPr txBox="1"/>
          <p:nvPr/>
        </p:nvSpPr>
        <p:spPr>
          <a:xfrm>
            <a:off x="9137276" y="3258670"/>
            <a:ext cx="2884394"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Source: [8]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657624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3765" y="755292"/>
            <a:ext cx="9520348" cy="5993238"/>
          </a:xfrm>
        </p:spPr>
        <p:txBody>
          <a:bodyPr>
            <a:normAutofit fontScale="92500"/>
          </a:bodyPr>
          <a:lstStyle/>
          <a:p>
            <a:pPr algn="just">
              <a:lnSpc>
                <a:spcPct val="110000"/>
              </a:lnSpc>
              <a:buFont typeface="Wingdings" panose="05000000000000000000" pitchFamily="2" charset="2"/>
              <a:buChar char="Ø"/>
            </a:pPr>
            <a:r>
              <a:rPr lang="en-US" b="1" dirty="0">
                <a:latin typeface="Times New Roman" pitchFamily="18" charset="0"/>
                <a:cs typeface="Times New Roman" pitchFamily="18" charset="0"/>
              </a:rPr>
              <a:t>Fast-track project save time and money for the owner but this savings does not come without risk. </a:t>
            </a:r>
          </a:p>
          <a:p>
            <a:pPr algn="just">
              <a:lnSpc>
                <a:spcPct val="110000"/>
              </a:lnSpc>
              <a:buFont typeface="Wingdings" panose="05000000000000000000" pitchFamily="2" charset="2"/>
              <a:buChar char="Ø"/>
            </a:pPr>
            <a:r>
              <a:rPr lang="en-US" b="1" dirty="0">
                <a:latin typeface="Times New Roman" pitchFamily="18" charset="0"/>
                <a:cs typeface="Times New Roman" pitchFamily="18" charset="0"/>
              </a:rPr>
              <a:t>The risk is that the owner begins construction without a complete design and detail estimate. </a:t>
            </a:r>
          </a:p>
          <a:p>
            <a:pPr algn="just">
              <a:lnSpc>
                <a:spcPct val="110000"/>
              </a:lnSpc>
              <a:buFont typeface="Wingdings" panose="05000000000000000000" pitchFamily="2" charset="2"/>
              <a:buChar char="Ø"/>
            </a:pPr>
            <a:r>
              <a:rPr lang="en-US" b="1" dirty="0">
                <a:latin typeface="Times New Roman" pitchFamily="18" charset="0"/>
                <a:cs typeface="Times New Roman" pitchFamily="18" charset="0"/>
              </a:rPr>
              <a:t>If construction and design problem occurs, forcing a budget increase, the owner is committed to more than a simple redesign. </a:t>
            </a:r>
          </a:p>
          <a:p>
            <a:pPr algn="just">
              <a:lnSpc>
                <a:spcPct val="110000"/>
              </a:lnSpc>
              <a:buFont typeface="Wingdings" panose="05000000000000000000" pitchFamily="2" charset="2"/>
              <a:buChar char="Ø"/>
            </a:pPr>
            <a:r>
              <a:rPr lang="en-US" b="1" dirty="0">
                <a:latin typeface="Times New Roman" pitchFamily="18" charset="0"/>
                <a:cs typeface="Times New Roman" pitchFamily="18" charset="0"/>
              </a:rPr>
              <a:t>Good coordination between designer, construction manager and owner is essential because they are working on concurrent tasks that must be coordinated</a:t>
            </a:r>
            <a:r>
              <a:rPr lang="en-US" b="1" dirty="0" smtClean="0">
                <a:latin typeface="Times New Roman" pitchFamily="18" charset="0"/>
                <a:cs typeface="Times New Roman" pitchFamily="18" charset="0"/>
              </a:rPr>
              <a:t>. [8]</a:t>
            </a:r>
            <a:endParaRPr lang="en-US" b="1" dirty="0">
              <a:latin typeface="Times New Roman" pitchFamily="18" charset="0"/>
              <a:cs typeface="Times New Roman" pitchFamily="18" charset="0"/>
            </a:endParaRPr>
          </a:p>
          <a:p>
            <a:pPr algn="just">
              <a:lnSpc>
                <a:spcPct val="110000"/>
              </a:lnSpc>
              <a:buFont typeface="Wingdings" panose="05000000000000000000" pitchFamily="2" charset="2"/>
              <a:buChar char="Ø"/>
            </a:pPr>
            <a:r>
              <a:rPr lang="en-US" b="1" dirty="0">
                <a:latin typeface="Times New Roman" pitchFamily="18" charset="0"/>
                <a:cs typeface="Times New Roman" pitchFamily="18" charset="0"/>
              </a:rPr>
              <a:t>The project should be thoroughly investigated and that an accurate program, estimate and schedule be developed and completed.  </a:t>
            </a:r>
          </a:p>
          <a:p>
            <a:endParaRPr lang="en-AU" dirty="0"/>
          </a:p>
        </p:txBody>
      </p:sp>
      <p:sp>
        <p:nvSpPr>
          <p:cNvPr id="4" name="Title 1"/>
          <p:cNvSpPr>
            <a:spLocks noGrp="1"/>
          </p:cNvSpPr>
          <p:nvPr>
            <p:ph type="title"/>
          </p:nvPr>
        </p:nvSpPr>
        <p:spPr>
          <a:xfrm>
            <a:off x="-171655" y="-154547"/>
            <a:ext cx="11250706" cy="1325563"/>
          </a:xfrm>
        </p:spPr>
        <p:txBody>
          <a:bodyPr>
            <a:normAutofit/>
          </a:bodyPr>
          <a:lstStyle/>
          <a:p>
            <a:pPr algn="ctr"/>
            <a:r>
              <a:rPr lang="en-AU" sz="2800" b="1" dirty="0" smtClean="0">
                <a:solidFill>
                  <a:srgbClr val="002060"/>
                </a:solidFill>
                <a:latin typeface="Times New Roman" panose="02020603050405020304" pitchFamily="18" charset="0"/>
                <a:cs typeface="Times New Roman" panose="02020603050405020304" pitchFamily="18" charset="0"/>
              </a:rPr>
              <a:t>CHALLENGES OF FAST TRACK/PHASED CONSTRUCTION</a:t>
            </a:r>
            <a:endParaRPr lang="en-AU" sz="28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28893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0659"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TIME COST TRADE OFF</a:t>
            </a:r>
          </a:p>
        </p:txBody>
      </p:sp>
      <p:sp>
        <p:nvSpPr>
          <p:cNvPr id="3" name="Content Placeholder 2"/>
          <p:cNvSpPr>
            <a:spLocks noGrp="1"/>
          </p:cNvSpPr>
          <p:nvPr>
            <p:ph idx="1"/>
          </p:nvPr>
        </p:nvSpPr>
        <p:spPr>
          <a:xfrm>
            <a:off x="340659" y="1405533"/>
            <a:ext cx="8843682" cy="5503022"/>
          </a:xfrm>
        </p:spPr>
        <p:txBody>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CPM method of network scheduling is based on the </a:t>
            </a:r>
            <a:r>
              <a:rPr lang="en-US" b="1" dirty="0">
                <a:solidFill>
                  <a:srgbClr val="0000FF"/>
                </a:solidFill>
                <a:latin typeface="Times New Roman" panose="02020603050405020304" pitchFamily="18" charset="0"/>
                <a:cs typeface="Times New Roman" panose="02020603050405020304" pitchFamily="18" charset="0"/>
              </a:rPr>
              <a:t>activity performance at lowest practical cost</a:t>
            </a:r>
            <a:r>
              <a:rPr lang="en-US" b="1" dirty="0">
                <a:latin typeface="Times New Roman" panose="02020603050405020304" pitchFamily="18" charset="0"/>
                <a:cs typeface="Times New Roman" panose="02020603050405020304" pitchFamily="18" charset="0"/>
              </a:rPr>
              <a:t>, engaging an adequate number of workers, who can work efficiently during</a:t>
            </a:r>
            <a:r>
              <a:rPr lang="en-US" b="1" dirty="0">
                <a:solidFill>
                  <a:schemeClr val="bg1"/>
                </a:solidFill>
                <a:latin typeface="Times New Roman" panose="02020603050405020304" pitchFamily="18" charset="0"/>
                <a:cs typeface="Times New Roman" panose="02020603050405020304" pitchFamily="18" charset="0"/>
              </a:rPr>
              <a:t> </a:t>
            </a:r>
            <a:r>
              <a:rPr lang="en-US" b="1" dirty="0">
                <a:solidFill>
                  <a:srgbClr val="0000FF"/>
                </a:solidFill>
                <a:latin typeface="Times New Roman" panose="02020603050405020304" pitchFamily="18" charset="0"/>
                <a:cs typeface="Times New Roman" panose="02020603050405020304" pitchFamily="18" charset="0"/>
              </a:rPr>
              <a:t>‘normal hours’ </a:t>
            </a:r>
            <a:r>
              <a:rPr lang="en-US" b="1" dirty="0">
                <a:latin typeface="Times New Roman" panose="02020603050405020304" pitchFamily="18" charset="0"/>
                <a:cs typeface="Times New Roman" panose="02020603050405020304" pitchFamily="18" charset="0"/>
              </a:rPr>
              <a:t>and supply resources at a</a:t>
            </a:r>
            <a:r>
              <a:rPr lang="en-US" b="1" dirty="0">
                <a:solidFill>
                  <a:schemeClr val="bg1"/>
                </a:solidFill>
                <a:latin typeface="Times New Roman" panose="02020603050405020304" pitchFamily="18" charset="0"/>
                <a:cs typeface="Times New Roman" panose="02020603050405020304" pitchFamily="18" charset="0"/>
              </a:rPr>
              <a:t> </a:t>
            </a:r>
            <a:r>
              <a:rPr lang="en-US" b="1" dirty="0">
                <a:solidFill>
                  <a:srgbClr val="0000FF"/>
                </a:solidFill>
                <a:latin typeface="Times New Roman" panose="02020603050405020304" pitchFamily="18" charset="0"/>
                <a:cs typeface="Times New Roman" panose="02020603050405020304" pitchFamily="18" charset="0"/>
              </a:rPr>
              <a:t>‘normal’ pace</a:t>
            </a: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a:t>
            </a:r>
            <a:r>
              <a:rPr lang="en-US" b="1" dirty="0" smtClean="0">
                <a:latin typeface="Times New Roman" panose="02020603050405020304" pitchFamily="18" charset="0"/>
                <a:cs typeface="Times New Roman" panose="02020603050405020304" pitchFamily="18" charset="0"/>
              </a:rPr>
              <a:t>5] </a:t>
            </a: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Projects implemented under such condition are called </a:t>
            </a:r>
            <a:r>
              <a:rPr lang="en-US" b="1" dirty="0">
                <a:solidFill>
                  <a:srgbClr val="0000FF"/>
                </a:solidFill>
                <a:latin typeface="Times New Roman" panose="02020603050405020304" pitchFamily="18" charset="0"/>
                <a:cs typeface="Times New Roman" panose="02020603050405020304" pitchFamily="18" charset="0"/>
              </a:rPr>
              <a:t>“normal project” </a:t>
            </a:r>
            <a:r>
              <a:rPr lang="en-US" b="1" dirty="0">
                <a:latin typeface="Times New Roman" panose="02020603050405020304" pitchFamily="18" charset="0"/>
                <a:cs typeface="Times New Roman" panose="02020603050405020304" pitchFamily="18" charset="0"/>
              </a:rPr>
              <a:t>and neither too fast nor too slow.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 certain problem situations, it may be required to </a:t>
            </a:r>
            <a:r>
              <a:rPr lang="en-US" b="1" dirty="0">
                <a:solidFill>
                  <a:srgbClr val="0000FF"/>
                </a:solidFill>
                <a:latin typeface="Times New Roman" panose="02020603050405020304" pitchFamily="18" charset="0"/>
                <a:cs typeface="Times New Roman" panose="02020603050405020304" pitchFamily="18" charset="0"/>
              </a:rPr>
              <a:t>squeeze or ‘crash’ </a:t>
            </a:r>
            <a:r>
              <a:rPr lang="en-US" b="1" dirty="0">
                <a:latin typeface="Times New Roman" panose="02020603050405020304" pitchFamily="18" charset="0"/>
                <a:cs typeface="Times New Roman" panose="02020603050405020304" pitchFamily="18" charset="0"/>
              </a:rPr>
              <a:t>a normal program. </a:t>
            </a:r>
          </a:p>
          <a:p>
            <a:pPr algn="just">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686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4753" y="1488982"/>
            <a:ext cx="8413376" cy="4351338"/>
          </a:xfrm>
        </p:spPr>
        <p:txBody>
          <a:bodyPr/>
          <a:lstStyle/>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Crashing a project is the term used to describe the </a:t>
            </a:r>
            <a:r>
              <a:rPr lang="en-US" b="1" dirty="0">
                <a:solidFill>
                  <a:srgbClr val="00B050"/>
                </a:solidFill>
                <a:latin typeface="Times New Roman" panose="02020603050405020304" pitchFamily="18" charset="0"/>
                <a:cs typeface="Times New Roman" panose="02020603050405020304" pitchFamily="18" charset="0"/>
              </a:rPr>
              <a:t>process of accelerating an activity or multiple activities to shorten the overall duration </a:t>
            </a:r>
            <a:r>
              <a:rPr lang="en-US" b="1" dirty="0">
                <a:latin typeface="Times New Roman" panose="02020603050405020304" pitchFamily="18" charset="0"/>
                <a:cs typeface="Times New Roman" panose="02020603050405020304" pitchFamily="18" charset="0"/>
              </a:rPr>
              <a:t>of a project</a:t>
            </a:r>
            <a:r>
              <a:rPr lang="en-US" b="1" dirty="0" smtClean="0">
                <a:latin typeface="Times New Roman" panose="02020603050405020304" pitchFamily="18" charset="0"/>
                <a:cs typeface="Times New Roman" panose="02020603050405020304" pitchFamily="18" charset="0"/>
              </a:rPr>
              <a:t>.” [8] </a:t>
            </a:r>
            <a:endParaRPr lang="en-US"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By adding </a:t>
            </a:r>
            <a:r>
              <a:rPr lang="en-US" b="1" dirty="0">
                <a:solidFill>
                  <a:srgbClr val="0000FF"/>
                </a:solidFill>
                <a:latin typeface="Times New Roman" panose="02020603050405020304" pitchFamily="18" charset="0"/>
                <a:cs typeface="Times New Roman" panose="02020603050405020304" pitchFamily="18" charset="0"/>
              </a:rPr>
              <a:t>additional people or equipment  or by working additional hours</a:t>
            </a:r>
            <a:r>
              <a:rPr lang="en-US" b="1" dirty="0">
                <a:solidFill>
                  <a:schemeClr val="bg1"/>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an activity’s duration can be shortened.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If it is a critical activity, this will shorten the project as well. </a:t>
            </a:r>
          </a:p>
          <a:p>
            <a:endParaRPr lang="en-AU" dirty="0"/>
          </a:p>
        </p:txBody>
      </p:sp>
      <p:sp>
        <p:nvSpPr>
          <p:cNvPr id="4" name="Title 1"/>
          <p:cNvSpPr>
            <a:spLocks noGrp="1"/>
          </p:cNvSpPr>
          <p:nvPr>
            <p:ph type="title"/>
          </p:nvPr>
        </p:nvSpPr>
        <p:spPr>
          <a:xfrm>
            <a:off x="717177" y="163419"/>
            <a:ext cx="9502588"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TIME COST TRADE </a:t>
            </a:r>
            <a:r>
              <a:rPr lang="en-AU" sz="3600" b="1" dirty="0" smtClean="0">
                <a:solidFill>
                  <a:srgbClr val="002060"/>
                </a:solidFill>
                <a:latin typeface="Times New Roman" panose="02020603050405020304" pitchFamily="18" charset="0"/>
                <a:cs typeface="Times New Roman" panose="02020603050405020304" pitchFamily="18" charset="0"/>
              </a:rPr>
              <a:t>OFF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74165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5471" y="1325562"/>
            <a:ext cx="8547847" cy="5303837"/>
          </a:xfrm>
        </p:spPr>
        <p:txBody>
          <a:bodyPr>
            <a:normAutofit/>
          </a:bodyPr>
          <a:lstStyle/>
          <a:p>
            <a:pPr algn="just">
              <a:buNone/>
            </a:pPr>
            <a:r>
              <a:rPr lang="en-US" b="1" dirty="0" smtClean="0">
                <a:latin typeface="Constantia" panose="02030602050306030303" pitchFamily="18" charset="0"/>
              </a:rPr>
              <a:t>   </a:t>
            </a:r>
            <a:r>
              <a:rPr lang="en-US" b="1" dirty="0" smtClean="0">
                <a:latin typeface="Times New Roman" panose="02020603050405020304" pitchFamily="18" charset="0"/>
                <a:cs typeface="Times New Roman" panose="02020603050405020304" pitchFamily="18" charset="0"/>
              </a:rPr>
              <a:t>Activities </a:t>
            </a:r>
            <a:r>
              <a:rPr lang="en-US" b="1" dirty="0">
                <a:latin typeface="Times New Roman" panose="02020603050405020304" pitchFamily="18" charset="0"/>
                <a:cs typeface="Times New Roman" panose="02020603050405020304" pitchFamily="18" charset="0"/>
              </a:rPr>
              <a:t>are crashed to achieve any one or more of the following activities.  </a:t>
            </a:r>
          </a:p>
          <a:p>
            <a:pPr marL="514350" indent="-514350" algn="just">
              <a:buFont typeface="+mj-lt"/>
              <a:buAutoNum type="arabicPeriod"/>
            </a:pPr>
            <a:r>
              <a:rPr lang="en-US" b="1" dirty="0">
                <a:latin typeface="Times New Roman" panose="02020603050405020304" pitchFamily="18" charset="0"/>
                <a:cs typeface="Times New Roman" panose="02020603050405020304" pitchFamily="18" charset="0"/>
              </a:rPr>
              <a:t>To</a:t>
            </a:r>
            <a:r>
              <a:rPr lang="en-US" b="1" dirty="0">
                <a:solidFill>
                  <a:schemeClr val="bg1"/>
                </a:solidFill>
                <a:latin typeface="Times New Roman" panose="02020603050405020304" pitchFamily="18" charset="0"/>
                <a:cs typeface="Times New Roman" panose="02020603050405020304" pitchFamily="18" charset="0"/>
              </a:rPr>
              <a:t> </a:t>
            </a:r>
            <a:r>
              <a:rPr lang="en-US" b="1" dirty="0">
                <a:solidFill>
                  <a:srgbClr val="0000FF"/>
                </a:solidFill>
                <a:latin typeface="Times New Roman" panose="02020603050405020304" pitchFamily="18" charset="0"/>
                <a:cs typeface="Times New Roman" panose="02020603050405020304" pitchFamily="18" charset="0"/>
              </a:rPr>
              <a:t>bring back the project as near as possible to the target,</a:t>
            </a:r>
            <a:r>
              <a:rPr lang="en-US" b="1" dirty="0">
                <a:solidFill>
                  <a:schemeClr val="bg1"/>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if project is running “off” schedule. </a:t>
            </a:r>
          </a:p>
          <a:p>
            <a:pPr marL="514350" indent="-514350" algn="just">
              <a:buFont typeface="+mj-lt"/>
              <a:buAutoNum type="arabicPeriod"/>
            </a:pPr>
            <a:r>
              <a:rPr lang="en-US" b="1" dirty="0">
                <a:latin typeface="Times New Roman" panose="02020603050405020304" pitchFamily="18" charset="0"/>
                <a:cs typeface="Times New Roman" panose="02020603050405020304" pitchFamily="18" charset="0"/>
              </a:rPr>
              <a:t>To achieve a </a:t>
            </a:r>
            <a:r>
              <a:rPr lang="en-US" b="1" dirty="0">
                <a:solidFill>
                  <a:srgbClr val="0000FF"/>
                </a:solidFill>
                <a:latin typeface="Times New Roman" panose="02020603050405020304" pitchFamily="18" charset="0"/>
                <a:cs typeface="Times New Roman" panose="02020603050405020304" pitchFamily="18" charset="0"/>
              </a:rPr>
              <a:t>definite target date of completion</a:t>
            </a:r>
            <a:r>
              <a:rPr lang="en-US" b="1" dirty="0">
                <a:solidFill>
                  <a:schemeClr val="bg1"/>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pre assigned by the customer, which can be achieved only by crashing an otherwise normal program</a:t>
            </a:r>
            <a:r>
              <a:rPr lang="en-US" b="1" dirty="0">
                <a:solidFill>
                  <a:schemeClr val="bg1"/>
                </a:solidFill>
                <a:latin typeface="Times New Roman" panose="02020603050405020304" pitchFamily="18" charset="0"/>
                <a:cs typeface="Times New Roman" panose="02020603050405020304" pitchFamily="18" charset="0"/>
              </a:rPr>
              <a:t>.</a:t>
            </a:r>
          </a:p>
          <a:p>
            <a:pPr marL="514350" indent="-514350" algn="just">
              <a:buFont typeface="+mj-lt"/>
              <a:buAutoNum type="arabicPeriod"/>
            </a:pPr>
            <a:r>
              <a:rPr lang="en-US" b="1" dirty="0">
                <a:latin typeface="Times New Roman" panose="02020603050405020304" pitchFamily="18" charset="0"/>
                <a:cs typeface="Times New Roman" panose="02020603050405020304" pitchFamily="18" charset="0"/>
              </a:rPr>
              <a:t> To complete a </a:t>
            </a:r>
            <a:r>
              <a:rPr lang="en-US" b="1" dirty="0">
                <a:solidFill>
                  <a:srgbClr val="0000FF"/>
                </a:solidFill>
                <a:latin typeface="Times New Roman" panose="02020603050405020304" pitchFamily="18" charset="0"/>
                <a:cs typeface="Times New Roman" panose="02020603050405020304" pitchFamily="18" charset="0"/>
              </a:rPr>
              <a:t>project by a particular date</a:t>
            </a:r>
            <a:r>
              <a:rPr lang="en-US" b="1" dirty="0">
                <a:solidFill>
                  <a:schemeClr val="bg1"/>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in order to avail the advantage of marketing the product, before other competitor enter the fray. </a:t>
            </a:r>
          </a:p>
          <a:p>
            <a:endParaRPr lang="en-AU" dirty="0"/>
          </a:p>
        </p:txBody>
      </p:sp>
      <p:sp>
        <p:nvSpPr>
          <p:cNvPr id="4" name="Title 1"/>
          <p:cNvSpPr>
            <a:spLocks noGrp="1"/>
          </p:cNvSpPr>
          <p:nvPr>
            <p:ph type="title"/>
          </p:nvPr>
        </p:nvSpPr>
        <p:spPr>
          <a:xfrm>
            <a:off x="636494"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TIME COST TRADE </a:t>
            </a:r>
            <a:r>
              <a:rPr lang="en-AU" sz="3600" b="1" dirty="0" smtClean="0">
                <a:solidFill>
                  <a:srgbClr val="002060"/>
                </a:solidFill>
                <a:latin typeface="Times New Roman" panose="02020603050405020304" pitchFamily="18" charset="0"/>
                <a:cs typeface="Times New Roman" panose="02020603050405020304" pitchFamily="18" charset="0"/>
              </a:rPr>
              <a:t>OFF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71269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a:spLocks noGrp="1"/>
          </p:cNvSpPr>
          <p:nvPr>
            <p:ph idx="1"/>
          </p:nvPr>
        </p:nvSpPr>
        <p:spPr>
          <a:xfrm>
            <a:off x="286869" y="938118"/>
            <a:ext cx="9099177" cy="5449235"/>
          </a:xfrm>
        </p:spPr>
        <p:txBody>
          <a:bodyPr>
            <a:noAutofit/>
          </a:bodyPr>
          <a:lstStyle/>
          <a:p>
            <a:pPr algn="just">
              <a:lnSpc>
                <a:spcPct val="100000"/>
              </a:lnSpc>
              <a:buFont typeface="Wingdings" panose="05000000000000000000" pitchFamily="2" charset="2"/>
              <a:buChar char="Ø"/>
            </a:pPr>
            <a:r>
              <a:rPr lang="en-US" b="1" dirty="0">
                <a:solidFill>
                  <a:schemeClr val="tx1"/>
                </a:solidFill>
                <a:latin typeface="Times New Roman" panose="02020603050405020304" pitchFamily="18" charset="0"/>
                <a:cs typeface="Times New Roman" panose="02020603050405020304" pitchFamily="18" charset="0"/>
              </a:rPr>
              <a:t>The judicious balance between time and cost is called Time Cost Trade </a:t>
            </a:r>
            <a:r>
              <a:rPr lang="en-US" b="1" dirty="0" smtClean="0">
                <a:solidFill>
                  <a:schemeClr val="tx1"/>
                </a:solidFill>
                <a:latin typeface="Times New Roman" panose="02020603050405020304" pitchFamily="18" charset="0"/>
                <a:cs typeface="Times New Roman" panose="02020603050405020304" pitchFamily="18" charset="0"/>
              </a:rPr>
              <a:t>off.</a:t>
            </a:r>
            <a:endParaRPr lang="en-US" b="1" dirty="0">
              <a:solidFill>
                <a:schemeClr val="tx1"/>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solidFill>
                  <a:schemeClr val="tx1"/>
                </a:solidFill>
                <a:latin typeface="Times New Roman" panose="02020603050405020304" pitchFamily="18" charset="0"/>
                <a:cs typeface="Times New Roman" panose="02020603050405020304" pitchFamily="18" charset="0"/>
              </a:rPr>
              <a:t>The main objective of the time-cost trade off in a crash program is </a:t>
            </a:r>
            <a:r>
              <a:rPr lang="en-US" b="1" dirty="0">
                <a:solidFill>
                  <a:srgbClr val="0000FF"/>
                </a:solidFill>
                <a:latin typeface="Times New Roman" panose="02020603050405020304" pitchFamily="18" charset="0"/>
                <a:cs typeface="Times New Roman" panose="02020603050405020304" pitchFamily="18" charset="0"/>
              </a:rPr>
              <a:t>to find an optimum low cost schedule</a:t>
            </a:r>
            <a:r>
              <a:rPr lang="en-US" b="1" dirty="0" smtClean="0">
                <a:solidFill>
                  <a:srgbClr val="0000FF"/>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[5]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solidFill>
                  <a:schemeClr val="tx1"/>
                </a:solidFill>
                <a:latin typeface="Times New Roman" panose="02020603050405020304" pitchFamily="18" charset="0"/>
                <a:cs typeface="Times New Roman" panose="02020603050405020304" pitchFamily="18" charset="0"/>
              </a:rPr>
              <a:t>The </a:t>
            </a:r>
            <a:r>
              <a:rPr lang="en-US" b="1" dirty="0">
                <a:solidFill>
                  <a:schemeClr val="tx1"/>
                </a:solidFill>
                <a:latin typeface="Times New Roman" panose="02020603050405020304" pitchFamily="18" charset="0"/>
                <a:cs typeface="Times New Roman" panose="02020603050405020304" pitchFamily="18" charset="0"/>
              </a:rPr>
              <a:t>reduction in time is achieved by allowing an, as low as possible, </a:t>
            </a:r>
            <a:r>
              <a:rPr lang="en-US" b="1" dirty="0">
                <a:solidFill>
                  <a:srgbClr val="0000FF"/>
                </a:solidFill>
                <a:latin typeface="Times New Roman" panose="02020603050405020304" pitchFamily="18" charset="0"/>
                <a:cs typeface="Times New Roman" panose="02020603050405020304" pitchFamily="18" charset="0"/>
              </a:rPr>
              <a:t>increase in direct costs</a:t>
            </a:r>
            <a:r>
              <a:rPr lang="en-US" b="1" dirty="0">
                <a:solidFill>
                  <a:schemeClr val="bg1"/>
                </a:solidFill>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solidFill>
                  <a:srgbClr val="0000FF"/>
                </a:solidFill>
                <a:latin typeface="Times New Roman" panose="02020603050405020304" pitchFamily="18" charset="0"/>
                <a:cs typeface="Times New Roman" panose="02020603050405020304" pitchFamily="18" charset="0"/>
              </a:rPr>
              <a:t>The buying or ‘trading off’ time against direct costs is called optimization </a:t>
            </a:r>
            <a:r>
              <a:rPr lang="en-US" b="1" dirty="0">
                <a:solidFill>
                  <a:schemeClr val="tx1"/>
                </a:solidFill>
                <a:latin typeface="Times New Roman" panose="02020603050405020304" pitchFamily="18" charset="0"/>
                <a:cs typeface="Times New Roman" panose="02020603050405020304" pitchFamily="18" charset="0"/>
              </a:rPr>
              <a:t>and is done primarily on those activities which lie on critical path. </a:t>
            </a:r>
          </a:p>
          <a:p>
            <a:pPr algn="just">
              <a:lnSpc>
                <a:spcPct val="100000"/>
              </a:lnSpc>
              <a:buFont typeface="Wingdings" panose="05000000000000000000" pitchFamily="2" charset="2"/>
              <a:buChar char="Ø"/>
            </a:pPr>
            <a:r>
              <a:rPr lang="en-US" b="1" dirty="0">
                <a:solidFill>
                  <a:schemeClr val="tx1"/>
                </a:solidFill>
                <a:latin typeface="Times New Roman" panose="02020603050405020304" pitchFamily="18" charset="0"/>
                <a:cs typeface="Times New Roman" panose="02020603050405020304" pitchFamily="18" charset="0"/>
              </a:rPr>
              <a:t>The overall time of completion can be reduced only by shortening the timings of the critical path activities. </a:t>
            </a:r>
          </a:p>
        </p:txBody>
      </p:sp>
      <p:sp>
        <p:nvSpPr>
          <p:cNvPr id="5" name="Title 1"/>
          <p:cNvSpPr>
            <a:spLocks noGrp="1"/>
          </p:cNvSpPr>
          <p:nvPr>
            <p:ph type="title"/>
          </p:nvPr>
        </p:nvSpPr>
        <p:spPr>
          <a:xfrm>
            <a:off x="421340" y="-118503"/>
            <a:ext cx="9489141"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TIME COST TRADE </a:t>
            </a:r>
            <a:r>
              <a:rPr lang="en-AU" sz="3600" b="1" dirty="0" smtClean="0">
                <a:solidFill>
                  <a:srgbClr val="002060"/>
                </a:solidFill>
                <a:latin typeface="Times New Roman" panose="02020603050405020304" pitchFamily="18" charset="0"/>
                <a:cs typeface="Times New Roman" panose="02020603050405020304" pitchFamily="18" charset="0"/>
              </a:rPr>
              <a:t>OFF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159250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13331" y="143369"/>
            <a:ext cx="7598092" cy="747490"/>
          </a:xfrm>
        </p:spPr>
        <p:txBody>
          <a:bodyPr>
            <a:normAutofit/>
          </a:bodyPr>
          <a:lstStyle/>
          <a:p>
            <a:r>
              <a:rPr lang="en-US" sz="3600" b="1" dirty="0">
                <a:solidFill>
                  <a:srgbClr val="002060"/>
                </a:solidFill>
                <a:latin typeface="Times New Roman" panose="02020603050405020304" pitchFamily="18" charset="0"/>
                <a:cs typeface="Times New Roman" panose="02020603050405020304" pitchFamily="18" charset="0"/>
              </a:rPr>
              <a:t>TIME-COST TRADE </a:t>
            </a:r>
            <a:r>
              <a:rPr lang="en-US" sz="3600" b="1" dirty="0" smtClean="0">
                <a:solidFill>
                  <a:srgbClr val="002060"/>
                </a:solidFill>
                <a:latin typeface="Times New Roman" panose="02020603050405020304" pitchFamily="18" charset="0"/>
                <a:cs typeface="Times New Roman" panose="02020603050405020304" pitchFamily="18" charset="0"/>
              </a:rPr>
              <a:t>OFF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61364" y="890859"/>
            <a:ext cx="11551024" cy="6143492"/>
          </a:xfrm>
        </p:spPr>
        <p:txBody>
          <a:bodyPr>
            <a:normAutofit lnSpcReduction="10000"/>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objective of the time-cost trade-off analysis is </a:t>
            </a:r>
            <a:r>
              <a:rPr lang="en-AU" b="1" dirty="0">
                <a:solidFill>
                  <a:srgbClr val="0000FF"/>
                </a:solidFill>
                <a:latin typeface="Times New Roman" panose="02020603050405020304" pitchFamily="18" charset="0"/>
                <a:cs typeface="Times New Roman" panose="02020603050405020304" pitchFamily="18" charset="0"/>
              </a:rPr>
              <a:t>to reduce the original project duration</a:t>
            </a:r>
            <a:r>
              <a:rPr lang="en-AU" b="1" dirty="0">
                <a:latin typeface="Times New Roman" panose="02020603050405020304" pitchFamily="18" charset="0"/>
                <a:cs typeface="Times New Roman" panose="02020603050405020304" pitchFamily="18" charset="0"/>
              </a:rPr>
              <a:t>, determined form the critical path analysis, to meet a specific deadline, with the least cost.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In addition to that it might be necessary to finish the project in a specific time to: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        - </a:t>
            </a:r>
            <a:r>
              <a:rPr lang="en-AU" b="1" dirty="0">
                <a:latin typeface="Times New Roman" panose="02020603050405020304" pitchFamily="18" charset="0"/>
                <a:cs typeface="Times New Roman" panose="02020603050405020304" pitchFamily="18" charset="0"/>
              </a:rPr>
              <a:t>Recover early delays.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 Avoid liquidated damages.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 Free key resources early for other projects.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        - Avoid </a:t>
            </a:r>
            <a:r>
              <a:rPr lang="en-AU" b="1" dirty="0">
                <a:latin typeface="Times New Roman" panose="02020603050405020304" pitchFamily="18" charset="0"/>
                <a:cs typeface="Times New Roman" panose="02020603050405020304" pitchFamily="18" charset="0"/>
              </a:rPr>
              <a:t>adverse weather conditions that might </a:t>
            </a:r>
            <a:r>
              <a:rPr lang="en-AU" b="1" dirty="0" smtClean="0">
                <a:latin typeface="Times New Roman" panose="02020603050405020304" pitchFamily="18" charset="0"/>
                <a:cs typeface="Times New Roman" panose="02020603050405020304" pitchFamily="18" charset="0"/>
              </a:rPr>
              <a:t>affect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          productivity.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 Receive an early completion-bonus.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  Improve project cash flow</a:t>
            </a:r>
          </a:p>
          <a:p>
            <a:pPr marL="0" indent="0">
              <a:buNone/>
            </a:pPr>
            <a:endParaRPr lang="en-AU" sz="2400" b="1" dirty="0"/>
          </a:p>
          <a:p>
            <a:pPr marL="0" indent="0">
              <a:buNone/>
            </a:pPr>
            <a:endParaRPr lang="en-AU" sz="2400" b="1" dirty="0"/>
          </a:p>
          <a:p>
            <a:endParaRPr lang="en-AU" dirty="0"/>
          </a:p>
        </p:txBody>
      </p:sp>
    </p:spTree>
    <p:extLst>
      <p:ext uri="{BB962C8B-B14F-4D97-AF65-F5344CB8AC3E}">
        <p14:creationId xmlns:p14="http://schemas.microsoft.com/office/powerpoint/2010/main" val="297784167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3765" y="881810"/>
            <a:ext cx="8763000" cy="5666908"/>
          </a:xfrm>
        </p:spPr>
        <p:txBody>
          <a:bodyPr>
            <a:normAutofit/>
          </a:bodyPr>
          <a:lstStyle/>
          <a:p>
            <a:pPr marL="0" indent="0">
              <a:buNone/>
            </a:pPr>
            <a:r>
              <a:rPr lang="en-US" b="1" dirty="0">
                <a:solidFill>
                  <a:srgbClr val="C00000"/>
                </a:solidFill>
                <a:latin typeface="Times New Roman" panose="02020603050405020304" pitchFamily="18" charset="0"/>
                <a:cs typeface="Times New Roman" panose="02020603050405020304" pitchFamily="18" charset="0"/>
              </a:rPr>
              <a:t>Terminologies</a:t>
            </a:r>
            <a:r>
              <a:rPr lang="en-US" dirty="0">
                <a:latin typeface="Constantia" panose="02030602050306030303" pitchFamily="18" charset="0"/>
              </a:rPr>
              <a:t> </a:t>
            </a:r>
            <a:r>
              <a:rPr lang="en-US" dirty="0" smtClean="0">
                <a:latin typeface="Constantia" panose="02030602050306030303" pitchFamily="18" charset="0"/>
              </a:rPr>
              <a:t> </a:t>
            </a:r>
          </a:p>
          <a:p>
            <a:pPr marL="514350" indent="-514350">
              <a:lnSpc>
                <a:spcPct val="100000"/>
              </a:lnSpc>
              <a:buFont typeface="+mj-lt"/>
              <a:buAutoNum type="arabicPeriod"/>
            </a:pPr>
            <a:r>
              <a:rPr lang="en-US" b="1" dirty="0">
                <a:solidFill>
                  <a:srgbClr val="0000FF"/>
                </a:solidFill>
                <a:latin typeface="Times New Roman" panose="02020603050405020304" pitchFamily="18" charset="0"/>
                <a:cs typeface="Times New Roman" panose="02020603050405020304" pitchFamily="18" charset="0"/>
              </a:rPr>
              <a:t>Direct Cost : </a:t>
            </a:r>
          </a:p>
          <a:p>
            <a:pPr marL="514350" indent="-514350" algn="just">
              <a:lnSpc>
                <a:spcPct val="100000"/>
              </a:lnSpc>
            </a:pPr>
            <a:r>
              <a:rPr lang="en-US" b="1" dirty="0">
                <a:latin typeface="Times New Roman" panose="02020603050405020304" pitchFamily="18" charset="0"/>
                <a:cs typeface="Times New Roman" panose="02020603050405020304" pitchFamily="18" charset="0"/>
              </a:rPr>
              <a:t>It includes costs of material, labor, consumables etc. required to perform an activity. </a:t>
            </a:r>
          </a:p>
          <a:p>
            <a:pPr marL="514350" indent="-514350" algn="just">
              <a:lnSpc>
                <a:spcPct val="100000"/>
              </a:lnSpc>
            </a:pPr>
            <a:r>
              <a:rPr lang="en-US" b="1" dirty="0">
                <a:latin typeface="Times New Roman" panose="02020603050405020304" pitchFamily="18" charset="0"/>
                <a:cs typeface="Times New Roman" panose="02020603050405020304" pitchFamily="18" charset="0"/>
              </a:rPr>
              <a:t>Direct cost is inversely proportional to activity duration (</a:t>
            </a:r>
            <a:r>
              <a:rPr lang="en-US" b="1" dirty="0">
                <a:solidFill>
                  <a:srgbClr val="C00000"/>
                </a:solidFill>
                <a:latin typeface="Times New Roman" panose="02020603050405020304" pitchFamily="18" charset="0"/>
                <a:cs typeface="Times New Roman" panose="02020603050405020304" pitchFamily="18" charset="0"/>
              </a:rPr>
              <a:t>direct cost increases on crashing</a:t>
            </a:r>
            <a:r>
              <a:rPr lang="en-US" b="1" dirty="0">
                <a:latin typeface="Times New Roman" panose="02020603050405020304" pitchFamily="18" charset="0"/>
                <a:cs typeface="Times New Roman" panose="02020603050405020304" pitchFamily="18" charset="0"/>
              </a:rPr>
              <a:t>) </a:t>
            </a:r>
          </a:p>
          <a:p>
            <a:pPr marL="514350" indent="-514350">
              <a:lnSpc>
                <a:spcPct val="100000"/>
              </a:lnSpc>
              <a:buAutoNum type="arabicPeriod" startAt="2"/>
            </a:pPr>
            <a:r>
              <a:rPr lang="en-US" b="1" dirty="0">
                <a:solidFill>
                  <a:srgbClr val="0000FF"/>
                </a:solidFill>
                <a:latin typeface="Times New Roman" panose="02020603050405020304" pitchFamily="18" charset="0"/>
                <a:cs typeface="Times New Roman" panose="02020603050405020304" pitchFamily="18" charset="0"/>
              </a:rPr>
              <a:t>Indirect Cost : </a:t>
            </a:r>
          </a:p>
          <a:p>
            <a:pPr marL="514350" indent="-514350" algn="just">
              <a:lnSpc>
                <a:spcPct val="100000"/>
              </a:lnSpc>
            </a:pPr>
            <a:r>
              <a:rPr lang="en-US" b="1" dirty="0">
                <a:latin typeface="Times New Roman" panose="02020603050405020304" pitchFamily="18" charset="0"/>
                <a:cs typeface="Times New Roman" panose="02020603050405020304" pitchFamily="18" charset="0"/>
              </a:rPr>
              <a:t>Includes overhead cost of supervision, penalty, bonus, maintenance. Etc. </a:t>
            </a:r>
          </a:p>
          <a:p>
            <a:pPr marL="514350" indent="-514350" algn="just">
              <a:lnSpc>
                <a:spcPct val="100000"/>
              </a:lnSpc>
            </a:pPr>
            <a:r>
              <a:rPr lang="en-US" b="1" dirty="0">
                <a:latin typeface="Times New Roman" panose="02020603050405020304" pitchFamily="18" charset="0"/>
                <a:cs typeface="Times New Roman" panose="02020603050405020304" pitchFamily="18" charset="0"/>
              </a:rPr>
              <a:t>Indirect cost is directly proportional to time (</a:t>
            </a:r>
            <a:r>
              <a:rPr lang="en-US" b="1" dirty="0">
                <a:solidFill>
                  <a:srgbClr val="C00000"/>
                </a:solidFill>
                <a:latin typeface="Times New Roman" panose="02020603050405020304" pitchFamily="18" charset="0"/>
                <a:cs typeface="Times New Roman" panose="02020603050405020304" pitchFamily="18" charset="0"/>
              </a:rPr>
              <a:t>indirect cost decreases on crashing</a:t>
            </a:r>
            <a:r>
              <a:rPr lang="en-US" b="1" dirty="0">
                <a:latin typeface="Times New Roman" panose="02020603050405020304" pitchFamily="18" charset="0"/>
                <a:cs typeface="Times New Roman" panose="02020603050405020304" pitchFamily="18" charset="0"/>
              </a:rPr>
              <a:t>) </a:t>
            </a:r>
          </a:p>
          <a:p>
            <a:pPr marL="0" indent="0">
              <a:lnSpc>
                <a:spcPct val="100000"/>
              </a:lnSpc>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28918" y="0"/>
            <a:ext cx="10515600" cy="132556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TIME-COST TRADE </a:t>
            </a:r>
            <a:r>
              <a:rPr lang="en-US" sz="3600" b="1" dirty="0" smtClean="0">
                <a:solidFill>
                  <a:srgbClr val="002060"/>
                </a:solidFill>
                <a:latin typeface="Times New Roman" panose="02020603050405020304" pitchFamily="18" charset="0"/>
                <a:cs typeface="Times New Roman" panose="02020603050405020304" pitchFamily="18" charset="0"/>
              </a:rPr>
              <a:t>OFF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327622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0659" y="1110410"/>
            <a:ext cx="9099176" cy="5747590"/>
          </a:xfrm>
        </p:spPr>
        <p:txBody>
          <a:bodyPr>
            <a:normAutofit/>
          </a:bodyPr>
          <a:lstStyle/>
          <a:p>
            <a:pPr marL="514350" indent="-514350">
              <a:lnSpc>
                <a:spcPct val="110000"/>
              </a:lnSpc>
              <a:buAutoNum type="arabicPeriod" startAt="3"/>
            </a:pPr>
            <a:r>
              <a:rPr lang="en-US" b="1" dirty="0">
                <a:solidFill>
                  <a:srgbClr val="0000FF"/>
                </a:solidFill>
                <a:latin typeface="Times New Roman" panose="02020603050405020304" pitchFamily="18" charset="0"/>
                <a:cs typeface="Times New Roman" panose="02020603050405020304" pitchFamily="18" charset="0"/>
              </a:rPr>
              <a:t>Normal cost (</a:t>
            </a:r>
            <a:r>
              <a:rPr lang="en-US" b="1" dirty="0" err="1">
                <a:solidFill>
                  <a:srgbClr val="0000FF"/>
                </a:solidFill>
                <a:latin typeface="Times New Roman" panose="02020603050405020304" pitchFamily="18" charset="0"/>
                <a:cs typeface="Times New Roman" panose="02020603050405020304" pitchFamily="18" charset="0"/>
              </a:rPr>
              <a:t>C</a:t>
            </a:r>
            <a:r>
              <a:rPr lang="en-US" b="1" baseline="-25000" dirty="0" err="1">
                <a:solidFill>
                  <a:srgbClr val="0000FF"/>
                </a:solidFill>
                <a:latin typeface="Times New Roman" panose="02020603050405020304" pitchFamily="18" charset="0"/>
                <a:cs typeface="Times New Roman" panose="02020603050405020304" pitchFamily="18" charset="0"/>
              </a:rPr>
              <a:t>n</a:t>
            </a:r>
            <a:r>
              <a:rPr lang="en-US" b="1" dirty="0">
                <a:solidFill>
                  <a:srgbClr val="0000FF"/>
                </a:solidFill>
                <a:latin typeface="Times New Roman" panose="02020603050405020304" pitchFamily="18" charset="0"/>
                <a:cs typeface="Times New Roman" panose="02020603050405020304" pitchFamily="18" charset="0"/>
              </a:rPr>
              <a:t>)</a:t>
            </a:r>
          </a:p>
          <a:p>
            <a:pPr marL="514350" indent="-514350" algn="just">
              <a:lnSpc>
                <a:spcPct val="110000"/>
              </a:lnSpc>
            </a:pPr>
            <a:r>
              <a:rPr lang="en-US" b="1" dirty="0">
                <a:latin typeface="Times New Roman" panose="02020603050405020304" pitchFamily="18" charset="0"/>
                <a:cs typeface="Times New Roman" panose="02020603050405020304" pitchFamily="18" charset="0"/>
              </a:rPr>
              <a:t>It is the minimum direct cost required to perform an activity in the ‘normal time’. </a:t>
            </a:r>
          </a:p>
          <a:p>
            <a:pPr marL="514350" indent="-514350" algn="just">
              <a:lnSpc>
                <a:spcPct val="110000"/>
              </a:lnSpc>
            </a:pPr>
            <a:r>
              <a:rPr lang="en-US" b="1" dirty="0">
                <a:latin typeface="Times New Roman" panose="02020603050405020304" pitchFamily="18" charset="0"/>
                <a:cs typeface="Times New Roman" panose="02020603050405020304" pitchFamily="18" charset="0"/>
              </a:rPr>
              <a:t>It does not include any overtime wages, incentives etc. </a:t>
            </a:r>
          </a:p>
          <a:p>
            <a:pPr marL="0" indent="0">
              <a:lnSpc>
                <a:spcPct val="110000"/>
              </a:lnSpc>
              <a:buNone/>
            </a:pPr>
            <a:r>
              <a:rPr lang="en-US" b="1" dirty="0">
                <a:solidFill>
                  <a:srgbClr val="0000FF"/>
                </a:solidFill>
                <a:latin typeface="Times New Roman" panose="02020603050405020304" pitchFamily="18" charset="0"/>
                <a:cs typeface="Times New Roman" panose="02020603050405020304" pitchFamily="18" charset="0"/>
              </a:rPr>
              <a:t>4.   Crash Cost (C</a:t>
            </a:r>
            <a:r>
              <a:rPr lang="en-US" b="1" baseline="-25000" dirty="0">
                <a:solidFill>
                  <a:srgbClr val="0000FF"/>
                </a:solidFill>
                <a:latin typeface="Times New Roman" panose="02020603050405020304" pitchFamily="18" charset="0"/>
                <a:cs typeface="Times New Roman" panose="02020603050405020304" pitchFamily="18" charset="0"/>
              </a:rPr>
              <a:t>c</a:t>
            </a:r>
            <a:r>
              <a:rPr lang="en-US" b="1" dirty="0">
                <a:solidFill>
                  <a:srgbClr val="0000FF"/>
                </a:solidFill>
                <a:latin typeface="Times New Roman" panose="02020603050405020304" pitchFamily="18" charset="0"/>
                <a:cs typeface="Times New Roman" panose="02020603050405020304" pitchFamily="18" charset="0"/>
              </a:rPr>
              <a:t>)</a:t>
            </a:r>
          </a:p>
          <a:p>
            <a:pPr marL="514350" indent="-514350" algn="just">
              <a:lnSpc>
                <a:spcPct val="110000"/>
              </a:lnSpc>
            </a:pPr>
            <a:r>
              <a:rPr lang="en-US" b="1" dirty="0">
                <a:latin typeface="Times New Roman" panose="02020603050405020304" pitchFamily="18" charset="0"/>
                <a:cs typeface="Times New Roman" panose="02020603050405020304" pitchFamily="18" charset="0"/>
              </a:rPr>
              <a:t>Crash cost is the minimum direct cost required to achieve the target date as per cash program. </a:t>
            </a:r>
          </a:p>
          <a:p>
            <a:pPr marL="0" indent="0" algn="just">
              <a:lnSpc>
                <a:spcPct val="110000"/>
              </a:lnSpc>
              <a:buNone/>
            </a:pPr>
            <a:r>
              <a:rPr lang="en-US" b="1" dirty="0" smtClean="0">
                <a:solidFill>
                  <a:srgbClr val="0000FF"/>
                </a:solidFill>
                <a:latin typeface="Times New Roman" panose="02020603050405020304" pitchFamily="18" charset="0"/>
                <a:cs typeface="Times New Roman" panose="02020603050405020304" pitchFamily="18" charset="0"/>
              </a:rPr>
              <a:t>5.   Normal </a:t>
            </a:r>
            <a:r>
              <a:rPr lang="en-US" b="1" dirty="0">
                <a:solidFill>
                  <a:srgbClr val="0000FF"/>
                </a:solidFill>
                <a:latin typeface="Times New Roman" panose="02020603050405020304" pitchFamily="18" charset="0"/>
                <a:cs typeface="Times New Roman" panose="02020603050405020304" pitchFamily="18" charset="0"/>
              </a:rPr>
              <a:t>Time (</a:t>
            </a:r>
            <a:r>
              <a:rPr lang="en-US" b="1" dirty="0" err="1">
                <a:solidFill>
                  <a:srgbClr val="0000FF"/>
                </a:solidFill>
                <a:latin typeface="Times New Roman" panose="02020603050405020304" pitchFamily="18" charset="0"/>
                <a:cs typeface="Times New Roman" panose="02020603050405020304" pitchFamily="18" charset="0"/>
              </a:rPr>
              <a:t>t</a:t>
            </a:r>
            <a:r>
              <a:rPr lang="en-US" b="1" baseline="-25000" dirty="0" err="1">
                <a:solidFill>
                  <a:srgbClr val="0000FF"/>
                </a:solidFill>
                <a:latin typeface="Times New Roman" panose="02020603050405020304" pitchFamily="18" charset="0"/>
                <a:cs typeface="Times New Roman" panose="02020603050405020304" pitchFamily="18" charset="0"/>
              </a:rPr>
              <a:t>n</a:t>
            </a:r>
            <a:r>
              <a:rPr lang="en-US" b="1" dirty="0">
                <a:solidFill>
                  <a:srgbClr val="0000FF"/>
                </a:solidFill>
                <a:latin typeface="Times New Roman" panose="02020603050405020304" pitchFamily="18" charset="0"/>
                <a:cs typeface="Times New Roman" panose="02020603050405020304" pitchFamily="18" charset="0"/>
              </a:rPr>
              <a:t>)</a:t>
            </a:r>
          </a:p>
          <a:p>
            <a:pPr algn="just">
              <a:lnSpc>
                <a:spcPct val="110000"/>
              </a:lnSpc>
            </a:pPr>
            <a:r>
              <a:rPr lang="en-US" b="1" dirty="0">
                <a:latin typeface="Times New Roman" panose="02020603050405020304" pitchFamily="18" charset="0"/>
                <a:cs typeface="Times New Roman" panose="02020603050405020304" pitchFamily="18" charset="0"/>
              </a:rPr>
              <a:t>   Normal time is the standard time that an estimator usually allow for an activity. </a:t>
            </a:r>
          </a:p>
          <a:p>
            <a:pPr marL="0" indent="0">
              <a:lnSpc>
                <a:spcPct val="110000"/>
              </a:lnSpc>
              <a:buNone/>
            </a:pPr>
            <a:endParaRPr lang="en-AU" dirty="0"/>
          </a:p>
        </p:txBody>
      </p:sp>
      <p:sp>
        <p:nvSpPr>
          <p:cNvPr id="4" name="Title 1"/>
          <p:cNvSpPr>
            <a:spLocks noGrp="1"/>
          </p:cNvSpPr>
          <p:nvPr>
            <p:ph type="title"/>
          </p:nvPr>
        </p:nvSpPr>
        <p:spPr>
          <a:xfrm>
            <a:off x="555812" y="0"/>
            <a:ext cx="10515600" cy="132556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TIME-COST TRADE </a:t>
            </a:r>
            <a:r>
              <a:rPr lang="en-US" sz="3600" b="1" dirty="0" smtClean="0">
                <a:solidFill>
                  <a:srgbClr val="002060"/>
                </a:solidFill>
                <a:latin typeface="Times New Roman" panose="02020603050405020304" pitchFamily="18" charset="0"/>
                <a:cs typeface="Times New Roman" panose="02020603050405020304" pitchFamily="18" charset="0"/>
              </a:rPr>
              <a:t>OFF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7151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1721" y="1181681"/>
            <a:ext cx="9435353" cy="5386544"/>
          </a:xfrm>
        </p:spPr>
        <p:txBody>
          <a:bodyPr>
            <a:normAutofit/>
          </a:bodyPr>
          <a:lstStyle/>
          <a:p>
            <a:pPr marL="0" indent="0" algn="just">
              <a:lnSpc>
                <a:spcPct val="100000"/>
              </a:lnSpc>
              <a:buNone/>
            </a:pPr>
            <a:r>
              <a:rPr lang="en-US" b="1" dirty="0" smtClean="0">
                <a:solidFill>
                  <a:srgbClr val="0000FF"/>
                </a:solidFill>
                <a:latin typeface="Constantia" panose="02030602050306030303" pitchFamily="18" charset="0"/>
              </a:rPr>
              <a:t>6. </a:t>
            </a:r>
            <a:r>
              <a:rPr lang="en-US" b="1" dirty="0" smtClean="0">
                <a:solidFill>
                  <a:srgbClr val="0000FF"/>
                </a:solidFill>
                <a:latin typeface="Times New Roman" panose="02020603050405020304" pitchFamily="18" charset="0"/>
                <a:cs typeface="Times New Roman" panose="02020603050405020304" pitchFamily="18" charset="0"/>
              </a:rPr>
              <a:t>Crash </a:t>
            </a:r>
            <a:r>
              <a:rPr lang="en-US" b="1" dirty="0">
                <a:solidFill>
                  <a:srgbClr val="0000FF"/>
                </a:solidFill>
                <a:latin typeface="Times New Roman" panose="02020603050405020304" pitchFamily="18" charset="0"/>
                <a:cs typeface="Times New Roman" panose="02020603050405020304" pitchFamily="18" charset="0"/>
              </a:rPr>
              <a:t>Time (</a:t>
            </a:r>
            <a:r>
              <a:rPr lang="en-US" b="1" dirty="0" err="1">
                <a:solidFill>
                  <a:srgbClr val="0000FF"/>
                </a:solidFill>
                <a:latin typeface="Times New Roman" panose="02020603050405020304" pitchFamily="18" charset="0"/>
                <a:cs typeface="Times New Roman" panose="02020603050405020304" pitchFamily="18" charset="0"/>
              </a:rPr>
              <a:t>t</a:t>
            </a:r>
            <a:r>
              <a:rPr lang="en-US" b="1" baseline="-25000" dirty="0" err="1">
                <a:solidFill>
                  <a:srgbClr val="0000FF"/>
                </a:solidFill>
                <a:latin typeface="Times New Roman" panose="02020603050405020304" pitchFamily="18" charset="0"/>
                <a:cs typeface="Times New Roman" panose="02020603050405020304" pitchFamily="18" charset="0"/>
              </a:rPr>
              <a:t>c</a:t>
            </a:r>
            <a:r>
              <a:rPr lang="en-US" b="1" dirty="0">
                <a:solidFill>
                  <a:srgbClr val="0000FF"/>
                </a:solidFill>
                <a:latin typeface="Times New Roman" panose="02020603050405020304" pitchFamily="18" charset="0"/>
                <a:cs typeface="Times New Roman" panose="02020603050405020304" pitchFamily="18" charset="0"/>
              </a:rPr>
              <a:t>)</a:t>
            </a:r>
          </a:p>
          <a:p>
            <a:pPr algn="just">
              <a:lnSpc>
                <a:spcPct val="100000"/>
              </a:lnSpc>
            </a:pPr>
            <a:r>
              <a:rPr lang="en-US" b="1" dirty="0">
                <a:latin typeface="Times New Roman" panose="02020603050405020304" pitchFamily="18" charset="0"/>
                <a:cs typeface="Times New Roman" panose="02020603050405020304" pitchFamily="18" charset="0"/>
              </a:rPr>
              <a:t>Minimum possible time in which an activity can be completed, by employing extra resources. </a:t>
            </a:r>
          </a:p>
          <a:p>
            <a:pPr algn="just">
              <a:lnSpc>
                <a:spcPct val="100000"/>
              </a:lnSpc>
            </a:pPr>
            <a:r>
              <a:rPr lang="en-US" b="1" dirty="0">
                <a:latin typeface="Times New Roman" panose="02020603050405020304" pitchFamily="18" charset="0"/>
                <a:cs typeface="Times New Roman" panose="02020603050405020304" pitchFamily="18" charset="0"/>
              </a:rPr>
              <a:t>Crash time is that time beyond which the activity cannot be shortened by any amount of increase in resources. </a:t>
            </a:r>
            <a:endParaRPr lang="en-US"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US" b="1" dirty="0" smtClean="0">
                <a:solidFill>
                  <a:srgbClr val="0000FF"/>
                </a:solidFill>
                <a:latin typeface="Constantia" panose="02030602050306030303" pitchFamily="18" charset="0"/>
              </a:rPr>
              <a:t>7. </a:t>
            </a:r>
            <a:r>
              <a:rPr lang="en-US" b="1" dirty="0">
                <a:solidFill>
                  <a:srgbClr val="0000FF"/>
                </a:solidFill>
                <a:latin typeface="Times New Roman" panose="02020603050405020304" pitchFamily="18" charset="0"/>
                <a:cs typeface="Times New Roman" panose="02020603050405020304" pitchFamily="18" charset="0"/>
              </a:rPr>
              <a:t>Cost Slope</a:t>
            </a:r>
          </a:p>
          <a:p>
            <a:pPr algn="just">
              <a:lnSpc>
                <a:spcPct val="100000"/>
              </a:lnSpc>
            </a:pPr>
            <a:r>
              <a:rPr lang="en-US" b="1" dirty="0" smtClean="0">
                <a:latin typeface="Times New Roman" panose="02020603050405020304" pitchFamily="18" charset="0"/>
                <a:cs typeface="Times New Roman" panose="02020603050405020304" pitchFamily="18" charset="0"/>
              </a:rPr>
              <a:t>It represents the cost of accelerating any of the project activities by one unit of time. </a:t>
            </a:r>
          </a:p>
          <a:p>
            <a:pPr algn="just">
              <a:lnSpc>
                <a:spcPct val="100000"/>
              </a:lnSpc>
            </a:pPr>
            <a:r>
              <a:rPr lang="en-US" b="1" dirty="0" smtClean="0">
                <a:latin typeface="Times New Roman" panose="02020603050405020304" pitchFamily="18" charset="0"/>
                <a:cs typeface="Times New Roman" panose="02020603050405020304" pitchFamily="18" charset="0"/>
              </a:rPr>
              <a:t>It is the slope of the direct cost curve, approximated as a straight line. [9]</a:t>
            </a:r>
            <a:endParaRPr lang="en-US" b="1" dirty="0">
              <a:latin typeface="Times New Roman" panose="02020603050405020304" pitchFamily="18" charset="0"/>
              <a:cs typeface="Times New Roman" panose="02020603050405020304" pitchFamily="18" charset="0"/>
            </a:endParaRPr>
          </a:p>
          <a:p>
            <a:pPr marL="0" indent="0">
              <a:lnSpc>
                <a:spcPct val="100000"/>
              </a:lnSpc>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21721" y="75059"/>
            <a:ext cx="10515600" cy="132556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TIME-COST TRADE </a:t>
            </a:r>
            <a:r>
              <a:rPr lang="en-US" sz="3600" b="1" dirty="0" smtClean="0">
                <a:solidFill>
                  <a:srgbClr val="002060"/>
                </a:solidFill>
                <a:latin typeface="Times New Roman" panose="02020603050405020304" pitchFamily="18" charset="0"/>
                <a:cs typeface="Times New Roman" panose="02020603050405020304" pitchFamily="18" charset="0"/>
              </a:rPr>
              <a:t>OFF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46546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rot="5400000">
            <a:off x="2875429" y="3132956"/>
            <a:ext cx="4191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2380129" y="5228456"/>
            <a:ext cx="5257800" cy="0"/>
          </a:xfrm>
          <a:prstGeom prst="line">
            <a:avLst/>
          </a:prstGeom>
          <a:ln w="7620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a:off x="4818529" y="3094856"/>
            <a:ext cx="4267200" cy="0"/>
          </a:xfrm>
          <a:prstGeom prst="line">
            <a:avLst/>
          </a:prstGeom>
          <a:ln w="571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5400000">
            <a:off x="322729" y="3171056"/>
            <a:ext cx="4114800" cy="0"/>
          </a:xfrm>
          <a:prstGeom prst="line">
            <a:avLst/>
          </a:prstGeom>
          <a:ln w="76200">
            <a:solidFill>
              <a:schemeClr val="tx1"/>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1275229" y="3132956"/>
            <a:ext cx="4191000" cy="0"/>
          </a:xfrm>
          <a:prstGeom prst="line">
            <a:avLst/>
          </a:prstGeom>
          <a:ln w="571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4" name="Freeform 13"/>
          <p:cNvSpPr/>
          <p:nvPr/>
        </p:nvSpPr>
        <p:spPr>
          <a:xfrm rot="21257109">
            <a:off x="3395106" y="952819"/>
            <a:ext cx="3531464" cy="1454892"/>
          </a:xfrm>
          <a:custGeom>
            <a:avLst/>
            <a:gdLst>
              <a:gd name="connsiteX0" fmla="*/ 0 w 3616657"/>
              <a:gd name="connsiteY0" fmla="*/ 0 h 1369326"/>
              <a:gd name="connsiteX1" fmla="*/ 1569493 w 3616657"/>
              <a:gd name="connsiteY1" fmla="*/ 1337481 h 1369326"/>
              <a:gd name="connsiteX2" fmla="*/ 3616657 w 3616657"/>
              <a:gd name="connsiteY2" fmla="*/ 191069 h 1369326"/>
            </a:gdLst>
            <a:ahLst/>
            <a:cxnLst>
              <a:cxn ang="0">
                <a:pos x="connsiteX0" y="connsiteY0"/>
              </a:cxn>
              <a:cxn ang="0">
                <a:pos x="connsiteX1" y="connsiteY1"/>
              </a:cxn>
              <a:cxn ang="0">
                <a:pos x="connsiteX2" y="connsiteY2"/>
              </a:cxn>
            </a:cxnLst>
            <a:rect l="l" t="t" r="r" b="b"/>
            <a:pathLst>
              <a:path w="3616657" h="1369326">
                <a:moveTo>
                  <a:pt x="0" y="0"/>
                </a:moveTo>
                <a:cubicBezTo>
                  <a:pt x="483358" y="652818"/>
                  <a:pt x="966717" y="1305636"/>
                  <a:pt x="1569493" y="1337481"/>
                </a:cubicBezTo>
                <a:cubicBezTo>
                  <a:pt x="2172269" y="1369326"/>
                  <a:pt x="3277738" y="377588"/>
                  <a:pt x="3616657" y="191069"/>
                </a:cubicBezTo>
              </a:path>
            </a:pathLst>
          </a:custGeom>
          <a:ln w="571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rgbClr val="00B050"/>
              </a:solidFill>
            </a:endParaRPr>
          </a:p>
        </p:txBody>
      </p:sp>
      <p:cxnSp>
        <p:nvCxnSpPr>
          <p:cNvPr id="16" name="Straight Connector 15"/>
          <p:cNvCxnSpPr>
            <a:stCxn id="14" idx="1"/>
          </p:cNvCxnSpPr>
          <p:nvPr/>
        </p:nvCxnSpPr>
        <p:spPr>
          <a:xfrm flipH="1">
            <a:off x="2340846" y="2393652"/>
            <a:ext cx="2657011" cy="34011"/>
          </a:xfrm>
          <a:prstGeom prst="line">
            <a:avLst/>
          </a:prstGeom>
          <a:ln>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0800000" flipV="1">
            <a:off x="2380129" y="3780656"/>
            <a:ext cx="4572000" cy="32896"/>
          </a:xfrm>
          <a:prstGeom prst="line">
            <a:avLst/>
          </a:prstGeom>
          <a:ln w="38100">
            <a:solidFill>
              <a:srgbClr val="0000FF"/>
            </a:solidFill>
            <a:prstDash val="dash"/>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10800000">
            <a:off x="2380129" y="2180456"/>
            <a:ext cx="990600" cy="0"/>
          </a:xfrm>
          <a:prstGeom prst="line">
            <a:avLst/>
          </a:prstGeom>
          <a:ln>
            <a:solidFill>
              <a:srgbClr val="0000FF"/>
            </a:solidFill>
            <a:prstDash val="dash"/>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flipV="1">
            <a:off x="3370729" y="2942456"/>
            <a:ext cx="3581400" cy="1676400"/>
          </a:xfrm>
          <a:prstGeom prst="line">
            <a:avLst/>
          </a:prstGeom>
          <a:ln w="3810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1631175" y="649184"/>
            <a:ext cx="1524000" cy="523220"/>
          </a:xfrm>
          <a:prstGeom prst="rect">
            <a:avLst/>
          </a:prstGeom>
          <a:noFill/>
        </p:spPr>
        <p:txBody>
          <a:bodyPr wrap="square" rtlCol="0">
            <a:spAutoFit/>
          </a:bodyPr>
          <a:lstStyle/>
          <a:p>
            <a:pPr algn="ctr"/>
            <a:r>
              <a:rPr lang="en-US" sz="2800" b="1" dirty="0">
                <a:solidFill>
                  <a:srgbClr val="0000FF"/>
                </a:solidFill>
                <a:latin typeface="Times New Roman" panose="02020603050405020304" pitchFamily="18" charset="0"/>
                <a:cs typeface="Times New Roman" panose="02020603050405020304" pitchFamily="18" charset="0"/>
              </a:rPr>
              <a:t>Cost</a:t>
            </a:r>
          </a:p>
        </p:txBody>
      </p:sp>
      <p:sp>
        <p:nvSpPr>
          <p:cNvPr id="29" name="TextBox 28"/>
          <p:cNvSpPr txBox="1"/>
          <p:nvPr/>
        </p:nvSpPr>
        <p:spPr>
          <a:xfrm>
            <a:off x="7445894" y="4843853"/>
            <a:ext cx="1677936" cy="954107"/>
          </a:xfrm>
          <a:prstGeom prst="rect">
            <a:avLst/>
          </a:prstGeom>
          <a:noFill/>
        </p:spPr>
        <p:txBody>
          <a:bodyPr wrap="square" rtlCol="0">
            <a:spAutoFit/>
          </a:bodyPr>
          <a:lstStyle/>
          <a:p>
            <a:pPr algn="ctr"/>
            <a:r>
              <a:rPr lang="en-US" sz="2800" b="1" dirty="0">
                <a:solidFill>
                  <a:srgbClr val="0000FF"/>
                </a:solidFill>
                <a:latin typeface="Times New Roman" panose="02020603050405020304" pitchFamily="18" charset="0"/>
                <a:cs typeface="Times New Roman" panose="02020603050405020304" pitchFamily="18" charset="0"/>
              </a:rPr>
              <a:t>Project Duration</a:t>
            </a:r>
          </a:p>
        </p:txBody>
      </p:sp>
      <p:sp>
        <p:nvSpPr>
          <p:cNvPr id="30" name="TextBox 29"/>
          <p:cNvSpPr txBox="1"/>
          <p:nvPr/>
        </p:nvSpPr>
        <p:spPr>
          <a:xfrm rot="2784307">
            <a:off x="3424537" y="1530182"/>
            <a:ext cx="1524000" cy="381000"/>
          </a:xfrm>
          <a:prstGeom prst="rect">
            <a:avLst/>
          </a:prstGeom>
          <a:noFill/>
        </p:spPr>
        <p:txBody>
          <a:bodyPr wrap="square" rtlCol="0">
            <a:spAutoFit/>
          </a:bodyPr>
          <a:lstStyle/>
          <a:p>
            <a:pPr algn="ctr"/>
            <a:r>
              <a:rPr lang="en-US" b="1" dirty="0">
                <a:solidFill>
                  <a:srgbClr val="C00000"/>
                </a:solidFill>
                <a:latin typeface="Times New Roman" panose="02020603050405020304" pitchFamily="18" charset="0"/>
                <a:cs typeface="Times New Roman" panose="02020603050405020304" pitchFamily="18" charset="0"/>
              </a:rPr>
              <a:t>Total cost</a:t>
            </a:r>
          </a:p>
        </p:txBody>
      </p:sp>
      <p:sp>
        <p:nvSpPr>
          <p:cNvPr id="31" name="TextBox 30"/>
          <p:cNvSpPr txBox="1"/>
          <p:nvPr/>
        </p:nvSpPr>
        <p:spPr>
          <a:xfrm rot="2284000">
            <a:off x="3707106" y="2762168"/>
            <a:ext cx="1524000" cy="381000"/>
          </a:xfrm>
          <a:prstGeom prst="rect">
            <a:avLst/>
          </a:prstGeom>
          <a:noFill/>
        </p:spPr>
        <p:txBody>
          <a:bodyPr wrap="square" rtlCol="0">
            <a:spAutoFit/>
          </a:bodyPr>
          <a:lstStyle/>
          <a:p>
            <a:pPr algn="ctr"/>
            <a:r>
              <a:rPr lang="en-US" b="1" dirty="0">
                <a:solidFill>
                  <a:srgbClr val="0000FF"/>
                </a:solidFill>
                <a:latin typeface="Times New Roman" panose="02020603050405020304" pitchFamily="18" charset="0"/>
                <a:cs typeface="Times New Roman" panose="02020603050405020304" pitchFamily="18" charset="0"/>
              </a:rPr>
              <a:t>Direct cost</a:t>
            </a:r>
          </a:p>
        </p:txBody>
      </p:sp>
      <p:sp>
        <p:nvSpPr>
          <p:cNvPr id="32" name="TextBox 31"/>
          <p:cNvSpPr txBox="1"/>
          <p:nvPr/>
        </p:nvSpPr>
        <p:spPr>
          <a:xfrm rot="20097296">
            <a:off x="3366511" y="4210457"/>
            <a:ext cx="1752600" cy="369332"/>
          </a:xfrm>
          <a:prstGeom prst="rect">
            <a:avLst/>
          </a:prstGeom>
          <a:noFill/>
        </p:spPr>
        <p:txBody>
          <a:bodyPr wrap="square" rtlCol="0">
            <a:spAutoFit/>
          </a:bodyPr>
          <a:lstStyle/>
          <a:p>
            <a:pPr algn="ctr"/>
            <a:r>
              <a:rPr lang="en-US" b="1" dirty="0">
                <a:solidFill>
                  <a:schemeClr val="accent3">
                    <a:lumMod val="50000"/>
                  </a:schemeClr>
                </a:solidFill>
                <a:latin typeface="Times New Roman" panose="02020603050405020304" pitchFamily="18" charset="0"/>
                <a:cs typeface="Times New Roman" panose="02020603050405020304" pitchFamily="18" charset="0"/>
              </a:rPr>
              <a:t>Indirect cost</a:t>
            </a:r>
          </a:p>
        </p:txBody>
      </p:sp>
      <p:sp>
        <p:nvSpPr>
          <p:cNvPr id="33" name="TextBox 32"/>
          <p:cNvSpPr txBox="1"/>
          <p:nvPr/>
        </p:nvSpPr>
        <p:spPr>
          <a:xfrm>
            <a:off x="2608729" y="5228457"/>
            <a:ext cx="1524000" cy="646331"/>
          </a:xfrm>
          <a:prstGeom prst="rect">
            <a:avLst/>
          </a:prstGeom>
          <a:noFill/>
          <a:ln>
            <a:solidFill>
              <a:schemeClr val="tx1"/>
            </a:solidFill>
          </a:ln>
        </p:spPr>
        <p:txBody>
          <a:bodyPr wrap="square" rtlCol="0">
            <a:spAutoFit/>
          </a:bodyPr>
          <a:lstStyle/>
          <a:p>
            <a:pPr algn="ctr"/>
            <a:r>
              <a:rPr lang="en-US" b="1" dirty="0">
                <a:solidFill>
                  <a:srgbClr val="C00000"/>
                </a:solidFill>
                <a:latin typeface="Times New Roman" panose="02020603050405020304" pitchFamily="18" charset="0"/>
                <a:cs typeface="Times New Roman" panose="02020603050405020304" pitchFamily="18" charset="0"/>
              </a:rPr>
              <a:t>Crash</a:t>
            </a:r>
          </a:p>
          <a:p>
            <a:pPr algn="ctr"/>
            <a:r>
              <a:rPr lang="en-US" b="1" dirty="0">
                <a:solidFill>
                  <a:srgbClr val="C00000"/>
                </a:solidFill>
                <a:latin typeface="Times New Roman" panose="02020603050405020304" pitchFamily="18" charset="0"/>
                <a:cs typeface="Times New Roman" panose="02020603050405020304" pitchFamily="18" charset="0"/>
              </a:rPr>
              <a:t>Time (CT)</a:t>
            </a:r>
          </a:p>
        </p:txBody>
      </p:sp>
      <p:sp>
        <p:nvSpPr>
          <p:cNvPr id="34" name="TextBox 33"/>
          <p:cNvSpPr txBox="1"/>
          <p:nvPr/>
        </p:nvSpPr>
        <p:spPr>
          <a:xfrm>
            <a:off x="6126455" y="5211932"/>
            <a:ext cx="1524000" cy="646331"/>
          </a:xfrm>
          <a:prstGeom prst="rect">
            <a:avLst/>
          </a:prstGeom>
          <a:noFill/>
        </p:spPr>
        <p:txBody>
          <a:bodyPr wrap="square" rtlCol="0">
            <a:spAutoFit/>
          </a:bodyPr>
          <a:lstStyle/>
          <a:p>
            <a:pPr algn="ctr"/>
            <a:r>
              <a:rPr lang="en-US" b="1" dirty="0">
                <a:solidFill>
                  <a:srgbClr val="C00000"/>
                </a:solidFill>
                <a:latin typeface="Times New Roman" panose="02020603050405020304" pitchFamily="18" charset="0"/>
                <a:cs typeface="Times New Roman" panose="02020603050405020304" pitchFamily="18" charset="0"/>
              </a:rPr>
              <a:t>Normal</a:t>
            </a:r>
          </a:p>
          <a:p>
            <a:pPr algn="ctr"/>
            <a:r>
              <a:rPr lang="en-US" b="1" dirty="0">
                <a:solidFill>
                  <a:srgbClr val="C00000"/>
                </a:solidFill>
                <a:latin typeface="Times New Roman" panose="02020603050405020304" pitchFamily="18" charset="0"/>
                <a:cs typeface="Times New Roman" panose="02020603050405020304" pitchFamily="18" charset="0"/>
              </a:rPr>
              <a:t>Time (NT)</a:t>
            </a:r>
          </a:p>
        </p:txBody>
      </p:sp>
      <p:sp>
        <p:nvSpPr>
          <p:cNvPr id="35" name="TextBox 34"/>
          <p:cNvSpPr txBox="1"/>
          <p:nvPr/>
        </p:nvSpPr>
        <p:spPr>
          <a:xfrm>
            <a:off x="4208929" y="5228456"/>
            <a:ext cx="1524000" cy="369332"/>
          </a:xfrm>
          <a:prstGeom prst="rect">
            <a:avLst/>
          </a:prstGeom>
          <a:noFill/>
        </p:spPr>
        <p:txBody>
          <a:bodyPr wrap="square" rtlCol="0">
            <a:spAutoFit/>
          </a:bodyPr>
          <a:lstStyle/>
          <a:p>
            <a:pPr algn="ctr"/>
            <a:r>
              <a:rPr lang="en-US" b="1" dirty="0">
                <a:solidFill>
                  <a:srgbClr val="C00000"/>
                </a:solidFill>
                <a:latin typeface="Times New Roman" panose="02020603050405020304" pitchFamily="18" charset="0"/>
                <a:cs typeface="Times New Roman" panose="02020603050405020304" pitchFamily="18" charset="0"/>
              </a:rPr>
              <a:t>X</a:t>
            </a:r>
          </a:p>
        </p:txBody>
      </p:sp>
      <p:sp>
        <p:nvSpPr>
          <p:cNvPr id="36" name="TextBox 35"/>
          <p:cNvSpPr txBox="1"/>
          <p:nvPr/>
        </p:nvSpPr>
        <p:spPr>
          <a:xfrm>
            <a:off x="894228" y="1995790"/>
            <a:ext cx="1752600" cy="369332"/>
          </a:xfrm>
          <a:prstGeom prst="rect">
            <a:avLst/>
          </a:prstGeom>
          <a:noFill/>
        </p:spPr>
        <p:txBody>
          <a:bodyPr wrap="square" rtlCol="0">
            <a:spAutoFit/>
          </a:bodyPr>
          <a:lstStyle/>
          <a:p>
            <a:pPr algn="ctr"/>
            <a:r>
              <a:rPr lang="en-US" b="1" dirty="0">
                <a:solidFill>
                  <a:srgbClr val="C00000"/>
                </a:solidFill>
                <a:latin typeface="Times New Roman" panose="02020603050405020304" pitchFamily="18" charset="0"/>
                <a:cs typeface="Times New Roman" panose="02020603050405020304" pitchFamily="18" charset="0"/>
              </a:rPr>
              <a:t>Crash cost </a:t>
            </a:r>
          </a:p>
        </p:txBody>
      </p:sp>
      <p:sp>
        <p:nvSpPr>
          <p:cNvPr id="37" name="TextBox 36"/>
          <p:cNvSpPr txBox="1"/>
          <p:nvPr/>
        </p:nvSpPr>
        <p:spPr>
          <a:xfrm>
            <a:off x="809809" y="2307531"/>
            <a:ext cx="1752600" cy="369332"/>
          </a:xfrm>
          <a:prstGeom prst="rect">
            <a:avLst/>
          </a:prstGeom>
          <a:noFill/>
        </p:spPr>
        <p:txBody>
          <a:bodyPr wrap="square" rtlCol="0">
            <a:spAutoFit/>
          </a:bodyPr>
          <a:lstStyle/>
          <a:p>
            <a:pPr algn="ctr"/>
            <a:r>
              <a:rPr lang="en-US" b="1" dirty="0">
                <a:solidFill>
                  <a:srgbClr val="C00000"/>
                </a:solidFill>
                <a:latin typeface="Times New Roman" panose="02020603050405020304" pitchFamily="18" charset="0"/>
                <a:cs typeface="Times New Roman" panose="02020603050405020304" pitchFamily="18" charset="0"/>
              </a:rPr>
              <a:t>Lowest cost </a:t>
            </a:r>
          </a:p>
        </p:txBody>
      </p:sp>
      <p:sp>
        <p:nvSpPr>
          <p:cNvPr id="38" name="TextBox 37"/>
          <p:cNvSpPr txBox="1"/>
          <p:nvPr/>
        </p:nvSpPr>
        <p:spPr>
          <a:xfrm>
            <a:off x="773037" y="3565037"/>
            <a:ext cx="1752600" cy="369332"/>
          </a:xfrm>
          <a:prstGeom prst="rect">
            <a:avLst/>
          </a:prstGeom>
          <a:noFill/>
        </p:spPr>
        <p:txBody>
          <a:bodyPr wrap="square" rtlCol="0">
            <a:spAutoFit/>
          </a:bodyPr>
          <a:lstStyle/>
          <a:p>
            <a:pPr algn="ctr"/>
            <a:r>
              <a:rPr lang="en-US" b="1" dirty="0">
                <a:solidFill>
                  <a:srgbClr val="C00000"/>
                </a:solidFill>
                <a:latin typeface="Times New Roman" panose="02020603050405020304" pitchFamily="18" charset="0"/>
                <a:cs typeface="Times New Roman" panose="02020603050405020304" pitchFamily="18" charset="0"/>
              </a:rPr>
              <a:t>Normal cost </a:t>
            </a:r>
          </a:p>
        </p:txBody>
      </p:sp>
      <p:sp>
        <p:nvSpPr>
          <p:cNvPr id="25" name="TextBox 24"/>
          <p:cNvSpPr txBox="1"/>
          <p:nvPr/>
        </p:nvSpPr>
        <p:spPr>
          <a:xfrm>
            <a:off x="2456329" y="6142857"/>
            <a:ext cx="5562600" cy="461665"/>
          </a:xfrm>
          <a:prstGeom prst="rect">
            <a:avLst/>
          </a:prstGeom>
          <a:noFill/>
        </p:spPr>
        <p:txBody>
          <a:bodyPr wrap="square" rtlCol="0">
            <a:spAutoFit/>
          </a:bodyPr>
          <a:lstStyle/>
          <a:p>
            <a:pPr algn="ctr"/>
            <a:r>
              <a:rPr lang="en-US" sz="2400" b="1" dirty="0">
                <a:solidFill>
                  <a:srgbClr val="00B050"/>
                </a:solidFill>
                <a:latin typeface="Constantia" panose="02030602050306030303" pitchFamily="18" charset="0"/>
              </a:rPr>
              <a:t>FIG: TIME-COST TRADE OFF</a:t>
            </a:r>
          </a:p>
        </p:txBody>
      </p:sp>
      <p:sp>
        <p:nvSpPr>
          <p:cNvPr id="46" name="Freeform 45"/>
          <p:cNvSpPr/>
          <p:nvPr/>
        </p:nvSpPr>
        <p:spPr>
          <a:xfrm>
            <a:off x="3395782" y="2180457"/>
            <a:ext cx="3556347" cy="1574799"/>
          </a:xfrm>
          <a:custGeom>
            <a:avLst/>
            <a:gdLst>
              <a:gd name="connsiteX0" fmla="*/ 4542971 w 4542971"/>
              <a:gd name="connsiteY0" fmla="*/ 1538514 h 1538514"/>
              <a:gd name="connsiteX1" fmla="*/ 2656114 w 4542971"/>
              <a:gd name="connsiteY1" fmla="*/ 1161143 h 1538514"/>
              <a:gd name="connsiteX2" fmla="*/ 0 w 4542971"/>
              <a:gd name="connsiteY2" fmla="*/ 0 h 1538514"/>
            </a:gdLst>
            <a:ahLst/>
            <a:cxnLst>
              <a:cxn ang="0">
                <a:pos x="connsiteX0" y="connsiteY0"/>
              </a:cxn>
              <a:cxn ang="0">
                <a:pos x="connsiteX1" y="connsiteY1"/>
              </a:cxn>
              <a:cxn ang="0">
                <a:pos x="connsiteX2" y="connsiteY2"/>
              </a:cxn>
            </a:cxnLst>
            <a:rect l="l" t="t" r="r" b="b"/>
            <a:pathLst>
              <a:path w="4542971" h="1538514">
                <a:moveTo>
                  <a:pt x="4542971" y="1538514"/>
                </a:moveTo>
                <a:cubicBezTo>
                  <a:pt x="3978123" y="1478038"/>
                  <a:pt x="3413276" y="1417562"/>
                  <a:pt x="2656114" y="1161143"/>
                </a:cubicBezTo>
                <a:cubicBezTo>
                  <a:pt x="1898952" y="904724"/>
                  <a:pt x="949476" y="452362"/>
                  <a:pt x="0" y="0"/>
                </a:cubicBezTo>
              </a:path>
            </a:pathLst>
          </a:custGeom>
          <a:ln w="38100">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rgbClr val="0000FF"/>
              </a:solidFill>
            </a:endParaRPr>
          </a:p>
        </p:txBody>
      </p:sp>
      <p:cxnSp>
        <p:nvCxnSpPr>
          <p:cNvPr id="48" name="Straight Connector 47"/>
          <p:cNvCxnSpPr>
            <a:stCxn id="14" idx="1"/>
          </p:cNvCxnSpPr>
          <p:nvPr/>
        </p:nvCxnSpPr>
        <p:spPr>
          <a:xfrm>
            <a:off x="4997857" y="2393652"/>
            <a:ext cx="1914989" cy="1329411"/>
          </a:xfrm>
          <a:prstGeom prst="line">
            <a:avLst/>
          </a:prstGeom>
          <a:ln w="38100">
            <a:solidFill>
              <a:srgbClr val="033B06"/>
            </a:solidFill>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5283439" y="2485256"/>
            <a:ext cx="1752600" cy="369332"/>
          </a:xfrm>
          <a:prstGeom prst="rect">
            <a:avLst/>
          </a:prstGeom>
          <a:noFill/>
        </p:spPr>
        <p:txBody>
          <a:bodyPr wrap="square" rtlCol="0">
            <a:spAutoFit/>
          </a:bodyPr>
          <a:lstStyle/>
          <a:p>
            <a:pPr algn="ctr"/>
            <a:r>
              <a:rPr lang="en-US" b="1" dirty="0">
                <a:solidFill>
                  <a:srgbClr val="C00000"/>
                </a:solidFill>
                <a:latin typeface="Times New Roman" panose="02020603050405020304" pitchFamily="18" charset="0"/>
                <a:cs typeface="Times New Roman" panose="02020603050405020304" pitchFamily="18" charset="0"/>
              </a:rPr>
              <a:t>Cost  slope  </a:t>
            </a:r>
          </a:p>
        </p:txBody>
      </p:sp>
      <p:sp>
        <p:nvSpPr>
          <p:cNvPr id="28" name="Title 1"/>
          <p:cNvSpPr>
            <a:spLocks noGrp="1"/>
          </p:cNvSpPr>
          <p:nvPr>
            <p:ph type="title"/>
          </p:nvPr>
        </p:nvSpPr>
        <p:spPr>
          <a:xfrm>
            <a:off x="475129" y="-304240"/>
            <a:ext cx="10515600" cy="132556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TIME-COST TRADE </a:t>
            </a:r>
            <a:r>
              <a:rPr lang="en-US" sz="3600" b="1" dirty="0" smtClean="0">
                <a:solidFill>
                  <a:srgbClr val="002060"/>
                </a:solidFill>
                <a:latin typeface="Times New Roman" panose="02020603050405020304" pitchFamily="18" charset="0"/>
                <a:cs typeface="Times New Roman" panose="02020603050405020304" pitchFamily="18" charset="0"/>
              </a:rPr>
              <a:t>OFF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9" name="TextBox 38"/>
          <p:cNvSpPr txBox="1"/>
          <p:nvPr/>
        </p:nvSpPr>
        <p:spPr>
          <a:xfrm>
            <a:off x="7347169" y="3132956"/>
            <a:ext cx="2884394"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Source: [5]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7779836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50483" y="990600"/>
            <a:ext cx="8810376" cy="5867400"/>
          </a:xfrm>
        </p:spPr>
        <p:txBody>
          <a:bodyPr>
            <a:normAutofit/>
          </a:bodyPr>
          <a:lstStyle/>
          <a:p>
            <a:pPr algn="just">
              <a:lnSpc>
                <a:spcPct val="100000"/>
              </a:lnSpc>
              <a:buFont typeface="Wingdings" panose="05000000000000000000" pitchFamily="2" charset="2"/>
              <a:buChar char="Ø"/>
            </a:pPr>
            <a:r>
              <a:rPr lang="en-US" b="1" dirty="0">
                <a:solidFill>
                  <a:schemeClr val="tx1"/>
                </a:solidFill>
                <a:latin typeface="Times New Roman" panose="02020603050405020304" pitchFamily="18" charset="0"/>
                <a:cs typeface="Times New Roman" panose="02020603050405020304" pitchFamily="18" charset="0"/>
              </a:rPr>
              <a:t>The total cost (direct + indirect ) curve is drawn by adding the ordinates of the direct and indirect cost curves. </a:t>
            </a:r>
          </a:p>
          <a:p>
            <a:pPr algn="just">
              <a:lnSpc>
                <a:spcPct val="100000"/>
              </a:lnSpc>
              <a:buFont typeface="Wingdings" panose="05000000000000000000" pitchFamily="2" charset="2"/>
              <a:buChar char="Ø"/>
            </a:pPr>
            <a:r>
              <a:rPr lang="en-US" b="1" dirty="0">
                <a:solidFill>
                  <a:schemeClr val="tx1"/>
                </a:solidFill>
                <a:latin typeface="Times New Roman" panose="02020603050405020304" pitchFamily="18" charset="0"/>
                <a:cs typeface="Times New Roman" panose="02020603050405020304" pitchFamily="18" charset="0"/>
              </a:rPr>
              <a:t>The</a:t>
            </a:r>
            <a:r>
              <a:rPr lang="en-US" b="1" dirty="0">
                <a:solidFill>
                  <a:schemeClr val="bg1"/>
                </a:solidFill>
                <a:latin typeface="Times New Roman" panose="02020603050405020304" pitchFamily="18" charset="0"/>
                <a:cs typeface="Times New Roman" panose="02020603050405020304" pitchFamily="18" charset="0"/>
              </a:rPr>
              <a:t> </a:t>
            </a:r>
            <a:r>
              <a:rPr lang="en-US" b="1" dirty="0">
                <a:solidFill>
                  <a:srgbClr val="0000FF"/>
                </a:solidFill>
                <a:latin typeface="Times New Roman" panose="02020603050405020304" pitchFamily="18" charset="0"/>
                <a:cs typeface="Times New Roman" panose="02020603050405020304" pitchFamily="18" charset="0"/>
              </a:rPr>
              <a:t>total cost goes on decreasing </a:t>
            </a:r>
            <a:r>
              <a:rPr lang="en-US" b="1" dirty="0">
                <a:solidFill>
                  <a:schemeClr val="tx1"/>
                </a:solidFill>
                <a:latin typeface="Times New Roman" panose="02020603050405020304" pitchFamily="18" charset="0"/>
                <a:cs typeface="Times New Roman" panose="02020603050405020304" pitchFamily="18" charset="0"/>
              </a:rPr>
              <a:t>by crashing a program (i.e. by reducing normal time) up to certain limit. </a:t>
            </a:r>
          </a:p>
          <a:p>
            <a:pPr algn="just">
              <a:lnSpc>
                <a:spcPct val="100000"/>
              </a:lnSpc>
              <a:buFont typeface="Wingdings" panose="05000000000000000000" pitchFamily="2" charset="2"/>
              <a:buChar char="Ø"/>
            </a:pPr>
            <a:r>
              <a:rPr lang="en-US" b="1" dirty="0">
                <a:solidFill>
                  <a:schemeClr val="tx1"/>
                </a:solidFill>
                <a:latin typeface="Times New Roman" panose="02020603050405020304" pitchFamily="18" charset="0"/>
                <a:cs typeface="Times New Roman" panose="02020603050405020304" pitchFamily="18" charset="0"/>
              </a:rPr>
              <a:t>There after the </a:t>
            </a:r>
            <a:r>
              <a:rPr lang="en-US" b="1" dirty="0">
                <a:solidFill>
                  <a:srgbClr val="0000FF"/>
                </a:solidFill>
                <a:latin typeface="Times New Roman" panose="02020603050405020304" pitchFamily="18" charset="0"/>
                <a:cs typeface="Times New Roman" panose="02020603050405020304" pitchFamily="18" charset="0"/>
              </a:rPr>
              <a:t>total cost increases sharply </a:t>
            </a:r>
            <a:r>
              <a:rPr lang="en-US" b="1" dirty="0">
                <a:solidFill>
                  <a:schemeClr val="tx1"/>
                </a:solidFill>
                <a:latin typeface="Times New Roman" panose="02020603050405020304" pitchFamily="18" charset="0"/>
                <a:cs typeface="Times New Roman" panose="02020603050405020304" pitchFamily="18" charset="0"/>
              </a:rPr>
              <a:t>and reaches the highest value at a crash time CT.</a:t>
            </a:r>
          </a:p>
          <a:p>
            <a:pPr algn="just">
              <a:lnSpc>
                <a:spcPct val="100000"/>
              </a:lnSpc>
              <a:buFont typeface="Wingdings" panose="05000000000000000000" pitchFamily="2" charset="2"/>
              <a:buChar char="Ø"/>
            </a:pPr>
            <a:r>
              <a:rPr lang="en-US" b="1" dirty="0">
                <a:solidFill>
                  <a:schemeClr val="tx1"/>
                </a:solidFill>
                <a:latin typeface="Times New Roman" panose="02020603050405020304" pitchFamily="18" charset="0"/>
                <a:cs typeface="Times New Roman" panose="02020603050405020304" pitchFamily="18" charset="0"/>
              </a:rPr>
              <a:t>From technological and operational stand point, it may be possible to reduce the normal time NT to crash time CT, but that will increase total cost to a very high level. </a:t>
            </a:r>
          </a:p>
          <a:p>
            <a:pPr>
              <a:lnSpc>
                <a:spcPct val="100000"/>
              </a:lnSpc>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p:txBody>
      </p:sp>
      <p:sp>
        <p:nvSpPr>
          <p:cNvPr id="3" name="Title 1"/>
          <p:cNvSpPr>
            <a:spLocks noGrp="1"/>
          </p:cNvSpPr>
          <p:nvPr>
            <p:ph type="title"/>
          </p:nvPr>
        </p:nvSpPr>
        <p:spPr>
          <a:xfrm>
            <a:off x="475129" y="0"/>
            <a:ext cx="10515600" cy="132556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TIME-COST TRADE </a:t>
            </a:r>
            <a:r>
              <a:rPr lang="en-US" sz="3600" b="1" dirty="0" smtClean="0">
                <a:solidFill>
                  <a:srgbClr val="002060"/>
                </a:solidFill>
                <a:latin typeface="Times New Roman" panose="02020603050405020304" pitchFamily="18" charset="0"/>
                <a:cs typeface="Times New Roman" panose="02020603050405020304" pitchFamily="18" charset="0"/>
              </a:rPr>
              <a:t>OFF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686083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48872" y="1219200"/>
            <a:ext cx="8740587" cy="5638800"/>
          </a:xfrm>
        </p:spPr>
        <p:txBody>
          <a:bodyPr/>
          <a:lstStyle/>
          <a:p>
            <a:pPr algn="just">
              <a:lnSpc>
                <a:spcPct val="100000"/>
              </a:lnSpc>
              <a:buFont typeface="Wingdings" panose="05000000000000000000" pitchFamily="2" charset="2"/>
              <a:buChar char="Ø"/>
            </a:pPr>
            <a:r>
              <a:rPr lang="en-US" b="1" dirty="0">
                <a:solidFill>
                  <a:schemeClr val="tx1"/>
                </a:solidFill>
                <a:latin typeface="Times New Roman" panose="02020603050405020304" pitchFamily="18" charset="0"/>
                <a:cs typeface="Times New Roman" panose="02020603050405020304" pitchFamily="18" charset="0"/>
              </a:rPr>
              <a:t>On the other hand, one can optimize the crash time leading to a minimum total cost indicated by the optimum crash time “X”. </a:t>
            </a:r>
          </a:p>
          <a:p>
            <a:pPr algn="just">
              <a:lnSpc>
                <a:spcPct val="100000"/>
              </a:lnSpc>
              <a:buFont typeface="Wingdings" panose="05000000000000000000" pitchFamily="2" charset="2"/>
              <a:buChar char="Ø"/>
            </a:pPr>
            <a:r>
              <a:rPr lang="en-US" b="1" dirty="0">
                <a:solidFill>
                  <a:schemeClr val="tx1"/>
                </a:solidFill>
                <a:latin typeface="Times New Roman" panose="02020603050405020304" pitchFamily="18" charset="0"/>
                <a:cs typeface="Times New Roman" panose="02020603050405020304" pitchFamily="18" charset="0"/>
              </a:rPr>
              <a:t>It may be concluded that regardless of cost involved, will reduce the normal time (NT) to crash time CT, whereas the optimization of the project duration leads to a lowest total cost </a:t>
            </a:r>
            <a:r>
              <a:rPr lang="en-US" b="1" dirty="0" smtClean="0">
                <a:solidFill>
                  <a:schemeClr val="tx1"/>
                </a:solidFill>
                <a:latin typeface="Times New Roman" panose="02020603050405020304" pitchFamily="18" charset="0"/>
                <a:cs typeface="Times New Roman" panose="02020603050405020304" pitchFamily="18" charset="0"/>
              </a:rPr>
              <a:t>schedule.  </a:t>
            </a:r>
            <a:r>
              <a:rPr lang="en-US" b="1" dirty="0">
                <a:solidFill>
                  <a:schemeClr val="bg1"/>
                </a:solidFill>
                <a:latin typeface="Times New Roman" panose="02020603050405020304" pitchFamily="18" charset="0"/>
                <a:cs typeface="Times New Roman" panose="02020603050405020304" pitchFamily="18" charset="0"/>
              </a:rPr>
              <a:t>of the project</a:t>
            </a:r>
            <a:r>
              <a:rPr lang="en-US" dirty="0"/>
              <a:t>. </a:t>
            </a:r>
          </a:p>
        </p:txBody>
      </p:sp>
      <p:sp>
        <p:nvSpPr>
          <p:cNvPr id="3" name="Title 1"/>
          <p:cNvSpPr>
            <a:spLocks noGrp="1"/>
          </p:cNvSpPr>
          <p:nvPr>
            <p:ph type="title"/>
          </p:nvPr>
        </p:nvSpPr>
        <p:spPr>
          <a:xfrm>
            <a:off x="475129" y="0"/>
            <a:ext cx="10515600" cy="132556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TIME-COST TRADE </a:t>
            </a:r>
            <a:r>
              <a:rPr lang="en-US" sz="3600" b="1" dirty="0" smtClean="0">
                <a:solidFill>
                  <a:srgbClr val="002060"/>
                </a:solidFill>
                <a:latin typeface="Times New Roman" panose="02020603050405020304" pitchFamily="18" charset="0"/>
                <a:cs typeface="Times New Roman" panose="02020603050405020304" pitchFamily="18" charset="0"/>
              </a:rPr>
              <a:t>OFF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047558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19710" y="180680"/>
            <a:ext cx="9942980" cy="785590"/>
          </a:xfrm>
        </p:spPr>
        <p:txBody>
          <a:bodyPr>
            <a:noAutofit/>
          </a:bodyPr>
          <a:lstStyle/>
          <a:p>
            <a:pPr algn="ctr"/>
            <a:r>
              <a:rPr lang="en-US" sz="3600" b="1" dirty="0">
                <a:solidFill>
                  <a:srgbClr val="C00000"/>
                </a:solidFill>
                <a:latin typeface="Times New Roman" panose="02020603050405020304" pitchFamily="18" charset="0"/>
                <a:cs typeface="Times New Roman" panose="02020603050405020304" pitchFamily="18" charset="0"/>
              </a:rPr>
              <a:t>PROCEDURE OF TIME COST TRADE OFF</a:t>
            </a:r>
          </a:p>
        </p:txBody>
      </p:sp>
      <p:sp>
        <p:nvSpPr>
          <p:cNvPr id="2" name="Content Placeholder 1"/>
          <p:cNvSpPr>
            <a:spLocks noGrp="1"/>
          </p:cNvSpPr>
          <p:nvPr>
            <p:ph idx="1"/>
          </p:nvPr>
        </p:nvSpPr>
        <p:spPr>
          <a:xfrm>
            <a:off x="389588" y="1472355"/>
            <a:ext cx="8996080" cy="5860145"/>
          </a:xfrm>
        </p:spPr>
        <p:txBody>
          <a:bodyPr>
            <a:normAutofit/>
          </a:bodyPr>
          <a:lstStyle/>
          <a:p>
            <a:pPr algn="just">
              <a:buFont typeface="Wingdings" panose="05000000000000000000" pitchFamily="2" charset="2"/>
              <a:buChar char="Ø"/>
            </a:pPr>
            <a:r>
              <a:rPr lang="en-US" b="1" dirty="0">
                <a:solidFill>
                  <a:schemeClr val="tx1"/>
                </a:solidFill>
                <a:latin typeface="Times New Roman" panose="02020603050405020304" pitchFamily="18" charset="0"/>
                <a:cs typeface="Times New Roman" panose="02020603050405020304" pitchFamily="18" charset="0"/>
              </a:rPr>
              <a:t>List all the activities on the critical path. </a:t>
            </a:r>
          </a:p>
          <a:p>
            <a:pPr algn="just">
              <a:buFont typeface="Wingdings" panose="05000000000000000000" pitchFamily="2" charset="2"/>
              <a:buChar char="Ø"/>
            </a:pPr>
            <a:r>
              <a:rPr lang="en-US" b="1" dirty="0">
                <a:solidFill>
                  <a:schemeClr val="tx1"/>
                </a:solidFill>
                <a:latin typeface="Times New Roman" panose="02020603050405020304" pitchFamily="18" charset="0"/>
                <a:cs typeface="Times New Roman" panose="02020603050405020304" pitchFamily="18" charset="0"/>
              </a:rPr>
              <a:t>Delete all the activities where crashing is not possible. </a:t>
            </a:r>
          </a:p>
          <a:p>
            <a:pPr algn="just">
              <a:buFont typeface="Wingdings" panose="05000000000000000000" pitchFamily="2" charset="2"/>
              <a:buChar char="Ø"/>
            </a:pPr>
            <a:r>
              <a:rPr lang="en-US" b="1" dirty="0">
                <a:solidFill>
                  <a:schemeClr val="tx1"/>
                </a:solidFill>
                <a:latin typeface="Times New Roman" panose="02020603050405020304" pitchFamily="18" charset="0"/>
                <a:cs typeface="Times New Roman" panose="02020603050405020304" pitchFamily="18" charset="0"/>
              </a:rPr>
              <a:t>Choose activity with the cheapest cost slope  </a:t>
            </a:r>
            <a:endParaRPr lang="en-US" b="1" dirty="0" smtClean="0">
              <a:solidFill>
                <a:schemeClr val="tx1"/>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b="1" dirty="0">
              <a:solidFill>
                <a:schemeClr val="tx1"/>
              </a:solidFill>
              <a:latin typeface="Times New Roman" panose="02020603050405020304" pitchFamily="18" charset="0"/>
              <a:cs typeface="Times New Roman" panose="02020603050405020304" pitchFamily="18" charset="0"/>
            </a:endParaRPr>
          </a:p>
          <a:p>
            <a:pPr algn="just">
              <a:buNone/>
            </a:pPr>
            <a:r>
              <a:rPr lang="en-US" b="1" dirty="0">
                <a:solidFill>
                  <a:schemeClr val="bg1"/>
                </a:solidFill>
                <a:latin typeface="Times New Roman" panose="02020603050405020304" pitchFamily="18" charset="0"/>
                <a:cs typeface="Times New Roman" panose="02020603050405020304" pitchFamily="18" charset="0"/>
              </a:rPr>
              <a:t>  </a:t>
            </a:r>
            <a:r>
              <a:rPr lang="en-US" b="1" dirty="0">
                <a:solidFill>
                  <a:srgbClr val="0000FF"/>
                </a:solidFill>
                <a:latin typeface="Times New Roman" panose="02020603050405020304" pitchFamily="18" charset="0"/>
                <a:cs typeface="Times New Roman" panose="02020603050405020304" pitchFamily="18" charset="0"/>
              </a:rPr>
              <a:t>Cost Slope  =         Crash Cost – Normal Cost </a:t>
            </a:r>
          </a:p>
          <a:p>
            <a:pPr algn="just">
              <a:buNone/>
            </a:pPr>
            <a:r>
              <a:rPr lang="en-US" b="1" dirty="0">
                <a:solidFill>
                  <a:srgbClr val="0000FF"/>
                </a:solidFill>
                <a:latin typeface="Times New Roman" panose="02020603050405020304" pitchFamily="18" charset="0"/>
                <a:cs typeface="Times New Roman" panose="02020603050405020304" pitchFamily="18" charset="0"/>
              </a:rPr>
              <a:t>                            Normal duration – Crash duration  </a:t>
            </a:r>
          </a:p>
          <a:p>
            <a:pPr algn="just">
              <a:buNone/>
            </a:pPr>
            <a:r>
              <a:rPr lang="en-US" b="1" dirty="0">
                <a:solidFill>
                  <a:srgbClr val="0000FF"/>
                </a:solidFill>
                <a:latin typeface="Times New Roman" panose="02020603050405020304" pitchFamily="18" charset="0"/>
                <a:cs typeface="Times New Roman" panose="02020603050405020304" pitchFamily="18" charset="0"/>
              </a:rPr>
              <a:t>           CS  =       (C</a:t>
            </a:r>
            <a:r>
              <a:rPr lang="en-US" b="1" baseline="-25000" dirty="0">
                <a:solidFill>
                  <a:srgbClr val="0000FF"/>
                </a:solidFill>
                <a:latin typeface="Times New Roman" panose="02020603050405020304" pitchFamily="18" charset="0"/>
                <a:cs typeface="Times New Roman" panose="02020603050405020304" pitchFamily="18" charset="0"/>
              </a:rPr>
              <a:t>c</a:t>
            </a:r>
            <a:r>
              <a:rPr lang="en-US" b="1" dirty="0">
                <a:solidFill>
                  <a:srgbClr val="0000FF"/>
                </a:solidFill>
                <a:latin typeface="Times New Roman" panose="02020603050405020304" pitchFamily="18" charset="0"/>
                <a:cs typeface="Times New Roman" panose="02020603050405020304" pitchFamily="18" charset="0"/>
              </a:rPr>
              <a:t> - C</a:t>
            </a:r>
            <a:r>
              <a:rPr lang="en-US" b="1" baseline="-25000" dirty="0">
                <a:solidFill>
                  <a:srgbClr val="0000FF"/>
                </a:solidFill>
                <a:latin typeface="Times New Roman" panose="02020603050405020304" pitchFamily="18" charset="0"/>
                <a:cs typeface="Times New Roman" panose="02020603050405020304" pitchFamily="18" charset="0"/>
              </a:rPr>
              <a:t>n</a:t>
            </a:r>
            <a:r>
              <a:rPr lang="en-US" b="1" dirty="0">
                <a:solidFill>
                  <a:srgbClr val="0000FF"/>
                </a:solidFill>
                <a:latin typeface="Times New Roman" panose="02020603050405020304" pitchFamily="18" charset="0"/>
                <a:cs typeface="Times New Roman" panose="02020603050405020304" pitchFamily="18" charset="0"/>
              </a:rPr>
              <a:t>)        =   </a:t>
            </a:r>
            <a:r>
              <a:rPr lang="el-GR" b="1" dirty="0">
                <a:solidFill>
                  <a:srgbClr val="0000FF"/>
                </a:solidFill>
                <a:latin typeface="Times New Roman" panose="02020603050405020304" pitchFamily="18" charset="0"/>
                <a:cs typeface="Times New Roman" panose="02020603050405020304" pitchFamily="18" charset="0"/>
              </a:rPr>
              <a:t>Δ</a:t>
            </a:r>
            <a:r>
              <a:rPr lang="en-AU" b="1" dirty="0">
                <a:solidFill>
                  <a:srgbClr val="0000FF"/>
                </a:solidFill>
                <a:latin typeface="Times New Roman" panose="02020603050405020304" pitchFamily="18" charset="0"/>
                <a:cs typeface="Times New Roman" panose="02020603050405020304" pitchFamily="18" charset="0"/>
              </a:rPr>
              <a:t>C (increase in cost)</a:t>
            </a:r>
            <a:endParaRPr lang="en-US" b="1" dirty="0">
              <a:solidFill>
                <a:srgbClr val="0000FF"/>
              </a:solidFill>
              <a:latin typeface="Times New Roman" panose="02020603050405020304" pitchFamily="18" charset="0"/>
              <a:cs typeface="Times New Roman" panose="02020603050405020304" pitchFamily="18" charset="0"/>
            </a:endParaRPr>
          </a:p>
          <a:p>
            <a:pPr algn="just">
              <a:buNone/>
            </a:pPr>
            <a:r>
              <a:rPr lang="en-US" b="1" dirty="0">
                <a:solidFill>
                  <a:srgbClr val="0000FF"/>
                </a:solidFill>
                <a:latin typeface="Times New Roman" panose="02020603050405020304" pitchFamily="18" charset="0"/>
                <a:cs typeface="Times New Roman" panose="02020603050405020304" pitchFamily="18" charset="0"/>
              </a:rPr>
              <a:t>                            (</a:t>
            </a:r>
            <a:r>
              <a:rPr lang="en-US" b="1" dirty="0" err="1">
                <a:solidFill>
                  <a:srgbClr val="0000FF"/>
                </a:solidFill>
                <a:latin typeface="Times New Roman" panose="02020603050405020304" pitchFamily="18" charset="0"/>
                <a:cs typeface="Times New Roman" panose="02020603050405020304" pitchFamily="18" charset="0"/>
              </a:rPr>
              <a:t>t</a:t>
            </a:r>
            <a:r>
              <a:rPr lang="en-US" b="1" baseline="-25000" dirty="0" err="1">
                <a:solidFill>
                  <a:srgbClr val="0000FF"/>
                </a:solidFill>
                <a:latin typeface="Times New Roman" panose="02020603050405020304" pitchFamily="18" charset="0"/>
                <a:cs typeface="Times New Roman" panose="02020603050405020304" pitchFamily="18" charset="0"/>
              </a:rPr>
              <a:t>n</a:t>
            </a:r>
            <a:r>
              <a:rPr lang="en-US" b="1" baseline="-25000" dirty="0">
                <a:solidFill>
                  <a:srgbClr val="0000FF"/>
                </a:solidFill>
                <a:latin typeface="Times New Roman" panose="02020603050405020304" pitchFamily="18" charset="0"/>
                <a:cs typeface="Times New Roman" panose="02020603050405020304" pitchFamily="18" charset="0"/>
              </a:rPr>
              <a:t> </a:t>
            </a:r>
            <a:r>
              <a:rPr lang="en-US" b="1" dirty="0">
                <a:solidFill>
                  <a:srgbClr val="0000FF"/>
                </a:solidFill>
                <a:latin typeface="Times New Roman" panose="02020603050405020304" pitchFamily="18" charset="0"/>
                <a:cs typeface="Times New Roman" panose="02020603050405020304" pitchFamily="18" charset="0"/>
              </a:rPr>
              <a:t>- </a:t>
            </a:r>
            <a:r>
              <a:rPr lang="en-US" b="1" dirty="0" err="1">
                <a:solidFill>
                  <a:srgbClr val="0000FF"/>
                </a:solidFill>
                <a:latin typeface="Times New Roman" panose="02020603050405020304" pitchFamily="18" charset="0"/>
                <a:cs typeface="Times New Roman" panose="02020603050405020304" pitchFamily="18" charset="0"/>
              </a:rPr>
              <a:t>t</a:t>
            </a:r>
            <a:r>
              <a:rPr lang="en-US" b="1" baseline="-25000" dirty="0" err="1">
                <a:solidFill>
                  <a:srgbClr val="0000FF"/>
                </a:solidFill>
                <a:latin typeface="Times New Roman" panose="02020603050405020304" pitchFamily="18" charset="0"/>
                <a:cs typeface="Times New Roman" panose="02020603050405020304" pitchFamily="18" charset="0"/>
              </a:rPr>
              <a:t>c</a:t>
            </a:r>
            <a:r>
              <a:rPr lang="en-US" b="1" dirty="0">
                <a:solidFill>
                  <a:srgbClr val="0000FF"/>
                </a:solidFill>
                <a:latin typeface="Times New Roman" panose="02020603050405020304" pitchFamily="18" charset="0"/>
                <a:cs typeface="Times New Roman" panose="02020603050405020304" pitchFamily="18" charset="0"/>
              </a:rPr>
              <a:t>)               </a:t>
            </a:r>
            <a:r>
              <a:rPr lang="en-US" b="1" dirty="0" smtClean="0">
                <a:solidFill>
                  <a:srgbClr val="0000FF"/>
                </a:solidFill>
                <a:latin typeface="Times New Roman" panose="02020603050405020304" pitchFamily="18" charset="0"/>
                <a:cs typeface="Times New Roman" panose="02020603050405020304" pitchFamily="18" charset="0"/>
              </a:rPr>
              <a:t> </a:t>
            </a:r>
            <a:r>
              <a:rPr lang="el-GR" b="1" dirty="0" smtClean="0">
                <a:solidFill>
                  <a:srgbClr val="0000FF"/>
                </a:solidFill>
                <a:latin typeface="Times New Roman" panose="02020603050405020304" pitchFamily="18" charset="0"/>
                <a:cs typeface="Times New Roman" panose="02020603050405020304" pitchFamily="18" charset="0"/>
              </a:rPr>
              <a:t>Δ</a:t>
            </a:r>
            <a:r>
              <a:rPr lang="en-AU" b="1" dirty="0">
                <a:solidFill>
                  <a:srgbClr val="0000FF"/>
                </a:solidFill>
                <a:latin typeface="Times New Roman" panose="02020603050405020304" pitchFamily="18" charset="0"/>
                <a:cs typeface="Times New Roman" panose="02020603050405020304" pitchFamily="18" charset="0"/>
              </a:rPr>
              <a:t>t </a:t>
            </a:r>
            <a:r>
              <a:rPr lang="en-AU" b="1" dirty="0" smtClean="0">
                <a:solidFill>
                  <a:srgbClr val="0000FF"/>
                </a:solidFill>
                <a:latin typeface="Times New Roman" panose="02020603050405020304" pitchFamily="18" charset="0"/>
                <a:cs typeface="Times New Roman" panose="02020603050405020304" pitchFamily="18" charset="0"/>
              </a:rPr>
              <a:t>(</a:t>
            </a:r>
            <a:r>
              <a:rPr lang="en-AU" b="1" dirty="0">
                <a:solidFill>
                  <a:srgbClr val="0000FF"/>
                </a:solidFill>
                <a:latin typeface="Times New Roman" panose="02020603050405020304" pitchFamily="18" charset="0"/>
                <a:cs typeface="Times New Roman" panose="02020603050405020304" pitchFamily="18" charset="0"/>
              </a:rPr>
              <a:t>decrease in time) </a:t>
            </a:r>
            <a:endParaRPr lang="en-US" b="1" dirty="0">
              <a:solidFill>
                <a:srgbClr val="0000FF"/>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b="1" dirty="0">
                <a:solidFill>
                  <a:schemeClr val="tx1"/>
                </a:solidFill>
                <a:latin typeface="Times New Roman" panose="02020603050405020304" pitchFamily="18" charset="0"/>
                <a:cs typeface="Times New Roman" panose="02020603050405020304" pitchFamily="18" charset="0"/>
              </a:rPr>
              <a:t>Assess the time by which the activity duration can be shortened.</a:t>
            </a:r>
          </a:p>
          <a:p>
            <a:endParaRPr lang="en-US" dirty="0"/>
          </a:p>
        </p:txBody>
      </p:sp>
      <p:cxnSp>
        <p:nvCxnSpPr>
          <p:cNvPr id="5" name="Straight Connector 4"/>
          <p:cNvCxnSpPr/>
          <p:nvPr/>
        </p:nvCxnSpPr>
        <p:spPr>
          <a:xfrm>
            <a:off x="3094686" y="3993145"/>
            <a:ext cx="48006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xmlns="" id="{4BC702A0-141F-4EAC-B0A6-D3D968886F72}"/>
              </a:ext>
            </a:extLst>
          </p:cNvPr>
          <p:cNvCxnSpPr>
            <a:cxnSpLocks/>
          </p:cNvCxnSpPr>
          <p:nvPr/>
        </p:nvCxnSpPr>
        <p:spPr>
          <a:xfrm>
            <a:off x="2826881" y="5117015"/>
            <a:ext cx="152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xmlns="" id="{803B5BE4-01DF-494D-A7C9-D885B7A1CD1B}"/>
              </a:ext>
            </a:extLst>
          </p:cNvPr>
          <p:cNvCxnSpPr>
            <a:cxnSpLocks/>
          </p:cNvCxnSpPr>
          <p:nvPr/>
        </p:nvCxnSpPr>
        <p:spPr>
          <a:xfrm>
            <a:off x="5348157" y="4952936"/>
            <a:ext cx="3169024" cy="22412"/>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866498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599" y="1057835"/>
            <a:ext cx="9224513" cy="5611906"/>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Compute revised project duration and its total cost, which is equal Base cost and cost of crashing-overhead cost. </a:t>
            </a:r>
          </a:p>
          <a:p>
            <a:pPr algn="just">
              <a:lnSpc>
                <a:spcPct val="100000"/>
              </a:lnSpc>
              <a:buFont typeface="Wingdings" panose="05000000000000000000" pitchFamily="2" charset="2"/>
              <a:buChar char="Ø"/>
            </a:pPr>
            <a:r>
              <a:rPr lang="en-US" b="1" dirty="0" smtClean="0">
                <a:solidFill>
                  <a:schemeClr val="tx1"/>
                </a:solidFill>
                <a:latin typeface="Times New Roman" panose="02020603050405020304" pitchFamily="18" charset="0"/>
                <a:cs typeface="Times New Roman" panose="02020603050405020304" pitchFamily="18" charset="0"/>
              </a:rPr>
              <a:t>Repeat </a:t>
            </a:r>
            <a:r>
              <a:rPr lang="en-US" b="1" dirty="0">
                <a:solidFill>
                  <a:schemeClr val="tx1"/>
                </a:solidFill>
                <a:latin typeface="Times New Roman" panose="02020603050405020304" pitchFamily="18" charset="0"/>
                <a:cs typeface="Times New Roman" panose="02020603050405020304" pitchFamily="18" charset="0"/>
              </a:rPr>
              <a:t>above steps successively to all other activities on the critical path, until no further shortening is possible, without increasing the total cost. </a:t>
            </a:r>
          </a:p>
          <a:p>
            <a:pPr algn="just">
              <a:lnSpc>
                <a:spcPct val="100000"/>
              </a:lnSpc>
              <a:buFont typeface="Wingdings" panose="05000000000000000000" pitchFamily="2" charset="2"/>
              <a:buChar char="Ø"/>
            </a:pPr>
            <a:r>
              <a:rPr lang="en-US" b="1" dirty="0">
                <a:solidFill>
                  <a:schemeClr val="tx1"/>
                </a:solidFill>
                <a:latin typeface="Times New Roman" panose="02020603050405020304" pitchFamily="18" charset="0"/>
                <a:cs typeface="Times New Roman" panose="02020603050405020304" pitchFamily="18" charset="0"/>
              </a:rPr>
              <a:t>Check whether any new critical path has developed. If so, repeat steps 1-6 for activities on this critical path. </a:t>
            </a:r>
          </a:p>
          <a:p>
            <a:pPr algn="just">
              <a:lnSpc>
                <a:spcPct val="100000"/>
              </a:lnSpc>
              <a:buFont typeface="Wingdings" panose="05000000000000000000" pitchFamily="2" charset="2"/>
              <a:buChar char="Ø"/>
            </a:pPr>
            <a:r>
              <a:rPr lang="en-US" b="1" dirty="0">
                <a:solidFill>
                  <a:schemeClr val="tx1"/>
                </a:solidFill>
                <a:latin typeface="Times New Roman" panose="02020603050405020304" pitchFamily="18" charset="0"/>
                <a:cs typeface="Times New Roman" panose="02020603050405020304" pitchFamily="18" charset="0"/>
              </a:rPr>
              <a:t>Prepare a graph of crash time vs. total cost for all the above cases and find out the minimum total cost and the corresponding optimized time schedule. </a:t>
            </a:r>
          </a:p>
        </p:txBody>
      </p:sp>
      <p:sp>
        <p:nvSpPr>
          <p:cNvPr id="3" name="Title 2"/>
          <p:cNvSpPr>
            <a:spLocks noGrp="1"/>
          </p:cNvSpPr>
          <p:nvPr>
            <p:ph type="title"/>
          </p:nvPr>
        </p:nvSpPr>
        <p:spPr>
          <a:xfrm>
            <a:off x="510428" y="272245"/>
            <a:ext cx="9942980" cy="785590"/>
          </a:xfrm>
        </p:spPr>
        <p:txBody>
          <a:bodyPr>
            <a:noAutofit/>
          </a:bodyPr>
          <a:lstStyle/>
          <a:p>
            <a:pPr algn="ctr"/>
            <a:r>
              <a:rPr lang="en-US" sz="3600" b="1" dirty="0">
                <a:solidFill>
                  <a:srgbClr val="C00000"/>
                </a:solidFill>
                <a:latin typeface="Times New Roman" panose="02020603050405020304" pitchFamily="18" charset="0"/>
                <a:cs typeface="Times New Roman" panose="02020603050405020304" pitchFamily="18" charset="0"/>
              </a:rPr>
              <a:t>PROCEDURE OF TIME COST TRADE OFF</a:t>
            </a:r>
          </a:p>
        </p:txBody>
      </p:sp>
    </p:spTree>
    <p:extLst>
      <p:ext uri="{BB962C8B-B14F-4D97-AF65-F5344CB8AC3E}">
        <p14:creationId xmlns:p14="http://schemas.microsoft.com/office/powerpoint/2010/main" val="365836830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7590" y="1042228"/>
            <a:ext cx="9039896" cy="5513118"/>
          </a:xfrm>
        </p:spPr>
        <p:txBody>
          <a:bodyPr>
            <a:normAutofit/>
          </a:bodyPr>
          <a:lstStyle/>
          <a:p>
            <a:pPr marL="0" indent="0" algn="just">
              <a:lnSpc>
                <a:spcPct val="110000"/>
              </a:lnSpc>
              <a:buNone/>
            </a:pPr>
            <a:r>
              <a:rPr lang="en-AU" b="1" dirty="0" smtClean="0">
                <a:latin typeface="Times New Roman" panose="02020603050405020304" pitchFamily="18" charset="0"/>
                <a:cs typeface="Times New Roman" panose="02020603050405020304" pitchFamily="18" charset="0"/>
              </a:rPr>
              <a:t>[1] </a:t>
            </a:r>
            <a:r>
              <a:rPr lang="en-AU" b="1" i="1" dirty="0">
                <a:latin typeface="Times New Roman" panose="02020603050405020304" pitchFamily="18" charset="0"/>
                <a:cs typeface="Times New Roman" panose="02020603050405020304" pitchFamily="18" charset="0"/>
              </a:rPr>
              <a:t>PROJECT MANAGEMENT A System Approach to Planning, Scheduling and Controlling </a:t>
            </a:r>
            <a:r>
              <a:rPr lang="en-AU" b="1" dirty="0">
                <a:latin typeface="Times New Roman" panose="02020603050405020304" pitchFamily="18" charset="0"/>
                <a:cs typeface="Times New Roman" panose="02020603050405020304" pitchFamily="18" charset="0"/>
              </a:rPr>
              <a:t>: Harold </a:t>
            </a:r>
            <a:r>
              <a:rPr lang="en-AU" b="1" dirty="0" err="1">
                <a:latin typeface="Times New Roman" panose="02020603050405020304" pitchFamily="18" charset="0"/>
                <a:cs typeface="Times New Roman" panose="02020603050405020304" pitchFamily="18" charset="0"/>
              </a:rPr>
              <a:t>Krezner</a:t>
            </a:r>
            <a:r>
              <a:rPr lang="en-AU" b="1" dirty="0">
                <a:latin typeface="Times New Roman" panose="02020603050405020304" pitchFamily="18" charset="0"/>
                <a:cs typeface="Times New Roman" panose="02020603050405020304" pitchFamily="18" charset="0"/>
              </a:rPr>
              <a:t>, Second Edition, CBS publishers and distributors, New Delhi, India, 1987. </a:t>
            </a:r>
            <a:endParaRPr lang="en-AU" b="1" dirty="0" smtClean="0">
              <a:latin typeface="Times New Roman" panose="02020603050405020304" pitchFamily="18" charset="0"/>
              <a:cs typeface="Times New Roman" panose="02020603050405020304" pitchFamily="18" charset="0"/>
            </a:endParaRPr>
          </a:p>
          <a:p>
            <a:pPr marL="0" indent="0" algn="just">
              <a:lnSpc>
                <a:spcPct val="110000"/>
              </a:lnSpc>
              <a:buNone/>
            </a:pPr>
            <a:r>
              <a:rPr lang="en-AU" b="1" dirty="0" smtClean="0">
                <a:latin typeface="Times New Roman" panose="02020603050405020304" pitchFamily="18" charset="0"/>
                <a:cs typeface="Times New Roman" panose="02020603050405020304" pitchFamily="18" charset="0"/>
              </a:rPr>
              <a:t>[2] </a:t>
            </a:r>
            <a:r>
              <a:rPr lang="en-AU" b="1" i="1" dirty="0">
                <a:latin typeface="Times New Roman" panose="02020603050405020304" pitchFamily="18" charset="0"/>
                <a:cs typeface="Times New Roman" panose="02020603050405020304" pitchFamily="18" charset="0"/>
              </a:rPr>
              <a:t>Construction Planning, Programming and Control: </a:t>
            </a:r>
            <a:r>
              <a:rPr lang="en-AU" b="1" dirty="0">
                <a:latin typeface="Times New Roman" panose="02020603050405020304" pitchFamily="18" charset="0"/>
                <a:cs typeface="Times New Roman" panose="02020603050405020304" pitchFamily="18" charset="0"/>
              </a:rPr>
              <a:t>Brian Cooke and Peter Williams, MacMillan Press limited, Hound mills, Basingstoke, Hampshire, 1998.  </a:t>
            </a:r>
            <a:endParaRPr lang="en-AU" b="1" dirty="0" smtClean="0">
              <a:latin typeface="Times New Roman" panose="02020603050405020304" pitchFamily="18" charset="0"/>
              <a:cs typeface="Times New Roman" panose="02020603050405020304" pitchFamily="18" charset="0"/>
            </a:endParaRPr>
          </a:p>
          <a:p>
            <a:pPr marL="0" indent="0" algn="just">
              <a:lnSpc>
                <a:spcPct val="110000"/>
              </a:lnSpc>
              <a:buNone/>
            </a:pPr>
            <a:r>
              <a:rPr lang="en-AU" b="1" dirty="0" smtClean="0">
                <a:latin typeface="Times New Roman" panose="02020603050405020304" pitchFamily="18" charset="0"/>
                <a:cs typeface="Times New Roman" panose="02020603050405020304" pitchFamily="18" charset="0"/>
              </a:rPr>
              <a:t>[3] </a:t>
            </a:r>
            <a:r>
              <a:rPr lang="en-AU" b="1" i="1" dirty="0">
                <a:latin typeface="Times New Roman" panose="02020603050405020304" pitchFamily="18" charset="0"/>
                <a:cs typeface="Times New Roman" panose="02020603050405020304" pitchFamily="18" charset="0"/>
              </a:rPr>
              <a:t>Text Book of Construction Management: </a:t>
            </a:r>
            <a:r>
              <a:rPr lang="en-AU" b="1" dirty="0">
                <a:latin typeface="Times New Roman" panose="02020603050405020304" pitchFamily="18" charset="0"/>
                <a:cs typeface="Times New Roman" panose="02020603050405020304" pitchFamily="18" charset="0"/>
              </a:rPr>
              <a:t>S.K. Shrestha, Ram Kumar Shrestha and </a:t>
            </a:r>
            <a:r>
              <a:rPr lang="en-AU" b="1" dirty="0" err="1">
                <a:latin typeface="Times New Roman" panose="02020603050405020304" pitchFamily="18" charset="0"/>
                <a:cs typeface="Times New Roman" panose="02020603050405020304" pitchFamily="18" charset="0"/>
              </a:rPr>
              <a:t>Subash</a:t>
            </a:r>
            <a:r>
              <a:rPr lang="en-AU" b="1" dirty="0">
                <a:latin typeface="Times New Roman" panose="02020603050405020304" pitchFamily="18" charset="0"/>
                <a:cs typeface="Times New Roman" panose="02020603050405020304" pitchFamily="18" charset="0"/>
              </a:rPr>
              <a:t> Kumar </a:t>
            </a:r>
            <a:r>
              <a:rPr lang="en-AU" b="1" dirty="0" err="1">
                <a:latin typeface="Times New Roman" panose="02020603050405020304" pitchFamily="18" charset="0"/>
                <a:cs typeface="Times New Roman" panose="02020603050405020304" pitchFamily="18" charset="0"/>
              </a:rPr>
              <a:t>Bhattarai</a:t>
            </a:r>
            <a:r>
              <a:rPr lang="en-AU" b="1" dirty="0">
                <a:latin typeface="Times New Roman" panose="02020603050405020304" pitchFamily="18" charset="0"/>
                <a:cs typeface="Times New Roman" panose="02020603050405020304" pitchFamily="18" charset="0"/>
              </a:rPr>
              <a:t>, First Edition, Heritage Publisher and </a:t>
            </a:r>
            <a:r>
              <a:rPr lang="en-AU" b="1" dirty="0" err="1">
                <a:latin typeface="Times New Roman" panose="02020603050405020304" pitchFamily="18" charset="0"/>
                <a:cs typeface="Times New Roman" panose="02020603050405020304" pitchFamily="18" charset="0"/>
              </a:rPr>
              <a:t>Dristibutors</a:t>
            </a:r>
            <a:r>
              <a:rPr lang="en-AU" b="1" dirty="0">
                <a:latin typeface="Times New Roman" panose="02020603050405020304" pitchFamily="18" charset="0"/>
                <a:cs typeface="Times New Roman" panose="02020603050405020304" pitchFamily="18" charset="0"/>
              </a:rPr>
              <a:t> Pvt, Ltd, Kathmandu Nepal, 2014. </a:t>
            </a:r>
          </a:p>
          <a:p>
            <a:pPr marL="0" indent="0" algn="just">
              <a:lnSpc>
                <a:spcPct val="110000"/>
              </a:lnSpc>
              <a:buNone/>
            </a:pP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dirty="0"/>
          </a:p>
        </p:txBody>
      </p:sp>
      <p:sp>
        <p:nvSpPr>
          <p:cNvPr id="4" name="Title 1"/>
          <p:cNvSpPr>
            <a:spLocks noGrp="1"/>
          </p:cNvSpPr>
          <p:nvPr>
            <p:ph type="title"/>
          </p:nvPr>
        </p:nvSpPr>
        <p:spPr>
          <a:xfrm>
            <a:off x="567743" y="0"/>
            <a:ext cx="10515600" cy="1325563"/>
          </a:xfrm>
        </p:spPr>
        <p:txBody>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a:t>
            </a:r>
            <a:r>
              <a:rPr lang="en-AU" b="1" dirty="0" smtClean="0">
                <a:solidFill>
                  <a:srgbClr val="002060"/>
                </a:solidFill>
                <a:latin typeface="Times New Roman" panose="02020603050405020304" pitchFamily="18" charset="0"/>
                <a:cs typeface="Times New Roman" panose="02020603050405020304" pitchFamily="18" charset="0"/>
              </a:rPr>
              <a:t> </a:t>
            </a:r>
            <a:endParaRPr lang="en-AU" dirty="0"/>
          </a:p>
        </p:txBody>
      </p:sp>
    </p:spTree>
    <p:extLst>
      <p:ext uri="{BB962C8B-B14F-4D97-AF65-F5344CB8AC3E}">
        <p14:creationId xmlns:p14="http://schemas.microsoft.com/office/powerpoint/2010/main" val="95930571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6228" y="1052891"/>
            <a:ext cx="8911107" cy="6545644"/>
          </a:xfrm>
        </p:spPr>
        <p:txBody>
          <a:bodyPr>
            <a:normAutofit/>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[4] </a:t>
            </a:r>
            <a:r>
              <a:rPr lang="en-AU" b="1" i="1" dirty="0">
                <a:latin typeface="Times New Roman" panose="02020603050405020304" pitchFamily="18" charset="0"/>
                <a:cs typeface="Times New Roman" panose="02020603050405020304" pitchFamily="18" charset="0"/>
              </a:rPr>
              <a:t>Project Management</a:t>
            </a:r>
            <a:r>
              <a:rPr lang="en-AU" b="1" dirty="0">
                <a:latin typeface="Times New Roman" panose="02020603050405020304" pitchFamily="18" charset="0"/>
                <a:cs typeface="Times New Roman" panose="02020603050405020304" pitchFamily="18" charset="0"/>
              </a:rPr>
              <a:t>: K. </a:t>
            </a:r>
            <a:r>
              <a:rPr lang="en-AU" b="1" dirty="0" err="1">
                <a:latin typeface="Times New Roman" panose="02020603050405020304" pitchFamily="18" charset="0"/>
                <a:cs typeface="Times New Roman" panose="02020603050405020304" pitchFamily="18" charset="0"/>
              </a:rPr>
              <a:t>Nagarajan</a:t>
            </a:r>
            <a:r>
              <a:rPr lang="en-AU" b="1" dirty="0">
                <a:latin typeface="Times New Roman" panose="02020603050405020304" pitchFamily="18" charset="0"/>
                <a:cs typeface="Times New Roman" panose="02020603050405020304" pitchFamily="18" charset="0"/>
              </a:rPr>
              <a:t>, New Age International (P) Ltd. Publishers, New Delhi, India, 2001.</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[5] </a:t>
            </a:r>
            <a:r>
              <a:rPr lang="en-AU" b="1" i="1" dirty="0">
                <a:latin typeface="Times New Roman" panose="02020603050405020304" pitchFamily="18" charset="0"/>
                <a:cs typeface="Times New Roman" panose="02020603050405020304" pitchFamily="18" charset="0"/>
              </a:rPr>
              <a:t>Fundamentals of PERT/CPM and Project Management</a:t>
            </a:r>
            <a:r>
              <a:rPr lang="en-AU" b="1" dirty="0">
                <a:latin typeface="Times New Roman" panose="02020603050405020304" pitchFamily="18" charset="0"/>
                <a:cs typeface="Times New Roman" panose="02020603050405020304" pitchFamily="18" charset="0"/>
              </a:rPr>
              <a:t>: </a:t>
            </a:r>
            <a:r>
              <a:rPr lang="en-AU" b="1" dirty="0" err="1">
                <a:latin typeface="Times New Roman" panose="02020603050405020304" pitchFamily="18" charset="0"/>
                <a:cs typeface="Times New Roman" panose="02020603050405020304" pitchFamily="18" charset="0"/>
              </a:rPr>
              <a:t>S.K.Bhattacharjee</a:t>
            </a:r>
            <a:r>
              <a:rPr lang="en-AU" b="1" dirty="0">
                <a:latin typeface="Times New Roman" panose="02020603050405020304" pitchFamily="18" charset="0"/>
                <a:cs typeface="Times New Roman" panose="02020603050405020304" pitchFamily="18" charset="0"/>
              </a:rPr>
              <a:t>, Second Edition, Khanna Publishers, New Delhi, India, 2002. </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[6] CONSTRUCTION MANAGEMENT: </a:t>
            </a:r>
            <a:r>
              <a:rPr lang="en-AU" b="1" dirty="0" err="1" smtClean="0">
                <a:latin typeface="Times New Roman" panose="02020603050405020304" pitchFamily="18" charset="0"/>
                <a:cs typeface="Times New Roman" panose="02020603050405020304" pitchFamily="18" charset="0"/>
              </a:rPr>
              <a:t>Rajendra</a:t>
            </a:r>
            <a:r>
              <a:rPr lang="en-AU" b="1" dirty="0" smtClean="0">
                <a:latin typeface="Times New Roman" panose="02020603050405020304" pitchFamily="18" charset="0"/>
                <a:cs typeface="Times New Roman" panose="02020603050405020304" pitchFamily="18" charset="0"/>
              </a:rPr>
              <a:t> P. Adhikari, 2004 edition, </a:t>
            </a:r>
            <a:r>
              <a:rPr lang="en-AU" b="1" dirty="0" err="1" smtClean="0">
                <a:latin typeface="Times New Roman" panose="02020603050405020304" pitchFamily="18" charset="0"/>
                <a:cs typeface="Times New Roman" panose="02020603050405020304" pitchFamily="18" charset="0"/>
              </a:rPr>
              <a:t>Akshalok</a:t>
            </a:r>
            <a:r>
              <a:rPr lang="en-AU" b="1" dirty="0" smtClean="0">
                <a:latin typeface="Times New Roman" panose="02020603050405020304" pitchFamily="18" charset="0"/>
                <a:cs typeface="Times New Roman" panose="02020603050405020304" pitchFamily="18" charset="0"/>
              </a:rPr>
              <a:t> </a:t>
            </a:r>
            <a:r>
              <a:rPr lang="en-AU" b="1" dirty="0" err="1" smtClean="0">
                <a:latin typeface="Times New Roman" panose="02020603050405020304" pitchFamily="18" charset="0"/>
                <a:cs typeface="Times New Roman" panose="02020603050405020304" pitchFamily="18" charset="0"/>
              </a:rPr>
              <a:t>Prakashan</a:t>
            </a:r>
            <a:r>
              <a:rPr lang="en-AU" b="1" dirty="0" smtClean="0">
                <a:latin typeface="Times New Roman" panose="02020603050405020304" pitchFamily="18" charset="0"/>
                <a:cs typeface="Times New Roman" panose="02020603050405020304" pitchFamily="18" charset="0"/>
              </a:rPr>
              <a:t>. Kathmandu, Nepal.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[7] </a:t>
            </a:r>
            <a:r>
              <a:rPr lang="en-AU" b="1" i="1" dirty="0">
                <a:latin typeface="Times New Roman" panose="02020603050405020304" pitchFamily="18" charset="0"/>
                <a:cs typeface="Times New Roman" panose="02020603050405020304" pitchFamily="18" charset="0"/>
              </a:rPr>
              <a:t>Fast-track scheduling</a:t>
            </a:r>
            <a:r>
              <a:rPr lang="en-AU" b="1" dirty="0">
                <a:latin typeface="Times New Roman" panose="02020603050405020304" pitchFamily="18" charset="0"/>
                <a:cs typeface="Times New Roman" panose="02020603050405020304" pitchFamily="18" charset="0"/>
              </a:rPr>
              <a:t>. </a:t>
            </a:r>
            <a:r>
              <a:rPr lang="en-AU" b="1" i="1" dirty="0">
                <a:latin typeface="Times New Roman" panose="02020603050405020304" pitchFamily="18" charset="0"/>
                <a:cs typeface="Times New Roman" panose="02020603050405020304" pitchFamily="18" charset="0"/>
              </a:rPr>
              <a:t>Project Management Quarterly, 4</a:t>
            </a:r>
            <a:r>
              <a:rPr lang="en-AU" b="1" dirty="0">
                <a:latin typeface="Times New Roman" panose="02020603050405020304" pitchFamily="18" charset="0"/>
                <a:cs typeface="Times New Roman" panose="02020603050405020304" pitchFamily="18" charset="0"/>
              </a:rPr>
              <a:t>(3), 15</a:t>
            </a:r>
            <a:r>
              <a:rPr lang="en-AU" b="1" dirty="0" smtClean="0">
                <a:latin typeface="Times New Roman" panose="02020603050405020304" pitchFamily="18" charset="0"/>
                <a:cs typeface="Times New Roman" panose="02020603050405020304" pitchFamily="18" charset="0"/>
              </a:rPr>
              <a:t>. </a:t>
            </a:r>
            <a:r>
              <a:rPr lang="en-AU" b="1" dirty="0" err="1" smtClean="0">
                <a:latin typeface="Times New Roman" panose="02020603050405020304" pitchFamily="18" charset="0"/>
                <a:cs typeface="Times New Roman" panose="02020603050405020304" pitchFamily="18" charset="0"/>
              </a:rPr>
              <a:t>Alcabes</a:t>
            </a:r>
            <a:r>
              <a:rPr lang="en-AU" b="1" dirty="0">
                <a:latin typeface="Times New Roman" panose="02020603050405020304" pitchFamily="18" charset="0"/>
                <a:cs typeface="Times New Roman" panose="02020603050405020304" pitchFamily="18" charset="0"/>
              </a:rPr>
              <a:t>, J. </a:t>
            </a:r>
            <a:r>
              <a:rPr lang="en-AU" b="1" dirty="0" smtClean="0">
                <a:latin typeface="Times New Roman" panose="02020603050405020304" pitchFamily="18" charset="0"/>
                <a:cs typeface="Times New Roman" panose="02020603050405020304" pitchFamily="18" charset="0"/>
              </a:rPr>
              <a:t>1973, accessed September 12, 2023.  </a:t>
            </a:r>
            <a:r>
              <a:rPr lang="en-AU" b="1" dirty="0" smtClean="0">
                <a:latin typeface="Times New Roman" panose="02020603050405020304" pitchFamily="18" charset="0"/>
                <a:cs typeface="Times New Roman" panose="02020603050405020304" pitchFamily="18" charset="0"/>
                <a:hlinkClick r:id="rId2"/>
              </a:rPr>
              <a:t>www.pmi.org/learning/library/fast-track-scheduling-construction-projects-1960</a:t>
            </a: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r>
              <a:rPr lang="en-AU" dirty="0" smtClean="0"/>
              <a:t> </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dirty="0"/>
          </a:p>
        </p:txBody>
      </p:sp>
      <p:sp>
        <p:nvSpPr>
          <p:cNvPr id="4" name="Title 1"/>
          <p:cNvSpPr>
            <a:spLocks noGrp="1"/>
          </p:cNvSpPr>
          <p:nvPr>
            <p:ph type="title"/>
          </p:nvPr>
        </p:nvSpPr>
        <p:spPr>
          <a:xfrm>
            <a:off x="516228" y="0"/>
            <a:ext cx="10515600" cy="1325563"/>
          </a:xfrm>
        </p:spPr>
        <p:txBody>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(Cont’d…)  </a:t>
            </a:r>
            <a:r>
              <a:rPr lang="en-AU" b="1" dirty="0" smtClean="0">
                <a:solidFill>
                  <a:srgbClr val="002060"/>
                </a:solidFill>
                <a:latin typeface="Times New Roman" panose="02020603050405020304" pitchFamily="18" charset="0"/>
                <a:cs typeface="Times New Roman" panose="02020603050405020304" pitchFamily="18" charset="0"/>
              </a:rPr>
              <a:t> </a:t>
            </a:r>
            <a:endParaRPr lang="en-AU" dirty="0"/>
          </a:p>
        </p:txBody>
      </p:sp>
    </p:spTree>
    <p:extLst>
      <p:ext uri="{BB962C8B-B14F-4D97-AF65-F5344CB8AC3E}">
        <p14:creationId xmlns:p14="http://schemas.microsoft.com/office/powerpoint/2010/main" val="107705802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8563377" cy="4351338"/>
          </a:xfrm>
        </p:spPr>
        <p:txBody>
          <a:bodyPr/>
          <a:lstStyle/>
          <a:p>
            <a:pPr marL="0" indent="0" algn="just">
              <a:lnSpc>
                <a:spcPct val="100000"/>
              </a:lnSpc>
              <a:buNone/>
            </a:pPr>
            <a:r>
              <a:rPr lang="en-AU" b="1" dirty="0">
                <a:latin typeface="Times New Roman" pitchFamily="18" charset="0"/>
                <a:cs typeface="Times New Roman" pitchFamily="18" charset="0"/>
              </a:rPr>
              <a:t>[8] </a:t>
            </a:r>
            <a:r>
              <a:rPr lang="en-AU" b="1" i="1" dirty="0">
                <a:latin typeface="Times New Roman" panose="02020603050405020304" pitchFamily="18" charset="0"/>
                <a:cs typeface="Times New Roman" panose="02020603050405020304" pitchFamily="18" charset="0"/>
              </a:rPr>
              <a:t>Managing the Construction Process, Estimating, Scheduling and Project Control</a:t>
            </a:r>
            <a:r>
              <a:rPr lang="en-AU" b="1" dirty="0">
                <a:latin typeface="Times New Roman" panose="02020603050405020304" pitchFamily="18" charset="0"/>
                <a:cs typeface="Times New Roman" panose="02020603050405020304" pitchFamily="18" charset="0"/>
              </a:rPr>
              <a:t> : Second Edition, Frederick E. Gould, PE,CPC, Pearson Education, Inc., New Jersey, USA, 2002. </a:t>
            </a:r>
          </a:p>
          <a:p>
            <a:pPr marL="0" indent="0" algn="just">
              <a:lnSpc>
                <a:spcPct val="100000"/>
              </a:lnSpc>
              <a:buNone/>
            </a:pP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[9]</a:t>
            </a:r>
            <a:r>
              <a:rPr lang="en-AU" b="1" i="1" dirty="0" smtClean="0">
                <a:latin typeface="Times New Roman" panose="02020603050405020304" pitchFamily="18" charset="0"/>
                <a:cs typeface="Times New Roman" panose="02020603050405020304" pitchFamily="18" charset="0"/>
              </a:rPr>
              <a:t>Construction </a:t>
            </a:r>
            <a:r>
              <a:rPr lang="en-AU" b="1" i="1" dirty="0">
                <a:latin typeface="Times New Roman" panose="02020603050405020304" pitchFamily="18" charset="0"/>
                <a:cs typeface="Times New Roman" panose="02020603050405020304" pitchFamily="18" charset="0"/>
              </a:rPr>
              <a:t>Management And Accounts</a:t>
            </a:r>
            <a:r>
              <a:rPr lang="en-AU" b="1" dirty="0">
                <a:latin typeface="Times New Roman" panose="02020603050405020304" pitchFamily="18" charset="0"/>
                <a:cs typeface="Times New Roman" panose="02020603050405020304" pitchFamily="18" charset="0"/>
              </a:rPr>
              <a:t>: </a:t>
            </a:r>
            <a:r>
              <a:rPr lang="en-AU" b="1" dirty="0" err="1">
                <a:latin typeface="Times New Roman" panose="02020603050405020304" pitchFamily="18" charset="0"/>
                <a:cs typeface="Times New Roman" panose="02020603050405020304" pitchFamily="18" charset="0"/>
              </a:rPr>
              <a:t>B.L.Gupta</a:t>
            </a:r>
            <a:r>
              <a:rPr lang="en-AU" b="1" dirty="0">
                <a:latin typeface="Times New Roman" panose="02020603050405020304" pitchFamily="18" charset="0"/>
                <a:cs typeface="Times New Roman" panose="02020603050405020304" pitchFamily="18" charset="0"/>
              </a:rPr>
              <a:t> and Amit Gupta, Third Edition, Standard Publishers Distributors, New Delhi, India, 2000. </a:t>
            </a:r>
          </a:p>
          <a:p>
            <a:pPr marL="0" indent="0" algn="just">
              <a:lnSpc>
                <a:spcPct val="100000"/>
              </a:lnSpc>
              <a:buNone/>
            </a:pPr>
            <a:endParaRPr lang="en-AU" dirty="0"/>
          </a:p>
        </p:txBody>
      </p:sp>
      <p:sp>
        <p:nvSpPr>
          <p:cNvPr id="4" name="Title 1"/>
          <p:cNvSpPr>
            <a:spLocks noGrp="1"/>
          </p:cNvSpPr>
          <p:nvPr>
            <p:ph type="title"/>
          </p:nvPr>
        </p:nvSpPr>
        <p:spPr/>
        <p:txBody>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(Cont’d…)  </a:t>
            </a:r>
            <a:r>
              <a:rPr lang="en-AU" b="1" dirty="0" smtClean="0">
                <a:solidFill>
                  <a:srgbClr val="002060"/>
                </a:solidFill>
                <a:latin typeface="Times New Roman" panose="02020603050405020304" pitchFamily="18" charset="0"/>
                <a:cs typeface="Times New Roman" panose="02020603050405020304" pitchFamily="18" charset="0"/>
              </a:rPr>
              <a:t> </a:t>
            </a:r>
            <a:endParaRPr lang="en-AU" dirty="0"/>
          </a:p>
        </p:txBody>
      </p:sp>
    </p:spTree>
    <p:extLst>
      <p:ext uri="{BB962C8B-B14F-4D97-AF65-F5344CB8AC3E}">
        <p14:creationId xmlns:p14="http://schemas.microsoft.com/office/powerpoint/2010/main" val="37617882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7224</TotalTime>
  <Words>3151</Words>
  <Application>Microsoft Office PowerPoint</Application>
  <PresentationFormat>Widescreen</PresentationFormat>
  <Paragraphs>323</Paragraphs>
  <Slides>40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Constantia</vt:lpstr>
      <vt:lpstr>Times New Roman</vt:lpstr>
      <vt:lpstr>Wingdings</vt:lpstr>
      <vt:lpstr>Office Theme</vt:lpstr>
      <vt:lpstr>COURSE TITLE CONSTRUCTION ENGINEERING AND MANAGEMENT</vt:lpstr>
      <vt:lpstr>Learning Objective</vt:lpstr>
      <vt:lpstr>INTRODUCTION TO CONSTRUCTION PLANNING</vt:lpstr>
      <vt:lpstr>INTRODUCTION TO CONSTRUCTION PLANNING (Cont’d….) </vt:lpstr>
      <vt:lpstr>INTRODUCTION TO CONSTRUCTION PLANNING (Cont’d….) </vt:lpstr>
      <vt:lpstr>INTRODUCTION TO CONSTRUCTION PLANNING (Cont’d….) </vt:lpstr>
      <vt:lpstr>STEP AND STAGES OF PLANNING</vt:lpstr>
      <vt:lpstr>STEP AND STAGES OF PLANNING (Cont’d…)</vt:lpstr>
      <vt:lpstr>STEP AND STAGES OF PLANNING (Cont’d…)</vt:lpstr>
      <vt:lpstr>STEP AND STAGES OF PLANNING (Cont’d…)</vt:lpstr>
      <vt:lpstr>PLANNING BY CONTRACTOR AND CLIENT </vt:lpstr>
      <vt:lpstr>PLANNING BY CONTRACTOR AND CLIENT (Cont’d…) </vt:lpstr>
      <vt:lpstr>PLANNING BY CONTRACTOR AND CLIENT (Cont’d…) </vt:lpstr>
      <vt:lpstr>PLANNING BY CONTRACTOR AND CLIENT (Cont’d…) </vt:lpstr>
      <vt:lpstr>PLANNING BY CONTRACTOR AND CLIENT (Cont’d…) </vt:lpstr>
      <vt:lpstr>PLANNING BY CONTRACTOR AND CLIENT (Cont’d…) </vt:lpstr>
      <vt:lpstr>CONSTRUCTION SCHEDULE</vt:lpstr>
      <vt:lpstr>CONSTRUCTION SCHEDULE (Cont’d…) </vt:lpstr>
      <vt:lpstr>CONSTRUCTION SCHEDULE (Cont’d…) </vt:lpstr>
      <vt:lpstr>CONSTRUCTION SCHEDULE (Cont’d…) </vt:lpstr>
      <vt:lpstr>FAST TRACK/PHASED CONSTRUCTION</vt:lpstr>
      <vt:lpstr>FAST TRACK/PHASED CONSTRUCTION (Cont’d..) </vt:lpstr>
      <vt:lpstr>FAST TRACK/PHASED CONSTRUCTION (Cont’d..) </vt:lpstr>
      <vt:lpstr>CHALLENGES OF FAST TRACK/PHASED CONSTRUCTION</vt:lpstr>
      <vt:lpstr>TIME COST TRADE OFF</vt:lpstr>
      <vt:lpstr>TIME COST TRADE OFF (Cont’d…) </vt:lpstr>
      <vt:lpstr>TIME COST TRADE OFF (Cont’d…) </vt:lpstr>
      <vt:lpstr>TIME COST TRADE OFF (Cont’d…) </vt:lpstr>
      <vt:lpstr>TIME-COST TRADE OFF (Cont’d..)</vt:lpstr>
      <vt:lpstr>TIME-COST TRADE OFF (Cont’d..)</vt:lpstr>
      <vt:lpstr>TIME-COST TRADE OFF (Cont’d..)</vt:lpstr>
      <vt:lpstr>TIME-COST TRADE OFF (Cont’d..)</vt:lpstr>
      <vt:lpstr>TIME-COST TRADE OFF (Cont’d..)</vt:lpstr>
      <vt:lpstr>TIME-COST TRADE OFF (Cont’d..)</vt:lpstr>
      <vt:lpstr>TIME-COST TRADE OFF (Cont’d..)</vt:lpstr>
      <vt:lpstr>PROCEDURE OF TIME COST TRADE OFF</vt:lpstr>
      <vt:lpstr>PROCEDURE OF TIME COST TRADE OFF</vt:lpstr>
      <vt:lpstr>REFERENCES  </vt:lpstr>
      <vt:lpstr>REFERENCES (Cont’d…)   </vt:lpstr>
      <vt:lpstr>REFERENCES (Cont’d…)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CONSTRUCTION ENGINEERING AND MANAGEMENT</dc:title>
  <dc:creator>Microsoft account</dc:creator>
  <cp:lastModifiedBy>Bikash Raj Joshi</cp:lastModifiedBy>
  <cp:revision>65</cp:revision>
  <dcterms:created xsi:type="dcterms:W3CDTF">2023-09-01T04:36:59Z</dcterms:created>
  <dcterms:modified xsi:type="dcterms:W3CDTF">2023-09-26T07:48:12Z</dcterms:modified>
</cp:coreProperties>
</file>