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84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1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304" r:id="rId28"/>
    <p:sldId id="305" r:id="rId29"/>
    <p:sldId id="303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6" r:id="rId40"/>
    <p:sldId id="297" r:id="rId41"/>
    <p:sldId id="295" r:id="rId42"/>
    <p:sldId id="298" r:id="rId43"/>
    <p:sldId id="299" r:id="rId44"/>
    <p:sldId id="300" r:id="rId45"/>
    <p:sldId id="301" r:id="rId46"/>
    <p:sldId id="302" r:id="rId47"/>
    <p:sldId id="258" r:id="rId48"/>
    <p:sldId id="286" r:id="rId49"/>
    <p:sldId id="306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5270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3027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3465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7357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5746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7874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2594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306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7876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9667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712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A9E4B-2385-4065-89E0-8422BE389F0A}" type="datetimeFigureOut">
              <a:rPr lang="en-AU" smtClean="0"/>
              <a:t>26/09/2023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CDBEB-554E-4365-8E25-EBEFACEB99C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104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oboloo.com/glossary/competitive-bidding-process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b.org/sites/default/files/institutional-document/33431/pai-3-03.pdf" TargetMode="External"/><Relationship Id="rId2" Type="http://schemas.openxmlformats.org/officeDocument/2006/relationships/hyperlink" Target="http://www.methodstatementhq.com/construction-methodology-for-a-construction-project-plan.html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oloo.com/blog/what-is-contract-award-in-procurement" TargetMode="External"/><Relationship Id="rId2" Type="http://schemas.openxmlformats.org/officeDocument/2006/relationships/hyperlink" Target="http://www.blackridgeresearch.com/glossary/what-is-contract-award-definition-meani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9164" y="129907"/>
            <a:ext cx="9144000" cy="1508236"/>
          </a:xfrm>
        </p:spPr>
        <p:txBody>
          <a:bodyPr>
            <a:normAutofit fontScale="90000"/>
          </a:bodyPr>
          <a:lstStyle/>
          <a:p>
            <a:pPr algn="ctr"/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</a:t>
            </a: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9164" y="1774668"/>
            <a:ext cx="9049554" cy="5083332"/>
          </a:xfrm>
        </p:spPr>
        <p:txBody>
          <a:bodyPr>
            <a:normAutofit lnSpcReduction="10000"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(Week 3)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CONTRACT AND DELIVERY METHODS 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- 3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</a:pPr>
            <a:r>
              <a:rPr lang="en-A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Execution, Construction Contract, Tendering, Qualification of Bidders, Opening and Evaluation of Bids, Award of Contract. </a:t>
            </a:r>
          </a:p>
          <a:p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559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2057444"/>
            <a:ext cx="9078532" cy="5354348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Contract.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Tendering.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 of Bidders.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Opening and Evaluation of Bids.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Award of Contract. 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81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196" y="-1825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690" y="914445"/>
            <a:ext cx="9181563" cy="543806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execution is a procurement of any goods, consultancy services or carrying out any construction work.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can be executed by the department (owner), by contracting and by the local user committee.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methodology or project execution methodology is 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 method of construction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taking into account all contractual and legal requirement, constraints, risks and opportunities. [1]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work can be done for the supply of goods, construction works itself and services.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can executed through contract with either through sealed bidding, sealed quotation or any other method.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015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289" y="1059332"/>
            <a:ext cx="8962622" cy="5618364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Sealed Competitive Bidding </a:t>
            </a:r>
          </a:p>
          <a:p>
            <a:pPr marL="0" indent="0"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(a) National Competitive bidding (NCB)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sometimes called as local competitive bidding which is normally used for public procurement in a country.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process all the domestic eligible bidders are invited to participate in bidding 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NCB in Nepal, tender notice is to be published in national newspaper and a period of at least 30 days shall be given. [2]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516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72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38" y="720255"/>
            <a:ext cx="9636455" cy="626009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lphaLcParenBoth" startAt="2"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Competitive bidding (ICB)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work is a large and national/domestic contractors cannot perform the job, eligible bidders are invited from all over the world.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provides an executing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agency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wide choice in selecting the best bid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competing suppliers and contractors.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gives prospective bidders from eligible source countries equal opportunity to bid on goods 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are being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procured. [3]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of ICB is to provide all eligible bidders a timely and adequate notification about a buyer's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ICB is the most appropriate procurement method that provides a level-playing field for eligible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bidders.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67744" y="-206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471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772" y="1065770"/>
            <a:ext cx="9413382" cy="5792229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Sealed Quotation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Sealed quotation means 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description along with quoted price submitted in a sealed envelope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by a person, firm, company or organization willing to carry out any construction work or make available goods or other services.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notice shall be published in a national or local level newspaper by giving a period at least of fifteen days.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sealed quotation, once submitted, cannot be withdrawn or amended.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077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405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27" y="1325563"/>
            <a:ext cx="8756560" cy="525554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Procurement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 procurement can be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done for the smaller amount of work.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only one supplier or consultant or service provider has the efficiency to fulfil the procurement requirements.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only one supplier has the exclusive right to supply the goods to be procured and no other appropriate alternative is available.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service of a particular consultant with his unique qualifications is immediately needed for the concerned work.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4198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OF WORK EXECUTION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955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79579" y="3039"/>
            <a:ext cx="10515600" cy="118485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DELIVERY METHODS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55" y="1184857"/>
            <a:ext cx="9078532" cy="5293216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Delivery method means the approach used to organize the project team so as to manage the entire designing and building (design-build) process.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Owner needs to decide which designers and construction professional to hire, when to hire them, and under which contract.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organization gets hired first? Only one company is hired to manage the process?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number of strategies that can be used to manage the process, each offering advantages and disadvantages. </a:t>
            </a:r>
          </a:p>
        </p:txBody>
      </p:sp>
    </p:spTree>
    <p:extLst>
      <p:ext uri="{BB962C8B-B14F-4D97-AF65-F5344CB8AC3E}">
        <p14:creationId xmlns:p14="http://schemas.microsoft.com/office/powerpoint/2010/main" val="3468681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9897" y="1325563"/>
            <a:ext cx="10515600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popular three approaches are: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Traditional Method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Design-Build Method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Construction Project Management </a:t>
            </a:r>
          </a:p>
          <a:p>
            <a:pPr>
              <a:lnSpc>
                <a:spcPct val="100000"/>
              </a:lnSpc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20014" y="0"/>
            <a:ext cx="11435366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DELIVERY METHODS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88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23" y="1632441"/>
            <a:ext cx="9709598" cy="5579728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 this, the owner hires a design professional who prepares a complete set of contract documents for the owner for a design fee.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With complete set of documents in hand, the owner either negotiates a price with a general contractor or bids out the work.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 general contractor is totally responsible for delivering the completed project as spelled out in contract documents.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The designer may be involved in overseeing the construction work in the field.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No direct formal relationship exists between the designer and builder. </a:t>
            </a: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67932" y="0"/>
            <a:ext cx="11256135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DELIVERY METHODS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932" y="1109670"/>
            <a:ext cx="3809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Traditional Method </a:t>
            </a:r>
          </a:p>
        </p:txBody>
      </p:sp>
    </p:spTree>
    <p:extLst>
      <p:ext uri="{BB962C8B-B14F-4D97-AF65-F5344CB8AC3E}">
        <p14:creationId xmlns:p14="http://schemas.microsoft.com/office/powerpoint/2010/main" val="322817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59122" y="584915"/>
            <a:ext cx="1524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59122" y="584915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Owner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  <p:cxnSp>
        <p:nvCxnSpPr>
          <p:cNvPr id="6" name="Curved Connector 5"/>
          <p:cNvCxnSpPr>
            <a:stCxn id="5" idx="3"/>
            <a:endCxn id="7" idx="0"/>
          </p:cNvCxnSpPr>
          <p:nvPr/>
        </p:nvCxnSpPr>
        <p:spPr>
          <a:xfrm>
            <a:off x="6083122" y="846525"/>
            <a:ext cx="2667000" cy="1948190"/>
          </a:xfrm>
          <a:prstGeom prst="curvedConnector2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7911922" y="2794715"/>
            <a:ext cx="16764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Curved Connector 7"/>
          <p:cNvCxnSpPr>
            <a:stCxn id="5" idx="1"/>
            <a:endCxn id="10" idx="0"/>
          </p:cNvCxnSpPr>
          <p:nvPr/>
        </p:nvCxnSpPr>
        <p:spPr>
          <a:xfrm rot="10800000" flipV="1">
            <a:off x="2044522" y="846525"/>
            <a:ext cx="2514600" cy="1871990"/>
          </a:xfrm>
          <a:prstGeom prst="curvedConnector2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835722" y="2947115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Contractor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1206322" y="2718515"/>
            <a:ext cx="16764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130122" y="2870915"/>
            <a:ext cx="1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Designer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358722" y="889715"/>
            <a:ext cx="1951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Pays design fee</a:t>
            </a:r>
            <a:endParaRPr lang="en-US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Curved Connector 12"/>
          <p:cNvCxnSpPr>
            <a:stCxn id="10" idx="3"/>
            <a:endCxn id="5" idx="2"/>
          </p:cNvCxnSpPr>
          <p:nvPr/>
        </p:nvCxnSpPr>
        <p:spPr>
          <a:xfrm flipV="1">
            <a:off x="2882722" y="1108135"/>
            <a:ext cx="2438400" cy="2029480"/>
          </a:xfrm>
          <a:prstGeom prst="curvedConnector2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035122" y="1575515"/>
            <a:ext cx="152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Supplies contract documents </a:t>
            </a:r>
            <a:endParaRPr lang="en-US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Curved Connector 14"/>
          <p:cNvCxnSpPr>
            <a:endCxn id="5" idx="2"/>
          </p:cNvCxnSpPr>
          <p:nvPr/>
        </p:nvCxnSpPr>
        <p:spPr>
          <a:xfrm rot="10800000">
            <a:off x="5321122" y="1108135"/>
            <a:ext cx="2590800" cy="1948190"/>
          </a:xfrm>
          <a:prstGeom prst="curvedConnector2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073722" y="280115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Provides contract documents and pays either negotiated price or bid price.</a:t>
            </a:r>
            <a:endParaRPr lang="en-US" sz="1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83122" y="1499315"/>
            <a:ext cx="152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Returns completed documents </a:t>
            </a:r>
            <a:endParaRPr lang="en-US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Curved Connector 17"/>
          <p:cNvCxnSpPr>
            <a:endCxn id="7" idx="1"/>
          </p:cNvCxnSpPr>
          <p:nvPr/>
        </p:nvCxnSpPr>
        <p:spPr>
          <a:xfrm flipV="1">
            <a:off x="2882722" y="3213815"/>
            <a:ext cx="5029200" cy="38100"/>
          </a:xfrm>
          <a:prstGeom prst="curvedConnector3">
            <a:avLst>
              <a:gd name="adj1" fmla="val 50000"/>
            </a:avLst>
          </a:prstGeom>
          <a:ln w="762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492322" y="3328115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Informal non-contractual relationship</a:t>
            </a:r>
            <a:endParaRPr lang="en-US" sz="1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Straight Connector 19"/>
          <p:cNvCxnSpPr>
            <a:stCxn id="10" idx="2"/>
          </p:cNvCxnSpPr>
          <p:nvPr/>
        </p:nvCxnSpPr>
        <p:spPr>
          <a:xfrm rot="5400000">
            <a:off x="1625422" y="3975815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206322" y="4394915"/>
            <a:ext cx="17526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>
            <a:off x="977722" y="46235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1434922" y="46235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5400000">
            <a:off x="1815922" y="46235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2273122" y="46235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>
            <a:off x="2730322" y="46235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1130122" y="4852115"/>
            <a:ext cx="19812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1130122" y="4928315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Designer and Consultants</a:t>
            </a:r>
            <a:r>
              <a:rPr lang="en-US" sz="2000" b="1" dirty="0" smtClean="0"/>
              <a:t> </a:t>
            </a:r>
            <a:endParaRPr lang="en-US" sz="2000" b="1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7835722" y="4471115"/>
            <a:ext cx="17526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5400000">
            <a:off x="7607122" y="46997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8064322" y="46997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8445322" y="46997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8902522" y="46997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9359722" y="4699715"/>
            <a:ext cx="457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le 34"/>
          <p:cNvSpPr/>
          <p:nvPr/>
        </p:nvSpPr>
        <p:spPr>
          <a:xfrm>
            <a:off x="7759522" y="4928315"/>
            <a:ext cx="19812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7759522" y="5004515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Subcontractors and Suppliers</a:t>
            </a:r>
            <a:endParaRPr lang="en-US" sz="2000" b="1" dirty="0"/>
          </a:p>
        </p:txBody>
      </p:sp>
      <p:cxnSp>
        <p:nvCxnSpPr>
          <p:cNvPr id="37" name="Straight Connector 36"/>
          <p:cNvCxnSpPr/>
          <p:nvPr/>
        </p:nvCxnSpPr>
        <p:spPr>
          <a:xfrm rot="5400000">
            <a:off x="8254822" y="4052015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420075" y="5766515"/>
            <a:ext cx="2884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[4]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24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6367" y="1544503"/>
            <a:ext cx="9361868" cy="519114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In this arrangement, the designer and the construction professionals are either from the same company or through joint venture form a single company for the duration of the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The owner contracts with a single company early in the pre construction stage, and this company takes the project from conceptual design right through construction.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The term “Turn-Key” is also used to describe this approach.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It has been used on large, privately funded industrial sector project, commercial building project. </a:t>
            </a:r>
          </a:p>
          <a:p>
            <a:pPr algn="just"/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6367" y="0"/>
            <a:ext cx="1112198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DELIVERY METHODS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3353" y="1065701"/>
            <a:ext cx="4006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2.  Design-Build Method </a:t>
            </a:r>
          </a:p>
        </p:txBody>
      </p:sp>
    </p:spTree>
    <p:extLst>
      <p:ext uri="{BB962C8B-B14F-4D97-AF65-F5344CB8AC3E}">
        <p14:creationId xmlns:p14="http://schemas.microsoft.com/office/powerpoint/2010/main" val="2159488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552682" y="662189"/>
            <a:ext cx="19812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628882" y="814590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OWNER</a:t>
            </a:r>
          </a:p>
        </p:txBody>
      </p:sp>
      <p:cxnSp>
        <p:nvCxnSpPr>
          <p:cNvPr id="7" name="Curved Connector 6"/>
          <p:cNvCxnSpPr>
            <a:stCxn id="4" idx="1"/>
            <a:endCxn id="19" idx="1"/>
          </p:cNvCxnSpPr>
          <p:nvPr/>
        </p:nvCxnSpPr>
        <p:spPr>
          <a:xfrm rot="10800000" flipV="1">
            <a:off x="4552682" y="1119389"/>
            <a:ext cx="1588" cy="2438400"/>
          </a:xfrm>
          <a:prstGeom prst="curvedConnector3">
            <a:avLst>
              <a:gd name="adj1" fmla="val 74410414"/>
            </a:avLst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urved Connector 16"/>
          <p:cNvCxnSpPr>
            <a:stCxn id="4" idx="3"/>
            <a:endCxn id="19" idx="3"/>
          </p:cNvCxnSpPr>
          <p:nvPr/>
        </p:nvCxnSpPr>
        <p:spPr>
          <a:xfrm>
            <a:off x="6533882" y="1119389"/>
            <a:ext cx="1588" cy="2438400"/>
          </a:xfrm>
          <a:prstGeom prst="curvedConnector3">
            <a:avLst>
              <a:gd name="adj1" fmla="val 80898451"/>
            </a:avLst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4552682" y="3100589"/>
            <a:ext cx="19812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4552682" y="317679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Design –Build Company</a:t>
            </a:r>
          </a:p>
        </p:txBody>
      </p:sp>
      <p:cxnSp>
        <p:nvCxnSpPr>
          <p:cNvPr id="26" name="Straight Connector 25"/>
          <p:cNvCxnSpPr/>
          <p:nvPr/>
        </p:nvCxnSpPr>
        <p:spPr>
          <a:xfrm rot="5400000">
            <a:off x="4590782" y="42816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5962382" y="42816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10800000">
            <a:off x="2571482" y="4548389"/>
            <a:ext cx="228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10800000">
            <a:off x="6229082" y="4548389"/>
            <a:ext cx="2286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rot="5400000">
            <a:off x="23047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28381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34477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>
            <a:off x="40573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64957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71053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77149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8248382" y="4815089"/>
            <a:ext cx="53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>
          <a:xfrm>
            <a:off x="2419082" y="5081789"/>
            <a:ext cx="19812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2419082" y="5157990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Designers and consultants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6610082" y="5081789"/>
            <a:ext cx="2209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6610082" y="5157990"/>
            <a:ext cx="2209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Subcontractors and suppliers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247882" y="4091189"/>
            <a:ext cx="762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Hires</a:t>
            </a:r>
            <a:r>
              <a:rPr lang="en-US" dirty="0"/>
              <a:t>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152882" y="4091189"/>
            <a:ext cx="7620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Hires</a:t>
            </a:r>
            <a:r>
              <a:rPr lang="en-US" dirty="0"/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399209" y="6006368"/>
            <a:ext cx="2884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[4]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82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440" y="1445698"/>
            <a:ext cx="9130048" cy="527707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It treats the project planning, design, and construction phases as integrated task.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This approach unites three parties team consisting of owner, designer, and construction manager.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team works together from the beginning of design to project completion, with common objective of best serving the owner’s interest.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This delivery has a number of variations such as program management, professional management, construction management.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This method is commonly used by real estate developers in the commercial building industry. </a:t>
            </a: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87440" y="-154547"/>
            <a:ext cx="1116491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DELIVERY METHODS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5028" y="939025"/>
            <a:ext cx="60435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3.  Construction Project Management </a:t>
            </a:r>
          </a:p>
        </p:txBody>
      </p:sp>
    </p:spTree>
    <p:extLst>
      <p:ext uri="{BB962C8B-B14F-4D97-AF65-F5344CB8AC3E}">
        <p14:creationId xmlns:p14="http://schemas.microsoft.com/office/powerpoint/2010/main" val="40264719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ounded Rectangle 63"/>
          <p:cNvSpPr/>
          <p:nvPr/>
        </p:nvSpPr>
        <p:spPr>
          <a:xfrm>
            <a:off x="4355206" y="471153"/>
            <a:ext cx="1066800" cy="533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4431406" y="547353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Owner </a:t>
            </a:r>
          </a:p>
        </p:txBody>
      </p:sp>
      <p:cxnSp>
        <p:nvCxnSpPr>
          <p:cNvPr id="67" name="Curved Connector 66"/>
          <p:cNvCxnSpPr>
            <a:stCxn id="64" idx="1"/>
          </p:cNvCxnSpPr>
          <p:nvPr/>
        </p:nvCxnSpPr>
        <p:spPr>
          <a:xfrm rot="10800000" flipV="1">
            <a:off x="2450206" y="737853"/>
            <a:ext cx="1905000" cy="2019300"/>
          </a:xfrm>
          <a:prstGeom prst="curved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urved Connector 69"/>
          <p:cNvCxnSpPr>
            <a:stCxn id="64" idx="3"/>
          </p:cNvCxnSpPr>
          <p:nvPr/>
        </p:nvCxnSpPr>
        <p:spPr>
          <a:xfrm>
            <a:off x="5422006" y="737853"/>
            <a:ext cx="1905000" cy="2095500"/>
          </a:xfrm>
          <a:prstGeom prst="curved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ounded Rectangle 71"/>
          <p:cNvSpPr/>
          <p:nvPr/>
        </p:nvSpPr>
        <p:spPr>
          <a:xfrm>
            <a:off x="1916806" y="2757153"/>
            <a:ext cx="12954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4" name="Curved Connector 73"/>
          <p:cNvCxnSpPr>
            <a:stCxn id="72" idx="3"/>
            <a:endCxn id="64" idx="2"/>
          </p:cNvCxnSpPr>
          <p:nvPr/>
        </p:nvCxnSpPr>
        <p:spPr>
          <a:xfrm flipV="1">
            <a:off x="3212206" y="1004553"/>
            <a:ext cx="1676400" cy="2057400"/>
          </a:xfrm>
          <a:prstGeom prst="curved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ounded Rectangle 76"/>
          <p:cNvSpPr/>
          <p:nvPr/>
        </p:nvSpPr>
        <p:spPr>
          <a:xfrm>
            <a:off x="6869806" y="2833353"/>
            <a:ext cx="182880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9" name="Curved Connector 78"/>
          <p:cNvCxnSpPr>
            <a:stCxn id="77" idx="1"/>
            <a:endCxn id="64" idx="2"/>
          </p:cNvCxnSpPr>
          <p:nvPr/>
        </p:nvCxnSpPr>
        <p:spPr>
          <a:xfrm rot="10800000">
            <a:off x="4888606" y="1004553"/>
            <a:ext cx="1981200" cy="2171700"/>
          </a:xfrm>
          <a:prstGeom prst="curvedConnector2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ounded Rectangle 80"/>
          <p:cNvSpPr/>
          <p:nvPr/>
        </p:nvSpPr>
        <p:spPr>
          <a:xfrm>
            <a:off x="3898006" y="5043153"/>
            <a:ext cx="22098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3" name="Curved Connector 82"/>
          <p:cNvCxnSpPr>
            <a:endCxn id="64" idx="2"/>
          </p:cNvCxnSpPr>
          <p:nvPr/>
        </p:nvCxnSpPr>
        <p:spPr>
          <a:xfrm rot="5400000" flipH="1" flipV="1">
            <a:off x="2297806" y="2604753"/>
            <a:ext cx="4191000" cy="990600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urved Connector 85"/>
          <p:cNvCxnSpPr>
            <a:stCxn id="64" idx="2"/>
          </p:cNvCxnSpPr>
          <p:nvPr/>
        </p:nvCxnSpPr>
        <p:spPr>
          <a:xfrm rot="16200000" flipH="1">
            <a:off x="3440806" y="2452353"/>
            <a:ext cx="4114800" cy="1219200"/>
          </a:xfrm>
          <a:prstGeom prst="curvedConnector3">
            <a:avLst>
              <a:gd name="adj1" fmla="val 50000"/>
            </a:avLst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1916806" y="2833353"/>
            <a:ext cx="121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Designers 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6869806" y="2833353"/>
            <a:ext cx="198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Const. Project management  </a:t>
            </a:r>
          </a:p>
        </p:txBody>
      </p:sp>
      <p:cxnSp>
        <p:nvCxnSpPr>
          <p:cNvPr id="94" name="Straight Connector 93"/>
          <p:cNvCxnSpPr/>
          <p:nvPr/>
        </p:nvCxnSpPr>
        <p:spPr>
          <a:xfrm rot="5400000">
            <a:off x="2221606" y="3671553"/>
            <a:ext cx="6096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1840606" y="3976353"/>
            <a:ext cx="1295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rot="5400000">
            <a:off x="1688206" y="4128753"/>
            <a:ext cx="304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 rot="5400000">
            <a:off x="2069206" y="4128753"/>
            <a:ext cx="304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rot="5400000">
            <a:off x="2374006" y="4128753"/>
            <a:ext cx="304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rot="5400000">
            <a:off x="2678806" y="4128753"/>
            <a:ext cx="304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rot="5400000">
            <a:off x="2983606" y="4128753"/>
            <a:ext cx="304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Rounded Rectangle 105"/>
          <p:cNvSpPr/>
          <p:nvPr/>
        </p:nvSpPr>
        <p:spPr>
          <a:xfrm>
            <a:off x="1612006" y="4281153"/>
            <a:ext cx="1752600" cy="609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TextBox 106"/>
          <p:cNvSpPr txBox="1"/>
          <p:nvPr/>
        </p:nvSpPr>
        <p:spPr>
          <a:xfrm>
            <a:off x="1612006" y="4281153"/>
            <a:ext cx="175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Designers and consultants  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050406" y="5043153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Subcontractors and suppliers </a:t>
            </a:r>
          </a:p>
        </p:txBody>
      </p:sp>
      <p:sp>
        <p:nvSpPr>
          <p:cNvPr id="109" name="TextBox 108"/>
          <p:cNvSpPr txBox="1"/>
          <p:nvPr/>
        </p:nvSpPr>
        <p:spPr>
          <a:xfrm rot="18839814">
            <a:off x="1846046" y="1110145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Pays design fee</a:t>
            </a:r>
          </a:p>
        </p:txBody>
      </p:sp>
      <p:sp>
        <p:nvSpPr>
          <p:cNvPr id="110" name="TextBox 109"/>
          <p:cNvSpPr txBox="1"/>
          <p:nvPr/>
        </p:nvSpPr>
        <p:spPr>
          <a:xfrm rot="18776748">
            <a:off x="3017410" y="1862300"/>
            <a:ext cx="1841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Supplies contract documents</a:t>
            </a:r>
          </a:p>
        </p:txBody>
      </p:sp>
      <p:sp>
        <p:nvSpPr>
          <p:cNvPr id="111" name="TextBox 110"/>
          <p:cNvSpPr txBox="1"/>
          <p:nvPr/>
        </p:nvSpPr>
        <p:spPr>
          <a:xfrm rot="3326171">
            <a:off x="6111948" y="1245317"/>
            <a:ext cx="2288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Pays management fee </a:t>
            </a:r>
          </a:p>
        </p:txBody>
      </p:sp>
      <p:sp>
        <p:nvSpPr>
          <p:cNvPr id="112" name="TextBox 111"/>
          <p:cNvSpPr txBox="1"/>
          <p:nvPr/>
        </p:nvSpPr>
        <p:spPr>
          <a:xfrm rot="2972484">
            <a:off x="4865216" y="1529337"/>
            <a:ext cx="2734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Advises owner on subcontractor selection, provides estimating and scheduling support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4050406" y="3747753"/>
            <a:ext cx="1219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Return completed project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031606" y="3442953"/>
            <a:ext cx="1295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Provides contract documents and pays bid price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50406" y="5991850"/>
            <a:ext cx="2884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[4]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43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259" y="-1500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CONTRACTS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319" y="827803"/>
            <a:ext cx="9194442" cy="603019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Construction contracts are the written agreements signed by the contracting parties (mainly an owner and a contractor), which bind them, defining relationships and 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obligations.  </a:t>
            </a:r>
            <a:r>
              <a:rPr lang="en-AU" b="1" dirty="0">
                <a:latin typeface="Times New Roman" pitchFamily="18" charset="0"/>
                <a:cs typeface="Times New Roman" pitchFamily="18" charset="0"/>
              </a:rPr>
              <a:t>[5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Contract </a:t>
            </a:r>
            <a:r>
              <a:rPr lang="en-AU" b="1" dirty="0">
                <a:latin typeface="Times New Roman" pitchFamily="18" charset="0"/>
                <a:cs typeface="Times New Roman" pitchFamily="18" charset="0"/>
              </a:rPr>
              <a:t>is an agreement between two or more than two persons to do or not to do something, which can be enforceable by 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law. </a:t>
            </a:r>
          </a:p>
          <a:p>
            <a:pPr marL="0" indent="0">
              <a:buNone/>
            </a:pPr>
            <a:r>
              <a:rPr lang="en-AU" b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Legal Definition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Mutually binding agreement that obligates the seller to provide the specified product or services and obligates buyer to pay for the same.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agreement that affects the legal relationship between the two or more parties.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341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75" y="1580925"/>
            <a:ext cx="8820955" cy="4897147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"All contracts are agreements but all agreements are not contracts."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Agreement + legality = Contract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Agreement is the acceptance of the offer (proposal) with or without any condition. It may not have legal obligation.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But contract is an agreement concluded between two or more parties for performing or not performing any work enforced by law.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65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381" y="1194560"/>
            <a:ext cx="10515600" cy="552821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A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USE CONTRACTS IN CONSTRUCTION?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Scope of work.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timeframe.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cost and payment provision.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forth obligations and relationships.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 multiple risks.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control mechanism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disputes.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 economic return on investment.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891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167" y="917665"/>
            <a:ext cx="10250509" cy="59403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Elements of a Contract 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Offer and acceptance 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Free consent (offer should be accepted freely without coercion)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Legal relationship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Written (verbal agreement cannot be a contract)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Competent parties (age below 18 years or out of self control cannot enter into a contract)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Lawful purpose (both parties agree to perform against country law, contract is invalid)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Possibility of performance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Certainty (should not be ambitious vague)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Consideration (both parties should be benefited)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4416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741" y="988499"/>
            <a:ext cx="10379298" cy="60304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to be Considered in Preparing Contract Document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contract must be fair and clear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 language must be consistent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repetition (say it once, say it in proper place)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each part of contract for its proper purpose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 information must be retrievable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foresight (try to foresee any possible area of confusion and clear them up in advance)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you want to it, get it in the contract.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653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357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17" y="-206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928" y="679404"/>
            <a:ext cx="10524124" cy="6178596"/>
          </a:xfrm>
        </p:spPr>
        <p:txBody>
          <a:bodyPr>
            <a:normAutofit/>
          </a:bodyPr>
          <a:lstStyle/>
          <a:p>
            <a:pPr marL="0" lvl="0" indent="0" algn="just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sz="26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A. Contract as per enforceability</a:t>
            </a: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kumimoji="0" lang="en-US" sz="2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Valid Contract </a:t>
            </a:r>
            <a:r>
              <a:rPr kumimoji="0" lang="en-US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If all the elements of contract are present, the contract is valid.</a:t>
            </a:r>
            <a:endParaRPr kumimoji="0" lang="en-US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en-US" sz="26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Voidable Contract </a:t>
            </a:r>
            <a:r>
              <a:rPr kumimoji="0" lang="en-US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As per contract act, following contracts are voidable, i.e. if the party desire to make it void (invalid).</a:t>
            </a:r>
            <a:endParaRPr kumimoji="0" lang="en-US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Forceful contract or contract against free consent or contract involving fraud.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Entered due to undue influence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Contract involving fraud or misstatement.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zh-CN" sz="2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r>
              <a:rPr kumimoji="0" lang="en-US" altLang="zh-CN" sz="26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altLang="zh-CN" sz="2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Void Contract </a:t>
            </a:r>
            <a:r>
              <a:rPr kumimoji="0" lang="en-US" altLang="zh-CN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As per contract act the following contracts become null and void.</a:t>
            </a:r>
            <a:endParaRPr kumimoji="0" lang="en-US" altLang="zh-CN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Contrary to statutory law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Not </a:t>
            </a: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possibility of performance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Contrary to public policy and welfare.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pPr lvl="1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zh-CN" sz="2600" b="1" dirty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Signed by incompetent parties.</a:t>
            </a:r>
            <a:endParaRPr lang="en-US" altLang="zh-CN" sz="2600" b="1" dirty="0">
              <a:latin typeface="Times New Roman" pitchFamily="18" charset="0"/>
              <a:cs typeface="Times New Roman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946355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24" y="1207438"/>
            <a:ext cx="8988380" cy="57857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AU" sz="3300" b="1" i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B. As </a:t>
            </a:r>
            <a:r>
              <a:rPr lang="en-AU" sz="3300" b="1" i="1" dirty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per method of </a:t>
            </a:r>
            <a:r>
              <a:rPr lang="en-AU" sz="3300" b="1" i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payment </a:t>
            </a:r>
            <a:endParaRPr lang="en-AU" sz="3300" b="1" i="1" dirty="0">
              <a:solidFill>
                <a:srgbClr val="00B05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AutoNum type="arabicPeriod"/>
            </a:pPr>
            <a:r>
              <a:rPr lang="en-AU" sz="3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Lump Sum / Fixed Price Contract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Contractor are free to </a:t>
            </a:r>
            <a:r>
              <a:rPr lang="en-AU" sz="3300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any method &amp; means </a:t>
            </a: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complete a project.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300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Contractor is responsible </a:t>
            </a: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proper work performance.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AU" sz="3300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and limits are defined prior </a:t>
            </a: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the start of construction.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 the start of construction, the </a:t>
            </a:r>
            <a:r>
              <a:rPr lang="en-AU" sz="3300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construction cost is defined </a:t>
            </a: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 definite contractual commitment between the owner and contractor is established.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Contractor has greater ability to earn profit.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AU" sz="3300" dirty="0" smtClean="0"/>
          </a:p>
          <a:p>
            <a:pPr marL="0" indent="0">
              <a:buNone/>
            </a:pPr>
            <a:r>
              <a:rPr lang="en-AU" sz="3300" b="1" dirty="0" smtClean="0"/>
              <a:t> </a:t>
            </a:r>
            <a:endParaRPr lang="en-AU" sz="33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45017" y="12042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3669532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24" y="1065771"/>
            <a:ext cx="9181563" cy="564412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Item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Require </a:t>
            </a:r>
            <a:r>
              <a:rPr lang="en-AU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sufficient design definition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estimate quantities of unit.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Contractors bid on unit of works.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Payment is made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contractor by </a:t>
            </a:r>
            <a:r>
              <a:rPr lang="en-AU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detail measurement of the work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actually executed by the contractor.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1105A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contract price is not known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until the last item of work is measured and invoiced by the contractor.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risk for the owner is if estimated quantities are significantly different from the reality of the situation, the financial commitment of the owner may be greater than planned.  [4]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8608925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804" y="1130166"/>
            <a:ext cx="6653548" cy="55926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i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C. Reimbursable </a:t>
            </a:r>
            <a:r>
              <a:rPr lang="en-AU" b="1" i="1" dirty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 Cost Plus Contract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 cost is owner responsibility and Less design definition is required.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contract in early stages of project.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mix fixed cost with reimbursable cost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Overhead &amp; Profit at fixed rate                           </a:t>
            </a:r>
          </a:p>
          <a:p>
            <a:pPr marL="0" indent="0" algn="just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-Reimburse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material and equipment at cost.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Owner has more control over contractor and Contractor has little risk and no incentive to control costs. </a:t>
            </a:r>
          </a:p>
          <a:p>
            <a:pPr marL="0" indent="0">
              <a:buNone/>
            </a:pPr>
            <a:endParaRPr lang="en-AU" b="1" i="1" dirty="0">
              <a:solidFill>
                <a:srgbClr val="00B05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925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  <p:sp>
        <p:nvSpPr>
          <p:cNvPr id="5" name="Rectangle 4"/>
          <p:cNvSpPr/>
          <p:nvPr/>
        </p:nvSpPr>
        <p:spPr>
          <a:xfrm>
            <a:off x="6478072" y="1992089"/>
            <a:ext cx="499700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600" b="1" dirty="0" smtClean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Reimbursable </a:t>
            </a:r>
            <a:r>
              <a:rPr lang="en-AU" sz="2600" b="1" dirty="0">
                <a:solidFill>
                  <a:srgbClr val="00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</a:t>
            </a:r>
          </a:p>
          <a:p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+ Fixed Fee </a:t>
            </a:r>
          </a:p>
          <a:p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- Cost + percent of cost Fee </a:t>
            </a:r>
          </a:p>
          <a:p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 + Fixed Fee +Profit </a:t>
            </a: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Sharing </a:t>
            </a:r>
            <a:endParaRPr lang="en-AU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 Cost + sliding Fee</a:t>
            </a:r>
          </a:p>
        </p:txBody>
      </p:sp>
    </p:spTree>
    <p:extLst>
      <p:ext uri="{BB962C8B-B14F-4D97-AF65-F5344CB8AC3E}">
        <p14:creationId xmlns:p14="http://schemas.microsoft.com/office/powerpoint/2010/main" val="2829810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25" y="1055106"/>
            <a:ext cx="10515600" cy="580289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b="1" i="1" dirty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D. As per method of selecting contractor </a:t>
            </a:r>
            <a:endParaRPr lang="en-AU" b="1" i="1" dirty="0">
              <a:solidFill>
                <a:srgbClr val="00B05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Competitively tendered contract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Negotiated contract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b="1" i="1" dirty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E. As per traditional approach </a:t>
            </a:r>
            <a:endParaRPr lang="en-AU" b="1" i="1" dirty="0">
              <a:solidFill>
                <a:srgbClr val="00B05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Owner – Builder approach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(owner performs own design and construction with own forces)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Build (DB) contract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(main contractor is responsible for both design and construction for agreed lump sum price)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(engineering procurement and construction) contract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algn="just">
              <a:buFont typeface="+mj-lt"/>
              <a:buAutoNum type="arabicPeriod"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Turnkey contract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(real state)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AU" b="1" i="1" dirty="0">
              <a:solidFill>
                <a:srgbClr val="00B05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350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10676889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447" y="951565"/>
            <a:ext cx="9327777" cy="5718175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b="1" i="1" dirty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F. As per project finance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[6]</a:t>
            </a:r>
            <a:endParaRPr lang="en-AU" b="1" dirty="0">
              <a:solidFill>
                <a:srgbClr val="00B05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BOOT (Build Own Operate Transfer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company constructs the project.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Owns and operates it for a set period of time.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During ownership earns revenues from the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ownership is transferred back to the public sector.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the project company builds hydropower plant, own it for 20 years during which time the power is generated is sold to an off-taker (Electricity office) , and at the end of that time ownership is transferred to the Public sector.</a:t>
            </a:r>
          </a:p>
          <a:p>
            <a:pPr marL="0" lv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49941" y="-1458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4085905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788" y="1137303"/>
            <a:ext cx="9112624" cy="5532437"/>
          </a:xfrm>
        </p:spPr>
        <p:txBody>
          <a:bodyPr>
            <a:normAutofit/>
          </a:bodyPr>
          <a:lstStyle/>
          <a:p>
            <a:pPr marL="0" lvl="0" indent="0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 (Build Operate Transfer)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Also called design-build-finance-operate (DBFO)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Project Company never owns the assets used to provide the project service.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Project company constructs the project and has right to earn revenues from operation.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It is also known as  “Build-Lease- Transfer” (BLT) or  “Build- Lease- Operate-Transfer” (BLOT)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Ownership remains with the public sector.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Example: a road, bridge, or tunnel. </a:t>
            </a:r>
          </a:p>
          <a:p>
            <a:pPr lvl="0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1963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26595641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470" y="1153272"/>
            <a:ext cx="9018495" cy="5704728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BTO (Build Transfer Operate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These are similar to a BOT project, except that the public sector does not take over the ownership of the project until construction is completed.  </a:t>
            </a:r>
          </a:p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 (Build Own Operate) 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These are the projects whose ownership remains with the Project Company throughout its life.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Example : mobile phone network. </a:t>
            </a:r>
          </a:p>
          <a:p>
            <a:pPr algn="just"/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547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CONTRACT (Cont’d…) </a:t>
            </a:r>
            <a:endParaRPr lang="en-AU" sz="3600" dirty="0"/>
          </a:p>
        </p:txBody>
      </p:sp>
    </p:spTree>
    <p:extLst>
      <p:ext uri="{BB962C8B-B14F-4D97-AF65-F5344CB8AC3E}">
        <p14:creationId xmlns:p14="http://schemas.microsoft.com/office/powerpoint/2010/main" val="10504302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81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CHANGES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3388" y="1072590"/>
            <a:ext cx="8655423" cy="5301316"/>
          </a:xfrm>
        </p:spPr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Contract changes occur for three main reasons: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Because of changes in owner requirements, the scope of the project changes.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Because of conditions at the time the contract is signed, the work must be performed differently.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Due to omissions or design features that cannot be built as specified, the design must be adjusted. </a:t>
            </a:r>
          </a:p>
          <a:p>
            <a:pPr>
              <a:lnSpc>
                <a:spcPct val="150000"/>
              </a:lnSpc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071468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2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24" y="1014255"/>
            <a:ext cx="9387625" cy="574715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Tender is a written offer presented before an owner (or department) showing interest to perform the specified works within the specified time under agreed condition. [7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Tender is an offer in </a:t>
            </a: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written form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the tenderer (who offers the tender) to </a:t>
            </a: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execute same specified work or to supply some specified goods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 a </a:t>
            </a: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certain rate/amount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within a </a:t>
            </a:r>
            <a:r>
              <a:rPr lang="en-AU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fixed time frame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 certain conduction of agreement.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first step in the formulation of contract.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Tender notice is a means of an expression through which contractors know where they have to bid a tender.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06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560" y="814923"/>
            <a:ext cx="11049001" cy="6146107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Tender notice is published widely in important daily newspaper.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Tender notice should include: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 and address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public entity inviting bids.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Nature of work and its location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 of delivery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goods to be supplied, services to be delivered.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amount of bid security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validity period of bid.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Date time and place,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and when the tender document is available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Cost of tender document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place, manner and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deadline for the submission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bidding document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Provision of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e-bidding process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its process.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 and time for opening the bids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Expected date of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acceptance of successful bids. </a:t>
            </a:r>
          </a:p>
          <a:p>
            <a:pPr marL="514350" indent="-514350">
              <a:buFont typeface="+mj-lt"/>
              <a:buAutoNum type="arabicPeriod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74561" y="-2144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5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7743" y="1336228"/>
            <a:ext cx="5685139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TENDERING ?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select best contractor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get quality work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get work at competitive price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maintain transparency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Public Private Partnership  </a:t>
            </a: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contracting procedure</a:t>
            </a: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1682" y="-1500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58280" y="1336228"/>
            <a:ext cx="5744393" cy="353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Preparation Before Inviting </a:t>
            </a:r>
            <a:r>
              <a:rPr lang="en-A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Preparation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Estimation of Quantities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Cost Estimate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of estimate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Resource Planning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Tender document Preparation  </a:t>
            </a:r>
          </a:p>
          <a:p>
            <a:endParaRPr lang="en-A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26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187" y="908704"/>
            <a:ext cx="9462247" cy="621571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Bidding Stages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Bidding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the process of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submitting a proposal or offer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provide goods or services at a certain price. </a:t>
            </a:r>
          </a:p>
          <a:p>
            <a:pPr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 Single Envelope Bidding Procedure </a:t>
            </a:r>
          </a:p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procedure, bidders </a:t>
            </a: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 bids in one envelope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containing both the Financial Proposal and Technical Proposal 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 Stage Double Envelope Bidding Procedure </a:t>
            </a:r>
          </a:p>
          <a:p>
            <a:pPr algn="just">
              <a:lnSpc>
                <a:spcPct val="10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procedure, bidders </a:t>
            </a: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submit two sealed envelopes simultaneously,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containing the Technical Proposal and the other the Financial Proposal, </a:t>
            </a:r>
            <a:r>
              <a:rPr lang="en-AU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enclosed together in an outer single envelope. 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8612" y="-191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35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294" y="897778"/>
            <a:ext cx="8924365" cy="596022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Bidding/Tender Document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document prepared by the concerned firm making invitation to bid for submission by bidders by filling up the price or rate.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Earnest Money/Bid Bond/Bid Security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amount of money deposited while bidding a tender as a guarantee of the party’s willingness of carrying out the work awarded to him.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Bidder shall have to submit the bid along with bid security of 2 to 3% of the estimated amount of the bid in cash or a bid security of equivalent to that amount in a commercial bank. </a:t>
            </a: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67553" y="-15931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7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848" y="601941"/>
            <a:ext cx="8870576" cy="625605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bidding </a:t>
            </a:r>
            <a:endParaRPr lang="en-A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Electronic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bidding is a process using an electronic procurement tool to view, build, respond and submit and evaluate public tenders.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saves time and money by eliminating the need drop off paper copies to the procurement office and also reduces the influence of third parties while evaluating.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Liquidated Damages </a:t>
            </a:r>
            <a:endParaRPr lang="en-A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is a remedies available to any contracting party to compensate for the financial loss suffered as the result of a proven breach of contract.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may also be known as contractual penalties designated during the formation of contract for the injured party to collect as compensation upon a specific breach. [2]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00318" y="-15931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TENDERING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21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530" y="-1075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 OF BIDDERS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910" y="782096"/>
            <a:ext cx="11385176" cy="62316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kind of short listing of eligible bidder to avoid crowding of bidder.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Contractors are required to undergo some form of pre-qualification in order to be selected for inclusion on a tender list. [8]</a:t>
            </a: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ensures that the invitation to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bids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extended only to those perspective bidders who have adequate capability and resources to perform the particular contract satisfactory taking in to account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their-</a:t>
            </a:r>
          </a:p>
          <a:p>
            <a:pPr lvl="0" algn="just">
              <a:lnSpc>
                <a:spcPct val="11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and past performance on similar contract</a:t>
            </a:r>
          </a:p>
          <a:p>
            <a:pPr lvl="0" algn="just">
              <a:lnSpc>
                <a:spcPct val="11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Capabilities w.r.t. personnel, equipment and construction facilities </a:t>
            </a:r>
          </a:p>
          <a:p>
            <a:pPr lvl="0" algn="just">
              <a:lnSpc>
                <a:spcPct val="11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Financial position</a:t>
            </a:r>
          </a:p>
          <a:p>
            <a:pPr lvl="0" algn="just">
              <a:lnSpc>
                <a:spcPct val="110000"/>
              </a:lnSpc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Litigation history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71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897776"/>
            <a:ext cx="11214847" cy="596022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 Qualification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process, no pre-qualification is adopted and all the eligible bidders participate in the bidding process.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may include: </a:t>
            </a:r>
          </a:p>
          <a:p>
            <a:pPr marL="514350" indent="-514350" algn="just">
              <a:lnSpc>
                <a:spcPct val="110000"/>
              </a:lnSpc>
              <a:buAutoNum type="alphaLcParenBoth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 envelope system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(Financial and Technical proposal in a single envelope) </a:t>
            </a:r>
          </a:p>
          <a:p>
            <a:pPr marL="514350" indent="-514350" algn="just">
              <a:lnSpc>
                <a:spcPct val="110000"/>
              </a:lnSpc>
              <a:buAutoNum type="alphaLcParenBoth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Double envelope system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(Financial and technical proposal in separate envelope)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Double envelope system, bidders are selected by adopting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Short list from technical proposal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 the lower bidder first and check technical proposal. </a:t>
            </a:r>
          </a:p>
          <a:p>
            <a:pPr algn="just">
              <a:lnSpc>
                <a:spcPct val="11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Giving weightage to both technical and financial proposal.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0789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QUALIFICATION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BIDDERS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3924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47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OPENING AND EVALUATION OF BIDS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952" y="1164198"/>
            <a:ext cx="10515600" cy="56938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Opening of Bid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 Public Entity shall have to open a bid in the presence of the bidder or his/her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representative.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Bids shall be opened immediately after the deadline for submission of bids and in 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public.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The bid opening process starts after the receipt of bids and concludes when the bids are collected for further </a:t>
            </a:r>
            <a:r>
              <a:rPr lang="en-AU" b="1" dirty="0" smtClean="0">
                <a:latin typeface="Times New Roman" pitchFamily="18" charset="0"/>
                <a:cs typeface="Times New Roman" pitchFamily="18" charset="0"/>
              </a:rPr>
              <a:t>evaluation.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Before opening competitive bids, make certain the place designated for the bid opening is ready and available. </a:t>
            </a:r>
          </a:p>
        </p:txBody>
      </p:sp>
    </p:spTree>
    <p:extLst>
      <p:ext uri="{BB962C8B-B14F-4D97-AF65-F5344CB8AC3E}">
        <p14:creationId xmlns:p14="http://schemas.microsoft.com/office/powerpoint/2010/main" val="37999225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447" y="1139825"/>
            <a:ext cx="8803341" cy="550302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x-none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Preliminary </a:t>
            </a:r>
            <a:r>
              <a:rPr lang="x-none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Examinations of Bids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The purpose is to identify and  reject bids that are incomplete as required by the bidding documents before further detailed evaluation. The principal areas to be covered are:  </a:t>
            </a:r>
          </a:p>
          <a:p>
            <a:pPr algn="just">
              <a:lnSpc>
                <a:spcPct val="10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Verification of signature, registration, J/V agreement; Eligibility of bidders; Bid Security; Completeness and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qualifications. </a:t>
            </a:r>
          </a:p>
          <a:p>
            <a:pPr algn="just">
              <a:lnSpc>
                <a:spcPct val="100000"/>
              </a:lnSpc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The bid evaluation committee established by the implementing agency shall evaluate bids.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547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OPENING AND EVALUATION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BIDS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4322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953" y="1328083"/>
            <a:ext cx="10515600" cy="5207187"/>
          </a:xfrm>
        </p:spPr>
        <p:txBody>
          <a:bodyPr>
            <a:normAutofit/>
          </a:bodyPr>
          <a:lstStyle/>
          <a:p>
            <a:pPr marL="0" indent="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Determination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Substantial Responsiveness of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Bids </a:t>
            </a:r>
          </a:p>
          <a:p>
            <a:pPr marL="0" indent="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is to reject bids which are not substantially responsive to major commercial and technical requirements. </a:t>
            </a:r>
          </a:p>
          <a:p>
            <a:pPr marL="0" indent="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Commercial reason for rejecting bids are: </a:t>
            </a:r>
          </a:p>
          <a:p>
            <a:pPr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Bid security/validity not in accordance with bidding documents. </a:t>
            </a:r>
          </a:p>
          <a:p>
            <a:pPr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Inability to meet critical work schedule. </a:t>
            </a:r>
          </a:p>
          <a:p>
            <a:pPr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comply with minimum experience or financial capability. </a:t>
            </a:r>
          </a:p>
          <a:p>
            <a:pPr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bids.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40659" y="-11897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OPENING AND EVALUATION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BIDS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3145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188" y="1164198"/>
            <a:ext cx="10515600" cy="523660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A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reason for rejecting bids are </a:t>
            </a:r>
          </a:p>
          <a:p>
            <a:pPr algn="just">
              <a:lnSpc>
                <a:spcPct val="15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bid for the required scope of work. </a:t>
            </a:r>
          </a:p>
          <a:p>
            <a:pPr algn="just">
              <a:lnSpc>
                <a:spcPct val="15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quote for each item in Bill of Quantity. </a:t>
            </a:r>
          </a:p>
          <a:p>
            <a:pPr algn="just">
              <a:lnSpc>
                <a:spcPct val="150000"/>
              </a:lnSpc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satisfy major requirements in the specification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Detail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evaluations of Bids</a:t>
            </a:r>
          </a:p>
          <a:p>
            <a:pPr marL="34290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detailed evaluation shall be based on the evaluation criteria as specified in the bidding documents. </a:t>
            </a:r>
          </a:p>
          <a:p>
            <a:pPr marL="342900" indent="-34290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is to determine the evaluated cost of each bid.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40659" y="0"/>
            <a:ext cx="10847294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OPENING AND EVALUATION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BIDS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035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706" y="1690688"/>
            <a:ext cx="10188388" cy="4351338"/>
          </a:xfrm>
        </p:spPr>
        <p:txBody>
          <a:bodyPr/>
          <a:lstStyle/>
          <a:p>
            <a:pPr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basis for award of contract shall be the bidder with the lowest evaluated substantially responsive bid subject to:</a:t>
            </a:r>
          </a:p>
          <a:p>
            <a:pPr marL="800100" lvl="1" indent="-34290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bidders are pre-qualified,</a:t>
            </a:r>
          </a:p>
          <a:p>
            <a:pPr marL="800100" lvl="1" indent="-34290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bid contains no substantial deviations from the specifications (Technical Responsiveness),</a:t>
            </a:r>
          </a:p>
          <a:p>
            <a:pPr marL="800100" lvl="1" indent="-34290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lowest evaluated cost is well within the cost estimate </a:t>
            </a:r>
          </a:p>
          <a:p>
            <a:pPr marL="800100" lvl="1" indent="-342900"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rate analysis submitted by the bidder is logical and realistic.</a:t>
            </a:r>
          </a:p>
          <a:p>
            <a:pPr algn="just">
              <a:lnSpc>
                <a:spcPct val="100000"/>
              </a:lnSpc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OPENING AND EVALUATION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BIDS (Cont’d..)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5599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36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AWARD OF CONTRACT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99483"/>
            <a:ext cx="9354671" cy="550302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 award is a process whereby an entity procures goods or services from a supplier.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contract can be awarded to the lowest bidder, as determined by a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competitive bidding process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or it may be granted to the most qualified bidder.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award helps ensure that the best possible product or service is provided at the best possible price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Awarding a contract refers to the process of notifying a tenderer that they have been formally chosen as the supplier for a particular contract upon acceptance of their bid or proposal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[9]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9181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529" y="1096962"/>
            <a:ext cx="9220200" cy="5276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Letter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Intent </a:t>
            </a:r>
            <a:endParaRPr lang="en-A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Within 7 days of the approval of the recommendation of the bid evaluation committee, the employer issues the letter of intent to accept lowest evaluated responsive bidder.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information is to be given to all bidders through public notice in newspaper.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no other bidders / concerned persons submitted any complain about this selection, the contract is awarded to the selected bidder and called for agreement with required performance bond within 15 days.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4652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AWARD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1555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507" y="1325563"/>
            <a:ext cx="9341222" cy="5489576"/>
          </a:xfrm>
        </p:spPr>
        <p:txBody>
          <a:bodyPr>
            <a:normAutofit/>
          </a:bodyPr>
          <a:lstStyle/>
          <a:p>
            <a:pPr marL="0" lvl="0" indent="0" fontAlgn="base">
              <a:spcAft>
                <a:spcPct val="0"/>
              </a:spcAft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Security</a:t>
            </a:r>
          </a:p>
          <a:p>
            <a:pPr lvl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amount of money deposited by a successful bidder as a security for satisfactory performance.</a:t>
            </a:r>
          </a:p>
          <a:p>
            <a:pPr lvl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Nepal, security deposit is equal to 5% of contract amount for Nepalese firm where as it is 10% of contract amount for foreign contractor.</a:t>
            </a:r>
          </a:p>
          <a:p>
            <a:pPr lvl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refunded after completion of Defect Liability Period (maintenance period). If the work is unsatisfactory or contractor fails to perform his duty, this fund is forfeited.</a:t>
            </a: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2134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AWARD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9576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446" y="1150751"/>
            <a:ext cx="9085730" cy="5492096"/>
          </a:xfrm>
        </p:spPr>
        <p:txBody>
          <a:bodyPr>
            <a:normAutofit lnSpcReduction="10000"/>
          </a:bodyPr>
          <a:lstStyle/>
          <a:p>
            <a:pPr marL="0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various steps that must be followed in order to award a contract properly. These steps include: [10] </a:t>
            </a:r>
          </a:p>
          <a:p>
            <a:pPr marL="51435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Conducting due diligence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all potential bidders. </a:t>
            </a:r>
          </a:p>
          <a:p>
            <a:pPr marL="51435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Screening potential bids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price, quality and other factors. </a:t>
            </a:r>
          </a:p>
          <a:p>
            <a:pPr marL="51435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Evaluating proposals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against established criteria. </a:t>
            </a:r>
          </a:p>
          <a:p>
            <a:pPr marL="51435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Focusing on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objectives and goals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project.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4994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AWARD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76357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835" y="-201167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688" y="872498"/>
            <a:ext cx="9180805" cy="5727545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[1]Method Statement HQ, (best editable construction  QHSE Portal), Project Construction Methodology, accessed on 14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September, 2023.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www.methodstatementhq.com/construction-methodology-for-a-construction-project-plan.html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Text Book of Construction Management: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S.K. Shrestha, Ram Kumar Shrestha and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Subash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Kumar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Bhattarai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Heritage Publisher and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Dristibutors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Pvt, Ltd, Kathmandu Nepal, 2014.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Project Administration Instruction, International Competitive Bidding, PAI 3.03, revised on June 2022. Accessed on September 14, 2023.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www.adb.org/sites/default/files/institutional-document/33431/pai-3-03.pdf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9236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637" y="1018801"/>
            <a:ext cx="9758081" cy="5839199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Construction Process, Estimating, Scheduling and Project Control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Second Edition, Frederick E. Gould, PE,CPC, Pearson Education, Inc., New Jersey, USA, 2002.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Civil engineering construction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contracts: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O’Reilly M. London, England: Thomas Telford Publication; 1996.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Project Finance: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R.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Yescombe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Yescombe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Consulting Ltd. London U.K. Academic Press, 2002.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MANAGEMENT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Rajendra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P. Adhikari, 2004 edition,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Akshalok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Prakashan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Kathmandu, Nepal.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Construction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Planning, Programming and Control: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Brian Cooke and Peter Williams, MacMillan Press limited, Hound mills, Basingstoke, Hampshire, 1998.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75130" y="-174812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60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365" y="1543237"/>
            <a:ext cx="10515600" cy="4351338"/>
          </a:xfrm>
        </p:spPr>
        <p:txBody>
          <a:bodyPr/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 What is Contract Award? - Definition &amp; Meaning, BLACKRIDGE Research &amp; Consulting, accessed on September 16, 2023.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www.blackridgeresearch.com/glossary/what-is-contract-award-definition-meaning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[10]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Oboloo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FAQ's</a:t>
            </a:r>
            <a:r>
              <a:rPr lang="en-A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Contract Award In Procurement And Why Is It Important? Accessed on September 16, 2023,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www.oboloo.com/blog/what-is-contract-award-in-procurement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8104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8189</TotalTime>
  <Words>3857</Words>
  <Application>Microsoft Office PowerPoint</Application>
  <PresentationFormat>Widescreen</PresentationFormat>
  <Paragraphs>372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SimSun</vt:lpstr>
      <vt:lpstr>SimSun</vt:lpstr>
      <vt:lpstr>Arial</vt:lpstr>
      <vt:lpstr>Calibri</vt:lpstr>
      <vt:lpstr>Calibri Light</vt:lpstr>
      <vt:lpstr>Times New Roman</vt:lpstr>
      <vt:lpstr>Wingdings</vt:lpstr>
      <vt:lpstr>Office Theme</vt:lpstr>
      <vt:lpstr>COURSE TITLE CONSTRUCTION ENGINEERING AND MANAGEMENT</vt:lpstr>
      <vt:lpstr>Learning Objective</vt:lpstr>
      <vt:lpstr>METHOD OF WORK EXECUTION </vt:lpstr>
      <vt:lpstr>METHOD OF WORK EXECUTION (Cont’d..)</vt:lpstr>
      <vt:lpstr>METHOD OF WORK EXECUTION (Cont’d..)</vt:lpstr>
      <vt:lpstr>METHOD OF WORK EXECUTION (Cont’d..)</vt:lpstr>
      <vt:lpstr>METHOD OF WORK EXECUTION (Cont’d..)</vt:lpstr>
      <vt:lpstr>CONSTRUCTION DELIVERY METHODS</vt:lpstr>
      <vt:lpstr>CONSTRUCTION DELIVERY METHODS (Cont’d…) </vt:lpstr>
      <vt:lpstr>CONSTRUCTION DELIVERY METHODS (Cont’d…) </vt:lpstr>
      <vt:lpstr>PowerPoint Presentation</vt:lpstr>
      <vt:lpstr>CONSTRUCTION DELIVERY METHODS (Cont’d…) </vt:lpstr>
      <vt:lpstr>PowerPoint Presentation</vt:lpstr>
      <vt:lpstr>CONSTRUCTION DELIVERY METHODS (Cont’d…) </vt:lpstr>
      <vt:lpstr>PowerPoint Presentation</vt:lpstr>
      <vt:lpstr>CONSTRUCTION CONTRACTS</vt:lpstr>
      <vt:lpstr>CONSTRUCTION CONTRACTS (Cont’d..) </vt:lpstr>
      <vt:lpstr>CONSTRUCTION CONTRACTS (Cont’d..) </vt:lpstr>
      <vt:lpstr>CONSTRUCTION CONTRACTS (Cont’d..) </vt:lpstr>
      <vt:lpstr>CONSTRUCTION CONTRACTS (Cont’d..) </vt:lpstr>
      <vt:lpstr>TYPES OF CONTRACT </vt:lpstr>
      <vt:lpstr>TYPES OF CONTRACT (Cont’d…) </vt:lpstr>
      <vt:lpstr>TYPES OF CONTRACT (Cont’d…) </vt:lpstr>
      <vt:lpstr>TYPES OF CONTRACT (Cont’d…) </vt:lpstr>
      <vt:lpstr>TYPES OF CONTRACT (Cont’d…) </vt:lpstr>
      <vt:lpstr>TYPES OF CONTRACT (Cont’d…) </vt:lpstr>
      <vt:lpstr>TYPES OF CONTRACT (Cont’d…) </vt:lpstr>
      <vt:lpstr>TYPES OF CONTRACT (Cont’d…) </vt:lpstr>
      <vt:lpstr>CONTRACT CHANGES </vt:lpstr>
      <vt:lpstr>TENDERING </vt:lpstr>
      <vt:lpstr>TENDERING (Cont’d..) </vt:lpstr>
      <vt:lpstr>TENDERING (Cont’d..) </vt:lpstr>
      <vt:lpstr>TENDERING (Cont’d..) </vt:lpstr>
      <vt:lpstr>TENDERING (Cont’d..) </vt:lpstr>
      <vt:lpstr>TENDERING (Cont’d..) </vt:lpstr>
      <vt:lpstr>QUALIFICATION OF BIDDERS </vt:lpstr>
      <vt:lpstr>QUALIFICATION OF BIDDERS (Cont’d..)  </vt:lpstr>
      <vt:lpstr>OPENING AND EVALUATION OF BIDS</vt:lpstr>
      <vt:lpstr>OPENING AND EVALUATION OF BIDS (Cont’d..)</vt:lpstr>
      <vt:lpstr>OPENING AND EVALUATION OF BIDS (Cont’d..)</vt:lpstr>
      <vt:lpstr>OPENING AND EVALUATION OF BIDS (Cont’d..)</vt:lpstr>
      <vt:lpstr>OPENING AND EVALUATION OF BIDS (Cont’d..)</vt:lpstr>
      <vt:lpstr>AWARD OF CONTRACT </vt:lpstr>
      <vt:lpstr>AWARD OF CONTRACT (Cont’d..)  </vt:lpstr>
      <vt:lpstr>AWARD OF CONTRACT (Cont’d..)  </vt:lpstr>
      <vt:lpstr>AWARD OF CONTRACT (Cont’d..)  </vt:lpstr>
      <vt:lpstr>REFERENCES</vt:lpstr>
      <vt:lpstr>REFERENCES (Cont’d…) </vt:lpstr>
      <vt:lpstr>REFERENCES (Cont’d…)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CONSTRUCTION ENGINEERING AND MANAGEMENT</dc:title>
  <dc:creator>Microsoft account</dc:creator>
  <cp:lastModifiedBy>Bikash Raj Joshi</cp:lastModifiedBy>
  <cp:revision>86</cp:revision>
  <dcterms:created xsi:type="dcterms:W3CDTF">2023-09-06T13:45:54Z</dcterms:created>
  <dcterms:modified xsi:type="dcterms:W3CDTF">2023-09-26T10:35:42Z</dcterms:modified>
</cp:coreProperties>
</file>