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58" r:id="rId4"/>
    <p:sldId id="259" r:id="rId5"/>
    <p:sldId id="260" r:id="rId6"/>
    <p:sldId id="261" r:id="rId7"/>
    <p:sldId id="262" r:id="rId8"/>
    <p:sldId id="266" r:id="rId9"/>
    <p:sldId id="264" r:id="rId10"/>
    <p:sldId id="267" r:id="rId11"/>
    <p:sldId id="268" r:id="rId12"/>
    <p:sldId id="269" r:id="rId13"/>
    <p:sldId id="270" r:id="rId14"/>
    <p:sldId id="271" r:id="rId15"/>
    <p:sldId id="272" r:id="rId16"/>
    <p:sldId id="273" r:id="rId17"/>
    <p:sldId id="274" r:id="rId18"/>
    <p:sldId id="275" r:id="rId19"/>
    <p:sldId id="287" r:id="rId20"/>
    <p:sldId id="276" r:id="rId21"/>
    <p:sldId id="277" r:id="rId22"/>
    <p:sldId id="278" r:id="rId23"/>
    <p:sldId id="280" r:id="rId24"/>
    <p:sldId id="283" r:id="rId25"/>
    <p:sldId id="282" r:id="rId26"/>
    <p:sldId id="284" r:id="rId27"/>
    <p:sldId id="281" r:id="rId28"/>
    <p:sldId id="285" r:id="rId29"/>
    <p:sldId id="286" r:id="rId30"/>
    <p:sldId id="288" r:id="rId31"/>
    <p:sldId id="289" r:id="rId32"/>
    <p:sldId id="290" r:id="rId33"/>
    <p:sldId id="291" r:id="rId34"/>
    <p:sldId id="294" r:id="rId35"/>
    <p:sldId id="293" r:id="rId36"/>
    <p:sldId id="295" r:id="rId37"/>
    <p:sldId id="296" r:id="rId38"/>
    <p:sldId id="297" r:id="rId39"/>
    <p:sldId id="298" r:id="rId40"/>
    <p:sldId id="299" r:id="rId41"/>
    <p:sldId id="300" r:id="rId42"/>
    <p:sldId id="301" r:id="rId43"/>
    <p:sldId id="302" r:id="rId44"/>
    <p:sldId id="303" r:id="rId45"/>
    <p:sldId id="304" r:id="rId46"/>
    <p:sldId id="265" r:id="rId47"/>
    <p:sldId id="279" r:id="rId48"/>
    <p:sldId id="29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88" d="100"/>
          <a:sy n="88" d="100"/>
        </p:scale>
        <p:origin x="32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BADDCF22-2210-437E-BB32-3E64524FC2CB}" type="datetimeFigureOut">
              <a:rPr lang="en-AU" smtClean="0"/>
              <a:t>27/09/2023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1478676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ADDCF22-2210-437E-BB32-3E64524FC2CB}" type="datetimeFigureOut">
              <a:rPr lang="en-AU" smtClean="0"/>
              <a:t>27/09/2023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2691730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DDCF22-2210-437E-BB32-3E64524FC2CB}" type="datetimeFigureOut">
              <a:rPr lang="en-AU" smtClean="0"/>
              <a:t>27/09/2023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156905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BADDCF22-2210-437E-BB32-3E64524FC2CB}" type="datetimeFigureOut">
              <a:rPr lang="en-AU" smtClean="0"/>
              <a:t>27/09/2023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911973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BADDCF22-2210-437E-BB32-3E64524FC2CB}" type="datetimeFigureOut">
              <a:rPr lang="en-AU" smtClean="0"/>
              <a:t>27/09/2023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2521349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BADDCF22-2210-437E-BB32-3E64524FC2CB}" type="datetimeFigureOut">
              <a:rPr lang="en-AU" smtClean="0"/>
              <a:t>27/09/2023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1408838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DDCF22-2210-437E-BB32-3E64524FC2CB}" type="datetimeFigureOut">
              <a:rPr lang="en-AU" smtClean="0"/>
              <a:t>27/09/2023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204504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DDCF22-2210-437E-BB32-3E64524FC2CB}" type="datetimeFigureOut">
              <a:rPr lang="en-AU" smtClean="0"/>
              <a:t>27/09/2023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472662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DDCF22-2210-437E-BB32-3E64524FC2CB}" type="datetimeFigureOut">
              <a:rPr lang="en-AU" smtClean="0"/>
              <a:t>27/09/2023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262742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ADDCF22-2210-437E-BB32-3E64524FC2CB}" type="datetimeFigureOut">
              <a:rPr lang="en-AU" smtClean="0"/>
              <a:t>27/09/2023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341883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ADDCF22-2210-437E-BB32-3E64524FC2CB}" type="datetimeFigureOut">
              <a:rPr lang="en-AU" smtClean="0"/>
              <a:t>27/09/2023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0E37D2E-430D-44AE-A3A0-36575FECD3B9}" type="slidenum">
              <a:rPr lang="en-AU" smtClean="0"/>
              <a:t>‹#›</a:t>
            </a:fld>
            <a:endParaRPr lang="en-AU"/>
          </a:p>
        </p:txBody>
      </p:sp>
    </p:spTree>
    <p:extLst>
      <p:ext uri="{BB962C8B-B14F-4D97-AF65-F5344CB8AC3E}">
        <p14:creationId xmlns:p14="http://schemas.microsoft.com/office/powerpoint/2010/main" val="1252017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DDCF22-2210-437E-BB32-3E64524FC2CB}" type="datetimeFigureOut">
              <a:rPr lang="en-AU" smtClean="0"/>
              <a:t>27/09/2023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E37D2E-430D-44AE-A3A0-36575FECD3B9}" type="slidenum">
              <a:rPr lang="en-AU" smtClean="0"/>
              <a:t>‹#›</a:t>
            </a:fld>
            <a:endParaRPr lang="en-AU"/>
          </a:p>
        </p:txBody>
      </p:sp>
    </p:spTree>
    <p:extLst>
      <p:ext uri="{BB962C8B-B14F-4D97-AF65-F5344CB8AC3E}">
        <p14:creationId xmlns:p14="http://schemas.microsoft.com/office/powerpoint/2010/main" val="210899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www.procurementtactics.com/procurement-purchasing"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kissflow.com/procurement/procurement-lifecycle-guide" TargetMode="External"/><Relationship Id="rId2" Type="http://schemas.openxmlformats.org/officeDocument/2006/relationships/hyperlink" Target="http://www.oecd.org/gov/public-procurement"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www.eazystock.medium.com/how-to-find-the-right-economic-order-quantity-39a5abdd3e78" TargetMode="External"/><Relationship Id="rId2" Type="http://schemas.openxmlformats.org/officeDocument/2006/relationships/hyperlink" Target="http://www.eazystock.com/" TargetMode="External"/><Relationship Id="rId1" Type="http://schemas.openxmlformats.org/officeDocument/2006/relationships/slideLayout" Target="../slideLayouts/slideLayout2.xml"/><Relationship Id="rId5" Type="http://schemas.openxmlformats.org/officeDocument/2006/relationships/hyperlink" Target="https://keydifferences.com/difference-between-re-order-level-and-re-order-quantity.html" TargetMode="External"/><Relationship Id="rId4" Type="http://schemas.openxmlformats.org/officeDocument/2006/relationships/hyperlink" Target="https://keydifferences.com/author/surbh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fontScale="925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4 (Week 4) </a:t>
            </a:r>
          </a:p>
          <a:p>
            <a:r>
              <a:rPr lang="en-AU" sz="2800" b="1" dirty="0" smtClean="0">
                <a:solidFill>
                  <a:srgbClr val="002060"/>
                </a:solidFill>
                <a:latin typeface="Times New Roman" panose="02020603050405020304" pitchFamily="18" charset="0"/>
                <a:cs typeface="Times New Roman" panose="02020603050405020304" pitchFamily="18" charset="0"/>
              </a:rPr>
              <a:t>CONSTRUCTION </a:t>
            </a:r>
            <a:r>
              <a:rPr lang="en-AU" sz="2800" b="1" dirty="0">
                <a:solidFill>
                  <a:srgbClr val="002060"/>
                </a:solidFill>
                <a:latin typeface="Times New Roman" panose="02020603050405020304" pitchFamily="18" charset="0"/>
                <a:cs typeface="Times New Roman" panose="02020603050405020304" pitchFamily="18" charset="0"/>
              </a:rPr>
              <a:t>PROCUREMENT</a:t>
            </a:r>
            <a:r>
              <a:rPr lang="en-AU" sz="2800" dirty="0" smtClean="0"/>
              <a:t> </a:t>
            </a:r>
          </a:p>
          <a:p>
            <a:r>
              <a:rPr lang="en-AU" sz="3600" b="1" dirty="0" smtClean="0">
                <a:solidFill>
                  <a:srgbClr val="002060"/>
                </a:solidFill>
                <a:latin typeface="Times New Roman" panose="02020603050405020304" pitchFamily="18" charset="0"/>
                <a:cs typeface="Times New Roman" panose="02020603050405020304" pitchFamily="18" charset="0"/>
              </a:rPr>
              <a:t>Lecture - 4 </a:t>
            </a:r>
          </a:p>
          <a:p>
            <a:pPr lvl="1"/>
            <a:r>
              <a:rPr lang="en-AU" sz="2900" b="1" dirty="0">
                <a:solidFill>
                  <a:srgbClr val="FF0000"/>
                </a:solidFill>
                <a:latin typeface="Times New Roman" panose="02020603050405020304" pitchFamily="18" charset="0"/>
                <a:cs typeface="Times New Roman" panose="02020603050405020304" pitchFamily="18" charset="0"/>
              </a:rPr>
              <a:t>ABC classification of construction </a:t>
            </a:r>
            <a:r>
              <a:rPr lang="en-AU" sz="2900" b="1" dirty="0" smtClean="0">
                <a:solidFill>
                  <a:srgbClr val="FF0000"/>
                </a:solidFill>
                <a:latin typeface="Times New Roman" panose="02020603050405020304" pitchFamily="18" charset="0"/>
                <a:cs typeface="Times New Roman" panose="02020603050405020304" pitchFamily="18" charset="0"/>
              </a:rPr>
              <a:t>materials, Meaning </a:t>
            </a:r>
            <a:r>
              <a:rPr lang="en-AU" sz="2900" b="1" dirty="0">
                <a:solidFill>
                  <a:srgbClr val="FF0000"/>
                </a:solidFill>
                <a:latin typeface="Times New Roman" panose="02020603050405020304" pitchFamily="18" charset="0"/>
                <a:cs typeface="Times New Roman" panose="02020603050405020304" pitchFamily="18" charset="0"/>
              </a:rPr>
              <a:t>of purchasing and </a:t>
            </a:r>
            <a:r>
              <a:rPr lang="en-AU" sz="2900" b="1" dirty="0" smtClean="0">
                <a:solidFill>
                  <a:srgbClr val="FF0000"/>
                </a:solidFill>
                <a:latin typeface="Times New Roman" panose="02020603050405020304" pitchFamily="18" charset="0"/>
                <a:cs typeface="Times New Roman" panose="02020603050405020304" pitchFamily="18" charset="0"/>
              </a:rPr>
              <a:t>procurement, Procurement management, Procurement cycle, Inventory management, Procurement </a:t>
            </a:r>
            <a:r>
              <a:rPr lang="en-AU" sz="2900" b="1" dirty="0">
                <a:solidFill>
                  <a:srgbClr val="FF0000"/>
                </a:solidFill>
                <a:latin typeface="Times New Roman" panose="02020603050405020304" pitchFamily="18" charset="0"/>
                <a:cs typeface="Times New Roman" panose="02020603050405020304" pitchFamily="18" charset="0"/>
              </a:rPr>
              <a:t>of consulting services </a:t>
            </a:r>
          </a:p>
          <a:p>
            <a:endParaRPr lang="en-AU" sz="3600" b="1" dirty="0">
              <a:solidFill>
                <a:srgbClr val="002060"/>
              </a:solidFill>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17097042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a:t>
            </a:r>
            <a:endParaRPr lang="en-AU" dirty="0"/>
          </a:p>
        </p:txBody>
      </p:sp>
      <p:sp>
        <p:nvSpPr>
          <p:cNvPr id="3" name="Content Placeholder 2"/>
          <p:cNvSpPr>
            <a:spLocks noGrp="1"/>
          </p:cNvSpPr>
          <p:nvPr>
            <p:ph idx="1"/>
          </p:nvPr>
        </p:nvSpPr>
        <p:spPr>
          <a:xfrm>
            <a:off x="838200" y="1690688"/>
            <a:ext cx="10515600" cy="4890416"/>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The main objective of this lecture is to understand about :</a:t>
            </a:r>
          </a:p>
          <a:p>
            <a:pPr marL="0" indent="0">
              <a:lnSpc>
                <a:spcPct val="100000"/>
              </a:lnSpc>
              <a:buNone/>
            </a:pPr>
            <a:r>
              <a:rPr lang="en-AU" b="1" dirty="0" smtClean="0">
                <a:latin typeface="Times New Roman" panose="02020603050405020304" pitchFamily="18" charset="0"/>
                <a:cs typeface="Times New Roman" panose="02020603050405020304" pitchFamily="18" charset="0"/>
              </a:rPr>
              <a:t> </a:t>
            </a:r>
          </a:p>
          <a:p>
            <a:pPr marL="342900" lvl="1" indent="-342900">
              <a:lnSpc>
                <a:spcPct val="100000"/>
              </a:lnSpc>
              <a:spcBef>
                <a:spcPts val="1000"/>
              </a:spcBef>
              <a:buFont typeface="Wingdings" panose="05000000000000000000" pitchFamily="2" charset="2"/>
              <a:buChar char="Ø"/>
            </a:pPr>
            <a:r>
              <a:rPr lang="en-AU" sz="2800" b="1" dirty="0">
                <a:latin typeface="Times New Roman" panose="02020603050405020304" pitchFamily="18" charset="0"/>
                <a:cs typeface="Times New Roman" panose="02020603050405020304" pitchFamily="18" charset="0"/>
              </a:rPr>
              <a:t>ABC classification of construction </a:t>
            </a:r>
            <a:r>
              <a:rPr lang="en-AU" sz="2800" b="1" dirty="0" smtClean="0">
                <a:latin typeface="Times New Roman" panose="02020603050405020304" pitchFamily="18" charset="0"/>
                <a:cs typeface="Times New Roman" panose="02020603050405020304" pitchFamily="18" charset="0"/>
              </a:rPr>
              <a:t>materials.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Meaning </a:t>
            </a:r>
            <a:r>
              <a:rPr lang="en-AU" sz="2800" b="1" dirty="0">
                <a:latin typeface="Times New Roman" panose="02020603050405020304" pitchFamily="18" charset="0"/>
                <a:cs typeface="Times New Roman" panose="02020603050405020304" pitchFamily="18" charset="0"/>
              </a:rPr>
              <a:t>of purchasing and </a:t>
            </a:r>
            <a:r>
              <a:rPr lang="en-AU" sz="2800" b="1" dirty="0" smtClean="0">
                <a:latin typeface="Times New Roman" panose="02020603050405020304" pitchFamily="18" charset="0"/>
                <a:cs typeface="Times New Roman" panose="02020603050405020304" pitchFamily="18" charset="0"/>
              </a:rPr>
              <a:t>procurement.</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Procurement management.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Procurement cycle.</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Inventory management.</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Procurement </a:t>
            </a:r>
            <a:r>
              <a:rPr lang="en-AU" sz="2800" b="1" dirty="0">
                <a:latin typeface="Times New Roman" panose="02020603050405020304" pitchFamily="18" charset="0"/>
                <a:cs typeface="Times New Roman" panose="02020603050405020304" pitchFamily="18" charset="0"/>
              </a:rPr>
              <a:t>of consulting services </a:t>
            </a:r>
          </a:p>
          <a:p>
            <a:pPr marL="0" indent="0">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47373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896" y="0"/>
            <a:ext cx="10515600" cy="1325563"/>
          </a:xfrm>
        </p:spPr>
        <p:txBody>
          <a:bodyPr>
            <a:normAutofit/>
          </a:bodyPr>
          <a:lstStyle/>
          <a:p>
            <a:pPr algn="ctr"/>
            <a:r>
              <a:rPr lang="en-AU" sz="4000" b="1" dirty="0">
                <a:solidFill>
                  <a:srgbClr val="002060"/>
                </a:solidFill>
                <a:latin typeface="Times New Roman" panose="02020603050405020304" pitchFamily="18" charset="0"/>
                <a:cs typeface="Times New Roman" panose="02020603050405020304" pitchFamily="18" charset="0"/>
              </a:rPr>
              <a:t>INTRODUCTION </a:t>
            </a:r>
          </a:p>
        </p:txBody>
      </p:sp>
      <p:sp>
        <p:nvSpPr>
          <p:cNvPr id="3" name="Content Placeholder 2"/>
          <p:cNvSpPr>
            <a:spLocks noGrp="1"/>
          </p:cNvSpPr>
          <p:nvPr>
            <p:ph idx="1"/>
          </p:nvPr>
        </p:nvSpPr>
        <p:spPr>
          <a:xfrm>
            <a:off x="361682" y="975618"/>
            <a:ext cx="9142927" cy="5721396"/>
          </a:xfrm>
        </p:spPr>
        <p:txBody>
          <a:bodyPr>
            <a:normAutofit/>
          </a:bodyPr>
          <a:lstStyle/>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Construction materials cover all types of materials used in construction.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It  includes electrical and mechanical fittings, fixtures, devices and instruments that are incorporated during the construction of permanent works and temporary supporting works at site.</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Efficient materials management is an integrated approach covering numerous functions, such as materials planning, purchasing, inventory control, store-keeping and warehousing, handling and transportation, codification and standardization and the disposal of surpluses. [1] </a:t>
            </a:r>
          </a:p>
          <a:p>
            <a:endParaRPr lang="en-AU" dirty="0"/>
          </a:p>
        </p:txBody>
      </p:sp>
    </p:spTree>
    <p:extLst>
      <p:ext uri="{BB962C8B-B14F-4D97-AF65-F5344CB8AC3E}">
        <p14:creationId xmlns:p14="http://schemas.microsoft.com/office/powerpoint/2010/main" val="16611250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4" y="1593805"/>
            <a:ext cx="10515600" cy="4935784"/>
          </a:xfrm>
        </p:spPr>
        <p:txBody>
          <a:bodyPr/>
          <a:lstStyle/>
          <a:p>
            <a:pPr marL="0" indent="0" algn="just">
              <a:lnSpc>
                <a:spcPct val="100000"/>
              </a:lnSpc>
              <a:buNone/>
            </a:pPr>
            <a:r>
              <a:rPr lang="en-US" b="1" dirty="0" smtClean="0">
                <a:solidFill>
                  <a:schemeClr val="tx1"/>
                </a:solidFill>
                <a:latin typeface="Times New Roman" pitchFamily="18" charset="0"/>
                <a:cs typeface="Times New Roman" pitchFamily="18" charset="0"/>
              </a:rPr>
              <a:t>Construction materials planning involves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Identifying the materials,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Estimating their quantities,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Defining the specifications,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Forecasting the requirements,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Locating the sources for procurement,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Getting the samples of materials approved, </a:t>
            </a:r>
          </a:p>
          <a:p>
            <a:pPr algn="just">
              <a:lnSpc>
                <a:spcPct val="100000"/>
              </a:lnSpc>
              <a:buFont typeface="Wingdings" panose="05000000000000000000" pitchFamily="2" charset="2"/>
              <a:buChar char="Ø"/>
            </a:pPr>
            <a:r>
              <a:rPr lang="en-US" b="1" dirty="0" smtClean="0">
                <a:solidFill>
                  <a:schemeClr val="tx1"/>
                </a:solidFill>
                <a:latin typeface="Times New Roman" pitchFamily="18" charset="0"/>
                <a:cs typeface="Times New Roman" pitchFamily="18" charset="0"/>
              </a:rPr>
              <a:t>Designing the materials inventory, </a:t>
            </a:r>
          </a:p>
          <a:p>
            <a:pPr>
              <a:lnSpc>
                <a:spcPct val="100000"/>
              </a:lnSpc>
              <a:buFont typeface="Wingdings" panose="05000000000000000000" pitchFamily="2" charset="2"/>
              <a:buChar char="Ø"/>
            </a:pPr>
            <a:endParaRPr lang="en-AU" b="1" dirty="0"/>
          </a:p>
        </p:txBody>
      </p:sp>
      <p:sp>
        <p:nvSpPr>
          <p:cNvPr id="4" name="Title 1"/>
          <p:cNvSpPr>
            <a:spLocks noGrp="1"/>
          </p:cNvSpPr>
          <p:nvPr>
            <p:ph type="title"/>
          </p:nvPr>
        </p:nvSpPr>
        <p:spPr/>
        <p:txBody>
          <a:bodyPr>
            <a:normAutofit/>
          </a:bodyPr>
          <a:lstStyle/>
          <a:p>
            <a:pPr algn="ctr"/>
            <a:r>
              <a:rPr lang="en-AU" sz="4000" b="1" dirty="0">
                <a:solidFill>
                  <a:srgbClr val="002060"/>
                </a:solidFill>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168009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803" y="833951"/>
            <a:ext cx="10515600" cy="5856624"/>
          </a:xfrm>
        </p:spPr>
        <p:txBody>
          <a:bodyPr>
            <a:normAutofit lnSpcReduction="10000"/>
          </a:bodyPr>
          <a:lstStyle/>
          <a:p>
            <a:pPr algn="just">
              <a:lnSpc>
                <a:spcPct val="110000"/>
              </a:lnSpc>
              <a:buFont typeface="Wingdings" panose="05000000000000000000" pitchFamily="2" charset="2"/>
              <a:buChar char="Ø"/>
            </a:pPr>
            <a:r>
              <a:rPr lang="en-US" b="1" dirty="0" smtClean="0">
                <a:latin typeface="Times New Roman" pitchFamily="18" charset="0"/>
                <a:cs typeface="Times New Roman" pitchFamily="18" charset="0"/>
              </a:rPr>
              <a:t>The primary purpose of classifying materials is to control their quality, cost and timely supply. </a:t>
            </a:r>
          </a:p>
          <a:p>
            <a:pPr algn="just">
              <a:lnSpc>
                <a:spcPct val="110000"/>
              </a:lnSpc>
              <a:buFont typeface="Wingdings" panose="05000000000000000000" pitchFamily="2" charset="2"/>
              <a:buChar char="Ø"/>
            </a:pPr>
            <a:r>
              <a:rPr lang="en-US" b="1" dirty="0" smtClean="0">
                <a:latin typeface="Times New Roman" pitchFamily="18" charset="0"/>
                <a:cs typeface="Times New Roman" pitchFamily="18" charset="0"/>
              </a:rPr>
              <a:t>There are many factors that need consideration while classifying materials. </a:t>
            </a:r>
          </a:p>
          <a:p>
            <a:pPr algn="just">
              <a:lnSpc>
                <a:spcPct val="110000"/>
              </a:lnSpc>
              <a:buFont typeface="Wingdings" panose="05000000000000000000" pitchFamily="2" charset="2"/>
              <a:buChar char="Ø"/>
            </a:pPr>
            <a:r>
              <a:rPr lang="en-US" b="1" dirty="0" smtClean="0">
                <a:latin typeface="Times New Roman" pitchFamily="18" charset="0"/>
                <a:cs typeface="Times New Roman" pitchFamily="18" charset="0"/>
              </a:rPr>
              <a:t>Factors considering classification of materials are:</a:t>
            </a:r>
          </a:p>
          <a:p>
            <a:pPr algn="just">
              <a:lnSpc>
                <a:spcPct val="110000"/>
              </a:lnSpc>
            </a:pPr>
            <a:r>
              <a:rPr lang="x-none" b="1" dirty="0" smtClean="0">
                <a:latin typeface="Times New Roman" pitchFamily="18" charset="0"/>
                <a:cs typeface="Times New Roman" pitchFamily="18" charset="0"/>
              </a:rPr>
              <a:t>Storage space</a:t>
            </a:r>
            <a:endParaRPr lang="en-US" b="1" dirty="0" smtClean="0">
              <a:latin typeface="Times New Roman" pitchFamily="18" charset="0"/>
              <a:cs typeface="Times New Roman" pitchFamily="18" charset="0"/>
            </a:endParaRPr>
          </a:p>
          <a:p>
            <a:pPr algn="just">
              <a:lnSpc>
                <a:spcPct val="110000"/>
              </a:lnSpc>
            </a:pPr>
            <a:r>
              <a:rPr lang="x-none" b="1" dirty="0" smtClean="0">
                <a:latin typeface="Times New Roman" pitchFamily="18" charset="0"/>
                <a:cs typeface="Times New Roman" pitchFamily="18" charset="0"/>
              </a:rPr>
              <a:t>Useful life</a:t>
            </a:r>
            <a:endParaRPr lang="en-US" b="1" dirty="0" smtClean="0">
              <a:latin typeface="Times New Roman" pitchFamily="18" charset="0"/>
              <a:cs typeface="Times New Roman" pitchFamily="18" charset="0"/>
            </a:endParaRPr>
          </a:p>
          <a:p>
            <a:pPr algn="just">
              <a:lnSpc>
                <a:spcPct val="110000"/>
              </a:lnSpc>
            </a:pPr>
            <a:r>
              <a:rPr lang="x-none" b="1" dirty="0" smtClean="0">
                <a:latin typeface="Times New Roman" pitchFamily="18" charset="0"/>
                <a:cs typeface="Times New Roman" pitchFamily="18" charset="0"/>
              </a:rPr>
              <a:t>Supply reliability</a:t>
            </a:r>
            <a:endParaRPr lang="en-US" b="1" dirty="0" smtClean="0">
              <a:latin typeface="Times New Roman" pitchFamily="18" charset="0"/>
              <a:cs typeface="Times New Roman" pitchFamily="18" charset="0"/>
            </a:endParaRPr>
          </a:p>
          <a:p>
            <a:pPr algn="just">
              <a:lnSpc>
                <a:spcPct val="110000"/>
              </a:lnSpc>
            </a:pPr>
            <a:r>
              <a:rPr lang="x-none" b="1" dirty="0" smtClean="0">
                <a:latin typeface="Times New Roman" pitchFamily="18" charset="0"/>
                <a:cs typeface="Times New Roman" pitchFamily="18" charset="0"/>
              </a:rPr>
              <a:t>Inventory cost</a:t>
            </a:r>
            <a:endParaRPr lang="en-US" b="1" dirty="0" smtClean="0">
              <a:latin typeface="Times New Roman" pitchFamily="18" charset="0"/>
              <a:cs typeface="Times New Roman" pitchFamily="18" charset="0"/>
            </a:endParaRPr>
          </a:p>
          <a:p>
            <a:pPr algn="just">
              <a:lnSpc>
                <a:spcPct val="110000"/>
              </a:lnSpc>
            </a:pPr>
            <a:r>
              <a:rPr lang="x-none" b="1" dirty="0" smtClean="0">
                <a:latin typeface="Times New Roman" pitchFamily="18" charset="0"/>
                <a:cs typeface="Times New Roman" pitchFamily="18" charset="0"/>
              </a:rPr>
              <a:t>Ease in construction</a:t>
            </a:r>
            <a:endParaRPr lang="en-US" b="1" dirty="0" smtClean="0">
              <a:latin typeface="Times New Roman" pitchFamily="18" charset="0"/>
              <a:cs typeface="Times New Roman" pitchFamily="18" charset="0"/>
            </a:endParaRPr>
          </a:p>
          <a:p>
            <a:pPr algn="just">
              <a:lnSpc>
                <a:spcPct val="110000"/>
              </a:lnSpc>
            </a:pPr>
            <a:r>
              <a:rPr lang="x-none" b="1" dirty="0" smtClean="0">
                <a:latin typeface="Times New Roman" pitchFamily="18" charset="0"/>
                <a:cs typeface="Times New Roman" pitchFamily="18" charset="0"/>
              </a:rPr>
              <a:t>Transportation factor</a:t>
            </a:r>
            <a:endParaRPr lang="en-US" b="1" dirty="0" smtClean="0">
              <a:latin typeface="Times New Roman" pitchFamily="18" charset="0"/>
              <a:cs typeface="Times New Roman" pitchFamily="18" charset="0"/>
            </a:endParaRPr>
          </a:p>
          <a:p>
            <a:pPr marL="0" indent="0">
              <a:buNone/>
            </a:pPr>
            <a:endParaRPr lang="en-AU" dirty="0"/>
          </a:p>
        </p:txBody>
      </p:sp>
      <p:sp>
        <p:nvSpPr>
          <p:cNvPr id="4" name="Title 1"/>
          <p:cNvSpPr>
            <a:spLocks noGrp="1"/>
          </p:cNvSpPr>
          <p:nvPr>
            <p:ph type="title"/>
          </p:nvPr>
        </p:nvSpPr>
        <p:spPr>
          <a:xfrm>
            <a:off x="348803" y="-180304"/>
            <a:ext cx="10515600" cy="1325563"/>
          </a:xfrm>
        </p:spPr>
        <p:txBody>
          <a:bodyPr>
            <a:normAutofit/>
          </a:bodyPr>
          <a:lstStyle/>
          <a:p>
            <a:pPr algn="ctr"/>
            <a:r>
              <a:rPr lang="en-AU" sz="4000" b="1" dirty="0">
                <a:solidFill>
                  <a:srgbClr val="002060"/>
                </a:solidFill>
                <a:latin typeface="Times New Roman" panose="02020603050405020304" pitchFamily="18" charset="0"/>
                <a:cs typeface="Times New Roman" panose="02020603050405020304" pitchFamily="18" charset="0"/>
              </a:rPr>
              <a:t>INTRODUCTION </a:t>
            </a:r>
          </a:p>
        </p:txBody>
      </p:sp>
      <p:sp>
        <p:nvSpPr>
          <p:cNvPr id="5" name="Rectangle 4"/>
          <p:cNvSpPr/>
          <p:nvPr/>
        </p:nvSpPr>
        <p:spPr>
          <a:xfrm>
            <a:off x="5121500" y="3394445"/>
            <a:ext cx="6096000" cy="1514261"/>
          </a:xfrm>
          <a:prstGeom prst="rect">
            <a:avLst/>
          </a:prstGeom>
        </p:spPr>
        <p:txBody>
          <a:bodyPr>
            <a:spAutoFit/>
          </a:bodyPr>
          <a:lstStyle/>
          <a:p>
            <a:pPr marL="457200" indent="-457200" algn="just">
              <a:lnSpc>
                <a:spcPct val="110000"/>
              </a:lnSpc>
              <a:buFont typeface="Arial" panose="020B0604020202020204" pitchFamily="34" charset="0"/>
              <a:buChar char="•"/>
            </a:pPr>
            <a:r>
              <a:rPr lang="x-none" sz="2800" b="1" dirty="0">
                <a:latin typeface="Times New Roman" pitchFamily="18" charset="0"/>
                <a:cs typeface="Times New Roman" pitchFamily="18" charset="0"/>
              </a:rPr>
              <a:t>Prices</a:t>
            </a:r>
            <a:endParaRPr lang="en-US" sz="2800" b="1" dirty="0">
              <a:latin typeface="Times New Roman" pitchFamily="18" charset="0"/>
              <a:cs typeface="Times New Roman" pitchFamily="18" charset="0"/>
            </a:endParaRPr>
          </a:p>
          <a:p>
            <a:pPr marL="457200" indent="-457200" algn="just">
              <a:lnSpc>
                <a:spcPct val="110000"/>
              </a:lnSpc>
              <a:buFont typeface="Arial" panose="020B0604020202020204" pitchFamily="34" charset="0"/>
              <a:buChar char="•"/>
            </a:pPr>
            <a:r>
              <a:rPr lang="x-none" sz="2800" b="1" dirty="0">
                <a:latin typeface="Times New Roman" pitchFamily="18" charset="0"/>
                <a:cs typeface="Times New Roman" pitchFamily="18" charset="0"/>
              </a:rPr>
              <a:t>Procurement time and sources</a:t>
            </a:r>
            <a:endParaRPr lang="en-US" sz="2800" b="1" dirty="0">
              <a:latin typeface="Times New Roman" pitchFamily="18" charset="0"/>
              <a:cs typeface="Times New Roman" pitchFamily="18" charset="0"/>
            </a:endParaRPr>
          </a:p>
          <a:p>
            <a:pPr marL="457200" indent="-457200" algn="just">
              <a:lnSpc>
                <a:spcPct val="110000"/>
              </a:lnSpc>
              <a:buFont typeface="Arial" panose="020B0604020202020204" pitchFamily="34" charset="0"/>
              <a:buChar char="•"/>
            </a:pPr>
            <a:r>
              <a:rPr lang="x-none" sz="2800" b="1" dirty="0">
                <a:latin typeface="Times New Roman" pitchFamily="18" charset="0"/>
                <a:cs typeface="Times New Roman" pitchFamily="18" charset="0"/>
              </a:rPr>
              <a:t>Life of project</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1932486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ABC CLASSIFICATION OF MATERIALS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77592" y="1325563"/>
            <a:ext cx="9220200" cy="5023722"/>
          </a:xfrm>
        </p:spPr>
        <p:txBody>
          <a:bodyPr/>
          <a:lstStyle/>
          <a:p>
            <a:pPr algn="just">
              <a:lnSpc>
                <a:spcPct val="100000"/>
              </a:lnSpc>
              <a:buFont typeface="Wingdings" panose="05000000000000000000" pitchFamily="2" charset="2"/>
              <a:buChar char="Ø"/>
            </a:pPr>
            <a:r>
              <a:rPr lang="en-US" b="1" dirty="0" smtClean="0">
                <a:latin typeface="Times New Roman" pitchFamily="18" charset="0"/>
                <a:cs typeface="Times New Roman" pitchFamily="18" charset="0"/>
              </a:rPr>
              <a:t>In general, the construction materials can be grouped into any one or a combination of the following categories:</a:t>
            </a:r>
          </a:p>
          <a:p>
            <a:pPr marL="0" indent="0" algn="just">
              <a:lnSpc>
                <a:spcPct val="100000"/>
              </a:lnSpc>
              <a:buNone/>
            </a:pPr>
            <a:r>
              <a:rPr lang="en-US" b="1" dirty="0" smtClean="0">
                <a:latin typeface="Times New Roman" pitchFamily="18" charset="0"/>
                <a:cs typeface="Times New Roman" pitchFamily="18" charset="0"/>
              </a:rPr>
              <a:t>(a) 	Bulky, one-time purchases, repetitive use and minor materials. </a:t>
            </a:r>
          </a:p>
          <a:p>
            <a:pPr marL="0" indent="0" algn="just">
              <a:lnSpc>
                <a:spcPct val="100000"/>
              </a:lnSpc>
              <a:buNone/>
            </a:pPr>
            <a:r>
              <a:rPr lang="en-US" b="1" dirty="0" smtClean="0">
                <a:latin typeface="Times New Roman" pitchFamily="18" charset="0"/>
                <a:cs typeface="Times New Roman" pitchFamily="18" charset="0"/>
              </a:rPr>
              <a:t>(b) 	Vital, Essential and Desirable materials (VED). </a:t>
            </a:r>
          </a:p>
          <a:p>
            <a:pPr marL="0" indent="0" algn="just">
              <a:lnSpc>
                <a:spcPct val="100000"/>
              </a:lnSpc>
              <a:buNone/>
            </a:pPr>
            <a:r>
              <a:rPr lang="en-US" b="1" dirty="0" smtClean="0">
                <a:latin typeface="Times New Roman" pitchFamily="18" charset="0"/>
                <a:cs typeface="Times New Roman" pitchFamily="18" charset="0"/>
              </a:rPr>
              <a:t>(c) 	Indigenous and imported materials. </a:t>
            </a:r>
          </a:p>
          <a:p>
            <a:pPr marL="0" indent="0" algn="just">
              <a:lnSpc>
                <a:spcPct val="100000"/>
              </a:lnSpc>
              <a:buNone/>
            </a:pPr>
            <a:r>
              <a:rPr lang="en-US" b="1" dirty="0" smtClean="0">
                <a:latin typeface="Times New Roman" pitchFamily="18" charset="0"/>
                <a:cs typeface="Times New Roman" pitchFamily="18" charset="0"/>
              </a:rPr>
              <a:t>(d) 	High-priced, Medium-priced and Low-priced materials (HML). </a:t>
            </a:r>
          </a:p>
          <a:p>
            <a:pPr marL="0" indent="0" algn="just">
              <a:lnSpc>
                <a:spcPct val="100000"/>
              </a:lnSpc>
              <a:buNone/>
            </a:pPr>
            <a:r>
              <a:rPr lang="en-US" b="1" dirty="0" smtClean="0">
                <a:latin typeface="Times New Roman" pitchFamily="18" charset="0"/>
                <a:cs typeface="Times New Roman" pitchFamily="18" charset="0"/>
              </a:rPr>
              <a:t>(e) 	High usage value, medium usage value and low usage value materials (ABC). </a:t>
            </a:r>
          </a:p>
          <a:p>
            <a:endParaRPr lang="en-AU" dirty="0"/>
          </a:p>
        </p:txBody>
      </p:sp>
    </p:spTree>
    <p:extLst>
      <p:ext uri="{BB962C8B-B14F-4D97-AF65-F5344CB8AC3E}">
        <p14:creationId xmlns:p14="http://schemas.microsoft.com/office/powerpoint/2010/main" val="34804598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926" y="962739"/>
            <a:ext cx="9245958" cy="5476698"/>
          </a:xfrm>
        </p:spPr>
        <p:txBody>
          <a:bodyPr>
            <a:normAutofit/>
          </a:bodyPr>
          <a:lstStyle/>
          <a:p>
            <a:pPr marL="0" indent="0" algn="just">
              <a:buNone/>
            </a:pPr>
            <a:r>
              <a:rPr lang="x-none" b="1" dirty="0" smtClean="0">
                <a:solidFill>
                  <a:srgbClr val="C00000"/>
                </a:solidFill>
                <a:latin typeface="Times New Roman" pitchFamily="18" charset="0"/>
                <a:cs typeface="Times New Roman" pitchFamily="18" charset="0"/>
              </a:rPr>
              <a:t>ABC Analysis</a:t>
            </a:r>
            <a:endParaRPr lang="en-US" b="1" dirty="0" smtClean="0">
              <a:solidFill>
                <a:srgbClr val="C00000"/>
              </a:solidFill>
              <a:latin typeface="Times New Roman" pitchFamily="18" charset="0"/>
              <a:cs typeface="Times New Roman" pitchFamily="18" charset="0"/>
            </a:endParaRPr>
          </a:p>
          <a:p>
            <a:pPr lvl="1" algn="just">
              <a:lnSpc>
                <a:spcPct val="100000"/>
              </a:lnSpc>
              <a:buFont typeface="Wingdings" panose="05000000000000000000" pitchFamily="2" charset="2"/>
              <a:buChar char="Ø"/>
            </a:pPr>
            <a:r>
              <a:rPr lang="en-US" sz="2800" b="1" dirty="0" smtClean="0">
                <a:latin typeface="Times New Roman" pitchFamily="18" charset="0"/>
                <a:cs typeface="Times New Roman" pitchFamily="18" charset="0"/>
              </a:rPr>
              <a:t>ABC analysis is the method of classifying items involved in a decision situation on the </a:t>
            </a:r>
            <a:r>
              <a:rPr lang="en-US" sz="2800" b="1" dirty="0" smtClean="0">
                <a:solidFill>
                  <a:srgbClr val="C00000"/>
                </a:solidFill>
                <a:latin typeface="Times New Roman" pitchFamily="18" charset="0"/>
                <a:cs typeface="Times New Roman" pitchFamily="18" charset="0"/>
              </a:rPr>
              <a:t>basis of their relative importance.</a:t>
            </a:r>
          </a:p>
          <a:p>
            <a:pPr lvl="1" algn="just">
              <a:lnSpc>
                <a:spcPct val="100000"/>
              </a:lnSpc>
              <a:buFont typeface="Wingdings" panose="05000000000000000000" pitchFamily="2" charset="2"/>
              <a:buChar char="Ø"/>
            </a:pPr>
            <a:r>
              <a:rPr lang="en-US" sz="2800" b="1" dirty="0" smtClean="0">
                <a:latin typeface="Times New Roman" pitchFamily="18" charset="0"/>
                <a:cs typeface="Times New Roman" pitchFamily="18" charset="0"/>
              </a:rPr>
              <a:t>The most commonly used method for classifying construction materials is to </a:t>
            </a:r>
            <a:r>
              <a:rPr lang="en-US" sz="2800" b="1" dirty="0" smtClean="0">
                <a:solidFill>
                  <a:srgbClr val="C00000"/>
                </a:solidFill>
                <a:latin typeface="Times New Roman" pitchFamily="18" charset="0"/>
                <a:cs typeface="Times New Roman" pitchFamily="18" charset="0"/>
              </a:rPr>
              <a:t>group them into high usage value, medium usage value and low usage value </a:t>
            </a:r>
            <a:r>
              <a:rPr lang="en-US" sz="2800" b="1" dirty="0" smtClean="0">
                <a:latin typeface="Times New Roman" pitchFamily="18" charset="0"/>
                <a:cs typeface="Times New Roman" pitchFamily="18" charset="0"/>
              </a:rPr>
              <a:t>materials.</a:t>
            </a:r>
          </a:p>
          <a:p>
            <a:pPr lvl="1" algn="just">
              <a:lnSpc>
                <a:spcPct val="100000"/>
              </a:lnSpc>
              <a:buFont typeface="Wingdings" panose="05000000000000000000" pitchFamily="2" charset="2"/>
              <a:buChar char="Ø"/>
            </a:pPr>
            <a:r>
              <a:rPr lang="en-US" sz="2800" b="1" dirty="0" smtClean="0">
                <a:latin typeface="Times New Roman" pitchFamily="18" charset="0"/>
                <a:cs typeface="Times New Roman" pitchFamily="18" charset="0"/>
              </a:rPr>
              <a:t>ABC analysis suggests that inventories of an organization are not of equal value.</a:t>
            </a:r>
          </a:p>
          <a:p>
            <a:pPr lvl="1" algn="just">
              <a:lnSpc>
                <a:spcPct val="100000"/>
              </a:lnSpc>
              <a:buFont typeface="Wingdings" panose="05000000000000000000" pitchFamily="2" charset="2"/>
              <a:buChar char="Ø"/>
            </a:pPr>
            <a:r>
              <a:rPr lang="en-US" sz="2800" b="1" dirty="0" smtClean="0">
                <a:latin typeface="Times New Roman" pitchFamily="18" charset="0"/>
                <a:cs typeface="Times New Roman" pitchFamily="18" charset="0"/>
              </a:rPr>
              <a:t>Thus, the inventory is grouped into three categories (A, B, and C) in order of their estimated importance.</a:t>
            </a:r>
          </a:p>
          <a:p>
            <a:pPr algn="just">
              <a:lnSpc>
                <a:spcPct val="100000"/>
              </a:lnSpc>
              <a:buFont typeface="Wingdings" panose="05000000000000000000" pitchFamily="2" charset="2"/>
              <a:buChar char="Ø"/>
            </a:pPr>
            <a:endParaRPr lang="en-AU" b="1" dirty="0"/>
          </a:p>
        </p:txBody>
      </p:sp>
      <p:sp>
        <p:nvSpPr>
          <p:cNvPr id="4" name="Title 1"/>
          <p:cNvSpPr>
            <a:spLocks noGrp="1"/>
          </p:cNvSpPr>
          <p:nvPr>
            <p:ph type="title"/>
          </p:nvPr>
        </p:nvSpPr>
        <p:spPr>
          <a:xfrm>
            <a:off x="693849" y="0"/>
            <a:ext cx="10804301"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ABC CLASSIFICATION OF </a:t>
            </a:r>
            <a:r>
              <a:rPr lang="en-US" sz="3600" b="1" dirty="0" smtClean="0">
                <a:solidFill>
                  <a:srgbClr val="002060"/>
                </a:solidFill>
                <a:latin typeface="Times New Roman" panose="02020603050405020304" pitchFamily="18" charset="0"/>
                <a:cs typeface="Times New Roman" panose="02020603050405020304" pitchFamily="18" charset="0"/>
              </a:rPr>
              <a:t>MATERIALS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99335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3792" y="1143044"/>
            <a:ext cx="8770512" cy="5489575"/>
          </a:xfrm>
        </p:spPr>
        <p:txBody>
          <a:bodyPr>
            <a:normAutofit lnSpcReduction="10000"/>
          </a:bodyPr>
          <a:lstStyle/>
          <a:p>
            <a:pPr marL="514350" indent="-514350" algn="just">
              <a:lnSpc>
                <a:spcPct val="100000"/>
              </a:lnSpc>
              <a:buAutoNum type="alphaLcParenBoth"/>
            </a:pPr>
            <a:r>
              <a:rPr lang="en-US" b="1" dirty="0" smtClean="0">
                <a:solidFill>
                  <a:srgbClr val="C00000"/>
                </a:solidFill>
                <a:latin typeface="Times New Roman" pitchFamily="18" charset="0"/>
                <a:cs typeface="Times New Roman" pitchFamily="18" charset="0"/>
              </a:rPr>
              <a:t>Group A Items</a:t>
            </a:r>
            <a:r>
              <a:rPr lang="en-US" b="1" dirty="0" smtClean="0">
                <a:latin typeface="Times New Roman" pitchFamily="18" charset="0"/>
                <a:cs typeface="Times New Roman" pitchFamily="18" charset="0"/>
              </a:rPr>
              <a:t>: These are the high usage value items, which account for 70% of the inventory cost. The number of items is about 5% to 15% of all the items. </a:t>
            </a:r>
          </a:p>
          <a:p>
            <a:pPr marL="514350" indent="-514350" algn="just">
              <a:lnSpc>
                <a:spcPct val="100000"/>
              </a:lnSpc>
              <a:buAutoNum type="alphaLcParenBoth"/>
            </a:pPr>
            <a:endParaRPr lang="en-US" b="1" dirty="0">
              <a:latin typeface="Times New Roman" pitchFamily="18" charset="0"/>
              <a:cs typeface="Times New Roman" pitchFamily="18" charset="0"/>
            </a:endParaRPr>
          </a:p>
          <a:p>
            <a:pPr marL="514350" indent="-514350" algn="just">
              <a:lnSpc>
                <a:spcPct val="100000"/>
              </a:lnSpc>
              <a:buAutoNum type="alphaLcParenBoth"/>
            </a:pPr>
            <a:r>
              <a:rPr lang="en-US" b="1" dirty="0" smtClean="0">
                <a:solidFill>
                  <a:srgbClr val="C00000"/>
                </a:solidFill>
                <a:latin typeface="Times New Roman" pitchFamily="18" charset="0"/>
                <a:cs typeface="Times New Roman" pitchFamily="18" charset="0"/>
              </a:rPr>
              <a:t>Group B Items</a:t>
            </a:r>
            <a:r>
              <a:rPr lang="en-US" b="1" dirty="0" smtClean="0">
                <a:latin typeface="Times New Roman" pitchFamily="18" charset="0"/>
                <a:cs typeface="Times New Roman" pitchFamily="18" charset="0"/>
              </a:rPr>
              <a:t>: These are the medium usage value items, which account for 20% of the inventory costs. Their number is in the range of 15% to 25% of the total number of items.</a:t>
            </a:r>
          </a:p>
          <a:p>
            <a:pPr marL="514350" indent="-514350" algn="just">
              <a:lnSpc>
                <a:spcPct val="100000"/>
              </a:lnSpc>
              <a:buAutoNum type="alphaLcParenBoth"/>
            </a:pPr>
            <a:endParaRPr lang="en-US" b="1" dirty="0">
              <a:latin typeface="Times New Roman" pitchFamily="18" charset="0"/>
              <a:cs typeface="Times New Roman" pitchFamily="18" charset="0"/>
            </a:endParaRPr>
          </a:p>
          <a:p>
            <a:pPr marL="514350" indent="-514350" algn="just">
              <a:lnSpc>
                <a:spcPct val="100000"/>
              </a:lnSpc>
              <a:buAutoNum type="alphaLcParenBoth"/>
            </a:pPr>
            <a:r>
              <a:rPr lang="en-US" b="1" dirty="0" smtClean="0">
                <a:solidFill>
                  <a:srgbClr val="C00000"/>
                </a:solidFill>
                <a:latin typeface="Times New Roman" pitchFamily="18" charset="0"/>
                <a:cs typeface="Times New Roman" pitchFamily="18" charset="0"/>
              </a:rPr>
              <a:t>Group C Items</a:t>
            </a:r>
            <a:r>
              <a:rPr lang="en-US" b="1" dirty="0" smtClean="0">
                <a:latin typeface="Times New Roman" pitchFamily="18" charset="0"/>
                <a:cs typeface="Times New Roman" pitchFamily="18" charset="0"/>
              </a:rPr>
              <a:t>: These are the remaining (about 65% to 75%) items, which account for hardly 10% of the inventory costs.</a:t>
            </a:r>
          </a:p>
          <a:p>
            <a:pPr marL="514350" indent="-514350" algn="just">
              <a:buAutoNum type="alphaLcParenBoth"/>
            </a:pPr>
            <a:endParaRPr lang="en-US" b="1" dirty="0" smtClean="0">
              <a:latin typeface="Times New Roman" pitchFamily="18" charset="0"/>
              <a:cs typeface="Times New Roman" pitchFamily="18" charset="0"/>
            </a:endParaRPr>
          </a:p>
          <a:p>
            <a:pPr marL="0" indent="0" algn="just">
              <a:buNone/>
            </a:pPr>
            <a:endParaRPr lang="en-US" dirty="0" smtClean="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a:p>
            <a:pPr marL="0" indent="0" algn="just">
              <a:buNone/>
            </a:pPr>
            <a:endParaRPr lang="en-US" dirty="0" smtClean="0">
              <a:latin typeface="Times New Roman" pitchFamily="18" charset="0"/>
              <a:cs typeface="Times New Roman" pitchFamily="18" charset="0"/>
            </a:endParaRPr>
          </a:p>
          <a:p>
            <a:pPr marL="0" indent="0" algn="just">
              <a:buNone/>
            </a:pPr>
            <a:endParaRPr lang="en-US" dirty="0" smtClean="0">
              <a:latin typeface="Times New Roman" pitchFamily="18" charset="0"/>
              <a:cs typeface="Times New Roman" pitchFamily="18" charset="0"/>
            </a:endParaRPr>
          </a:p>
          <a:p>
            <a:pPr marL="0" indent="0">
              <a:buNone/>
            </a:pPr>
            <a:endParaRPr lang="en-AU" dirty="0"/>
          </a:p>
        </p:txBody>
      </p:sp>
      <p:sp>
        <p:nvSpPr>
          <p:cNvPr id="4" name="Title 1"/>
          <p:cNvSpPr>
            <a:spLocks noGrp="1"/>
          </p:cNvSpPr>
          <p:nvPr>
            <p:ph type="title"/>
          </p:nvPr>
        </p:nvSpPr>
        <p:spPr>
          <a:xfrm>
            <a:off x="553792" y="0"/>
            <a:ext cx="10800008"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ABC CLASSIFICATION OF </a:t>
            </a:r>
            <a:r>
              <a:rPr lang="en-US" sz="3600" b="1" dirty="0" smtClean="0">
                <a:solidFill>
                  <a:srgbClr val="002060"/>
                </a:solidFill>
                <a:latin typeface="Times New Roman" panose="02020603050405020304" pitchFamily="18" charset="0"/>
                <a:cs typeface="Times New Roman" panose="02020603050405020304" pitchFamily="18" charset="0"/>
              </a:rPr>
              <a:t>MATERIALS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3419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409" y="939196"/>
            <a:ext cx="5214870" cy="5918804"/>
          </a:xfrm>
        </p:spPr>
        <p:txBody>
          <a:bodyPr>
            <a:normAutofit/>
          </a:bodyPr>
          <a:lstStyle/>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ABC analysis enables management to </a:t>
            </a:r>
            <a:r>
              <a:rPr lang="en-AU" b="1" dirty="0">
                <a:solidFill>
                  <a:srgbClr val="C00000"/>
                </a:solidFill>
                <a:latin typeface="Times New Roman" pitchFamily="18" charset="0"/>
                <a:cs typeface="Times New Roman" pitchFamily="18" charset="0"/>
              </a:rPr>
              <a:t>reduce the investment to the minimum possible level </a:t>
            </a:r>
            <a:r>
              <a:rPr lang="en-AU" b="1" dirty="0">
                <a:latin typeface="Times New Roman" pitchFamily="18" charset="0"/>
                <a:cs typeface="Times New Roman" pitchFamily="18" charset="0"/>
              </a:rPr>
              <a:t>because a reasonable quantity of ‘A’ items representing a significant portion of the material cost is purchased. [2] </a:t>
            </a:r>
          </a:p>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Management </a:t>
            </a:r>
            <a:r>
              <a:rPr lang="en-AU" b="1" dirty="0">
                <a:solidFill>
                  <a:srgbClr val="C00000"/>
                </a:solidFill>
                <a:latin typeface="Times New Roman" pitchFamily="18" charset="0"/>
                <a:cs typeface="Times New Roman" pitchFamily="18" charset="0"/>
              </a:rPr>
              <a:t>time is saved </a:t>
            </a:r>
            <a:r>
              <a:rPr lang="en-AU" b="1" dirty="0">
                <a:latin typeface="Times New Roman" pitchFamily="18" charset="0"/>
                <a:cs typeface="Times New Roman" pitchFamily="18" charset="0"/>
              </a:rPr>
              <a:t>by this analysis because this technique requires minimum attention to be paid to some items only. </a:t>
            </a:r>
          </a:p>
        </p:txBody>
      </p:sp>
      <p:sp>
        <p:nvSpPr>
          <p:cNvPr id="4" name="Title 1"/>
          <p:cNvSpPr>
            <a:spLocks noGrp="1"/>
          </p:cNvSpPr>
          <p:nvPr>
            <p:ph type="title"/>
          </p:nvPr>
        </p:nvSpPr>
        <p:spPr>
          <a:xfrm>
            <a:off x="476518" y="0"/>
            <a:ext cx="10877282"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ABC CLASSIFICATION OF </a:t>
            </a:r>
            <a:r>
              <a:rPr lang="en-US" sz="3600" b="1" dirty="0" smtClean="0">
                <a:solidFill>
                  <a:srgbClr val="002060"/>
                </a:solidFill>
                <a:latin typeface="Times New Roman" panose="02020603050405020304" pitchFamily="18" charset="0"/>
                <a:cs typeface="Times New Roman" panose="02020603050405020304" pitchFamily="18" charset="0"/>
              </a:rPr>
              <a:t>MATERIALS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5" name="Picture 2" descr="http://www.transtutors.com/Uploadfile/CMS_Images/21983_ABC%20Analysis.JPG"/>
          <p:cNvPicPr>
            <a:picLocks noChangeAspect="1" noChangeArrowheads="1"/>
          </p:cNvPicPr>
          <p:nvPr/>
        </p:nvPicPr>
        <p:blipFill>
          <a:blip r:embed="rId2"/>
          <a:srcRect/>
          <a:stretch>
            <a:fillRect/>
          </a:stretch>
        </p:blipFill>
        <p:spPr bwMode="auto">
          <a:xfrm>
            <a:off x="5898523" y="1093742"/>
            <a:ext cx="5647385" cy="3323711"/>
          </a:xfrm>
          <a:prstGeom prst="rect">
            <a:avLst/>
          </a:prstGeom>
          <a:noFill/>
        </p:spPr>
      </p:pic>
      <p:graphicFrame>
        <p:nvGraphicFramePr>
          <p:cNvPr id="6" name="Table 5"/>
          <p:cNvGraphicFramePr>
            <a:graphicFrameLocks noGrp="1"/>
          </p:cNvGraphicFramePr>
          <p:nvPr>
            <p:extLst>
              <p:ext uri="{D42A27DB-BD31-4B8C-83A1-F6EECF244321}">
                <p14:modId xmlns:p14="http://schemas.microsoft.com/office/powerpoint/2010/main" val="3285075232"/>
              </p:ext>
            </p:extLst>
          </p:nvPr>
        </p:nvGraphicFramePr>
        <p:xfrm>
          <a:off x="5844322" y="4443206"/>
          <a:ext cx="2797403" cy="1981200"/>
        </p:xfrm>
        <a:graphic>
          <a:graphicData uri="http://schemas.openxmlformats.org/drawingml/2006/table">
            <a:tbl>
              <a:tblPr firstRow="1" bandRow="1">
                <a:tableStyleId>{5940675A-B579-460E-94D1-54222C63F5DA}</a:tableStyleId>
              </a:tblPr>
              <a:tblGrid>
                <a:gridCol w="788298"/>
                <a:gridCol w="671124"/>
                <a:gridCol w="1337981"/>
              </a:tblGrid>
              <a:tr h="350520">
                <a:tc gridSpan="3">
                  <a:txBody>
                    <a:bodyPr/>
                    <a:lstStyle/>
                    <a:p>
                      <a:pPr algn="ctr"/>
                      <a:r>
                        <a:rPr lang="en-US" sz="1600" b="1" dirty="0" smtClean="0">
                          <a:latin typeface="Times New Roman" pitchFamily="18" charset="0"/>
                          <a:cs typeface="Times New Roman" pitchFamily="18" charset="0"/>
                        </a:rPr>
                        <a:t>ABC Grouping (in general)</a:t>
                      </a:r>
                      <a:endParaRPr lang="en-US" sz="1600" b="1" dirty="0">
                        <a:latin typeface="Times New Roman" pitchFamily="18" charset="0"/>
                        <a:cs typeface="Times New Roman" pitchFamily="18" charset="0"/>
                      </a:endParaRPr>
                    </a:p>
                  </a:txBody>
                  <a:tcPr/>
                </a:tc>
                <a:tc hMerge="1">
                  <a:txBody>
                    <a:bodyPr/>
                    <a:lstStyle/>
                    <a:p>
                      <a:endParaRPr lang="en-US" dirty="0"/>
                    </a:p>
                  </a:txBody>
                  <a:tcPr/>
                </a:tc>
                <a:tc hMerge="1">
                  <a:txBody>
                    <a:bodyPr/>
                    <a:lstStyle/>
                    <a:p>
                      <a:endParaRPr lang="en-US" dirty="0"/>
                    </a:p>
                  </a:txBody>
                  <a:tcPr/>
                </a:tc>
              </a:tr>
              <a:tr h="350520">
                <a:tc>
                  <a:txBody>
                    <a:bodyPr/>
                    <a:lstStyle/>
                    <a:p>
                      <a:pPr algn="ctr"/>
                      <a:r>
                        <a:rPr lang="en-US" sz="1600" b="1" dirty="0">
                          <a:latin typeface="Times New Roman" pitchFamily="18" charset="0"/>
                          <a:cs typeface="Times New Roman" pitchFamily="18" charset="0"/>
                        </a:rPr>
                        <a:t>Group class</a:t>
                      </a:r>
                    </a:p>
                  </a:txBody>
                  <a:tcPr anchor="ctr"/>
                </a:tc>
                <a:tc>
                  <a:txBody>
                    <a:bodyPr/>
                    <a:lstStyle/>
                    <a:p>
                      <a:pPr algn="ctr"/>
                      <a:r>
                        <a:rPr lang="en-US" sz="1600" b="1" dirty="0">
                          <a:latin typeface="Times New Roman" pitchFamily="18" charset="0"/>
                          <a:cs typeface="Times New Roman" pitchFamily="18" charset="0"/>
                        </a:rPr>
                        <a:t>Total items</a:t>
                      </a:r>
                    </a:p>
                  </a:txBody>
                  <a:tcPr anchor="ctr"/>
                </a:tc>
                <a:tc>
                  <a:txBody>
                    <a:bodyPr/>
                    <a:lstStyle/>
                    <a:p>
                      <a:pPr algn="ctr"/>
                      <a:r>
                        <a:rPr lang="en-US" sz="1600" b="1" dirty="0">
                          <a:latin typeface="Times New Roman" pitchFamily="18" charset="0"/>
                          <a:cs typeface="Times New Roman" pitchFamily="18" charset="0"/>
                        </a:rPr>
                        <a:t>Inventory costs</a:t>
                      </a:r>
                    </a:p>
                  </a:txBody>
                  <a:tcPr anchor="ctr"/>
                </a:tc>
              </a:tr>
              <a:tr h="350520">
                <a:tc>
                  <a:txBody>
                    <a:bodyPr/>
                    <a:lstStyle/>
                    <a:p>
                      <a:pPr algn="ctr"/>
                      <a:r>
                        <a:rPr lang="en-US" sz="1600" b="1" dirty="0">
                          <a:latin typeface="Times New Roman" pitchFamily="18" charset="0"/>
                          <a:cs typeface="Times New Roman" pitchFamily="18" charset="0"/>
                        </a:rPr>
                        <a:t>A</a:t>
                      </a:r>
                    </a:p>
                  </a:txBody>
                  <a:tcPr anchor="ctr"/>
                </a:tc>
                <a:tc>
                  <a:txBody>
                    <a:bodyPr/>
                    <a:lstStyle/>
                    <a:p>
                      <a:pPr algn="ctr"/>
                      <a:r>
                        <a:rPr lang="en-US" sz="1600" b="1">
                          <a:latin typeface="Times New Roman" pitchFamily="18" charset="0"/>
                          <a:cs typeface="Times New Roman" pitchFamily="18" charset="0"/>
                        </a:rPr>
                        <a:t>10%</a:t>
                      </a:r>
                    </a:p>
                  </a:txBody>
                  <a:tcPr anchor="ctr"/>
                </a:tc>
                <a:tc>
                  <a:txBody>
                    <a:bodyPr/>
                    <a:lstStyle/>
                    <a:p>
                      <a:pPr algn="ctr"/>
                      <a:r>
                        <a:rPr lang="en-US" sz="1600" b="1" dirty="0">
                          <a:latin typeface="Times New Roman" pitchFamily="18" charset="0"/>
                          <a:cs typeface="Times New Roman" pitchFamily="18" charset="0"/>
                        </a:rPr>
                        <a:t>70%</a:t>
                      </a:r>
                    </a:p>
                  </a:txBody>
                  <a:tcPr anchor="ctr"/>
                </a:tc>
              </a:tr>
              <a:tr h="350520">
                <a:tc>
                  <a:txBody>
                    <a:bodyPr/>
                    <a:lstStyle/>
                    <a:p>
                      <a:pPr algn="ctr"/>
                      <a:r>
                        <a:rPr lang="en-US" sz="1600" b="1">
                          <a:latin typeface="Times New Roman" pitchFamily="18" charset="0"/>
                          <a:cs typeface="Times New Roman" pitchFamily="18" charset="0"/>
                        </a:rPr>
                        <a:t>B</a:t>
                      </a:r>
                    </a:p>
                  </a:txBody>
                  <a:tcPr anchor="ctr"/>
                </a:tc>
                <a:tc>
                  <a:txBody>
                    <a:bodyPr/>
                    <a:lstStyle/>
                    <a:p>
                      <a:pPr algn="ctr"/>
                      <a:r>
                        <a:rPr lang="en-US" sz="1600" b="1">
                          <a:latin typeface="Times New Roman" pitchFamily="18" charset="0"/>
                          <a:cs typeface="Times New Roman" pitchFamily="18" charset="0"/>
                        </a:rPr>
                        <a:t>20%</a:t>
                      </a:r>
                    </a:p>
                  </a:txBody>
                  <a:tcPr anchor="ctr"/>
                </a:tc>
                <a:tc>
                  <a:txBody>
                    <a:bodyPr/>
                    <a:lstStyle/>
                    <a:p>
                      <a:pPr algn="ctr"/>
                      <a:r>
                        <a:rPr lang="en-US" sz="1600" b="1" dirty="0">
                          <a:latin typeface="Times New Roman" pitchFamily="18" charset="0"/>
                          <a:cs typeface="Times New Roman" pitchFamily="18" charset="0"/>
                        </a:rPr>
                        <a:t>20%</a:t>
                      </a:r>
                    </a:p>
                  </a:txBody>
                  <a:tcPr anchor="ctr"/>
                </a:tc>
              </a:tr>
              <a:tr h="350520">
                <a:tc>
                  <a:txBody>
                    <a:bodyPr/>
                    <a:lstStyle/>
                    <a:p>
                      <a:pPr algn="ctr"/>
                      <a:r>
                        <a:rPr lang="en-US" sz="1600" b="1" dirty="0">
                          <a:latin typeface="Times New Roman" pitchFamily="18" charset="0"/>
                          <a:cs typeface="Times New Roman" pitchFamily="18" charset="0"/>
                        </a:rPr>
                        <a:t>C</a:t>
                      </a:r>
                    </a:p>
                  </a:txBody>
                  <a:tcPr anchor="ctr"/>
                </a:tc>
                <a:tc>
                  <a:txBody>
                    <a:bodyPr/>
                    <a:lstStyle/>
                    <a:p>
                      <a:pPr algn="ctr"/>
                      <a:r>
                        <a:rPr lang="en-US" sz="1600" b="1" dirty="0">
                          <a:latin typeface="Times New Roman" pitchFamily="18" charset="0"/>
                          <a:cs typeface="Times New Roman" pitchFamily="18" charset="0"/>
                        </a:rPr>
                        <a:t>70%</a:t>
                      </a:r>
                    </a:p>
                  </a:txBody>
                  <a:tcPr anchor="ctr"/>
                </a:tc>
                <a:tc>
                  <a:txBody>
                    <a:bodyPr/>
                    <a:lstStyle/>
                    <a:p>
                      <a:pPr algn="ctr"/>
                      <a:r>
                        <a:rPr lang="en-US" sz="1600" b="1" dirty="0">
                          <a:latin typeface="Times New Roman" pitchFamily="18" charset="0"/>
                          <a:cs typeface="Times New Roman" pitchFamily="18" charset="0"/>
                        </a:rPr>
                        <a:t>10%</a:t>
                      </a:r>
                    </a:p>
                  </a:txBody>
                  <a:tcPr anchor="ctr"/>
                </a:tc>
              </a:tr>
            </a:tbl>
          </a:graphicData>
        </a:graphic>
      </p:graphicFrame>
      <p:sp>
        <p:nvSpPr>
          <p:cNvPr id="7" name="TextBox 6"/>
          <p:cNvSpPr txBox="1"/>
          <p:nvPr/>
        </p:nvSpPr>
        <p:spPr>
          <a:xfrm>
            <a:off x="8828468" y="4417453"/>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[1]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48488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7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MEANING OF PURCHASING </a:t>
            </a:r>
            <a:r>
              <a:rPr lang="en-AU" sz="3600" b="1" dirty="0" smtClean="0">
                <a:solidFill>
                  <a:srgbClr val="002060"/>
                </a:solidFill>
                <a:latin typeface="Times New Roman" panose="02020603050405020304" pitchFamily="18" charset="0"/>
                <a:cs typeface="Times New Roman" panose="02020603050405020304" pitchFamily="18" charset="0"/>
              </a:rPr>
              <a:t>AND </a:t>
            </a:r>
            <a:r>
              <a:rPr lang="en-AU" sz="3600" b="1" dirty="0">
                <a:solidFill>
                  <a:srgbClr val="002060"/>
                </a:solidFill>
                <a:latin typeface="Times New Roman" panose="02020603050405020304" pitchFamily="18" charset="0"/>
                <a:cs typeface="Times New Roman" panose="02020603050405020304" pitchFamily="18" charset="0"/>
              </a:rPr>
              <a:t>PROCUREMENT</a:t>
            </a:r>
          </a:p>
        </p:txBody>
      </p:sp>
      <p:sp>
        <p:nvSpPr>
          <p:cNvPr id="3" name="Content Placeholder 2"/>
          <p:cNvSpPr>
            <a:spLocks noGrp="1"/>
          </p:cNvSpPr>
          <p:nvPr>
            <p:ph idx="1"/>
          </p:nvPr>
        </p:nvSpPr>
        <p:spPr>
          <a:xfrm>
            <a:off x="245771" y="1209653"/>
            <a:ext cx="9323231" cy="5532437"/>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Purchasing means a set of functions that are associated with buying goods and services that the company or organization requires</a:t>
            </a:r>
            <a:r>
              <a:rPr lang="en-AU" b="1" dirty="0" smtClean="0">
                <a:latin typeface="Times New Roman" pitchFamily="18" charset="0"/>
                <a:cs typeface="Times New Roman" pitchFamily="18" charset="0"/>
              </a:rPr>
              <a:t>. [3]</a:t>
            </a:r>
          </a:p>
          <a:p>
            <a:pPr algn="just">
              <a:lnSpc>
                <a:spcPct val="100000"/>
              </a:lnSpc>
              <a:buFont typeface="Wingdings" panose="05000000000000000000" pitchFamily="2" charset="2"/>
              <a:buChar char="Ø"/>
            </a:pPr>
            <a:r>
              <a:rPr lang="en-AU" b="1" dirty="0" smtClean="0">
                <a:latin typeface="Times New Roman" pitchFamily="18" charset="0"/>
                <a:cs typeface="Times New Roman" pitchFamily="18" charset="0"/>
              </a:rPr>
              <a:t>In other words, the </a:t>
            </a:r>
            <a:r>
              <a:rPr lang="en-AU" b="1" dirty="0">
                <a:latin typeface="Times New Roman" pitchFamily="18" charset="0"/>
                <a:cs typeface="Times New Roman" pitchFamily="18" charset="0"/>
              </a:rPr>
              <a:t>process of acquiring goods, works, services from  external source to satisfy organizational/ personal  </a:t>
            </a:r>
            <a:r>
              <a:rPr lang="en-AU" b="1" dirty="0" smtClean="0">
                <a:latin typeface="Times New Roman" pitchFamily="18" charset="0"/>
                <a:cs typeface="Times New Roman" pitchFamily="18" charset="0"/>
              </a:rPr>
              <a:t>needs. </a:t>
            </a:r>
          </a:p>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Purchasing process includes activities like ordering, expediting (timely delivery), receiving, and fulfilling payment.</a:t>
            </a:r>
          </a:p>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Procurement is the </a:t>
            </a:r>
            <a:r>
              <a:rPr lang="en-AU" b="1" dirty="0">
                <a:solidFill>
                  <a:srgbClr val="C00000"/>
                </a:solidFill>
                <a:latin typeface="Times New Roman" pitchFamily="18" charset="0"/>
                <a:cs typeface="Times New Roman" pitchFamily="18" charset="0"/>
              </a:rPr>
              <a:t>process of sourcing and purchasing </a:t>
            </a:r>
            <a:r>
              <a:rPr lang="en-AU" b="1" dirty="0">
                <a:latin typeface="Times New Roman" pitchFamily="18" charset="0"/>
                <a:cs typeface="Times New Roman" pitchFamily="18" charset="0"/>
              </a:rPr>
              <a:t>the goods and services a company needs to </a:t>
            </a:r>
            <a:r>
              <a:rPr lang="en-AU" b="1" dirty="0" smtClean="0">
                <a:latin typeface="Times New Roman" pitchFamily="18" charset="0"/>
                <a:cs typeface="Times New Roman" pitchFamily="18" charset="0"/>
              </a:rPr>
              <a:t>fulfil </a:t>
            </a:r>
            <a:r>
              <a:rPr lang="en-AU" b="1" dirty="0">
                <a:latin typeface="Times New Roman" pitchFamily="18" charset="0"/>
                <a:cs typeface="Times New Roman" pitchFamily="18" charset="0"/>
              </a:rPr>
              <a:t>its business objectives, usually </a:t>
            </a:r>
            <a:r>
              <a:rPr lang="en-AU" b="1" dirty="0">
                <a:solidFill>
                  <a:srgbClr val="C00000"/>
                </a:solidFill>
                <a:latin typeface="Times New Roman" pitchFamily="18" charset="0"/>
                <a:cs typeface="Times New Roman" pitchFamily="18" charset="0"/>
              </a:rPr>
              <a:t>from an external source</a:t>
            </a:r>
            <a:r>
              <a:rPr lang="en-AU" b="1" dirty="0">
                <a:latin typeface="Times New Roman" pitchFamily="18" charset="0"/>
                <a:cs typeface="Times New Roman" pitchFamily="18" charset="0"/>
              </a:rPr>
              <a:t>, like a third-party vendor or supplier. </a:t>
            </a:r>
          </a:p>
          <a:p>
            <a:pPr algn="just">
              <a:lnSpc>
                <a:spcPct val="100000"/>
              </a:lnSpc>
              <a:buFont typeface="Wingdings" panose="05000000000000000000" pitchFamily="2" charset="2"/>
              <a:buChar char="Ø"/>
            </a:pPr>
            <a:endParaRPr lang="en-AU" b="1" dirty="0" smtClean="0">
              <a:latin typeface="Times New Roman" pitchFamily="18" charset="0"/>
              <a:cs typeface="Times New Roman" pitchFamily="18" charset="0"/>
            </a:endParaRPr>
          </a:p>
          <a:p>
            <a:pPr algn="just">
              <a:lnSpc>
                <a:spcPct val="100000"/>
              </a:lnSpc>
              <a:buFont typeface="Wingdings" panose="05000000000000000000" pitchFamily="2" charset="2"/>
              <a:buChar char="Ø"/>
            </a:pPr>
            <a:endParaRPr lang="en-AU" b="1" dirty="0">
              <a:latin typeface="Times New Roman" pitchFamily="18" charset="0"/>
              <a:cs typeface="Times New Roman" pitchFamily="18" charset="0"/>
            </a:endParaRPr>
          </a:p>
        </p:txBody>
      </p:sp>
    </p:spTree>
    <p:extLst>
      <p:ext uri="{BB962C8B-B14F-4D97-AF65-F5344CB8AC3E}">
        <p14:creationId xmlns:p14="http://schemas.microsoft.com/office/powerpoint/2010/main" val="37975445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72" y="-154546"/>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V/S PURCHASING</a:t>
            </a:r>
          </a:p>
        </p:txBody>
      </p:sp>
      <p:sp>
        <p:nvSpPr>
          <p:cNvPr id="3" name="Content Placeholder 2"/>
          <p:cNvSpPr>
            <a:spLocks noGrp="1"/>
          </p:cNvSpPr>
          <p:nvPr>
            <p:ph idx="1"/>
          </p:nvPr>
        </p:nvSpPr>
        <p:spPr>
          <a:xfrm>
            <a:off x="155620" y="949861"/>
            <a:ext cx="9271715" cy="5908139"/>
          </a:xfrm>
        </p:spPr>
        <p:txBody>
          <a:bodyPr>
            <a:normAutofit/>
          </a:bodyPr>
          <a:lstStyle/>
          <a:p>
            <a:pPr marL="469900" indent="-457200" algn="just">
              <a:lnSpc>
                <a:spcPct val="100000"/>
              </a:lnSpc>
              <a:spcBef>
                <a:spcPts val="105"/>
              </a:spcBef>
              <a:buClr>
                <a:srgbClr val="B71E42"/>
              </a:buClr>
              <a:buFont typeface="Wingdings" panose="05000000000000000000" pitchFamily="2" charset="2"/>
              <a:buChar char="Ø"/>
              <a:tabLst>
                <a:tab pos="240665" algn="l"/>
                <a:tab pos="241300" algn="l"/>
              </a:tabLst>
            </a:pPr>
            <a:r>
              <a:rPr lang="en-AU" b="1" dirty="0">
                <a:latin typeface="Times New Roman" pitchFamily="18" charset="0"/>
                <a:cs typeface="Times New Roman" pitchFamily="18" charset="0"/>
              </a:rPr>
              <a:t>Procurement is umbrella term that includes purchasing. </a:t>
            </a:r>
          </a:p>
          <a:p>
            <a:pPr marL="469900" indent="-457200" algn="just">
              <a:lnSpc>
                <a:spcPct val="100000"/>
              </a:lnSpc>
              <a:spcBef>
                <a:spcPts val="105"/>
              </a:spcBef>
              <a:buClr>
                <a:srgbClr val="B71E42"/>
              </a:buClr>
              <a:buFont typeface="Wingdings" panose="05000000000000000000" pitchFamily="2" charset="2"/>
              <a:buChar char="Ø"/>
              <a:tabLst>
                <a:tab pos="240665" algn="l"/>
                <a:tab pos="241300" algn="l"/>
              </a:tabLst>
            </a:pPr>
            <a:r>
              <a:rPr lang="en-AU" b="1" dirty="0">
                <a:latin typeface="Times New Roman" pitchFamily="18" charset="0"/>
                <a:cs typeface="Times New Roman" pitchFamily="18" charset="0"/>
              </a:rPr>
              <a:t>Procurement is a broader process where few activities are performed prior to purchasing like and few activities after the purchasing. </a:t>
            </a:r>
          </a:p>
          <a:p>
            <a:pPr marL="469900" indent="-457200" algn="just">
              <a:lnSpc>
                <a:spcPct val="100000"/>
              </a:lnSpc>
              <a:spcBef>
                <a:spcPts val="1445"/>
              </a:spcBef>
              <a:buClr>
                <a:srgbClr val="B71E42"/>
              </a:buClr>
              <a:buFont typeface="Wingdings" panose="05000000000000000000" pitchFamily="2" charset="2"/>
              <a:buChar char="Ø"/>
              <a:tabLst>
                <a:tab pos="240665" algn="l"/>
                <a:tab pos="241300" algn="l"/>
              </a:tabLst>
            </a:pPr>
            <a:r>
              <a:rPr lang="en-AU" b="1" dirty="0">
                <a:latin typeface="Times New Roman" pitchFamily="18" charset="0"/>
                <a:cs typeface="Times New Roman" pitchFamily="18" charset="0"/>
              </a:rPr>
              <a:t>Purchasing is more reactive whereas procurement is more Proactive</a:t>
            </a:r>
          </a:p>
          <a:p>
            <a:pPr marL="469265" marR="5080" indent="-457200" algn="just">
              <a:lnSpc>
                <a:spcPct val="100000"/>
              </a:lnSpc>
              <a:buClr>
                <a:srgbClr val="B71E42"/>
              </a:buClr>
              <a:buFont typeface="Wingdings" panose="05000000000000000000" pitchFamily="2" charset="2"/>
              <a:buChar char="Ø"/>
              <a:tabLst>
                <a:tab pos="240665" algn="l"/>
                <a:tab pos="241300" algn="l"/>
              </a:tabLst>
            </a:pPr>
            <a:r>
              <a:rPr lang="en-AU" b="1" dirty="0">
                <a:latin typeface="Times New Roman" pitchFamily="18" charset="0"/>
                <a:cs typeface="Times New Roman" pitchFamily="18" charset="0"/>
              </a:rPr>
              <a:t>Purchasing has short term goals whereas procurement has long term goals which contributes to  the organizational objectives</a:t>
            </a:r>
            <a:r>
              <a:rPr lang="en-AU" b="1" dirty="0" smtClean="0">
                <a:latin typeface="Times New Roman" pitchFamily="18" charset="0"/>
                <a:cs typeface="Times New Roman" pitchFamily="18" charset="0"/>
              </a:rPr>
              <a:t>. </a:t>
            </a:r>
          </a:p>
          <a:p>
            <a:pPr marL="469265" marR="5080" indent="-457200" algn="just">
              <a:lnSpc>
                <a:spcPct val="100000"/>
              </a:lnSpc>
              <a:buClr>
                <a:srgbClr val="B71E42"/>
              </a:buClr>
              <a:buFont typeface="Wingdings" panose="05000000000000000000" pitchFamily="2" charset="2"/>
              <a:buChar char="Ø"/>
              <a:tabLst>
                <a:tab pos="240665" algn="l"/>
                <a:tab pos="241300" algn="l"/>
              </a:tabLst>
            </a:pPr>
            <a:r>
              <a:rPr lang="en-AU" b="1" dirty="0">
                <a:latin typeface="Times New Roman" pitchFamily="18" charset="0"/>
                <a:cs typeface="Times New Roman" pitchFamily="18" charset="0"/>
              </a:rPr>
              <a:t>Purchasing is typically more focused on the short-term and is more transactional where as procurement is more long term. </a:t>
            </a:r>
          </a:p>
          <a:p>
            <a:pPr>
              <a:buFont typeface="Wingdings" panose="05000000000000000000" pitchFamily="2" charset="2"/>
              <a:buChar char="Ø"/>
            </a:pPr>
            <a:endParaRPr lang="en-AU" b="1" dirty="0">
              <a:latin typeface="Times New Roman" pitchFamily="18" charset="0"/>
              <a:cs typeface="Times New Roman" pitchFamily="18" charset="0"/>
            </a:endParaRPr>
          </a:p>
        </p:txBody>
      </p:sp>
    </p:spTree>
    <p:extLst>
      <p:ext uri="{BB962C8B-B14F-4D97-AF65-F5344CB8AC3E}">
        <p14:creationId xmlns:p14="http://schemas.microsoft.com/office/powerpoint/2010/main" val="24217315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408" y="1158136"/>
            <a:ext cx="9452021" cy="5699863"/>
          </a:xfrm>
        </p:spPr>
        <p:txBody>
          <a:bodyPr>
            <a:normAutofit/>
          </a:bodyPr>
          <a:lstStyle/>
          <a:p>
            <a:pPr marL="469900" indent="-457200" algn="just">
              <a:lnSpc>
                <a:spcPct val="100000"/>
              </a:lnSpc>
              <a:spcBef>
                <a:spcPts val="1445"/>
              </a:spcBef>
              <a:buClr>
                <a:srgbClr val="B71E42"/>
              </a:buClr>
              <a:buFont typeface="Wingdings" panose="05000000000000000000" pitchFamily="2" charset="2"/>
              <a:buChar char="Ø"/>
              <a:tabLst>
                <a:tab pos="240665" algn="l"/>
                <a:tab pos="241300" algn="l"/>
              </a:tabLst>
            </a:pPr>
            <a:r>
              <a:rPr lang="en-AU" b="1" spc="-5" dirty="0" smtClean="0">
                <a:latin typeface="Times New Roman" panose="02020603050405020304" pitchFamily="18" charset="0"/>
                <a:cs typeface="Times New Roman" panose="02020603050405020304" pitchFamily="18" charset="0"/>
              </a:rPr>
              <a:t>Procurement is used for </a:t>
            </a:r>
            <a:r>
              <a:rPr lang="en-US" b="1" dirty="0" smtClean="0">
                <a:latin typeface="Times New Roman" panose="02020603050405020304" pitchFamily="18" charset="0"/>
                <a:cs typeface="Times New Roman" panose="02020603050405020304" pitchFamily="18" charset="0"/>
              </a:rPr>
              <a:t>high-value items— contracting for construction-type works, acquiring equipment, and obtaining large quantities of goods. </a:t>
            </a:r>
          </a:p>
          <a:p>
            <a:pPr marL="469900" indent="-457200" algn="just">
              <a:lnSpc>
                <a:spcPct val="100000"/>
              </a:lnSpc>
              <a:spcBef>
                <a:spcPts val="1445"/>
              </a:spcBef>
              <a:buClr>
                <a:srgbClr val="B71E42"/>
              </a:buClr>
              <a:buFont typeface="Wingdings" panose="05000000000000000000" pitchFamily="2" charset="2"/>
              <a:buChar char="Ø"/>
              <a:tabLst>
                <a:tab pos="240665" algn="l"/>
                <a:tab pos="241300" algn="l"/>
              </a:tabLst>
            </a:pPr>
            <a:r>
              <a:rPr lang="en-US" b="1" dirty="0" smtClean="0">
                <a:latin typeface="Times New Roman" panose="02020603050405020304" pitchFamily="18" charset="0"/>
                <a:cs typeface="Times New Roman" panose="02020603050405020304" pitchFamily="18" charset="0"/>
              </a:rPr>
              <a:t>Purchasing is used for the ongoing supply of things such as office supplies. </a:t>
            </a:r>
          </a:p>
          <a:p>
            <a:pPr marL="469900" indent="-457200" algn="just">
              <a:lnSpc>
                <a:spcPct val="100000"/>
              </a:lnSpc>
              <a:spcBef>
                <a:spcPts val="1445"/>
              </a:spcBef>
              <a:buClr>
                <a:srgbClr val="B71E42"/>
              </a:buClr>
              <a:buFont typeface="Wingdings" panose="05000000000000000000" pitchFamily="2" charset="2"/>
              <a:buChar char="Ø"/>
              <a:tabLst>
                <a:tab pos="240665" algn="l"/>
                <a:tab pos="241300" algn="l"/>
              </a:tabLst>
            </a:pPr>
            <a:r>
              <a:rPr lang="en-US" b="1" dirty="0" smtClean="0">
                <a:latin typeface="Times New Roman" panose="02020603050405020304" pitchFamily="18" charset="0"/>
                <a:cs typeface="Times New Roman" panose="02020603050405020304" pitchFamily="18" charset="0"/>
              </a:rPr>
              <a:t>Procurement on the other hand, especially public procurement, is almost always carried out in discrete packages in which bidders submit sealed bids and compete on price.</a:t>
            </a:r>
            <a:endParaRPr lang="en-AU"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5486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V/S </a:t>
            </a:r>
            <a:r>
              <a:rPr lang="en-AU" sz="3600" b="1" dirty="0" smtClean="0">
                <a:solidFill>
                  <a:srgbClr val="002060"/>
                </a:solidFill>
                <a:latin typeface="Times New Roman" panose="02020603050405020304" pitchFamily="18" charset="0"/>
                <a:cs typeface="Times New Roman" panose="02020603050405020304" pitchFamily="18" charset="0"/>
              </a:rPr>
              <a:t>PURCHASING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80978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0638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12" name="Content Placeholder 2"/>
          <p:cNvSpPr>
            <a:spLocks noGrp="1"/>
          </p:cNvSpPr>
          <p:nvPr>
            <p:ph idx="1"/>
          </p:nvPr>
        </p:nvSpPr>
        <p:spPr>
          <a:xfrm>
            <a:off x="245771" y="990711"/>
            <a:ext cx="9452021" cy="5867289"/>
          </a:xfrm>
        </p:spPr>
        <p:txBody>
          <a:bodyPr>
            <a:normAutofit/>
          </a:bodyPr>
          <a:lstStyle/>
          <a:p>
            <a:pPr algn="just">
              <a:lnSpc>
                <a:spcPct val="100000"/>
              </a:lnSpc>
              <a:buFont typeface="Wingdings" panose="05000000000000000000" pitchFamily="2" charset="2"/>
              <a:buChar char="Ø"/>
            </a:pPr>
            <a:r>
              <a:rPr lang="en-AU" b="1" spc="-5" dirty="0">
                <a:latin typeface="Times New Roman" panose="02020603050405020304" pitchFamily="18" charset="0"/>
                <a:cs typeface="Times New Roman" panose="02020603050405020304" pitchFamily="18" charset="0"/>
              </a:rPr>
              <a:t>Procurement </a:t>
            </a:r>
            <a:r>
              <a:rPr lang="en-AU" b="1" spc="-5" dirty="0" smtClean="0">
                <a:latin typeface="Times New Roman" panose="02020603050405020304" pitchFamily="18" charset="0"/>
                <a:cs typeface="Times New Roman" panose="02020603050405020304" pitchFamily="18" charset="0"/>
              </a:rPr>
              <a:t>management includes the processes required to acquire goods and services, to attain project scope, from  outside the performing organization. [4]</a:t>
            </a:r>
            <a:endParaRPr lang="en-AU" b="1" spc="-5"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spc="-5" dirty="0" smtClean="0">
                <a:latin typeface="Times New Roman" panose="02020603050405020304" pitchFamily="18" charset="0"/>
                <a:cs typeface="Times New Roman" panose="02020603050405020304" pitchFamily="18" charset="0"/>
              </a:rPr>
              <a:t>Procurement </a:t>
            </a:r>
            <a:r>
              <a:rPr lang="en-AU" b="1" spc="-5" dirty="0">
                <a:latin typeface="Times New Roman" panose="02020603050405020304" pitchFamily="18" charset="0"/>
                <a:cs typeface="Times New Roman" panose="02020603050405020304" pitchFamily="18" charset="0"/>
              </a:rPr>
              <a:t>includes purchasing of equipment, materials, supplies, </a:t>
            </a:r>
            <a:r>
              <a:rPr lang="en-AU" b="1" spc="-5" dirty="0" err="1">
                <a:latin typeface="Times New Roman" panose="02020603050405020304" pitchFamily="18" charset="0"/>
                <a:cs typeface="Times New Roman" panose="02020603050405020304" pitchFamily="18" charset="0"/>
              </a:rPr>
              <a:t>labor</a:t>
            </a:r>
            <a:r>
              <a:rPr lang="en-AU" b="1" spc="-5" dirty="0">
                <a:latin typeface="Times New Roman" panose="02020603050405020304" pitchFamily="18" charset="0"/>
                <a:cs typeface="Times New Roman" panose="02020603050405020304" pitchFamily="18" charset="0"/>
              </a:rPr>
              <a:t>, and services required for construction and implementation of a project. </a:t>
            </a:r>
            <a:r>
              <a:rPr lang="en-AU" b="1" spc="-5" dirty="0" smtClean="0">
                <a:latin typeface="Times New Roman" panose="02020603050405020304" pitchFamily="18" charset="0"/>
                <a:cs typeface="Times New Roman" panose="02020603050405020304" pitchFamily="18" charset="0"/>
              </a:rPr>
              <a:t>[5]</a:t>
            </a:r>
          </a:p>
          <a:p>
            <a:pPr algn="just">
              <a:buFont typeface="Wingdings" panose="05000000000000000000" pitchFamily="2" charset="2"/>
              <a:buChar char="Ø"/>
            </a:pPr>
            <a:r>
              <a:rPr lang="en-US" b="1" spc="-5" dirty="0">
                <a:latin typeface="Times New Roman" panose="02020603050405020304" pitchFamily="18" charset="0"/>
                <a:cs typeface="Times New Roman" panose="02020603050405020304" pitchFamily="18" charset="0"/>
              </a:rPr>
              <a:t>The term construction procurement emphasize  the purchase of  construction related services with the ultimate aim of : </a:t>
            </a:r>
          </a:p>
          <a:p>
            <a:pPr algn="just">
              <a:buNone/>
            </a:pPr>
            <a:r>
              <a:rPr lang="en-US" b="1" dirty="0">
                <a:solidFill>
                  <a:schemeClr val="bg1"/>
                </a:solidFill>
                <a:latin typeface="Constantia" panose="02030602050306030303" pitchFamily="18" charset="0"/>
              </a:rPr>
              <a:t>  </a:t>
            </a:r>
            <a:r>
              <a:rPr lang="en-US" b="1" dirty="0">
                <a:latin typeface="Constantia" panose="02030602050306030303" pitchFamily="18" charset="0"/>
              </a:rPr>
              <a:t> - </a:t>
            </a:r>
            <a:r>
              <a:rPr lang="en-US" b="1" dirty="0">
                <a:latin typeface="Times New Roman" panose="02020603050405020304" pitchFamily="18" charset="0"/>
                <a:cs typeface="Times New Roman" panose="02020603050405020304" pitchFamily="18" charset="0"/>
              </a:rPr>
              <a:t>alteration, refurbishment, maintenance, extension or demolition of an existing building or structure .</a:t>
            </a:r>
          </a:p>
          <a:p>
            <a:pPr algn="just">
              <a:buNone/>
            </a:pPr>
            <a:r>
              <a:rPr lang="en-US" b="1" dirty="0">
                <a:latin typeface="Times New Roman" panose="02020603050405020304" pitchFamily="18" charset="0"/>
                <a:cs typeface="Times New Roman" panose="02020603050405020304" pitchFamily="18" charset="0"/>
              </a:rPr>
              <a:t>   - the creation of a new building or structure, including all associated site works. </a:t>
            </a:r>
          </a:p>
          <a:p>
            <a:pPr algn="just">
              <a:lnSpc>
                <a:spcPct val="100000"/>
              </a:lnSpc>
              <a:buFont typeface="Wingdings" panose="05000000000000000000" pitchFamily="2" charset="2"/>
              <a:buChar char="Ø"/>
            </a:pPr>
            <a:endParaRPr lang="en-AU" b="1" spc="-5"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spc="-5"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4177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4" y="885757"/>
            <a:ext cx="10775386" cy="5972243"/>
          </a:xfrm>
        </p:spPr>
        <p:txBody>
          <a:bodyPr>
            <a:normAutofit fontScale="92500" lnSpcReduction="100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Procurement Management focuses on planning and executing well-defined contract agreements for specific scopes of work throughout the project life cycle</a:t>
            </a:r>
            <a:r>
              <a:rPr lang="en-AU" dirty="0"/>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Therefore, project procurement is </a:t>
            </a:r>
            <a:r>
              <a:rPr lang="en-AU" b="1" dirty="0" smtClean="0">
                <a:solidFill>
                  <a:srgbClr val="C00000"/>
                </a:solidFill>
                <a:latin typeface="Times New Roman" panose="02020603050405020304" pitchFamily="18" charset="0"/>
                <a:cs typeface="Times New Roman" panose="02020603050405020304" pitchFamily="18" charset="0"/>
              </a:rPr>
              <a:t>obtaining all of the materials and services required for the project</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includes the processes required to acquire design and engineering services and construction-related materials, equipment, machinery, and services.</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procurement management includes </a:t>
            </a:r>
            <a:r>
              <a:rPr lang="en-AU" b="1" dirty="0" smtClean="0">
                <a:solidFill>
                  <a:srgbClr val="E010D1"/>
                </a:solidFill>
                <a:latin typeface="Times New Roman" panose="02020603050405020304" pitchFamily="18" charset="0"/>
                <a:cs typeface="Times New Roman" panose="02020603050405020304" pitchFamily="18" charset="0"/>
              </a:rPr>
              <a:t>three primary processes</a:t>
            </a:r>
            <a:r>
              <a:rPr lang="en-AU" b="1" dirty="0" smtClean="0">
                <a:latin typeface="Times New Roman" panose="02020603050405020304" pitchFamily="18" charset="0"/>
                <a:cs typeface="Times New Roman" panose="02020603050405020304" pitchFamily="18" charset="0"/>
              </a:rPr>
              <a:t>. These are:</a:t>
            </a:r>
          </a:p>
          <a:p>
            <a:pPr marL="0" indent="0" algn="just">
              <a:lnSpc>
                <a:spcPct val="110000"/>
              </a:lnSpc>
              <a:buNone/>
            </a:pPr>
            <a:r>
              <a:rPr lang="en-AU" b="1" dirty="0" smtClean="0">
                <a:solidFill>
                  <a:srgbClr val="3A0BE5"/>
                </a:solidFill>
                <a:latin typeface="Times New Roman" panose="02020603050405020304" pitchFamily="18" charset="0"/>
                <a:cs typeface="Times New Roman" panose="02020603050405020304" pitchFamily="18" charset="0"/>
              </a:rPr>
              <a:t>Plan procurements</a:t>
            </a:r>
          </a:p>
          <a:p>
            <a:pPr marL="0" indent="0" algn="just">
              <a:lnSpc>
                <a:spcPct val="110000"/>
              </a:lnSpc>
              <a:buNone/>
            </a:pPr>
            <a:r>
              <a:rPr lang="en-AU" b="1" dirty="0" smtClean="0">
                <a:solidFill>
                  <a:srgbClr val="3A0BE5"/>
                </a:solidFill>
                <a:latin typeface="Times New Roman" panose="02020603050405020304" pitchFamily="18" charset="0"/>
                <a:cs typeface="Times New Roman" panose="02020603050405020304" pitchFamily="18" charset="0"/>
              </a:rPr>
              <a:t>Conduct procurements</a:t>
            </a:r>
          </a:p>
          <a:p>
            <a:pPr marL="0" indent="0" algn="just">
              <a:lnSpc>
                <a:spcPct val="110000"/>
              </a:lnSpc>
              <a:buNone/>
            </a:pPr>
            <a:r>
              <a:rPr lang="en-AU" b="1" dirty="0" smtClean="0">
                <a:solidFill>
                  <a:srgbClr val="3A0BE5"/>
                </a:solidFill>
                <a:latin typeface="Times New Roman" panose="02020603050405020304" pitchFamily="18" charset="0"/>
                <a:cs typeface="Times New Roman" panose="02020603050405020304" pitchFamily="18" charset="0"/>
              </a:rPr>
              <a:t>Administer (or control) procurements</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606380" y="-2220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26769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5" y="988498"/>
            <a:ext cx="10008121" cy="5740713"/>
          </a:xfrm>
        </p:spPr>
        <p:txBody>
          <a:bodyPr>
            <a:normAutofit fontScale="92500" lnSpcReduction="20000"/>
          </a:bodyPr>
          <a:lstStyle/>
          <a:p>
            <a:pPr marL="0" indent="0" algn="just">
              <a:lnSpc>
                <a:spcPct val="100000"/>
              </a:lnSpc>
              <a:buNone/>
            </a:pPr>
            <a:r>
              <a:rPr lang="en-AU" sz="3300" b="1" dirty="0" smtClean="0">
                <a:solidFill>
                  <a:srgbClr val="3A0BE5"/>
                </a:solidFill>
                <a:latin typeface="Times New Roman" panose="02020603050405020304" pitchFamily="18" charset="0"/>
                <a:cs typeface="Times New Roman" panose="02020603050405020304" pitchFamily="18" charset="0"/>
              </a:rPr>
              <a:t>Plan procurements</a:t>
            </a:r>
          </a:p>
          <a:p>
            <a:pPr marL="0" indent="0" algn="just">
              <a:lnSpc>
                <a:spcPct val="120000"/>
              </a:lnSpc>
              <a:buNone/>
            </a:pPr>
            <a:r>
              <a:rPr lang="en-AU" b="1" dirty="0" smtClean="0">
                <a:latin typeface="Times New Roman" panose="02020603050405020304" pitchFamily="18" charset="0"/>
                <a:cs typeface="Times New Roman" panose="02020603050405020304" pitchFamily="18" charset="0"/>
              </a:rPr>
              <a:t>This includes all </a:t>
            </a:r>
            <a:r>
              <a:rPr lang="en-AU" b="1" dirty="0" smtClean="0">
                <a:solidFill>
                  <a:srgbClr val="C00000"/>
                </a:solidFill>
                <a:latin typeface="Times New Roman" panose="02020603050405020304" pitchFamily="18" charset="0"/>
                <a:cs typeface="Times New Roman" panose="02020603050405020304" pitchFamily="18" charset="0"/>
              </a:rPr>
              <a:t>specifications of the materials and services,</a:t>
            </a:r>
            <a:r>
              <a:rPr lang="en-AU" b="1" dirty="0" smtClean="0">
                <a:latin typeface="Times New Roman" panose="02020603050405020304" pitchFamily="18" charset="0"/>
                <a:cs typeface="Times New Roman" panose="02020603050405020304" pitchFamily="18" charset="0"/>
              </a:rPr>
              <a:t> such as minimum quality requirements.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What are the contract requirements for outside purchases?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Required delivery dates of product or services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Do you want a fixed price contract or cost-reimbursable?</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Are there key milestones to be included?</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What about legal terms and conditions that must be met?</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How will you search for suppliers of the materials or services you need?</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Will you release a request for proposal (RFP)?</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Do you have a preferred supplier? </a:t>
            </a: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65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86160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529" y="1052893"/>
            <a:ext cx="8988381" cy="5637682"/>
          </a:xfrm>
        </p:spPr>
        <p:txBody>
          <a:bodyPr>
            <a:normAutofit/>
          </a:bodyPr>
          <a:lstStyle/>
          <a:p>
            <a:pPr marL="0" indent="0">
              <a:buNone/>
            </a:pPr>
            <a:r>
              <a:rPr lang="en-AU" b="1" dirty="0" smtClean="0">
                <a:solidFill>
                  <a:srgbClr val="3A0BE5"/>
                </a:solidFill>
                <a:latin typeface="Times New Roman" panose="02020603050405020304" pitchFamily="18" charset="0"/>
                <a:cs typeface="Times New Roman" panose="02020603050405020304" pitchFamily="18" charset="0"/>
              </a:rPr>
              <a:t>Conduct procurements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This is the execution phase of project procurement management.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It’s when the RFPs are released, bids are gathered, and selections are made.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Any vendor negotiations will occur during this phase, and then the agreed-upon contracts are signed.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Conducting procurements also includes the actual receipt of and payment for goods and services.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Two key steps included in this process are:</a:t>
            </a:r>
          </a:p>
          <a:p>
            <a:pPr marL="0" indent="0" algn="just">
              <a:buNone/>
            </a:pPr>
            <a:r>
              <a:rPr lang="en-AU" b="1" dirty="0" smtClean="0">
                <a:solidFill>
                  <a:srgbClr val="C00000"/>
                </a:solidFill>
                <a:latin typeface="Times New Roman" panose="02020603050405020304" pitchFamily="18" charset="0"/>
                <a:cs typeface="Times New Roman" panose="02020603050405020304" pitchFamily="18" charset="0"/>
              </a:rPr>
              <a:t>Status or progress updates from vendors</a:t>
            </a:r>
          </a:p>
          <a:p>
            <a:pPr marL="0" indent="0" algn="just">
              <a:buNone/>
            </a:pPr>
            <a:r>
              <a:rPr lang="en-AU" b="1" dirty="0" smtClean="0">
                <a:solidFill>
                  <a:srgbClr val="C00000"/>
                </a:solidFill>
                <a:latin typeface="Times New Roman" panose="02020603050405020304" pitchFamily="18" charset="0"/>
                <a:cs typeface="Times New Roman" panose="02020603050405020304" pitchFamily="18" charset="0"/>
              </a:rPr>
              <a:t>Quality checks of products or services delivered</a:t>
            </a:r>
          </a:p>
          <a:p>
            <a:pPr marL="0" indent="0">
              <a:buNone/>
            </a:pPr>
            <a:endParaRPr lang="en-AU" dirty="0"/>
          </a:p>
        </p:txBody>
      </p:sp>
      <p:sp>
        <p:nvSpPr>
          <p:cNvPr id="4" name="Title 1"/>
          <p:cNvSpPr>
            <a:spLocks noGrp="1"/>
          </p:cNvSpPr>
          <p:nvPr>
            <p:ph type="title"/>
          </p:nvPr>
        </p:nvSpPr>
        <p:spPr>
          <a:xfrm>
            <a:off x="61925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79376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104" y="1065042"/>
            <a:ext cx="9426262" cy="5637682"/>
          </a:xfrm>
        </p:spPr>
        <p:txBody>
          <a:bodyPr>
            <a:normAutofit/>
          </a:bodyPr>
          <a:lstStyle/>
          <a:p>
            <a:pPr marL="0" indent="0">
              <a:buNone/>
            </a:pPr>
            <a:r>
              <a:rPr lang="en-AU" b="1" dirty="0" smtClean="0">
                <a:solidFill>
                  <a:srgbClr val="3A0BE5"/>
                </a:solidFill>
                <a:latin typeface="Times New Roman" panose="02020603050405020304" pitchFamily="18" charset="0"/>
                <a:cs typeface="Times New Roman" panose="02020603050405020304" pitchFamily="18" charset="0"/>
              </a:rPr>
              <a:t>Administer (or control) procurements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project manager does not generally conduct the procurements.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However, you are still responsible for ensuring they are conducted appropriately.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This means you need to be aware of the status of procurements.</a:t>
            </a:r>
          </a:p>
          <a:p>
            <a:pPr algn="just">
              <a:lnSpc>
                <a:spcPct val="100000"/>
              </a:lnSpc>
              <a:buFont typeface="Wingdings" panose="05000000000000000000" pitchFamily="2" charset="2"/>
              <a:buChar char="Ø"/>
            </a:pPr>
            <a:r>
              <a:rPr lang="en-AU" b="1" dirty="0" smtClean="0">
                <a:solidFill>
                  <a:srgbClr val="E010D1"/>
                </a:solidFill>
                <a:latin typeface="Times New Roman" panose="02020603050405020304" pitchFamily="18" charset="0"/>
                <a:cs typeface="Times New Roman" panose="02020603050405020304" pitchFamily="18" charset="0"/>
              </a:rPr>
              <a:t>If something is late, you need to know how it impacts the rest of your project schedule and mitigate it appropriately</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solidFill>
                  <a:srgbClr val="E010D1"/>
                </a:solidFill>
                <a:latin typeface="Times New Roman" panose="02020603050405020304" pitchFamily="18" charset="0"/>
                <a:cs typeface="Times New Roman" panose="02020603050405020304" pitchFamily="18" charset="0"/>
              </a:rPr>
              <a:t>If there is a conflict between department requirements, it will be up to you to resolve it</a:t>
            </a:r>
            <a:r>
              <a:rPr lang="en-AU" b="1" dirty="0" smtClean="0">
                <a:latin typeface="Times New Roman" panose="02020603050405020304" pitchFamily="18" charset="0"/>
                <a:cs typeface="Times New Roman" panose="02020603050405020304" pitchFamily="18" charset="0"/>
              </a:rPr>
              <a:t>.</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501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93163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044" y="991672"/>
            <a:ext cx="9142927" cy="5750417"/>
          </a:xfrm>
        </p:spPr>
        <p:txBody>
          <a:bodyPr>
            <a:normAutofit/>
          </a:bodyPr>
          <a:lstStyle/>
          <a:p>
            <a:pPr marL="0" indent="0" algn="just">
              <a:buNone/>
            </a:pPr>
            <a:r>
              <a:rPr lang="en-AU" b="1" dirty="0">
                <a:solidFill>
                  <a:srgbClr val="3A0BE5"/>
                </a:solidFill>
                <a:latin typeface="Times New Roman" panose="02020603050405020304" pitchFamily="18" charset="0"/>
                <a:cs typeface="Times New Roman" panose="02020603050405020304" pitchFamily="18" charset="0"/>
              </a:rPr>
              <a:t>Public procurement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Public procurement refers to the purchase by governments and state-owned enterprises of goods, services and works.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As </a:t>
            </a:r>
            <a:r>
              <a:rPr lang="en-AU" b="1" dirty="0">
                <a:latin typeface="Times New Roman" panose="02020603050405020304" pitchFamily="18" charset="0"/>
                <a:cs typeface="Times New Roman" panose="02020603050405020304" pitchFamily="18" charset="0"/>
              </a:rPr>
              <a:t>public procurement accounts for a substantial portion of the taxpayers’ money, governments are expected to carry it out efficiently and with high standards of conduct in order to ensure high quality of service delivery and safeguard the public interest</a:t>
            </a:r>
            <a:r>
              <a:rPr lang="en-AU" b="1" dirty="0" smtClean="0">
                <a:latin typeface="Times New Roman" panose="02020603050405020304" pitchFamily="18" charset="0"/>
                <a:cs typeface="Times New Roman" panose="02020603050405020304" pitchFamily="18" charset="0"/>
              </a:rPr>
              <a:t>. [6]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Sound public procurement policies and practices are among the essential elements of good governance. </a:t>
            </a:r>
          </a:p>
        </p:txBody>
      </p:sp>
      <p:sp>
        <p:nvSpPr>
          <p:cNvPr id="4" name="Title 1"/>
          <p:cNvSpPr>
            <a:spLocks noGrp="1"/>
          </p:cNvSpPr>
          <p:nvPr>
            <p:ph type="title"/>
          </p:nvPr>
        </p:nvSpPr>
        <p:spPr>
          <a:xfrm>
            <a:off x="413197" y="0"/>
            <a:ext cx="10515600" cy="110758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05429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9560" y="1012874"/>
            <a:ext cx="10515600" cy="5845125"/>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Good practices </a:t>
            </a:r>
            <a:r>
              <a:rPr lang="en-AU" b="1" dirty="0">
                <a:solidFill>
                  <a:srgbClr val="C00000"/>
                </a:solidFill>
                <a:latin typeface="Times New Roman" panose="02020603050405020304" pitchFamily="18" charset="0"/>
                <a:cs typeface="Times New Roman" panose="02020603050405020304" pitchFamily="18" charset="0"/>
              </a:rPr>
              <a:t>reduce costs and produce timely results</a:t>
            </a:r>
            <a:r>
              <a:rPr lang="en-AU" b="1" dirty="0">
                <a:latin typeface="Times New Roman" panose="02020603050405020304" pitchFamily="18" charset="0"/>
                <a:cs typeface="Times New Roman" panose="02020603050405020304" pitchFamily="18" charset="0"/>
              </a:rPr>
              <a:t>; poor practices lead to waste and delays.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also involves the </a:t>
            </a:r>
            <a:r>
              <a:rPr lang="en-US" b="1" dirty="0">
                <a:solidFill>
                  <a:srgbClr val="C00000"/>
                </a:solidFill>
                <a:latin typeface="Times New Roman" panose="02020603050405020304" pitchFamily="18" charset="0"/>
                <a:cs typeface="Times New Roman" panose="02020603050405020304" pitchFamily="18" charset="0"/>
              </a:rPr>
              <a:t>management of large amounts of money</a:t>
            </a:r>
            <a:r>
              <a:rPr lang="en-US" b="1" dirty="0">
                <a:latin typeface="Times New Roman" panose="02020603050405020304" pitchFamily="18" charset="0"/>
                <a:cs typeface="Times New Roman" panose="02020603050405020304" pitchFamily="18" charset="0"/>
              </a:rPr>
              <a:t> and is the largest single cause for allegations of corruption and government inefficiency.</a:t>
            </a:r>
            <a:endParaRPr lang="en-AU" b="1" dirty="0">
              <a:latin typeface="Times New Roman" panose="02020603050405020304" pitchFamily="18" charset="0"/>
              <a:cs typeface="Times New Roman" panose="02020603050405020304" pitchFamily="18" charset="0"/>
            </a:endParaRPr>
          </a:p>
          <a:p>
            <a:pPr marL="0" indent="0" algn="just">
              <a:buNone/>
            </a:pPr>
            <a:r>
              <a:rPr lang="en-AU" b="1" dirty="0">
                <a:solidFill>
                  <a:srgbClr val="C00000"/>
                </a:solidFill>
                <a:latin typeface="Times New Roman" panose="02020603050405020304" pitchFamily="18" charset="0"/>
                <a:cs typeface="Times New Roman" panose="02020603050405020304" pitchFamily="18" charset="0"/>
              </a:rPr>
              <a:t>Importance of Public procurement.</a:t>
            </a:r>
          </a:p>
          <a:p>
            <a:pPr marL="0" indent="0" algn="just">
              <a:buNone/>
            </a:pPr>
            <a:r>
              <a:rPr lang="en-AU" b="1" dirty="0">
                <a:latin typeface="Times New Roman" panose="02020603050405020304" pitchFamily="18" charset="0"/>
                <a:cs typeface="Times New Roman" panose="02020603050405020304" pitchFamily="18" charset="0"/>
              </a:rPr>
              <a:t>• It influences economic growth</a:t>
            </a:r>
          </a:p>
          <a:p>
            <a:pPr marL="0" indent="0" algn="just">
              <a:buNone/>
            </a:pPr>
            <a:r>
              <a:rPr lang="en-AU" b="1" dirty="0">
                <a:latin typeface="Times New Roman" panose="02020603050405020304" pitchFamily="18" charset="0"/>
                <a:cs typeface="Times New Roman" panose="02020603050405020304" pitchFamily="18" charset="0"/>
              </a:rPr>
              <a:t>• Efficiency in public procurement releases funds for development</a:t>
            </a:r>
          </a:p>
          <a:p>
            <a:pPr marL="0" indent="0" algn="just">
              <a:buNone/>
            </a:pPr>
            <a:r>
              <a:rPr lang="en-AU" b="1" dirty="0">
                <a:latin typeface="Times New Roman" panose="02020603050405020304" pitchFamily="18" charset="0"/>
                <a:cs typeface="Times New Roman" panose="02020603050405020304" pitchFamily="18" charset="0"/>
              </a:rPr>
              <a:t>• It is a tool to meet social and economic objectives</a:t>
            </a:r>
          </a:p>
          <a:p>
            <a:pPr marL="0" indent="0" algn="just">
              <a:buNone/>
            </a:pPr>
            <a:r>
              <a:rPr lang="en-AU" b="1" dirty="0">
                <a:latin typeface="Times New Roman" panose="02020603050405020304" pitchFamily="18" charset="0"/>
                <a:cs typeface="Times New Roman" panose="02020603050405020304" pitchFamily="18" charset="0"/>
              </a:rPr>
              <a:t>• It affects quality of life of the citizens</a:t>
            </a:r>
          </a:p>
          <a:p>
            <a:pPr marL="0" indent="0" algn="just">
              <a:buNone/>
            </a:pPr>
            <a:r>
              <a:rPr lang="en-AU" b="1" dirty="0">
                <a:latin typeface="Times New Roman" panose="02020603050405020304" pitchFamily="18" charset="0"/>
                <a:cs typeface="Times New Roman" panose="02020603050405020304" pitchFamily="18" charset="0"/>
              </a:rPr>
              <a:t>• The public servant is accountable</a:t>
            </a:r>
          </a:p>
        </p:txBody>
      </p:sp>
      <p:sp>
        <p:nvSpPr>
          <p:cNvPr id="4" name="Title 1"/>
          <p:cNvSpPr>
            <a:spLocks noGrp="1"/>
          </p:cNvSpPr>
          <p:nvPr>
            <p:ph type="title"/>
          </p:nvPr>
        </p:nvSpPr>
        <p:spPr>
          <a:xfrm>
            <a:off x="458372" y="1"/>
            <a:ext cx="10515600" cy="101287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2389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471" y="1168802"/>
            <a:ext cx="5137597" cy="5592606"/>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Public procurement is interwoven with key development </a:t>
            </a:r>
            <a:r>
              <a:rPr lang="en-US" b="1" dirty="0">
                <a:solidFill>
                  <a:srgbClr val="C00000"/>
                </a:solidFill>
                <a:latin typeface="Times New Roman" panose="02020603050405020304" pitchFamily="18" charset="0"/>
                <a:cs typeface="Times New Roman" panose="02020603050405020304" pitchFamily="18" charset="0"/>
              </a:rPr>
              <a:t>issues—economic growth, poverty reduction, decentralization</a:t>
            </a:r>
            <a:r>
              <a:rPr lang="en-US" b="1" dirty="0">
                <a:latin typeface="Times New Roman" panose="02020603050405020304" pitchFamily="18" charset="0"/>
                <a:cs typeface="Times New Roman" panose="02020603050405020304" pitchFamily="18" charset="0"/>
              </a:rPr>
              <a:t>, and private sector development.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also closely linked to trade and foreign investment. Weakness in the procurement system adversely affects welfare and prospects for growth.</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4880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object 3">
            <a:extLst>
              <a:ext uri="{FF2B5EF4-FFF2-40B4-BE49-F238E27FC236}">
                <a16:creationId xmlns:a16="http://schemas.microsoft.com/office/drawing/2014/main" xmlns="" id="{9FC7966B-7D9F-46D2-BFB5-EAAD88E0177F}"/>
              </a:ext>
            </a:extLst>
          </p:cNvPr>
          <p:cNvSpPr txBox="1">
            <a:spLocks/>
          </p:cNvSpPr>
          <p:nvPr/>
        </p:nvSpPr>
        <p:spPr>
          <a:xfrm>
            <a:off x="6104586" y="1139869"/>
            <a:ext cx="4283299" cy="875240"/>
          </a:xfrm>
          <a:prstGeom prst="rect">
            <a:avLst/>
          </a:prstGeom>
        </p:spPr>
        <p:txBody>
          <a:bodyPr vert="horz" wrap="square" lIns="0" tIns="13335" rIns="0" bIns="0" rtlCol="0" anchor="t">
            <a:sp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2700">
              <a:spcBef>
                <a:spcPts val="105"/>
              </a:spcBef>
            </a:pPr>
            <a:r>
              <a:rPr lang="en-AU" sz="2800" b="1" dirty="0">
                <a:solidFill>
                  <a:srgbClr val="3A0BE5"/>
                </a:solidFill>
                <a:latin typeface="Times New Roman" panose="02020603050405020304" pitchFamily="18" charset="0"/>
                <a:ea typeface="+mn-ea"/>
                <a:cs typeface="Times New Roman" panose="02020603050405020304" pitchFamily="18" charset="0"/>
              </a:rPr>
              <a:t>PRINCIPLES OF PUBLIC PROCUREMENT</a:t>
            </a:r>
          </a:p>
        </p:txBody>
      </p:sp>
      <p:sp>
        <p:nvSpPr>
          <p:cNvPr id="6" name="object 4">
            <a:extLst>
              <a:ext uri="{FF2B5EF4-FFF2-40B4-BE49-F238E27FC236}">
                <a16:creationId xmlns:a16="http://schemas.microsoft.com/office/drawing/2014/main" xmlns="" id="{A6C5BDD5-6F6F-48C5-827C-2402410EED5C}"/>
              </a:ext>
            </a:extLst>
          </p:cNvPr>
          <p:cNvSpPr txBox="1"/>
          <p:nvPr/>
        </p:nvSpPr>
        <p:spPr>
          <a:xfrm>
            <a:off x="6202251" y="2015109"/>
            <a:ext cx="4662152" cy="4183838"/>
          </a:xfrm>
          <a:prstGeom prst="rect">
            <a:avLst/>
          </a:prstGeom>
        </p:spPr>
        <p:txBody>
          <a:bodyPr vert="horz" wrap="square" lIns="0" tIns="13335" rIns="0" bIns="0" rtlCol="0">
            <a:spAutoFit/>
          </a:bodyPr>
          <a:lstStyle/>
          <a:p>
            <a:pPr marL="241300" indent="-228600">
              <a:lnSpc>
                <a:spcPct val="100000"/>
              </a:lnSpc>
              <a:spcBef>
                <a:spcPts val="105"/>
              </a:spcBef>
              <a:buClr>
                <a:srgbClr val="B71E42"/>
              </a:buClr>
              <a:buFont typeface="Arial"/>
              <a:buChar char="•"/>
              <a:tabLst>
                <a:tab pos="240665" algn="l"/>
                <a:tab pos="241300" algn="l"/>
              </a:tabLst>
            </a:pPr>
            <a:r>
              <a:rPr sz="2800" b="1" spc="-10" dirty="0">
                <a:latin typeface="Times New Roman" panose="02020603050405020304" pitchFamily="18" charset="0"/>
                <a:cs typeface="Times New Roman" panose="02020603050405020304" pitchFamily="18" charset="0"/>
              </a:rPr>
              <a:t>Economy </a:t>
            </a:r>
            <a:r>
              <a:rPr sz="2800" b="1" spc="-20" dirty="0">
                <a:latin typeface="Times New Roman" panose="02020603050405020304" pitchFamily="18" charset="0"/>
                <a:cs typeface="Times New Roman" panose="02020603050405020304" pitchFamily="18" charset="0"/>
              </a:rPr>
              <a:t>(Value </a:t>
            </a:r>
            <a:r>
              <a:rPr sz="2800" b="1" spc="-10" dirty="0">
                <a:latin typeface="Times New Roman" panose="02020603050405020304" pitchFamily="18" charset="0"/>
                <a:cs typeface="Times New Roman" panose="02020603050405020304" pitchFamily="18" charset="0"/>
              </a:rPr>
              <a:t>for</a:t>
            </a:r>
            <a:r>
              <a:rPr sz="2800" b="1" spc="-85" dirty="0">
                <a:latin typeface="Times New Roman" panose="02020603050405020304" pitchFamily="18" charset="0"/>
                <a:cs typeface="Times New Roman" panose="02020603050405020304" pitchFamily="18" charset="0"/>
              </a:rPr>
              <a:t> </a:t>
            </a:r>
            <a:r>
              <a:rPr sz="2800" b="1" spc="-10" dirty="0">
                <a:latin typeface="Times New Roman" panose="02020603050405020304" pitchFamily="18" charset="0"/>
                <a:cs typeface="Times New Roman" panose="02020603050405020304" pitchFamily="18" charset="0"/>
              </a:rPr>
              <a:t>Money)</a:t>
            </a:r>
            <a:endParaRPr sz="2800" b="1" dirty="0">
              <a:latin typeface="Times New Roman" panose="02020603050405020304" pitchFamily="18" charset="0"/>
              <a:cs typeface="Times New Roman" panose="02020603050405020304" pitchFamily="18" charset="0"/>
            </a:endParaRPr>
          </a:p>
          <a:p>
            <a:pPr marL="241300" indent="-228600">
              <a:lnSpc>
                <a:spcPct val="100000"/>
              </a:lnSpc>
              <a:spcBef>
                <a:spcPts val="1475"/>
              </a:spcBef>
              <a:buClr>
                <a:srgbClr val="B71E42"/>
              </a:buClr>
              <a:buFont typeface="Arial"/>
              <a:buChar char="•"/>
              <a:tabLst>
                <a:tab pos="240665" algn="l"/>
                <a:tab pos="241300" algn="l"/>
              </a:tabLst>
            </a:pPr>
            <a:r>
              <a:rPr sz="2800" b="1" dirty="0">
                <a:latin typeface="Times New Roman" panose="02020603050405020304" pitchFamily="18" charset="0"/>
                <a:cs typeface="Times New Roman" panose="02020603050405020304" pitchFamily="18" charset="0"/>
              </a:rPr>
              <a:t>Efficiency</a:t>
            </a:r>
            <a:r>
              <a:rPr sz="2800" b="1" spc="-50" dirty="0">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(Time)</a:t>
            </a:r>
          </a:p>
          <a:p>
            <a:pPr marL="241300" indent="-228600">
              <a:lnSpc>
                <a:spcPct val="100000"/>
              </a:lnSpc>
              <a:spcBef>
                <a:spcPts val="1490"/>
              </a:spcBef>
              <a:buClr>
                <a:srgbClr val="B71E42"/>
              </a:buClr>
              <a:buFont typeface="Arial"/>
              <a:buChar char="•"/>
              <a:tabLst>
                <a:tab pos="240665" algn="l"/>
                <a:tab pos="241300" algn="l"/>
              </a:tabLst>
            </a:pPr>
            <a:r>
              <a:rPr sz="2800" b="1" spc="-5" dirty="0">
                <a:latin typeface="Times New Roman" panose="02020603050405020304" pitchFamily="18" charset="0"/>
                <a:cs typeface="Times New Roman" panose="02020603050405020304" pitchFamily="18" charset="0"/>
              </a:rPr>
              <a:t>Fairness (No</a:t>
            </a:r>
            <a:r>
              <a:rPr sz="2800" b="1" spc="-30" dirty="0">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Biasness)</a:t>
            </a:r>
          </a:p>
          <a:p>
            <a:pPr marL="241300" indent="-228600">
              <a:lnSpc>
                <a:spcPct val="100000"/>
              </a:lnSpc>
              <a:spcBef>
                <a:spcPts val="1475"/>
              </a:spcBef>
              <a:buClr>
                <a:srgbClr val="B71E42"/>
              </a:buClr>
              <a:buFont typeface="Arial"/>
              <a:buChar char="•"/>
              <a:tabLst>
                <a:tab pos="240665" algn="l"/>
                <a:tab pos="241300" algn="l"/>
              </a:tabLst>
            </a:pPr>
            <a:r>
              <a:rPr sz="2800" b="1" spc="-25" dirty="0">
                <a:latin typeface="Times New Roman" panose="02020603050405020304" pitchFamily="18" charset="0"/>
                <a:cs typeface="Times New Roman" panose="02020603050405020304" pitchFamily="18" charset="0"/>
              </a:rPr>
              <a:t>Transparency</a:t>
            </a:r>
            <a:r>
              <a:rPr sz="2800" b="1" spc="-6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(Information)</a:t>
            </a:r>
            <a:endParaRPr sz="2800" b="1" dirty="0">
              <a:latin typeface="Times New Roman" panose="02020603050405020304" pitchFamily="18" charset="0"/>
              <a:cs typeface="Times New Roman" panose="02020603050405020304" pitchFamily="18" charset="0"/>
            </a:endParaRPr>
          </a:p>
          <a:p>
            <a:pPr marL="241300" indent="-228600">
              <a:lnSpc>
                <a:spcPct val="100000"/>
              </a:lnSpc>
              <a:spcBef>
                <a:spcPts val="1480"/>
              </a:spcBef>
              <a:buClr>
                <a:srgbClr val="B71E42"/>
              </a:buClr>
              <a:buFont typeface="Arial"/>
              <a:buChar char="•"/>
              <a:tabLst>
                <a:tab pos="240665" algn="l"/>
                <a:tab pos="241300" algn="l"/>
              </a:tabLst>
            </a:pPr>
            <a:r>
              <a:rPr sz="2800" b="1" dirty="0">
                <a:latin typeface="Times New Roman" panose="02020603050405020304" pitchFamily="18" charset="0"/>
                <a:cs typeface="Times New Roman" panose="02020603050405020304" pitchFamily="18" charset="0"/>
              </a:rPr>
              <a:t>Integrity</a:t>
            </a:r>
            <a:r>
              <a:rPr sz="2800" b="1" spc="-6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(Reliability)</a:t>
            </a:r>
            <a:endParaRPr sz="2800" b="1" dirty="0">
              <a:latin typeface="Times New Roman" panose="02020603050405020304" pitchFamily="18" charset="0"/>
              <a:cs typeface="Times New Roman" panose="02020603050405020304" pitchFamily="18" charset="0"/>
            </a:endParaRPr>
          </a:p>
          <a:p>
            <a:pPr marL="241300" indent="-228600">
              <a:lnSpc>
                <a:spcPct val="100000"/>
              </a:lnSpc>
              <a:spcBef>
                <a:spcPts val="1485"/>
              </a:spcBef>
              <a:buClr>
                <a:srgbClr val="B71E42"/>
              </a:buClr>
              <a:buFont typeface="Arial"/>
              <a:buChar char="•"/>
              <a:tabLst>
                <a:tab pos="240665" algn="l"/>
                <a:tab pos="241300" algn="l"/>
              </a:tabLst>
            </a:pPr>
            <a:r>
              <a:rPr sz="2800" b="1" dirty="0">
                <a:latin typeface="Times New Roman" panose="02020603050405020304" pitchFamily="18" charset="0"/>
                <a:cs typeface="Times New Roman" panose="02020603050405020304" pitchFamily="18" charset="0"/>
              </a:rPr>
              <a:t>Competition</a:t>
            </a:r>
          </a:p>
          <a:p>
            <a:pPr marL="241300" indent="-228600">
              <a:lnSpc>
                <a:spcPct val="100000"/>
              </a:lnSpc>
              <a:spcBef>
                <a:spcPts val="1480"/>
              </a:spcBef>
              <a:buClr>
                <a:srgbClr val="B71E42"/>
              </a:buClr>
              <a:buFont typeface="Arial"/>
              <a:buChar char="•"/>
              <a:tabLst>
                <a:tab pos="240665" algn="l"/>
                <a:tab pos="241300" algn="l"/>
              </a:tabLst>
            </a:pPr>
            <a:r>
              <a:rPr sz="2800" b="1" dirty="0">
                <a:latin typeface="Times New Roman" panose="02020603050405020304" pitchFamily="18" charset="0"/>
                <a:cs typeface="Times New Roman" panose="02020603050405020304" pitchFamily="18" charset="0"/>
              </a:rPr>
              <a:t>Accountablity</a:t>
            </a:r>
          </a:p>
        </p:txBody>
      </p:sp>
    </p:spTree>
    <p:extLst>
      <p:ext uri="{BB962C8B-B14F-4D97-AF65-F5344CB8AC3E}">
        <p14:creationId xmlns:p14="http://schemas.microsoft.com/office/powerpoint/2010/main" val="21657307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7"/>
          <p:cNvGraphicFramePr>
            <a:graphicFrameLocks/>
          </p:cNvGraphicFramePr>
          <p:nvPr>
            <p:extLst>
              <p:ext uri="{D42A27DB-BD31-4B8C-83A1-F6EECF244321}">
                <p14:modId xmlns:p14="http://schemas.microsoft.com/office/powerpoint/2010/main" val="3783240869"/>
              </p:ext>
            </p:extLst>
          </p:nvPr>
        </p:nvGraphicFramePr>
        <p:xfrm>
          <a:off x="244698" y="236336"/>
          <a:ext cx="9546283" cy="6187440"/>
        </p:xfrm>
        <a:graphic>
          <a:graphicData uri="http://schemas.openxmlformats.org/drawingml/2006/table">
            <a:tbl>
              <a:tblPr firstRow="1" bandRow="1">
                <a:tableStyleId>{5C22544A-7EE6-4342-B048-85BDC9FD1C3A}</a:tableStyleId>
              </a:tblPr>
              <a:tblGrid>
                <a:gridCol w="1665050"/>
                <a:gridCol w="7881233"/>
              </a:tblGrid>
              <a:tr h="452890">
                <a:tc gridSpan="2">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400" dirty="0" smtClean="0">
                          <a:effectLst/>
                          <a:latin typeface="Times New Roman" panose="02020603050405020304" pitchFamily="18" charset="0"/>
                          <a:cs typeface="Times New Roman" panose="02020603050405020304" pitchFamily="18" charset="0"/>
                        </a:rPr>
                        <a:t>Components</a:t>
                      </a:r>
                      <a:r>
                        <a:rPr lang="en-US" sz="2400" spc="40" dirty="0" smtClean="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of</a:t>
                      </a:r>
                      <a:r>
                        <a:rPr lang="en-US" sz="2400" spc="45" dirty="0" smtClean="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an</a:t>
                      </a:r>
                      <a:r>
                        <a:rPr lang="en-US" sz="2400" spc="40" dirty="0" smtClean="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Effective</a:t>
                      </a:r>
                      <a:r>
                        <a:rPr lang="en-US" sz="2400" spc="45" dirty="0" smtClean="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Public</a:t>
                      </a:r>
                      <a:r>
                        <a:rPr lang="en-US" sz="2400" spc="40" dirty="0" smtClean="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Procurement</a:t>
                      </a:r>
                      <a:r>
                        <a:rPr lang="en-US" sz="2400" spc="45" dirty="0" smtClean="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System</a:t>
                      </a:r>
                      <a:endParaRPr lang="en-AU" sz="2400" dirty="0">
                        <a:latin typeface="Times New Roman" panose="02020603050405020304" pitchFamily="18" charset="0"/>
                        <a:cs typeface="Times New Roman" panose="02020603050405020304" pitchFamily="18" charset="0"/>
                      </a:endParaRPr>
                    </a:p>
                  </a:txBody>
                  <a:tcPr/>
                </a:tc>
                <a:tc hMerge="1">
                  <a:txBody>
                    <a:bodyPr/>
                    <a:lstStyle/>
                    <a:p>
                      <a:endParaRPr lang="en-AU" dirty="0"/>
                    </a:p>
                  </a:txBody>
                  <a:tcPr/>
                </a:tc>
              </a:tr>
              <a:tr h="8654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effectLst/>
                          <a:latin typeface="Times New Roman" panose="02020603050405020304" pitchFamily="18" charset="0"/>
                          <a:cs typeface="Times New Roman" panose="02020603050405020304" pitchFamily="18" charset="0"/>
                        </a:rPr>
                        <a:t>Legal</a:t>
                      </a:r>
                      <a:r>
                        <a:rPr lang="en-US" sz="2000" b="1" spc="205" dirty="0" smtClean="0">
                          <a:solidFill>
                            <a:srgbClr val="C00000"/>
                          </a:solidFill>
                          <a:effectLst/>
                          <a:latin typeface="Times New Roman" panose="02020603050405020304" pitchFamily="18" charset="0"/>
                          <a:cs typeface="Times New Roman" panose="02020603050405020304" pitchFamily="18" charset="0"/>
                        </a:rPr>
                        <a:t> </a:t>
                      </a:r>
                      <a:r>
                        <a:rPr lang="en-US" sz="2000" b="1" dirty="0" smtClean="0">
                          <a:solidFill>
                            <a:srgbClr val="C00000"/>
                          </a:solidFill>
                          <a:effectLst/>
                          <a:latin typeface="Times New Roman" panose="02020603050405020304" pitchFamily="18" charset="0"/>
                          <a:cs typeface="Times New Roman" panose="02020603050405020304" pitchFamily="18" charset="0"/>
                        </a:rPr>
                        <a:t>Framework</a:t>
                      </a:r>
                      <a:endParaRPr lang="en-AU" sz="20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AU" sz="2000" b="1" dirty="0">
                        <a:solidFill>
                          <a:srgbClr val="C00000"/>
                        </a:solidFill>
                        <a:latin typeface="Times New Roman" panose="02020603050405020304" pitchFamily="18" charset="0"/>
                        <a:cs typeface="Times New Roman" panose="02020603050405020304" pitchFamily="18"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dirty="0" smtClean="0">
                          <a:effectLst/>
                          <a:latin typeface="Times New Roman" panose="02020603050405020304" pitchFamily="18" charset="0"/>
                          <a:cs typeface="Times New Roman" panose="02020603050405020304" pitchFamily="18" charset="0"/>
                        </a:rPr>
                        <a:t>Based</a:t>
                      </a:r>
                      <a:r>
                        <a:rPr lang="en-US" sz="2000" b="1" spc="30"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on</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a</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procurement</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law</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that</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defines</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responsibility</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of</a:t>
                      </a:r>
                      <a:r>
                        <a:rPr lang="en-US" sz="2000" b="1" spc="30"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procuring</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agencies</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and</a:t>
                      </a:r>
                      <a:r>
                        <a:rPr lang="en-US" sz="2000" b="1" spc="35" dirty="0" smtClean="0">
                          <a:effectLst/>
                          <a:latin typeface="Times New Roman" panose="02020603050405020304" pitchFamily="18" charset="0"/>
                          <a:cs typeface="Times New Roman" panose="02020603050405020304" pitchFamily="18" charset="0"/>
                        </a:rPr>
                        <a:t> </a:t>
                      </a:r>
                      <a:r>
                        <a:rPr lang="en-US" sz="2000" b="1" dirty="0" smtClean="0">
                          <a:effectLst/>
                          <a:latin typeface="Times New Roman" panose="02020603050405020304" pitchFamily="18" charset="0"/>
                          <a:cs typeface="Times New Roman" panose="02020603050405020304" pitchFamily="18" charset="0"/>
                        </a:rPr>
                        <a:t>suppliers</a:t>
                      </a:r>
                      <a:endParaRPr lang="en-AU" sz="2000" b="1" dirty="0">
                        <a:latin typeface="Times New Roman" panose="02020603050405020304" pitchFamily="18" charset="0"/>
                        <a:cs typeface="Times New Roman" panose="02020603050405020304" pitchFamily="18" charset="0"/>
                      </a:endParaRPr>
                    </a:p>
                  </a:txBody>
                  <a:tcPr/>
                </a:tc>
              </a:tr>
              <a:tr h="60321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effectLst/>
                          <a:latin typeface="Times New Roman" panose="02020603050405020304" pitchFamily="18" charset="0"/>
                          <a:ea typeface="+mn-ea"/>
                          <a:cs typeface="Times New Roman" panose="02020603050405020304" pitchFamily="18" charset="0"/>
                        </a:rPr>
                        <a:t>Policy</a:t>
                      </a:r>
                      <a:endParaRPr lang="en-AU" sz="2000" b="1" kern="1200" dirty="0" smtClean="0">
                        <a:solidFill>
                          <a:srgbClr val="C00000"/>
                        </a:solidFill>
                        <a:effectLst/>
                        <a:latin typeface="Times New Roman" panose="02020603050405020304" pitchFamily="18" charset="0"/>
                        <a:ea typeface="+mn-ea"/>
                        <a:cs typeface="Times New Roman" panose="02020603050405020304" pitchFamily="18" charset="0"/>
                      </a:endParaRPr>
                    </a:p>
                    <a:p>
                      <a:endParaRPr lang="en-AU" sz="2000" b="1" kern="1200" dirty="0">
                        <a:solidFill>
                          <a:srgbClr val="C00000"/>
                        </a:solidFill>
                        <a:effectLst/>
                        <a:latin typeface="Times New Roman" panose="02020603050405020304" pitchFamily="18" charset="0"/>
                        <a:ea typeface="+mn-ea"/>
                        <a:cs typeface="Times New Roman" panose="02020603050405020304" pitchFamily="18"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dk1"/>
                          </a:solidFill>
                          <a:effectLst/>
                          <a:latin typeface="Times New Roman" panose="02020603050405020304" pitchFamily="18" charset="0"/>
                          <a:ea typeface="+mn-ea"/>
                          <a:cs typeface="Times New Roman" panose="02020603050405020304" pitchFamily="18" charset="0"/>
                        </a:rPr>
                        <a:t>Consistent, national policies and standards to be followed by all procuring agencies, including arbitration procedures</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r>
              <a:tr h="8654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effectLst/>
                          <a:latin typeface="Times New Roman" panose="02020603050405020304" pitchFamily="18" charset="0"/>
                          <a:ea typeface="+mn-ea"/>
                          <a:cs typeface="Times New Roman" panose="02020603050405020304" pitchFamily="18" charset="0"/>
                        </a:rPr>
                        <a:t>Institutional Set-up</a:t>
                      </a:r>
                      <a:endParaRPr lang="en-AU" sz="2000" b="1" kern="1200" dirty="0" smtClean="0">
                        <a:solidFill>
                          <a:srgbClr val="C00000"/>
                        </a:solidFill>
                        <a:effectLst/>
                        <a:latin typeface="Times New Roman" panose="02020603050405020304" pitchFamily="18" charset="0"/>
                        <a:ea typeface="+mn-ea"/>
                        <a:cs typeface="Times New Roman" panose="02020603050405020304" pitchFamily="18" charset="0"/>
                      </a:endParaRPr>
                    </a:p>
                    <a:p>
                      <a:endParaRPr lang="en-AU" sz="2000" b="1" kern="1200" dirty="0">
                        <a:solidFill>
                          <a:srgbClr val="C00000"/>
                        </a:solidFill>
                        <a:effectLst/>
                        <a:latin typeface="Times New Roman" panose="02020603050405020304" pitchFamily="18" charset="0"/>
                        <a:ea typeface="+mn-ea"/>
                        <a:cs typeface="Times New Roman" panose="02020603050405020304" pitchFamily="18"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dk1"/>
                          </a:solidFill>
                          <a:effectLst/>
                          <a:latin typeface="Times New Roman" panose="02020603050405020304" pitchFamily="18" charset="0"/>
                          <a:ea typeface="+mn-ea"/>
                          <a:cs typeface="Times New Roman" panose="02020603050405020304" pitchFamily="18" charset="0"/>
                        </a:rPr>
                        <a:t>Defined structures for conducting procurement that minimize subjective decisions and politicization (including approval mechanisms, authorities, and composition of bid and evaluation committees)</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r>
              <a:tr h="8654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effectLst/>
                          <a:latin typeface="Times New Roman" panose="02020603050405020304" pitchFamily="18" charset="0"/>
                          <a:ea typeface="+mn-ea"/>
                          <a:cs typeface="Times New Roman" panose="02020603050405020304" pitchFamily="18" charset="0"/>
                        </a:rPr>
                        <a:t>Professional Civil Service</a:t>
                      </a:r>
                      <a:endParaRPr lang="en-AU" sz="2000" b="1" kern="1200" dirty="0" smtClean="0">
                        <a:solidFill>
                          <a:srgbClr val="C00000"/>
                        </a:solidFill>
                        <a:effectLst/>
                        <a:latin typeface="Times New Roman" panose="02020603050405020304" pitchFamily="18" charset="0"/>
                        <a:ea typeface="+mn-ea"/>
                        <a:cs typeface="Times New Roman" panose="02020603050405020304" pitchFamily="18" charset="0"/>
                      </a:endParaRPr>
                    </a:p>
                    <a:p>
                      <a:endParaRPr lang="en-AU" sz="2000" b="1" kern="1200" dirty="0">
                        <a:solidFill>
                          <a:srgbClr val="C00000"/>
                        </a:solidFill>
                        <a:effectLst/>
                        <a:latin typeface="Times New Roman" panose="02020603050405020304" pitchFamily="18" charset="0"/>
                        <a:ea typeface="+mn-ea"/>
                        <a:cs typeface="Times New Roman" panose="02020603050405020304" pitchFamily="18"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dk1"/>
                          </a:solidFill>
                          <a:effectLst/>
                          <a:latin typeface="Times New Roman" panose="02020603050405020304" pitchFamily="18" charset="0"/>
                          <a:ea typeface="+mn-ea"/>
                          <a:cs typeface="Times New Roman" panose="02020603050405020304" pitchFamily="18" charset="0"/>
                        </a:rPr>
                        <a:t>Procuring agencies staffed with procurement professionals, trained and recognized as such under civil service</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r>
              <a:tr h="60321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effectLst/>
                          <a:latin typeface="Times New Roman" panose="02020603050405020304" pitchFamily="18" charset="0"/>
                          <a:ea typeface="+mn-ea"/>
                          <a:cs typeface="Times New Roman" panose="02020603050405020304" pitchFamily="18" charset="0"/>
                        </a:rPr>
                        <a:t>Resources</a:t>
                      </a:r>
                      <a:endParaRPr lang="en-AU" sz="2000" b="1" kern="1200" dirty="0" smtClean="0">
                        <a:solidFill>
                          <a:srgbClr val="C00000"/>
                        </a:solidFill>
                        <a:effectLst/>
                        <a:latin typeface="Times New Roman" panose="02020603050405020304" pitchFamily="18" charset="0"/>
                        <a:ea typeface="+mn-ea"/>
                        <a:cs typeface="Times New Roman" panose="02020603050405020304" pitchFamily="18" charset="0"/>
                      </a:endParaRPr>
                    </a:p>
                    <a:p>
                      <a:endParaRPr lang="en-AU" sz="2000" b="1" kern="1200" dirty="0">
                        <a:solidFill>
                          <a:srgbClr val="C00000"/>
                        </a:solidFill>
                        <a:effectLst/>
                        <a:latin typeface="Times New Roman" panose="02020603050405020304" pitchFamily="18" charset="0"/>
                        <a:ea typeface="+mn-ea"/>
                        <a:cs typeface="Times New Roman" panose="02020603050405020304" pitchFamily="18"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dk1"/>
                          </a:solidFill>
                          <a:effectLst/>
                          <a:latin typeface="Times New Roman" panose="02020603050405020304" pitchFamily="18" charset="0"/>
                          <a:ea typeface="+mn-ea"/>
                          <a:cs typeface="Times New Roman" panose="02020603050405020304" pitchFamily="18" charset="0"/>
                        </a:rPr>
                        <a:t>Procuring agencies supported with adequate budget, standard documents, and operations manuals</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r>
              <a:tr h="8654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effectLst/>
                          <a:latin typeface="Times New Roman" panose="02020603050405020304" pitchFamily="18" charset="0"/>
                          <a:ea typeface="+mn-ea"/>
                          <a:cs typeface="Times New Roman" panose="02020603050405020304" pitchFamily="18" charset="0"/>
                        </a:rPr>
                        <a:t>Fraud Prevention</a:t>
                      </a:r>
                      <a:endParaRPr lang="en-AU" sz="2000" b="1" kern="1200" dirty="0" smtClean="0">
                        <a:solidFill>
                          <a:srgbClr val="C00000"/>
                        </a:solidFill>
                        <a:effectLst/>
                        <a:latin typeface="Times New Roman" panose="02020603050405020304" pitchFamily="18" charset="0"/>
                        <a:ea typeface="+mn-ea"/>
                        <a:cs typeface="Times New Roman" panose="02020603050405020304" pitchFamily="18" charset="0"/>
                      </a:endParaRPr>
                    </a:p>
                    <a:p>
                      <a:endParaRPr lang="en-AU" sz="2000" b="1" kern="1200" dirty="0">
                        <a:solidFill>
                          <a:srgbClr val="C00000"/>
                        </a:solidFill>
                        <a:effectLst/>
                        <a:latin typeface="Times New Roman" panose="02020603050405020304" pitchFamily="18" charset="0"/>
                        <a:ea typeface="+mn-ea"/>
                        <a:cs typeface="Times New Roman" panose="02020603050405020304" pitchFamily="18"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dk1"/>
                          </a:solidFill>
                          <a:effectLst/>
                          <a:latin typeface="Times New Roman" panose="02020603050405020304" pitchFamily="18" charset="0"/>
                          <a:ea typeface="+mn-ea"/>
                          <a:cs typeface="Times New Roman" panose="02020603050405020304" pitchFamily="18" charset="0"/>
                        </a:rPr>
                        <a:t>Clear laws applicable to procurement officials and suppliers that increase transparency and encourage inclusion of civil society</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0370330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3760" y="799274"/>
            <a:ext cx="5950040" cy="5028138"/>
          </a:xfrm>
        </p:spPr>
        <p:txBody>
          <a:bodyPr>
            <a:normAutofit/>
          </a:bodyPr>
          <a:lstStyle/>
          <a:p>
            <a:pPr marL="0" indent="0" algn="just">
              <a:buNone/>
            </a:pPr>
            <a:r>
              <a:rPr lang="en-US" b="1" dirty="0" smtClean="0">
                <a:solidFill>
                  <a:srgbClr val="C00000"/>
                </a:solidFill>
                <a:latin typeface="Times New Roman" panose="02020603050405020304" pitchFamily="18" charset="0"/>
                <a:cs typeface="Times New Roman" panose="02020603050405020304" pitchFamily="18" charset="0"/>
              </a:rPr>
              <a:t>Steps [4]:   </a:t>
            </a:r>
          </a:p>
          <a:p>
            <a:pPr marL="514350" indent="-514350" algn="just">
              <a:buFont typeface="+mj-lt"/>
              <a:buAutoNum type="arabicPeriod"/>
            </a:pPr>
            <a:r>
              <a:rPr lang="en-US" b="1" dirty="0" smtClean="0">
                <a:solidFill>
                  <a:schemeClr val="tx1"/>
                </a:solidFill>
                <a:latin typeface="Times New Roman" panose="02020603050405020304" pitchFamily="18" charset="0"/>
                <a:cs typeface="Times New Roman" panose="02020603050405020304" pitchFamily="18" charset="0"/>
              </a:rPr>
              <a:t>Identification of the need during design or estimating. </a:t>
            </a:r>
          </a:p>
          <a:p>
            <a:pPr marL="514350" indent="-514350" algn="just">
              <a:buFont typeface="+mj-lt"/>
              <a:buAutoNum type="arabicPeriod"/>
            </a:pPr>
            <a:r>
              <a:rPr lang="en-US" b="1" dirty="0" smtClean="0">
                <a:solidFill>
                  <a:schemeClr val="tx1"/>
                </a:solidFill>
                <a:latin typeface="Times New Roman" panose="02020603050405020304" pitchFamily="18" charset="0"/>
                <a:cs typeface="Times New Roman" panose="02020603050405020304" pitchFamily="18" charset="0"/>
              </a:rPr>
              <a:t>Determination of the design characteristics required to perform the desired function. </a:t>
            </a:r>
          </a:p>
          <a:p>
            <a:pPr marL="514350" indent="-514350" algn="just">
              <a:buFont typeface="+mj-lt"/>
              <a:buAutoNum type="arabicPeriod"/>
            </a:pPr>
            <a:r>
              <a:rPr lang="en-US" b="1" dirty="0" smtClean="0">
                <a:solidFill>
                  <a:schemeClr val="tx1"/>
                </a:solidFill>
                <a:latin typeface="Times New Roman" panose="02020603050405020304" pitchFamily="18" charset="0"/>
                <a:cs typeface="Times New Roman" panose="02020603050405020304" pitchFamily="18" charset="0"/>
              </a:rPr>
              <a:t>Quantification of the element needed, and preparation of procurement specification. </a:t>
            </a:r>
          </a:p>
          <a:p>
            <a:pPr marL="514350" indent="-514350" algn="just">
              <a:buFont typeface="+mj-lt"/>
              <a:buAutoNum type="arabicPeriod"/>
            </a:pPr>
            <a:r>
              <a:rPr lang="en-US" b="1" dirty="0" smtClean="0">
                <a:solidFill>
                  <a:schemeClr val="tx1"/>
                </a:solidFill>
                <a:latin typeface="Times New Roman" panose="02020603050405020304" pitchFamily="18" charset="0"/>
                <a:cs typeface="Times New Roman" panose="02020603050405020304" pitchFamily="18" charset="0"/>
              </a:rPr>
              <a:t> Issuance and processing of internal requisition. </a:t>
            </a:r>
          </a:p>
          <a:p>
            <a:pPr marL="0" indent="0" algn="just">
              <a:buNone/>
            </a:pPr>
            <a:endParaRPr lang="en-US" b="1" dirty="0" smtClean="0">
              <a:solidFill>
                <a:schemeClr val="tx1"/>
              </a:solidFill>
              <a:latin typeface="Constantia" panose="02030602050306030303" pitchFamily="18" charset="0"/>
            </a:endParaRPr>
          </a:p>
          <a:p>
            <a:pPr marL="0" indent="0" algn="just">
              <a:buNone/>
            </a:pPr>
            <a:endParaRPr lang="en-US" b="1" dirty="0">
              <a:solidFill>
                <a:srgbClr val="C00000"/>
              </a:solidFill>
              <a:latin typeface="Times New Roman" panose="02020603050405020304" pitchFamily="18" charset="0"/>
              <a:cs typeface="Times New Roman" panose="02020603050405020304" pitchFamily="18" charset="0"/>
            </a:endParaRPr>
          </a:p>
        </p:txBody>
      </p:sp>
      <p:sp>
        <p:nvSpPr>
          <p:cNvPr id="4" name="object 2"/>
          <p:cNvSpPr txBox="1">
            <a:spLocks noGrp="1"/>
          </p:cNvSpPr>
          <p:nvPr>
            <p:ph type="title"/>
          </p:nvPr>
        </p:nvSpPr>
        <p:spPr>
          <a:xfrm>
            <a:off x="838200" y="287852"/>
            <a:ext cx="10515600" cy="511422"/>
          </a:xfrm>
          <a:prstGeom prst="rect">
            <a:avLst/>
          </a:prstGeom>
        </p:spPr>
        <p:txBody>
          <a:bodyPr vert="horz" wrap="square" lIns="0" tIns="12700" rIns="0" bIns="0" rtlCol="0" anchor="t">
            <a:spAutoFit/>
          </a:bodyPr>
          <a:lstStyle/>
          <a:p>
            <a:pPr marL="12700" algn="ctr">
              <a:spcBef>
                <a:spcPts val="100"/>
              </a:spcBef>
            </a:pPr>
            <a:r>
              <a:rPr lang="en-AU" sz="3600" b="1" dirty="0">
                <a:solidFill>
                  <a:srgbClr val="002060"/>
                </a:solidFill>
                <a:latin typeface="Times New Roman" panose="02020603050405020304" pitchFamily="18" charset="0"/>
                <a:cs typeface="Times New Roman" panose="02020603050405020304" pitchFamily="18" charset="0"/>
              </a:rPr>
              <a:t>P</a:t>
            </a:r>
            <a:r>
              <a:rPr sz="3600" b="1" dirty="0">
                <a:solidFill>
                  <a:srgbClr val="002060"/>
                </a:solidFill>
                <a:latin typeface="Times New Roman" panose="02020603050405020304" pitchFamily="18" charset="0"/>
                <a:cs typeface="Times New Roman" panose="02020603050405020304" pitchFamily="18" charset="0"/>
              </a:rPr>
              <a:t>ROCUREMENT </a:t>
            </a:r>
            <a:r>
              <a:rPr lang="en-AU" sz="3600" b="1" dirty="0">
                <a:solidFill>
                  <a:srgbClr val="002060"/>
                </a:solidFill>
                <a:latin typeface="Times New Roman" panose="02020603050405020304" pitchFamily="18" charset="0"/>
                <a:cs typeface="Times New Roman" panose="02020603050405020304" pitchFamily="18" charset="0"/>
              </a:rPr>
              <a:t>C</a:t>
            </a:r>
            <a:r>
              <a:rPr sz="3600" b="1" dirty="0">
                <a:solidFill>
                  <a:srgbClr val="002060"/>
                </a:solidFill>
                <a:latin typeface="Times New Roman" panose="02020603050405020304" pitchFamily="18" charset="0"/>
                <a:cs typeface="Times New Roman" panose="02020603050405020304" pitchFamily="18" charset="0"/>
              </a:rPr>
              <a:t>YCLE</a:t>
            </a:r>
          </a:p>
        </p:txBody>
      </p:sp>
      <p:sp>
        <p:nvSpPr>
          <p:cNvPr id="6" name="TextBox 5"/>
          <p:cNvSpPr txBox="1"/>
          <p:nvPr/>
        </p:nvSpPr>
        <p:spPr>
          <a:xfrm>
            <a:off x="1585390" y="6235413"/>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[7] </a:t>
            </a:r>
            <a:endParaRPr lang="en-US" sz="28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0" y="883271"/>
            <a:ext cx="5403760" cy="5352142"/>
          </a:xfrm>
          <a:prstGeom prst="rect">
            <a:avLst/>
          </a:prstGeom>
        </p:spPr>
      </p:pic>
    </p:spTree>
    <p:extLst>
      <p:ext uri="{BB962C8B-B14F-4D97-AF65-F5344CB8AC3E}">
        <p14:creationId xmlns:p14="http://schemas.microsoft.com/office/powerpoint/2010/main" val="42440042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285" y="709122"/>
            <a:ext cx="9889903" cy="5985411"/>
          </a:xfrm>
        </p:spPr>
        <p:txBody>
          <a:bodyPr>
            <a:normAutofit fontScale="77500" lnSpcReduction="20000"/>
          </a:bodyPr>
          <a:lstStyle/>
          <a:p>
            <a:pPr marL="514350" indent="-514350" algn="just">
              <a:lnSpc>
                <a:spcPct val="120000"/>
              </a:lnSpc>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Solicitation of bids or price quotation,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Receipts and evaluation of proposals.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Issuance of purchase orders, subcontract or lease.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Vendor’s preparation and submission of shop drawings or samples.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Review and approval of shop drawing by contractors and owner’s architect or engineers.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Fabrication by vendor or subcontractor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Tracking and expediting.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Delivery and inspection</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Storage and handling on site prior to use. </a:t>
            </a:r>
          </a:p>
          <a:p>
            <a:pPr marL="514350" indent="-514350" algn="just">
              <a:lnSpc>
                <a:spcPct val="120000"/>
              </a:lnSpc>
              <a:buFont typeface="Arial" panose="020B0604020202020204" pitchFamily="34" charset="0"/>
              <a:buAutoNum type="arabicPeriod" startAt="5"/>
            </a:pPr>
            <a:r>
              <a:rPr lang="en-US" b="1" dirty="0" smtClean="0">
                <a:solidFill>
                  <a:schemeClr val="tx1"/>
                </a:solidFill>
                <a:latin typeface="Times New Roman" panose="02020603050405020304" pitchFamily="18" charset="0"/>
                <a:cs typeface="Times New Roman" panose="02020603050405020304" pitchFamily="18" charset="0"/>
              </a:rPr>
              <a:t>on-site fabrication operations. </a:t>
            </a:r>
          </a:p>
          <a:p>
            <a:pPr marL="514350" indent="-514350" algn="just">
              <a:lnSpc>
                <a:spcPct val="120000"/>
              </a:lnSpc>
              <a:buAutoNum type="arabicPeriod" startAt="15"/>
            </a:pPr>
            <a:r>
              <a:rPr lang="en-US" b="1" dirty="0" smtClean="0">
                <a:solidFill>
                  <a:schemeClr val="tx1"/>
                </a:solidFill>
                <a:latin typeface="Times New Roman" panose="02020603050405020304" pitchFamily="18" charset="0"/>
                <a:cs typeface="Times New Roman" panose="02020603050405020304" pitchFamily="18" charset="0"/>
              </a:rPr>
              <a:t>Installation and testing in constructed facility. </a:t>
            </a:r>
          </a:p>
          <a:p>
            <a:pPr marL="514350" indent="-514350" algn="just">
              <a:lnSpc>
                <a:spcPct val="120000"/>
              </a:lnSpc>
              <a:buAutoNum type="arabicPeriod" startAt="15"/>
            </a:pPr>
            <a:r>
              <a:rPr lang="en-US" b="1" dirty="0" smtClean="0">
                <a:solidFill>
                  <a:schemeClr val="tx1"/>
                </a:solidFill>
                <a:latin typeface="Times New Roman" panose="02020603050405020304" pitchFamily="18" charset="0"/>
                <a:cs typeface="Times New Roman" panose="02020603050405020304" pitchFamily="18" charset="0"/>
              </a:rPr>
              <a:t>Owner acceptance /rejection, warranties, corrections and other follow –up. </a:t>
            </a:r>
          </a:p>
          <a:p>
            <a:pPr marL="514350" indent="-514350" algn="just">
              <a:buFont typeface="Arial" panose="020B0604020202020204" pitchFamily="34" charset="0"/>
              <a:buAutoNum type="arabicPeriod" startAt="5"/>
            </a:pPr>
            <a:endParaRPr lang="en-US" b="1" dirty="0" smtClean="0">
              <a:solidFill>
                <a:schemeClr val="tx1"/>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endParaRPr lang="en-US" b="1" dirty="0" smtClean="0">
              <a:solidFill>
                <a:schemeClr val="bg1"/>
              </a:solidFill>
            </a:endParaRPr>
          </a:p>
          <a:p>
            <a:endParaRPr lang="en-AU" dirty="0"/>
          </a:p>
        </p:txBody>
      </p:sp>
      <p:sp>
        <p:nvSpPr>
          <p:cNvPr id="4" name="object 2"/>
          <p:cNvSpPr txBox="1">
            <a:spLocks noGrp="1"/>
          </p:cNvSpPr>
          <p:nvPr>
            <p:ph type="title"/>
          </p:nvPr>
        </p:nvSpPr>
        <p:spPr>
          <a:xfrm>
            <a:off x="477591" y="197700"/>
            <a:ext cx="10515600" cy="511422"/>
          </a:xfrm>
          <a:prstGeom prst="rect">
            <a:avLst/>
          </a:prstGeom>
        </p:spPr>
        <p:txBody>
          <a:bodyPr vert="horz" wrap="square" lIns="0" tIns="12700" rIns="0" bIns="0" rtlCol="0" anchor="t">
            <a:spAutoFit/>
          </a:bodyPr>
          <a:lstStyle/>
          <a:p>
            <a:pPr marL="12700" algn="ctr">
              <a:spcBef>
                <a:spcPts val="100"/>
              </a:spcBef>
            </a:pPr>
            <a:r>
              <a:rPr lang="en-AU" sz="3600" b="1" dirty="0">
                <a:solidFill>
                  <a:srgbClr val="002060"/>
                </a:solidFill>
                <a:latin typeface="Times New Roman" panose="02020603050405020304" pitchFamily="18" charset="0"/>
                <a:cs typeface="Times New Roman" panose="02020603050405020304" pitchFamily="18" charset="0"/>
              </a:rPr>
              <a:t>P</a:t>
            </a:r>
            <a:r>
              <a:rPr sz="3600" b="1" dirty="0">
                <a:solidFill>
                  <a:srgbClr val="002060"/>
                </a:solidFill>
                <a:latin typeface="Times New Roman" panose="02020603050405020304" pitchFamily="18" charset="0"/>
                <a:cs typeface="Times New Roman" panose="02020603050405020304" pitchFamily="18" charset="0"/>
              </a:rPr>
              <a:t>ROCUREMENT </a:t>
            </a:r>
            <a:r>
              <a:rPr lang="en-AU" sz="3600" b="1" dirty="0">
                <a:solidFill>
                  <a:srgbClr val="002060"/>
                </a:solidFill>
                <a:latin typeface="Times New Roman" panose="02020603050405020304" pitchFamily="18" charset="0"/>
                <a:cs typeface="Times New Roman" panose="02020603050405020304" pitchFamily="18" charset="0"/>
              </a:rPr>
              <a:t>C</a:t>
            </a:r>
            <a:r>
              <a:rPr sz="3600" b="1" dirty="0" smtClean="0">
                <a:solidFill>
                  <a:srgbClr val="002060"/>
                </a:solidFill>
                <a:latin typeface="Times New Roman" panose="02020603050405020304" pitchFamily="18" charset="0"/>
                <a:cs typeface="Times New Roman" panose="02020603050405020304" pitchFamily="18" charset="0"/>
              </a:rPr>
              <a:t>YCLE</a:t>
            </a:r>
            <a:r>
              <a:rPr lang="en-AU" sz="3600" b="1" dirty="0" smtClean="0">
                <a:solidFill>
                  <a:srgbClr val="002060"/>
                </a:solidFill>
                <a:latin typeface="Times New Roman" panose="02020603050405020304" pitchFamily="18" charset="0"/>
                <a:cs typeface="Times New Roman" panose="02020603050405020304" pitchFamily="18" charset="0"/>
              </a:rPr>
              <a:t> (Cont’d..) </a:t>
            </a:r>
            <a:endParaRPr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608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48055" y="1676400"/>
            <a:ext cx="10630535" cy="5029200"/>
            <a:chOff x="448055" y="1676400"/>
            <a:chExt cx="10630535" cy="5029200"/>
          </a:xfrm>
        </p:grpSpPr>
        <p:sp>
          <p:nvSpPr>
            <p:cNvPr id="3" name="object 3"/>
            <p:cNvSpPr/>
            <p:nvPr/>
          </p:nvSpPr>
          <p:spPr>
            <a:xfrm>
              <a:off x="1454658" y="1847850"/>
              <a:ext cx="9607550" cy="0"/>
            </a:xfrm>
            <a:custGeom>
              <a:avLst/>
              <a:gdLst/>
              <a:ahLst/>
              <a:cxnLst/>
              <a:rect l="l" t="t" r="r" b="b"/>
              <a:pathLst>
                <a:path w="9607550">
                  <a:moveTo>
                    <a:pt x="0" y="0"/>
                  </a:moveTo>
                  <a:lnTo>
                    <a:pt x="9607550" y="0"/>
                  </a:lnTo>
                </a:path>
              </a:pathLst>
            </a:custGeom>
            <a:ln w="32004">
              <a:solidFill>
                <a:srgbClr val="B71E42"/>
              </a:solidFill>
            </a:ln>
          </p:spPr>
          <p:txBody>
            <a:bodyPr wrap="square" lIns="0" tIns="0" rIns="0" bIns="0" rtlCol="0"/>
            <a:lstStyle/>
            <a:p>
              <a:endParaRPr/>
            </a:p>
          </p:txBody>
        </p:sp>
        <p:sp>
          <p:nvSpPr>
            <p:cNvPr id="4" name="object 4"/>
            <p:cNvSpPr/>
            <p:nvPr/>
          </p:nvSpPr>
          <p:spPr>
            <a:xfrm>
              <a:off x="1301495" y="1676400"/>
              <a:ext cx="9585960" cy="5029200"/>
            </a:xfrm>
            <a:custGeom>
              <a:avLst/>
              <a:gdLst/>
              <a:ahLst/>
              <a:cxnLst/>
              <a:rect l="l" t="t" r="r" b="b"/>
              <a:pathLst>
                <a:path w="9585960" h="5029200">
                  <a:moveTo>
                    <a:pt x="7071359" y="0"/>
                  </a:moveTo>
                  <a:lnTo>
                    <a:pt x="7071359" y="1257300"/>
                  </a:lnTo>
                  <a:lnTo>
                    <a:pt x="0" y="1257300"/>
                  </a:lnTo>
                  <a:lnTo>
                    <a:pt x="0" y="3771900"/>
                  </a:lnTo>
                  <a:lnTo>
                    <a:pt x="7071359" y="3771900"/>
                  </a:lnTo>
                  <a:lnTo>
                    <a:pt x="7071359" y="5029200"/>
                  </a:lnTo>
                  <a:lnTo>
                    <a:pt x="9585960" y="2514600"/>
                  </a:lnTo>
                  <a:lnTo>
                    <a:pt x="7071359" y="0"/>
                  </a:lnTo>
                  <a:close/>
                </a:path>
              </a:pathLst>
            </a:custGeom>
            <a:solidFill>
              <a:srgbClr val="E6CCCF"/>
            </a:solidFill>
          </p:spPr>
          <p:txBody>
            <a:bodyPr wrap="square" lIns="0" tIns="0" rIns="0" bIns="0" rtlCol="0"/>
            <a:lstStyle/>
            <a:p>
              <a:endParaRPr/>
            </a:p>
          </p:txBody>
        </p:sp>
        <p:sp>
          <p:nvSpPr>
            <p:cNvPr id="5" name="object 5"/>
            <p:cNvSpPr/>
            <p:nvPr/>
          </p:nvSpPr>
          <p:spPr>
            <a:xfrm>
              <a:off x="455675" y="3185160"/>
              <a:ext cx="1350645" cy="2011680"/>
            </a:xfrm>
            <a:custGeom>
              <a:avLst/>
              <a:gdLst/>
              <a:ahLst/>
              <a:cxnLst/>
              <a:rect l="l" t="t" r="r" b="b"/>
              <a:pathLst>
                <a:path w="1350645" h="2011679">
                  <a:moveTo>
                    <a:pt x="1125220" y="0"/>
                  </a:moveTo>
                  <a:lnTo>
                    <a:pt x="225044" y="0"/>
                  </a:lnTo>
                  <a:lnTo>
                    <a:pt x="179691" y="4570"/>
                  </a:lnTo>
                  <a:lnTo>
                    <a:pt x="137449" y="17678"/>
                  </a:lnTo>
                  <a:lnTo>
                    <a:pt x="99222" y="38422"/>
                  </a:lnTo>
                  <a:lnTo>
                    <a:pt x="65916" y="65897"/>
                  </a:lnTo>
                  <a:lnTo>
                    <a:pt x="38435" y="99200"/>
                  </a:lnTo>
                  <a:lnTo>
                    <a:pt x="17685" y="137427"/>
                  </a:lnTo>
                  <a:lnTo>
                    <a:pt x="4572" y="179676"/>
                  </a:lnTo>
                  <a:lnTo>
                    <a:pt x="0" y="225043"/>
                  </a:lnTo>
                  <a:lnTo>
                    <a:pt x="0" y="1786635"/>
                  </a:lnTo>
                  <a:lnTo>
                    <a:pt x="4572" y="1832003"/>
                  </a:lnTo>
                  <a:lnTo>
                    <a:pt x="17685" y="1874252"/>
                  </a:lnTo>
                  <a:lnTo>
                    <a:pt x="38435" y="1912479"/>
                  </a:lnTo>
                  <a:lnTo>
                    <a:pt x="65916" y="1945782"/>
                  </a:lnTo>
                  <a:lnTo>
                    <a:pt x="99222" y="1973257"/>
                  </a:lnTo>
                  <a:lnTo>
                    <a:pt x="137449" y="1994001"/>
                  </a:lnTo>
                  <a:lnTo>
                    <a:pt x="179691" y="2007109"/>
                  </a:lnTo>
                  <a:lnTo>
                    <a:pt x="225044"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4" y="1786635"/>
                  </a:lnTo>
                  <a:lnTo>
                    <a:pt x="1350264"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6" name="object 6"/>
            <p:cNvSpPr/>
            <p:nvPr/>
          </p:nvSpPr>
          <p:spPr>
            <a:xfrm>
              <a:off x="455675" y="3185160"/>
              <a:ext cx="1350645" cy="2011680"/>
            </a:xfrm>
            <a:custGeom>
              <a:avLst/>
              <a:gdLst/>
              <a:ahLst/>
              <a:cxnLst/>
              <a:rect l="l" t="t" r="r" b="b"/>
              <a:pathLst>
                <a:path w="1350645" h="2011679">
                  <a:moveTo>
                    <a:pt x="0" y="225043"/>
                  </a:moveTo>
                  <a:lnTo>
                    <a:pt x="4572" y="179676"/>
                  </a:lnTo>
                  <a:lnTo>
                    <a:pt x="17685" y="137427"/>
                  </a:lnTo>
                  <a:lnTo>
                    <a:pt x="38435" y="99200"/>
                  </a:lnTo>
                  <a:lnTo>
                    <a:pt x="65916" y="65897"/>
                  </a:lnTo>
                  <a:lnTo>
                    <a:pt x="99222" y="38422"/>
                  </a:lnTo>
                  <a:lnTo>
                    <a:pt x="137449" y="17678"/>
                  </a:lnTo>
                  <a:lnTo>
                    <a:pt x="179691" y="4570"/>
                  </a:lnTo>
                  <a:lnTo>
                    <a:pt x="225044"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4" y="225043"/>
                  </a:lnTo>
                  <a:lnTo>
                    <a:pt x="1350264"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4" y="2011679"/>
                  </a:lnTo>
                  <a:lnTo>
                    <a:pt x="179691" y="2007109"/>
                  </a:lnTo>
                  <a:lnTo>
                    <a:pt x="137449" y="1994001"/>
                  </a:lnTo>
                  <a:lnTo>
                    <a:pt x="99222" y="1973257"/>
                  </a:lnTo>
                  <a:lnTo>
                    <a:pt x="65916" y="1945782"/>
                  </a:lnTo>
                  <a:lnTo>
                    <a:pt x="38435" y="1912479"/>
                  </a:lnTo>
                  <a:lnTo>
                    <a:pt x="17685" y="1874252"/>
                  </a:lnTo>
                  <a:lnTo>
                    <a:pt x="4572"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7" name="object 7"/>
          <p:cNvSpPr txBox="1"/>
          <p:nvPr/>
        </p:nvSpPr>
        <p:spPr>
          <a:xfrm>
            <a:off x="598424" y="3567177"/>
            <a:ext cx="1051560" cy="1187450"/>
          </a:xfrm>
          <a:prstGeom prst="rect">
            <a:avLst/>
          </a:prstGeom>
        </p:spPr>
        <p:txBody>
          <a:bodyPr vert="horz" wrap="square" lIns="0" tIns="48260" rIns="0" bIns="0" rtlCol="0">
            <a:spAutoFit/>
          </a:bodyPr>
          <a:lstStyle/>
          <a:p>
            <a:pPr marL="12700" marR="5080" indent="1905" algn="ctr">
              <a:lnSpc>
                <a:spcPts val="1780"/>
              </a:lnSpc>
              <a:spcBef>
                <a:spcPts val="380"/>
              </a:spcBef>
            </a:pPr>
            <a:r>
              <a:rPr sz="1700" dirty="0">
                <a:solidFill>
                  <a:srgbClr val="FFFFFF"/>
                </a:solidFill>
                <a:latin typeface="Gill Sans MT"/>
                <a:cs typeface="Gill Sans MT"/>
              </a:rPr>
              <a:t>P</a:t>
            </a:r>
            <a:r>
              <a:rPr sz="1700" spc="-40" dirty="0">
                <a:solidFill>
                  <a:srgbClr val="FFFFFF"/>
                </a:solidFill>
                <a:latin typeface="Gill Sans MT"/>
                <a:cs typeface="Gill Sans MT"/>
              </a:rPr>
              <a:t>r</a:t>
            </a:r>
            <a:r>
              <a:rPr sz="1700" dirty="0">
                <a:solidFill>
                  <a:srgbClr val="FFFFFF"/>
                </a:solidFill>
                <a:latin typeface="Gill Sans MT"/>
                <a:cs typeface="Gill Sans MT"/>
              </a:rPr>
              <a:t>ep</a:t>
            </a:r>
            <a:r>
              <a:rPr sz="1700" spc="10" dirty="0">
                <a:solidFill>
                  <a:srgbClr val="FFFFFF"/>
                </a:solidFill>
                <a:latin typeface="Gill Sans MT"/>
                <a:cs typeface="Gill Sans MT"/>
              </a:rPr>
              <a:t>a</a:t>
            </a:r>
            <a:r>
              <a:rPr sz="1700" dirty="0">
                <a:solidFill>
                  <a:srgbClr val="FFFFFF"/>
                </a:solidFill>
                <a:latin typeface="Gill Sans MT"/>
                <a:cs typeface="Gill Sans MT"/>
              </a:rPr>
              <a:t>r</a:t>
            </a:r>
            <a:r>
              <a:rPr sz="1700" spc="5" dirty="0">
                <a:solidFill>
                  <a:srgbClr val="FFFFFF"/>
                </a:solidFill>
                <a:latin typeface="Gill Sans MT"/>
                <a:cs typeface="Gill Sans MT"/>
              </a:rPr>
              <a:t>a</a:t>
            </a:r>
            <a:r>
              <a:rPr sz="1700" dirty="0">
                <a:solidFill>
                  <a:srgbClr val="FFFFFF"/>
                </a:solidFill>
                <a:latin typeface="Gill Sans MT"/>
                <a:cs typeface="Gill Sans MT"/>
              </a:rPr>
              <a:t>ti</a:t>
            </a:r>
            <a:r>
              <a:rPr sz="1700" spc="-10" dirty="0">
                <a:solidFill>
                  <a:srgbClr val="FFFFFF"/>
                </a:solidFill>
                <a:latin typeface="Gill Sans MT"/>
                <a:cs typeface="Gill Sans MT"/>
              </a:rPr>
              <a:t>o</a:t>
            </a:r>
            <a:r>
              <a:rPr sz="1700" dirty="0">
                <a:solidFill>
                  <a:srgbClr val="FFFFFF"/>
                </a:solidFill>
                <a:latin typeface="Gill Sans MT"/>
                <a:cs typeface="Gill Sans MT"/>
              </a:rPr>
              <a:t>n  and  </a:t>
            </a:r>
            <a:r>
              <a:rPr sz="1700" spc="-5" dirty="0">
                <a:solidFill>
                  <a:srgbClr val="FFFFFF"/>
                </a:solidFill>
                <a:latin typeface="Gill Sans MT"/>
                <a:cs typeface="Gill Sans MT"/>
              </a:rPr>
              <a:t>Approval</a:t>
            </a:r>
            <a:r>
              <a:rPr sz="1700" spc="-114" dirty="0">
                <a:solidFill>
                  <a:srgbClr val="FFFFFF"/>
                </a:solidFill>
                <a:latin typeface="Gill Sans MT"/>
                <a:cs typeface="Gill Sans MT"/>
              </a:rPr>
              <a:t> </a:t>
            </a:r>
            <a:r>
              <a:rPr sz="1700" dirty="0">
                <a:solidFill>
                  <a:srgbClr val="FFFFFF"/>
                </a:solidFill>
                <a:latin typeface="Gill Sans MT"/>
                <a:cs typeface="Gill Sans MT"/>
              </a:rPr>
              <a:t>of  Design and  Estimate</a:t>
            </a:r>
            <a:endParaRPr sz="1700" dirty="0">
              <a:latin typeface="Gill Sans MT"/>
              <a:cs typeface="Gill Sans MT"/>
            </a:endParaRPr>
          </a:p>
        </p:txBody>
      </p:sp>
      <p:grpSp>
        <p:nvGrpSpPr>
          <p:cNvPr id="8" name="object 8"/>
          <p:cNvGrpSpPr/>
          <p:nvPr/>
        </p:nvGrpSpPr>
        <p:grpSpPr>
          <a:xfrm>
            <a:off x="1859280" y="3169920"/>
            <a:ext cx="1365885" cy="2026920"/>
            <a:chOff x="1866900" y="3177539"/>
            <a:chExt cx="1365885" cy="2026920"/>
          </a:xfrm>
        </p:grpSpPr>
        <p:sp>
          <p:nvSpPr>
            <p:cNvPr id="9" name="object 9"/>
            <p:cNvSpPr/>
            <p:nvPr/>
          </p:nvSpPr>
          <p:spPr>
            <a:xfrm>
              <a:off x="1874520" y="3185159"/>
              <a:ext cx="1350645" cy="2011680"/>
            </a:xfrm>
            <a:custGeom>
              <a:avLst/>
              <a:gdLst/>
              <a:ahLst/>
              <a:cxnLst/>
              <a:rect l="l" t="t" r="r" b="b"/>
              <a:pathLst>
                <a:path w="1350645" h="2011679">
                  <a:moveTo>
                    <a:pt x="1125220" y="0"/>
                  </a:moveTo>
                  <a:lnTo>
                    <a:pt x="225044"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4"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4" y="1786635"/>
                  </a:lnTo>
                  <a:lnTo>
                    <a:pt x="1350264"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10" name="object 10"/>
            <p:cNvSpPr/>
            <p:nvPr/>
          </p:nvSpPr>
          <p:spPr>
            <a:xfrm>
              <a:off x="1874520"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4"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4" y="225043"/>
                  </a:lnTo>
                  <a:lnTo>
                    <a:pt x="1350264"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4"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11" name="object 11"/>
          <p:cNvSpPr txBox="1"/>
          <p:nvPr/>
        </p:nvSpPr>
        <p:spPr>
          <a:xfrm>
            <a:off x="2019681" y="3341625"/>
            <a:ext cx="1045210" cy="1637664"/>
          </a:xfrm>
          <a:prstGeom prst="rect">
            <a:avLst/>
          </a:prstGeom>
        </p:spPr>
        <p:txBody>
          <a:bodyPr vert="horz" wrap="square" lIns="0" tIns="46990" rIns="0" bIns="0" rtlCol="0">
            <a:spAutoFit/>
          </a:bodyPr>
          <a:lstStyle/>
          <a:p>
            <a:pPr marL="12700" marR="5080" algn="ctr">
              <a:lnSpc>
                <a:spcPct val="87000"/>
              </a:lnSpc>
              <a:spcBef>
                <a:spcPts val="370"/>
              </a:spcBef>
            </a:pPr>
            <a:r>
              <a:rPr sz="1700" dirty="0">
                <a:solidFill>
                  <a:srgbClr val="FFFFFF"/>
                </a:solidFill>
                <a:latin typeface="Gill Sans MT"/>
                <a:cs typeface="Gill Sans MT"/>
              </a:rPr>
              <a:t>P</a:t>
            </a:r>
            <a:r>
              <a:rPr sz="1700" spc="-45" dirty="0">
                <a:solidFill>
                  <a:srgbClr val="FFFFFF"/>
                </a:solidFill>
                <a:latin typeface="Gill Sans MT"/>
                <a:cs typeface="Gill Sans MT"/>
              </a:rPr>
              <a:t>r</a:t>
            </a:r>
            <a:r>
              <a:rPr sz="1700" dirty="0">
                <a:solidFill>
                  <a:srgbClr val="FFFFFF"/>
                </a:solidFill>
                <a:latin typeface="Gill Sans MT"/>
                <a:cs typeface="Gill Sans MT"/>
              </a:rPr>
              <a:t>eparati</a:t>
            </a:r>
            <a:r>
              <a:rPr sz="1700" spc="-10" dirty="0">
                <a:solidFill>
                  <a:srgbClr val="FFFFFF"/>
                </a:solidFill>
                <a:latin typeface="Gill Sans MT"/>
                <a:cs typeface="Gill Sans MT"/>
              </a:rPr>
              <a:t>o</a:t>
            </a:r>
            <a:r>
              <a:rPr sz="1700" dirty="0">
                <a:solidFill>
                  <a:srgbClr val="FFFFFF"/>
                </a:solidFill>
                <a:latin typeface="Gill Sans MT"/>
                <a:cs typeface="Gill Sans MT"/>
              </a:rPr>
              <a:t>n  of</a:t>
            </a:r>
            <a:r>
              <a:rPr sz="1700" spc="-70" dirty="0">
                <a:solidFill>
                  <a:srgbClr val="FFFFFF"/>
                </a:solidFill>
                <a:latin typeface="Gill Sans MT"/>
                <a:cs typeface="Gill Sans MT"/>
              </a:rPr>
              <a:t> </a:t>
            </a:r>
            <a:r>
              <a:rPr sz="1700" spc="-5" dirty="0">
                <a:solidFill>
                  <a:srgbClr val="FFFFFF"/>
                </a:solidFill>
                <a:latin typeface="Gill Sans MT"/>
                <a:cs typeface="Gill Sans MT"/>
              </a:rPr>
              <a:t>Standard  Bidding  </a:t>
            </a:r>
            <a:r>
              <a:rPr sz="1700" spc="5" dirty="0">
                <a:solidFill>
                  <a:srgbClr val="FFFFFF"/>
                </a:solidFill>
                <a:latin typeface="Gill Sans MT"/>
                <a:cs typeface="Gill Sans MT"/>
              </a:rPr>
              <a:t>D</a:t>
            </a:r>
            <a:r>
              <a:rPr sz="1700" dirty="0">
                <a:solidFill>
                  <a:srgbClr val="FFFFFF"/>
                </a:solidFill>
                <a:latin typeface="Gill Sans MT"/>
                <a:cs typeface="Gill Sans MT"/>
              </a:rPr>
              <a:t>o</a:t>
            </a:r>
            <a:r>
              <a:rPr sz="1700" spc="-10" dirty="0">
                <a:solidFill>
                  <a:srgbClr val="FFFFFF"/>
                </a:solidFill>
                <a:latin typeface="Gill Sans MT"/>
                <a:cs typeface="Gill Sans MT"/>
              </a:rPr>
              <a:t>c</a:t>
            </a:r>
            <a:r>
              <a:rPr sz="1700" dirty="0">
                <a:solidFill>
                  <a:srgbClr val="FFFFFF"/>
                </a:solidFill>
                <a:latin typeface="Gill Sans MT"/>
                <a:cs typeface="Gill Sans MT"/>
              </a:rPr>
              <a:t>u</a:t>
            </a:r>
            <a:r>
              <a:rPr sz="1700" spc="-10" dirty="0">
                <a:solidFill>
                  <a:srgbClr val="FFFFFF"/>
                </a:solidFill>
                <a:latin typeface="Gill Sans MT"/>
                <a:cs typeface="Gill Sans MT"/>
              </a:rPr>
              <a:t>m</a:t>
            </a:r>
            <a:r>
              <a:rPr sz="1700" dirty="0">
                <a:solidFill>
                  <a:srgbClr val="FFFFFF"/>
                </a:solidFill>
                <a:latin typeface="Gill Sans MT"/>
                <a:cs typeface="Gill Sans MT"/>
              </a:rPr>
              <a:t>ents  and</a:t>
            </a:r>
            <a:r>
              <a:rPr sz="1700" spc="-254" dirty="0">
                <a:solidFill>
                  <a:srgbClr val="FFFFFF"/>
                </a:solidFill>
                <a:latin typeface="Gill Sans MT"/>
                <a:cs typeface="Gill Sans MT"/>
              </a:rPr>
              <a:t> </a:t>
            </a:r>
            <a:r>
              <a:rPr sz="1700" spc="-45" dirty="0">
                <a:solidFill>
                  <a:srgbClr val="FFFFFF"/>
                </a:solidFill>
                <a:latin typeface="Gill Sans MT"/>
                <a:cs typeface="Gill Sans MT"/>
              </a:rPr>
              <a:t>Tender  </a:t>
            </a:r>
            <a:r>
              <a:rPr sz="1700" spc="-5" dirty="0">
                <a:solidFill>
                  <a:srgbClr val="FFFFFF"/>
                </a:solidFill>
                <a:latin typeface="Gill Sans MT"/>
                <a:cs typeface="Gill Sans MT"/>
              </a:rPr>
              <a:t>Notice </a:t>
            </a:r>
            <a:r>
              <a:rPr sz="1700" dirty="0">
                <a:solidFill>
                  <a:srgbClr val="FFFFFF"/>
                </a:solidFill>
                <a:latin typeface="Gill Sans MT"/>
                <a:cs typeface="Gill Sans MT"/>
              </a:rPr>
              <a:t>and  </a:t>
            </a:r>
            <a:r>
              <a:rPr sz="1700" spc="-10" dirty="0">
                <a:solidFill>
                  <a:srgbClr val="FFFFFF"/>
                </a:solidFill>
                <a:latin typeface="Gill Sans MT"/>
                <a:cs typeface="Gill Sans MT"/>
              </a:rPr>
              <a:t>approval</a:t>
            </a:r>
            <a:endParaRPr sz="1700">
              <a:latin typeface="Gill Sans MT"/>
              <a:cs typeface="Gill Sans MT"/>
            </a:endParaRPr>
          </a:p>
        </p:txBody>
      </p:sp>
      <p:grpSp>
        <p:nvGrpSpPr>
          <p:cNvPr id="12" name="object 12"/>
          <p:cNvGrpSpPr/>
          <p:nvPr/>
        </p:nvGrpSpPr>
        <p:grpSpPr>
          <a:xfrm>
            <a:off x="3276600" y="3169920"/>
            <a:ext cx="1365885" cy="2026920"/>
            <a:chOff x="3284220" y="3177539"/>
            <a:chExt cx="1365885" cy="2026920"/>
          </a:xfrm>
        </p:grpSpPr>
        <p:sp>
          <p:nvSpPr>
            <p:cNvPr id="13" name="object 13"/>
            <p:cNvSpPr/>
            <p:nvPr/>
          </p:nvSpPr>
          <p:spPr>
            <a:xfrm>
              <a:off x="3291840" y="3185159"/>
              <a:ext cx="1350645" cy="2011680"/>
            </a:xfrm>
            <a:custGeom>
              <a:avLst/>
              <a:gdLst/>
              <a:ahLst/>
              <a:cxnLst/>
              <a:rect l="l" t="t" r="r" b="b"/>
              <a:pathLst>
                <a:path w="1350645" h="2011679">
                  <a:moveTo>
                    <a:pt x="1125220" y="0"/>
                  </a:moveTo>
                  <a:lnTo>
                    <a:pt x="225044"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4"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4" y="1786635"/>
                  </a:lnTo>
                  <a:lnTo>
                    <a:pt x="1350264"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14" name="object 14"/>
            <p:cNvSpPr/>
            <p:nvPr/>
          </p:nvSpPr>
          <p:spPr>
            <a:xfrm>
              <a:off x="3291840"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4"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4" y="225043"/>
                  </a:lnTo>
                  <a:lnTo>
                    <a:pt x="1350264"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4"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15" name="object 15"/>
          <p:cNvSpPr txBox="1"/>
          <p:nvPr/>
        </p:nvSpPr>
        <p:spPr>
          <a:xfrm>
            <a:off x="3405885" y="3341625"/>
            <a:ext cx="1109345" cy="1637664"/>
          </a:xfrm>
          <a:prstGeom prst="rect">
            <a:avLst/>
          </a:prstGeom>
        </p:spPr>
        <p:txBody>
          <a:bodyPr vert="horz" wrap="square" lIns="0" tIns="46990" rIns="0" bIns="0" rtlCol="0">
            <a:spAutoFit/>
          </a:bodyPr>
          <a:lstStyle/>
          <a:p>
            <a:pPr marL="12700" marR="5080" indent="-1905" algn="ctr">
              <a:lnSpc>
                <a:spcPct val="87000"/>
              </a:lnSpc>
              <a:spcBef>
                <a:spcPts val="370"/>
              </a:spcBef>
            </a:pPr>
            <a:r>
              <a:rPr sz="1700" spc="-45" dirty="0">
                <a:solidFill>
                  <a:srgbClr val="FFFFFF"/>
                </a:solidFill>
                <a:latin typeface="Gill Sans MT"/>
                <a:cs typeface="Gill Sans MT"/>
              </a:rPr>
              <a:t>Tender  </a:t>
            </a:r>
            <a:r>
              <a:rPr sz="1700" spc="-5" dirty="0">
                <a:solidFill>
                  <a:srgbClr val="FFFFFF"/>
                </a:solidFill>
                <a:latin typeface="Gill Sans MT"/>
                <a:cs typeface="Gill Sans MT"/>
              </a:rPr>
              <a:t>Notice </a:t>
            </a:r>
            <a:r>
              <a:rPr sz="1700" dirty="0">
                <a:solidFill>
                  <a:srgbClr val="FFFFFF"/>
                </a:solidFill>
                <a:latin typeface="Gill Sans MT"/>
                <a:cs typeface="Gill Sans MT"/>
              </a:rPr>
              <a:t>of  </a:t>
            </a:r>
            <a:r>
              <a:rPr sz="1700" spc="-5" dirty="0">
                <a:solidFill>
                  <a:srgbClr val="FFFFFF"/>
                </a:solidFill>
                <a:latin typeface="Gill Sans MT"/>
                <a:cs typeface="Gill Sans MT"/>
              </a:rPr>
              <a:t>minimum</a:t>
            </a:r>
            <a:r>
              <a:rPr sz="1700" spc="-100" dirty="0">
                <a:solidFill>
                  <a:srgbClr val="FFFFFF"/>
                </a:solidFill>
                <a:latin typeface="Gill Sans MT"/>
                <a:cs typeface="Gill Sans MT"/>
              </a:rPr>
              <a:t> </a:t>
            </a:r>
            <a:r>
              <a:rPr sz="1700" dirty="0">
                <a:solidFill>
                  <a:srgbClr val="FFFFFF"/>
                </a:solidFill>
                <a:latin typeface="Gill Sans MT"/>
                <a:cs typeface="Gill Sans MT"/>
              </a:rPr>
              <a:t>30  </a:t>
            </a:r>
            <a:r>
              <a:rPr sz="1700" spc="-20" dirty="0">
                <a:solidFill>
                  <a:srgbClr val="FFFFFF"/>
                </a:solidFill>
                <a:latin typeface="Gill Sans MT"/>
                <a:cs typeface="Gill Sans MT"/>
              </a:rPr>
              <a:t>days </a:t>
            </a:r>
            <a:r>
              <a:rPr sz="1700" spc="-5" dirty="0">
                <a:solidFill>
                  <a:srgbClr val="FFFFFF"/>
                </a:solidFill>
                <a:latin typeface="Gill Sans MT"/>
                <a:cs typeface="Gill Sans MT"/>
              </a:rPr>
              <a:t>for  </a:t>
            </a:r>
            <a:r>
              <a:rPr sz="1700" dirty="0">
                <a:solidFill>
                  <a:srgbClr val="FFFFFF"/>
                </a:solidFill>
                <a:latin typeface="Gill Sans MT"/>
                <a:cs typeface="Gill Sans MT"/>
              </a:rPr>
              <a:t>NCB and  </a:t>
            </a:r>
            <a:r>
              <a:rPr sz="1700" spc="-5" dirty="0">
                <a:solidFill>
                  <a:srgbClr val="FFFFFF"/>
                </a:solidFill>
                <a:latin typeface="Gill Sans MT"/>
                <a:cs typeface="Gill Sans MT"/>
              </a:rPr>
              <a:t>minimum</a:t>
            </a:r>
            <a:r>
              <a:rPr sz="1700" spc="-105" dirty="0">
                <a:solidFill>
                  <a:srgbClr val="FFFFFF"/>
                </a:solidFill>
                <a:latin typeface="Gill Sans MT"/>
                <a:cs typeface="Gill Sans MT"/>
              </a:rPr>
              <a:t> </a:t>
            </a:r>
            <a:r>
              <a:rPr sz="1700" dirty="0">
                <a:solidFill>
                  <a:srgbClr val="FFFFFF"/>
                </a:solidFill>
                <a:latin typeface="Gill Sans MT"/>
                <a:cs typeface="Gill Sans MT"/>
              </a:rPr>
              <a:t>45  </a:t>
            </a:r>
            <a:r>
              <a:rPr sz="1700" spc="-20" dirty="0">
                <a:solidFill>
                  <a:srgbClr val="FFFFFF"/>
                </a:solidFill>
                <a:latin typeface="Gill Sans MT"/>
                <a:cs typeface="Gill Sans MT"/>
              </a:rPr>
              <a:t>days </a:t>
            </a:r>
            <a:r>
              <a:rPr sz="1700" spc="-5" dirty="0">
                <a:solidFill>
                  <a:srgbClr val="FFFFFF"/>
                </a:solidFill>
                <a:latin typeface="Gill Sans MT"/>
                <a:cs typeface="Gill Sans MT"/>
              </a:rPr>
              <a:t>for</a:t>
            </a:r>
            <a:r>
              <a:rPr sz="1700" spc="-65" dirty="0">
                <a:solidFill>
                  <a:srgbClr val="FFFFFF"/>
                </a:solidFill>
                <a:latin typeface="Gill Sans MT"/>
                <a:cs typeface="Gill Sans MT"/>
              </a:rPr>
              <a:t> </a:t>
            </a:r>
            <a:r>
              <a:rPr sz="1700" dirty="0">
                <a:solidFill>
                  <a:srgbClr val="FFFFFF"/>
                </a:solidFill>
                <a:latin typeface="Gill Sans MT"/>
                <a:cs typeface="Gill Sans MT"/>
              </a:rPr>
              <a:t>ICB</a:t>
            </a:r>
            <a:endParaRPr sz="1700">
              <a:latin typeface="Gill Sans MT"/>
              <a:cs typeface="Gill Sans MT"/>
            </a:endParaRPr>
          </a:p>
        </p:txBody>
      </p:sp>
      <p:grpSp>
        <p:nvGrpSpPr>
          <p:cNvPr id="16" name="object 16"/>
          <p:cNvGrpSpPr/>
          <p:nvPr/>
        </p:nvGrpSpPr>
        <p:grpSpPr>
          <a:xfrm>
            <a:off x="4695444" y="3169920"/>
            <a:ext cx="1365885" cy="2026920"/>
            <a:chOff x="4703064" y="3177539"/>
            <a:chExt cx="1365885" cy="2026920"/>
          </a:xfrm>
        </p:grpSpPr>
        <p:sp>
          <p:nvSpPr>
            <p:cNvPr id="17" name="object 17"/>
            <p:cNvSpPr/>
            <p:nvPr/>
          </p:nvSpPr>
          <p:spPr>
            <a:xfrm>
              <a:off x="4710684" y="3185159"/>
              <a:ext cx="1350645" cy="2011680"/>
            </a:xfrm>
            <a:custGeom>
              <a:avLst/>
              <a:gdLst/>
              <a:ahLst/>
              <a:cxnLst/>
              <a:rect l="l" t="t" r="r" b="b"/>
              <a:pathLst>
                <a:path w="1350645" h="2011679">
                  <a:moveTo>
                    <a:pt x="1125219" y="0"/>
                  </a:moveTo>
                  <a:lnTo>
                    <a:pt x="225043"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3" y="2011679"/>
                  </a:lnTo>
                  <a:lnTo>
                    <a:pt x="1125219" y="2011679"/>
                  </a:lnTo>
                  <a:lnTo>
                    <a:pt x="1170587" y="2007109"/>
                  </a:lnTo>
                  <a:lnTo>
                    <a:pt x="1212836" y="1994001"/>
                  </a:lnTo>
                  <a:lnTo>
                    <a:pt x="1251063" y="1973257"/>
                  </a:lnTo>
                  <a:lnTo>
                    <a:pt x="1284366" y="1945782"/>
                  </a:lnTo>
                  <a:lnTo>
                    <a:pt x="1311841" y="1912479"/>
                  </a:lnTo>
                  <a:lnTo>
                    <a:pt x="1332585" y="1874252"/>
                  </a:lnTo>
                  <a:lnTo>
                    <a:pt x="1345693" y="1832003"/>
                  </a:lnTo>
                  <a:lnTo>
                    <a:pt x="1350264" y="1786635"/>
                  </a:lnTo>
                  <a:lnTo>
                    <a:pt x="1350264" y="225043"/>
                  </a:lnTo>
                  <a:lnTo>
                    <a:pt x="1345693" y="179676"/>
                  </a:lnTo>
                  <a:lnTo>
                    <a:pt x="1332585" y="137427"/>
                  </a:lnTo>
                  <a:lnTo>
                    <a:pt x="1311841" y="99200"/>
                  </a:lnTo>
                  <a:lnTo>
                    <a:pt x="1284366" y="65897"/>
                  </a:lnTo>
                  <a:lnTo>
                    <a:pt x="1251063" y="38422"/>
                  </a:lnTo>
                  <a:lnTo>
                    <a:pt x="1212836" y="17678"/>
                  </a:lnTo>
                  <a:lnTo>
                    <a:pt x="1170587" y="4570"/>
                  </a:lnTo>
                  <a:lnTo>
                    <a:pt x="1125219" y="0"/>
                  </a:lnTo>
                  <a:close/>
                </a:path>
              </a:pathLst>
            </a:custGeom>
            <a:solidFill>
              <a:srgbClr val="B71E42"/>
            </a:solidFill>
          </p:spPr>
          <p:txBody>
            <a:bodyPr wrap="square" lIns="0" tIns="0" rIns="0" bIns="0" rtlCol="0"/>
            <a:lstStyle/>
            <a:p>
              <a:endParaRPr/>
            </a:p>
          </p:txBody>
        </p:sp>
        <p:sp>
          <p:nvSpPr>
            <p:cNvPr id="18" name="object 18"/>
            <p:cNvSpPr/>
            <p:nvPr/>
          </p:nvSpPr>
          <p:spPr>
            <a:xfrm>
              <a:off x="4710684"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3" y="0"/>
                  </a:lnTo>
                  <a:lnTo>
                    <a:pt x="1125219" y="0"/>
                  </a:lnTo>
                  <a:lnTo>
                    <a:pt x="1170587" y="4570"/>
                  </a:lnTo>
                  <a:lnTo>
                    <a:pt x="1212836" y="17678"/>
                  </a:lnTo>
                  <a:lnTo>
                    <a:pt x="1251063" y="38422"/>
                  </a:lnTo>
                  <a:lnTo>
                    <a:pt x="1284366" y="65897"/>
                  </a:lnTo>
                  <a:lnTo>
                    <a:pt x="1311841" y="99200"/>
                  </a:lnTo>
                  <a:lnTo>
                    <a:pt x="1332585" y="137427"/>
                  </a:lnTo>
                  <a:lnTo>
                    <a:pt x="1345693" y="179676"/>
                  </a:lnTo>
                  <a:lnTo>
                    <a:pt x="1350264" y="225043"/>
                  </a:lnTo>
                  <a:lnTo>
                    <a:pt x="1350264" y="1786635"/>
                  </a:lnTo>
                  <a:lnTo>
                    <a:pt x="1345693" y="1832003"/>
                  </a:lnTo>
                  <a:lnTo>
                    <a:pt x="1332585" y="1874252"/>
                  </a:lnTo>
                  <a:lnTo>
                    <a:pt x="1311841" y="1912479"/>
                  </a:lnTo>
                  <a:lnTo>
                    <a:pt x="1284366" y="1945782"/>
                  </a:lnTo>
                  <a:lnTo>
                    <a:pt x="1251063" y="1973257"/>
                  </a:lnTo>
                  <a:lnTo>
                    <a:pt x="1212836" y="1994001"/>
                  </a:lnTo>
                  <a:lnTo>
                    <a:pt x="1170587" y="2007109"/>
                  </a:lnTo>
                  <a:lnTo>
                    <a:pt x="1125219" y="2011679"/>
                  </a:lnTo>
                  <a:lnTo>
                    <a:pt x="225043"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19" name="object 19"/>
          <p:cNvSpPr txBox="1"/>
          <p:nvPr/>
        </p:nvSpPr>
        <p:spPr>
          <a:xfrm>
            <a:off x="4920233" y="3679394"/>
            <a:ext cx="915669" cy="962660"/>
          </a:xfrm>
          <a:prstGeom prst="rect">
            <a:avLst/>
          </a:prstGeom>
        </p:spPr>
        <p:txBody>
          <a:bodyPr vert="horz" wrap="square" lIns="0" tIns="46990" rIns="0" bIns="0" rtlCol="0">
            <a:spAutoFit/>
          </a:bodyPr>
          <a:lstStyle/>
          <a:p>
            <a:pPr marL="12700" marR="5080" indent="635" algn="ctr">
              <a:lnSpc>
                <a:spcPct val="87100"/>
              </a:lnSpc>
              <a:spcBef>
                <a:spcPts val="370"/>
              </a:spcBef>
            </a:pPr>
            <a:r>
              <a:rPr sz="1700" spc="-45" dirty="0">
                <a:solidFill>
                  <a:srgbClr val="FFFFFF"/>
                </a:solidFill>
                <a:latin typeface="Gill Sans MT"/>
                <a:cs typeface="Gill Sans MT"/>
              </a:rPr>
              <a:t>Tender  </a:t>
            </a:r>
            <a:r>
              <a:rPr sz="1700" spc="-5" dirty="0">
                <a:solidFill>
                  <a:srgbClr val="FFFFFF"/>
                </a:solidFill>
                <a:latin typeface="Gill Sans MT"/>
                <a:cs typeface="Gill Sans MT"/>
              </a:rPr>
              <a:t>Opening  </a:t>
            </a:r>
            <a:r>
              <a:rPr sz="1700" dirty="0">
                <a:solidFill>
                  <a:srgbClr val="FFFFFF"/>
                </a:solidFill>
                <a:latin typeface="Gill Sans MT"/>
                <a:cs typeface="Gill Sans MT"/>
              </a:rPr>
              <a:t>and  Evaluati</a:t>
            </a:r>
            <a:r>
              <a:rPr sz="1700" spc="-10" dirty="0">
                <a:solidFill>
                  <a:srgbClr val="FFFFFF"/>
                </a:solidFill>
                <a:latin typeface="Gill Sans MT"/>
                <a:cs typeface="Gill Sans MT"/>
              </a:rPr>
              <a:t>o</a:t>
            </a:r>
            <a:r>
              <a:rPr sz="1700" dirty="0">
                <a:solidFill>
                  <a:srgbClr val="FFFFFF"/>
                </a:solidFill>
                <a:latin typeface="Gill Sans MT"/>
                <a:cs typeface="Gill Sans MT"/>
              </a:rPr>
              <a:t>n</a:t>
            </a:r>
            <a:endParaRPr sz="1700">
              <a:latin typeface="Gill Sans MT"/>
              <a:cs typeface="Gill Sans MT"/>
            </a:endParaRPr>
          </a:p>
        </p:txBody>
      </p:sp>
      <p:grpSp>
        <p:nvGrpSpPr>
          <p:cNvPr id="20" name="object 20"/>
          <p:cNvGrpSpPr/>
          <p:nvPr/>
        </p:nvGrpSpPr>
        <p:grpSpPr>
          <a:xfrm>
            <a:off x="6112764" y="3169920"/>
            <a:ext cx="1365885" cy="2026920"/>
            <a:chOff x="6120384" y="3177539"/>
            <a:chExt cx="1365885" cy="2026920"/>
          </a:xfrm>
        </p:grpSpPr>
        <p:sp>
          <p:nvSpPr>
            <p:cNvPr id="21" name="object 21"/>
            <p:cNvSpPr/>
            <p:nvPr/>
          </p:nvSpPr>
          <p:spPr>
            <a:xfrm>
              <a:off x="6128004" y="3185159"/>
              <a:ext cx="1350645" cy="2011680"/>
            </a:xfrm>
            <a:custGeom>
              <a:avLst/>
              <a:gdLst/>
              <a:ahLst/>
              <a:cxnLst/>
              <a:rect l="l" t="t" r="r" b="b"/>
              <a:pathLst>
                <a:path w="1350645" h="2011679">
                  <a:moveTo>
                    <a:pt x="1125220" y="0"/>
                  </a:moveTo>
                  <a:lnTo>
                    <a:pt x="225044"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4"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4" y="1786635"/>
                  </a:lnTo>
                  <a:lnTo>
                    <a:pt x="1350264"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22" name="object 22"/>
            <p:cNvSpPr/>
            <p:nvPr/>
          </p:nvSpPr>
          <p:spPr>
            <a:xfrm>
              <a:off x="6128004"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4"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4" y="225043"/>
                  </a:lnTo>
                  <a:lnTo>
                    <a:pt x="1350264"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4"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23" name="object 23"/>
          <p:cNvSpPr txBox="1"/>
          <p:nvPr/>
        </p:nvSpPr>
        <p:spPr>
          <a:xfrm>
            <a:off x="6271387" y="3792475"/>
            <a:ext cx="1049655" cy="736600"/>
          </a:xfrm>
          <a:prstGeom prst="rect">
            <a:avLst/>
          </a:prstGeom>
        </p:spPr>
        <p:txBody>
          <a:bodyPr vert="horz" wrap="square" lIns="0" tIns="48260" rIns="0" bIns="0" rtlCol="0">
            <a:spAutoFit/>
          </a:bodyPr>
          <a:lstStyle/>
          <a:p>
            <a:pPr marL="12700" marR="5080" algn="ctr">
              <a:lnSpc>
                <a:spcPts val="1780"/>
              </a:lnSpc>
              <a:spcBef>
                <a:spcPts val="380"/>
              </a:spcBef>
            </a:pPr>
            <a:r>
              <a:rPr sz="1700" spc="-10" dirty="0">
                <a:solidFill>
                  <a:srgbClr val="FFFFFF"/>
                </a:solidFill>
                <a:latin typeface="Gill Sans MT"/>
                <a:cs typeface="Gill Sans MT"/>
              </a:rPr>
              <a:t>Approval</a:t>
            </a:r>
            <a:r>
              <a:rPr sz="1700" spc="-95" dirty="0">
                <a:solidFill>
                  <a:srgbClr val="FFFFFF"/>
                </a:solidFill>
                <a:latin typeface="Gill Sans MT"/>
                <a:cs typeface="Gill Sans MT"/>
              </a:rPr>
              <a:t> </a:t>
            </a:r>
            <a:r>
              <a:rPr sz="1700" dirty="0">
                <a:solidFill>
                  <a:srgbClr val="FFFFFF"/>
                </a:solidFill>
                <a:latin typeface="Gill Sans MT"/>
                <a:cs typeface="Gill Sans MT"/>
              </a:rPr>
              <a:t>of  </a:t>
            </a:r>
            <a:r>
              <a:rPr sz="1700" spc="-45" dirty="0">
                <a:solidFill>
                  <a:srgbClr val="FFFFFF"/>
                </a:solidFill>
                <a:latin typeface="Gill Sans MT"/>
                <a:cs typeface="Gill Sans MT"/>
              </a:rPr>
              <a:t>Tender  </a:t>
            </a:r>
            <a:r>
              <a:rPr sz="1700" dirty="0">
                <a:solidFill>
                  <a:srgbClr val="FFFFFF"/>
                </a:solidFill>
                <a:latin typeface="Gill Sans MT"/>
                <a:cs typeface="Gill Sans MT"/>
              </a:rPr>
              <a:t>Evaluation</a:t>
            </a:r>
            <a:endParaRPr sz="1700">
              <a:latin typeface="Gill Sans MT"/>
              <a:cs typeface="Gill Sans MT"/>
            </a:endParaRPr>
          </a:p>
        </p:txBody>
      </p:sp>
      <p:grpSp>
        <p:nvGrpSpPr>
          <p:cNvPr id="24" name="object 24"/>
          <p:cNvGrpSpPr/>
          <p:nvPr/>
        </p:nvGrpSpPr>
        <p:grpSpPr>
          <a:xfrm>
            <a:off x="7531608" y="3169920"/>
            <a:ext cx="1365885" cy="2026920"/>
            <a:chOff x="7539228" y="3177539"/>
            <a:chExt cx="1365885" cy="2026920"/>
          </a:xfrm>
        </p:grpSpPr>
        <p:sp>
          <p:nvSpPr>
            <p:cNvPr id="25" name="object 25"/>
            <p:cNvSpPr/>
            <p:nvPr/>
          </p:nvSpPr>
          <p:spPr>
            <a:xfrm>
              <a:off x="7546848" y="3185159"/>
              <a:ext cx="1350645" cy="2011680"/>
            </a:xfrm>
            <a:custGeom>
              <a:avLst/>
              <a:gdLst/>
              <a:ahLst/>
              <a:cxnLst/>
              <a:rect l="l" t="t" r="r" b="b"/>
              <a:pathLst>
                <a:path w="1350645" h="2011679">
                  <a:moveTo>
                    <a:pt x="1125220" y="0"/>
                  </a:moveTo>
                  <a:lnTo>
                    <a:pt x="225044"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4"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3" y="1786635"/>
                  </a:lnTo>
                  <a:lnTo>
                    <a:pt x="1350263"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26" name="object 26"/>
            <p:cNvSpPr/>
            <p:nvPr/>
          </p:nvSpPr>
          <p:spPr>
            <a:xfrm>
              <a:off x="7546848"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4"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3" y="225043"/>
                  </a:lnTo>
                  <a:lnTo>
                    <a:pt x="1350263"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4"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27" name="object 27"/>
          <p:cNvSpPr txBox="1"/>
          <p:nvPr/>
        </p:nvSpPr>
        <p:spPr>
          <a:xfrm>
            <a:off x="7678927" y="3792475"/>
            <a:ext cx="1071880" cy="736600"/>
          </a:xfrm>
          <a:prstGeom prst="rect">
            <a:avLst/>
          </a:prstGeom>
        </p:spPr>
        <p:txBody>
          <a:bodyPr vert="horz" wrap="square" lIns="0" tIns="48260" rIns="0" bIns="0" rtlCol="0">
            <a:spAutoFit/>
          </a:bodyPr>
          <a:lstStyle/>
          <a:p>
            <a:pPr marL="12700" marR="5080" algn="ctr">
              <a:lnSpc>
                <a:spcPts val="1780"/>
              </a:lnSpc>
              <a:spcBef>
                <a:spcPts val="380"/>
              </a:spcBef>
            </a:pPr>
            <a:r>
              <a:rPr sz="1700" spc="-5" dirty="0">
                <a:solidFill>
                  <a:srgbClr val="FFFFFF"/>
                </a:solidFill>
                <a:latin typeface="Gill Sans MT"/>
                <a:cs typeface="Gill Sans MT"/>
              </a:rPr>
              <a:t>Letter </a:t>
            </a:r>
            <a:r>
              <a:rPr sz="1700" dirty="0">
                <a:solidFill>
                  <a:srgbClr val="FFFFFF"/>
                </a:solidFill>
                <a:latin typeface="Gill Sans MT"/>
                <a:cs typeface="Gill Sans MT"/>
              </a:rPr>
              <a:t>of  Intent </a:t>
            </a:r>
            <a:r>
              <a:rPr sz="1700" spc="-5" dirty="0">
                <a:solidFill>
                  <a:srgbClr val="FFFFFF"/>
                </a:solidFill>
                <a:latin typeface="Gill Sans MT"/>
                <a:cs typeface="Gill Sans MT"/>
              </a:rPr>
              <a:t>(7  </a:t>
            </a:r>
            <a:r>
              <a:rPr sz="1700" spc="-20" dirty="0">
                <a:solidFill>
                  <a:srgbClr val="FFFFFF"/>
                </a:solidFill>
                <a:latin typeface="Gill Sans MT"/>
                <a:cs typeface="Gill Sans MT"/>
              </a:rPr>
              <a:t>days</a:t>
            </a:r>
            <a:r>
              <a:rPr sz="1700" spc="-60" dirty="0">
                <a:solidFill>
                  <a:srgbClr val="FFFFFF"/>
                </a:solidFill>
                <a:latin typeface="Gill Sans MT"/>
                <a:cs typeface="Gill Sans MT"/>
              </a:rPr>
              <a:t> </a:t>
            </a:r>
            <a:r>
              <a:rPr sz="1700" spc="-5" dirty="0">
                <a:solidFill>
                  <a:srgbClr val="FFFFFF"/>
                </a:solidFill>
                <a:latin typeface="Gill Sans MT"/>
                <a:cs typeface="Gill Sans MT"/>
              </a:rPr>
              <a:t>notice)</a:t>
            </a:r>
            <a:endParaRPr sz="1700">
              <a:latin typeface="Gill Sans MT"/>
              <a:cs typeface="Gill Sans MT"/>
            </a:endParaRPr>
          </a:p>
        </p:txBody>
      </p:sp>
      <p:grpSp>
        <p:nvGrpSpPr>
          <p:cNvPr id="28" name="object 28"/>
          <p:cNvGrpSpPr/>
          <p:nvPr/>
        </p:nvGrpSpPr>
        <p:grpSpPr>
          <a:xfrm>
            <a:off x="8948927" y="3169920"/>
            <a:ext cx="1365885" cy="2026920"/>
            <a:chOff x="8956547" y="3177539"/>
            <a:chExt cx="1365885" cy="2026920"/>
          </a:xfrm>
        </p:grpSpPr>
        <p:sp>
          <p:nvSpPr>
            <p:cNvPr id="29" name="object 29"/>
            <p:cNvSpPr/>
            <p:nvPr/>
          </p:nvSpPr>
          <p:spPr>
            <a:xfrm>
              <a:off x="8964167" y="3185159"/>
              <a:ext cx="1350645" cy="2011680"/>
            </a:xfrm>
            <a:custGeom>
              <a:avLst/>
              <a:gdLst/>
              <a:ahLst/>
              <a:cxnLst/>
              <a:rect l="l" t="t" r="r" b="b"/>
              <a:pathLst>
                <a:path w="1350645" h="2011679">
                  <a:moveTo>
                    <a:pt x="1125220" y="0"/>
                  </a:moveTo>
                  <a:lnTo>
                    <a:pt x="225043"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3"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3" y="1786635"/>
                  </a:lnTo>
                  <a:lnTo>
                    <a:pt x="1350263"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30" name="object 30"/>
            <p:cNvSpPr/>
            <p:nvPr/>
          </p:nvSpPr>
          <p:spPr>
            <a:xfrm>
              <a:off x="8964167"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3"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3" y="225043"/>
                  </a:lnTo>
                  <a:lnTo>
                    <a:pt x="1350263"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3"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31" name="object 31"/>
          <p:cNvSpPr txBox="1"/>
          <p:nvPr/>
        </p:nvSpPr>
        <p:spPr>
          <a:xfrm>
            <a:off x="9112376" y="3792475"/>
            <a:ext cx="1042669" cy="736600"/>
          </a:xfrm>
          <a:prstGeom prst="rect">
            <a:avLst/>
          </a:prstGeom>
        </p:spPr>
        <p:txBody>
          <a:bodyPr vert="horz" wrap="square" lIns="0" tIns="48260" rIns="0" bIns="0" rtlCol="0">
            <a:spAutoFit/>
          </a:bodyPr>
          <a:lstStyle/>
          <a:p>
            <a:pPr marL="12700" marR="5080" indent="-1270" algn="ctr">
              <a:lnSpc>
                <a:spcPts val="1780"/>
              </a:lnSpc>
              <a:spcBef>
                <a:spcPts val="380"/>
              </a:spcBef>
            </a:pPr>
            <a:r>
              <a:rPr sz="1700" spc="-5" dirty="0">
                <a:solidFill>
                  <a:srgbClr val="FFFFFF"/>
                </a:solidFill>
                <a:latin typeface="Gill Sans MT"/>
                <a:cs typeface="Gill Sans MT"/>
              </a:rPr>
              <a:t>Letter </a:t>
            </a:r>
            <a:r>
              <a:rPr sz="1700" dirty="0">
                <a:solidFill>
                  <a:srgbClr val="FFFFFF"/>
                </a:solidFill>
                <a:latin typeface="Gill Sans MT"/>
                <a:cs typeface="Gill Sans MT"/>
              </a:rPr>
              <a:t>of  Acceptance  </a:t>
            </a:r>
            <a:r>
              <a:rPr sz="1700" spc="-5" dirty="0">
                <a:solidFill>
                  <a:srgbClr val="FFFFFF"/>
                </a:solidFill>
                <a:latin typeface="Gill Sans MT"/>
                <a:cs typeface="Gill Sans MT"/>
              </a:rPr>
              <a:t>(15</a:t>
            </a:r>
            <a:r>
              <a:rPr sz="1700" spc="-40" dirty="0">
                <a:solidFill>
                  <a:srgbClr val="FFFFFF"/>
                </a:solidFill>
                <a:latin typeface="Gill Sans MT"/>
                <a:cs typeface="Gill Sans MT"/>
              </a:rPr>
              <a:t> </a:t>
            </a:r>
            <a:r>
              <a:rPr sz="1700" spc="-15" dirty="0">
                <a:solidFill>
                  <a:srgbClr val="FFFFFF"/>
                </a:solidFill>
                <a:latin typeface="Gill Sans MT"/>
                <a:cs typeface="Gill Sans MT"/>
              </a:rPr>
              <a:t>days)</a:t>
            </a:r>
            <a:endParaRPr sz="1700">
              <a:latin typeface="Gill Sans MT"/>
              <a:cs typeface="Gill Sans MT"/>
            </a:endParaRPr>
          </a:p>
        </p:txBody>
      </p:sp>
      <p:grpSp>
        <p:nvGrpSpPr>
          <p:cNvPr id="32" name="object 32"/>
          <p:cNvGrpSpPr/>
          <p:nvPr/>
        </p:nvGrpSpPr>
        <p:grpSpPr>
          <a:xfrm>
            <a:off x="10367772" y="3169920"/>
            <a:ext cx="1365885" cy="2026920"/>
            <a:chOff x="10375392" y="3177539"/>
            <a:chExt cx="1365885" cy="2026920"/>
          </a:xfrm>
        </p:grpSpPr>
        <p:sp>
          <p:nvSpPr>
            <p:cNvPr id="33" name="object 33"/>
            <p:cNvSpPr/>
            <p:nvPr/>
          </p:nvSpPr>
          <p:spPr>
            <a:xfrm>
              <a:off x="10383012" y="3185159"/>
              <a:ext cx="1350645" cy="2011680"/>
            </a:xfrm>
            <a:custGeom>
              <a:avLst/>
              <a:gdLst/>
              <a:ahLst/>
              <a:cxnLst/>
              <a:rect l="l" t="t" r="r" b="b"/>
              <a:pathLst>
                <a:path w="1350645" h="2011679">
                  <a:moveTo>
                    <a:pt x="1125220" y="0"/>
                  </a:moveTo>
                  <a:lnTo>
                    <a:pt x="225044" y="0"/>
                  </a:lnTo>
                  <a:lnTo>
                    <a:pt x="179676" y="4570"/>
                  </a:lnTo>
                  <a:lnTo>
                    <a:pt x="137427" y="17678"/>
                  </a:lnTo>
                  <a:lnTo>
                    <a:pt x="99200" y="38422"/>
                  </a:lnTo>
                  <a:lnTo>
                    <a:pt x="65897" y="65897"/>
                  </a:lnTo>
                  <a:lnTo>
                    <a:pt x="38422" y="99200"/>
                  </a:lnTo>
                  <a:lnTo>
                    <a:pt x="17678" y="137427"/>
                  </a:lnTo>
                  <a:lnTo>
                    <a:pt x="4570" y="179676"/>
                  </a:lnTo>
                  <a:lnTo>
                    <a:pt x="0" y="225043"/>
                  </a:lnTo>
                  <a:lnTo>
                    <a:pt x="0" y="1786635"/>
                  </a:lnTo>
                  <a:lnTo>
                    <a:pt x="4570" y="1832003"/>
                  </a:lnTo>
                  <a:lnTo>
                    <a:pt x="17678" y="1874252"/>
                  </a:lnTo>
                  <a:lnTo>
                    <a:pt x="38422" y="1912479"/>
                  </a:lnTo>
                  <a:lnTo>
                    <a:pt x="65897" y="1945782"/>
                  </a:lnTo>
                  <a:lnTo>
                    <a:pt x="99200" y="1973257"/>
                  </a:lnTo>
                  <a:lnTo>
                    <a:pt x="137427" y="1994001"/>
                  </a:lnTo>
                  <a:lnTo>
                    <a:pt x="179676" y="2007109"/>
                  </a:lnTo>
                  <a:lnTo>
                    <a:pt x="225044" y="2011679"/>
                  </a:lnTo>
                  <a:lnTo>
                    <a:pt x="1125220" y="2011679"/>
                  </a:lnTo>
                  <a:lnTo>
                    <a:pt x="1170587" y="2007109"/>
                  </a:lnTo>
                  <a:lnTo>
                    <a:pt x="1212836" y="1994001"/>
                  </a:lnTo>
                  <a:lnTo>
                    <a:pt x="1251063" y="1973257"/>
                  </a:lnTo>
                  <a:lnTo>
                    <a:pt x="1284366" y="1945782"/>
                  </a:lnTo>
                  <a:lnTo>
                    <a:pt x="1311841" y="1912479"/>
                  </a:lnTo>
                  <a:lnTo>
                    <a:pt x="1332585" y="1874252"/>
                  </a:lnTo>
                  <a:lnTo>
                    <a:pt x="1345693" y="1832003"/>
                  </a:lnTo>
                  <a:lnTo>
                    <a:pt x="1350264" y="1786635"/>
                  </a:lnTo>
                  <a:lnTo>
                    <a:pt x="1350264" y="225043"/>
                  </a:lnTo>
                  <a:lnTo>
                    <a:pt x="1345693" y="179676"/>
                  </a:lnTo>
                  <a:lnTo>
                    <a:pt x="1332585" y="137427"/>
                  </a:lnTo>
                  <a:lnTo>
                    <a:pt x="1311841" y="99200"/>
                  </a:lnTo>
                  <a:lnTo>
                    <a:pt x="1284366" y="65897"/>
                  </a:lnTo>
                  <a:lnTo>
                    <a:pt x="1251063" y="38422"/>
                  </a:lnTo>
                  <a:lnTo>
                    <a:pt x="1212836" y="17678"/>
                  </a:lnTo>
                  <a:lnTo>
                    <a:pt x="1170587" y="4570"/>
                  </a:lnTo>
                  <a:lnTo>
                    <a:pt x="1125220" y="0"/>
                  </a:lnTo>
                  <a:close/>
                </a:path>
              </a:pathLst>
            </a:custGeom>
            <a:solidFill>
              <a:srgbClr val="B71E42"/>
            </a:solidFill>
          </p:spPr>
          <p:txBody>
            <a:bodyPr wrap="square" lIns="0" tIns="0" rIns="0" bIns="0" rtlCol="0"/>
            <a:lstStyle/>
            <a:p>
              <a:endParaRPr/>
            </a:p>
          </p:txBody>
        </p:sp>
        <p:sp>
          <p:nvSpPr>
            <p:cNvPr id="34" name="object 34"/>
            <p:cNvSpPr/>
            <p:nvPr/>
          </p:nvSpPr>
          <p:spPr>
            <a:xfrm>
              <a:off x="10383012" y="3185159"/>
              <a:ext cx="1350645" cy="2011680"/>
            </a:xfrm>
            <a:custGeom>
              <a:avLst/>
              <a:gdLst/>
              <a:ahLst/>
              <a:cxnLst/>
              <a:rect l="l" t="t" r="r" b="b"/>
              <a:pathLst>
                <a:path w="1350645" h="2011679">
                  <a:moveTo>
                    <a:pt x="0" y="225043"/>
                  </a:moveTo>
                  <a:lnTo>
                    <a:pt x="4570" y="179676"/>
                  </a:lnTo>
                  <a:lnTo>
                    <a:pt x="17678" y="137427"/>
                  </a:lnTo>
                  <a:lnTo>
                    <a:pt x="38422" y="99200"/>
                  </a:lnTo>
                  <a:lnTo>
                    <a:pt x="65897" y="65897"/>
                  </a:lnTo>
                  <a:lnTo>
                    <a:pt x="99200" y="38422"/>
                  </a:lnTo>
                  <a:lnTo>
                    <a:pt x="137427" y="17678"/>
                  </a:lnTo>
                  <a:lnTo>
                    <a:pt x="179676" y="4570"/>
                  </a:lnTo>
                  <a:lnTo>
                    <a:pt x="225044" y="0"/>
                  </a:lnTo>
                  <a:lnTo>
                    <a:pt x="1125220" y="0"/>
                  </a:lnTo>
                  <a:lnTo>
                    <a:pt x="1170587" y="4570"/>
                  </a:lnTo>
                  <a:lnTo>
                    <a:pt x="1212836" y="17678"/>
                  </a:lnTo>
                  <a:lnTo>
                    <a:pt x="1251063" y="38422"/>
                  </a:lnTo>
                  <a:lnTo>
                    <a:pt x="1284366" y="65897"/>
                  </a:lnTo>
                  <a:lnTo>
                    <a:pt x="1311841" y="99200"/>
                  </a:lnTo>
                  <a:lnTo>
                    <a:pt x="1332585" y="137427"/>
                  </a:lnTo>
                  <a:lnTo>
                    <a:pt x="1345693" y="179676"/>
                  </a:lnTo>
                  <a:lnTo>
                    <a:pt x="1350264" y="225043"/>
                  </a:lnTo>
                  <a:lnTo>
                    <a:pt x="1350264" y="1786635"/>
                  </a:lnTo>
                  <a:lnTo>
                    <a:pt x="1345693" y="1832003"/>
                  </a:lnTo>
                  <a:lnTo>
                    <a:pt x="1332585" y="1874252"/>
                  </a:lnTo>
                  <a:lnTo>
                    <a:pt x="1311841" y="1912479"/>
                  </a:lnTo>
                  <a:lnTo>
                    <a:pt x="1284366" y="1945782"/>
                  </a:lnTo>
                  <a:lnTo>
                    <a:pt x="1251063" y="1973257"/>
                  </a:lnTo>
                  <a:lnTo>
                    <a:pt x="1212836" y="1994001"/>
                  </a:lnTo>
                  <a:lnTo>
                    <a:pt x="1170587" y="2007109"/>
                  </a:lnTo>
                  <a:lnTo>
                    <a:pt x="1125220" y="2011679"/>
                  </a:lnTo>
                  <a:lnTo>
                    <a:pt x="225044" y="2011679"/>
                  </a:lnTo>
                  <a:lnTo>
                    <a:pt x="179676" y="2007109"/>
                  </a:lnTo>
                  <a:lnTo>
                    <a:pt x="137427" y="1994001"/>
                  </a:lnTo>
                  <a:lnTo>
                    <a:pt x="99200" y="1973257"/>
                  </a:lnTo>
                  <a:lnTo>
                    <a:pt x="65897" y="1945782"/>
                  </a:lnTo>
                  <a:lnTo>
                    <a:pt x="38422" y="1912479"/>
                  </a:lnTo>
                  <a:lnTo>
                    <a:pt x="17678" y="1874252"/>
                  </a:lnTo>
                  <a:lnTo>
                    <a:pt x="4570" y="1832003"/>
                  </a:lnTo>
                  <a:lnTo>
                    <a:pt x="0" y="1786635"/>
                  </a:lnTo>
                  <a:lnTo>
                    <a:pt x="0" y="225043"/>
                  </a:lnTo>
                  <a:close/>
                </a:path>
              </a:pathLst>
            </a:custGeom>
            <a:ln w="15240">
              <a:solidFill>
                <a:srgbClr val="FFFFFF"/>
              </a:solidFill>
            </a:ln>
          </p:spPr>
          <p:txBody>
            <a:bodyPr wrap="square" lIns="0" tIns="0" rIns="0" bIns="0" rtlCol="0"/>
            <a:lstStyle/>
            <a:p>
              <a:endParaRPr/>
            </a:p>
          </p:txBody>
        </p:sp>
      </p:grpSp>
      <p:sp>
        <p:nvSpPr>
          <p:cNvPr id="35" name="object 35"/>
          <p:cNvSpPr txBox="1"/>
          <p:nvPr/>
        </p:nvSpPr>
        <p:spPr>
          <a:xfrm>
            <a:off x="10571734" y="3905251"/>
            <a:ext cx="960119" cy="511175"/>
          </a:xfrm>
          <a:prstGeom prst="rect">
            <a:avLst/>
          </a:prstGeom>
        </p:spPr>
        <p:txBody>
          <a:bodyPr vert="horz" wrap="square" lIns="0" tIns="48260" rIns="0" bIns="0" rtlCol="0">
            <a:spAutoFit/>
          </a:bodyPr>
          <a:lstStyle/>
          <a:p>
            <a:pPr marL="12700" marR="5080" indent="68580">
              <a:lnSpc>
                <a:spcPts val="1780"/>
              </a:lnSpc>
              <a:spcBef>
                <a:spcPts val="380"/>
              </a:spcBef>
            </a:pPr>
            <a:r>
              <a:rPr sz="1700" dirty="0">
                <a:solidFill>
                  <a:srgbClr val="FFFFFF"/>
                </a:solidFill>
                <a:latin typeface="Gill Sans MT"/>
                <a:cs typeface="Gill Sans MT"/>
              </a:rPr>
              <a:t>Contract  </a:t>
            </a:r>
            <a:r>
              <a:rPr sz="1700" spc="5" dirty="0">
                <a:solidFill>
                  <a:srgbClr val="FFFFFF"/>
                </a:solidFill>
                <a:latin typeface="Gill Sans MT"/>
                <a:cs typeface="Gill Sans MT"/>
              </a:rPr>
              <a:t>D</a:t>
            </a:r>
            <a:r>
              <a:rPr sz="1700" dirty="0">
                <a:solidFill>
                  <a:srgbClr val="FFFFFF"/>
                </a:solidFill>
                <a:latin typeface="Gill Sans MT"/>
                <a:cs typeface="Gill Sans MT"/>
              </a:rPr>
              <a:t>o</a:t>
            </a:r>
            <a:r>
              <a:rPr sz="1700" spc="-10" dirty="0">
                <a:solidFill>
                  <a:srgbClr val="FFFFFF"/>
                </a:solidFill>
                <a:latin typeface="Gill Sans MT"/>
                <a:cs typeface="Gill Sans MT"/>
              </a:rPr>
              <a:t>c</a:t>
            </a:r>
            <a:r>
              <a:rPr sz="1700" dirty="0">
                <a:solidFill>
                  <a:srgbClr val="FFFFFF"/>
                </a:solidFill>
                <a:latin typeface="Gill Sans MT"/>
                <a:cs typeface="Gill Sans MT"/>
              </a:rPr>
              <a:t>u</a:t>
            </a:r>
            <a:r>
              <a:rPr sz="1700" spc="-10" dirty="0">
                <a:solidFill>
                  <a:srgbClr val="FFFFFF"/>
                </a:solidFill>
                <a:latin typeface="Gill Sans MT"/>
                <a:cs typeface="Gill Sans MT"/>
              </a:rPr>
              <a:t>m</a:t>
            </a:r>
            <a:r>
              <a:rPr sz="1700" dirty="0">
                <a:solidFill>
                  <a:srgbClr val="FFFFFF"/>
                </a:solidFill>
                <a:latin typeface="Gill Sans MT"/>
                <a:cs typeface="Gill Sans MT"/>
              </a:rPr>
              <a:t>ent</a:t>
            </a:r>
            <a:endParaRPr sz="1700">
              <a:latin typeface="Gill Sans MT"/>
              <a:cs typeface="Gill Sans MT"/>
            </a:endParaRPr>
          </a:p>
        </p:txBody>
      </p:sp>
      <p:sp>
        <p:nvSpPr>
          <p:cNvPr id="36" name="object 36"/>
          <p:cNvSpPr txBox="1">
            <a:spLocks noGrp="1"/>
          </p:cNvSpPr>
          <p:nvPr>
            <p:ph type="title"/>
          </p:nvPr>
        </p:nvSpPr>
        <p:spPr>
          <a:xfrm>
            <a:off x="1229866" y="147879"/>
            <a:ext cx="10503791" cy="566822"/>
          </a:xfrm>
          <a:prstGeom prst="rect">
            <a:avLst/>
          </a:prstGeom>
        </p:spPr>
        <p:txBody>
          <a:bodyPr vert="horz" wrap="square" lIns="0" tIns="12700" rIns="0" bIns="0" rtlCol="0">
            <a:spAutoFit/>
          </a:bodyPr>
          <a:lstStyle/>
          <a:p>
            <a:pPr marL="12700">
              <a:lnSpc>
                <a:spcPct val="100000"/>
              </a:lnSpc>
              <a:spcBef>
                <a:spcPts val="100"/>
              </a:spcBef>
            </a:pPr>
            <a:r>
              <a:rPr sz="3600" b="1" dirty="0">
                <a:solidFill>
                  <a:srgbClr val="002060"/>
                </a:solidFill>
                <a:latin typeface="Times New Roman" panose="02020603050405020304" pitchFamily="18" charset="0"/>
                <a:cs typeface="Times New Roman" panose="02020603050405020304" pitchFamily="18" charset="0"/>
              </a:rPr>
              <a:t>PROCESS OF PROCUREMENT OF WORKS</a:t>
            </a:r>
          </a:p>
        </p:txBody>
      </p:sp>
      <p:grpSp>
        <p:nvGrpSpPr>
          <p:cNvPr id="37" name="object 37"/>
          <p:cNvGrpSpPr/>
          <p:nvPr/>
        </p:nvGrpSpPr>
        <p:grpSpPr>
          <a:xfrm>
            <a:off x="46884" y="1454214"/>
            <a:ext cx="2055495" cy="1823085"/>
            <a:chOff x="54504" y="1461833"/>
            <a:chExt cx="2055495" cy="1823085"/>
          </a:xfrm>
        </p:grpSpPr>
        <p:sp>
          <p:nvSpPr>
            <p:cNvPr id="38" name="object 38"/>
            <p:cNvSpPr/>
            <p:nvPr/>
          </p:nvSpPr>
          <p:spPr>
            <a:xfrm>
              <a:off x="62442" y="1469771"/>
              <a:ext cx="2039620" cy="1807210"/>
            </a:xfrm>
            <a:custGeom>
              <a:avLst/>
              <a:gdLst/>
              <a:ahLst/>
              <a:cxnLst/>
              <a:rect l="l" t="t" r="r" b="b"/>
              <a:pathLst>
                <a:path w="2039620" h="1807210">
                  <a:moveTo>
                    <a:pt x="0" y="0"/>
                  </a:moveTo>
                  <a:lnTo>
                    <a:pt x="48690" y="11712"/>
                  </a:lnTo>
                  <a:lnTo>
                    <a:pt x="96776" y="24271"/>
                  </a:lnTo>
                  <a:lnTo>
                    <a:pt x="144256" y="37677"/>
                  </a:lnTo>
                  <a:lnTo>
                    <a:pt x="191130" y="51929"/>
                  </a:lnTo>
                  <a:lnTo>
                    <a:pt x="237400" y="67028"/>
                  </a:lnTo>
                  <a:lnTo>
                    <a:pt x="283064" y="82974"/>
                  </a:lnTo>
                  <a:lnTo>
                    <a:pt x="328122" y="99767"/>
                  </a:lnTo>
                  <a:lnTo>
                    <a:pt x="372575" y="117406"/>
                  </a:lnTo>
                  <a:lnTo>
                    <a:pt x="416423" y="135892"/>
                  </a:lnTo>
                  <a:lnTo>
                    <a:pt x="459665" y="155224"/>
                  </a:lnTo>
                  <a:lnTo>
                    <a:pt x="502302" y="175403"/>
                  </a:lnTo>
                  <a:lnTo>
                    <a:pt x="544333" y="196429"/>
                  </a:lnTo>
                  <a:lnTo>
                    <a:pt x="585759" y="218302"/>
                  </a:lnTo>
                  <a:lnTo>
                    <a:pt x="626580" y="241021"/>
                  </a:lnTo>
                  <a:lnTo>
                    <a:pt x="666795" y="264587"/>
                  </a:lnTo>
                  <a:lnTo>
                    <a:pt x="706405" y="289000"/>
                  </a:lnTo>
                  <a:lnTo>
                    <a:pt x="745410" y="314260"/>
                  </a:lnTo>
                  <a:lnTo>
                    <a:pt x="783809" y="340366"/>
                  </a:lnTo>
                  <a:lnTo>
                    <a:pt x="821603" y="367319"/>
                  </a:lnTo>
                  <a:lnTo>
                    <a:pt x="858791" y="395119"/>
                  </a:lnTo>
                  <a:lnTo>
                    <a:pt x="895374" y="423766"/>
                  </a:lnTo>
                  <a:lnTo>
                    <a:pt x="931352" y="453259"/>
                  </a:lnTo>
                  <a:lnTo>
                    <a:pt x="966724" y="483600"/>
                  </a:lnTo>
                  <a:lnTo>
                    <a:pt x="1001490" y="514787"/>
                  </a:lnTo>
                  <a:lnTo>
                    <a:pt x="1035652" y="546821"/>
                  </a:lnTo>
                  <a:lnTo>
                    <a:pt x="1069208" y="579701"/>
                  </a:lnTo>
                  <a:lnTo>
                    <a:pt x="1102158" y="613429"/>
                  </a:lnTo>
                  <a:lnTo>
                    <a:pt x="1134504" y="648003"/>
                  </a:lnTo>
                  <a:lnTo>
                    <a:pt x="1166243" y="683425"/>
                  </a:lnTo>
                  <a:lnTo>
                    <a:pt x="1197378" y="719693"/>
                  </a:lnTo>
                  <a:lnTo>
                    <a:pt x="1227907" y="756808"/>
                  </a:lnTo>
                  <a:lnTo>
                    <a:pt x="1257830" y="794769"/>
                  </a:lnTo>
                  <a:lnTo>
                    <a:pt x="1287149" y="833578"/>
                  </a:lnTo>
                  <a:lnTo>
                    <a:pt x="1315862" y="873234"/>
                  </a:lnTo>
                  <a:lnTo>
                    <a:pt x="1343969" y="913736"/>
                  </a:lnTo>
                  <a:lnTo>
                    <a:pt x="1371471" y="955085"/>
                  </a:lnTo>
                  <a:lnTo>
                    <a:pt x="1398368" y="997282"/>
                  </a:lnTo>
                  <a:lnTo>
                    <a:pt x="1424659" y="1040325"/>
                  </a:lnTo>
                  <a:lnTo>
                    <a:pt x="1450345" y="1084215"/>
                  </a:lnTo>
                  <a:lnTo>
                    <a:pt x="1475425" y="1128952"/>
                  </a:lnTo>
                  <a:lnTo>
                    <a:pt x="1499901" y="1174536"/>
                  </a:lnTo>
                  <a:lnTo>
                    <a:pt x="1523770" y="1220967"/>
                  </a:lnTo>
                  <a:lnTo>
                    <a:pt x="1547035" y="1268245"/>
                  </a:lnTo>
                  <a:lnTo>
                    <a:pt x="1569694" y="1316370"/>
                  </a:lnTo>
                  <a:lnTo>
                    <a:pt x="1591747" y="1365342"/>
                  </a:lnTo>
                  <a:lnTo>
                    <a:pt x="1613195" y="1415161"/>
                  </a:lnTo>
                  <a:lnTo>
                    <a:pt x="1428410" y="1494281"/>
                  </a:lnTo>
                  <a:lnTo>
                    <a:pt x="1950380" y="1806702"/>
                  </a:lnTo>
                  <a:lnTo>
                    <a:pt x="2039153" y="1233042"/>
                  </a:lnTo>
                  <a:lnTo>
                    <a:pt x="1854368" y="1312037"/>
                  </a:lnTo>
                  <a:lnTo>
                    <a:pt x="1824644" y="1261394"/>
                  </a:lnTo>
                  <a:lnTo>
                    <a:pt x="1794582" y="1211747"/>
                  </a:lnTo>
                  <a:lnTo>
                    <a:pt x="1764181" y="1163094"/>
                  </a:lnTo>
                  <a:lnTo>
                    <a:pt x="1733442" y="1115435"/>
                  </a:lnTo>
                  <a:lnTo>
                    <a:pt x="1702364" y="1068771"/>
                  </a:lnTo>
                  <a:lnTo>
                    <a:pt x="1670948" y="1023102"/>
                  </a:lnTo>
                  <a:lnTo>
                    <a:pt x="1639193" y="978427"/>
                  </a:lnTo>
                  <a:lnTo>
                    <a:pt x="1607100" y="934747"/>
                  </a:lnTo>
                  <a:lnTo>
                    <a:pt x="1574669" y="892062"/>
                  </a:lnTo>
                  <a:lnTo>
                    <a:pt x="1541899" y="850371"/>
                  </a:lnTo>
                  <a:lnTo>
                    <a:pt x="1508791" y="809674"/>
                  </a:lnTo>
                  <a:lnTo>
                    <a:pt x="1475344" y="769972"/>
                  </a:lnTo>
                  <a:lnTo>
                    <a:pt x="1441559" y="731264"/>
                  </a:lnTo>
                  <a:lnTo>
                    <a:pt x="1407436" y="693551"/>
                  </a:lnTo>
                  <a:lnTo>
                    <a:pt x="1372974" y="656832"/>
                  </a:lnTo>
                  <a:lnTo>
                    <a:pt x="1338174" y="621108"/>
                  </a:lnTo>
                  <a:lnTo>
                    <a:pt x="1303035" y="586378"/>
                  </a:lnTo>
                  <a:lnTo>
                    <a:pt x="1267558" y="552643"/>
                  </a:lnTo>
                  <a:lnTo>
                    <a:pt x="1231743" y="519901"/>
                  </a:lnTo>
                  <a:lnTo>
                    <a:pt x="1195590" y="488155"/>
                  </a:lnTo>
                  <a:lnTo>
                    <a:pt x="1159098" y="457402"/>
                  </a:lnTo>
                  <a:lnTo>
                    <a:pt x="1122268" y="427644"/>
                  </a:lnTo>
                  <a:lnTo>
                    <a:pt x="1085099" y="398881"/>
                  </a:lnTo>
                  <a:lnTo>
                    <a:pt x="1047593" y="371112"/>
                  </a:lnTo>
                  <a:lnTo>
                    <a:pt x="1009748" y="344337"/>
                  </a:lnTo>
                  <a:lnTo>
                    <a:pt x="971564" y="318556"/>
                  </a:lnTo>
                  <a:lnTo>
                    <a:pt x="933043" y="293770"/>
                  </a:lnTo>
                  <a:lnTo>
                    <a:pt x="894183" y="269977"/>
                  </a:lnTo>
                  <a:lnTo>
                    <a:pt x="854985" y="247180"/>
                  </a:lnTo>
                  <a:lnTo>
                    <a:pt x="815448" y="225376"/>
                  </a:lnTo>
                  <a:lnTo>
                    <a:pt x="775574" y="204567"/>
                  </a:lnTo>
                  <a:lnTo>
                    <a:pt x="735361" y="184752"/>
                  </a:lnTo>
                  <a:lnTo>
                    <a:pt x="694810" y="165931"/>
                  </a:lnTo>
                  <a:lnTo>
                    <a:pt x="653921" y="148104"/>
                  </a:lnTo>
                  <a:lnTo>
                    <a:pt x="612693" y="131272"/>
                  </a:lnTo>
                  <a:lnTo>
                    <a:pt x="571127" y="115433"/>
                  </a:lnTo>
                  <a:lnTo>
                    <a:pt x="529223" y="100589"/>
                  </a:lnTo>
                  <a:lnTo>
                    <a:pt x="486981" y="86739"/>
                  </a:lnTo>
                  <a:lnTo>
                    <a:pt x="444401" y="73883"/>
                  </a:lnTo>
                  <a:lnTo>
                    <a:pt x="401482" y="62022"/>
                  </a:lnTo>
                  <a:lnTo>
                    <a:pt x="358226" y="51154"/>
                  </a:lnTo>
                  <a:lnTo>
                    <a:pt x="314631" y="41280"/>
                  </a:lnTo>
                  <a:lnTo>
                    <a:pt x="270698" y="32401"/>
                  </a:lnTo>
                  <a:lnTo>
                    <a:pt x="226427" y="24516"/>
                  </a:lnTo>
                  <a:lnTo>
                    <a:pt x="181818" y="17624"/>
                  </a:lnTo>
                  <a:lnTo>
                    <a:pt x="136870" y="11727"/>
                  </a:lnTo>
                  <a:lnTo>
                    <a:pt x="91585" y="6824"/>
                  </a:lnTo>
                  <a:lnTo>
                    <a:pt x="45961" y="2915"/>
                  </a:lnTo>
                  <a:lnTo>
                    <a:pt x="0" y="0"/>
                  </a:lnTo>
                  <a:close/>
                </a:path>
              </a:pathLst>
            </a:custGeom>
            <a:solidFill>
              <a:srgbClr val="B71E42"/>
            </a:solidFill>
          </p:spPr>
          <p:txBody>
            <a:bodyPr wrap="square" lIns="0" tIns="0" rIns="0" bIns="0" rtlCol="0"/>
            <a:lstStyle/>
            <a:p>
              <a:endParaRPr/>
            </a:p>
          </p:txBody>
        </p:sp>
        <p:sp>
          <p:nvSpPr>
            <p:cNvPr id="39" name="object 39"/>
            <p:cNvSpPr/>
            <p:nvPr/>
          </p:nvSpPr>
          <p:spPr>
            <a:xfrm>
              <a:off x="62442" y="1469771"/>
              <a:ext cx="2039620" cy="1807210"/>
            </a:xfrm>
            <a:custGeom>
              <a:avLst/>
              <a:gdLst/>
              <a:ahLst/>
              <a:cxnLst/>
              <a:rect l="l" t="t" r="r" b="b"/>
              <a:pathLst>
                <a:path w="2039620" h="1807210">
                  <a:moveTo>
                    <a:pt x="0" y="0"/>
                  </a:moveTo>
                  <a:lnTo>
                    <a:pt x="45961" y="2915"/>
                  </a:lnTo>
                  <a:lnTo>
                    <a:pt x="91585" y="6824"/>
                  </a:lnTo>
                  <a:lnTo>
                    <a:pt x="136870" y="11727"/>
                  </a:lnTo>
                  <a:lnTo>
                    <a:pt x="181818" y="17624"/>
                  </a:lnTo>
                  <a:lnTo>
                    <a:pt x="226427" y="24516"/>
                  </a:lnTo>
                  <a:lnTo>
                    <a:pt x="270698" y="32401"/>
                  </a:lnTo>
                  <a:lnTo>
                    <a:pt x="314631" y="41280"/>
                  </a:lnTo>
                  <a:lnTo>
                    <a:pt x="358226" y="51154"/>
                  </a:lnTo>
                  <a:lnTo>
                    <a:pt x="401482" y="62022"/>
                  </a:lnTo>
                  <a:lnTo>
                    <a:pt x="444401" y="73883"/>
                  </a:lnTo>
                  <a:lnTo>
                    <a:pt x="486981" y="86739"/>
                  </a:lnTo>
                  <a:lnTo>
                    <a:pt x="529223" y="100589"/>
                  </a:lnTo>
                  <a:lnTo>
                    <a:pt x="571127" y="115433"/>
                  </a:lnTo>
                  <a:lnTo>
                    <a:pt x="612693" y="131272"/>
                  </a:lnTo>
                  <a:lnTo>
                    <a:pt x="653921" y="148104"/>
                  </a:lnTo>
                  <a:lnTo>
                    <a:pt x="694810" y="165931"/>
                  </a:lnTo>
                  <a:lnTo>
                    <a:pt x="735361" y="184752"/>
                  </a:lnTo>
                  <a:lnTo>
                    <a:pt x="775574" y="204567"/>
                  </a:lnTo>
                  <a:lnTo>
                    <a:pt x="815448" y="225376"/>
                  </a:lnTo>
                  <a:lnTo>
                    <a:pt x="854985" y="247180"/>
                  </a:lnTo>
                  <a:lnTo>
                    <a:pt x="894183" y="269977"/>
                  </a:lnTo>
                  <a:lnTo>
                    <a:pt x="933043" y="293770"/>
                  </a:lnTo>
                  <a:lnTo>
                    <a:pt x="971564" y="318556"/>
                  </a:lnTo>
                  <a:lnTo>
                    <a:pt x="1009748" y="344337"/>
                  </a:lnTo>
                  <a:lnTo>
                    <a:pt x="1047593" y="371112"/>
                  </a:lnTo>
                  <a:lnTo>
                    <a:pt x="1085099" y="398881"/>
                  </a:lnTo>
                  <a:lnTo>
                    <a:pt x="1122268" y="427644"/>
                  </a:lnTo>
                  <a:lnTo>
                    <a:pt x="1159098" y="457402"/>
                  </a:lnTo>
                  <a:lnTo>
                    <a:pt x="1195590" y="488155"/>
                  </a:lnTo>
                  <a:lnTo>
                    <a:pt x="1231743" y="519901"/>
                  </a:lnTo>
                  <a:lnTo>
                    <a:pt x="1267558" y="552643"/>
                  </a:lnTo>
                  <a:lnTo>
                    <a:pt x="1303035" y="586378"/>
                  </a:lnTo>
                  <a:lnTo>
                    <a:pt x="1338174" y="621108"/>
                  </a:lnTo>
                  <a:lnTo>
                    <a:pt x="1372974" y="656832"/>
                  </a:lnTo>
                  <a:lnTo>
                    <a:pt x="1407436" y="693551"/>
                  </a:lnTo>
                  <a:lnTo>
                    <a:pt x="1441559" y="731264"/>
                  </a:lnTo>
                  <a:lnTo>
                    <a:pt x="1475344" y="769972"/>
                  </a:lnTo>
                  <a:lnTo>
                    <a:pt x="1508791" y="809674"/>
                  </a:lnTo>
                  <a:lnTo>
                    <a:pt x="1541899" y="850371"/>
                  </a:lnTo>
                  <a:lnTo>
                    <a:pt x="1574669" y="892062"/>
                  </a:lnTo>
                  <a:lnTo>
                    <a:pt x="1607100" y="934747"/>
                  </a:lnTo>
                  <a:lnTo>
                    <a:pt x="1639193" y="978427"/>
                  </a:lnTo>
                  <a:lnTo>
                    <a:pt x="1670948" y="1023102"/>
                  </a:lnTo>
                  <a:lnTo>
                    <a:pt x="1702364" y="1068771"/>
                  </a:lnTo>
                  <a:lnTo>
                    <a:pt x="1733442" y="1115435"/>
                  </a:lnTo>
                  <a:lnTo>
                    <a:pt x="1764181" y="1163094"/>
                  </a:lnTo>
                  <a:lnTo>
                    <a:pt x="1794582" y="1211747"/>
                  </a:lnTo>
                  <a:lnTo>
                    <a:pt x="1824644" y="1261394"/>
                  </a:lnTo>
                  <a:lnTo>
                    <a:pt x="1854368" y="1312037"/>
                  </a:lnTo>
                  <a:lnTo>
                    <a:pt x="2039153" y="1233042"/>
                  </a:lnTo>
                  <a:lnTo>
                    <a:pt x="1950380" y="1806702"/>
                  </a:lnTo>
                  <a:lnTo>
                    <a:pt x="1428410" y="1494281"/>
                  </a:lnTo>
                  <a:lnTo>
                    <a:pt x="1613195" y="1415161"/>
                  </a:lnTo>
                  <a:lnTo>
                    <a:pt x="1591747" y="1365342"/>
                  </a:lnTo>
                  <a:lnTo>
                    <a:pt x="1569694" y="1316370"/>
                  </a:lnTo>
                  <a:lnTo>
                    <a:pt x="1547035" y="1268245"/>
                  </a:lnTo>
                  <a:lnTo>
                    <a:pt x="1523770" y="1220967"/>
                  </a:lnTo>
                  <a:lnTo>
                    <a:pt x="1499901" y="1174536"/>
                  </a:lnTo>
                  <a:lnTo>
                    <a:pt x="1475425" y="1128952"/>
                  </a:lnTo>
                  <a:lnTo>
                    <a:pt x="1450345" y="1084215"/>
                  </a:lnTo>
                  <a:lnTo>
                    <a:pt x="1424659" y="1040325"/>
                  </a:lnTo>
                  <a:lnTo>
                    <a:pt x="1398368" y="997282"/>
                  </a:lnTo>
                  <a:lnTo>
                    <a:pt x="1371471" y="955085"/>
                  </a:lnTo>
                  <a:lnTo>
                    <a:pt x="1343969" y="913736"/>
                  </a:lnTo>
                  <a:lnTo>
                    <a:pt x="1315862" y="873234"/>
                  </a:lnTo>
                  <a:lnTo>
                    <a:pt x="1287149" y="833578"/>
                  </a:lnTo>
                  <a:lnTo>
                    <a:pt x="1257830" y="794769"/>
                  </a:lnTo>
                  <a:lnTo>
                    <a:pt x="1227907" y="756808"/>
                  </a:lnTo>
                  <a:lnTo>
                    <a:pt x="1197378" y="719693"/>
                  </a:lnTo>
                  <a:lnTo>
                    <a:pt x="1166243" y="683425"/>
                  </a:lnTo>
                  <a:lnTo>
                    <a:pt x="1134504" y="648003"/>
                  </a:lnTo>
                  <a:lnTo>
                    <a:pt x="1102158" y="613429"/>
                  </a:lnTo>
                  <a:lnTo>
                    <a:pt x="1069208" y="579701"/>
                  </a:lnTo>
                  <a:lnTo>
                    <a:pt x="1035652" y="546821"/>
                  </a:lnTo>
                  <a:lnTo>
                    <a:pt x="1001490" y="514787"/>
                  </a:lnTo>
                  <a:lnTo>
                    <a:pt x="966724" y="483600"/>
                  </a:lnTo>
                  <a:lnTo>
                    <a:pt x="931352" y="453259"/>
                  </a:lnTo>
                  <a:lnTo>
                    <a:pt x="895374" y="423766"/>
                  </a:lnTo>
                  <a:lnTo>
                    <a:pt x="858791" y="395119"/>
                  </a:lnTo>
                  <a:lnTo>
                    <a:pt x="821603" y="367319"/>
                  </a:lnTo>
                  <a:lnTo>
                    <a:pt x="783809" y="340366"/>
                  </a:lnTo>
                  <a:lnTo>
                    <a:pt x="745410" y="314260"/>
                  </a:lnTo>
                  <a:lnTo>
                    <a:pt x="706405" y="289000"/>
                  </a:lnTo>
                  <a:lnTo>
                    <a:pt x="666795" y="264587"/>
                  </a:lnTo>
                  <a:lnTo>
                    <a:pt x="626580" y="241021"/>
                  </a:lnTo>
                  <a:lnTo>
                    <a:pt x="585759" y="218302"/>
                  </a:lnTo>
                  <a:lnTo>
                    <a:pt x="544333" y="196429"/>
                  </a:lnTo>
                  <a:lnTo>
                    <a:pt x="502302" y="175403"/>
                  </a:lnTo>
                  <a:lnTo>
                    <a:pt x="459665" y="155224"/>
                  </a:lnTo>
                  <a:lnTo>
                    <a:pt x="416423" y="135892"/>
                  </a:lnTo>
                  <a:lnTo>
                    <a:pt x="372575" y="117406"/>
                  </a:lnTo>
                  <a:lnTo>
                    <a:pt x="328122" y="99767"/>
                  </a:lnTo>
                  <a:lnTo>
                    <a:pt x="283064" y="82974"/>
                  </a:lnTo>
                  <a:lnTo>
                    <a:pt x="237400" y="67028"/>
                  </a:lnTo>
                  <a:lnTo>
                    <a:pt x="191130" y="51929"/>
                  </a:lnTo>
                  <a:lnTo>
                    <a:pt x="144256" y="37677"/>
                  </a:lnTo>
                  <a:lnTo>
                    <a:pt x="96776" y="24271"/>
                  </a:lnTo>
                  <a:lnTo>
                    <a:pt x="48690" y="11712"/>
                  </a:lnTo>
                  <a:lnTo>
                    <a:pt x="0" y="0"/>
                  </a:lnTo>
                  <a:close/>
                </a:path>
              </a:pathLst>
            </a:custGeom>
            <a:ln w="15875">
              <a:solidFill>
                <a:srgbClr val="FFFFFF"/>
              </a:solidFill>
            </a:ln>
          </p:spPr>
          <p:txBody>
            <a:bodyPr wrap="square" lIns="0" tIns="0" rIns="0" bIns="0" rtlCol="0"/>
            <a:lstStyle/>
            <a:p>
              <a:endParaRPr/>
            </a:p>
          </p:txBody>
        </p:sp>
        <p:sp>
          <p:nvSpPr>
            <p:cNvPr id="40" name="object 40"/>
            <p:cNvSpPr/>
            <p:nvPr/>
          </p:nvSpPr>
          <p:spPr>
            <a:xfrm>
              <a:off x="1164335" y="2275332"/>
              <a:ext cx="73151" cy="73152"/>
            </a:xfrm>
            <a:prstGeom prst="rect">
              <a:avLst/>
            </a:prstGeom>
            <a:blipFill>
              <a:blip r:embed="rId2" cstate="print"/>
              <a:stretch>
                <a:fillRect/>
              </a:stretch>
            </a:blipFill>
          </p:spPr>
          <p:txBody>
            <a:bodyPr wrap="square" lIns="0" tIns="0" rIns="0" bIns="0" rtlCol="0"/>
            <a:lstStyle/>
            <a:p>
              <a:endParaRPr/>
            </a:p>
          </p:txBody>
        </p:sp>
        <p:sp>
          <p:nvSpPr>
            <p:cNvPr id="41" name="object 41"/>
            <p:cNvSpPr/>
            <p:nvPr/>
          </p:nvSpPr>
          <p:spPr>
            <a:xfrm>
              <a:off x="1668779" y="2766060"/>
              <a:ext cx="73151" cy="73152"/>
            </a:xfrm>
            <a:prstGeom prst="rect">
              <a:avLst/>
            </a:prstGeom>
            <a:blipFill>
              <a:blip r:embed="rId3" cstate="print"/>
              <a:stretch>
                <a:fillRect/>
              </a:stretch>
            </a:blipFill>
          </p:spPr>
          <p:txBody>
            <a:bodyPr wrap="square" lIns="0" tIns="0" rIns="0" bIns="0" rtlCol="0"/>
            <a:lstStyle/>
            <a:p>
              <a:endParaRPr/>
            </a:p>
          </p:txBody>
        </p:sp>
      </p:grpSp>
      <p:sp>
        <p:nvSpPr>
          <p:cNvPr id="42" name="object 42"/>
          <p:cNvSpPr txBox="1"/>
          <p:nvPr/>
        </p:nvSpPr>
        <p:spPr>
          <a:xfrm>
            <a:off x="1649984" y="747032"/>
            <a:ext cx="2479040" cy="2135841"/>
          </a:xfrm>
          <a:prstGeom prst="rect">
            <a:avLst/>
          </a:prstGeom>
        </p:spPr>
        <p:txBody>
          <a:bodyPr vert="horz" wrap="square" lIns="0" tIns="12065" rIns="0" bIns="0" rtlCol="0">
            <a:spAutoFit/>
          </a:bodyPr>
          <a:lstStyle/>
          <a:p>
            <a:pPr marL="33655">
              <a:lnSpc>
                <a:spcPts val="1460"/>
              </a:lnSpc>
              <a:spcBef>
                <a:spcPts val="95"/>
              </a:spcBef>
            </a:pPr>
            <a:r>
              <a:rPr sz="1300" spc="-5" dirty="0">
                <a:latin typeface="Gill Sans MT"/>
                <a:cs typeface="Gill Sans MT"/>
              </a:rPr>
              <a:t>Preparation</a:t>
            </a:r>
            <a:r>
              <a:rPr sz="1300" spc="-75" dirty="0">
                <a:latin typeface="Gill Sans MT"/>
                <a:cs typeface="Gill Sans MT"/>
              </a:rPr>
              <a:t> </a:t>
            </a:r>
            <a:r>
              <a:rPr sz="1300" spc="-5" dirty="0">
                <a:latin typeface="Gill Sans MT"/>
                <a:cs typeface="Gill Sans MT"/>
              </a:rPr>
              <a:t>of</a:t>
            </a:r>
            <a:endParaRPr sz="1300" dirty="0">
              <a:latin typeface="Gill Sans MT"/>
              <a:cs typeface="Gill Sans MT"/>
            </a:endParaRPr>
          </a:p>
          <a:p>
            <a:pPr marL="12700">
              <a:lnSpc>
                <a:spcPts val="1460"/>
              </a:lnSpc>
            </a:pPr>
            <a:r>
              <a:rPr sz="1300" spc="-5" dirty="0">
                <a:latin typeface="Gill Sans MT"/>
                <a:cs typeface="Gill Sans MT"/>
              </a:rPr>
              <a:t>P</a:t>
            </a:r>
            <a:r>
              <a:rPr lang="en-AU" sz="1300" spc="-5" dirty="0">
                <a:latin typeface="Gill Sans MT"/>
                <a:cs typeface="Gill Sans MT"/>
              </a:rPr>
              <a:t>re qualification (PQ) </a:t>
            </a:r>
            <a:r>
              <a:rPr sz="1300" spc="-75" dirty="0">
                <a:latin typeface="Gill Sans MT"/>
                <a:cs typeface="Gill Sans MT"/>
              </a:rPr>
              <a:t> </a:t>
            </a:r>
            <a:r>
              <a:rPr sz="1300" spc="-5" dirty="0">
                <a:latin typeface="Gill Sans MT"/>
                <a:cs typeface="Gill Sans MT"/>
              </a:rPr>
              <a:t>documents</a:t>
            </a:r>
            <a:endParaRPr sz="1300" dirty="0">
              <a:latin typeface="Gill Sans MT"/>
              <a:cs typeface="Gill Sans MT"/>
            </a:endParaRPr>
          </a:p>
          <a:p>
            <a:pPr marL="1162685" marR="150495">
              <a:lnSpc>
                <a:spcPts val="1360"/>
              </a:lnSpc>
              <a:spcBef>
                <a:spcPts val="1260"/>
              </a:spcBef>
            </a:pPr>
            <a:r>
              <a:rPr sz="1300" spc="-5" dirty="0">
                <a:latin typeface="Gill Sans MT"/>
                <a:cs typeface="Gill Sans MT"/>
              </a:rPr>
              <a:t>PQ notice of  minimum 30</a:t>
            </a:r>
            <a:r>
              <a:rPr sz="1300" spc="-60" dirty="0">
                <a:latin typeface="Gill Sans MT"/>
                <a:cs typeface="Gill Sans MT"/>
              </a:rPr>
              <a:t> </a:t>
            </a:r>
            <a:r>
              <a:rPr sz="1300" spc="-20" dirty="0">
                <a:latin typeface="Gill Sans MT"/>
                <a:cs typeface="Gill Sans MT"/>
              </a:rPr>
              <a:t>days</a:t>
            </a:r>
            <a:endParaRPr sz="1300" dirty="0">
              <a:latin typeface="Gill Sans MT"/>
              <a:cs typeface="Gill Sans MT"/>
            </a:endParaRPr>
          </a:p>
          <a:p>
            <a:pPr>
              <a:lnSpc>
                <a:spcPct val="100000"/>
              </a:lnSpc>
            </a:pPr>
            <a:endParaRPr sz="1500" dirty="0">
              <a:latin typeface="Gill Sans MT"/>
              <a:cs typeface="Gill Sans MT"/>
            </a:endParaRPr>
          </a:p>
          <a:p>
            <a:pPr>
              <a:lnSpc>
                <a:spcPct val="100000"/>
              </a:lnSpc>
              <a:spcBef>
                <a:spcPts val="30"/>
              </a:spcBef>
            </a:pPr>
            <a:endParaRPr sz="1350" dirty="0">
              <a:latin typeface="Gill Sans MT"/>
              <a:cs typeface="Gill Sans MT"/>
            </a:endParaRPr>
          </a:p>
          <a:p>
            <a:pPr marL="390525">
              <a:lnSpc>
                <a:spcPct val="100000"/>
              </a:lnSpc>
            </a:pPr>
            <a:r>
              <a:rPr sz="1300" spc="-5" dirty="0">
                <a:latin typeface="Gill Sans MT"/>
                <a:cs typeface="Gill Sans MT"/>
              </a:rPr>
              <a:t>PQ evaluation</a:t>
            </a:r>
            <a:endParaRPr sz="1300" dirty="0">
              <a:latin typeface="Gill Sans MT"/>
              <a:cs typeface="Gill Sans MT"/>
            </a:endParaRPr>
          </a:p>
          <a:p>
            <a:pPr>
              <a:lnSpc>
                <a:spcPct val="100000"/>
              </a:lnSpc>
              <a:spcBef>
                <a:spcPts val="30"/>
              </a:spcBef>
            </a:pPr>
            <a:endParaRPr sz="1400" dirty="0">
              <a:latin typeface="Gill Sans MT"/>
              <a:cs typeface="Gill Sans MT"/>
            </a:endParaRPr>
          </a:p>
          <a:p>
            <a:pPr marL="1734820" marR="5080" indent="-52069">
              <a:lnSpc>
                <a:spcPts val="1360"/>
              </a:lnSpc>
            </a:pPr>
            <a:r>
              <a:rPr sz="1300" spc="-10" dirty="0">
                <a:latin typeface="Gill Sans MT"/>
                <a:cs typeface="Gill Sans MT"/>
              </a:rPr>
              <a:t>Approval</a:t>
            </a:r>
            <a:r>
              <a:rPr sz="1300" spc="-70" dirty="0">
                <a:latin typeface="Gill Sans MT"/>
                <a:cs typeface="Gill Sans MT"/>
              </a:rPr>
              <a:t> </a:t>
            </a:r>
            <a:r>
              <a:rPr sz="1300" spc="-5" dirty="0">
                <a:latin typeface="Gill Sans MT"/>
                <a:cs typeface="Gill Sans MT"/>
              </a:rPr>
              <a:t>of  Evaluation</a:t>
            </a:r>
            <a:endParaRPr sz="1300" dirty="0">
              <a:latin typeface="Gill Sans MT"/>
              <a:cs typeface="Gill Sans MT"/>
            </a:endParaRPr>
          </a:p>
        </p:txBody>
      </p:sp>
      <p:sp>
        <p:nvSpPr>
          <p:cNvPr id="43" name="TextBox 42"/>
          <p:cNvSpPr txBox="1"/>
          <p:nvPr/>
        </p:nvSpPr>
        <p:spPr>
          <a:xfrm>
            <a:off x="2206492" y="5685800"/>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[1]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17486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411"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Principle Documents of Procurement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6380" y="1155924"/>
            <a:ext cx="8460347" cy="5450938"/>
          </a:xfrm>
        </p:spPr>
        <p:txBody>
          <a:bodyPr>
            <a:normAutofit/>
          </a:bodyPr>
          <a:lstStyle/>
          <a:p>
            <a:pPr marL="514350" indent="-514350" algn="just">
              <a:lnSpc>
                <a:spcPct val="100000"/>
              </a:lnSpc>
              <a:buAutoNum type="arabicPeriod"/>
            </a:pPr>
            <a:r>
              <a:rPr lang="en-US" b="1" dirty="0" smtClean="0">
                <a:solidFill>
                  <a:srgbClr val="C00000"/>
                </a:solidFill>
                <a:latin typeface="Times New Roman" panose="02020603050405020304" pitchFamily="18" charset="0"/>
                <a:cs typeface="Times New Roman" panose="02020603050405020304" pitchFamily="18" charset="0"/>
              </a:rPr>
              <a:t>Prime Contract </a:t>
            </a: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It is one let by the owner to a contractor who is in turn responsible for performing the work according to contract specifications. </a:t>
            </a: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With multiple contract and professional construction management approaches, the owner may award a number of prime contracts. </a:t>
            </a:r>
          </a:p>
          <a:p>
            <a:pPr marL="514350" indent="-514350" algn="just">
              <a:lnSpc>
                <a:spcPct val="100000"/>
              </a:lnSpc>
              <a:buAutoNum type="arabicPeriod" startAt="2"/>
            </a:pPr>
            <a:r>
              <a:rPr lang="en-US" b="1" dirty="0" smtClean="0">
                <a:solidFill>
                  <a:srgbClr val="C00000"/>
                </a:solidFill>
                <a:latin typeface="Times New Roman" panose="02020603050405020304" pitchFamily="18" charset="0"/>
                <a:cs typeface="Times New Roman" panose="02020603050405020304" pitchFamily="18" charset="0"/>
              </a:rPr>
              <a:t>Purchase order </a:t>
            </a: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It is a short form of contract normally issued for procurement of materials, permanent equipment and supplies. </a:t>
            </a:r>
          </a:p>
          <a:p>
            <a:pPr>
              <a:lnSpc>
                <a:spcPct val="100000"/>
              </a:lnSpc>
              <a:buFont typeface="Wingdings" panose="05000000000000000000" pitchFamily="2" charset="2"/>
              <a:buChar char="Ø"/>
            </a:pPr>
            <a:endParaRPr lang="en-AU" dirty="0"/>
          </a:p>
        </p:txBody>
      </p:sp>
    </p:spTree>
    <p:extLst>
      <p:ext uri="{BB962C8B-B14F-4D97-AF65-F5344CB8AC3E}">
        <p14:creationId xmlns:p14="http://schemas.microsoft.com/office/powerpoint/2010/main" val="1283628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3958" y="1452136"/>
            <a:ext cx="8550499" cy="4716843"/>
          </a:xfrm>
        </p:spPr>
        <p:txBody>
          <a:bodyPr>
            <a:normAutofit lnSpcReduction="10000"/>
          </a:bodyPr>
          <a:lstStyle/>
          <a:p>
            <a:pPr marL="514350" indent="-514350" algn="just">
              <a:lnSpc>
                <a:spcPct val="100000"/>
              </a:lnSpc>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Subcontract</a:t>
            </a:r>
            <a:r>
              <a:rPr lang="en-US" b="1" dirty="0" smtClean="0">
                <a:solidFill>
                  <a:schemeClr val="bg1"/>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It is a form of lower-tier contract for procurement of work and services to be performed by other than a prime contractor. </a:t>
            </a:r>
          </a:p>
          <a:p>
            <a:pPr marL="514350" indent="-514350" algn="just">
              <a:lnSpc>
                <a:spcPct val="100000"/>
              </a:lnSpc>
              <a:buAutoNum type="arabicPeriod" startAt="4"/>
            </a:pPr>
            <a:r>
              <a:rPr lang="en-US" b="1" dirty="0" smtClean="0">
                <a:solidFill>
                  <a:srgbClr val="C00000"/>
                </a:solidFill>
                <a:latin typeface="Times New Roman" panose="02020603050405020304" pitchFamily="18" charset="0"/>
                <a:cs typeface="Times New Roman" panose="02020603050405020304" pitchFamily="18" charset="0"/>
              </a:rPr>
              <a:t>Agreement and Leases </a:t>
            </a: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Agreement and leases are forms of contracts used in procurement of technical services or lease of automobiles, construction or  office equipment or other temporary items that do not become part of the finished work. </a:t>
            </a:r>
          </a:p>
          <a:p>
            <a:pPr>
              <a:buFont typeface="Wingdings" panose="05000000000000000000" pitchFamily="2" charset="2"/>
              <a:buChar char="Ø"/>
            </a:pPr>
            <a:endParaRPr lang="en-AU" dirty="0"/>
          </a:p>
        </p:txBody>
      </p:sp>
      <p:sp>
        <p:nvSpPr>
          <p:cNvPr id="4" name="Title 1"/>
          <p:cNvSpPr>
            <a:spLocks noGrp="1"/>
          </p:cNvSpPr>
          <p:nvPr>
            <p:ph type="title"/>
          </p:nvPr>
        </p:nvSpPr>
        <p:spPr>
          <a:xfrm>
            <a:off x="438955"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Principle Documents of Procurement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65411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622" y="-10303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INVENTORY MANAGEMENT</a:t>
            </a:r>
          </a:p>
        </p:txBody>
      </p:sp>
      <p:sp>
        <p:nvSpPr>
          <p:cNvPr id="3" name="Content Placeholder 2"/>
          <p:cNvSpPr>
            <a:spLocks noGrp="1"/>
          </p:cNvSpPr>
          <p:nvPr>
            <p:ph idx="1"/>
          </p:nvPr>
        </p:nvSpPr>
        <p:spPr>
          <a:xfrm>
            <a:off x="438956" y="1003591"/>
            <a:ext cx="9361867" cy="544872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Inventory implies the </a:t>
            </a:r>
            <a:r>
              <a:rPr lang="en-AU" b="1" dirty="0">
                <a:solidFill>
                  <a:srgbClr val="C00000"/>
                </a:solidFill>
                <a:latin typeface="Times New Roman" panose="02020603050405020304" pitchFamily="18" charset="0"/>
                <a:cs typeface="Times New Roman" panose="02020603050405020304" pitchFamily="18" charset="0"/>
              </a:rPr>
              <a:t>cost of materials in stock </a:t>
            </a:r>
            <a:r>
              <a:rPr lang="en-AU" b="1" dirty="0">
                <a:latin typeface="Times New Roman" panose="02020603050405020304" pitchFamily="18" charset="0"/>
                <a:cs typeface="Times New Roman" panose="02020603050405020304" pitchFamily="18" charset="0"/>
              </a:rPr>
              <a:t>at a given time. Stock of material is held to act as cushion between supply and demand.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Project starts with zero material stock. Ideally construction activity should end up with zero stock when the activity is completed. </a:t>
            </a:r>
          </a:p>
          <a:p>
            <a:pPr algn="just">
              <a:lnSpc>
                <a:spcPct val="100000"/>
              </a:lnSpc>
              <a:buFont typeface="Wingdings" panose="05000000000000000000" pitchFamily="2" charset="2"/>
              <a:buChar char="Ø"/>
            </a:pPr>
            <a:r>
              <a:rPr lang="en-AU" b="1" dirty="0" smtClean="0">
                <a:solidFill>
                  <a:schemeClr val="tx1"/>
                </a:solidFill>
                <a:latin typeface="Times New Roman" panose="02020603050405020304" pitchFamily="18" charset="0"/>
                <a:cs typeface="Times New Roman" panose="02020603050405020304" pitchFamily="18" charset="0"/>
              </a:rPr>
              <a:t>Inventory management includes aspects such as controlling and overseeing purchases — from suppliers as well as customers — </a:t>
            </a:r>
            <a:r>
              <a:rPr lang="en-AU" b="1" dirty="0" smtClean="0">
                <a:solidFill>
                  <a:srgbClr val="C00000"/>
                </a:solidFill>
                <a:latin typeface="Times New Roman" panose="02020603050405020304" pitchFamily="18" charset="0"/>
                <a:cs typeface="Times New Roman" panose="02020603050405020304" pitchFamily="18" charset="0"/>
              </a:rPr>
              <a:t>maintaining the storage of stock, controlling the amount of product for sale, and order fulfilment.   </a:t>
            </a:r>
          </a:p>
          <a:p>
            <a:pPr algn="just">
              <a:lnSpc>
                <a:spcPct val="100000"/>
              </a:lnSpc>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13917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1" y="1168803"/>
            <a:ext cx="10515600" cy="5489574"/>
          </a:xfrm>
        </p:spPr>
        <p:txBody>
          <a:bodyPr/>
          <a:lstStyle/>
          <a:p>
            <a:pPr marL="0" indent="0" algn="just">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Effective Inventory Management is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system to keep track of inventory.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reliable forecast of demand.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Knowledge of lead times.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Reasonable estimates of </a:t>
            </a:r>
          </a:p>
          <a:p>
            <a:pPr algn="just">
              <a:lnSpc>
                <a:spcPct val="100000"/>
              </a:lnSpc>
            </a:pPr>
            <a:r>
              <a:rPr lang="en-AU" b="1" dirty="0" smtClean="0">
                <a:latin typeface="Times New Roman" panose="02020603050405020304" pitchFamily="18" charset="0"/>
                <a:cs typeface="Times New Roman" panose="02020603050405020304" pitchFamily="18" charset="0"/>
              </a:rPr>
              <a:t>Holding costs</a:t>
            </a:r>
          </a:p>
          <a:p>
            <a:pPr algn="just">
              <a:lnSpc>
                <a:spcPct val="100000"/>
              </a:lnSpc>
            </a:pPr>
            <a:r>
              <a:rPr lang="en-AU" b="1" dirty="0" smtClean="0">
                <a:latin typeface="Times New Roman" panose="02020603050405020304" pitchFamily="18" charset="0"/>
                <a:cs typeface="Times New Roman" panose="02020603050405020304" pitchFamily="18" charset="0"/>
              </a:rPr>
              <a:t>Ordering Costs </a:t>
            </a:r>
          </a:p>
          <a:p>
            <a:pPr algn="just">
              <a:lnSpc>
                <a:spcPct val="100000"/>
              </a:lnSpc>
            </a:pPr>
            <a:r>
              <a:rPr lang="en-AU" b="1" dirty="0" smtClean="0">
                <a:latin typeface="Times New Roman" panose="02020603050405020304" pitchFamily="18" charset="0"/>
                <a:cs typeface="Times New Roman" panose="02020603050405020304" pitchFamily="18" charset="0"/>
              </a:rPr>
              <a:t>Shortage costs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classification System.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350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INVENTORY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91243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0" y="936982"/>
            <a:ext cx="9413383" cy="5921018"/>
          </a:xfrm>
        </p:spPr>
        <p:txBody>
          <a:bodyPr>
            <a:normAutofit fontScale="92500" lnSpcReduction="10000"/>
          </a:bodyPr>
          <a:lstStyle/>
          <a:p>
            <a:pPr marL="0" indent="0">
              <a:lnSpc>
                <a:spcPct val="110000"/>
              </a:lnSpc>
              <a:buNone/>
            </a:pPr>
            <a:r>
              <a:rPr lang="en-AU" b="1" dirty="0" smtClean="0">
                <a:solidFill>
                  <a:srgbClr val="FF0000"/>
                </a:solidFill>
                <a:latin typeface="Times New Roman" panose="02020603050405020304" pitchFamily="18" charset="0"/>
                <a:cs typeface="Times New Roman" panose="02020603050405020304" pitchFamily="18" charset="0"/>
              </a:rPr>
              <a:t>INVENTORY DECISION CONTROL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Even though there are millions of different types of product manufactured in our society, there are only two fundamentals decisions that we have to make when controlling inventory. </a:t>
            </a:r>
          </a:p>
          <a:p>
            <a:pPr algn="just">
              <a:lnSpc>
                <a:spcPct val="110000"/>
              </a:lnSpc>
              <a:buFont typeface="+mj-lt"/>
              <a:buAutoNum type="arabicPeriod"/>
            </a:pPr>
            <a:r>
              <a:rPr lang="en-AU" b="1" dirty="0" smtClean="0">
                <a:solidFill>
                  <a:srgbClr val="3A0BE5"/>
                </a:solidFill>
                <a:latin typeface="Times New Roman" panose="02020603050405020304" pitchFamily="18" charset="0"/>
                <a:cs typeface="Times New Roman" panose="02020603050405020304" pitchFamily="18" charset="0"/>
              </a:rPr>
              <a:t>How much to order ? </a:t>
            </a:r>
          </a:p>
          <a:p>
            <a:pPr algn="just">
              <a:lnSpc>
                <a:spcPct val="110000"/>
              </a:lnSpc>
              <a:buFont typeface="+mj-lt"/>
              <a:buAutoNum type="arabicPeriod"/>
            </a:pPr>
            <a:r>
              <a:rPr lang="en-AU" b="1" dirty="0" smtClean="0">
                <a:solidFill>
                  <a:srgbClr val="3A0BE5"/>
                </a:solidFill>
                <a:latin typeface="Times New Roman" panose="02020603050405020304" pitchFamily="18" charset="0"/>
                <a:cs typeface="Times New Roman" panose="02020603050405020304" pitchFamily="18" charset="0"/>
              </a:rPr>
              <a:t>When to order ?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As the inventory level goes up, the cost of storing and holding inventory also increases.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Thus we must reach the fine balance in establishing the inventory levels.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major objective in inventory control is to minimize total inventory costs. </a:t>
            </a:r>
          </a:p>
          <a:p>
            <a:pPr marL="0" indent="0">
              <a:buNone/>
            </a:pPr>
            <a:endParaRPr lang="en-AU" dirty="0"/>
          </a:p>
        </p:txBody>
      </p:sp>
      <p:sp>
        <p:nvSpPr>
          <p:cNvPr id="4" name="Title 1"/>
          <p:cNvSpPr>
            <a:spLocks noGrp="1"/>
          </p:cNvSpPr>
          <p:nvPr>
            <p:ph type="title"/>
          </p:nvPr>
        </p:nvSpPr>
        <p:spPr>
          <a:xfrm>
            <a:off x="632138"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INVENTORY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94865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019" y="812749"/>
            <a:ext cx="9684433" cy="6178893"/>
          </a:xfrm>
        </p:spPr>
        <p:txBody>
          <a:bodyPr>
            <a:normAutofit lnSpcReduction="10000"/>
          </a:bodyPr>
          <a:lstStyle/>
          <a:p>
            <a:pPr marL="0" indent="0" algn="just">
              <a:lnSpc>
                <a:spcPct val="110000"/>
              </a:lnSpc>
              <a:buNone/>
            </a:pPr>
            <a:r>
              <a:rPr lang="en-AU" b="1" dirty="0">
                <a:solidFill>
                  <a:srgbClr val="FF0000"/>
                </a:solidFill>
                <a:latin typeface="Times New Roman" panose="02020603050405020304" pitchFamily="18" charset="0"/>
                <a:cs typeface="Times New Roman" panose="02020603050405020304" pitchFamily="18" charset="0"/>
              </a:rPr>
              <a:t>Terminologies </a:t>
            </a:r>
            <a:r>
              <a:rPr lang="en-AU" b="1" dirty="0" smtClean="0">
                <a:solidFill>
                  <a:srgbClr val="FF0000"/>
                </a:solidFill>
                <a:latin typeface="Times New Roman" panose="02020603050405020304" pitchFamily="18" charset="0"/>
                <a:cs typeface="Times New Roman" panose="02020603050405020304" pitchFamily="18" charset="0"/>
              </a:rPr>
              <a:t> </a:t>
            </a:r>
          </a:p>
          <a:p>
            <a:pPr algn="just">
              <a:lnSpc>
                <a:spcPct val="110000"/>
              </a:lnSpc>
              <a:buAutoNum type="arabicPeriod"/>
            </a:pPr>
            <a:r>
              <a:rPr lang="en-AU" b="1" dirty="0">
                <a:solidFill>
                  <a:srgbClr val="0000CC"/>
                </a:solidFill>
                <a:latin typeface="Times New Roman" panose="02020603050405020304" pitchFamily="18" charset="0"/>
                <a:cs typeface="Times New Roman" panose="02020603050405020304" pitchFamily="18" charset="0"/>
              </a:rPr>
              <a:t>Inventory Cost   </a:t>
            </a:r>
          </a:p>
          <a:p>
            <a:pPr algn="just">
              <a:lnSpc>
                <a:spcPct val="110000"/>
              </a:lnSpc>
            </a:pPr>
            <a:r>
              <a:rPr lang="en-AU" b="1" dirty="0">
                <a:latin typeface="Times New Roman" panose="02020603050405020304" pitchFamily="18" charset="0"/>
                <a:cs typeface="Times New Roman" panose="02020603050405020304" pitchFamily="18" charset="0"/>
              </a:rPr>
              <a:t>It is the cost of maintaining inventory. </a:t>
            </a:r>
            <a:r>
              <a:rPr lang="en-AU" b="1" dirty="0">
                <a:solidFill>
                  <a:srgbClr val="C00000"/>
                </a:solidFill>
                <a:latin typeface="Times New Roman" panose="02020603050405020304" pitchFamily="18" charset="0"/>
                <a:cs typeface="Times New Roman" panose="02020603050405020304" pitchFamily="18" charset="0"/>
              </a:rPr>
              <a:t>It comprises carrying cost and ordering cost. </a:t>
            </a:r>
          </a:p>
          <a:p>
            <a:pPr algn="just">
              <a:lnSpc>
                <a:spcPct val="110000"/>
              </a:lnSpc>
              <a:buAutoNum type="arabicPeriod" startAt="2"/>
            </a:pPr>
            <a:r>
              <a:rPr lang="en-AU" b="1" dirty="0">
                <a:solidFill>
                  <a:srgbClr val="0000CC"/>
                </a:solidFill>
                <a:latin typeface="Times New Roman" panose="02020603050405020304" pitchFamily="18" charset="0"/>
                <a:cs typeface="Times New Roman" panose="02020603050405020304" pitchFamily="18" charset="0"/>
              </a:rPr>
              <a:t>Inventory Ordering Cost </a:t>
            </a:r>
          </a:p>
          <a:p>
            <a:pPr algn="just">
              <a:lnSpc>
                <a:spcPct val="110000"/>
              </a:lnSpc>
            </a:pPr>
            <a:r>
              <a:rPr lang="en-AU" b="1" dirty="0">
                <a:latin typeface="Times New Roman" panose="02020603050405020304" pitchFamily="18" charset="0"/>
                <a:cs typeface="Times New Roman" panose="02020603050405020304" pitchFamily="18" charset="0"/>
              </a:rPr>
              <a:t>It is the cost of </a:t>
            </a:r>
            <a:r>
              <a:rPr lang="en-AU" b="1" dirty="0">
                <a:solidFill>
                  <a:srgbClr val="C00000"/>
                </a:solidFill>
                <a:latin typeface="Times New Roman" panose="02020603050405020304" pitchFamily="18" charset="0"/>
                <a:cs typeface="Times New Roman" panose="02020603050405020304" pitchFamily="18" charset="0"/>
              </a:rPr>
              <a:t>placing and receiving an order</a:t>
            </a:r>
            <a:r>
              <a:rPr lang="en-AU" b="1" dirty="0">
                <a:latin typeface="Times New Roman" panose="02020603050405020304" pitchFamily="18" charset="0"/>
                <a:cs typeface="Times New Roman" panose="02020603050405020304" pitchFamily="18" charset="0"/>
              </a:rPr>
              <a:t>. It is charged as per order. </a:t>
            </a:r>
            <a:r>
              <a:rPr lang="en-AU" b="1" dirty="0" smtClean="0">
                <a:latin typeface="Times New Roman" panose="02020603050405020304" pitchFamily="18" charset="0"/>
                <a:cs typeface="Times New Roman" panose="02020603050405020304" pitchFamily="18" charset="0"/>
              </a:rPr>
              <a:t>Communication </a:t>
            </a:r>
            <a:r>
              <a:rPr lang="en-AU" b="1" dirty="0">
                <a:latin typeface="Times New Roman" panose="02020603050405020304" pitchFamily="18" charset="0"/>
                <a:cs typeface="Times New Roman" panose="02020603050405020304" pitchFamily="18" charset="0"/>
              </a:rPr>
              <a:t>cost, custom and duty charge, </a:t>
            </a: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cost for loading and unloading, transportation cost etc. </a:t>
            </a:r>
          </a:p>
          <a:p>
            <a:pPr algn="just">
              <a:lnSpc>
                <a:spcPct val="110000"/>
              </a:lnSpc>
            </a:pPr>
            <a:r>
              <a:rPr lang="en-AU" b="1" dirty="0">
                <a:solidFill>
                  <a:srgbClr val="C00000"/>
                </a:solidFill>
                <a:latin typeface="Times New Roman" panose="02020603050405020304" pitchFamily="18" charset="0"/>
                <a:cs typeface="Times New Roman" panose="02020603050405020304" pitchFamily="18" charset="0"/>
              </a:rPr>
              <a:t>Total Ordering Cost (TOC) = Number of order (N) * Ordering cost per order (O)  </a:t>
            </a:r>
          </a:p>
          <a:p>
            <a:pPr algn="just">
              <a:lnSpc>
                <a:spcPct val="110000"/>
              </a:lnSpc>
            </a:pPr>
            <a:r>
              <a:rPr lang="en-AU" b="1" dirty="0">
                <a:latin typeface="Times New Roman" panose="02020603050405020304" pitchFamily="18" charset="0"/>
                <a:cs typeface="Times New Roman" panose="02020603050405020304" pitchFamily="18" charset="0"/>
              </a:rPr>
              <a:t> </a:t>
            </a:r>
            <a:r>
              <a:rPr lang="en-AU" b="1" dirty="0">
                <a:solidFill>
                  <a:srgbClr val="00B050"/>
                </a:solidFill>
                <a:latin typeface="Times New Roman" panose="02020603050405020304" pitchFamily="18" charset="0"/>
                <a:cs typeface="Times New Roman" panose="02020603050405020304" pitchFamily="18" charset="0"/>
              </a:rPr>
              <a:t>Number of Order  =  Total requirement(A) / Ordering quantity (N)  </a:t>
            </a:r>
          </a:p>
          <a:p>
            <a:pPr marL="0" indent="0">
              <a:buNone/>
            </a:pPr>
            <a:endParaRPr lang="en-AU" dirty="0"/>
          </a:p>
        </p:txBody>
      </p:sp>
      <p:sp>
        <p:nvSpPr>
          <p:cNvPr id="4" name="Title 1"/>
          <p:cNvSpPr>
            <a:spLocks noGrp="1"/>
          </p:cNvSpPr>
          <p:nvPr>
            <p:ph type="title"/>
          </p:nvPr>
        </p:nvSpPr>
        <p:spPr>
          <a:xfrm>
            <a:off x="514643" y="-23915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INVENTORY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7537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98" y="928468"/>
            <a:ext cx="9754773" cy="5929532"/>
          </a:xfrm>
        </p:spPr>
        <p:txBody>
          <a:bodyPr>
            <a:normAutofit fontScale="85000" lnSpcReduction="20000"/>
          </a:bodyPr>
          <a:lstStyle/>
          <a:p>
            <a:pPr algn="just">
              <a:lnSpc>
                <a:spcPct val="107000"/>
              </a:lnSpc>
              <a:spcAft>
                <a:spcPts val="800"/>
              </a:spcAft>
              <a:buAutoNum type="arabicPeriod" startAt="3"/>
            </a:pPr>
            <a:r>
              <a:rPr lang="en-AU" sz="3300" b="1" dirty="0">
                <a:solidFill>
                  <a:srgbClr val="0000CC"/>
                </a:solidFill>
                <a:latin typeface="Times New Roman" panose="02020603050405020304" pitchFamily="18" charset="0"/>
                <a:cs typeface="Times New Roman" panose="02020603050405020304" pitchFamily="18" charset="0"/>
              </a:rPr>
              <a:t>Carrying </a:t>
            </a:r>
            <a:r>
              <a:rPr lang="en-AU" sz="3300" b="1" dirty="0" smtClean="0">
                <a:solidFill>
                  <a:srgbClr val="0000CC"/>
                </a:solidFill>
                <a:latin typeface="Times New Roman" panose="02020603050405020304" pitchFamily="18" charset="0"/>
                <a:cs typeface="Times New Roman" panose="02020603050405020304" pitchFamily="18" charset="0"/>
              </a:rPr>
              <a:t>Cost/Holding Cost </a:t>
            </a:r>
            <a:endParaRPr lang="en-AU" sz="3300" b="1" dirty="0">
              <a:solidFill>
                <a:srgbClr val="0000CC"/>
              </a:solidFill>
              <a:latin typeface="Times New Roman" panose="02020603050405020304" pitchFamily="18" charset="0"/>
              <a:cs typeface="Times New Roman" panose="02020603050405020304" pitchFamily="18" charset="0"/>
            </a:endParaRPr>
          </a:p>
          <a:p>
            <a:pPr algn="just">
              <a:lnSpc>
                <a:spcPct val="107000"/>
              </a:lnSpc>
              <a:spcAft>
                <a:spcPts val="800"/>
              </a:spcAft>
            </a:pPr>
            <a:r>
              <a:rPr lang="en-AU" sz="3300" b="1" dirty="0">
                <a:latin typeface="Times New Roman" panose="02020603050405020304" pitchFamily="18" charset="0"/>
                <a:cs typeface="Times New Roman" panose="02020603050405020304" pitchFamily="18" charset="0"/>
              </a:rPr>
              <a:t>Cost incurred in storing or holding an item till it is required</a:t>
            </a:r>
            <a:r>
              <a:rPr lang="en-AU" sz="3300" b="1" dirty="0" smtClean="0">
                <a:latin typeface="Times New Roman" panose="02020603050405020304" pitchFamily="18" charset="0"/>
                <a:cs typeface="Times New Roman" panose="02020603050405020304" pitchFamily="18" charset="0"/>
              </a:rPr>
              <a:t>.</a:t>
            </a:r>
          </a:p>
          <a:p>
            <a:pPr algn="just">
              <a:lnSpc>
                <a:spcPct val="107000"/>
              </a:lnSpc>
              <a:spcAft>
                <a:spcPts val="800"/>
              </a:spcAft>
            </a:pPr>
            <a:r>
              <a:rPr lang="en-AU" sz="3300" b="1" dirty="0" smtClean="0">
                <a:latin typeface="Times New Roman" panose="02020603050405020304" pitchFamily="18" charset="0"/>
                <a:cs typeface="Times New Roman" panose="02020603050405020304" pitchFamily="18" charset="0"/>
              </a:rPr>
              <a:t>The holding cost is the cost associated with the storing of the inventory items which includes insurance, cost of handling equipment, depreciation, rent of storage space. Etc. [8] </a:t>
            </a:r>
            <a:endParaRPr lang="en-AU" sz="3300" b="1" dirty="0">
              <a:latin typeface="Times New Roman" panose="02020603050405020304" pitchFamily="18" charset="0"/>
              <a:cs typeface="Times New Roman" panose="02020603050405020304" pitchFamily="18" charset="0"/>
            </a:endParaRPr>
          </a:p>
          <a:p>
            <a:pPr algn="just">
              <a:lnSpc>
                <a:spcPct val="107000"/>
              </a:lnSpc>
              <a:spcAft>
                <a:spcPts val="800"/>
              </a:spcAft>
            </a:pPr>
            <a:r>
              <a:rPr lang="en-AU" sz="3300" b="1" dirty="0">
                <a:latin typeface="Times New Roman" panose="02020603050405020304" pitchFamily="18" charset="0"/>
                <a:cs typeface="Times New Roman" panose="02020603050405020304" pitchFamily="18" charset="0"/>
              </a:rPr>
              <a:t>It is charged in per unit of item  </a:t>
            </a:r>
          </a:p>
          <a:p>
            <a:pPr algn="just">
              <a:lnSpc>
                <a:spcPct val="107000"/>
              </a:lnSpc>
              <a:spcAft>
                <a:spcPts val="800"/>
              </a:spcAft>
            </a:pPr>
            <a:r>
              <a:rPr lang="en-AU" sz="3300" b="1" dirty="0">
                <a:solidFill>
                  <a:srgbClr val="C00000"/>
                </a:solidFill>
                <a:latin typeface="Times New Roman" panose="02020603050405020304" pitchFamily="18" charset="0"/>
                <a:cs typeface="Times New Roman" panose="02020603050405020304" pitchFamily="18" charset="0"/>
              </a:rPr>
              <a:t>Total Carrying Cost (TCC) = Average quantity *Carrying Cost per unit </a:t>
            </a:r>
          </a:p>
          <a:p>
            <a:pPr algn="just">
              <a:lnSpc>
                <a:spcPct val="107000"/>
              </a:lnSpc>
              <a:spcAft>
                <a:spcPts val="800"/>
              </a:spcAft>
            </a:pPr>
            <a:r>
              <a:rPr lang="en-AU" sz="3300" b="1" dirty="0">
                <a:solidFill>
                  <a:srgbClr val="0DA31B"/>
                </a:solidFill>
                <a:latin typeface="Times New Roman" panose="02020603050405020304" pitchFamily="18" charset="0"/>
                <a:cs typeface="Times New Roman" panose="02020603050405020304" pitchFamily="18" charset="0"/>
              </a:rPr>
              <a:t>TCC = Q/2 * C  </a:t>
            </a:r>
          </a:p>
          <a:p>
            <a:pPr algn="just">
              <a:lnSpc>
                <a:spcPct val="107000"/>
              </a:lnSpc>
              <a:spcAft>
                <a:spcPts val="800"/>
              </a:spcAft>
            </a:pPr>
            <a:r>
              <a:rPr lang="en-AU" sz="3300" b="1" dirty="0">
                <a:solidFill>
                  <a:srgbClr val="0DA31B"/>
                </a:solidFill>
                <a:latin typeface="Times New Roman" panose="02020603050405020304" pitchFamily="18" charset="0"/>
                <a:cs typeface="Times New Roman" panose="02020603050405020304" pitchFamily="18" charset="0"/>
              </a:rPr>
              <a:t>Total Inventory Cost (TIC) = Ordering cost + Carrying cost </a:t>
            </a:r>
          </a:p>
          <a:p>
            <a:pPr marL="0" indent="0" algn="just">
              <a:lnSpc>
                <a:spcPct val="107000"/>
              </a:lnSpc>
              <a:spcAft>
                <a:spcPts val="800"/>
              </a:spcAft>
              <a:buNone/>
            </a:pPr>
            <a:r>
              <a:rPr lang="en-AU" sz="3300" b="1" dirty="0">
                <a:solidFill>
                  <a:srgbClr val="0DA31B"/>
                </a:solidFill>
                <a:latin typeface="Times New Roman" panose="02020603050405020304" pitchFamily="18" charset="0"/>
                <a:cs typeface="Times New Roman" panose="02020603050405020304" pitchFamily="18" charset="0"/>
              </a:rPr>
              <a:t>                             </a:t>
            </a:r>
            <a:r>
              <a:rPr lang="en-AU" sz="3300" b="1" dirty="0" smtClean="0">
                <a:solidFill>
                  <a:srgbClr val="0DA31B"/>
                </a:solidFill>
                <a:latin typeface="Times New Roman" panose="02020603050405020304" pitchFamily="18" charset="0"/>
                <a:cs typeface="Times New Roman" panose="02020603050405020304" pitchFamily="18" charset="0"/>
              </a:rPr>
              <a:t>(</a:t>
            </a:r>
            <a:r>
              <a:rPr lang="en-AU" sz="3300" b="1" dirty="0">
                <a:solidFill>
                  <a:srgbClr val="0DA31B"/>
                </a:solidFill>
                <a:latin typeface="Times New Roman" panose="02020603050405020304" pitchFamily="18" charset="0"/>
                <a:cs typeface="Times New Roman" panose="02020603050405020304" pitchFamily="18" charset="0"/>
              </a:rPr>
              <a:t>TIC) = TOC + TCC </a:t>
            </a:r>
          </a:p>
          <a:p>
            <a:pPr marL="0" indent="0" algn="just">
              <a:lnSpc>
                <a:spcPct val="107000"/>
              </a:lnSpc>
              <a:spcAft>
                <a:spcPts val="800"/>
              </a:spcAft>
              <a:buNone/>
            </a:pPr>
            <a:endParaRPr lang="en-AU" dirty="0"/>
          </a:p>
        </p:txBody>
      </p:sp>
      <p:sp>
        <p:nvSpPr>
          <p:cNvPr id="4" name="Title 1"/>
          <p:cNvSpPr>
            <a:spLocks noGrp="1"/>
          </p:cNvSpPr>
          <p:nvPr>
            <p:ph type="title"/>
          </p:nvPr>
        </p:nvSpPr>
        <p:spPr>
          <a:xfrm>
            <a:off x="725658" y="1"/>
            <a:ext cx="10515600" cy="92846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INVENTORY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47656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117" y="1488001"/>
            <a:ext cx="9135794" cy="4351338"/>
          </a:xfrm>
        </p:spPr>
        <p:txBody>
          <a:bodyPr/>
          <a:lstStyle/>
          <a:p>
            <a:pPr marL="0" indent="0" algn="just">
              <a:lnSpc>
                <a:spcPct val="107000"/>
              </a:lnSpc>
              <a:spcAft>
                <a:spcPts val="800"/>
              </a:spcAft>
              <a:buNone/>
            </a:pPr>
            <a:r>
              <a:rPr lang="en-AU" b="1" dirty="0" smtClean="0">
                <a:solidFill>
                  <a:srgbClr val="0000CC"/>
                </a:solidFill>
                <a:latin typeface="Times New Roman" panose="02020603050405020304" pitchFamily="18" charset="0"/>
                <a:cs typeface="Times New Roman" panose="02020603050405020304" pitchFamily="18" charset="0"/>
              </a:rPr>
              <a:t>4. Shortage </a:t>
            </a:r>
            <a:r>
              <a:rPr lang="en-AU" b="1" dirty="0">
                <a:solidFill>
                  <a:srgbClr val="0000CC"/>
                </a:solidFill>
                <a:latin typeface="Times New Roman" panose="02020603050405020304" pitchFamily="18" charset="0"/>
                <a:cs typeface="Times New Roman" panose="02020603050405020304" pitchFamily="18" charset="0"/>
              </a:rPr>
              <a:t>Cost: </a:t>
            </a:r>
            <a:r>
              <a:rPr lang="en-AU" b="1" dirty="0" smtClean="0">
                <a:latin typeface="Times New Roman" panose="02020603050405020304" pitchFamily="18" charset="0"/>
                <a:cs typeface="Times New Roman" panose="02020603050405020304" pitchFamily="18" charset="0"/>
              </a:rPr>
              <a:t>Costs </a:t>
            </a:r>
            <a:r>
              <a:rPr lang="en-AU" b="1" dirty="0">
                <a:latin typeface="Times New Roman" panose="02020603050405020304" pitchFamily="18" charset="0"/>
                <a:cs typeface="Times New Roman" panose="02020603050405020304" pitchFamily="18" charset="0"/>
              </a:rPr>
              <a:t>when demand exceed supply. </a:t>
            </a:r>
          </a:p>
          <a:p>
            <a:pPr marL="0" indent="0" algn="just">
              <a:lnSpc>
                <a:spcPct val="107000"/>
              </a:lnSpc>
              <a:spcAft>
                <a:spcPts val="800"/>
              </a:spcAft>
              <a:buNone/>
            </a:pPr>
            <a:r>
              <a:rPr lang="en-AU" b="1" dirty="0">
                <a:solidFill>
                  <a:srgbClr val="0000CC"/>
                </a:solidFill>
                <a:latin typeface="Times New Roman" panose="02020603050405020304" pitchFamily="18" charset="0"/>
                <a:cs typeface="Times New Roman" panose="02020603050405020304" pitchFamily="18" charset="0"/>
              </a:rPr>
              <a:t>5. </a:t>
            </a:r>
            <a:r>
              <a:rPr lang="en-AU" b="1" dirty="0" smtClean="0">
                <a:solidFill>
                  <a:srgbClr val="0000CC"/>
                </a:solidFill>
                <a:latin typeface="Times New Roman" panose="02020603050405020304" pitchFamily="18" charset="0"/>
                <a:cs typeface="Times New Roman" panose="02020603050405020304" pitchFamily="18" charset="0"/>
              </a:rPr>
              <a:t>Annual </a:t>
            </a:r>
            <a:r>
              <a:rPr lang="en-AU" b="1" dirty="0">
                <a:solidFill>
                  <a:srgbClr val="0000CC"/>
                </a:solidFill>
                <a:latin typeface="Times New Roman" panose="02020603050405020304" pitchFamily="18" charset="0"/>
                <a:cs typeface="Times New Roman" panose="02020603050405020304" pitchFamily="18" charset="0"/>
              </a:rPr>
              <a:t>Requirements </a:t>
            </a:r>
            <a:r>
              <a:rPr lang="en-AU" b="1" dirty="0">
                <a:latin typeface="Times New Roman" panose="02020603050405020304" pitchFamily="18" charset="0"/>
                <a:cs typeface="Times New Roman" panose="02020603050405020304" pitchFamily="18" charset="0"/>
              </a:rPr>
              <a:t>is the total numbers of materials required for the given project. </a:t>
            </a:r>
          </a:p>
          <a:p>
            <a:pPr marL="0" indent="0" algn="just">
              <a:lnSpc>
                <a:spcPct val="107000"/>
              </a:lnSpc>
              <a:spcAft>
                <a:spcPts val="800"/>
              </a:spcAft>
              <a:buNone/>
            </a:pPr>
            <a:r>
              <a:rPr lang="en-AU" b="1" dirty="0" smtClean="0">
                <a:solidFill>
                  <a:srgbClr val="0000CC"/>
                </a:solidFill>
                <a:latin typeface="Times New Roman" panose="02020603050405020304" pitchFamily="18" charset="0"/>
                <a:cs typeface="Times New Roman" panose="02020603050405020304" pitchFamily="18" charset="0"/>
              </a:rPr>
              <a:t>6.  Lead </a:t>
            </a:r>
            <a:r>
              <a:rPr lang="en-AU" b="1" dirty="0">
                <a:solidFill>
                  <a:srgbClr val="0000CC"/>
                </a:solidFill>
                <a:latin typeface="Times New Roman" panose="02020603050405020304" pitchFamily="18" charset="0"/>
                <a:cs typeface="Times New Roman" panose="02020603050405020304" pitchFamily="18" charset="0"/>
              </a:rPr>
              <a:t>Time </a:t>
            </a:r>
            <a:r>
              <a:rPr lang="en-AU" b="1" dirty="0">
                <a:latin typeface="Times New Roman" panose="02020603050405020304" pitchFamily="18" charset="0"/>
                <a:cs typeface="Times New Roman" panose="02020603050405020304" pitchFamily="18" charset="0"/>
              </a:rPr>
              <a:t>is the time period elapsed between placing an order and its arrival in inventory stock. </a:t>
            </a:r>
            <a:r>
              <a:rPr lang="en-AU" b="1" dirty="0" smtClean="0">
                <a:latin typeface="Times New Roman" panose="02020603050405020304" pitchFamily="18" charset="0"/>
                <a:cs typeface="Times New Roman" panose="02020603050405020304" pitchFamily="18" charset="0"/>
              </a:rPr>
              <a:t>The lead time is crucial in case of machinery and equipment purchased from abroad, which may take even full year or so.  </a:t>
            </a:r>
            <a:endParaRPr lang="en-AU" b="1" dirty="0">
              <a:latin typeface="Times New Roman" panose="02020603050405020304" pitchFamily="18" charset="0"/>
              <a:cs typeface="Times New Roman" panose="02020603050405020304" pitchFamily="18" charset="0"/>
            </a:endParaRPr>
          </a:p>
          <a:p>
            <a:pPr marL="0" indent="0" algn="just">
              <a:lnSpc>
                <a:spcPct val="107000"/>
              </a:lnSpc>
              <a:spcAft>
                <a:spcPts val="800"/>
              </a:spcAft>
              <a:buNone/>
            </a:pP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373966" y="0"/>
            <a:ext cx="10515600" cy="125202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INVENTORY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26409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252" y="-140677"/>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QUANTITY</a:t>
            </a:r>
          </a:p>
        </p:txBody>
      </p:sp>
      <p:sp>
        <p:nvSpPr>
          <p:cNvPr id="3" name="Content Placeholder 2"/>
          <p:cNvSpPr>
            <a:spLocks noGrp="1"/>
          </p:cNvSpPr>
          <p:nvPr>
            <p:ph idx="1"/>
          </p:nvPr>
        </p:nvSpPr>
        <p:spPr>
          <a:xfrm>
            <a:off x="247357" y="1051901"/>
            <a:ext cx="9346810" cy="5806099"/>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Economic Order Quantity (EOQ) also known as Wilson EOQ model or simply EOQ model is the model that defines the </a:t>
            </a:r>
            <a:r>
              <a:rPr lang="en-AU" b="1" dirty="0">
                <a:solidFill>
                  <a:srgbClr val="0000CC"/>
                </a:solidFill>
                <a:latin typeface="Times New Roman" panose="02020603050405020304" pitchFamily="18" charset="0"/>
                <a:cs typeface="Times New Roman" panose="02020603050405020304" pitchFamily="18" charset="0"/>
              </a:rPr>
              <a:t>optimal quantity to order that minimizes the total variable costs </a:t>
            </a:r>
            <a:r>
              <a:rPr lang="en-AU" b="1" dirty="0">
                <a:latin typeface="Times New Roman" panose="02020603050405020304" pitchFamily="18" charset="0"/>
                <a:cs typeface="Times New Roman" panose="02020603050405020304" pitchFamily="18" charset="0"/>
              </a:rPr>
              <a:t>required to order and hold the inventory. </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Economic order quantity refers to that </a:t>
            </a:r>
            <a:r>
              <a:rPr lang="en-AU" b="1" dirty="0">
                <a:solidFill>
                  <a:srgbClr val="0000CC"/>
                </a:solidFill>
                <a:latin typeface="Times New Roman" panose="02020603050405020304" pitchFamily="18" charset="0"/>
                <a:cs typeface="Times New Roman" panose="02020603050405020304" pitchFamily="18" charset="0"/>
              </a:rPr>
              <a:t>number (quantity) ordered in a single purchase so that the accumulated costs of ordering and carrying costs are at the minimum level</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other words, the </a:t>
            </a:r>
            <a:r>
              <a:rPr lang="en-AU" b="1" dirty="0">
                <a:solidFill>
                  <a:srgbClr val="3A0BE5"/>
                </a:solidFill>
                <a:latin typeface="Times New Roman" panose="02020603050405020304" pitchFamily="18" charset="0"/>
                <a:cs typeface="Times New Roman" panose="02020603050405020304" pitchFamily="18" charset="0"/>
              </a:rPr>
              <a:t>quantity that is ordered at one time should be so, which will minimize the total of. Cost of placing orders and receiving the goods, and Cost of storing the goods </a:t>
            </a:r>
            <a:r>
              <a:rPr lang="en-AU" b="1" dirty="0">
                <a:latin typeface="Times New Roman" panose="02020603050405020304" pitchFamily="18" charset="0"/>
                <a:cs typeface="Times New Roman" panose="02020603050405020304" pitchFamily="18" charset="0"/>
              </a:rPr>
              <a:t>as well as interest on the capital invested.</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32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711" y="1080036"/>
            <a:ext cx="9516794" cy="5777964"/>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Underlying Assumptions [2] </a:t>
            </a:r>
          </a:p>
          <a:p>
            <a:pPr>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annual demand for the item is known, deterministic and constant. </a:t>
            </a:r>
          </a:p>
          <a:p>
            <a:pPr>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The lead time is zero i.e. delivery is immediate. (The time between placement of order and the receipt of the order)</a:t>
            </a:r>
          </a:p>
          <a:p>
            <a:pPr>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The receipt of the order occurs in a single instant and immediately after ordering it. </a:t>
            </a:r>
          </a:p>
          <a:p>
            <a:pPr>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Demand is even throughout the year. </a:t>
            </a:r>
          </a:p>
          <a:p>
            <a:pPr>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There is no any quantity discount. In other words it does not make any differences how much we order, the price of the product will still be the same.   </a:t>
            </a:r>
          </a:p>
          <a:p>
            <a:endParaRPr lang="en-AU" dirty="0"/>
          </a:p>
        </p:txBody>
      </p:sp>
      <p:sp>
        <p:nvSpPr>
          <p:cNvPr id="4" name="Title 1"/>
          <p:cNvSpPr>
            <a:spLocks noGrp="1"/>
          </p:cNvSpPr>
          <p:nvPr>
            <p:ph type="title"/>
          </p:nvPr>
        </p:nvSpPr>
        <p:spPr>
          <a:xfrm>
            <a:off x="838200" y="0"/>
            <a:ext cx="9825111"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1351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25658" y="10120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302842" y="5852160"/>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[9] </a:t>
            </a:r>
            <a:endParaRPr lang="en-US" sz="2800" b="1" dirty="0">
              <a:latin typeface="Times New Roman" panose="02020603050405020304" pitchFamily="18" charset="0"/>
              <a:cs typeface="Times New Roman" panose="02020603050405020304" pitchFamily="18" charset="0"/>
            </a:endParaRPr>
          </a:p>
        </p:txBody>
      </p:sp>
      <p:pic>
        <p:nvPicPr>
          <p:cNvPr id="1026" name="Picture 2" descr="https://miro.medium.com/v2/resize:fit:483/1*U3JuOqsPrVo7u_U3UzM96Q.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606" y="1167093"/>
            <a:ext cx="6864203" cy="46850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603915" y="1784252"/>
            <a:ext cx="2884394" cy="2677656"/>
          </a:xfrm>
          <a:prstGeom prst="rect">
            <a:avLst/>
          </a:prstGeom>
          <a:noFill/>
        </p:spPr>
        <p:txBody>
          <a:bodyPr wrap="square" rtlCol="0">
            <a:spAutoFit/>
          </a:bodyPr>
          <a:lstStyle/>
          <a:p>
            <a:pPr algn="ctr"/>
            <a:r>
              <a:rPr lang="en-US" sz="2800" b="1" dirty="0" smtClean="0">
                <a:solidFill>
                  <a:srgbClr val="FF0000"/>
                </a:solidFill>
                <a:latin typeface="Times New Roman" panose="02020603050405020304" pitchFamily="18" charset="0"/>
                <a:cs typeface="Times New Roman" panose="02020603050405020304" pitchFamily="18" charset="0"/>
              </a:rPr>
              <a:t>EOQ is that level where the ordering cost and holding cost lines intercepts each other. </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73485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019" y="1065968"/>
            <a:ext cx="9600028" cy="5686523"/>
          </a:xfrm>
        </p:spPr>
        <p:txBody>
          <a:bodyPr>
            <a:normAutofit/>
          </a:bodyPr>
          <a:lstStyle/>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graph shows the cost on the vertical or Y axis and the order quantity  on the horizontal or X axis.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a:t>
            </a:r>
            <a:r>
              <a:rPr lang="en-AU" b="1" dirty="0">
                <a:solidFill>
                  <a:srgbClr val="FF0000"/>
                </a:solidFill>
                <a:latin typeface="Times New Roman" panose="02020603050405020304" pitchFamily="18" charset="0"/>
                <a:cs typeface="Times New Roman" panose="02020603050405020304" pitchFamily="18" charset="0"/>
              </a:rPr>
              <a:t>straight light which commence </a:t>
            </a:r>
            <a:r>
              <a:rPr lang="en-AU" b="1" dirty="0" smtClean="0">
                <a:solidFill>
                  <a:srgbClr val="FF0000"/>
                </a:solidFill>
                <a:latin typeface="Times New Roman" panose="02020603050405020304" pitchFamily="18" charset="0"/>
                <a:cs typeface="Times New Roman" panose="02020603050405020304" pitchFamily="18" charset="0"/>
              </a:rPr>
              <a:t>from </a:t>
            </a:r>
            <a:r>
              <a:rPr lang="en-AU" b="1" dirty="0">
                <a:solidFill>
                  <a:srgbClr val="FF0000"/>
                </a:solidFill>
                <a:latin typeface="Times New Roman" panose="02020603050405020304" pitchFamily="18" charset="0"/>
                <a:cs typeface="Times New Roman" panose="02020603050405020304" pitchFamily="18" charset="0"/>
              </a:rPr>
              <a:t>the origin is the carrying </a:t>
            </a:r>
            <a:r>
              <a:rPr lang="en-AU" b="1" dirty="0" smtClean="0">
                <a:solidFill>
                  <a:srgbClr val="FF0000"/>
                </a:solidFill>
                <a:latin typeface="Times New Roman" panose="02020603050405020304" pitchFamily="18" charset="0"/>
                <a:cs typeface="Times New Roman" panose="02020603050405020304" pitchFamily="18" charset="0"/>
              </a:rPr>
              <a:t>cost/holding cost </a:t>
            </a:r>
            <a:r>
              <a:rPr lang="en-AU" b="1" dirty="0">
                <a:solidFill>
                  <a:srgbClr val="FF0000"/>
                </a:solidFill>
                <a:latin typeface="Times New Roman" panose="02020603050405020304" pitchFamily="18" charset="0"/>
                <a:cs typeface="Times New Roman" panose="02020603050405020304" pitchFamily="18" charset="0"/>
              </a:rPr>
              <a:t>curve</a:t>
            </a:r>
            <a:r>
              <a:rPr lang="en-AU" b="1" dirty="0">
                <a:latin typeface="Times New Roman" panose="02020603050405020304" pitchFamily="18" charset="0"/>
                <a:cs typeface="Times New Roman" panose="02020603050405020304" pitchFamily="18" charset="0"/>
              </a:rPr>
              <a:t>, the total costs of carrying units of inventory.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As expected, </a:t>
            </a:r>
            <a:r>
              <a:rPr lang="en-AU" b="1" dirty="0">
                <a:solidFill>
                  <a:srgbClr val="FF0000"/>
                </a:solidFill>
                <a:latin typeface="Times New Roman" panose="02020603050405020304" pitchFamily="18" charset="0"/>
                <a:cs typeface="Times New Roman" panose="02020603050405020304" pitchFamily="18" charset="0"/>
              </a:rPr>
              <a:t>as we order more </a:t>
            </a:r>
            <a:r>
              <a:rPr lang="en-AU" b="1" dirty="0">
                <a:latin typeface="Times New Roman" panose="02020603050405020304" pitchFamily="18" charset="0"/>
                <a:cs typeface="Times New Roman" panose="02020603050405020304" pitchFamily="18" charset="0"/>
              </a:rPr>
              <a:t>on the X axis, the </a:t>
            </a:r>
            <a:r>
              <a:rPr lang="en-AU" b="1" dirty="0">
                <a:solidFill>
                  <a:srgbClr val="FF0000"/>
                </a:solidFill>
                <a:latin typeface="Times New Roman" panose="02020603050405020304" pitchFamily="18" charset="0"/>
                <a:cs typeface="Times New Roman" panose="02020603050405020304" pitchFamily="18" charset="0"/>
              </a:rPr>
              <a:t>carrying cost line increases</a:t>
            </a:r>
            <a:r>
              <a:rPr lang="en-AU" b="1" dirty="0">
                <a:latin typeface="Times New Roman" panose="02020603050405020304" pitchFamily="18" charset="0"/>
                <a:cs typeface="Times New Roman" panose="02020603050405020304" pitchFamily="18" charset="0"/>
              </a:rPr>
              <a:t> in the proportionate manner.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a:t>
            </a:r>
            <a:r>
              <a:rPr lang="en-AU" b="1" dirty="0">
                <a:solidFill>
                  <a:srgbClr val="FF0000"/>
                </a:solidFill>
                <a:latin typeface="Times New Roman" panose="02020603050405020304" pitchFamily="18" charset="0"/>
                <a:cs typeface="Times New Roman" panose="02020603050405020304" pitchFamily="18" charset="0"/>
              </a:rPr>
              <a:t>downward ward sloping curve which commence on the Y axis and decreases as it approaches to the X axis and moves to the right is the ordering cost curve</a:t>
            </a:r>
            <a:r>
              <a:rPr lang="en-AU" b="1"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curve represents the total ordering cost depending on the size of the order quantity. </a:t>
            </a:r>
          </a:p>
          <a:p>
            <a:pPr>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1617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92903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357" y="1325562"/>
            <a:ext cx="9304606" cy="5342523"/>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Obliviously, </a:t>
            </a:r>
            <a:r>
              <a:rPr lang="en-AU" b="1" dirty="0">
                <a:solidFill>
                  <a:srgbClr val="FF0000"/>
                </a:solidFill>
                <a:latin typeface="Times New Roman" panose="02020603050405020304" pitchFamily="18" charset="0"/>
                <a:cs typeface="Times New Roman" panose="02020603050405020304" pitchFamily="18" charset="0"/>
              </a:rPr>
              <a:t>the ordering cost will decrease as the order quantity is increased </a:t>
            </a:r>
            <a:r>
              <a:rPr lang="en-AU" b="1" dirty="0">
                <a:latin typeface="Times New Roman" panose="02020603050405020304" pitchFamily="18" charset="0"/>
                <a:cs typeface="Times New Roman" panose="02020603050405020304" pitchFamily="18" charset="0"/>
              </a:rPr>
              <a:t>thereby causing there to fewer orders which need to be made  in any particular period of time.</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point at which these two curves intersect is the same point which is the minimum of the curve which represents the total cost for the inventory </a:t>
            </a:r>
            <a:r>
              <a:rPr lang="en-AU" b="1" dirty="0" smtClean="0">
                <a:latin typeface="Times New Roman" panose="02020603050405020304" pitchFamily="18" charset="0"/>
                <a:cs typeface="Times New Roman" panose="02020603050405020304" pitchFamily="18" charset="0"/>
              </a:rPr>
              <a:t>system</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or EOQ</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Thus the sum of carrying cost curve and ordering cost curve is represented by the </a:t>
            </a:r>
            <a:r>
              <a:rPr lang="en-AU" b="1" dirty="0">
                <a:solidFill>
                  <a:srgbClr val="FF0000"/>
                </a:solidFill>
                <a:latin typeface="Times New Roman" panose="02020603050405020304" pitchFamily="18" charset="0"/>
                <a:cs typeface="Times New Roman" panose="02020603050405020304" pitchFamily="18" charset="0"/>
              </a:rPr>
              <a:t>total cost curve and the minimum point of the total cost curve corresponds to the same point where the carrying cost curve and the ordering cost curve intersect. </a:t>
            </a:r>
          </a:p>
          <a:p>
            <a:endParaRPr lang="en-AU" dirty="0"/>
          </a:p>
        </p:txBody>
      </p:sp>
      <p:sp>
        <p:nvSpPr>
          <p:cNvPr id="4" name="Title 1"/>
          <p:cNvSpPr>
            <a:spLocks noGrp="1"/>
          </p:cNvSpPr>
          <p:nvPr>
            <p:ph type="title"/>
          </p:nvPr>
        </p:nvSpPr>
        <p:spPr>
          <a:xfrm>
            <a:off x="62718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77776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425" y="1107514"/>
            <a:ext cx="10515600" cy="5750486"/>
          </a:xfrm>
        </p:spPr>
        <p:txBody>
          <a:bodyPr>
            <a:normAutofit/>
          </a:bodyPr>
          <a:lstStyle/>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Economic order quantity is that quantity at which the total inventory cost  is minimum as far as possible.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For this the total carrying cost must be equal to the total ordering cost. </a:t>
            </a:r>
          </a:p>
          <a:p>
            <a:pPr marL="0" indent="0">
              <a:buNone/>
            </a:pPr>
            <a:r>
              <a:rPr lang="en-AU" b="1" dirty="0">
                <a:latin typeface="Times New Roman" panose="02020603050405020304" pitchFamily="18" charset="0"/>
                <a:cs typeface="Times New Roman" panose="02020603050405020304" pitchFamily="18" charset="0"/>
              </a:rPr>
              <a:t>                       </a:t>
            </a:r>
            <a:r>
              <a:rPr lang="en-AU" b="1" dirty="0">
                <a:solidFill>
                  <a:srgbClr val="C00000"/>
                </a:solidFill>
                <a:latin typeface="Times New Roman" panose="02020603050405020304" pitchFamily="18" charset="0"/>
                <a:cs typeface="Times New Roman" panose="02020603050405020304" pitchFamily="18" charset="0"/>
              </a:rPr>
              <a:t>Total carrying cost = Total ordering cost</a:t>
            </a:r>
          </a:p>
          <a:p>
            <a:pPr marL="0" indent="0">
              <a:buNone/>
            </a:pPr>
            <a:r>
              <a:rPr lang="en-AU" dirty="0" smtClean="0">
                <a:solidFill>
                  <a:srgbClr val="00B050"/>
                </a:solidFill>
              </a:rPr>
              <a:t>           </a:t>
            </a:r>
            <a:r>
              <a:rPr lang="en-AU" b="1" dirty="0" smtClean="0">
                <a:solidFill>
                  <a:srgbClr val="00B050"/>
                </a:solidFill>
                <a:latin typeface="Times New Roman" panose="02020603050405020304" pitchFamily="18" charset="0"/>
                <a:cs typeface="Times New Roman" panose="02020603050405020304" pitchFamily="18" charset="0"/>
              </a:rPr>
              <a:t>Q/2 </a:t>
            </a:r>
            <a:r>
              <a:rPr lang="en-AU" b="1" dirty="0">
                <a:solidFill>
                  <a:srgbClr val="00B050"/>
                </a:solidFill>
                <a:latin typeface="Times New Roman" panose="02020603050405020304" pitchFamily="18" charset="0"/>
                <a:cs typeface="Times New Roman" panose="02020603050405020304" pitchFamily="18" charset="0"/>
              </a:rPr>
              <a:t>* </a:t>
            </a:r>
            <a:r>
              <a:rPr lang="en-AU" b="1" dirty="0" smtClean="0">
                <a:solidFill>
                  <a:srgbClr val="00B050"/>
                </a:solidFill>
                <a:latin typeface="Times New Roman" panose="02020603050405020304" pitchFamily="18" charset="0"/>
                <a:cs typeface="Times New Roman" panose="02020603050405020304" pitchFamily="18" charset="0"/>
              </a:rPr>
              <a:t>Carrying Cost per unit  = </a:t>
            </a:r>
            <a:r>
              <a:rPr lang="en-AU" b="1" dirty="0">
                <a:solidFill>
                  <a:srgbClr val="00B050"/>
                </a:solidFill>
                <a:latin typeface="Times New Roman" panose="02020603050405020304" pitchFamily="18" charset="0"/>
                <a:cs typeface="Times New Roman" panose="02020603050405020304" pitchFamily="18" charset="0"/>
              </a:rPr>
              <a:t>Number of order (N) * Ordering cost per order (O)  </a:t>
            </a:r>
          </a:p>
          <a:p>
            <a:pPr marL="0" indent="0">
              <a:buNone/>
            </a:pPr>
            <a:r>
              <a:rPr lang="en-AU" b="1" dirty="0" smtClean="0">
                <a:solidFill>
                  <a:srgbClr val="00B050"/>
                </a:solidFill>
                <a:latin typeface="Times New Roman" panose="02020603050405020304" pitchFamily="18" charset="0"/>
                <a:cs typeface="Times New Roman" panose="02020603050405020304" pitchFamily="18" charset="0"/>
              </a:rPr>
              <a:t>          Q/2 </a:t>
            </a:r>
            <a:r>
              <a:rPr lang="en-AU" b="1" dirty="0">
                <a:solidFill>
                  <a:srgbClr val="00B050"/>
                </a:solidFill>
                <a:latin typeface="Times New Roman" panose="02020603050405020304" pitchFamily="18" charset="0"/>
                <a:cs typeface="Times New Roman" panose="02020603050405020304" pitchFamily="18" charset="0"/>
              </a:rPr>
              <a:t>* </a:t>
            </a:r>
            <a:r>
              <a:rPr lang="en-AU" b="1" dirty="0" smtClean="0">
                <a:solidFill>
                  <a:srgbClr val="00B050"/>
                </a:solidFill>
                <a:latin typeface="Times New Roman" panose="02020603050405020304" pitchFamily="18" charset="0"/>
                <a:cs typeface="Times New Roman" panose="02020603050405020304" pitchFamily="18" charset="0"/>
              </a:rPr>
              <a:t>C = </a:t>
            </a:r>
            <a:r>
              <a:rPr lang="en-AU" b="1" dirty="0">
                <a:solidFill>
                  <a:srgbClr val="00B050"/>
                </a:solidFill>
                <a:latin typeface="Times New Roman" panose="02020603050405020304" pitchFamily="18" charset="0"/>
                <a:cs typeface="Times New Roman" panose="02020603050405020304" pitchFamily="18" charset="0"/>
              </a:rPr>
              <a:t>Total requirement(A) / Ordering quantity (N) </a:t>
            </a:r>
            <a:r>
              <a:rPr lang="en-AU" b="1" dirty="0" smtClean="0">
                <a:solidFill>
                  <a:srgbClr val="00B050"/>
                </a:solidFill>
                <a:latin typeface="Times New Roman" panose="02020603050405020304" pitchFamily="18" charset="0"/>
                <a:cs typeface="Times New Roman" panose="02020603050405020304" pitchFamily="18" charset="0"/>
              </a:rPr>
              <a:t>* O </a:t>
            </a:r>
          </a:p>
          <a:p>
            <a:pPr marL="0" indent="0">
              <a:buNone/>
            </a:pPr>
            <a:r>
              <a:rPr lang="en-AU" b="1" dirty="0" smtClean="0">
                <a:latin typeface="Times New Roman" panose="02020603050405020304" pitchFamily="18" charset="0"/>
                <a:cs typeface="Times New Roman" panose="02020603050405020304" pitchFamily="18" charset="0"/>
              </a:rPr>
              <a:t>Using Calculus, </a:t>
            </a:r>
          </a:p>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Economic Order Quantity (Q </a:t>
            </a:r>
            <a:r>
              <a:rPr lang="en-AU" b="1" baseline="-25000" dirty="0" smtClean="0">
                <a:solidFill>
                  <a:srgbClr val="C00000"/>
                </a:solidFill>
                <a:latin typeface="Times New Roman" panose="02020603050405020304" pitchFamily="18" charset="0"/>
                <a:cs typeface="Times New Roman" panose="02020603050405020304" pitchFamily="18" charset="0"/>
              </a:rPr>
              <a:t>opt</a:t>
            </a:r>
            <a:r>
              <a:rPr lang="en-AU" b="1" dirty="0" smtClean="0">
                <a:solidFill>
                  <a:srgbClr val="C00000"/>
                </a:solidFill>
                <a:latin typeface="Times New Roman" panose="02020603050405020304" pitchFamily="18" charset="0"/>
                <a:cs typeface="Times New Roman" panose="02020603050405020304" pitchFamily="18" charset="0"/>
              </a:rPr>
              <a:t>) = [2AO/C]</a:t>
            </a:r>
            <a:r>
              <a:rPr lang="en-AU" b="1" baseline="30000" dirty="0" smtClean="0">
                <a:solidFill>
                  <a:srgbClr val="C00000"/>
                </a:solidFill>
                <a:latin typeface="Times New Roman" panose="02020603050405020304" pitchFamily="18" charset="0"/>
                <a:cs typeface="Times New Roman" panose="02020603050405020304" pitchFamily="18" charset="0"/>
              </a:rPr>
              <a:t>1/2</a:t>
            </a:r>
          </a:p>
          <a:p>
            <a:pPr marL="0" indent="0">
              <a:buNone/>
            </a:pPr>
            <a:r>
              <a:rPr lang="en-AU" b="1" dirty="0">
                <a:solidFill>
                  <a:srgbClr val="00B050"/>
                </a:solidFill>
                <a:latin typeface="Times New Roman" panose="02020603050405020304" pitchFamily="18" charset="0"/>
                <a:cs typeface="Times New Roman" panose="02020603050405020304" pitchFamily="18" charset="0"/>
              </a:rPr>
              <a:t> </a:t>
            </a:r>
            <a:r>
              <a:rPr lang="en-AU" b="1" dirty="0" smtClean="0">
                <a:solidFill>
                  <a:srgbClr val="00B050"/>
                </a:solidFill>
                <a:latin typeface="Times New Roman" panose="02020603050405020304" pitchFamily="18" charset="0"/>
                <a:cs typeface="Times New Roman" panose="02020603050405020304" pitchFamily="18" charset="0"/>
              </a:rPr>
              <a:t> </a:t>
            </a:r>
            <a:endParaRPr lang="en-AU" b="1" dirty="0">
              <a:solidFill>
                <a:srgbClr val="00B050"/>
              </a:solidFill>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45837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72624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101" y="1164442"/>
            <a:ext cx="9121727" cy="5531779"/>
          </a:xfrm>
        </p:spPr>
        <p:txBody>
          <a:bodyPr>
            <a:normAutofit/>
          </a:bodyPr>
          <a:lstStyle/>
          <a:p>
            <a:pPr marL="0" indent="0" algn="just">
              <a:lnSpc>
                <a:spcPct val="100000"/>
              </a:lnSpc>
              <a:buNone/>
            </a:pPr>
            <a:r>
              <a:rPr lang="en-AU" b="1" dirty="0">
                <a:solidFill>
                  <a:srgbClr val="3A0BE5"/>
                </a:solidFill>
                <a:latin typeface="Times New Roman" panose="02020603050405020304" pitchFamily="18" charset="0"/>
                <a:cs typeface="Times New Roman" panose="02020603050405020304" pitchFamily="18" charset="0"/>
              </a:rPr>
              <a:t>Reorder Point (ROP)/ Reorder Level (ROL</a:t>
            </a:r>
            <a:r>
              <a:rPr lang="en-AU" b="1" dirty="0" smtClean="0">
                <a:solidFill>
                  <a:srgbClr val="3A0BE5"/>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We have decided how much to order, now the second inventory question is when to order ?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assumed that we </a:t>
            </a:r>
            <a:r>
              <a:rPr lang="en-AU" b="1" dirty="0">
                <a:solidFill>
                  <a:srgbClr val="C00000"/>
                </a:solidFill>
                <a:latin typeface="Times New Roman" panose="02020603050405020304" pitchFamily="18" charset="0"/>
                <a:cs typeface="Times New Roman" panose="02020603050405020304" pitchFamily="18" charset="0"/>
              </a:rPr>
              <a:t>have instantaneous inventory </a:t>
            </a:r>
            <a:r>
              <a:rPr lang="en-AU" b="1" dirty="0">
                <a:latin typeface="Times New Roman" panose="02020603050405020304" pitchFamily="18" charset="0"/>
                <a:cs typeface="Times New Roman" panose="02020603050405020304" pitchFamily="18" charset="0"/>
              </a:rPr>
              <a:t>receipt i.e. firms waits until inventory level is zero, places an order, and receives the item in stock immediately.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However, the time between the placing and receipt of an order (called </a:t>
            </a:r>
            <a:r>
              <a:rPr lang="en-AU" b="1" dirty="0">
                <a:solidFill>
                  <a:srgbClr val="C00000"/>
                </a:solidFill>
                <a:latin typeface="Times New Roman" panose="02020603050405020304" pitchFamily="18" charset="0"/>
                <a:cs typeface="Times New Roman" panose="02020603050405020304" pitchFamily="18" charset="0"/>
              </a:rPr>
              <a:t>Lead Time) is often few days or weeks.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Thus </a:t>
            </a:r>
            <a:r>
              <a:rPr lang="en-AU" b="1" dirty="0">
                <a:solidFill>
                  <a:srgbClr val="C00000"/>
                </a:solidFill>
                <a:latin typeface="Times New Roman" panose="02020603050405020304" pitchFamily="18" charset="0"/>
                <a:cs typeface="Times New Roman" panose="02020603050405020304" pitchFamily="18" charset="0"/>
              </a:rPr>
              <a:t>when to reorder decision </a:t>
            </a:r>
            <a:r>
              <a:rPr lang="en-AU" b="1" dirty="0">
                <a:latin typeface="Times New Roman" panose="02020603050405020304" pitchFamily="18" charset="0"/>
                <a:cs typeface="Times New Roman" panose="02020603050405020304" pitchFamily="18" charset="0"/>
              </a:rPr>
              <a:t>is usually </a:t>
            </a:r>
            <a:r>
              <a:rPr lang="en-AU" b="1" dirty="0">
                <a:solidFill>
                  <a:srgbClr val="C00000"/>
                </a:solidFill>
                <a:latin typeface="Times New Roman" panose="02020603050405020304" pitchFamily="18" charset="0"/>
                <a:cs typeface="Times New Roman" panose="02020603050405020304" pitchFamily="18" charset="0"/>
              </a:rPr>
              <a:t>expressed in terms of reorder point (ROP)</a:t>
            </a:r>
            <a:r>
              <a:rPr lang="en-AU" b="1" dirty="0">
                <a:latin typeface="Times New Roman" panose="02020603050405020304" pitchFamily="18" charset="0"/>
                <a:cs typeface="Times New Roman" panose="02020603050405020304" pitchFamily="18" charset="0"/>
              </a:rPr>
              <a:t>, the inventory level at which the order should be placed. </a:t>
            </a:r>
          </a:p>
          <a:p>
            <a:pPr marL="0" indent="0">
              <a:buNone/>
            </a:pPr>
            <a:endParaRPr lang="en-AU" dirty="0"/>
          </a:p>
        </p:txBody>
      </p:sp>
      <p:sp>
        <p:nvSpPr>
          <p:cNvPr id="4" name="Title 1"/>
          <p:cNvSpPr>
            <a:spLocks noGrp="1"/>
          </p:cNvSpPr>
          <p:nvPr>
            <p:ph type="title"/>
          </p:nvPr>
        </p:nvSpPr>
        <p:spPr>
          <a:xfrm>
            <a:off x="57091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24080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75253" y="873162"/>
            <a:ext cx="5719689" cy="4402223"/>
          </a:xfrm>
        </p:spPr>
        <p:txBody>
          <a:bodyPr>
            <a:normAutofit fontScale="92500" lnSpcReduction="10000"/>
          </a:bodyPr>
          <a:lstStyle/>
          <a:p>
            <a:pPr algn="just">
              <a:lnSpc>
                <a:spcPct val="110000"/>
              </a:lnSpc>
            </a:pPr>
            <a:r>
              <a:rPr lang="en-AU" b="1" dirty="0" smtClean="0">
                <a:latin typeface="Times New Roman" panose="02020603050405020304" pitchFamily="18" charset="0"/>
                <a:cs typeface="Times New Roman" panose="02020603050405020304" pitchFamily="18" charset="0"/>
              </a:rPr>
              <a:t>EOQ answers “how much” question. </a:t>
            </a:r>
          </a:p>
          <a:p>
            <a:pPr algn="just">
              <a:lnSpc>
                <a:spcPct val="110000"/>
              </a:lnSpc>
            </a:pPr>
            <a:r>
              <a:rPr lang="en-AU" b="1" dirty="0" smtClean="0">
                <a:latin typeface="Times New Roman" panose="02020603050405020304" pitchFamily="18" charset="0"/>
                <a:cs typeface="Times New Roman" panose="02020603050405020304" pitchFamily="18" charset="0"/>
              </a:rPr>
              <a:t>Re-Order Point tells “when” to Order. </a:t>
            </a:r>
          </a:p>
          <a:p>
            <a:pPr algn="just">
              <a:lnSpc>
                <a:spcPct val="110000"/>
              </a:lnSpc>
            </a:pPr>
            <a:r>
              <a:rPr lang="en-AU" b="1" dirty="0" smtClean="0">
                <a:solidFill>
                  <a:srgbClr val="C00000"/>
                </a:solidFill>
                <a:latin typeface="Times New Roman" panose="02020603050405020304" pitchFamily="18" charset="0"/>
                <a:cs typeface="Times New Roman" panose="02020603050405020304" pitchFamily="18" charset="0"/>
              </a:rPr>
              <a:t>Re Order Point (ROP) = {Demand per day} * {lead time for new orders in days} </a:t>
            </a:r>
          </a:p>
          <a:p>
            <a:pPr marL="0" indent="0" algn="just">
              <a:lnSpc>
                <a:spcPct val="110000"/>
              </a:lnSpc>
              <a:buNone/>
            </a:pPr>
            <a:r>
              <a:rPr lang="en-AU" b="1" dirty="0">
                <a:solidFill>
                  <a:srgbClr val="C00000"/>
                </a:solidFill>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                          = d*L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Where, </a:t>
            </a:r>
            <a:r>
              <a:rPr lang="en-AU" b="1" dirty="0" smtClean="0">
                <a:solidFill>
                  <a:srgbClr val="00B050"/>
                </a:solidFill>
                <a:latin typeface="Times New Roman" panose="02020603050405020304" pitchFamily="18" charset="0"/>
                <a:cs typeface="Times New Roman" panose="02020603050405020304" pitchFamily="18" charset="0"/>
              </a:rPr>
              <a:t>d = Total annual requirement/ Number of working days in a year. </a:t>
            </a:r>
            <a:endParaRPr lang="en-AU" b="1" dirty="0">
              <a:solidFill>
                <a:srgbClr val="00B050"/>
              </a:solidFill>
              <a:latin typeface="Times New Roman" panose="02020603050405020304" pitchFamily="18" charset="0"/>
              <a:cs typeface="Times New Roman" panose="02020603050405020304" pitchFamily="18" charset="0"/>
            </a:endParaRPr>
          </a:p>
        </p:txBody>
      </p:sp>
      <p:pic>
        <p:nvPicPr>
          <p:cNvPr id="2050" name="Picture 2" descr="reorder-lev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36" y="774687"/>
            <a:ext cx="5715000" cy="513595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717453" y="-21255"/>
            <a:ext cx="10515600" cy="89441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ECONOMIC ORDER </a:t>
            </a:r>
            <a:r>
              <a:rPr lang="en-AU" sz="3600" b="1" dirty="0" smtClean="0">
                <a:solidFill>
                  <a:srgbClr val="002060"/>
                </a:solidFill>
                <a:latin typeface="Times New Roman" panose="02020603050405020304" pitchFamily="18" charset="0"/>
                <a:cs typeface="Times New Roman" panose="02020603050405020304" pitchFamily="18" charset="0"/>
              </a:rPr>
              <a:t>QUANTITY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1529119" y="6176963"/>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[10]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59111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9660" y="-210822"/>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PROCUREMENT OF CONSULTING SERVICES</a:t>
            </a:r>
          </a:p>
        </p:txBody>
      </p:sp>
      <p:sp>
        <p:nvSpPr>
          <p:cNvPr id="4" name="Oval 3">
            <a:extLst>
              <a:ext uri="{FF2B5EF4-FFF2-40B4-BE49-F238E27FC236}">
                <a16:creationId xmlns="" xmlns:a16="http://schemas.microsoft.com/office/drawing/2014/main" id="{85409BC5-D7E9-49A6-BF89-A94D363F5EDE}"/>
              </a:ext>
            </a:extLst>
          </p:cNvPr>
          <p:cNvSpPr/>
          <p:nvPr/>
        </p:nvSpPr>
        <p:spPr>
          <a:xfrm>
            <a:off x="4166702" y="3124421"/>
            <a:ext cx="2517913" cy="1699591"/>
          </a:xfrm>
          <a:prstGeom prst="ellipse">
            <a:avLst/>
          </a:prstGeom>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 name="TextBox 4">
            <a:extLst>
              <a:ext uri="{FF2B5EF4-FFF2-40B4-BE49-F238E27FC236}">
                <a16:creationId xmlns="" xmlns:a16="http://schemas.microsoft.com/office/drawing/2014/main" id="{730FBF29-90B2-41F6-BE77-5DC7E2442444}"/>
              </a:ext>
            </a:extLst>
          </p:cNvPr>
          <p:cNvSpPr txBox="1"/>
          <p:nvPr/>
        </p:nvSpPr>
        <p:spPr>
          <a:xfrm>
            <a:off x="4166701" y="3558717"/>
            <a:ext cx="2517913" cy="830997"/>
          </a:xfrm>
          <a:prstGeom prst="rect">
            <a:avLst/>
          </a:prstGeom>
          <a:noFill/>
        </p:spPr>
        <p:txBody>
          <a:bodyPr wrap="square" rtlCol="0">
            <a:spAutoFit/>
          </a:bodyPr>
          <a:lstStyle/>
          <a:p>
            <a:pPr algn="ctr"/>
            <a:r>
              <a:rPr lang="en-AU" sz="2400" b="1" dirty="0">
                <a:solidFill>
                  <a:srgbClr val="FFFF00"/>
                </a:solidFill>
                <a:latin typeface="Georgia" panose="02040502050405020303" pitchFamily="18" charset="0"/>
              </a:rPr>
              <a:t>CONSULTANT SELECTION </a:t>
            </a:r>
          </a:p>
        </p:txBody>
      </p:sp>
      <p:sp>
        <p:nvSpPr>
          <p:cNvPr id="6" name="Rectangle 5">
            <a:extLst>
              <a:ext uri="{FF2B5EF4-FFF2-40B4-BE49-F238E27FC236}">
                <a16:creationId xmlns="" xmlns:a16="http://schemas.microsoft.com/office/drawing/2014/main" id="{22E41B49-6E9D-47EE-9D6B-B317047346DA}"/>
              </a:ext>
            </a:extLst>
          </p:cNvPr>
          <p:cNvSpPr/>
          <p:nvPr/>
        </p:nvSpPr>
        <p:spPr>
          <a:xfrm>
            <a:off x="389832" y="5022795"/>
            <a:ext cx="1868557" cy="14047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AU"/>
          </a:p>
        </p:txBody>
      </p:sp>
      <p:sp>
        <p:nvSpPr>
          <p:cNvPr id="7" name="TextBox 6">
            <a:extLst>
              <a:ext uri="{FF2B5EF4-FFF2-40B4-BE49-F238E27FC236}">
                <a16:creationId xmlns="" xmlns:a16="http://schemas.microsoft.com/office/drawing/2014/main" id="{26A4CDCC-A4BB-4388-B3E0-D9B2E04B91FB}"/>
              </a:ext>
            </a:extLst>
          </p:cNvPr>
          <p:cNvSpPr txBox="1"/>
          <p:nvPr/>
        </p:nvSpPr>
        <p:spPr>
          <a:xfrm>
            <a:off x="389832" y="5022795"/>
            <a:ext cx="1868557" cy="1323439"/>
          </a:xfrm>
          <a:prstGeom prst="rect">
            <a:avLst/>
          </a:prstGeom>
          <a:noFill/>
        </p:spPr>
        <p:txBody>
          <a:bodyPr wrap="square" rtlCol="0">
            <a:spAutoFit/>
          </a:bodyPr>
          <a:lstStyle/>
          <a:p>
            <a:pPr algn="ctr"/>
            <a:r>
              <a:rPr lang="en-AU" sz="2000" b="1" dirty="0">
                <a:solidFill>
                  <a:srgbClr val="0000CC"/>
                </a:solidFill>
                <a:latin typeface="Georgia" panose="02040502050405020303" pitchFamily="18" charset="0"/>
              </a:rPr>
              <a:t>Quality &amp; cost based selection (QCBS)</a:t>
            </a:r>
          </a:p>
        </p:txBody>
      </p:sp>
      <p:sp>
        <p:nvSpPr>
          <p:cNvPr id="8" name="Rectangle 7">
            <a:extLst>
              <a:ext uri="{FF2B5EF4-FFF2-40B4-BE49-F238E27FC236}">
                <a16:creationId xmlns="" xmlns:a16="http://schemas.microsoft.com/office/drawing/2014/main" id="{F8A6D135-3344-4D2E-A5ED-E72427634920}"/>
              </a:ext>
            </a:extLst>
          </p:cNvPr>
          <p:cNvSpPr/>
          <p:nvPr/>
        </p:nvSpPr>
        <p:spPr>
          <a:xfrm>
            <a:off x="509102" y="3432533"/>
            <a:ext cx="1749287" cy="113152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AU" sz="1800" b="1" dirty="0">
                <a:solidFill>
                  <a:srgbClr val="00B0F0"/>
                </a:solidFill>
                <a:latin typeface="Georgia" panose="02040502050405020303" pitchFamily="18" charset="0"/>
              </a:rPr>
              <a:t>Quality selection (QBS)</a:t>
            </a:r>
            <a:endParaRPr lang="en-AU" dirty="0">
              <a:solidFill>
                <a:srgbClr val="00B0F0"/>
              </a:solidFill>
            </a:endParaRPr>
          </a:p>
        </p:txBody>
      </p:sp>
      <p:sp>
        <p:nvSpPr>
          <p:cNvPr id="9" name="Rectangle 8">
            <a:extLst>
              <a:ext uri="{FF2B5EF4-FFF2-40B4-BE49-F238E27FC236}">
                <a16:creationId xmlns="" xmlns:a16="http://schemas.microsoft.com/office/drawing/2014/main" id="{B4BFFBEB-6D98-44DC-B7CB-3969EF320354}"/>
              </a:ext>
            </a:extLst>
          </p:cNvPr>
          <p:cNvSpPr/>
          <p:nvPr/>
        </p:nvSpPr>
        <p:spPr>
          <a:xfrm>
            <a:off x="1231344" y="1740216"/>
            <a:ext cx="1749287" cy="113152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AU" sz="1800" b="1" dirty="0">
                <a:solidFill>
                  <a:srgbClr val="C00000"/>
                </a:solidFill>
                <a:latin typeface="Georgia" panose="02040502050405020303" pitchFamily="18" charset="0"/>
              </a:rPr>
              <a:t>Fixed Budget  selection (FBS)</a:t>
            </a:r>
            <a:endParaRPr lang="en-AU" dirty="0">
              <a:solidFill>
                <a:srgbClr val="C00000"/>
              </a:solidFill>
            </a:endParaRPr>
          </a:p>
        </p:txBody>
      </p:sp>
      <p:sp>
        <p:nvSpPr>
          <p:cNvPr id="10" name="Rectangle 9">
            <a:extLst>
              <a:ext uri="{FF2B5EF4-FFF2-40B4-BE49-F238E27FC236}">
                <a16:creationId xmlns="" xmlns:a16="http://schemas.microsoft.com/office/drawing/2014/main" id="{8BA23AD8-271B-4DAD-896A-ABF916B8438F}"/>
              </a:ext>
            </a:extLst>
          </p:cNvPr>
          <p:cNvSpPr/>
          <p:nvPr/>
        </p:nvSpPr>
        <p:spPr>
          <a:xfrm>
            <a:off x="3749253" y="772752"/>
            <a:ext cx="1749287" cy="1131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800" b="1" dirty="0">
                <a:solidFill>
                  <a:srgbClr val="C00000"/>
                </a:solidFill>
                <a:latin typeface="Georgia" panose="02040502050405020303" pitchFamily="18" charset="0"/>
              </a:rPr>
              <a:t>Least Cost selection (LCS)</a:t>
            </a:r>
            <a:endParaRPr lang="en-AU" dirty="0">
              <a:solidFill>
                <a:srgbClr val="C00000"/>
              </a:solidFill>
            </a:endParaRPr>
          </a:p>
        </p:txBody>
      </p:sp>
      <p:sp>
        <p:nvSpPr>
          <p:cNvPr id="11" name="Rectangle 10">
            <a:extLst>
              <a:ext uri="{FF2B5EF4-FFF2-40B4-BE49-F238E27FC236}">
                <a16:creationId xmlns="" xmlns:a16="http://schemas.microsoft.com/office/drawing/2014/main" id="{0E249510-DB40-4AF8-AB34-7F3405E5E41B}"/>
              </a:ext>
            </a:extLst>
          </p:cNvPr>
          <p:cNvSpPr/>
          <p:nvPr/>
        </p:nvSpPr>
        <p:spPr>
          <a:xfrm>
            <a:off x="6532214" y="782603"/>
            <a:ext cx="1749287" cy="113152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AU" sz="1800" b="1" dirty="0">
                <a:solidFill>
                  <a:srgbClr val="3A0BE5"/>
                </a:solidFill>
                <a:latin typeface="Georgia" panose="02040502050405020303" pitchFamily="18" charset="0"/>
              </a:rPr>
              <a:t>Consultant’s Qualification Selection (CQS)</a:t>
            </a:r>
            <a:endParaRPr lang="en-AU" dirty="0">
              <a:solidFill>
                <a:srgbClr val="3A0BE5"/>
              </a:solidFill>
            </a:endParaRPr>
          </a:p>
        </p:txBody>
      </p:sp>
      <p:sp>
        <p:nvSpPr>
          <p:cNvPr id="12" name="Rectangle 11">
            <a:extLst>
              <a:ext uri="{FF2B5EF4-FFF2-40B4-BE49-F238E27FC236}">
                <a16:creationId xmlns="" xmlns:a16="http://schemas.microsoft.com/office/drawing/2014/main" id="{14E87F10-D5B7-4B0A-9444-73E665131A2A}"/>
              </a:ext>
            </a:extLst>
          </p:cNvPr>
          <p:cNvSpPr/>
          <p:nvPr/>
        </p:nvSpPr>
        <p:spPr>
          <a:xfrm>
            <a:off x="8221867" y="2697038"/>
            <a:ext cx="1749287" cy="1131525"/>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AU" sz="1800" b="1" dirty="0">
                <a:solidFill>
                  <a:srgbClr val="FFFF00"/>
                </a:solidFill>
                <a:latin typeface="Georgia" panose="02040502050405020303" pitchFamily="18" charset="0"/>
              </a:rPr>
              <a:t>Single Source selection (SSS)</a:t>
            </a:r>
            <a:endParaRPr lang="en-AU" dirty="0">
              <a:solidFill>
                <a:srgbClr val="FFFF00"/>
              </a:solidFill>
            </a:endParaRPr>
          </a:p>
        </p:txBody>
      </p:sp>
      <p:sp>
        <p:nvSpPr>
          <p:cNvPr id="13" name="Rectangle 12">
            <a:extLst>
              <a:ext uri="{FF2B5EF4-FFF2-40B4-BE49-F238E27FC236}">
                <a16:creationId xmlns="" xmlns:a16="http://schemas.microsoft.com/office/drawing/2014/main" id="{44BA39E2-BD99-41FE-945C-F6964BF0F2B7}"/>
              </a:ext>
            </a:extLst>
          </p:cNvPr>
          <p:cNvSpPr/>
          <p:nvPr/>
        </p:nvSpPr>
        <p:spPr>
          <a:xfrm>
            <a:off x="8281501" y="4624089"/>
            <a:ext cx="1689654" cy="113152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AU" sz="1800" b="1" dirty="0">
                <a:solidFill>
                  <a:srgbClr val="0DA31B"/>
                </a:solidFill>
                <a:latin typeface="Georgia" panose="02040502050405020303" pitchFamily="18" charset="0"/>
              </a:rPr>
              <a:t>Individual Consultant Selection (ICS)</a:t>
            </a:r>
            <a:endParaRPr lang="en-AU" dirty="0">
              <a:solidFill>
                <a:srgbClr val="0DA31B"/>
              </a:solidFill>
            </a:endParaRPr>
          </a:p>
        </p:txBody>
      </p:sp>
      <p:sp>
        <p:nvSpPr>
          <p:cNvPr id="14" name="Arrow: Right 13">
            <a:extLst>
              <a:ext uri="{FF2B5EF4-FFF2-40B4-BE49-F238E27FC236}">
                <a16:creationId xmlns="" xmlns:a16="http://schemas.microsoft.com/office/drawing/2014/main" id="{032CB0B8-1340-4D49-9313-A637ABC828A6}"/>
              </a:ext>
            </a:extLst>
          </p:cNvPr>
          <p:cNvSpPr/>
          <p:nvPr/>
        </p:nvSpPr>
        <p:spPr>
          <a:xfrm rot="19442783">
            <a:off x="2219493" y="4895323"/>
            <a:ext cx="2336365" cy="454523"/>
          </a:xfrm>
          <a:prstGeom prst="right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5" name="Arrow: Right 16">
            <a:extLst>
              <a:ext uri="{FF2B5EF4-FFF2-40B4-BE49-F238E27FC236}">
                <a16:creationId xmlns="" xmlns:a16="http://schemas.microsoft.com/office/drawing/2014/main" id="{9D0A23D1-AE12-4F6F-83C6-616AE0A428F5}"/>
              </a:ext>
            </a:extLst>
          </p:cNvPr>
          <p:cNvSpPr/>
          <p:nvPr/>
        </p:nvSpPr>
        <p:spPr>
          <a:xfrm>
            <a:off x="2258389" y="3726307"/>
            <a:ext cx="1908311" cy="454523"/>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solidFill>
                <a:srgbClr val="00B050"/>
              </a:solidFill>
            </a:endParaRPr>
          </a:p>
        </p:txBody>
      </p:sp>
      <p:sp>
        <p:nvSpPr>
          <p:cNvPr id="16" name="Arrow: Right 17">
            <a:extLst>
              <a:ext uri="{FF2B5EF4-FFF2-40B4-BE49-F238E27FC236}">
                <a16:creationId xmlns="" xmlns:a16="http://schemas.microsoft.com/office/drawing/2014/main" id="{C072EB06-C081-40F2-B8CE-237FF70610E1}"/>
              </a:ext>
            </a:extLst>
          </p:cNvPr>
          <p:cNvSpPr/>
          <p:nvPr/>
        </p:nvSpPr>
        <p:spPr>
          <a:xfrm rot="2209849">
            <a:off x="2870882" y="2536832"/>
            <a:ext cx="2021844" cy="454523"/>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7" name="Arrow: Right 18">
            <a:extLst>
              <a:ext uri="{FF2B5EF4-FFF2-40B4-BE49-F238E27FC236}">
                <a16:creationId xmlns="" xmlns:a16="http://schemas.microsoft.com/office/drawing/2014/main" id="{381E3824-F1FE-42A7-97A8-F42CD0993AA3}"/>
              </a:ext>
            </a:extLst>
          </p:cNvPr>
          <p:cNvSpPr/>
          <p:nvPr/>
        </p:nvSpPr>
        <p:spPr>
          <a:xfrm rot="5400000">
            <a:off x="4511286" y="2284117"/>
            <a:ext cx="1226081" cy="454523"/>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8" name="Arrow: Right 19">
            <a:extLst>
              <a:ext uri="{FF2B5EF4-FFF2-40B4-BE49-F238E27FC236}">
                <a16:creationId xmlns="" xmlns:a16="http://schemas.microsoft.com/office/drawing/2014/main" id="{351184B2-5A05-4611-B090-ED45F16749E1}"/>
              </a:ext>
            </a:extLst>
          </p:cNvPr>
          <p:cNvSpPr/>
          <p:nvPr/>
        </p:nvSpPr>
        <p:spPr>
          <a:xfrm rot="7825632">
            <a:off x="5928490" y="2450582"/>
            <a:ext cx="1761622" cy="454523"/>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9" name="Arrow: Right 20">
            <a:extLst>
              <a:ext uri="{FF2B5EF4-FFF2-40B4-BE49-F238E27FC236}">
                <a16:creationId xmlns="" xmlns:a16="http://schemas.microsoft.com/office/drawing/2014/main" id="{0048F145-2C01-4FBD-B2D3-A8594D6FA5F6}"/>
              </a:ext>
            </a:extLst>
          </p:cNvPr>
          <p:cNvSpPr/>
          <p:nvPr/>
        </p:nvSpPr>
        <p:spPr>
          <a:xfrm rot="10023850">
            <a:off x="6698113" y="3384235"/>
            <a:ext cx="1476857" cy="454523"/>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0" name="Arrow: Right 21">
            <a:extLst>
              <a:ext uri="{FF2B5EF4-FFF2-40B4-BE49-F238E27FC236}">
                <a16:creationId xmlns="" xmlns:a16="http://schemas.microsoft.com/office/drawing/2014/main" id="{7C8722EB-9489-43E7-8A60-6E3B25345857}"/>
              </a:ext>
            </a:extLst>
          </p:cNvPr>
          <p:cNvSpPr/>
          <p:nvPr/>
        </p:nvSpPr>
        <p:spPr>
          <a:xfrm rot="12814450">
            <a:off x="6622610" y="4500742"/>
            <a:ext cx="1591577" cy="454523"/>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Tree>
    <p:extLst>
      <p:ext uri="{BB962C8B-B14F-4D97-AF65-F5344CB8AC3E}">
        <p14:creationId xmlns:p14="http://schemas.microsoft.com/office/powerpoint/2010/main" val="347426798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4079" y="1059605"/>
            <a:ext cx="9380254" cy="5729384"/>
          </a:xfrm>
        </p:spPr>
        <p:txBody>
          <a:bodyPr>
            <a:normAutofit/>
          </a:bodyPr>
          <a:lstStyle/>
          <a:p>
            <a:pPr marL="514350" indent="-514350" algn="just">
              <a:lnSpc>
                <a:spcPct val="100000"/>
              </a:lnSpc>
              <a:buFont typeface="+mj-lt"/>
              <a:buAutoNum type="arabicPeriod"/>
            </a:pPr>
            <a:r>
              <a:rPr lang="en-AU" b="1" dirty="0">
                <a:solidFill>
                  <a:srgbClr val="8300E9"/>
                </a:solidFill>
                <a:latin typeface="Times New Roman" panose="02020603050405020304" pitchFamily="18" charset="0"/>
                <a:cs typeface="Times New Roman" panose="02020603050405020304" pitchFamily="18" charset="0"/>
              </a:rPr>
              <a:t>Quality &amp; Cost Based Selection (QCBS</a:t>
            </a:r>
            <a:r>
              <a:rPr lang="en-AU" b="1" dirty="0" smtClean="0">
                <a:solidFill>
                  <a:srgbClr val="8300E9"/>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ea typeface="Times New Roman" panose="02020603050405020304" pitchFamily="18" charset="0"/>
                <a:cs typeface="Times New Roman" panose="02020603050405020304" pitchFamily="18" charset="0"/>
              </a:rPr>
              <a:t>This </a:t>
            </a:r>
            <a:r>
              <a:rPr lang="en-AU" b="1" dirty="0">
                <a:latin typeface="Times New Roman" panose="02020603050405020304" pitchFamily="18" charset="0"/>
                <a:ea typeface="Times New Roman" panose="02020603050405020304" pitchFamily="18" charset="0"/>
                <a:cs typeface="Times New Roman" panose="02020603050405020304" pitchFamily="18" charset="0"/>
              </a:rPr>
              <a:t>is a competitive </a:t>
            </a:r>
            <a:r>
              <a:rPr lang="en-AU" b="1" spc="-15" dirty="0">
                <a:latin typeface="Times New Roman" panose="02020603050405020304" pitchFamily="18" charset="0"/>
                <a:ea typeface="Times New Roman" panose="02020603050405020304" pitchFamily="18" charset="0"/>
                <a:cs typeface="Times New Roman" panose="02020603050405020304" pitchFamily="18" charset="0"/>
              </a:rPr>
              <a:t>process </a:t>
            </a:r>
            <a:r>
              <a:rPr lang="en-AU" b="1" dirty="0">
                <a:latin typeface="Times New Roman" panose="02020603050405020304" pitchFamily="18" charset="0"/>
                <a:ea typeface="Times New Roman" panose="02020603050405020304" pitchFamily="18" charset="0"/>
                <a:cs typeface="Times New Roman" panose="02020603050405020304" pitchFamily="18" charset="0"/>
              </a:rPr>
              <a:t>among shortlisted firms that  take into account the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quality </a:t>
            </a:r>
            <a:r>
              <a:rPr lang="en-AU" b="1" spc="-2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of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the proposals</a:t>
            </a:r>
            <a:r>
              <a:rPr lang="en-AU" b="1" dirty="0">
                <a:latin typeface="Times New Roman" panose="02020603050405020304" pitchFamily="18" charset="0"/>
                <a:ea typeface="Times New Roman" panose="02020603050405020304" pitchFamily="18" charset="0"/>
                <a:cs typeface="Times New Roman" panose="02020603050405020304" pitchFamily="18" charset="0"/>
              </a:rPr>
              <a:t> and the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cost </a:t>
            </a:r>
            <a:r>
              <a:rPr lang="en-AU" b="1" spc="-15"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of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the services </a:t>
            </a:r>
            <a:r>
              <a:rPr lang="en-AU" b="1" dirty="0">
                <a:latin typeface="Times New Roman" panose="02020603050405020304" pitchFamily="18" charset="0"/>
                <a:ea typeface="Times New Roman" panose="02020603050405020304" pitchFamily="18" charset="0"/>
                <a:cs typeface="Times New Roman" panose="02020603050405020304" pitchFamily="18" charset="0"/>
              </a:rPr>
              <a:t>in the selection </a:t>
            </a:r>
            <a:r>
              <a:rPr lang="en-AU" b="1" spc="-20" dirty="0">
                <a:latin typeface="Times New Roman" panose="02020603050405020304" pitchFamily="18" charset="0"/>
                <a:ea typeface="Times New Roman" panose="02020603050405020304" pitchFamily="18" charset="0"/>
                <a:cs typeface="Times New Roman" panose="02020603050405020304" pitchFamily="18" charset="0"/>
              </a:rPr>
              <a:t>of </a:t>
            </a:r>
            <a:r>
              <a:rPr lang="en-AU" b="1" dirty="0">
                <a:latin typeface="Times New Roman" panose="02020603050405020304" pitchFamily="18" charset="0"/>
                <a:ea typeface="Times New Roman" panose="02020603050405020304" pitchFamily="18" charset="0"/>
                <a:cs typeface="Times New Roman" panose="02020603050405020304" pitchFamily="18" charset="0"/>
              </a:rPr>
              <a:t>the successful</a:t>
            </a:r>
            <a:r>
              <a:rPr lang="en-AU" b="1" spc="-50" dirty="0">
                <a:latin typeface="Times New Roman" panose="02020603050405020304" pitchFamily="18" charset="0"/>
                <a:ea typeface="Times New Roman" panose="02020603050405020304" pitchFamily="18" charset="0"/>
                <a:cs typeface="Times New Roman" panose="02020603050405020304" pitchFamily="18" charset="0"/>
              </a:rPr>
              <a:t> </a:t>
            </a:r>
            <a:r>
              <a:rPr lang="en-AU" b="1" dirty="0">
                <a:latin typeface="Times New Roman" panose="02020603050405020304" pitchFamily="18" charset="0"/>
                <a:ea typeface="Times New Roman" panose="02020603050405020304" pitchFamily="18" charset="0"/>
                <a:cs typeface="Times New Roman" panose="02020603050405020304" pitchFamily="18" charset="0"/>
              </a:rPr>
              <a:t>firm. </a:t>
            </a:r>
          </a:p>
          <a:p>
            <a:pPr marL="514350" indent="-514350" algn="just">
              <a:lnSpc>
                <a:spcPct val="100000"/>
              </a:lnSpc>
              <a:buAutoNum type="arabicPeriod" startAt="2"/>
            </a:pPr>
            <a:r>
              <a:rPr lang="en-AU" b="1" dirty="0" smtClean="0">
                <a:solidFill>
                  <a:srgbClr val="8300E9"/>
                </a:solidFill>
                <a:latin typeface="Times New Roman" panose="02020603050405020304" pitchFamily="18" charset="0"/>
                <a:cs typeface="Times New Roman" panose="02020603050405020304" pitchFamily="18" charset="0"/>
              </a:rPr>
              <a:t>Quality </a:t>
            </a:r>
            <a:r>
              <a:rPr lang="en-AU" b="1" dirty="0">
                <a:solidFill>
                  <a:srgbClr val="8300E9"/>
                </a:solidFill>
                <a:latin typeface="Times New Roman" panose="02020603050405020304" pitchFamily="18" charset="0"/>
                <a:cs typeface="Times New Roman" panose="02020603050405020304" pitchFamily="18" charset="0"/>
              </a:rPr>
              <a:t>Based Selection (QBS</a:t>
            </a:r>
            <a:r>
              <a:rPr lang="en-AU" b="1" dirty="0" smtClean="0">
                <a:solidFill>
                  <a:srgbClr val="8300E9"/>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ea typeface="Times New Roman" panose="02020603050405020304" pitchFamily="18" charset="0"/>
                <a:cs typeface="Times New Roman" panose="02020603050405020304" pitchFamily="18" charset="0"/>
              </a:rPr>
              <a:t>QBS is a method based </a:t>
            </a:r>
            <a:r>
              <a:rPr lang="en-AU" b="1" spc="-35" dirty="0">
                <a:latin typeface="Times New Roman" panose="02020603050405020304" pitchFamily="18" charset="0"/>
                <a:ea typeface="Times New Roman" panose="02020603050405020304" pitchFamily="18" charset="0"/>
                <a:cs typeface="Times New Roman" panose="02020603050405020304" pitchFamily="18" charset="0"/>
              </a:rPr>
              <a:t>on </a:t>
            </a:r>
            <a:r>
              <a:rPr lang="en-AU" b="1" dirty="0">
                <a:latin typeface="Times New Roman" panose="02020603050405020304" pitchFamily="18" charset="0"/>
                <a:ea typeface="Times New Roman" panose="02020603050405020304" pitchFamily="18" charset="0"/>
                <a:cs typeface="Times New Roman" panose="02020603050405020304" pitchFamily="18" charset="0"/>
              </a:rPr>
              <a:t>evaluating only the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quality of </a:t>
            </a:r>
            <a:r>
              <a:rPr lang="en-AU" b="1" spc="-2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technical proposals </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and </a:t>
            </a:r>
            <a:r>
              <a:rPr lang="en-AU" b="1" spc="-25"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subsequent negotiation of </a:t>
            </a:r>
            <a:r>
              <a:rPr lang="en-AU" b="1" spc="-25"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financial proposal and the contract with the Consultant who submitted the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highest ranked technical</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proposal. </a:t>
            </a:r>
            <a:r>
              <a:rPr lang="en-AU"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a:t>
            </a:r>
            <a:endPar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solidFill>
                  <a:srgbClr val="000000"/>
                </a:solidFill>
                <a:latin typeface="Times New Roman" panose="02020603050405020304" pitchFamily="18" charset="0"/>
                <a:cs typeface="Times New Roman" panose="02020603050405020304" pitchFamily="18" charset="0"/>
              </a:rPr>
              <a:t>QBS is appropriate when a</a:t>
            </a:r>
            <a:r>
              <a:rPr lang="en-AU" b="1" dirty="0">
                <a:latin typeface="Times New Roman" panose="02020603050405020304" pitchFamily="18" charset="0"/>
                <a:ea typeface="Times New Roman" panose="02020603050405020304" pitchFamily="18" charset="0"/>
                <a:cs typeface="Times New Roman" panose="02020603050405020304" pitchFamily="18" charset="0"/>
              </a:rPr>
              <a:t>ssignments are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complex or highly specialized</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making it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difficult to define precise </a:t>
            </a:r>
            <a:r>
              <a:rPr lang="en-AU"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TOR. </a:t>
            </a:r>
            <a:endParaRPr lang="en-AU" b="1" dirty="0" smtClean="0">
              <a:solidFill>
                <a:srgbClr val="8300E9"/>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02100" y="0"/>
            <a:ext cx="11372557"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OF CONSULTING </a:t>
            </a:r>
            <a:r>
              <a:rPr lang="en-AU" sz="3600" b="1" dirty="0" smtClean="0">
                <a:solidFill>
                  <a:srgbClr val="002060"/>
                </a:solidFill>
                <a:latin typeface="Times New Roman" panose="02020603050405020304" pitchFamily="18" charset="0"/>
                <a:cs typeface="Times New Roman" panose="02020603050405020304" pitchFamily="18" charset="0"/>
              </a:rPr>
              <a:t>SERVICES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440642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5831" y="1325562"/>
            <a:ext cx="9318674" cy="5532437"/>
          </a:xfrm>
        </p:spPr>
        <p:txBody>
          <a:bodyPr>
            <a:normAutofit/>
          </a:bodyPr>
          <a:lstStyle/>
          <a:p>
            <a:pPr marL="514350" indent="-514350">
              <a:buAutoNum type="arabicPeriod" startAt="3"/>
            </a:pPr>
            <a:r>
              <a:rPr lang="en-AU" b="1" dirty="0" smtClean="0">
                <a:solidFill>
                  <a:srgbClr val="6F2F9F"/>
                </a:solidFill>
                <a:latin typeface="Times New Roman" panose="02020603050405020304" pitchFamily="18" charset="0"/>
                <a:cs typeface="Times New Roman" panose="02020603050405020304" pitchFamily="18" charset="0"/>
              </a:rPr>
              <a:t>Fixed </a:t>
            </a:r>
            <a:r>
              <a:rPr lang="en-AU" b="1" dirty="0">
                <a:solidFill>
                  <a:srgbClr val="6F2F9F"/>
                </a:solidFill>
                <a:latin typeface="Times New Roman" panose="02020603050405020304" pitchFamily="18" charset="0"/>
                <a:cs typeface="Times New Roman" panose="02020603050405020304" pitchFamily="18" charset="0"/>
              </a:rPr>
              <a:t>Budget Selection (FBS) </a:t>
            </a:r>
            <a:endParaRPr lang="en-AU" b="1" dirty="0" smtClean="0">
              <a:solidFill>
                <a:srgbClr val="6F2F9F"/>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ea typeface="Times New Roman" panose="02020603050405020304" pitchFamily="18" charset="0"/>
                <a:cs typeface="Times New Roman" panose="02020603050405020304" pitchFamily="18" charset="0"/>
              </a:rPr>
              <a:t>FBS is a method where the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RFP </a:t>
            </a:r>
            <a:r>
              <a:rPr lang="en-AU" b="1" spc="-15"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will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indicate the available budget </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and request the Consultancy Organizations to provide their best technical </a:t>
            </a:r>
            <a:r>
              <a:rPr lang="en-AU" b="1" spc="-25"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and </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financial proposals in separate envelopes, within the</a:t>
            </a:r>
            <a:r>
              <a:rPr lang="en-AU" b="1"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A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budget.  </a:t>
            </a:r>
          </a:p>
          <a:p>
            <a:pPr marL="514350" indent="-514350" algn="just">
              <a:lnSpc>
                <a:spcPct val="100000"/>
              </a:lnSpc>
              <a:buAutoNum type="arabicPeriod" startAt="4"/>
            </a:pPr>
            <a:r>
              <a:rPr lang="en-AU" b="1" dirty="0" smtClean="0">
                <a:solidFill>
                  <a:srgbClr val="6F2F9F"/>
                </a:solidFill>
                <a:latin typeface="Times New Roman" panose="02020603050405020304" pitchFamily="18" charset="0"/>
                <a:cs typeface="Times New Roman" panose="02020603050405020304" pitchFamily="18" charset="0"/>
              </a:rPr>
              <a:t>Consultant’s </a:t>
            </a:r>
            <a:r>
              <a:rPr lang="en-AU" b="1" dirty="0">
                <a:solidFill>
                  <a:srgbClr val="6F2F9F"/>
                </a:solidFill>
                <a:latin typeface="Times New Roman" panose="02020603050405020304" pitchFamily="18" charset="0"/>
                <a:cs typeface="Times New Roman" panose="02020603050405020304" pitchFamily="18" charset="0"/>
              </a:rPr>
              <a:t>Qualification Selection (CQS</a:t>
            </a:r>
            <a:r>
              <a:rPr lang="en-AU" b="1" dirty="0" smtClean="0">
                <a:solidFill>
                  <a:srgbClr val="6F2F9F"/>
                </a:solidFill>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r>
              <a:rPr lang="en-AU" b="1" dirty="0" smtClean="0">
                <a:latin typeface="Times New Roman" panose="02020603050405020304" pitchFamily="18" charset="0"/>
                <a:ea typeface="Times New Roman" panose="02020603050405020304" pitchFamily="18" charset="0"/>
                <a:cs typeface="Times New Roman" panose="02020603050405020304" pitchFamily="18" charset="0"/>
              </a:rPr>
              <a:t>CQS </a:t>
            </a:r>
            <a:r>
              <a:rPr lang="en-AU" b="1" dirty="0">
                <a:latin typeface="Times New Roman" panose="02020603050405020304" pitchFamily="18" charset="0"/>
                <a:ea typeface="Times New Roman" panose="02020603050405020304" pitchFamily="18" charset="0"/>
                <a:cs typeface="Times New Roman" panose="02020603050405020304" pitchFamily="18" charset="0"/>
              </a:rPr>
              <a:t>is a method where detailed technical and financial proposals are invited from only </a:t>
            </a:r>
            <a:r>
              <a:rPr lang="en-AU" b="1" spc="-55" dirty="0">
                <a:latin typeface="Times New Roman" panose="02020603050405020304" pitchFamily="18" charset="0"/>
                <a:ea typeface="Times New Roman" panose="02020603050405020304" pitchFamily="18" charset="0"/>
                <a:cs typeface="Times New Roman" panose="02020603050405020304" pitchFamily="18" charset="0"/>
              </a:rPr>
              <a:t>a </a:t>
            </a:r>
            <a:r>
              <a:rPr lang="en-AU" b="1" dirty="0">
                <a:latin typeface="Times New Roman" panose="02020603050405020304" pitchFamily="18" charset="0"/>
                <a:ea typeface="Times New Roman" panose="02020603050405020304" pitchFamily="18" charset="0"/>
                <a:cs typeface="Times New Roman" panose="02020603050405020304" pitchFamily="18" charset="0"/>
              </a:rPr>
              <a:t>selected Consultancy/Organization to negotiate a contract. </a:t>
            </a:r>
          </a:p>
          <a:p>
            <a:pPr algn="just">
              <a:buFont typeface="Wingdings" panose="05000000000000000000" pitchFamily="2" charset="2"/>
              <a:buChar char="Ø"/>
            </a:pPr>
            <a:r>
              <a:rPr lang="en-AU" b="1" dirty="0">
                <a:latin typeface="Times New Roman" panose="02020603050405020304" pitchFamily="18" charset="0"/>
                <a:ea typeface="Times New Roman" panose="02020603050405020304" pitchFamily="18" charset="0"/>
                <a:cs typeface="Times New Roman" panose="02020603050405020304" pitchFamily="18" charset="0"/>
              </a:rPr>
              <a:t>EOI shall be invited using an amplified format and a shortlist of three to  five  organizations shall be</a:t>
            </a:r>
            <a:r>
              <a:rPr lang="en-AU" b="1" spc="310" dirty="0">
                <a:latin typeface="Times New Roman" panose="02020603050405020304" pitchFamily="18" charset="0"/>
                <a:ea typeface="Times New Roman" panose="02020603050405020304" pitchFamily="18" charset="0"/>
                <a:cs typeface="Times New Roman" panose="02020603050405020304" pitchFamily="18" charset="0"/>
              </a:rPr>
              <a:t> </a:t>
            </a:r>
            <a:r>
              <a:rPr lang="en-AU" b="1" dirty="0">
                <a:latin typeface="Times New Roman" panose="02020603050405020304" pitchFamily="18" charset="0"/>
                <a:ea typeface="Times New Roman" panose="02020603050405020304" pitchFamily="18" charset="0"/>
                <a:cs typeface="Times New Roman" panose="02020603050405020304" pitchFamily="18" charset="0"/>
              </a:rPr>
              <a:t>prepared.</a:t>
            </a:r>
          </a:p>
          <a:p>
            <a:pPr marL="0" indent="0" algn="just">
              <a:lnSpc>
                <a:spcPct val="100000"/>
              </a:lnSpc>
              <a:buNone/>
            </a:pPr>
            <a:endParaRPr lang="en-AU" b="1" dirty="0">
              <a:solidFill>
                <a:srgbClr val="6F2F9F"/>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4583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OF CONSULTING </a:t>
            </a:r>
            <a:r>
              <a:rPr lang="en-AU" sz="3600" b="1" dirty="0" smtClean="0">
                <a:solidFill>
                  <a:srgbClr val="002060"/>
                </a:solidFill>
                <a:latin typeface="Times New Roman" panose="02020603050405020304" pitchFamily="18" charset="0"/>
                <a:cs typeface="Times New Roman" panose="02020603050405020304" pitchFamily="18" charset="0"/>
              </a:rPr>
              <a:t>SERVICES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09981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125" y="1325562"/>
            <a:ext cx="9277058" cy="5356591"/>
          </a:xfrm>
        </p:spPr>
        <p:txBody>
          <a:bodyPr>
            <a:normAutofit fontScale="92500" lnSpcReduction="10000"/>
          </a:bodyPr>
          <a:lstStyle/>
          <a:p>
            <a:pPr marL="514350" indent="-514350" algn="just">
              <a:lnSpc>
                <a:spcPct val="100000"/>
              </a:lnSpc>
              <a:buAutoNum type="arabicPeriod" startAt="5"/>
            </a:pPr>
            <a:r>
              <a:rPr lang="en-AU" sz="3000" b="1" dirty="0" smtClean="0">
                <a:solidFill>
                  <a:srgbClr val="6F2F9F"/>
                </a:solidFill>
                <a:latin typeface="Times New Roman" panose="02020603050405020304" pitchFamily="18" charset="0"/>
                <a:cs typeface="Times New Roman" panose="02020603050405020304" pitchFamily="18" charset="0"/>
              </a:rPr>
              <a:t>Least </a:t>
            </a:r>
            <a:r>
              <a:rPr lang="en-AU" sz="3000" b="1" dirty="0">
                <a:solidFill>
                  <a:srgbClr val="6F2F9F"/>
                </a:solidFill>
                <a:latin typeface="Times New Roman" panose="02020603050405020304" pitchFamily="18" charset="0"/>
                <a:cs typeface="Times New Roman" panose="02020603050405020304" pitchFamily="18" charset="0"/>
              </a:rPr>
              <a:t>Cost Selection(LCS) </a:t>
            </a:r>
            <a:endParaRPr lang="en-AU" sz="3000" b="1" dirty="0" smtClean="0">
              <a:solidFill>
                <a:srgbClr val="6F2F9F"/>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sz="3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LCS </a:t>
            </a: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 a method a “minimum” qualifying mark for the “quality” is established. Proposals, to be submitted in two envelopes, are invited from a short list.</a:t>
            </a:r>
          </a:p>
          <a:p>
            <a:pPr algn="just">
              <a:lnSpc>
                <a:spcPct val="110000"/>
              </a:lnSpc>
              <a:buFont typeface="Wingdings" panose="05000000000000000000" pitchFamily="2" charset="2"/>
              <a:buChar char="Ø"/>
            </a:pP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Technical envelopes are opened first and evaluated.</a:t>
            </a:r>
          </a:p>
          <a:p>
            <a:pPr algn="just">
              <a:lnSpc>
                <a:spcPct val="110000"/>
              </a:lnSpc>
              <a:buFont typeface="Wingdings" panose="05000000000000000000" pitchFamily="2" charset="2"/>
              <a:buChar char="Ø"/>
            </a:pP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Those	securing	less	than	the	</a:t>
            </a:r>
            <a:r>
              <a:rPr lang="en-AU" sz="3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minimum marks specified </a:t>
            </a: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shall be rejected, and</a:t>
            </a:r>
          </a:p>
          <a:p>
            <a:pPr algn="just">
              <a:lnSpc>
                <a:spcPct val="110000"/>
              </a:lnSpc>
              <a:buFont typeface="Wingdings" panose="05000000000000000000" pitchFamily="2" charset="2"/>
              <a:buChar char="Ø"/>
            </a:pP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financial	envelopes	of	the	rest	</a:t>
            </a:r>
            <a:r>
              <a:rPr lang="en-AU" sz="3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are opened in </a:t>
            </a: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public.</a:t>
            </a:r>
          </a:p>
          <a:p>
            <a:pPr algn="just" eaLnBrk="0" hangingPunct="0">
              <a:lnSpc>
                <a:spcPct val="110000"/>
              </a:lnSpc>
              <a:spcBef>
                <a:spcPts val="180"/>
              </a:spcBef>
              <a:buSzPts val="2000"/>
              <a:buFont typeface="Wingdings" panose="05000000000000000000" pitchFamily="2" charset="2"/>
              <a:buChar char="Ø"/>
              <a:tabLst>
                <a:tab pos="606425" algn="l"/>
              </a:tabLst>
            </a:pPr>
            <a:r>
              <a:rPr lang="en-AU" sz="3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Consultancy/Organization with the lowest price shall then be selected.  </a:t>
            </a:r>
          </a:p>
          <a:p>
            <a:pPr marL="0" indent="0">
              <a:buNone/>
            </a:pPr>
            <a:endParaRPr lang="en-AU" dirty="0"/>
          </a:p>
        </p:txBody>
      </p:sp>
      <p:sp>
        <p:nvSpPr>
          <p:cNvPr id="4" name="Title 1"/>
          <p:cNvSpPr>
            <a:spLocks noGrp="1"/>
          </p:cNvSpPr>
          <p:nvPr>
            <p:ph type="title"/>
          </p:nvPr>
        </p:nvSpPr>
        <p:spPr>
          <a:xfrm>
            <a:off x="52812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OF CONSULTING </a:t>
            </a:r>
            <a:r>
              <a:rPr lang="en-AU" sz="3600" b="1" dirty="0" smtClean="0">
                <a:solidFill>
                  <a:srgbClr val="002060"/>
                </a:solidFill>
                <a:latin typeface="Times New Roman" panose="02020603050405020304" pitchFamily="18" charset="0"/>
                <a:cs typeface="Times New Roman" panose="02020603050405020304" pitchFamily="18" charset="0"/>
              </a:rPr>
              <a:t>SERVICES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97795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952914" cy="4351338"/>
          </a:xfrm>
        </p:spPr>
        <p:txBody>
          <a:bodyPr/>
          <a:lstStyle/>
          <a:p>
            <a:pPr marL="514350" indent="-514350">
              <a:buAutoNum type="arabicPeriod" startAt="6"/>
            </a:pPr>
            <a:r>
              <a:rPr lang="en-AU" b="1" dirty="0" smtClean="0">
                <a:solidFill>
                  <a:srgbClr val="6F2F9F"/>
                </a:solidFill>
                <a:latin typeface="Times New Roman" panose="02020603050405020304" pitchFamily="18" charset="0"/>
                <a:cs typeface="Times New Roman" panose="02020603050405020304" pitchFamily="18" charset="0"/>
              </a:rPr>
              <a:t>Single </a:t>
            </a:r>
            <a:r>
              <a:rPr lang="en-AU" b="1" dirty="0">
                <a:solidFill>
                  <a:srgbClr val="6F2F9F"/>
                </a:solidFill>
                <a:latin typeface="Times New Roman" panose="02020603050405020304" pitchFamily="18" charset="0"/>
                <a:cs typeface="Times New Roman" panose="02020603050405020304" pitchFamily="18" charset="0"/>
              </a:rPr>
              <a:t>Source Selection (SSS</a:t>
            </a:r>
            <a:r>
              <a:rPr lang="en-AU" b="1" dirty="0" smtClean="0">
                <a:solidFill>
                  <a:srgbClr val="6F2F9F"/>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Ø"/>
            </a:pPr>
            <a:r>
              <a:rPr lang="en-AU" b="1" dirty="0" smtClean="0">
                <a:latin typeface="Times New Roman" panose="02020603050405020304" pitchFamily="18" charset="0"/>
                <a:ea typeface="Times New Roman" panose="02020603050405020304" pitchFamily="18" charset="0"/>
                <a:cs typeface="Times New Roman" panose="02020603050405020304" pitchFamily="18" charset="0"/>
              </a:rPr>
              <a:t>Single-source </a:t>
            </a:r>
            <a:r>
              <a:rPr lang="en-AU" b="1" dirty="0">
                <a:latin typeface="Times New Roman" panose="02020603050405020304" pitchFamily="18" charset="0"/>
                <a:ea typeface="Times New Roman" panose="02020603050405020304" pitchFamily="18" charset="0"/>
                <a:cs typeface="Times New Roman" panose="02020603050405020304" pitchFamily="18" charset="0"/>
              </a:rPr>
              <a:t>selection of consultants does not provide the benefits of competition in regard to quality and cost,</a:t>
            </a:r>
          </a:p>
          <a:p>
            <a:pPr algn="just" eaLnBrk="0" hangingPunct="0">
              <a:lnSpc>
                <a:spcPct val="100000"/>
              </a:lnSpc>
              <a:spcBef>
                <a:spcPts val="720"/>
              </a:spcBef>
              <a:buFont typeface="Wingdings" panose="05000000000000000000" pitchFamily="2" charset="2"/>
              <a:buChar char="Ø"/>
              <a:tabLst>
                <a:tab pos="653415" algn="l"/>
              </a:tabLst>
            </a:pPr>
            <a:r>
              <a:rPr lang="en-AU" b="1" dirty="0">
                <a:latin typeface="Times New Roman" panose="02020603050405020304" pitchFamily="18" charset="0"/>
                <a:ea typeface="Times New Roman" panose="02020603050405020304" pitchFamily="18" charset="0"/>
                <a:cs typeface="Times New Roman" panose="02020603050405020304" pitchFamily="18" charset="0"/>
              </a:rPr>
              <a:t>Lacks transparency in selection,</a:t>
            </a:r>
            <a:r>
              <a:rPr lang="en-AU" b="1" spc="30" dirty="0">
                <a:latin typeface="Times New Roman" panose="02020603050405020304" pitchFamily="18" charset="0"/>
                <a:ea typeface="Times New Roman" panose="02020603050405020304" pitchFamily="18" charset="0"/>
                <a:cs typeface="Times New Roman" panose="02020603050405020304" pitchFamily="18" charset="0"/>
              </a:rPr>
              <a:t> </a:t>
            </a:r>
            <a:r>
              <a:rPr lang="en-AU" b="1" dirty="0">
                <a:latin typeface="Times New Roman" panose="02020603050405020304" pitchFamily="18" charset="0"/>
                <a:ea typeface="Times New Roman" panose="02020603050405020304" pitchFamily="18" charset="0"/>
                <a:cs typeface="Times New Roman" panose="02020603050405020304" pitchFamily="18" charset="0"/>
              </a:rPr>
              <a:t>and </a:t>
            </a:r>
            <a:r>
              <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Could encourage unacceptable practices.</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R="2226310" algn="just" eaLnBrk="0" hangingPunct="0">
              <a:lnSpc>
                <a:spcPct val="100000"/>
              </a:lnSpc>
              <a:spcBef>
                <a:spcPts val="695"/>
              </a:spcBef>
              <a:buFont typeface="Wingdings" panose="05000000000000000000" pitchFamily="2" charset="2"/>
              <a:buChar char="Ø"/>
              <a:tabLst>
                <a:tab pos="653415" algn="l"/>
              </a:tabLst>
            </a:pPr>
            <a:r>
              <a:rPr lang="en-AU" b="1" dirty="0">
                <a:latin typeface="Times New Roman" panose="02020603050405020304" pitchFamily="18" charset="0"/>
                <a:ea typeface="Times New Roman" panose="02020603050405020304" pitchFamily="18" charset="0"/>
                <a:cs typeface="Times New Roman" panose="02020603050405020304" pitchFamily="18" charset="0"/>
              </a:rPr>
              <a:t>Therefore, single-source selection shall be  used only in exceptional cases.</a:t>
            </a:r>
          </a:p>
          <a:p>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PROCUREMENT OF CONSULTING </a:t>
            </a:r>
            <a:r>
              <a:rPr lang="en-AU" sz="3600" b="1" dirty="0" smtClean="0">
                <a:solidFill>
                  <a:srgbClr val="002060"/>
                </a:solidFill>
                <a:latin typeface="Times New Roman" panose="02020603050405020304" pitchFamily="18" charset="0"/>
                <a:cs typeface="Times New Roman" panose="02020603050405020304" pitchFamily="18" charset="0"/>
              </a:rPr>
              <a:t>SERVICES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27412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0167" y="936982"/>
            <a:ext cx="9283999" cy="6279744"/>
          </a:xfrm>
        </p:spPr>
        <p:txBody>
          <a:bodyPr>
            <a:normAutofit/>
          </a:bodyPr>
          <a:lstStyle/>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[1] </a:t>
            </a:r>
            <a:r>
              <a:rPr lang="en-AU" b="1" i="1" dirty="0" smtClean="0">
                <a:latin typeface="Times New Roman" panose="02020603050405020304" pitchFamily="18" charset="0"/>
                <a:cs typeface="Times New Roman" panose="02020603050405020304" pitchFamily="18" charset="0"/>
              </a:rPr>
              <a:t>Text Book of Construction Management: </a:t>
            </a:r>
            <a:r>
              <a:rPr lang="en-AU" b="1" dirty="0" smtClean="0">
                <a:latin typeface="Times New Roman" panose="02020603050405020304" pitchFamily="18" charset="0"/>
                <a:cs typeface="Times New Roman" panose="02020603050405020304" pitchFamily="18" charset="0"/>
              </a:rPr>
              <a:t>S.K. Shrestha, Ram Kumar Shrestha and </a:t>
            </a:r>
            <a:r>
              <a:rPr lang="en-AU" b="1" dirty="0" err="1" smtClean="0">
                <a:latin typeface="Times New Roman" panose="02020603050405020304" pitchFamily="18" charset="0"/>
                <a:cs typeface="Times New Roman" panose="02020603050405020304" pitchFamily="18" charset="0"/>
              </a:rPr>
              <a:t>Subash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Bhattarai</a:t>
            </a:r>
            <a:r>
              <a:rPr lang="en-AU" b="1" dirty="0" smtClean="0">
                <a:latin typeface="Times New Roman" panose="02020603050405020304" pitchFamily="18" charset="0"/>
                <a:cs typeface="Times New Roman" panose="02020603050405020304" pitchFamily="18" charset="0"/>
              </a:rPr>
              <a:t>, First Edition, Heritage Publisher </a:t>
            </a:r>
            <a:r>
              <a:rPr lang="en-AU" b="1" smtClean="0">
                <a:latin typeface="Times New Roman" panose="02020603050405020304" pitchFamily="18" charset="0"/>
                <a:cs typeface="Times New Roman" panose="02020603050405020304" pitchFamily="18" charset="0"/>
              </a:rPr>
              <a:t>and Distributors </a:t>
            </a:r>
            <a:r>
              <a:rPr lang="en-AU" b="1" dirty="0" smtClean="0">
                <a:latin typeface="Times New Roman" panose="02020603050405020304" pitchFamily="18" charset="0"/>
                <a:cs typeface="Times New Roman" panose="02020603050405020304" pitchFamily="18" charset="0"/>
              </a:rPr>
              <a:t>Pvt, Ltd, Kathmandu Nepal, 2014.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[2]</a:t>
            </a:r>
            <a:r>
              <a:rPr lang="en-AU" b="1" i="1" dirty="0" smtClean="0">
                <a:latin typeface="Times New Roman" panose="02020603050405020304" pitchFamily="18" charset="0"/>
                <a:cs typeface="Times New Roman" panose="02020603050405020304" pitchFamily="18" charset="0"/>
              </a:rPr>
              <a:t>Production and Operations Management</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Prajeet</a:t>
            </a:r>
            <a:r>
              <a:rPr lang="en-AU" b="1" dirty="0" smtClean="0">
                <a:latin typeface="Times New Roman" panose="02020603050405020304" pitchFamily="18" charset="0"/>
                <a:cs typeface="Times New Roman" panose="02020603050405020304" pitchFamily="18" charset="0"/>
              </a:rPr>
              <a:t> K. </a:t>
            </a:r>
            <a:r>
              <a:rPr lang="en-AU" b="1" dirty="0" err="1" smtClean="0">
                <a:latin typeface="Times New Roman" panose="02020603050405020304" pitchFamily="18" charset="0"/>
                <a:cs typeface="Times New Roman" panose="02020603050405020304" pitchFamily="18" charset="0"/>
              </a:rPr>
              <a:t>Timalsina</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Samjhana</a:t>
            </a:r>
            <a:r>
              <a:rPr lang="en-AU" b="1" dirty="0" smtClean="0">
                <a:latin typeface="Times New Roman" panose="02020603050405020304" pitchFamily="18" charset="0"/>
                <a:cs typeface="Times New Roman" panose="02020603050405020304" pitchFamily="18" charset="0"/>
              </a:rPr>
              <a:t> Publication </a:t>
            </a:r>
            <a:r>
              <a:rPr lang="en-AU" b="1" dirty="0" err="1" smtClean="0">
                <a:latin typeface="Times New Roman" panose="02020603050405020304" pitchFamily="18" charset="0"/>
                <a:cs typeface="Times New Roman" panose="02020603050405020304" pitchFamily="18" charset="0"/>
              </a:rPr>
              <a:t>Pvt.</a:t>
            </a:r>
            <a:r>
              <a:rPr lang="en-AU" b="1" dirty="0" smtClean="0">
                <a:latin typeface="Times New Roman" panose="02020603050405020304" pitchFamily="18" charset="0"/>
                <a:cs typeface="Times New Roman" panose="02020603050405020304" pitchFamily="18" charset="0"/>
              </a:rPr>
              <a:t> Ltd. Kathmandu, Nepal.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[3] </a:t>
            </a:r>
            <a:r>
              <a:rPr lang="en-AU" b="1" dirty="0">
                <a:latin typeface="Times New Roman" panose="02020603050405020304" pitchFamily="18" charset="0"/>
                <a:cs typeface="Times New Roman" panose="02020603050405020304" pitchFamily="18" charset="0"/>
              </a:rPr>
              <a:t>Procurement </a:t>
            </a:r>
            <a:r>
              <a:rPr lang="en-AU" b="1" dirty="0" smtClean="0">
                <a:latin typeface="Times New Roman" panose="02020603050405020304" pitchFamily="18" charset="0"/>
                <a:cs typeface="Times New Roman" panose="02020603050405020304" pitchFamily="18" charset="0"/>
              </a:rPr>
              <a:t>Vs. </a:t>
            </a:r>
            <a:r>
              <a:rPr lang="en-AU" b="1" dirty="0">
                <a:latin typeface="Times New Roman" panose="02020603050405020304" pitchFamily="18" charset="0"/>
                <a:cs typeface="Times New Roman" panose="02020603050405020304" pitchFamily="18" charset="0"/>
              </a:rPr>
              <a:t>Purchasing – </a:t>
            </a:r>
            <a:r>
              <a:rPr lang="en-AU" b="1" i="1" dirty="0">
                <a:latin typeface="Times New Roman" panose="02020603050405020304" pitchFamily="18" charset="0"/>
                <a:cs typeface="Times New Roman" panose="02020603050405020304" pitchFamily="18" charset="0"/>
              </a:rPr>
              <a:t>5 Crucial Differences You Should </a:t>
            </a:r>
            <a:r>
              <a:rPr lang="en-AU" b="1" i="1" dirty="0" smtClean="0">
                <a:latin typeface="Times New Roman" panose="02020603050405020304" pitchFamily="18" charset="0"/>
                <a:cs typeface="Times New Roman" panose="02020603050405020304" pitchFamily="18" charset="0"/>
              </a:rPr>
              <a:t>Know, accessed on September 19, 2023. </a:t>
            </a:r>
            <a:r>
              <a:rPr lang="en-AU" b="1" dirty="0" smtClean="0">
                <a:latin typeface="Times New Roman" panose="02020603050405020304" pitchFamily="18" charset="0"/>
                <a:cs typeface="Times New Roman" panose="02020603050405020304" pitchFamily="18" charset="0"/>
                <a:hlinkClick r:id="rId2"/>
              </a:rPr>
              <a:t>www.procurementtactics.com/procurement-purchasing</a:t>
            </a:r>
            <a:r>
              <a:rPr lang="en-AU" b="1" dirty="0" smtClean="0">
                <a:latin typeface="Times New Roman" panose="02020603050405020304" pitchFamily="18" charset="0"/>
                <a:cs typeface="Times New Roman" panose="02020603050405020304" pitchFamily="18" charset="0"/>
              </a:rPr>
              <a:t>     </a:t>
            </a:r>
          </a:p>
          <a:p>
            <a:pPr marL="0" indent="0" algn="just">
              <a:lnSpc>
                <a:spcPct val="110000"/>
              </a:lnSpc>
              <a:buNone/>
            </a:pPr>
            <a:endParaRPr lang="en-AU" sz="3000" b="1" dirty="0" smtClean="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41986"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47344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idx="1"/>
          </p:nvPr>
        </p:nvSpPr>
        <p:spPr>
          <a:xfrm>
            <a:off x="247357" y="1257567"/>
            <a:ext cx="9825111" cy="5751446"/>
          </a:xfrm>
          <a:prstGeom prst="rect">
            <a:avLst/>
          </a:prstGeom>
        </p:spPr>
        <p:txBody>
          <a:bodyPr vert="horz" wrap="square" lIns="0" tIns="38735" rIns="0" bIns="0" rtlCol="0">
            <a:spAutoFit/>
          </a:bodyPr>
          <a:lstStyle/>
          <a:p>
            <a:pPr marL="0" indent="0" algn="just">
              <a:lnSpc>
                <a:spcPct val="100000"/>
              </a:lnSpc>
              <a:spcBef>
                <a:spcPts val="305"/>
              </a:spcBef>
              <a:buNone/>
            </a:pPr>
            <a:r>
              <a:rPr lang="en-AU" b="1" dirty="0">
                <a:latin typeface="Times New Roman" panose="02020603050405020304" pitchFamily="18" charset="0"/>
                <a:cs typeface="Times New Roman" panose="02020603050405020304" pitchFamily="18" charset="0"/>
              </a:rPr>
              <a:t>[4]</a:t>
            </a:r>
            <a:r>
              <a:rPr lang="en-AU" b="1" i="1" dirty="0">
                <a:latin typeface="Times New Roman" panose="02020603050405020304" pitchFamily="18" charset="0"/>
                <a:cs typeface="Times New Roman" panose="02020603050405020304" pitchFamily="18" charset="0"/>
              </a:rPr>
              <a:t> A Guide to the Project Management Body of Knowledge (PMBOK)</a:t>
            </a:r>
            <a:r>
              <a:rPr lang="en-AU" b="1" dirty="0">
                <a:latin typeface="Times New Roman" panose="02020603050405020304" pitchFamily="18" charset="0"/>
                <a:cs typeface="Times New Roman" panose="02020603050405020304" pitchFamily="18" charset="0"/>
              </a:rPr>
              <a:t>:</a:t>
            </a:r>
            <a:r>
              <a:rPr lang="en-AU" b="1" i="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2000 Edition, Project Management institute, Newton Square, Pennsylvania, USA. </a:t>
            </a:r>
          </a:p>
          <a:p>
            <a:pPr marL="0" indent="0" algn="just">
              <a:lnSpc>
                <a:spcPct val="100000"/>
              </a:lnSpc>
              <a:spcBef>
                <a:spcPts val="305"/>
              </a:spcBef>
              <a:buNone/>
            </a:pP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5] </a:t>
            </a:r>
            <a:r>
              <a:rPr lang="en-AU" b="1" i="1" dirty="0">
                <a:latin typeface="Times New Roman" panose="02020603050405020304" pitchFamily="18" charset="0"/>
                <a:cs typeface="Times New Roman" panose="02020603050405020304" pitchFamily="18" charset="0"/>
              </a:rPr>
              <a:t>Professional Construction management</a:t>
            </a:r>
            <a:r>
              <a:rPr lang="en-AU" b="1" dirty="0">
                <a:latin typeface="Times New Roman" panose="02020603050405020304" pitchFamily="18" charset="0"/>
                <a:cs typeface="Times New Roman" panose="02020603050405020304" pitchFamily="18" charset="0"/>
              </a:rPr>
              <a:t>: Donald S. Barrie and Boyd C. Paulson Jr., Third Edition, McGraw Hill, Inc., 1992. </a:t>
            </a:r>
          </a:p>
          <a:p>
            <a:pPr marL="0" indent="0" algn="just">
              <a:lnSpc>
                <a:spcPct val="100000"/>
              </a:lnSpc>
              <a:spcBef>
                <a:spcPts val="305"/>
              </a:spcBef>
              <a:buNone/>
            </a:pPr>
            <a:r>
              <a:rPr lang="en-AU" b="1" dirty="0" smtClean="0">
                <a:latin typeface="Times New Roman" panose="02020603050405020304" pitchFamily="18" charset="0"/>
                <a:cs typeface="Times New Roman" panose="02020603050405020304" pitchFamily="18" charset="0"/>
              </a:rPr>
              <a:t>[6] OECD, Better policies for better life, Public Procurement, accessed on September 18, 2023, </a:t>
            </a:r>
            <a:r>
              <a:rPr lang="en-AU" b="1" dirty="0" smtClean="0">
                <a:latin typeface="Times New Roman" panose="02020603050405020304" pitchFamily="18" charset="0"/>
                <a:cs typeface="Times New Roman" panose="02020603050405020304" pitchFamily="18" charset="0"/>
                <a:hlinkClick r:id="rId2"/>
              </a:rPr>
              <a:t>www.oecd.org/gov/public-procurement</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spcBef>
                <a:spcPts val="305"/>
              </a:spcBef>
              <a:buNone/>
            </a:pPr>
            <a:r>
              <a:rPr lang="en-AU" b="1" dirty="0" smtClean="0">
                <a:latin typeface="Times New Roman" panose="02020603050405020304" pitchFamily="18" charset="0"/>
                <a:cs typeface="Times New Roman" panose="02020603050405020304" pitchFamily="18" charset="0"/>
              </a:rPr>
              <a:t>[7]13 stages of the procurement life cycle explained, what is procurement cycle, Procurement cloud, accessed on 18</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September, 2023, </a:t>
            </a:r>
            <a:r>
              <a:rPr lang="en-AU" b="1" spc="-5" dirty="0">
                <a:solidFill>
                  <a:srgbClr val="FF3300"/>
                </a:solidFill>
                <a:latin typeface="Times New Roman" panose="02020603050405020304" pitchFamily="18" charset="0"/>
                <a:cs typeface="Times New Roman" panose="02020603050405020304" pitchFamily="18" charset="0"/>
                <a:hlinkClick r:id="rId3"/>
              </a:rPr>
              <a:t>https://</a:t>
            </a:r>
            <a:r>
              <a:rPr lang="en-AU" b="1" spc="-5" dirty="0" smtClean="0">
                <a:solidFill>
                  <a:srgbClr val="FF3300"/>
                </a:solidFill>
                <a:latin typeface="Times New Roman" panose="02020603050405020304" pitchFamily="18" charset="0"/>
                <a:cs typeface="Times New Roman" panose="02020603050405020304" pitchFamily="18" charset="0"/>
                <a:hlinkClick r:id="rId3"/>
              </a:rPr>
              <a:t>kissflow.com/procurement/procurement-lifecycle-guide</a:t>
            </a:r>
            <a:r>
              <a:rPr lang="en-AU" b="1" spc="-5" dirty="0" smtClean="0">
                <a:solidFill>
                  <a:srgbClr val="FF3300"/>
                </a:solidFill>
                <a:latin typeface="Times New Roman" panose="02020603050405020304" pitchFamily="18" charset="0"/>
                <a:cs typeface="Times New Roman" panose="02020603050405020304" pitchFamily="18" charset="0"/>
              </a:rPr>
              <a:t> </a:t>
            </a:r>
          </a:p>
          <a:p>
            <a:pPr marL="0" indent="0">
              <a:spcBef>
                <a:spcPts val="305"/>
              </a:spcBef>
              <a:buNone/>
            </a:pPr>
            <a:r>
              <a:rPr lang="en-AU" b="1" spc="-5" dirty="0" smtClean="0">
                <a:solidFill>
                  <a:srgbClr val="FF3300"/>
                </a:solidFill>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402101" y="190764"/>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23922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643" y="995630"/>
            <a:ext cx="9149862" cy="5658387"/>
          </a:xfrm>
        </p:spPr>
        <p:txBody>
          <a:bodyPr>
            <a:normAutofit fontScale="92500"/>
          </a:bodyPr>
          <a:lstStyle/>
          <a:p>
            <a:pPr marL="0" indent="0" algn="just">
              <a:lnSpc>
                <a:spcPct val="110000"/>
              </a:lnSpc>
              <a:buNone/>
            </a:pPr>
            <a:r>
              <a:rPr lang="en-AU" b="1" dirty="0">
                <a:latin typeface="Times New Roman" panose="02020603050405020304" pitchFamily="18" charset="0"/>
                <a:cs typeface="Times New Roman" panose="02020603050405020304" pitchFamily="18" charset="0"/>
              </a:rPr>
              <a:t>[8] </a:t>
            </a:r>
            <a:r>
              <a:rPr lang="en-AU" b="1" i="1" dirty="0">
                <a:latin typeface="Times New Roman" panose="02020603050405020304" pitchFamily="18" charset="0"/>
                <a:cs typeface="Times New Roman" panose="02020603050405020304" pitchFamily="18" charset="0"/>
              </a:rPr>
              <a:t>Fundamentals of PERT/CPM and Project Management</a:t>
            </a:r>
            <a:r>
              <a:rPr lang="en-AU" b="1" dirty="0">
                <a:latin typeface="Times New Roman" panose="02020603050405020304" pitchFamily="18" charset="0"/>
                <a:cs typeface="Times New Roman" panose="02020603050405020304" pitchFamily="18" charset="0"/>
              </a:rPr>
              <a:t>: S</a:t>
            </a:r>
            <a:r>
              <a:rPr lang="en-AU" b="1" dirty="0" smtClean="0">
                <a:latin typeface="Times New Roman" panose="02020603050405020304" pitchFamily="18" charset="0"/>
                <a:cs typeface="Times New Roman" panose="02020603050405020304" pitchFamily="18" charset="0"/>
              </a:rPr>
              <a:t>. K. </a:t>
            </a:r>
            <a:r>
              <a:rPr lang="en-AU" b="1" dirty="0" err="1" smtClean="0">
                <a:latin typeface="Times New Roman" panose="02020603050405020304" pitchFamily="18" charset="0"/>
                <a:cs typeface="Times New Roman" panose="02020603050405020304" pitchFamily="18" charset="0"/>
              </a:rPr>
              <a:t>Bhattacharjee</a:t>
            </a:r>
            <a:r>
              <a:rPr lang="en-AU" b="1" dirty="0">
                <a:latin typeface="Times New Roman" panose="02020603050405020304" pitchFamily="18" charset="0"/>
                <a:cs typeface="Times New Roman" panose="02020603050405020304" pitchFamily="18" charset="0"/>
              </a:rPr>
              <a:t>, Second Edition, Khanna Publishers, New Delhi, India, 2002.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[9] </a:t>
            </a:r>
            <a:r>
              <a:rPr lang="en-AU" b="1" dirty="0">
                <a:latin typeface="Times New Roman" panose="02020603050405020304" pitchFamily="18" charset="0"/>
                <a:cs typeface="Times New Roman" panose="02020603050405020304" pitchFamily="18" charset="0"/>
              </a:rPr>
              <a:t>How to Find the Right Economic Order </a:t>
            </a:r>
            <a:r>
              <a:rPr lang="en-AU" b="1" dirty="0" smtClean="0">
                <a:latin typeface="Times New Roman" panose="02020603050405020304" pitchFamily="18" charset="0"/>
                <a:cs typeface="Times New Roman" panose="02020603050405020304" pitchFamily="18" charset="0"/>
              </a:rPr>
              <a:t>Quantity, </a:t>
            </a:r>
            <a:r>
              <a:rPr lang="en-AU" b="1" i="1" dirty="0">
                <a:latin typeface="Times New Roman" panose="02020603050405020304" pitchFamily="18" charset="0"/>
                <a:cs typeface="Times New Roman" panose="02020603050405020304" pitchFamily="18" charset="0"/>
              </a:rPr>
              <a:t>Originally published at </a:t>
            </a:r>
            <a:r>
              <a:rPr lang="en-AU" b="1" i="1" u="sng" dirty="0">
                <a:latin typeface="Times New Roman" panose="02020603050405020304" pitchFamily="18" charset="0"/>
                <a:cs typeface="Times New Roman" panose="02020603050405020304" pitchFamily="18" charset="0"/>
                <a:hlinkClick r:id="rId2"/>
              </a:rPr>
              <a:t>www.eazystock.com</a:t>
            </a:r>
            <a:r>
              <a:rPr lang="en-AU" b="1" i="1" dirty="0">
                <a:latin typeface="Times New Roman" panose="02020603050405020304" pitchFamily="18" charset="0"/>
                <a:cs typeface="Times New Roman" panose="02020603050405020304" pitchFamily="18" charset="0"/>
              </a:rPr>
              <a:t> on December 1, 2014</a:t>
            </a:r>
            <a:r>
              <a:rPr lang="en-AU" b="1" i="1" dirty="0" smtClean="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 accessed on 19</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September 2023, </a:t>
            </a:r>
            <a:r>
              <a:rPr lang="en-AU" b="1" dirty="0" smtClean="0">
                <a:latin typeface="Times New Roman" panose="02020603050405020304" pitchFamily="18" charset="0"/>
                <a:cs typeface="Times New Roman" panose="02020603050405020304" pitchFamily="18" charset="0"/>
                <a:hlinkClick r:id="rId3"/>
              </a:rPr>
              <a:t>www.eazystock.medium.com/how-to-find-the-right-economic-order-quantity-39a5abdd3e78</a:t>
            </a:r>
            <a:r>
              <a:rPr lang="en-AU"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[10]</a:t>
            </a:r>
            <a:r>
              <a:rPr lang="en-AU"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Difference Between Re-Order Level and Re-Order Quantity, Last updated on August 23, 2021 by </a:t>
            </a:r>
            <a:r>
              <a:rPr lang="en-AU" b="1" dirty="0" err="1">
                <a:latin typeface="Times New Roman" panose="02020603050405020304" pitchFamily="18" charset="0"/>
                <a:cs typeface="Times New Roman" panose="02020603050405020304" pitchFamily="18" charset="0"/>
                <a:hlinkClick r:id="rId4"/>
              </a:rPr>
              <a:t>Surbhi</a:t>
            </a:r>
            <a:r>
              <a:rPr lang="en-AU" b="1" dirty="0">
                <a:latin typeface="Times New Roman" panose="02020603050405020304" pitchFamily="18" charset="0"/>
                <a:cs typeface="Times New Roman" panose="02020603050405020304" pitchFamily="18" charset="0"/>
                <a:hlinkClick r:id="rId4"/>
              </a:rPr>
              <a:t> S</a:t>
            </a:r>
            <a:r>
              <a:rPr lang="en-AU" b="1" dirty="0" smtClean="0">
                <a:latin typeface="Times New Roman" panose="02020603050405020304" pitchFamily="18" charset="0"/>
                <a:cs typeface="Times New Roman" panose="02020603050405020304" pitchFamily="18" charset="0"/>
              </a:rPr>
              <a:t>, accessed on 19</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September.  </a:t>
            </a:r>
            <a:r>
              <a:rPr lang="en-AU" b="1" dirty="0" smtClean="0">
                <a:latin typeface="Times New Roman" panose="02020603050405020304" pitchFamily="18" charset="0"/>
                <a:cs typeface="Times New Roman" panose="02020603050405020304" pitchFamily="18" charset="0"/>
                <a:hlinkClick r:id="rId5"/>
              </a:rPr>
              <a:t>https</a:t>
            </a:r>
            <a:r>
              <a:rPr lang="en-AU" b="1" dirty="0">
                <a:latin typeface="Times New Roman" panose="02020603050405020304" pitchFamily="18" charset="0"/>
                <a:cs typeface="Times New Roman" panose="02020603050405020304" pitchFamily="18" charset="0"/>
                <a:hlinkClick r:id="rId5"/>
              </a:rPr>
              <a:t>://keydifferences.com/difference-between-re-order-level-and-re-order-quantity.html</a:t>
            </a:r>
            <a:r>
              <a:rPr lang="en-AU" b="1" dirty="0">
                <a:latin typeface="Times New Roman" panose="02020603050405020304" pitchFamily="18" charset="0"/>
                <a:cs typeface="Times New Roman" panose="02020603050405020304" pitchFamily="18" charset="0"/>
              </a:rPr>
              <a:t> </a:t>
            </a:r>
          </a:p>
          <a:p>
            <a:pPr marL="0" indent="0" algn="just">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69388"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44386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5978</TotalTime>
  <Words>3876</Words>
  <Application>Microsoft Office PowerPoint</Application>
  <PresentationFormat>Widescreen</PresentationFormat>
  <Paragraphs>365</Paragraphs>
  <Slides>48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Arial</vt:lpstr>
      <vt:lpstr>Calibri</vt:lpstr>
      <vt:lpstr>Calibri Light</vt:lpstr>
      <vt:lpstr>Constantia</vt:lpstr>
      <vt:lpstr>Georgia</vt:lpstr>
      <vt:lpstr>Gill Sans MT</vt:lpstr>
      <vt:lpstr>Times New Roman</vt:lpstr>
      <vt:lpstr>Wingdings</vt:lpstr>
      <vt:lpstr>Office Theme</vt:lpstr>
      <vt:lpstr>COURSE TITLE CONSTRUCTION ENGINEERING AND MANAGEMENT</vt:lpstr>
      <vt:lpstr>Learning Objective</vt:lpstr>
      <vt:lpstr>INTRODUCTION </vt:lpstr>
      <vt:lpstr>INTRODUCTION </vt:lpstr>
      <vt:lpstr>INTRODUCTION </vt:lpstr>
      <vt:lpstr>ABC CLASSIFICATION OF MATERIALS</vt:lpstr>
      <vt:lpstr>ABC CLASSIFICATION OF MATERIALS (Cont’d..) </vt:lpstr>
      <vt:lpstr>ABC CLASSIFICATION OF MATERIALS (Cont’d..) </vt:lpstr>
      <vt:lpstr>ABC CLASSIFICATION OF MATERIALS (Cont’d..) </vt:lpstr>
      <vt:lpstr>MEANING OF PURCHASING AND PROCUREMENT</vt:lpstr>
      <vt:lpstr>PROCUREMENT V/S PURCHASING</vt:lpstr>
      <vt:lpstr>PROCUREMENT V/S PURCHASING (Cont’d..) </vt:lpstr>
      <vt:lpstr>PROCUREMENT MANAGEMENT</vt:lpstr>
      <vt:lpstr>PROCUREMENT MANAGEMENT (Cont’d..) </vt:lpstr>
      <vt:lpstr>PROCUREMENT MANAGEMENT (Cont’d..) </vt:lpstr>
      <vt:lpstr>PROCUREMENT MANAGEMENT (Cont’d..) </vt:lpstr>
      <vt:lpstr>PROCUREMENT MANAGEMENT (Cont’d..) </vt:lpstr>
      <vt:lpstr>PROCUREMENT MANAGEMENT (Cont’d..) </vt:lpstr>
      <vt:lpstr>PROCUREMENT MANAGEMENT (Cont’d..) </vt:lpstr>
      <vt:lpstr>PROCUREMENT MANAGEMENT (Cont’d..) </vt:lpstr>
      <vt:lpstr>PowerPoint Presentation</vt:lpstr>
      <vt:lpstr>PROCUREMENT CYCLE</vt:lpstr>
      <vt:lpstr>PROCUREMENT CYCLE (Cont’d..) </vt:lpstr>
      <vt:lpstr>PROCESS OF PROCUREMENT OF WORKS</vt:lpstr>
      <vt:lpstr>Principle Documents of Procurement </vt:lpstr>
      <vt:lpstr>Principle Documents of Procurement </vt:lpstr>
      <vt:lpstr>INVENTORY MANAGEMENT</vt:lpstr>
      <vt:lpstr>INVENTORY MANAGEMENT (Cont’d…) </vt:lpstr>
      <vt:lpstr>INVENTORY MANAGEMENT (Cont’d…) </vt:lpstr>
      <vt:lpstr>INVENTORY MANAGEMENT (Cont’d…) </vt:lpstr>
      <vt:lpstr>INVENTORY MANAGEMENT (Cont’d…) </vt:lpstr>
      <vt:lpstr>INVENTORY MANAGEMENT (Cont’d…) </vt:lpstr>
      <vt:lpstr>ECONOMIC ORDER QUANTITY</vt:lpstr>
      <vt:lpstr>ECONOMIC ORDER QUANTITY (Cont’d….)</vt:lpstr>
      <vt:lpstr>ECONOMIC ORDER QUANTITY (Cont’d….)</vt:lpstr>
      <vt:lpstr>ECONOMIC ORDER QUANTITY (Cont’d….)</vt:lpstr>
      <vt:lpstr>ECONOMIC ORDER QUANTITY (Cont’d….)</vt:lpstr>
      <vt:lpstr>ECONOMIC ORDER QUANTITY (Cont’d….)</vt:lpstr>
      <vt:lpstr>ECONOMIC ORDER QUANTITY (Cont’d….)</vt:lpstr>
      <vt:lpstr>ECONOMIC ORDER QUANTITY (Cont’d….)</vt:lpstr>
      <vt:lpstr>PROCUREMENT OF CONSULTING SERVICES</vt:lpstr>
      <vt:lpstr>PROCUREMENT OF CONSULTING SERVICES (Cont’d…) </vt:lpstr>
      <vt:lpstr>PROCUREMENT OF CONSULTING SERVICES (Cont’d…) </vt:lpstr>
      <vt:lpstr>PROCUREMENT OF CONSULTING SERVICES (Cont’d…) </vt:lpstr>
      <vt:lpstr>PROCUREMENT OF CONSULTING SERVICES (Cont’d…) </vt:lpstr>
      <vt:lpstr>REFERENCES</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75</cp:revision>
  <dcterms:created xsi:type="dcterms:W3CDTF">2023-09-12T04:08:35Z</dcterms:created>
  <dcterms:modified xsi:type="dcterms:W3CDTF">2023-09-27T16:47:18Z</dcterms:modified>
</cp:coreProperties>
</file>