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2" r:id="rId6"/>
    <p:sldId id="264" r:id="rId7"/>
    <p:sldId id="265" r:id="rId8"/>
    <p:sldId id="266" r:id="rId9"/>
    <p:sldId id="268" r:id="rId10"/>
    <p:sldId id="267" r:id="rId11"/>
    <p:sldId id="271" r:id="rId12"/>
    <p:sldId id="273" r:id="rId13"/>
    <p:sldId id="272" r:id="rId14"/>
    <p:sldId id="274" r:id="rId15"/>
    <p:sldId id="275" r:id="rId16"/>
    <p:sldId id="276" r:id="rId17"/>
    <p:sldId id="278" r:id="rId18"/>
    <p:sldId id="277" r:id="rId19"/>
    <p:sldId id="280" r:id="rId20"/>
    <p:sldId id="281" r:id="rId21"/>
    <p:sldId id="282" r:id="rId22"/>
    <p:sldId id="283" r:id="rId23"/>
    <p:sldId id="284" r:id="rId24"/>
    <p:sldId id="285" r:id="rId25"/>
    <p:sldId id="286" r:id="rId26"/>
    <p:sldId id="287" r:id="rId27"/>
    <p:sldId id="288" r:id="rId28"/>
    <p:sldId id="289" r:id="rId29"/>
    <p:sldId id="290" r:id="rId30"/>
    <p:sldId id="291" r:id="rId31"/>
    <p:sldId id="292" r:id="rId32"/>
    <p:sldId id="293" r:id="rId33"/>
    <p:sldId id="294" r:id="rId34"/>
    <p:sldId id="295" r:id="rId35"/>
    <p:sldId id="296" r:id="rId36"/>
    <p:sldId id="297" r:id="rId37"/>
    <p:sldId id="298" r:id="rId38"/>
    <p:sldId id="299" r:id="rId39"/>
    <p:sldId id="300" r:id="rId40"/>
    <p:sldId id="261" r:id="rId41"/>
    <p:sldId id="263" r:id="rId42"/>
    <p:sldId id="301" r:id="rId43"/>
    <p:sldId id="302" r:id="rId44"/>
    <p:sldId id="27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27" autoAdjust="0"/>
    <p:restoredTop sz="94660"/>
  </p:normalViewPr>
  <p:slideViewPr>
    <p:cSldViewPr snapToGrid="0">
      <p:cViewPr varScale="1">
        <p:scale>
          <a:sx n="88" d="100"/>
          <a:sy n="88" d="100"/>
        </p:scale>
        <p:origin x="326"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AU"/>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AU"/>
          </a:p>
        </p:txBody>
      </p:sp>
      <p:sp>
        <p:nvSpPr>
          <p:cNvPr id="4" name="Date Placeholder 3"/>
          <p:cNvSpPr>
            <a:spLocks noGrp="1"/>
          </p:cNvSpPr>
          <p:nvPr>
            <p:ph type="dt" sz="half" idx="10"/>
          </p:nvPr>
        </p:nvSpPr>
        <p:spPr/>
        <p:txBody>
          <a:bodyPr/>
          <a:lstStyle/>
          <a:p>
            <a:fld id="{164F8003-356A-46D6-895C-94BA1FD9A6AB}" type="datetimeFigureOut">
              <a:rPr lang="en-AU" smtClean="0"/>
              <a:t>28/09/2023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AB38C8BF-216D-4D51-B00C-293A6BB15708}" type="slidenum">
              <a:rPr lang="en-AU" smtClean="0"/>
              <a:t>‹#›</a:t>
            </a:fld>
            <a:endParaRPr lang="en-AU"/>
          </a:p>
        </p:txBody>
      </p:sp>
    </p:spTree>
    <p:extLst>
      <p:ext uri="{BB962C8B-B14F-4D97-AF65-F5344CB8AC3E}">
        <p14:creationId xmlns:p14="http://schemas.microsoft.com/office/powerpoint/2010/main" val="29648144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164F8003-356A-46D6-895C-94BA1FD9A6AB}" type="datetimeFigureOut">
              <a:rPr lang="en-AU" smtClean="0"/>
              <a:t>28/09/2023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AB38C8BF-216D-4D51-B00C-293A6BB15708}" type="slidenum">
              <a:rPr lang="en-AU" smtClean="0"/>
              <a:t>‹#›</a:t>
            </a:fld>
            <a:endParaRPr lang="en-AU"/>
          </a:p>
        </p:txBody>
      </p:sp>
    </p:spTree>
    <p:extLst>
      <p:ext uri="{BB962C8B-B14F-4D97-AF65-F5344CB8AC3E}">
        <p14:creationId xmlns:p14="http://schemas.microsoft.com/office/powerpoint/2010/main" val="21721066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AU"/>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64F8003-356A-46D6-895C-94BA1FD9A6AB}" type="datetimeFigureOut">
              <a:rPr lang="en-AU" smtClean="0"/>
              <a:t>28/09/2023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AB38C8BF-216D-4D51-B00C-293A6BB15708}" type="slidenum">
              <a:rPr lang="en-AU" smtClean="0"/>
              <a:t>‹#›</a:t>
            </a:fld>
            <a:endParaRPr lang="en-AU"/>
          </a:p>
        </p:txBody>
      </p:sp>
    </p:spTree>
    <p:extLst>
      <p:ext uri="{BB962C8B-B14F-4D97-AF65-F5344CB8AC3E}">
        <p14:creationId xmlns:p14="http://schemas.microsoft.com/office/powerpoint/2010/main" val="41884287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Date Placeholder 4"/>
          <p:cNvSpPr>
            <a:spLocks noGrp="1"/>
          </p:cNvSpPr>
          <p:nvPr>
            <p:ph type="dt" sz="half" idx="10"/>
          </p:nvPr>
        </p:nvSpPr>
        <p:spPr/>
        <p:txBody>
          <a:bodyPr/>
          <a:lstStyle/>
          <a:p>
            <a:fld id="{164F8003-356A-46D6-895C-94BA1FD9A6AB}" type="datetimeFigureOut">
              <a:rPr lang="en-AU" smtClean="0"/>
              <a:t>28/09/2023</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AB38C8BF-216D-4D51-B00C-293A6BB15708}" type="slidenum">
              <a:rPr lang="en-AU" smtClean="0"/>
              <a:t>‹#›</a:t>
            </a:fld>
            <a:endParaRPr lang="en-AU"/>
          </a:p>
        </p:txBody>
      </p:sp>
    </p:spTree>
    <p:extLst>
      <p:ext uri="{BB962C8B-B14F-4D97-AF65-F5344CB8AC3E}">
        <p14:creationId xmlns:p14="http://schemas.microsoft.com/office/powerpoint/2010/main" val="24190195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AU"/>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Date Placeholder 6"/>
          <p:cNvSpPr>
            <a:spLocks noGrp="1"/>
          </p:cNvSpPr>
          <p:nvPr>
            <p:ph type="dt" sz="half" idx="10"/>
          </p:nvPr>
        </p:nvSpPr>
        <p:spPr/>
        <p:txBody>
          <a:bodyPr/>
          <a:lstStyle/>
          <a:p>
            <a:fld id="{164F8003-356A-46D6-895C-94BA1FD9A6AB}" type="datetimeFigureOut">
              <a:rPr lang="en-AU" smtClean="0"/>
              <a:t>28/09/2023</a:t>
            </a:fld>
            <a:endParaRPr lang="en-AU"/>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AB38C8BF-216D-4D51-B00C-293A6BB15708}" type="slidenum">
              <a:rPr lang="en-AU" smtClean="0"/>
              <a:t>‹#›</a:t>
            </a:fld>
            <a:endParaRPr lang="en-AU"/>
          </a:p>
        </p:txBody>
      </p:sp>
    </p:spTree>
    <p:extLst>
      <p:ext uri="{BB962C8B-B14F-4D97-AF65-F5344CB8AC3E}">
        <p14:creationId xmlns:p14="http://schemas.microsoft.com/office/powerpoint/2010/main" val="13737569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Date Placeholder 2"/>
          <p:cNvSpPr>
            <a:spLocks noGrp="1"/>
          </p:cNvSpPr>
          <p:nvPr>
            <p:ph type="dt" sz="half" idx="10"/>
          </p:nvPr>
        </p:nvSpPr>
        <p:spPr/>
        <p:txBody>
          <a:bodyPr/>
          <a:lstStyle/>
          <a:p>
            <a:fld id="{164F8003-356A-46D6-895C-94BA1FD9A6AB}" type="datetimeFigureOut">
              <a:rPr lang="en-AU" smtClean="0"/>
              <a:t>28/09/2023</a:t>
            </a:fld>
            <a:endParaRPr lang="en-AU"/>
          </a:p>
        </p:txBody>
      </p:sp>
      <p:sp>
        <p:nvSpPr>
          <p:cNvPr id="4" name="Footer Placeholder 3"/>
          <p:cNvSpPr>
            <a:spLocks noGrp="1"/>
          </p:cNvSpPr>
          <p:nvPr>
            <p:ph type="ftr" sz="quarter" idx="11"/>
          </p:nvPr>
        </p:nvSpPr>
        <p:spPr/>
        <p:txBody>
          <a:bodyPr/>
          <a:lstStyle/>
          <a:p>
            <a:endParaRPr lang="en-AU"/>
          </a:p>
        </p:txBody>
      </p:sp>
      <p:sp>
        <p:nvSpPr>
          <p:cNvPr id="5" name="Slide Number Placeholder 4"/>
          <p:cNvSpPr>
            <a:spLocks noGrp="1"/>
          </p:cNvSpPr>
          <p:nvPr>
            <p:ph type="sldNum" sz="quarter" idx="12"/>
          </p:nvPr>
        </p:nvSpPr>
        <p:spPr/>
        <p:txBody>
          <a:bodyPr/>
          <a:lstStyle/>
          <a:p>
            <a:fld id="{AB38C8BF-216D-4D51-B00C-293A6BB15708}" type="slidenum">
              <a:rPr lang="en-AU" smtClean="0"/>
              <a:t>‹#›</a:t>
            </a:fld>
            <a:endParaRPr lang="en-AU"/>
          </a:p>
        </p:txBody>
      </p:sp>
    </p:spTree>
    <p:extLst>
      <p:ext uri="{BB962C8B-B14F-4D97-AF65-F5344CB8AC3E}">
        <p14:creationId xmlns:p14="http://schemas.microsoft.com/office/powerpoint/2010/main" val="29754666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64F8003-356A-46D6-895C-94BA1FD9A6AB}" type="datetimeFigureOut">
              <a:rPr lang="en-AU" smtClean="0"/>
              <a:t>28/09/2023</a:t>
            </a:fld>
            <a:endParaRPr lang="en-AU"/>
          </a:p>
        </p:txBody>
      </p:sp>
      <p:sp>
        <p:nvSpPr>
          <p:cNvPr id="3" name="Footer Placeholder 2"/>
          <p:cNvSpPr>
            <a:spLocks noGrp="1"/>
          </p:cNvSpPr>
          <p:nvPr>
            <p:ph type="ftr" sz="quarter" idx="11"/>
          </p:nvPr>
        </p:nvSpPr>
        <p:spPr/>
        <p:txBody>
          <a:bodyPr/>
          <a:lstStyle/>
          <a:p>
            <a:endParaRPr lang="en-AU"/>
          </a:p>
        </p:txBody>
      </p:sp>
      <p:sp>
        <p:nvSpPr>
          <p:cNvPr id="4" name="Slide Number Placeholder 3"/>
          <p:cNvSpPr>
            <a:spLocks noGrp="1"/>
          </p:cNvSpPr>
          <p:nvPr>
            <p:ph type="sldNum" sz="quarter" idx="12"/>
          </p:nvPr>
        </p:nvSpPr>
        <p:spPr/>
        <p:txBody>
          <a:bodyPr/>
          <a:lstStyle/>
          <a:p>
            <a:fld id="{AB38C8BF-216D-4D51-B00C-293A6BB15708}" type="slidenum">
              <a:rPr lang="en-AU" smtClean="0"/>
              <a:t>‹#›</a:t>
            </a:fld>
            <a:endParaRPr lang="en-AU"/>
          </a:p>
        </p:txBody>
      </p:sp>
    </p:spTree>
    <p:extLst>
      <p:ext uri="{BB962C8B-B14F-4D97-AF65-F5344CB8AC3E}">
        <p14:creationId xmlns:p14="http://schemas.microsoft.com/office/powerpoint/2010/main" val="16123411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AU"/>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64F8003-356A-46D6-895C-94BA1FD9A6AB}" type="datetimeFigureOut">
              <a:rPr lang="en-AU" smtClean="0"/>
              <a:t>28/09/2023</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AB38C8BF-216D-4D51-B00C-293A6BB15708}" type="slidenum">
              <a:rPr lang="en-AU" smtClean="0"/>
              <a:t>‹#›</a:t>
            </a:fld>
            <a:endParaRPr lang="en-AU"/>
          </a:p>
        </p:txBody>
      </p:sp>
    </p:spTree>
    <p:extLst>
      <p:ext uri="{BB962C8B-B14F-4D97-AF65-F5344CB8AC3E}">
        <p14:creationId xmlns:p14="http://schemas.microsoft.com/office/powerpoint/2010/main" val="33560701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AU"/>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64F8003-356A-46D6-895C-94BA1FD9A6AB}" type="datetimeFigureOut">
              <a:rPr lang="en-AU" smtClean="0"/>
              <a:t>28/09/2023</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AB38C8BF-216D-4D51-B00C-293A6BB15708}" type="slidenum">
              <a:rPr lang="en-AU" smtClean="0"/>
              <a:t>‹#›</a:t>
            </a:fld>
            <a:endParaRPr lang="en-AU"/>
          </a:p>
        </p:txBody>
      </p:sp>
    </p:spTree>
    <p:extLst>
      <p:ext uri="{BB962C8B-B14F-4D97-AF65-F5344CB8AC3E}">
        <p14:creationId xmlns:p14="http://schemas.microsoft.com/office/powerpoint/2010/main" val="7840339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164F8003-356A-46D6-895C-94BA1FD9A6AB}" type="datetimeFigureOut">
              <a:rPr lang="en-AU" smtClean="0"/>
              <a:t>28/09/2023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AB38C8BF-216D-4D51-B00C-293A6BB15708}" type="slidenum">
              <a:rPr lang="en-AU" smtClean="0"/>
              <a:t>‹#›</a:t>
            </a:fld>
            <a:endParaRPr lang="en-AU"/>
          </a:p>
        </p:txBody>
      </p:sp>
    </p:spTree>
    <p:extLst>
      <p:ext uri="{BB962C8B-B14F-4D97-AF65-F5344CB8AC3E}">
        <p14:creationId xmlns:p14="http://schemas.microsoft.com/office/powerpoint/2010/main" val="38526355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AU"/>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164F8003-356A-46D6-895C-94BA1FD9A6AB}" type="datetimeFigureOut">
              <a:rPr lang="en-AU" smtClean="0"/>
              <a:t>28/09/2023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AB38C8BF-216D-4D51-B00C-293A6BB15708}" type="slidenum">
              <a:rPr lang="en-AU" smtClean="0"/>
              <a:t>‹#›</a:t>
            </a:fld>
            <a:endParaRPr lang="en-AU"/>
          </a:p>
        </p:txBody>
      </p:sp>
    </p:spTree>
    <p:extLst>
      <p:ext uri="{BB962C8B-B14F-4D97-AF65-F5344CB8AC3E}">
        <p14:creationId xmlns:p14="http://schemas.microsoft.com/office/powerpoint/2010/main" val="3988371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AU"/>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64F8003-356A-46D6-895C-94BA1FD9A6AB}" type="datetimeFigureOut">
              <a:rPr lang="en-AU" smtClean="0"/>
              <a:t>28/09/2023</a:t>
            </a:fld>
            <a:endParaRPr lang="en-AU"/>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B38C8BF-216D-4D51-B00C-293A6BB15708}" type="slidenum">
              <a:rPr lang="en-AU" smtClean="0"/>
              <a:t>‹#›</a:t>
            </a:fld>
            <a:endParaRPr lang="en-AU"/>
          </a:p>
        </p:txBody>
      </p:sp>
    </p:spTree>
    <p:extLst>
      <p:ext uri="{BB962C8B-B14F-4D97-AF65-F5344CB8AC3E}">
        <p14:creationId xmlns:p14="http://schemas.microsoft.com/office/powerpoint/2010/main" val="42021507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hyperlink" Target="http://www.sciencedirect.com/topics/engineering/construction-equipment" TargetMode="External"/><Relationship Id="rId2" Type="http://schemas.openxmlformats.org/officeDocument/2006/relationships/hyperlink" Target="https://www.sciencedirect.com/book/9780081019283/handbook-of-materials-failure-analysis" TargetMode="Externa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hyperlink" Target="https://housing.com/news/excavator-machines-know-different-types-advantages-and-disadvantages/" TargetMode="External"/><Relationship Id="rId2" Type="http://schemas.openxmlformats.org/officeDocument/2006/relationships/hyperlink" Target="https://housing.com/news/author/housing-news-desk/" TargetMode="External"/><Relationship Id="rId1" Type="http://schemas.openxmlformats.org/officeDocument/2006/relationships/slideLayout" Target="../slideLayouts/slideLayout2.xml"/><Relationship Id="rId5" Type="http://schemas.openxmlformats.org/officeDocument/2006/relationships/hyperlink" Target="http://www.topmarkfunding.com/best-backhoe-brand/" TargetMode="External"/><Relationship Id="rId4" Type="http://schemas.openxmlformats.org/officeDocument/2006/relationships/hyperlink" Target="http://www.constructionsales.com.au/editorial/details/what-can-you-do-with-a-bulldozer-121384/" TargetMode="External"/></Relationships>
</file>

<file path=ppt/slides/_rels/slide43.xml.rels><?xml version="1.0" encoding="UTF-8" standalone="yes"?>
<Relationships xmlns="http://schemas.openxmlformats.org/package/2006/relationships"><Relationship Id="rId3" Type="http://schemas.openxmlformats.org/officeDocument/2006/relationships/hyperlink" Target="https://heavyequipmenttraining.com/what-is-a-scraper-used-for-in-construction/" TargetMode="External"/><Relationship Id="rId2" Type="http://schemas.openxmlformats.org/officeDocument/2006/relationships/hyperlink" Target="https://civiltranstraining.com.au/Blog/What-is-a-Grader-and-where-is-it-used" TargetMode="Externa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hyperlink" Target="https://www.tunnel-online.info/en/artikel/tunnel_Nepal_s_first_TBM_bores_Tunnel_for_Irrigation_Hydroelectric_Project-3133964.html" TargetMode="External"/><Relationship Id="rId2" Type="http://schemas.openxmlformats.org/officeDocument/2006/relationships/hyperlink" Target="http://www.bigrentz.com/blog/types-of-roller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09164" y="129907"/>
            <a:ext cx="9144000" cy="1508236"/>
          </a:xfrm>
        </p:spPr>
        <p:txBody>
          <a:bodyPr>
            <a:normAutofit fontScale="90000"/>
          </a:bodyPr>
          <a:lstStyle/>
          <a:p>
            <a:pPr algn="ctr"/>
            <a:r>
              <a:rPr lang="en-AU" sz="3200" b="1" dirty="0" smtClean="0">
                <a:solidFill>
                  <a:srgbClr val="FF0000"/>
                </a:solidFill>
                <a:latin typeface="Times New Roman" panose="02020603050405020304" pitchFamily="18" charset="0"/>
                <a:cs typeface="Times New Roman" panose="02020603050405020304" pitchFamily="18" charset="0"/>
              </a:rPr>
              <a:t>COURSE TITLE</a:t>
            </a:r>
            <a:r>
              <a:rPr lang="en-AU" sz="3200" b="1" dirty="0" smtClean="0">
                <a:latin typeface="Times New Roman" panose="02020603050405020304" pitchFamily="18" charset="0"/>
                <a:cs typeface="Times New Roman" panose="02020603050405020304" pitchFamily="18" charset="0"/>
              </a:rPr>
              <a:t/>
            </a:r>
            <a:br>
              <a:rPr lang="en-AU" sz="3200" b="1" dirty="0" smtClean="0">
                <a:latin typeface="Times New Roman" panose="02020603050405020304" pitchFamily="18" charset="0"/>
                <a:cs typeface="Times New Roman" panose="02020603050405020304" pitchFamily="18" charset="0"/>
              </a:rPr>
            </a:br>
            <a:r>
              <a:rPr lang="en-AU" sz="3600" b="1" dirty="0">
                <a:solidFill>
                  <a:srgbClr val="002060"/>
                </a:solidFill>
                <a:latin typeface="Times New Roman" panose="02020603050405020304" pitchFamily="18" charset="0"/>
                <a:cs typeface="Times New Roman" panose="02020603050405020304" pitchFamily="18" charset="0"/>
              </a:rPr>
              <a:t>CONSTRUCTION</a:t>
            </a:r>
            <a:r>
              <a:rPr lang="en-AU" sz="3600" b="1" dirty="0" smtClean="0">
                <a:latin typeface="Times New Roman" panose="02020603050405020304" pitchFamily="18" charset="0"/>
                <a:cs typeface="Times New Roman" panose="02020603050405020304" pitchFamily="18" charset="0"/>
              </a:rPr>
              <a:t> </a:t>
            </a:r>
            <a:r>
              <a:rPr lang="en-AU" sz="3600" b="1" dirty="0" smtClean="0">
                <a:solidFill>
                  <a:srgbClr val="002060"/>
                </a:solidFill>
                <a:latin typeface="Times New Roman" panose="02020603050405020304" pitchFamily="18" charset="0"/>
                <a:cs typeface="Times New Roman" panose="02020603050405020304" pitchFamily="18" charset="0"/>
              </a:rPr>
              <a:t>ENGINEERING AND MANAGEMENT</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3" name="Subtitle 2"/>
          <p:cNvSpPr>
            <a:spLocks noGrp="1"/>
          </p:cNvSpPr>
          <p:nvPr>
            <p:ph type="subTitle" idx="1"/>
          </p:nvPr>
        </p:nvSpPr>
        <p:spPr>
          <a:xfrm>
            <a:off x="1409164" y="1774668"/>
            <a:ext cx="9049554" cy="5083332"/>
          </a:xfrm>
        </p:spPr>
        <p:txBody>
          <a:bodyPr>
            <a:normAutofit/>
          </a:bodyPr>
          <a:lstStyle/>
          <a:p>
            <a:pPr algn="ctr"/>
            <a:r>
              <a:rPr lang="en-AU" sz="2800" b="1" dirty="0" smtClean="0">
                <a:solidFill>
                  <a:srgbClr val="FF0000"/>
                </a:solidFill>
                <a:latin typeface="Times New Roman" panose="02020603050405020304" pitchFamily="18" charset="0"/>
                <a:cs typeface="Times New Roman" panose="02020603050405020304" pitchFamily="18" charset="0"/>
              </a:rPr>
              <a:t>CHAPTER 5 (Week 5) </a:t>
            </a:r>
          </a:p>
          <a:p>
            <a:r>
              <a:rPr lang="en-AU" sz="2800" b="1" dirty="0" smtClean="0">
                <a:solidFill>
                  <a:srgbClr val="002060"/>
                </a:solidFill>
                <a:latin typeface="Times New Roman" panose="02020603050405020304" pitchFamily="18" charset="0"/>
                <a:cs typeface="Times New Roman" panose="02020603050405020304" pitchFamily="18" charset="0"/>
              </a:rPr>
              <a:t>CONSTRUCTION EQUIPMENT</a:t>
            </a:r>
            <a:r>
              <a:rPr lang="en-AU" sz="2800" dirty="0" smtClean="0"/>
              <a:t> </a:t>
            </a:r>
          </a:p>
          <a:p>
            <a:r>
              <a:rPr lang="en-AU" sz="3600" b="1" dirty="0" smtClean="0">
                <a:solidFill>
                  <a:srgbClr val="002060"/>
                </a:solidFill>
                <a:latin typeface="Times New Roman" panose="02020603050405020304" pitchFamily="18" charset="0"/>
                <a:cs typeface="Times New Roman" panose="02020603050405020304" pitchFamily="18" charset="0"/>
              </a:rPr>
              <a:t>Lecture - 5 </a:t>
            </a:r>
          </a:p>
          <a:p>
            <a:pPr lvl="1"/>
            <a:r>
              <a:rPr lang="en-AU" sz="2700" b="1" dirty="0">
                <a:solidFill>
                  <a:srgbClr val="FF0000"/>
                </a:solidFill>
                <a:latin typeface="Times New Roman" panose="02020603050405020304" pitchFamily="18" charset="0"/>
                <a:cs typeface="Times New Roman" panose="02020603050405020304" pitchFamily="18" charset="0"/>
              </a:rPr>
              <a:t>Concept of Construction Equipment, Selection of Equipment, Construction Equipment for various construction work.  </a:t>
            </a:r>
          </a:p>
          <a:p>
            <a:endParaRPr lang="en-AU" sz="3600" b="1" dirty="0">
              <a:solidFill>
                <a:srgbClr val="002060"/>
              </a:solidFill>
              <a:latin typeface="Times New Roman" panose="02020603050405020304" pitchFamily="18" charset="0"/>
              <a:cs typeface="Times New Roman" panose="02020603050405020304" pitchFamily="18" charset="0"/>
            </a:endParaRPr>
          </a:p>
          <a:p>
            <a:pPr algn="ctr"/>
            <a:r>
              <a:rPr lang="en-AU" sz="2400" b="1" dirty="0" err="1" smtClean="0">
                <a:latin typeface="Times New Roman" panose="02020603050405020304" pitchFamily="18" charset="0"/>
                <a:cs typeface="Times New Roman" panose="02020603050405020304" pitchFamily="18" charset="0"/>
              </a:rPr>
              <a:t>Er</a:t>
            </a:r>
            <a:r>
              <a:rPr lang="en-AU" sz="2400" b="1" dirty="0" smtClean="0">
                <a:latin typeface="Times New Roman" panose="02020603050405020304" pitchFamily="18" charset="0"/>
                <a:cs typeface="Times New Roman" panose="02020603050405020304" pitchFamily="18" charset="0"/>
              </a:rPr>
              <a:t>. Ishwar Adhikari </a:t>
            </a:r>
          </a:p>
          <a:p>
            <a:pPr algn="ctr"/>
            <a:r>
              <a:rPr lang="en-AU" sz="2400" b="1" dirty="0" smtClean="0">
                <a:latin typeface="Times New Roman" panose="02020603050405020304" pitchFamily="18" charset="0"/>
                <a:cs typeface="Times New Roman" panose="02020603050405020304" pitchFamily="18" charset="0"/>
              </a:rPr>
              <a:t>Associate Professor</a:t>
            </a:r>
          </a:p>
          <a:p>
            <a:pPr algn="ctr"/>
            <a:r>
              <a:rPr lang="en-AU" sz="2400" b="1" dirty="0">
                <a:latin typeface="Times New Roman" panose="02020603050405020304" pitchFamily="18" charset="0"/>
                <a:cs typeface="Times New Roman" panose="02020603050405020304" pitchFamily="18" charset="0"/>
              </a:rPr>
              <a:t>Kathmandu Engineering College, Nepal</a:t>
            </a:r>
          </a:p>
        </p:txBody>
      </p:sp>
      <p:sp>
        <p:nvSpPr>
          <p:cNvPr id="5" name="Slide Number Placeholder 4"/>
          <p:cNvSpPr>
            <a:spLocks noGrp="1"/>
          </p:cNvSpPr>
          <p:nvPr>
            <p:ph type="sldNum" sz="quarter" idx="12"/>
          </p:nvPr>
        </p:nvSpPr>
        <p:spPr/>
        <p:txBody>
          <a:bodyPr/>
          <a:lstStyle/>
          <a:p>
            <a:fld id="{1C0EFC43-1ADD-4952-B492-8FECD4FE203F}" type="slidenum">
              <a:rPr lang="en-AU" smtClean="0"/>
              <a:t>1</a:t>
            </a:fld>
            <a:endParaRPr lang="en-AU"/>
          </a:p>
        </p:txBody>
      </p:sp>
    </p:spTree>
    <p:extLst>
      <p:ext uri="{BB962C8B-B14F-4D97-AF65-F5344CB8AC3E}">
        <p14:creationId xmlns:p14="http://schemas.microsoft.com/office/powerpoint/2010/main" val="242952981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b="1" dirty="0" smtClean="0">
                <a:solidFill>
                  <a:srgbClr val="002060"/>
                </a:solidFill>
                <a:latin typeface="Times New Roman" panose="02020603050405020304" pitchFamily="18" charset="0"/>
                <a:cs typeface="Times New Roman" panose="02020603050405020304" pitchFamily="18" charset="0"/>
              </a:rPr>
              <a:t>Learning Objective</a:t>
            </a:r>
            <a:endParaRPr lang="en-AU" dirty="0"/>
          </a:p>
        </p:txBody>
      </p:sp>
      <p:sp>
        <p:nvSpPr>
          <p:cNvPr id="3" name="Content Placeholder 2"/>
          <p:cNvSpPr>
            <a:spLocks noGrp="1"/>
          </p:cNvSpPr>
          <p:nvPr>
            <p:ph idx="1"/>
          </p:nvPr>
        </p:nvSpPr>
        <p:spPr>
          <a:xfrm>
            <a:off x="838200" y="1690688"/>
            <a:ext cx="10515600" cy="4890416"/>
          </a:xfrm>
        </p:spPr>
        <p:txBody>
          <a:bodyPr>
            <a:normAutofit/>
          </a:bodyPr>
          <a:lstStyle/>
          <a:p>
            <a:pPr marL="0" indent="0">
              <a:lnSpc>
                <a:spcPct val="100000"/>
              </a:lnSpc>
              <a:buNone/>
            </a:pPr>
            <a:r>
              <a:rPr lang="en-AU" b="1" dirty="0" smtClean="0">
                <a:latin typeface="Times New Roman" panose="02020603050405020304" pitchFamily="18" charset="0"/>
                <a:cs typeface="Times New Roman" panose="02020603050405020304" pitchFamily="18" charset="0"/>
              </a:rPr>
              <a:t>The main objective of this lecture is to understand about :</a:t>
            </a:r>
          </a:p>
          <a:p>
            <a:pPr>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 </a:t>
            </a:r>
            <a:r>
              <a:rPr lang="en-AU" sz="2800" b="1" dirty="0" smtClean="0">
                <a:latin typeface="Times New Roman" panose="02020603050405020304" pitchFamily="18" charset="0"/>
                <a:cs typeface="Times New Roman" panose="02020603050405020304" pitchFamily="18" charset="0"/>
              </a:rPr>
              <a:t>Concept of Construction Equipment. </a:t>
            </a:r>
          </a:p>
          <a:p>
            <a:pPr marL="342900" lvl="1" indent="-342900">
              <a:lnSpc>
                <a:spcPct val="100000"/>
              </a:lnSpc>
              <a:spcBef>
                <a:spcPts val="1000"/>
              </a:spcBef>
              <a:buFont typeface="Wingdings" panose="05000000000000000000" pitchFamily="2" charset="2"/>
              <a:buChar char="Ø"/>
            </a:pPr>
            <a:r>
              <a:rPr lang="en-AU" sz="2800" b="1" dirty="0" smtClean="0">
                <a:latin typeface="Times New Roman" panose="02020603050405020304" pitchFamily="18" charset="0"/>
                <a:cs typeface="Times New Roman" panose="02020603050405020304" pitchFamily="18" charset="0"/>
              </a:rPr>
              <a:t>Selection of Construction Equipment.</a:t>
            </a:r>
          </a:p>
          <a:p>
            <a:pPr marL="342900" lvl="1" indent="-342900">
              <a:lnSpc>
                <a:spcPct val="100000"/>
              </a:lnSpc>
              <a:spcBef>
                <a:spcPts val="1000"/>
              </a:spcBef>
              <a:buFont typeface="Wingdings" panose="05000000000000000000" pitchFamily="2" charset="2"/>
              <a:buChar char="Ø"/>
            </a:pPr>
            <a:r>
              <a:rPr lang="en-AU" sz="2800" b="1" dirty="0" smtClean="0">
                <a:latin typeface="Times New Roman" panose="02020603050405020304" pitchFamily="18" charset="0"/>
                <a:cs typeface="Times New Roman" panose="02020603050405020304" pitchFamily="18" charset="0"/>
              </a:rPr>
              <a:t>Equipment for Excavation. </a:t>
            </a:r>
          </a:p>
          <a:p>
            <a:pPr marL="342900" lvl="1" indent="-342900">
              <a:lnSpc>
                <a:spcPct val="100000"/>
              </a:lnSpc>
              <a:spcBef>
                <a:spcPts val="1000"/>
              </a:spcBef>
              <a:buFont typeface="Wingdings" panose="05000000000000000000" pitchFamily="2" charset="2"/>
              <a:buChar char="Ø"/>
            </a:pPr>
            <a:r>
              <a:rPr lang="en-AU" sz="2800" b="1" dirty="0" smtClean="0">
                <a:latin typeface="Times New Roman" panose="02020603050405020304" pitchFamily="18" charset="0"/>
                <a:cs typeface="Times New Roman" panose="02020603050405020304" pitchFamily="18" charset="0"/>
              </a:rPr>
              <a:t>Equipment for Transportation.</a:t>
            </a:r>
          </a:p>
          <a:p>
            <a:pPr marL="342900" lvl="1" indent="-342900">
              <a:lnSpc>
                <a:spcPct val="100000"/>
              </a:lnSpc>
              <a:spcBef>
                <a:spcPts val="1000"/>
              </a:spcBef>
              <a:buFont typeface="Wingdings" panose="05000000000000000000" pitchFamily="2" charset="2"/>
              <a:buChar char="Ø"/>
            </a:pPr>
            <a:r>
              <a:rPr lang="en-AU" sz="2800" b="1" dirty="0" smtClean="0">
                <a:latin typeface="Times New Roman" panose="02020603050405020304" pitchFamily="18" charset="0"/>
                <a:cs typeface="Times New Roman" panose="02020603050405020304" pitchFamily="18" charset="0"/>
              </a:rPr>
              <a:t>Earth Compacting Equipment.</a:t>
            </a:r>
          </a:p>
          <a:p>
            <a:pPr marL="342900" lvl="1" indent="-342900">
              <a:lnSpc>
                <a:spcPct val="100000"/>
              </a:lnSpc>
              <a:spcBef>
                <a:spcPts val="1000"/>
              </a:spcBef>
              <a:buFont typeface="Wingdings" panose="05000000000000000000" pitchFamily="2" charset="2"/>
              <a:buChar char="Ø"/>
            </a:pPr>
            <a:r>
              <a:rPr lang="en-AU" sz="2800" b="1" dirty="0" smtClean="0">
                <a:latin typeface="Times New Roman" panose="02020603050405020304" pitchFamily="18" charset="0"/>
                <a:cs typeface="Times New Roman" panose="02020603050405020304" pitchFamily="18" charset="0"/>
              </a:rPr>
              <a:t>Concrete Construction Equipment.</a:t>
            </a:r>
          </a:p>
          <a:p>
            <a:pPr marL="342900" lvl="1" indent="-342900">
              <a:lnSpc>
                <a:spcPct val="100000"/>
              </a:lnSpc>
              <a:spcBef>
                <a:spcPts val="1000"/>
              </a:spcBef>
              <a:buFont typeface="Wingdings" panose="05000000000000000000" pitchFamily="2" charset="2"/>
              <a:buChar char="Ø"/>
            </a:pPr>
            <a:r>
              <a:rPr lang="en-AU" sz="2800" b="1" dirty="0" smtClean="0">
                <a:latin typeface="Times New Roman" panose="02020603050405020304" pitchFamily="18" charset="0"/>
                <a:cs typeface="Times New Roman" panose="02020603050405020304" pitchFamily="18" charset="0"/>
              </a:rPr>
              <a:t>Equipment for Tunnel Construction. </a:t>
            </a:r>
            <a:endParaRPr lang="en-AU" sz="2800" b="1" dirty="0">
              <a:latin typeface="Times New Roman" panose="02020603050405020304" pitchFamily="18" charset="0"/>
              <a:cs typeface="Times New Roman" panose="02020603050405020304" pitchFamily="18" charset="0"/>
            </a:endParaRPr>
          </a:p>
          <a:p>
            <a:pPr marL="0" indent="0">
              <a:buNone/>
            </a:pPr>
            <a:endParaRPr lang="en-AU"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989371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2290" y="-66608"/>
            <a:ext cx="10515600" cy="1325563"/>
          </a:xfrm>
        </p:spPr>
        <p:txBody>
          <a:bodyPr>
            <a:normAutofit/>
          </a:bodyPr>
          <a:lstStyle/>
          <a:p>
            <a:r>
              <a:rPr lang="en-AU" sz="3600" b="1" dirty="0">
                <a:solidFill>
                  <a:srgbClr val="002060"/>
                </a:solidFill>
                <a:latin typeface="Times New Roman" panose="02020603050405020304" pitchFamily="18" charset="0"/>
                <a:cs typeface="Times New Roman" panose="02020603050405020304" pitchFamily="18" charset="0"/>
              </a:rPr>
              <a:t>CONCEPT OF CONSTRUCTION EQUIPMENT</a:t>
            </a:r>
          </a:p>
        </p:txBody>
      </p:sp>
      <p:sp>
        <p:nvSpPr>
          <p:cNvPr id="3" name="Content Placeholder 2"/>
          <p:cNvSpPr>
            <a:spLocks noGrp="1"/>
          </p:cNvSpPr>
          <p:nvPr>
            <p:ph idx="1"/>
          </p:nvPr>
        </p:nvSpPr>
        <p:spPr>
          <a:xfrm>
            <a:off x="387441" y="898345"/>
            <a:ext cx="9181562" cy="5959655"/>
          </a:xfrm>
        </p:spPr>
        <p:txBody>
          <a:bodyPr>
            <a:normAutofit lnSpcReduction="10000"/>
          </a:bodyPr>
          <a:lstStyle/>
          <a:p>
            <a:pPr algn="just">
              <a:lnSpc>
                <a:spcPct val="100000"/>
              </a:lnSpc>
              <a:buFont typeface="Wingdings" panose="05000000000000000000" pitchFamily="2" charset="2"/>
              <a:buChar char="Ø"/>
            </a:pPr>
            <a:r>
              <a:rPr lang="en-AU" b="1" dirty="0" smtClean="0">
                <a:latin typeface="Times New Roman" panose="02020603050405020304" pitchFamily="18" charset="0"/>
                <a:ea typeface="Tahoma" panose="020B0604030504040204" pitchFamily="34" charset="0"/>
                <a:cs typeface="Times New Roman" panose="02020603050405020304" pitchFamily="18" charset="0"/>
              </a:rPr>
              <a:t>Construction is the transformation of a design by construction into a useful structure which is accomplished by men and equipment/machine. </a:t>
            </a:r>
          </a:p>
          <a:p>
            <a:pPr algn="just">
              <a:lnSpc>
                <a:spcPct val="100000"/>
              </a:lnSpc>
              <a:buFont typeface="Wingdings" panose="05000000000000000000" pitchFamily="2" charset="2"/>
              <a:buChar char="Ø"/>
            </a:pPr>
            <a:r>
              <a:rPr lang="en-AU" b="1" dirty="0">
                <a:latin typeface="Times New Roman" panose="02020603050405020304" pitchFamily="18" charset="0"/>
                <a:ea typeface="Tahoma" panose="020B0604030504040204" pitchFamily="34" charset="0"/>
                <a:cs typeface="Times New Roman" panose="02020603050405020304" pitchFamily="18" charset="0"/>
              </a:rPr>
              <a:t>Construction equipment and accessories are a vital part of any structural engineering works or infrastructural projects.</a:t>
            </a:r>
          </a:p>
          <a:p>
            <a:pPr algn="just">
              <a:lnSpc>
                <a:spcPct val="100000"/>
              </a:lnSpc>
              <a:buFont typeface="Wingdings" panose="05000000000000000000" pitchFamily="2" charset="2"/>
              <a:buChar char="Ø"/>
            </a:pPr>
            <a:r>
              <a:rPr lang="en-AU" b="1" dirty="0">
                <a:latin typeface="Times New Roman" panose="02020603050405020304" pitchFamily="18" charset="0"/>
                <a:ea typeface="Tahoma" panose="020B0604030504040204" pitchFamily="34" charset="0"/>
                <a:cs typeface="Times New Roman" panose="02020603050405020304" pitchFamily="18" charset="0"/>
              </a:rPr>
              <a:t>Massive equipment and construction vehicles are involved in </a:t>
            </a:r>
            <a:r>
              <a:rPr lang="en-AU" b="1" dirty="0">
                <a:solidFill>
                  <a:srgbClr val="FF0000"/>
                </a:solidFill>
                <a:latin typeface="Times New Roman" panose="02020603050405020304" pitchFamily="18" charset="0"/>
                <a:ea typeface="Tahoma" panose="020B0604030504040204" pitchFamily="34" charset="0"/>
                <a:cs typeface="Times New Roman" panose="02020603050405020304" pitchFamily="18" charset="0"/>
              </a:rPr>
              <a:t>excavation and digging </a:t>
            </a:r>
            <a:r>
              <a:rPr lang="en-AU" b="1" dirty="0">
                <a:latin typeface="Times New Roman" panose="02020603050405020304" pitchFamily="18" charset="0"/>
                <a:ea typeface="Tahoma" panose="020B0604030504040204" pitchFamily="34" charset="0"/>
                <a:cs typeface="Times New Roman" panose="02020603050405020304" pitchFamily="18" charset="0"/>
              </a:rPr>
              <a:t>of huge quantities of earth, </a:t>
            </a:r>
            <a:r>
              <a:rPr lang="en-AU" b="1" dirty="0">
                <a:solidFill>
                  <a:srgbClr val="FF0000"/>
                </a:solidFill>
                <a:latin typeface="Times New Roman" panose="02020603050405020304" pitchFamily="18" charset="0"/>
                <a:ea typeface="Tahoma" panose="020B0604030504040204" pitchFamily="34" charset="0"/>
                <a:cs typeface="Times New Roman" panose="02020603050405020304" pitchFamily="18" charset="0"/>
              </a:rPr>
              <a:t>compacting and </a:t>
            </a:r>
            <a:r>
              <a:rPr lang="en-AU" b="1" dirty="0" smtClean="0">
                <a:solidFill>
                  <a:srgbClr val="FF0000"/>
                </a:solidFill>
                <a:latin typeface="Times New Roman" panose="02020603050405020304" pitchFamily="18" charset="0"/>
                <a:ea typeface="Tahoma" panose="020B0604030504040204" pitchFamily="34" charset="0"/>
                <a:cs typeface="Times New Roman" panose="02020603050405020304" pitchFamily="18" charset="0"/>
              </a:rPr>
              <a:t>levelling</a:t>
            </a:r>
            <a:r>
              <a:rPr lang="en-AU" b="1" dirty="0" smtClean="0">
                <a:latin typeface="Times New Roman" panose="02020603050405020304" pitchFamily="18" charset="0"/>
                <a:ea typeface="Tahoma" panose="020B0604030504040204" pitchFamily="34" charset="0"/>
                <a:cs typeface="Times New Roman" panose="02020603050405020304" pitchFamily="18" charset="0"/>
              </a:rPr>
              <a:t>, </a:t>
            </a:r>
            <a:r>
              <a:rPr lang="en-AU" b="1" dirty="0">
                <a:solidFill>
                  <a:srgbClr val="FF0000"/>
                </a:solidFill>
                <a:latin typeface="Times New Roman" panose="02020603050405020304" pitchFamily="18" charset="0"/>
                <a:ea typeface="Tahoma" panose="020B0604030504040204" pitchFamily="34" charset="0"/>
                <a:cs typeface="Times New Roman" panose="02020603050405020304" pitchFamily="18" charset="0"/>
              </a:rPr>
              <a:t>transfer of materials </a:t>
            </a:r>
            <a:r>
              <a:rPr lang="en-AU" b="1" dirty="0">
                <a:latin typeface="Times New Roman" panose="02020603050405020304" pitchFamily="18" charset="0"/>
                <a:ea typeface="Tahoma" panose="020B0604030504040204" pitchFamily="34" charset="0"/>
                <a:cs typeface="Times New Roman" panose="02020603050405020304" pitchFamily="18" charset="0"/>
              </a:rPr>
              <a:t>and heavy loads, </a:t>
            </a:r>
            <a:r>
              <a:rPr lang="en-AU" b="1" dirty="0">
                <a:solidFill>
                  <a:srgbClr val="FF0000"/>
                </a:solidFill>
                <a:latin typeface="Times New Roman" panose="02020603050405020304" pitchFamily="18" charset="0"/>
                <a:ea typeface="Tahoma" panose="020B0604030504040204" pitchFamily="34" charset="0"/>
                <a:cs typeface="Times New Roman" panose="02020603050405020304" pitchFamily="18" charset="0"/>
              </a:rPr>
              <a:t>placement</a:t>
            </a:r>
            <a:r>
              <a:rPr lang="en-AU" b="1" dirty="0">
                <a:latin typeface="Times New Roman" panose="02020603050405020304" pitchFamily="18" charset="0"/>
                <a:ea typeface="Tahoma" panose="020B0604030504040204" pitchFamily="34" charset="0"/>
                <a:cs typeface="Times New Roman" panose="02020603050405020304" pitchFamily="18" charset="0"/>
              </a:rPr>
              <a:t> of construction materials, and </a:t>
            </a:r>
            <a:r>
              <a:rPr lang="en-AU" b="1" dirty="0" smtClean="0">
                <a:latin typeface="Times New Roman" panose="02020603050405020304" pitchFamily="18" charset="0"/>
                <a:ea typeface="Tahoma" panose="020B0604030504040204" pitchFamily="34" charset="0"/>
                <a:cs typeface="Times New Roman" panose="02020603050405020304" pitchFamily="18" charset="0"/>
              </a:rPr>
              <a:t>construction[1]</a:t>
            </a:r>
          </a:p>
          <a:p>
            <a:pPr algn="just">
              <a:lnSpc>
                <a:spcPct val="100000"/>
              </a:lnSpc>
              <a:buFont typeface="Wingdings" panose="05000000000000000000" pitchFamily="2" charset="2"/>
              <a:buChar char="Ø"/>
            </a:pPr>
            <a:r>
              <a:rPr lang="en-AU" b="1" dirty="0" smtClean="0">
                <a:latin typeface="Times New Roman" panose="02020603050405020304" pitchFamily="18" charset="0"/>
                <a:ea typeface="Tahoma" panose="020B0604030504040204" pitchFamily="34" charset="0"/>
                <a:cs typeface="Times New Roman" panose="02020603050405020304" pitchFamily="18" charset="0"/>
              </a:rPr>
              <a:t>It has been estimated that about 20-30% of the total project cost has been accounted towards machinery and equipment. [2] </a:t>
            </a:r>
            <a:endParaRPr lang="en-AU" b="1" dirty="0">
              <a:latin typeface="Times New Roman" panose="02020603050405020304" pitchFamily="18" charset="0"/>
              <a:ea typeface="Tahoma" panose="020B0604030504040204" pitchFamily="34" charset="0"/>
              <a:cs typeface="Times New Roman" panose="02020603050405020304" pitchFamily="18" charset="0"/>
            </a:endParaRPr>
          </a:p>
        </p:txBody>
      </p:sp>
    </p:spTree>
    <p:extLst>
      <p:ext uri="{BB962C8B-B14F-4D97-AF65-F5344CB8AC3E}">
        <p14:creationId xmlns:p14="http://schemas.microsoft.com/office/powerpoint/2010/main" val="37451033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74560" y="988498"/>
            <a:ext cx="9014137" cy="5779350"/>
          </a:xfrm>
        </p:spPr>
        <p:txBody>
          <a:bodyPr>
            <a:normAutofit/>
          </a:bodyPr>
          <a:lstStyle/>
          <a:p>
            <a:pPr algn="just">
              <a:lnSpc>
                <a:spcPct val="100000"/>
              </a:lnSpc>
              <a:buFont typeface="Wingdings" panose="05000000000000000000" pitchFamily="2" charset="2"/>
              <a:buChar char="Ø"/>
            </a:pPr>
            <a:r>
              <a:rPr lang="en-AU" b="1" dirty="0" smtClean="0">
                <a:latin typeface="Times New Roman" panose="02020603050405020304" pitchFamily="18" charset="0"/>
                <a:ea typeface="Tahoma" panose="020B0604030504040204" pitchFamily="34" charset="0"/>
                <a:cs typeface="Times New Roman" panose="02020603050405020304" pitchFamily="18" charset="0"/>
              </a:rPr>
              <a:t>In order to have a proper quality construction projects, the use of mechanical equipment has become an important and essential feature. [2] </a:t>
            </a:r>
          </a:p>
          <a:p>
            <a:pPr algn="just">
              <a:lnSpc>
                <a:spcPct val="100000"/>
              </a:lnSpc>
              <a:buFont typeface="Wingdings" panose="05000000000000000000" pitchFamily="2" charset="2"/>
              <a:buChar char="Ø"/>
            </a:pPr>
            <a:r>
              <a:rPr lang="en-US" b="1" dirty="0" smtClean="0">
                <a:latin typeface="Times New Roman" panose="02020603050405020304" pitchFamily="18" charset="0"/>
                <a:ea typeface="Tahoma" panose="020B0604030504040204" pitchFamily="34" charset="0"/>
                <a:cs typeface="Times New Roman" panose="02020603050405020304" pitchFamily="18" charset="0"/>
              </a:rPr>
              <a:t>Proper </a:t>
            </a:r>
            <a:r>
              <a:rPr lang="en-US" b="1" dirty="0">
                <a:latin typeface="Times New Roman" panose="02020603050405020304" pitchFamily="18" charset="0"/>
                <a:ea typeface="Tahoma" panose="020B0604030504040204" pitchFamily="34" charset="0"/>
                <a:cs typeface="Times New Roman" panose="02020603050405020304" pitchFamily="18" charset="0"/>
              </a:rPr>
              <a:t>use of the appropriate equipment contributes to economy, quality, safety, speed and timely completion of a project</a:t>
            </a:r>
            <a:r>
              <a:rPr lang="en-US" b="1" dirty="0" smtClean="0">
                <a:latin typeface="Times New Roman" panose="02020603050405020304" pitchFamily="18" charset="0"/>
                <a:ea typeface="Tahoma" panose="020B0604030504040204" pitchFamily="34" charset="0"/>
                <a:cs typeface="Times New Roman" panose="02020603050405020304" pitchFamily="18" charset="0"/>
              </a:rPr>
              <a:t>. </a:t>
            </a:r>
          </a:p>
          <a:p>
            <a:pPr algn="just">
              <a:lnSpc>
                <a:spcPct val="100000"/>
              </a:lnSpc>
              <a:buFont typeface="Wingdings" panose="05000000000000000000" pitchFamily="2" charset="2"/>
              <a:buChar char="Ø"/>
            </a:pPr>
            <a:r>
              <a:rPr lang="en-US" b="1" dirty="0" smtClean="0">
                <a:latin typeface="Times New Roman" panose="02020603050405020304" pitchFamily="18" charset="0"/>
                <a:ea typeface="Tahoma" panose="020B0604030504040204" pitchFamily="34" charset="0"/>
                <a:cs typeface="Times New Roman" panose="02020603050405020304" pitchFamily="18" charset="0"/>
              </a:rPr>
              <a:t>Therefore equipment acts </a:t>
            </a:r>
            <a:r>
              <a:rPr lang="en-US" b="1" dirty="0">
                <a:latin typeface="Times New Roman" panose="02020603050405020304" pitchFamily="18" charset="0"/>
                <a:ea typeface="Tahoma" panose="020B0604030504040204" pitchFamily="34" charset="0"/>
                <a:cs typeface="Times New Roman" panose="02020603050405020304" pitchFamily="18" charset="0"/>
              </a:rPr>
              <a:t>as a backbone in the case of large construction project</a:t>
            </a:r>
            <a:r>
              <a:rPr lang="en-US" b="1" dirty="0" smtClean="0">
                <a:latin typeface="Times New Roman" panose="02020603050405020304" pitchFamily="18" charset="0"/>
                <a:ea typeface="Tahoma" panose="020B0604030504040204" pitchFamily="34" charset="0"/>
                <a:cs typeface="Times New Roman" panose="02020603050405020304" pitchFamily="18" charset="0"/>
              </a:rPr>
              <a:t>. </a:t>
            </a:r>
          </a:p>
          <a:p>
            <a:pPr algn="just">
              <a:lnSpc>
                <a:spcPct val="100000"/>
              </a:lnSpc>
              <a:buFont typeface="Wingdings" panose="05000000000000000000" pitchFamily="2" charset="2"/>
              <a:buChar char="Ø"/>
            </a:pPr>
            <a:r>
              <a:rPr lang="en-US" b="1" dirty="0" smtClean="0">
                <a:latin typeface="Times New Roman" panose="02020603050405020304" pitchFamily="18" charset="0"/>
                <a:ea typeface="Tahoma" panose="020B0604030504040204" pitchFamily="34" charset="0"/>
                <a:cs typeface="Times New Roman" panose="02020603050405020304" pitchFamily="18" charset="0"/>
              </a:rPr>
              <a:t>It </a:t>
            </a:r>
            <a:r>
              <a:rPr lang="en-US" b="1" dirty="0">
                <a:latin typeface="Times New Roman" panose="02020603050405020304" pitchFamily="18" charset="0"/>
                <a:ea typeface="Tahoma" panose="020B0604030504040204" pitchFamily="34" charset="0"/>
                <a:cs typeface="Times New Roman" panose="02020603050405020304" pitchFamily="18" charset="0"/>
              </a:rPr>
              <a:t>is important for site managers and construction </a:t>
            </a:r>
            <a:r>
              <a:rPr lang="en-US" b="1" dirty="0" smtClean="0">
                <a:latin typeface="Times New Roman" panose="02020603050405020304" pitchFamily="18" charset="0"/>
                <a:ea typeface="Tahoma" panose="020B0604030504040204" pitchFamily="34" charset="0"/>
                <a:cs typeface="Times New Roman" panose="02020603050405020304" pitchFamily="18" charset="0"/>
              </a:rPr>
              <a:t>planners </a:t>
            </a:r>
            <a:r>
              <a:rPr lang="en-US" b="1" dirty="0">
                <a:latin typeface="Times New Roman" panose="02020603050405020304" pitchFamily="18" charset="0"/>
                <a:ea typeface="Tahoma" panose="020B0604030504040204" pitchFamily="34" charset="0"/>
                <a:cs typeface="Times New Roman" panose="02020603050405020304" pitchFamily="18" charset="0"/>
              </a:rPr>
              <a:t>to be familiar with the characteristics of the major types of equipment  and commonly used in </a:t>
            </a:r>
            <a:r>
              <a:rPr lang="en-US" b="1" dirty="0" smtClean="0">
                <a:latin typeface="Times New Roman" panose="02020603050405020304" pitchFamily="18" charset="0"/>
                <a:ea typeface="Tahoma" panose="020B0604030504040204" pitchFamily="34" charset="0"/>
                <a:cs typeface="Times New Roman" panose="02020603050405020304" pitchFamily="18" charset="0"/>
              </a:rPr>
              <a:t>construction. </a:t>
            </a:r>
            <a:endParaRPr lang="en-US" b="1" dirty="0">
              <a:latin typeface="Times New Roman" panose="02020603050405020304" pitchFamily="18" charset="0"/>
              <a:ea typeface="Tahoma" panose="020B0604030504040204" pitchFamily="34" charset="0"/>
              <a:cs typeface="Times New Roman" panose="02020603050405020304" pitchFamily="18" charset="0"/>
            </a:endParaRPr>
          </a:p>
          <a:p>
            <a:pPr algn="just">
              <a:lnSpc>
                <a:spcPct val="100000"/>
              </a:lnSpc>
              <a:buFont typeface="Wingdings" panose="05000000000000000000" pitchFamily="2" charset="2"/>
              <a:buChar char="Ø"/>
            </a:pPr>
            <a:endParaRPr lang="en-US" b="1" dirty="0">
              <a:latin typeface="Times New Roman" panose="02020603050405020304" pitchFamily="18" charset="0"/>
              <a:ea typeface="Tahoma" panose="020B0604030504040204" pitchFamily="34" charset="0"/>
              <a:cs typeface="Times New Roman" panose="02020603050405020304" pitchFamily="18" charset="0"/>
            </a:endParaRPr>
          </a:p>
          <a:p>
            <a:pPr algn="just">
              <a:lnSpc>
                <a:spcPct val="100000"/>
              </a:lnSpc>
              <a:buFont typeface="Wingdings" panose="05000000000000000000" pitchFamily="2" charset="2"/>
              <a:buChar char="Ø"/>
            </a:pPr>
            <a:endParaRPr lang="en-US" b="1" dirty="0">
              <a:latin typeface="Times New Roman" panose="02020603050405020304" pitchFamily="18" charset="0"/>
              <a:ea typeface="Tahoma" panose="020B0604030504040204" pitchFamily="34" charset="0"/>
              <a:cs typeface="Times New Roman" panose="02020603050405020304" pitchFamily="18" charset="0"/>
            </a:endParaRPr>
          </a:p>
          <a:p>
            <a:pPr algn="just">
              <a:lnSpc>
                <a:spcPct val="100000"/>
              </a:lnSpc>
              <a:buFont typeface="Wingdings" panose="05000000000000000000" pitchFamily="2" charset="2"/>
              <a:buChar char="Ø"/>
            </a:pPr>
            <a:endParaRPr lang="en-AU" b="1" dirty="0">
              <a:latin typeface="Times New Roman" panose="02020603050405020304" pitchFamily="18" charset="0"/>
              <a:ea typeface="Tahoma" panose="020B0604030504040204" pitchFamily="34" charset="0"/>
              <a:cs typeface="Times New Roman" panose="02020603050405020304" pitchFamily="18" charset="0"/>
            </a:endParaRPr>
          </a:p>
        </p:txBody>
      </p:sp>
      <p:sp>
        <p:nvSpPr>
          <p:cNvPr id="4" name="Title 1"/>
          <p:cNvSpPr>
            <a:spLocks noGrp="1"/>
          </p:cNvSpPr>
          <p:nvPr>
            <p:ph type="title"/>
          </p:nvPr>
        </p:nvSpPr>
        <p:spPr>
          <a:xfrm>
            <a:off x="124496" y="-150030"/>
            <a:ext cx="12067504" cy="1325563"/>
          </a:xfrm>
        </p:spPr>
        <p:txBody>
          <a:bodyPr>
            <a:normAutofit/>
          </a:bodyPr>
          <a:lstStyle/>
          <a:p>
            <a:r>
              <a:rPr lang="en-AU" sz="3600" b="1" dirty="0">
                <a:solidFill>
                  <a:srgbClr val="002060"/>
                </a:solidFill>
                <a:latin typeface="Times New Roman" panose="02020603050405020304" pitchFamily="18" charset="0"/>
                <a:cs typeface="Times New Roman" panose="02020603050405020304" pitchFamily="18" charset="0"/>
              </a:rPr>
              <a:t>CONCEPT OF CONSTRUCTION </a:t>
            </a:r>
            <a:r>
              <a:rPr lang="en-AU" sz="3600" b="1" dirty="0" smtClean="0">
                <a:solidFill>
                  <a:srgbClr val="002060"/>
                </a:solidFill>
                <a:latin typeface="Times New Roman" panose="02020603050405020304" pitchFamily="18" charset="0"/>
                <a:cs typeface="Times New Roman" panose="02020603050405020304" pitchFamily="18" charset="0"/>
              </a:rPr>
              <a:t>EQUIPMENT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09069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32893" y="891908"/>
            <a:ext cx="9452020" cy="5966092"/>
          </a:xfrm>
        </p:spPr>
        <p:txBody>
          <a:bodyPr>
            <a:normAutofit/>
          </a:bodyPr>
          <a:lstStyle/>
          <a:p>
            <a:pPr algn="just">
              <a:lnSpc>
                <a:spcPct val="100000"/>
              </a:lnSpc>
              <a:buFont typeface="Wingdings" panose="05000000000000000000" pitchFamily="2" charset="2"/>
              <a:buChar char="Ø"/>
            </a:pPr>
            <a:r>
              <a:rPr lang="en-AU" b="1" dirty="0">
                <a:latin typeface="Times New Roman" panose="02020603050405020304" pitchFamily="18" charset="0"/>
                <a:ea typeface="Tahoma" panose="020B0604030504040204" pitchFamily="34" charset="0"/>
                <a:cs typeface="Times New Roman" panose="02020603050405020304" pitchFamily="18" charset="0"/>
              </a:rPr>
              <a:t>Equipment intensive projects present great financial risks for contractors. </a:t>
            </a:r>
          </a:p>
          <a:p>
            <a:pPr algn="just">
              <a:lnSpc>
                <a:spcPct val="100000"/>
              </a:lnSpc>
              <a:buFont typeface="Wingdings" panose="05000000000000000000" pitchFamily="2" charset="2"/>
              <a:buChar char="Ø"/>
            </a:pPr>
            <a:r>
              <a:rPr lang="en-AU" b="1" dirty="0">
                <a:latin typeface="Times New Roman" panose="02020603050405020304" pitchFamily="18" charset="0"/>
                <a:ea typeface="Tahoma" panose="020B0604030504040204" pitchFamily="34" charset="0"/>
                <a:cs typeface="Times New Roman" panose="02020603050405020304" pitchFamily="18" charset="0"/>
              </a:rPr>
              <a:t>Some projects require an equipment commitment that is greater than the amount that a contractor will be paid for completing the job. [3] </a:t>
            </a:r>
            <a:endParaRPr lang="en-AU" b="1" dirty="0" smtClean="0">
              <a:latin typeface="Times New Roman" panose="02020603050405020304" pitchFamily="18" charset="0"/>
              <a:ea typeface="Tahoma" panose="020B0604030504040204" pitchFamily="34" charset="0"/>
              <a:cs typeface="Times New Roman" panose="02020603050405020304" pitchFamily="18" charset="0"/>
            </a:endParaRPr>
          </a:p>
          <a:p>
            <a:pPr algn="just">
              <a:lnSpc>
                <a:spcPct val="100000"/>
              </a:lnSpc>
              <a:buFont typeface="Wingdings" panose="05000000000000000000" pitchFamily="2" charset="2"/>
              <a:buChar char="Ø"/>
            </a:pPr>
            <a:r>
              <a:rPr lang="en-AU" b="1" dirty="0" smtClean="0">
                <a:latin typeface="Times New Roman" panose="02020603050405020304" pitchFamily="18" charset="0"/>
                <a:ea typeface="Tahoma" panose="020B0604030504040204" pitchFamily="34" charset="0"/>
                <a:cs typeface="Times New Roman" panose="02020603050405020304" pitchFamily="18" charset="0"/>
              </a:rPr>
              <a:t>Equipment cost is often one of a contractor’s largest expense categories. </a:t>
            </a:r>
          </a:p>
          <a:p>
            <a:pPr algn="just">
              <a:lnSpc>
                <a:spcPct val="100000"/>
              </a:lnSpc>
              <a:buFont typeface="Wingdings" panose="05000000000000000000" pitchFamily="2" charset="2"/>
              <a:buChar char="Ø"/>
            </a:pPr>
            <a:r>
              <a:rPr lang="en-AU" b="1" dirty="0" smtClean="0">
                <a:latin typeface="Times New Roman" panose="02020603050405020304" pitchFamily="18" charset="0"/>
                <a:ea typeface="Tahoma" panose="020B0604030504040204" pitchFamily="34" charset="0"/>
                <a:cs typeface="Times New Roman" panose="02020603050405020304" pitchFamily="18" charset="0"/>
              </a:rPr>
              <a:t>To be successful equipment owners must carefully analyse the two important questions about machine: </a:t>
            </a:r>
          </a:p>
          <a:p>
            <a:pPr marL="514350" indent="-514350" algn="just">
              <a:lnSpc>
                <a:spcPct val="100000"/>
              </a:lnSpc>
              <a:buAutoNum type="alphaLcParenBoth"/>
            </a:pPr>
            <a:r>
              <a:rPr lang="en-AU" b="1" dirty="0" smtClean="0">
                <a:solidFill>
                  <a:srgbClr val="FF0000"/>
                </a:solidFill>
                <a:latin typeface="Times New Roman" panose="02020603050405020304" pitchFamily="18" charset="0"/>
                <a:ea typeface="Tahoma" panose="020B0604030504040204" pitchFamily="34" charset="0"/>
                <a:cs typeface="Times New Roman" panose="02020603050405020304" pitchFamily="18" charset="0"/>
              </a:rPr>
              <a:t>How much does it cost to operate the machine? </a:t>
            </a:r>
          </a:p>
          <a:p>
            <a:pPr marL="514350" indent="-514350" algn="just">
              <a:lnSpc>
                <a:spcPct val="100000"/>
              </a:lnSpc>
              <a:buAutoNum type="alphaLcParenBoth"/>
            </a:pPr>
            <a:r>
              <a:rPr lang="en-AU" b="1" dirty="0" smtClean="0">
                <a:solidFill>
                  <a:srgbClr val="FF0000"/>
                </a:solidFill>
                <a:latin typeface="Times New Roman" panose="02020603050405020304" pitchFamily="18" charset="0"/>
                <a:ea typeface="Tahoma" panose="020B0604030504040204" pitchFamily="34" charset="0"/>
                <a:cs typeface="Times New Roman" panose="02020603050405020304" pitchFamily="18" charset="0"/>
              </a:rPr>
              <a:t>What is the optimum economic life and the optimum manner to secure a machine? </a:t>
            </a:r>
            <a:endParaRPr lang="en-AU" b="1" dirty="0">
              <a:solidFill>
                <a:srgbClr val="FF0000"/>
              </a:solidFill>
              <a:latin typeface="Times New Roman" panose="02020603050405020304" pitchFamily="18" charset="0"/>
              <a:ea typeface="Tahoma" panose="020B0604030504040204" pitchFamily="34" charset="0"/>
              <a:cs typeface="Times New Roman" panose="02020603050405020304" pitchFamily="18" charset="0"/>
            </a:endParaRPr>
          </a:p>
        </p:txBody>
      </p:sp>
      <p:sp>
        <p:nvSpPr>
          <p:cNvPr id="4" name="Title 1"/>
          <p:cNvSpPr>
            <a:spLocks noGrp="1"/>
          </p:cNvSpPr>
          <p:nvPr>
            <p:ph type="title"/>
          </p:nvPr>
        </p:nvSpPr>
        <p:spPr>
          <a:xfrm>
            <a:off x="115910" y="-98514"/>
            <a:ext cx="12415234" cy="1325563"/>
          </a:xfrm>
        </p:spPr>
        <p:txBody>
          <a:bodyPr>
            <a:normAutofit/>
          </a:bodyPr>
          <a:lstStyle/>
          <a:p>
            <a:r>
              <a:rPr lang="en-AU" sz="3600" b="1" dirty="0">
                <a:solidFill>
                  <a:srgbClr val="002060"/>
                </a:solidFill>
                <a:latin typeface="Times New Roman" panose="02020603050405020304" pitchFamily="18" charset="0"/>
                <a:cs typeface="Times New Roman" panose="02020603050405020304" pitchFamily="18" charset="0"/>
              </a:rPr>
              <a:t>CONCEPT OF CONSTRUCTION </a:t>
            </a:r>
            <a:r>
              <a:rPr lang="en-AU" sz="3600" b="1" dirty="0" smtClean="0">
                <a:solidFill>
                  <a:srgbClr val="002060"/>
                </a:solidFill>
                <a:latin typeface="Times New Roman" panose="02020603050405020304" pitchFamily="18" charset="0"/>
                <a:cs typeface="Times New Roman" panose="02020603050405020304" pitchFamily="18" charset="0"/>
              </a:rPr>
              <a:t>EQUIPMENT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430350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97287" y="1093742"/>
            <a:ext cx="9413383" cy="5764257"/>
          </a:xfrm>
        </p:spPr>
        <p:txBody>
          <a:bodyPr>
            <a:normAutofit/>
          </a:bodyPr>
          <a:lstStyle/>
          <a:p>
            <a:pPr marL="0" indent="0">
              <a:buNone/>
            </a:pPr>
            <a:r>
              <a:rPr lang="en-AU" b="1" dirty="0" smtClean="0">
                <a:solidFill>
                  <a:srgbClr val="FF0000"/>
                </a:solidFill>
                <a:latin typeface="Times New Roman" panose="02020603050405020304" pitchFamily="18" charset="0"/>
                <a:cs typeface="Times New Roman" panose="02020603050405020304" pitchFamily="18" charset="0"/>
              </a:rPr>
              <a:t>Advantages of Construction Equipment</a:t>
            </a:r>
          </a:p>
          <a:p>
            <a:pPr algn="just">
              <a:lnSpc>
                <a:spcPct val="100000"/>
              </a:lnSpc>
              <a:buFont typeface="Wingdings" pitchFamily="2" charset="2"/>
              <a:buChar char="Ø"/>
            </a:pPr>
            <a:r>
              <a:rPr lang="en-US" b="1" dirty="0" smtClean="0">
                <a:latin typeface="Times New Roman" panose="02020603050405020304" pitchFamily="18" charset="0"/>
                <a:cs typeface="Times New Roman" panose="02020603050405020304" pitchFamily="18" charset="0"/>
              </a:rPr>
              <a:t>Large and complicated works can be carried out easily.</a:t>
            </a:r>
          </a:p>
          <a:p>
            <a:pPr algn="just">
              <a:lnSpc>
                <a:spcPct val="100000"/>
              </a:lnSpc>
              <a:buFont typeface="Wingdings" pitchFamily="2" charset="2"/>
              <a:buChar char="Ø"/>
            </a:pPr>
            <a:r>
              <a:rPr lang="en-US" b="1" dirty="0" smtClean="0">
                <a:latin typeface="Times New Roman" panose="02020603050405020304" pitchFamily="18" charset="0"/>
                <a:cs typeface="Times New Roman" panose="02020603050405020304" pitchFamily="18" charset="0"/>
              </a:rPr>
              <a:t>Increase the rate of output with the best effective and efficient methods. </a:t>
            </a:r>
          </a:p>
          <a:p>
            <a:pPr algn="just">
              <a:lnSpc>
                <a:spcPct val="100000"/>
              </a:lnSpc>
              <a:buFont typeface="Wingdings" pitchFamily="2" charset="2"/>
              <a:buChar char="Ø"/>
            </a:pPr>
            <a:r>
              <a:rPr lang="en-US" b="1" dirty="0" smtClean="0">
                <a:latin typeface="Times New Roman" panose="02020603050405020304" pitchFamily="18" charset="0"/>
                <a:cs typeface="Times New Roman" panose="02020603050405020304" pitchFamily="18" charset="0"/>
              </a:rPr>
              <a:t>Reduce the overall construction costs especially for large contracts.</a:t>
            </a:r>
          </a:p>
          <a:p>
            <a:pPr>
              <a:lnSpc>
                <a:spcPct val="100000"/>
              </a:lnSpc>
              <a:buFont typeface="Wingdings" pitchFamily="2" charset="2"/>
              <a:buChar char="Ø"/>
            </a:pPr>
            <a:r>
              <a:rPr lang="en-US" b="1" dirty="0">
                <a:latin typeface="Times New Roman" panose="02020603050405020304" pitchFamily="18" charset="0"/>
                <a:cs typeface="Times New Roman" panose="02020603050405020304" pitchFamily="18" charset="0"/>
              </a:rPr>
              <a:t>Carryout activities which can not be done manually</a:t>
            </a:r>
            <a:r>
              <a:rPr lang="en-US" b="1" dirty="0" smtClean="0">
                <a:latin typeface="Times New Roman" panose="02020603050405020304" pitchFamily="18" charset="0"/>
                <a:cs typeface="Times New Roman" panose="02020603050405020304" pitchFamily="18" charset="0"/>
              </a:rPr>
              <a:t>. </a:t>
            </a:r>
            <a:endParaRPr lang="en-US" b="1" dirty="0">
              <a:latin typeface="Times New Roman" panose="02020603050405020304" pitchFamily="18" charset="0"/>
              <a:cs typeface="Times New Roman" panose="02020603050405020304" pitchFamily="18" charset="0"/>
            </a:endParaRPr>
          </a:p>
          <a:p>
            <a:pPr>
              <a:lnSpc>
                <a:spcPct val="100000"/>
              </a:lnSpc>
              <a:buFont typeface="Wingdings" pitchFamily="2" charset="2"/>
              <a:buChar char="Ø"/>
            </a:pPr>
            <a:r>
              <a:rPr lang="en-US" b="1" dirty="0">
                <a:latin typeface="Times New Roman" panose="02020603050405020304" pitchFamily="18" charset="0"/>
                <a:cs typeface="Times New Roman" panose="02020603050405020304" pitchFamily="18" charset="0"/>
              </a:rPr>
              <a:t>Maintain the high quality standards often required by present day design and specification (technical standards</a:t>
            </a:r>
            <a:r>
              <a:rPr lang="en-US" b="1" dirty="0" smtClean="0">
                <a:latin typeface="Times New Roman" panose="02020603050405020304" pitchFamily="18" charset="0"/>
                <a:cs typeface="Times New Roman" panose="02020603050405020304" pitchFamily="18" charset="0"/>
              </a:rPr>
              <a:t>). </a:t>
            </a:r>
          </a:p>
          <a:p>
            <a:pPr>
              <a:lnSpc>
                <a:spcPct val="100000"/>
              </a:lnSpc>
              <a:buFont typeface="Wingdings" pitchFamily="2" charset="2"/>
              <a:buChar char="Ø"/>
            </a:pPr>
            <a:r>
              <a:rPr lang="en-US" b="1" dirty="0">
                <a:latin typeface="Times New Roman" panose="02020603050405020304" pitchFamily="18" charset="0"/>
                <a:cs typeface="Times New Roman" panose="02020603050405020304" pitchFamily="18" charset="0"/>
              </a:rPr>
              <a:t>Eliminates various hazards and health issues</a:t>
            </a:r>
            <a:r>
              <a:rPr lang="en-US" b="1" dirty="0" smtClean="0">
                <a:latin typeface="Times New Roman" panose="02020603050405020304" pitchFamily="18" charset="0"/>
                <a:cs typeface="Times New Roman" panose="02020603050405020304" pitchFamily="18" charset="0"/>
              </a:rPr>
              <a:t>. </a:t>
            </a:r>
            <a:endParaRPr lang="en-US" b="1" dirty="0">
              <a:latin typeface="Times New Roman" panose="02020603050405020304" pitchFamily="18" charset="0"/>
              <a:cs typeface="Times New Roman" panose="02020603050405020304" pitchFamily="18" charset="0"/>
            </a:endParaRPr>
          </a:p>
          <a:p>
            <a:pPr marL="0" indent="0">
              <a:lnSpc>
                <a:spcPct val="100000"/>
              </a:lnSpc>
              <a:buNone/>
            </a:pPr>
            <a:endParaRPr lang="en-US" b="1" dirty="0">
              <a:latin typeface="Times New Roman" panose="02020603050405020304" pitchFamily="18" charset="0"/>
              <a:cs typeface="Times New Roman" panose="02020603050405020304" pitchFamily="18" charset="0"/>
            </a:endParaRPr>
          </a:p>
          <a:p>
            <a:pPr algn="just">
              <a:buFont typeface="Wingdings" pitchFamily="2" charset="2"/>
              <a:buChar char="Ø"/>
            </a:pPr>
            <a:endParaRPr lang="en-US" b="1" dirty="0" smtClean="0">
              <a:latin typeface="Times New Roman" panose="02020603050405020304" pitchFamily="18" charset="0"/>
              <a:cs typeface="Times New Roman" panose="02020603050405020304" pitchFamily="18" charset="0"/>
            </a:endParaRPr>
          </a:p>
          <a:p>
            <a:pPr marL="514350" indent="-514350">
              <a:buFont typeface="+mj-lt"/>
              <a:buAutoNum type="arabicPeriod"/>
            </a:pPr>
            <a:endParaRPr lang="en-AU" dirty="0"/>
          </a:p>
        </p:txBody>
      </p:sp>
      <p:sp>
        <p:nvSpPr>
          <p:cNvPr id="4" name="Title 1"/>
          <p:cNvSpPr>
            <a:spLocks noGrp="1"/>
          </p:cNvSpPr>
          <p:nvPr>
            <p:ph type="title"/>
          </p:nvPr>
        </p:nvSpPr>
        <p:spPr>
          <a:xfrm>
            <a:off x="0" y="0"/>
            <a:ext cx="12101848" cy="1325563"/>
          </a:xfrm>
        </p:spPr>
        <p:txBody>
          <a:bodyPr>
            <a:normAutofit/>
          </a:bodyPr>
          <a:lstStyle/>
          <a:p>
            <a:r>
              <a:rPr lang="en-AU" sz="3600" b="1" dirty="0">
                <a:solidFill>
                  <a:srgbClr val="002060"/>
                </a:solidFill>
                <a:latin typeface="Times New Roman" panose="02020603050405020304" pitchFamily="18" charset="0"/>
                <a:cs typeface="Times New Roman" panose="02020603050405020304" pitchFamily="18" charset="0"/>
              </a:rPr>
              <a:t>CONCEPT OF CONSTRUCTION </a:t>
            </a:r>
            <a:r>
              <a:rPr lang="en-AU" sz="3600" b="1" dirty="0" smtClean="0">
                <a:solidFill>
                  <a:srgbClr val="002060"/>
                </a:solidFill>
                <a:latin typeface="Times New Roman" panose="02020603050405020304" pitchFamily="18" charset="0"/>
                <a:cs typeface="Times New Roman" panose="02020603050405020304" pitchFamily="18" charset="0"/>
              </a:rPr>
              <a:t>EQUIPMENT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932474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34096" y="1671079"/>
            <a:ext cx="8795197" cy="4351338"/>
          </a:xfrm>
        </p:spPr>
        <p:txBody>
          <a:bodyPr/>
          <a:lstStyle/>
          <a:p>
            <a:pPr marL="0" indent="0">
              <a:buNone/>
            </a:pPr>
            <a:r>
              <a:rPr lang="en-AU" b="1" dirty="0" smtClean="0">
                <a:solidFill>
                  <a:srgbClr val="FF0000"/>
                </a:solidFill>
                <a:latin typeface="Times New Roman" panose="02020603050405020304" pitchFamily="18" charset="0"/>
                <a:cs typeface="Times New Roman" panose="02020603050405020304" pitchFamily="18" charset="0"/>
              </a:rPr>
              <a:t>Advantages of Construction Equipment</a:t>
            </a:r>
          </a:p>
          <a:p>
            <a:pPr algn="just">
              <a:lnSpc>
                <a:spcPct val="100000"/>
              </a:lnSpc>
              <a:buFont typeface="Wingdings" pitchFamily="2" charset="2"/>
              <a:buChar char="Ø"/>
            </a:pPr>
            <a:r>
              <a:rPr lang="en-US" b="1" dirty="0" smtClean="0">
                <a:latin typeface="Times New Roman" panose="02020603050405020304" pitchFamily="18" charset="0"/>
                <a:cs typeface="Times New Roman" panose="02020603050405020304" pitchFamily="18" charset="0"/>
              </a:rPr>
              <a:t>It is free from social and emotional factors. </a:t>
            </a:r>
          </a:p>
          <a:p>
            <a:pPr algn="just">
              <a:lnSpc>
                <a:spcPct val="100000"/>
              </a:lnSpc>
              <a:buFont typeface="Wingdings" pitchFamily="2" charset="2"/>
              <a:buChar char="Ø"/>
            </a:pPr>
            <a:r>
              <a:rPr lang="en-US" b="1" dirty="0" smtClean="0">
                <a:latin typeface="Times New Roman" panose="02020603050405020304" pitchFamily="18" charset="0"/>
                <a:cs typeface="Times New Roman" panose="02020603050405020304" pitchFamily="18" charset="0"/>
              </a:rPr>
              <a:t>It helps maintaining construction site safer and cleaner.</a:t>
            </a:r>
          </a:p>
          <a:p>
            <a:pPr algn="just">
              <a:lnSpc>
                <a:spcPct val="100000"/>
              </a:lnSpc>
              <a:buFont typeface="Wingdings" pitchFamily="2" charset="2"/>
              <a:buChar char="Ø"/>
            </a:pPr>
            <a:r>
              <a:rPr lang="en-US" b="1" dirty="0">
                <a:latin typeface="Times New Roman" panose="02020603050405020304" pitchFamily="18" charset="0"/>
                <a:cs typeface="Times New Roman" panose="02020603050405020304" pitchFamily="18" charset="0"/>
              </a:rPr>
              <a:t>Faster rate of progress</a:t>
            </a:r>
          </a:p>
          <a:p>
            <a:pPr algn="just">
              <a:lnSpc>
                <a:spcPct val="100000"/>
              </a:lnSpc>
              <a:buFont typeface="Wingdings" pitchFamily="2" charset="2"/>
              <a:buChar char="Ø"/>
            </a:pPr>
            <a:r>
              <a:rPr lang="en-US" b="1" dirty="0">
                <a:latin typeface="Times New Roman" panose="02020603050405020304" pitchFamily="18" charset="0"/>
                <a:cs typeface="Times New Roman" panose="02020603050405020304" pitchFamily="18" charset="0"/>
              </a:rPr>
              <a:t>High quality of work</a:t>
            </a:r>
          </a:p>
          <a:p>
            <a:pPr algn="just">
              <a:lnSpc>
                <a:spcPct val="100000"/>
              </a:lnSpc>
              <a:buFont typeface="Wingdings" pitchFamily="2" charset="2"/>
              <a:buChar char="Ø"/>
            </a:pPr>
            <a:r>
              <a:rPr lang="en-US" b="1" dirty="0">
                <a:latin typeface="Times New Roman" panose="02020603050405020304" pitchFamily="18" charset="0"/>
                <a:cs typeface="Times New Roman" panose="02020603050405020304" pitchFamily="18" charset="0"/>
              </a:rPr>
              <a:t>Equipment can work in adverse weather, climate and topography</a:t>
            </a:r>
          </a:p>
          <a:p>
            <a:pPr>
              <a:lnSpc>
                <a:spcPct val="100000"/>
              </a:lnSpc>
              <a:buFont typeface="Wingdings" pitchFamily="2" charset="2"/>
              <a:buChar char="Ø"/>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734096" y="171942"/>
            <a:ext cx="10071279"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CONCEPT OF CONSTRUCTION </a:t>
            </a:r>
            <a:r>
              <a:rPr lang="en-AU" sz="3600" b="1" dirty="0" smtClean="0">
                <a:solidFill>
                  <a:srgbClr val="002060"/>
                </a:solidFill>
                <a:latin typeface="Times New Roman" panose="02020603050405020304" pitchFamily="18" charset="0"/>
                <a:cs typeface="Times New Roman" panose="02020603050405020304" pitchFamily="18" charset="0"/>
              </a:rPr>
              <a:t>EQUIPMENT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856893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7592" y="1786989"/>
            <a:ext cx="9052774" cy="4652448"/>
          </a:xfrm>
        </p:spPr>
        <p:txBody>
          <a:bodyPr>
            <a:normAutofit lnSpcReduction="10000"/>
          </a:bodyPr>
          <a:lstStyle/>
          <a:p>
            <a:pPr marL="0" indent="0">
              <a:buNone/>
            </a:pPr>
            <a:r>
              <a:rPr lang="en-AU" b="1" dirty="0" smtClean="0">
                <a:solidFill>
                  <a:srgbClr val="FF0000"/>
                </a:solidFill>
                <a:latin typeface="Times New Roman" panose="02020603050405020304" pitchFamily="18" charset="0"/>
                <a:cs typeface="Times New Roman" panose="02020603050405020304" pitchFamily="18" charset="0"/>
              </a:rPr>
              <a:t>Disadvantages of Construction Equipment</a:t>
            </a:r>
          </a:p>
          <a:p>
            <a:pPr algn="just">
              <a:lnSpc>
                <a:spcPct val="100000"/>
              </a:lnSpc>
              <a:buFont typeface="Wingdings" panose="05000000000000000000" pitchFamily="2" charset="2"/>
              <a:buChar char="Ø"/>
            </a:pPr>
            <a:r>
              <a:rPr lang="en-US" sz="3000" b="1" dirty="0" smtClean="0">
                <a:latin typeface="Times New Roman" panose="02020603050405020304" pitchFamily="18" charset="0"/>
                <a:cs typeface="Times New Roman" panose="02020603050405020304" pitchFamily="18" charset="0"/>
              </a:rPr>
              <a:t>Large </a:t>
            </a:r>
            <a:r>
              <a:rPr lang="en-US" sz="3000" b="1" dirty="0">
                <a:latin typeface="Times New Roman" panose="02020603050405020304" pitchFamily="18" charset="0"/>
                <a:cs typeface="Times New Roman" panose="02020603050405020304" pitchFamily="18" charset="0"/>
              </a:rPr>
              <a:t>investment </a:t>
            </a:r>
            <a:r>
              <a:rPr lang="en-US" sz="3000" b="1" dirty="0" smtClean="0">
                <a:latin typeface="Times New Roman" panose="02020603050405020304" pitchFamily="18" charset="0"/>
                <a:cs typeface="Times New Roman" panose="02020603050405020304" pitchFamily="18" charset="0"/>
              </a:rPr>
              <a:t>is required</a:t>
            </a:r>
            <a:r>
              <a:rPr lang="en-US" sz="3000" b="1" dirty="0">
                <a:latin typeface="Times New Roman" panose="02020603050405020304" pitchFamily="18" charset="0"/>
                <a:cs typeface="Times New Roman" panose="02020603050405020304" pitchFamily="18" charset="0"/>
              </a:rPr>
              <a:t>.</a:t>
            </a:r>
          </a:p>
          <a:p>
            <a:pPr algn="just">
              <a:lnSpc>
                <a:spcPct val="100000"/>
              </a:lnSpc>
              <a:buFont typeface="Wingdings" panose="05000000000000000000" pitchFamily="2" charset="2"/>
              <a:buChar char="Ø"/>
            </a:pPr>
            <a:r>
              <a:rPr lang="en-US" sz="3000" b="1" dirty="0" smtClean="0">
                <a:latin typeface="Times New Roman" panose="02020603050405020304" pitchFamily="18" charset="0"/>
                <a:cs typeface="Times New Roman" panose="02020603050405020304" pitchFamily="18" charset="0"/>
              </a:rPr>
              <a:t>Low </a:t>
            </a:r>
            <a:r>
              <a:rPr lang="en-US" sz="3000" b="1" dirty="0">
                <a:latin typeface="Times New Roman" panose="02020603050405020304" pitchFamily="18" charset="0"/>
                <a:cs typeface="Times New Roman" panose="02020603050405020304" pitchFamily="18" charset="0"/>
              </a:rPr>
              <a:t>availability of spare parts.</a:t>
            </a:r>
          </a:p>
          <a:p>
            <a:pPr algn="just">
              <a:lnSpc>
                <a:spcPct val="100000"/>
              </a:lnSpc>
              <a:buFont typeface="Wingdings" panose="05000000000000000000" pitchFamily="2" charset="2"/>
              <a:buChar char="Ø"/>
            </a:pPr>
            <a:r>
              <a:rPr lang="en-US" sz="3000" b="1" dirty="0" smtClean="0">
                <a:latin typeface="Times New Roman" panose="02020603050405020304" pitchFamily="18" charset="0"/>
                <a:cs typeface="Times New Roman" panose="02020603050405020304" pitchFamily="18" charset="0"/>
              </a:rPr>
              <a:t>Trained </a:t>
            </a:r>
            <a:r>
              <a:rPr lang="en-US" sz="3000" b="1" dirty="0">
                <a:latin typeface="Times New Roman" panose="02020603050405020304" pitchFamily="18" charset="0"/>
                <a:cs typeface="Times New Roman" panose="02020603050405020304" pitchFamily="18" charset="0"/>
              </a:rPr>
              <a:t>and skilled operator will be required.</a:t>
            </a:r>
          </a:p>
          <a:p>
            <a:pPr algn="just">
              <a:lnSpc>
                <a:spcPct val="100000"/>
              </a:lnSpc>
              <a:buFont typeface="Wingdings" panose="05000000000000000000" pitchFamily="2" charset="2"/>
              <a:buChar char="Ø"/>
            </a:pPr>
            <a:r>
              <a:rPr lang="en-US" sz="3000" b="1" dirty="0" smtClean="0">
                <a:latin typeface="Times New Roman" panose="02020603050405020304" pitchFamily="18" charset="0"/>
                <a:cs typeface="Times New Roman" panose="02020603050405020304" pitchFamily="18" charset="0"/>
              </a:rPr>
              <a:t>Cause </a:t>
            </a:r>
            <a:r>
              <a:rPr lang="en-US" sz="3000" b="1" dirty="0">
                <a:latin typeface="Times New Roman" panose="02020603050405020304" pitchFamily="18" charset="0"/>
                <a:cs typeface="Times New Roman" panose="02020603050405020304" pitchFamily="18" charset="0"/>
              </a:rPr>
              <a:t>unemployment as it replace large no of labors.</a:t>
            </a:r>
          </a:p>
          <a:p>
            <a:pPr algn="just">
              <a:lnSpc>
                <a:spcPct val="100000"/>
              </a:lnSpc>
              <a:buFont typeface="Wingdings" panose="05000000000000000000" pitchFamily="2" charset="2"/>
              <a:buChar char="Ø"/>
            </a:pPr>
            <a:r>
              <a:rPr lang="en-US" sz="3000" b="1" dirty="0" smtClean="0">
                <a:latin typeface="Times New Roman" panose="02020603050405020304" pitchFamily="18" charset="0"/>
                <a:cs typeface="Times New Roman" panose="02020603050405020304" pitchFamily="18" charset="0"/>
              </a:rPr>
              <a:t>Reselling </a:t>
            </a:r>
            <a:r>
              <a:rPr lang="en-US" sz="3000" b="1" dirty="0">
                <a:latin typeface="Times New Roman" panose="02020603050405020304" pitchFamily="18" charset="0"/>
                <a:cs typeface="Times New Roman" panose="02020603050405020304" pitchFamily="18" charset="0"/>
              </a:rPr>
              <a:t>or disposing off the construction equipment will be a problem</a:t>
            </a:r>
            <a:r>
              <a:rPr lang="en-US" sz="3000" b="1" dirty="0" smtClean="0">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pPr>
            <a:r>
              <a:rPr lang="en-US" sz="3000" b="1" dirty="0">
                <a:latin typeface="Times New Roman" panose="02020603050405020304" pitchFamily="18" charset="0"/>
                <a:cs typeface="Times New Roman" panose="02020603050405020304" pitchFamily="18" charset="0"/>
              </a:rPr>
              <a:t>Uses of fuel causes environmental problem</a:t>
            </a:r>
          </a:p>
          <a:p>
            <a:pPr algn="just">
              <a:buFont typeface="Wingdings" panose="05000000000000000000" pitchFamily="2" charset="2"/>
              <a:buChar char="Ø"/>
            </a:pPr>
            <a:endParaRPr lang="en-US" sz="3000" b="1" dirty="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endParaRPr lang="en-AU" dirty="0"/>
          </a:p>
        </p:txBody>
      </p:sp>
      <p:sp>
        <p:nvSpPr>
          <p:cNvPr id="4" name="Title 1"/>
          <p:cNvSpPr>
            <a:spLocks noGrp="1"/>
          </p:cNvSpPr>
          <p:nvPr>
            <p:ph type="title"/>
          </p:nvPr>
        </p:nvSpPr>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CONCEPT OF CONSTRUCTION </a:t>
            </a:r>
            <a:r>
              <a:rPr lang="en-AU" sz="3600" b="1" dirty="0" smtClean="0">
                <a:solidFill>
                  <a:srgbClr val="002060"/>
                </a:solidFill>
                <a:latin typeface="Times New Roman" panose="02020603050405020304" pitchFamily="18" charset="0"/>
                <a:cs typeface="Times New Roman" panose="02020603050405020304" pitchFamily="18" charset="0"/>
              </a:rPr>
              <a:t>EQUIPMENT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253488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9259" y="94668"/>
            <a:ext cx="10515600" cy="1325563"/>
          </a:xfrm>
        </p:spPr>
        <p:txBody>
          <a:bodyPr vert="horz" lIns="91440" tIns="45720" rIns="91440" bIns="45720" rtlCol="0" anchor="ct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TYPES OF CONSTRUCTION EQUIPMENT</a:t>
            </a:r>
          </a:p>
        </p:txBody>
      </p:sp>
      <p:sp>
        <p:nvSpPr>
          <p:cNvPr id="3" name="Content Placeholder 2"/>
          <p:cNvSpPr>
            <a:spLocks noGrp="1"/>
          </p:cNvSpPr>
          <p:nvPr>
            <p:ph idx="1"/>
          </p:nvPr>
        </p:nvSpPr>
        <p:spPr>
          <a:xfrm>
            <a:off x="619259" y="1246076"/>
            <a:ext cx="10515600" cy="5335028"/>
          </a:xfrm>
        </p:spPr>
        <p:txBody>
          <a:bodyPr/>
          <a:lstStyle/>
          <a:p>
            <a:pPr marL="514350" indent="-514350" algn="just">
              <a:lnSpc>
                <a:spcPct val="150000"/>
              </a:lnSpc>
              <a:buFont typeface="+mj-lt"/>
              <a:buAutoNum type="arabicPeriod"/>
            </a:pPr>
            <a:r>
              <a:rPr lang="en-AU" b="1" dirty="0" smtClean="0">
                <a:latin typeface="Times New Roman" panose="02020603050405020304" pitchFamily="18" charset="0"/>
                <a:cs typeface="Times New Roman" panose="02020603050405020304" pitchFamily="18" charset="0"/>
              </a:rPr>
              <a:t>Equipment for excavation </a:t>
            </a:r>
          </a:p>
          <a:p>
            <a:pPr marL="514350" indent="-514350" algn="just">
              <a:lnSpc>
                <a:spcPct val="150000"/>
              </a:lnSpc>
              <a:buFont typeface="+mj-lt"/>
              <a:buAutoNum type="arabicPeriod"/>
            </a:pPr>
            <a:r>
              <a:rPr lang="en-AU" b="1" dirty="0" smtClean="0">
                <a:latin typeface="Times New Roman" panose="02020603050405020304" pitchFamily="18" charset="0"/>
                <a:cs typeface="Times New Roman" panose="02020603050405020304" pitchFamily="18" charset="0"/>
              </a:rPr>
              <a:t>Equipment for transportation/hauling</a:t>
            </a:r>
          </a:p>
          <a:p>
            <a:pPr marL="514350" indent="-514350" algn="just">
              <a:lnSpc>
                <a:spcPct val="150000"/>
              </a:lnSpc>
              <a:buFont typeface="+mj-lt"/>
              <a:buAutoNum type="arabicPeriod"/>
            </a:pPr>
            <a:r>
              <a:rPr lang="en-AU" b="1" dirty="0" smtClean="0">
                <a:latin typeface="Times New Roman" panose="02020603050405020304" pitchFamily="18" charset="0"/>
                <a:cs typeface="Times New Roman" panose="02020603050405020304" pitchFamily="18" charset="0"/>
              </a:rPr>
              <a:t>Earth compacting equipment </a:t>
            </a:r>
          </a:p>
          <a:p>
            <a:pPr marL="514350" indent="-514350" algn="just">
              <a:lnSpc>
                <a:spcPct val="150000"/>
              </a:lnSpc>
              <a:buFont typeface="+mj-lt"/>
              <a:buAutoNum type="arabicPeriod"/>
            </a:pPr>
            <a:r>
              <a:rPr lang="en-AU" b="1" dirty="0" smtClean="0">
                <a:latin typeface="Times New Roman" panose="02020603050405020304" pitchFamily="18" charset="0"/>
                <a:cs typeface="Times New Roman" panose="02020603050405020304" pitchFamily="18" charset="0"/>
              </a:rPr>
              <a:t>Concrete construction equipment </a:t>
            </a:r>
          </a:p>
          <a:p>
            <a:pPr marL="514350" indent="-514350" algn="just">
              <a:lnSpc>
                <a:spcPct val="150000"/>
              </a:lnSpc>
              <a:buFont typeface="+mj-lt"/>
              <a:buAutoNum type="arabicPeriod"/>
            </a:pPr>
            <a:r>
              <a:rPr lang="en-AU" b="1" dirty="0" smtClean="0">
                <a:latin typeface="Times New Roman" panose="02020603050405020304" pitchFamily="18" charset="0"/>
                <a:cs typeface="Times New Roman" panose="02020603050405020304" pitchFamily="18" charset="0"/>
              </a:rPr>
              <a:t>Equipment for tunnel construction </a:t>
            </a:r>
          </a:p>
          <a:p>
            <a:pPr marL="514350" indent="-514350" algn="just">
              <a:lnSpc>
                <a:spcPct val="150000"/>
              </a:lnSpc>
              <a:buFont typeface="+mj-lt"/>
              <a:buAutoNum type="arabicPeriod"/>
            </a:pPr>
            <a:r>
              <a:rPr lang="en-AU" b="1" dirty="0" smtClean="0">
                <a:latin typeface="Times New Roman" panose="02020603050405020304" pitchFamily="18" charset="0"/>
                <a:cs typeface="Times New Roman" panose="02020603050405020304" pitchFamily="18" charset="0"/>
              </a:rPr>
              <a:t>Hoisting equipment </a:t>
            </a:r>
          </a:p>
          <a:p>
            <a:pPr marL="514350" indent="-514350" algn="just">
              <a:lnSpc>
                <a:spcPct val="150000"/>
              </a:lnSpc>
              <a:buFont typeface="+mj-lt"/>
              <a:buAutoNum type="arabicPeriod"/>
            </a:pPr>
            <a:r>
              <a:rPr lang="en-AU" b="1" dirty="0" smtClean="0">
                <a:latin typeface="Times New Roman" panose="02020603050405020304" pitchFamily="18" charset="0"/>
                <a:cs typeface="Times New Roman" panose="02020603050405020304" pitchFamily="18" charset="0"/>
              </a:rPr>
              <a:t>Pile driving equipment </a:t>
            </a:r>
          </a:p>
          <a:p>
            <a:pPr marL="0" indent="0">
              <a:buNone/>
            </a:pPr>
            <a:endParaRPr lang="en-AU" dirty="0" smtClean="0"/>
          </a:p>
          <a:p>
            <a:pPr marL="514350" indent="-514350">
              <a:buFont typeface="+mj-lt"/>
              <a:buAutoNum type="arabicPeriod"/>
            </a:pPr>
            <a:endParaRPr lang="en-AU" dirty="0"/>
          </a:p>
        </p:txBody>
      </p:sp>
    </p:spTree>
    <p:extLst>
      <p:ext uri="{BB962C8B-B14F-4D97-AF65-F5344CB8AC3E}">
        <p14:creationId xmlns:p14="http://schemas.microsoft.com/office/powerpoint/2010/main" val="9648390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0774" y="0"/>
            <a:ext cx="10515600" cy="1325563"/>
          </a:xfrm>
        </p:spPr>
        <p:txBody>
          <a:bodyPr>
            <a:normAutofit/>
          </a:bodyPr>
          <a:lstStyle/>
          <a:p>
            <a:r>
              <a:rPr lang="en-AU" sz="3600" b="1" dirty="0">
                <a:solidFill>
                  <a:srgbClr val="002060"/>
                </a:solidFill>
                <a:latin typeface="Times New Roman" panose="02020603050405020304" pitchFamily="18" charset="0"/>
                <a:cs typeface="Times New Roman" panose="02020603050405020304" pitchFamily="18" charset="0"/>
              </a:rPr>
              <a:t>SELECTION OF CONSTRUCTION EQUIPMENT</a:t>
            </a:r>
          </a:p>
        </p:txBody>
      </p:sp>
      <p:sp>
        <p:nvSpPr>
          <p:cNvPr id="3" name="Content Placeholder 2"/>
          <p:cNvSpPr>
            <a:spLocks noGrp="1"/>
          </p:cNvSpPr>
          <p:nvPr>
            <p:ph idx="1"/>
          </p:nvPr>
        </p:nvSpPr>
        <p:spPr>
          <a:xfrm>
            <a:off x="142376" y="925441"/>
            <a:ext cx="9769376" cy="5760031"/>
          </a:xfrm>
        </p:spPr>
        <p:txBody>
          <a:bodyPr>
            <a:normAutofit/>
          </a:bodyPr>
          <a:lstStyle/>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Good project management in construction must vigorously pursue the efficient utilization of </a:t>
            </a:r>
            <a:r>
              <a:rPr lang="en-AU" b="1" dirty="0" err="1">
                <a:latin typeface="Times New Roman" panose="02020603050405020304" pitchFamily="18" charset="0"/>
                <a:cs typeface="Times New Roman" panose="02020603050405020304" pitchFamily="18" charset="0"/>
              </a:rPr>
              <a:t>labor</a:t>
            </a:r>
            <a:r>
              <a:rPr lang="en-AU" b="1" dirty="0">
                <a:latin typeface="Times New Roman" panose="02020603050405020304" pitchFamily="18" charset="0"/>
                <a:cs typeface="Times New Roman" panose="02020603050405020304" pitchFamily="18" charset="0"/>
              </a:rPr>
              <a:t>, material and equipment.    </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The use of new equipment and innovative methods has made possible wholesale changes in construction technologies in recent decades. </a:t>
            </a:r>
            <a:r>
              <a:rPr lang="en-AU" b="1" dirty="0" smtClean="0">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During construction, selection of justified equipment has always been a key factor in the success of any construction work.  </a:t>
            </a:r>
            <a:endParaRPr lang="en-AU"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The selection of the appropriate type and size of construction equipment often affects the required amount of time and effort and thus the job-site productivity of a project</a:t>
            </a:r>
            <a:r>
              <a:rPr lang="en-AU" b="1" dirty="0" smtClean="0">
                <a:latin typeface="Times New Roman" panose="02020603050405020304" pitchFamily="18" charset="0"/>
                <a:cs typeface="Times New Roman" panose="02020603050405020304" pitchFamily="18" charset="0"/>
              </a:rPr>
              <a:t>. [4]     </a:t>
            </a:r>
            <a:endParaRPr lang="en-A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139737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6228" y="1445989"/>
            <a:ext cx="9001259" cy="5147994"/>
          </a:xfrm>
        </p:spPr>
        <p:txBody>
          <a:bodyPr>
            <a:normAutofit/>
          </a:bodyPr>
          <a:lstStyle/>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It is therefore important for site managers and construction planners to be familiar with the characteristics of the major types of equipment most commonly used in construction. </a:t>
            </a:r>
            <a:endParaRPr lang="en-AU" b="1" dirty="0" smtClean="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kumimoji="0" lang="en-US"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Hence, equipment Selection is a decision planning process whereby an organization decides to purchase equipment for business purpose. </a:t>
            </a:r>
          </a:p>
          <a:p>
            <a:pPr lvl="0" algn="just">
              <a:lnSpc>
                <a:spcPct val="100000"/>
              </a:lnSpc>
              <a:buFont typeface="Wingdings" panose="05000000000000000000" pitchFamily="2" charset="2"/>
              <a:buChar char="Ø"/>
            </a:pPr>
            <a:r>
              <a:rPr kumimoji="0" lang="en-US"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This may</a:t>
            </a:r>
            <a:r>
              <a:rPr kumimoji="0" lang="en-US" b="1" i="0" u="none" strike="noStrike" cap="none" normalizeH="0" dirty="0" smtClean="0">
                <a:ln>
                  <a:noFill/>
                </a:ln>
                <a:solidFill>
                  <a:srgbClr val="000000"/>
                </a:solidFill>
                <a:effectLst/>
                <a:latin typeface="Times New Roman" panose="02020603050405020304" pitchFamily="18" charset="0"/>
                <a:cs typeface="Times New Roman" panose="02020603050405020304" pitchFamily="18" charset="0"/>
              </a:rPr>
              <a:t> be done in the pre tender stage by the contractors by studying the contract documents, plans and the local conditions. </a:t>
            </a:r>
            <a:r>
              <a:rPr lang="en-US" b="1" dirty="0" smtClean="0">
                <a:solidFill>
                  <a:srgbClr val="000000"/>
                </a:solidFill>
                <a:latin typeface="Times New Roman" panose="02020603050405020304" pitchFamily="18" charset="0"/>
                <a:cs typeface="Times New Roman" panose="02020603050405020304" pitchFamily="18" charset="0"/>
              </a:rPr>
              <a:t> </a:t>
            </a:r>
            <a:endParaRPr kumimoji="0" lang="en-US"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413198" y="120426"/>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SELECTION OF CONSTRUCTION </a:t>
            </a:r>
            <a:r>
              <a:rPr lang="en-AU" sz="3600" b="1" dirty="0" smtClean="0">
                <a:solidFill>
                  <a:srgbClr val="002060"/>
                </a:solidFill>
                <a:latin typeface="Times New Roman" panose="02020603050405020304" pitchFamily="18" charset="0"/>
                <a:cs typeface="Times New Roman" panose="02020603050405020304" pitchFamily="18" charset="0"/>
              </a:rPr>
              <a:t>EQUIPMENT (Cont’d…)</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382274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30237" y="1325563"/>
            <a:ext cx="4535658" cy="4351338"/>
          </a:xfrm>
        </p:spPr>
        <p:txBody>
          <a:bodyPr>
            <a:normAutofit/>
          </a:bodyPr>
          <a:lstStyle/>
          <a:p>
            <a:pPr marL="0" indent="0">
              <a:buNone/>
            </a:pPr>
            <a:r>
              <a:rPr lang="en-AU" b="1" dirty="0">
                <a:solidFill>
                  <a:srgbClr val="FF0000"/>
                </a:solidFill>
                <a:latin typeface="Times New Roman" panose="02020603050405020304" pitchFamily="18" charset="0"/>
                <a:cs typeface="Times New Roman" panose="02020603050405020304" pitchFamily="18" charset="0"/>
              </a:rPr>
              <a:t>Main Basis for Selection </a:t>
            </a:r>
            <a:r>
              <a:rPr lang="en-AU" b="1" dirty="0" smtClean="0">
                <a:solidFill>
                  <a:srgbClr val="FF0000"/>
                </a:solidFill>
                <a:latin typeface="Times New Roman" panose="02020603050405020304" pitchFamily="18" charset="0"/>
                <a:cs typeface="Times New Roman" panose="02020603050405020304" pitchFamily="18" charset="0"/>
              </a:rPr>
              <a:t>  </a:t>
            </a:r>
          </a:p>
          <a:p>
            <a:r>
              <a:rPr lang="en-AU" b="1" dirty="0" smtClean="0">
                <a:latin typeface="Times New Roman" panose="02020603050405020304" pitchFamily="18" charset="0"/>
                <a:cs typeface="Times New Roman" panose="02020603050405020304" pitchFamily="18" charset="0"/>
              </a:rPr>
              <a:t>Identification of task </a:t>
            </a:r>
          </a:p>
          <a:p>
            <a:r>
              <a:rPr lang="en-AU" b="1" dirty="0" smtClean="0">
                <a:latin typeface="Times New Roman" panose="02020603050405020304" pitchFamily="18" charset="0"/>
                <a:cs typeface="Times New Roman" panose="02020603050405020304" pitchFamily="18" charset="0"/>
              </a:rPr>
              <a:t>Quantity of materials. </a:t>
            </a:r>
          </a:p>
          <a:p>
            <a:r>
              <a:rPr lang="en-AU" b="1" dirty="0" smtClean="0">
                <a:latin typeface="Times New Roman" panose="02020603050405020304" pitchFamily="18" charset="0"/>
                <a:cs typeface="Times New Roman" panose="02020603050405020304" pitchFamily="18" charset="0"/>
              </a:rPr>
              <a:t>Unit weight and size. </a:t>
            </a:r>
          </a:p>
          <a:p>
            <a:r>
              <a:rPr lang="en-AU" b="1" dirty="0" smtClean="0">
                <a:latin typeface="Times New Roman" panose="02020603050405020304" pitchFamily="18" charset="0"/>
                <a:cs typeface="Times New Roman" panose="02020603050405020304" pitchFamily="18" charset="0"/>
              </a:rPr>
              <a:t>Changeable characteristics </a:t>
            </a:r>
          </a:p>
          <a:p>
            <a:r>
              <a:rPr lang="en-AU" b="1" dirty="0" smtClean="0">
                <a:latin typeface="Times New Roman" panose="02020603050405020304" pitchFamily="18" charset="0"/>
                <a:cs typeface="Times New Roman" panose="02020603050405020304" pitchFamily="18" charset="0"/>
              </a:rPr>
              <a:t>Haul distance </a:t>
            </a:r>
          </a:p>
          <a:p>
            <a:r>
              <a:rPr lang="en-AU" b="1" dirty="0" smtClean="0">
                <a:latin typeface="Times New Roman" panose="02020603050405020304" pitchFamily="18" charset="0"/>
                <a:cs typeface="Times New Roman" panose="02020603050405020304" pitchFamily="18" charset="0"/>
              </a:rPr>
              <a:t>Traffic ability </a:t>
            </a:r>
          </a:p>
          <a:p>
            <a:r>
              <a:rPr lang="en-AU" b="1" dirty="0" smtClean="0">
                <a:latin typeface="Times New Roman" panose="02020603050405020304" pitchFamily="18" charset="0"/>
                <a:cs typeface="Times New Roman" panose="02020603050405020304" pitchFamily="18" charset="0"/>
              </a:rPr>
              <a:t>Manoeuvrability</a:t>
            </a: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430237"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SELECTION OF CONSTRUCTION </a:t>
            </a:r>
            <a:r>
              <a:rPr lang="en-AU" sz="3600" b="1" dirty="0" smtClean="0">
                <a:solidFill>
                  <a:srgbClr val="002060"/>
                </a:solidFill>
                <a:latin typeface="Times New Roman" panose="02020603050405020304" pitchFamily="18" charset="0"/>
                <a:cs typeface="Times New Roman" panose="02020603050405020304" pitchFamily="18" charset="0"/>
              </a:rPr>
              <a:t>EQUIPMENT (Cont’d…)</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5" name="Content Placeholder 2"/>
          <p:cNvSpPr txBox="1">
            <a:spLocks/>
          </p:cNvSpPr>
          <p:nvPr/>
        </p:nvSpPr>
        <p:spPr>
          <a:xfrm>
            <a:off x="5247248" y="1325563"/>
            <a:ext cx="6091311" cy="508930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AU" b="1" dirty="0" smtClean="0">
                <a:solidFill>
                  <a:srgbClr val="FF0000"/>
                </a:solidFill>
                <a:latin typeface="Times New Roman" panose="02020603050405020304" pitchFamily="18" charset="0"/>
                <a:cs typeface="Times New Roman" panose="02020603050405020304" pitchFamily="18" charset="0"/>
              </a:rPr>
              <a:t>Criteria for selection </a:t>
            </a:r>
          </a:p>
          <a:p>
            <a:r>
              <a:rPr lang="en-AU" b="1" dirty="0" smtClean="0">
                <a:latin typeface="Times New Roman" panose="02020603050405020304" pitchFamily="18" charset="0"/>
                <a:cs typeface="Times New Roman" panose="02020603050405020304" pitchFamily="18" charset="0"/>
              </a:rPr>
              <a:t>Geological conditions. </a:t>
            </a:r>
          </a:p>
          <a:p>
            <a:r>
              <a:rPr lang="en-AU" b="1" dirty="0" smtClean="0">
                <a:latin typeface="Times New Roman" panose="02020603050405020304" pitchFamily="18" charset="0"/>
                <a:cs typeface="Times New Roman" panose="02020603050405020304" pitchFamily="18" charset="0"/>
              </a:rPr>
              <a:t>Weather conditions. </a:t>
            </a:r>
          </a:p>
          <a:p>
            <a:r>
              <a:rPr lang="en-AU" b="1" dirty="0" smtClean="0">
                <a:latin typeface="Times New Roman" panose="02020603050405020304" pitchFamily="18" charset="0"/>
                <a:cs typeface="Times New Roman" panose="02020603050405020304" pitchFamily="18" charset="0"/>
              </a:rPr>
              <a:t>Site Conditions. </a:t>
            </a:r>
          </a:p>
          <a:p>
            <a:r>
              <a:rPr lang="en-AU" b="1" dirty="0" smtClean="0">
                <a:latin typeface="Times New Roman" panose="02020603050405020304" pitchFamily="18" charset="0"/>
                <a:cs typeface="Times New Roman" panose="02020603050405020304" pitchFamily="18" charset="0"/>
              </a:rPr>
              <a:t>Transport facilities. </a:t>
            </a:r>
          </a:p>
          <a:p>
            <a:r>
              <a:rPr lang="en-AU" b="1" dirty="0" smtClean="0">
                <a:latin typeface="Times New Roman" panose="02020603050405020304" pitchFamily="18" charset="0"/>
                <a:cs typeface="Times New Roman" panose="02020603050405020304" pitchFamily="18" charset="0"/>
              </a:rPr>
              <a:t>Availability of fuel and </a:t>
            </a:r>
            <a:r>
              <a:rPr lang="en-AU" b="1" dirty="0" err="1" smtClean="0">
                <a:latin typeface="Times New Roman" panose="02020603050405020304" pitchFamily="18" charset="0"/>
                <a:cs typeface="Times New Roman" panose="02020603050405020304" pitchFamily="18" charset="0"/>
              </a:rPr>
              <a:t>labor</a:t>
            </a:r>
            <a:r>
              <a:rPr lang="en-AU" b="1" dirty="0" smtClean="0">
                <a:latin typeface="Times New Roman" panose="02020603050405020304" pitchFamily="18" charset="0"/>
                <a:cs typeface="Times New Roman" panose="02020603050405020304" pitchFamily="18" charset="0"/>
              </a:rPr>
              <a:t>. </a:t>
            </a:r>
          </a:p>
          <a:p>
            <a:r>
              <a:rPr lang="en-AU" b="1" dirty="0" smtClean="0">
                <a:latin typeface="Times New Roman" panose="02020603050405020304" pitchFamily="18" charset="0"/>
                <a:cs typeface="Times New Roman" panose="02020603050405020304" pitchFamily="18" charset="0"/>
              </a:rPr>
              <a:t>Availability of services (electricity and water) </a:t>
            </a:r>
          </a:p>
          <a:p>
            <a:r>
              <a:rPr lang="en-AU" b="1" dirty="0" smtClean="0">
                <a:latin typeface="Times New Roman" panose="02020603050405020304" pitchFamily="18" charset="0"/>
                <a:cs typeface="Times New Roman" panose="02020603050405020304" pitchFamily="18" charset="0"/>
              </a:rPr>
              <a:t>Pollution Standards. </a:t>
            </a:r>
            <a:endParaRPr lang="en-A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51718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0470" y="1510384"/>
            <a:ext cx="9361868" cy="5032084"/>
          </a:xfrm>
        </p:spPr>
        <p:txBody>
          <a:bodyPr>
            <a:normAutofit/>
          </a:bodyPr>
          <a:lstStyle/>
          <a:p>
            <a:pPr marL="0" indent="0" algn="just">
              <a:buNone/>
            </a:pPr>
            <a:r>
              <a:rPr lang="en-US" b="1" dirty="0">
                <a:solidFill>
                  <a:srgbClr val="FF0000"/>
                </a:solidFill>
                <a:latin typeface="Times New Roman" panose="02020603050405020304" pitchFamily="18" charset="0"/>
                <a:cs typeface="Times New Roman" panose="02020603050405020304" pitchFamily="18" charset="0"/>
              </a:rPr>
              <a:t>Factors considered for selection are: </a:t>
            </a:r>
            <a:r>
              <a:rPr lang="en-AU" b="1" dirty="0">
                <a:latin typeface="Times New Roman" panose="02020603050405020304" pitchFamily="18" charset="0"/>
                <a:cs typeface="Times New Roman" panose="02020603050405020304" pitchFamily="18" charset="0"/>
              </a:rPr>
              <a:t>  </a:t>
            </a:r>
          </a:p>
          <a:p>
            <a:pPr marL="514350" indent="-514350" algn="just">
              <a:buFont typeface="+mj-lt"/>
              <a:buAutoNum type="arabicPeriod"/>
            </a:pPr>
            <a:r>
              <a:rPr lang="en-AU" b="1" u="sng" dirty="0" smtClean="0">
                <a:latin typeface="Times New Roman" panose="02020603050405020304" pitchFamily="18" charset="0"/>
                <a:cs typeface="Times New Roman" panose="02020603050405020304" pitchFamily="18" charset="0"/>
              </a:rPr>
              <a:t>Economic Consideration. </a:t>
            </a:r>
          </a:p>
          <a:p>
            <a:pPr marL="0" indent="0" algn="just">
              <a:buNone/>
            </a:pPr>
            <a:r>
              <a:rPr lang="en-AU" b="1" dirty="0">
                <a:latin typeface="Times New Roman" panose="02020603050405020304" pitchFamily="18" charset="0"/>
                <a:cs typeface="Times New Roman" panose="02020603050405020304" pitchFamily="18" charset="0"/>
              </a:rPr>
              <a:t>The economic consideration such as owning costs and operating fuel costs of </a:t>
            </a:r>
            <a:r>
              <a:rPr lang="en-AU" b="1" dirty="0" smtClean="0">
                <a:latin typeface="Times New Roman" panose="02020603050405020304" pitchFamily="18" charset="0"/>
                <a:cs typeface="Times New Roman" panose="02020603050405020304" pitchFamily="18" charset="0"/>
              </a:rPr>
              <a:t>equipment, resale value, replacement cost of existing equipment, salvage value </a:t>
            </a:r>
            <a:r>
              <a:rPr lang="en-AU" b="1" dirty="0">
                <a:latin typeface="Times New Roman" panose="02020603050405020304" pitchFamily="18" charset="0"/>
                <a:cs typeface="Times New Roman" panose="02020603050405020304" pitchFamily="18" charset="0"/>
              </a:rPr>
              <a:t>are most important in selection of equipment</a:t>
            </a:r>
            <a:r>
              <a:rPr lang="en-AU" b="1" dirty="0" smtClean="0">
                <a:latin typeface="Times New Roman" panose="02020603050405020304" pitchFamily="18" charset="0"/>
                <a:cs typeface="Times New Roman" panose="02020603050405020304" pitchFamily="18" charset="0"/>
              </a:rPr>
              <a:t>. [4] </a:t>
            </a:r>
          </a:p>
          <a:p>
            <a:pPr marL="514350" indent="-514350" algn="just">
              <a:buAutoNum type="arabicPeriod" startAt="2"/>
            </a:pPr>
            <a:r>
              <a:rPr lang="en-AU" b="1" u="sng" dirty="0">
                <a:latin typeface="Times New Roman" panose="02020603050405020304" pitchFamily="18" charset="0"/>
                <a:cs typeface="Times New Roman" panose="02020603050405020304" pitchFamily="18" charset="0"/>
              </a:rPr>
              <a:t>Site Specific  </a:t>
            </a:r>
          </a:p>
          <a:p>
            <a:pPr marL="0" indent="0" algn="just">
              <a:buNone/>
            </a:pPr>
            <a:r>
              <a:rPr lang="en-US" b="1" dirty="0" smtClean="0">
                <a:latin typeface="Times New Roman" panose="02020603050405020304" pitchFamily="18" charset="0"/>
                <a:cs typeface="Times New Roman" panose="02020603050405020304" pitchFamily="18" charset="0"/>
              </a:rPr>
              <a:t>Site </a:t>
            </a:r>
            <a:r>
              <a:rPr lang="en-US" b="1" dirty="0">
                <a:latin typeface="Times New Roman" panose="02020603050405020304" pitchFamily="18" charset="0"/>
                <a:cs typeface="Times New Roman" panose="02020603050405020304" pitchFamily="18" charset="0"/>
              </a:rPr>
              <a:t>conditions –both ground condition as well as climatic </a:t>
            </a:r>
            <a:r>
              <a:rPr lang="en-US" b="1" dirty="0" smtClean="0">
                <a:latin typeface="Times New Roman" panose="02020603050405020304" pitchFamily="18" charset="0"/>
                <a:cs typeface="Times New Roman" panose="02020603050405020304" pitchFamily="18" charset="0"/>
              </a:rPr>
              <a:t>conditions. </a:t>
            </a:r>
          </a:p>
          <a:p>
            <a:pPr marL="0" indent="0" algn="just">
              <a:buNone/>
            </a:pPr>
            <a:r>
              <a:rPr lang="en-US" b="1" dirty="0" smtClean="0">
                <a:latin typeface="Times New Roman" panose="02020603050405020304" pitchFamily="18" charset="0"/>
                <a:cs typeface="Times New Roman" panose="02020603050405020304" pitchFamily="18" charset="0"/>
              </a:rPr>
              <a:t>3. </a:t>
            </a:r>
            <a:r>
              <a:rPr lang="en-US" b="1" u="sng" dirty="0" smtClean="0">
                <a:latin typeface="Times New Roman" pitchFamily="18" charset="0"/>
                <a:cs typeface="Times New Roman" pitchFamily="18" charset="0"/>
              </a:rPr>
              <a:t>Cost of repair and maintenance</a:t>
            </a:r>
          </a:p>
          <a:p>
            <a:pPr marL="0" indent="0" algn="just">
              <a:buNone/>
            </a:pPr>
            <a:endParaRPr lang="en-US" b="1" dirty="0">
              <a:latin typeface="Times New Roman" panose="02020603050405020304" pitchFamily="18" charset="0"/>
              <a:cs typeface="Times New Roman" panose="02020603050405020304" pitchFamily="18" charset="0"/>
            </a:endParaRPr>
          </a:p>
          <a:p>
            <a:pPr marL="0" indent="0" algn="just">
              <a:buNone/>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593502" y="184821"/>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SELECTION OF CONSTRUCTION </a:t>
            </a:r>
            <a:r>
              <a:rPr lang="en-AU" sz="3600" b="1" dirty="0" smtClean="0">
                <a:solidFill>
                  <a:srgbClr val="002060"/>
                </a:solidFill>
                <a:latin typeface="Times New Roman" panose="02020603050405020304" pitchFamily="18" charset="0"/>
                <a:cs typeface="Times New Roman" panose="02020603050405020304" pitchFamily="18" charset="0"/>
              </a:rPr>
              <a:t>EQUIPMENT (Cont’d…)</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675486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514350" indent="-514350">
              <a:lnSpc>
                <a:spcPct val="100000"/>
              </a:lnSpc>
              <a:buAutoNum type="arabicPeriod" startAt="4"/>
            </a:pPr>
            <a:r>
              <a:rPr lang="en-US" b="1" u="sng" dirty="0" smtClean="0">
                <a:latin typeface="Times New Roman" panose="02020603050405020304" pitchFamily="18" charset="0"/>
                <a:cs typeface="Times New Roman" panose="02020603050405020304" pitchFamily="18" charset="0"/>
              </a:rPr>
              <a:t>Economic </a:t>
            </a:r>
            <a:r>
              <a:rPr lang="en-US" b="1" u="sng" dirty="0">
                <a:latin typeface="Times New Roman" panose="02020603050405020304" pitchFamily="18" charset="0"/>
                <a:cs typeface="Times New Roman" panose="02020603050405020304" pitchFamily="18" charset="0"/>
              </a:rPr>
              <a:t>life of construction </a:t>
            </a:r>
            <a:r>
              <a:rPr lang="en-US" b="1" u="sng" dirty="0" smtClean="0">
                <a:latin typeface="Times New Roman" panose="02020603050405020304" pitchFamily="18" charset="0"/>
                <a:cs typeface="Times New Roman" panose="02020603050405020304" pitchFamily="18" charset="0"/>
              </a:rPr>
              <a:t>equipment </a:t>
            </a:r>
          </a:p>
          <a:p>
            <a:pPr marL="514350" indent="-514350">
              <a:lnSpc>
                <a:spcPct val="100000"/>
              </a:lnSpc>
              <a:buAutoNum type="arabicPeriod" startAt="4"/>
            </a:pPr>
            <a:r>
              <a:rPr lang="en-US" b="1" u="sng" dirty="0" smtClean="0">
                <a:latin typeface="Times New Roman" panose="02020603050405020304" pitchFamily="18" charset="0"/>
                <a:cs typeface="Times New Roman" panose="02020603050405020304" pitchFamily="18" charset="0"/>
              </a:rPr>
              <a:t>Cost </a:t>
            </a:r>
            <a:r>
              <a:rPr lang="en-US" b="1" u="sng" dirty="0">
                <a:latin typeface="Times New Roman" panose="02020603050405020304" pitchFamily="18" charset="0"/>
                <a:cs typeface="Times New Roman" panose="02020603050405020304" pitchFamily="18" charset="0"/>
              </a:rPr>
              <a:t>and availability of spare </a:t>
            </a:r>
            <a:r>
              <a:rPr lang="en-US" b="1" u="sng" dirty="0" smtClean="0">
                <a:latin typeface="Times New Roman" panose="02020603050405020304" pitchFamily="18" charset="0"/>
                <a:cs typeface="Times New Roman" panose="02020603050405020304" pitchFamily="18" charset="0"/>
              </a:rPr>
              <a:t>parts </a:t>
            </a:r>
          </a:p>
          <a:p>
            <a:pPr marL="514350" indent="-514350">
              <a:lnSpc>
                <a:spcPct val="100000"/>
              </a:lnSpc>
              <a:buAutoNum type="arabicPeriod" startAt="4"/>
            </a:pPr>
            <a:r>
              <a:rPr lang="en-US" b="1" u="sng" dirty="0" smtClean="0">
                <a:latin typeface="Times New Roman" panose="02020603050405020304" pitchFamily="18" charset="0"/>
                <a:cs typeface="Times New Roman" panose="02020603050405020304" pitchFamily="18" charset="0"/>
              </a:rPr>
              <a:t>Labor </a:t>
            </a:r>
            <a:r>
              <a:rPr lang="en-US" b="1" u="sng" dirty="0">
                <a:latin typeface="Times New Roman" panose="02020603050405020304" pitchFamily="18" charset="0"/>
                <a:cs typeface="Times New Roman" panose="02020603050405020304" pitchFamily="18" charset="0"/>
              </a:rPr>
              <a:t>consideration-availability or non availability of trained </a:t>
            </a:r>
            <a:r>
              <a:rPr lang="en-US" b="1" u="sng" dirty="0" smtClean="0">
                <a:latin typeface="Times New Roman" panose="02020603050405020304" pitchFamily="18" charset="0"/>
                <a:cs typeface="Times New Roman" panose="02020603050405020304" pitchFamily="18" charset="0"/>
              </a:rPr>
              <a:t>manpower </a:t>
            </a:r>
          </a:p>
          <a:p>
            <a:pPr marL="514350" indent="-514350">
              <a:lnSpc>
                <a:spcPct val="100000"/>
              </a:lnSpc>
              <a:buAutoNum type="arabicPeriod" startAt="4"/>
            </a:pPr>
            <a:r>
              <a:rPr lang="en-US" b="1" u="sng" dirty="0" smtClean="0">
                <a:latin typeface="Times New Roman" panose="02020603050405020304" pitchFamily="18" charset="0"/>
                <a:cs typeface="Times New Roman" panose="02020603050405020304" pitchFamily="18" charset="0"/>
              </a:rPr>
              <a:t>Quality </a:t>
            </a:r>
            <a:r>
              <a:rPr lang="en-US" b="1" u="sng" dirty="0">
                <a:latin typeface="Times New Roman" panose="02020603050405020304" pitchFamily="18" charset="0"/>
                <a:cs typeface="Times New Roman" panose="02020603050405020304" pitchFamily="18" charset="0"/>
              </a:rPr>
              <a:t>and speed</a:t>
            </a:r>
          </a:p>
          <a:p>
            <a:pPr marL="0" indent="0">
              <a:lnSpc>
                <a:spcPct val="100000"/>
              </a:lnSpc>
              <a:buNone/>
            </a:pPr>
            <a:endParaRPr lang="en-AU" dirty="0"/>
          </a:p>
        </p:txBody>
      </p:sp>
      <p:sp>
        <p:nvSpPr>
          <p:cNvPr id="4" name="Title 1"/>
          <p:cNvSpPr>
            <a:spLocks noGrp="1"/>
          </p:cNvSpPr>
          <p:nvPr>
            <p:ph type="title"/>
          </p:nvPr>
        </p:nvSpPr>
        <p:spPr>
          <a:xfrm>
            <a:off x="627185" y="125974"/>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SELECTION OF CONSTRUCTION </a:t>
            </a:r>
            <a:r>
              <a:rPr lang="en-AU" sz="3600" b="1" dirty="0" smtClean="0">
                <a:solidFill>
                  <a:srgbClr val="002060"/>
                </a:solidFill>
                <a:latin typeface="Times New Roman" panose="02020603050405020304" pitchFamily="18" charset="0"/>
                <a:cs typeface="Times New Roman" panose="02020603050405020304" pitchFamily="18" charset="0"/>
              </a:rPr>
              <a:t>EQUIPMENT (Cont’d…)</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060032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9049"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EQUIPMENT FOR EXCAVATION </a:t>
            </a:r>
          </a:p>
        </p:txBody>
      </p:sp>
      <p:sp>
        <p:nvSpPr>
          <p:cNvPr id="3" name="Content Placeholder 2"/>
          <p:cNvSpPr>
            <a:spLocks noGrp="1"/>
          </p:cNvSpPr>
          <p:nvPr>
            <p:ph idx="1"/>
          </p:nvPr>
        </p:nvSpPr>
        <p:spPr>
          <a:xfrm>
            <a:off x="359899" y="1044208"/>
            <a:ext cx="9135794" cy="5813791"/>
          </a:xfrm>
        </p:spPr>
        <p:txBody>
          <a:bodyPr>
            <a:normAutofit/>
          </a:bodyPr>
          <a:lstStyle/>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Earth work in excavation is basic task in any civil engineering projects. </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Excavation may be in the surface of ground or below the surface of ground. </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Excavation is done for foundation or for collection and production of construction materials. </a:t>
            </a:r>
            <a:r>
              <a:rPr lang="en-AU" b="1" dirty="0" smtClean="0">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Mass excavation involves moving a substantial volume of material and the excavation work is a primary part of the project.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Structural excavation is performed to support the construction of other structural elements. </a:t>
            </a:r>
            <a:endParaRPr lang="en-A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8732976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89268" y="1100479"/>
            <a:ext cx="6957120" cy="5532437"/>
          </a:xfrm>
        </p:spPr>
        <p:txBody>
          <a:bodyPr>
            <a:normAutofit/>
          </a:bodyPr>
          <a:lstStyle/>
          <a:p>
            <a:pPr marL="514350" indent="-514350">
              <a:buAutoNum type="arabicPeriod"/>
            </a:pPr>
            <a:r>
              <a:rPr lang="en-AU" b="1" dirty="0" smtClean="0">
                <a:solidFill>
                  <a:srgbClr val="C00000"/>
                </a:solidFill>
                <a:latin typeface="Times New Roman" panose="02020603050405020304" pitchFamily="18" charset="0"/>
                <a:cs typeface="Times New Roman" panose="02020603050405020304" pitchFamily="18" charset="0"/>
              </a:rPr>
              <a:t>Excavator </a:t>
            </a:r>
          </a:p>
          <a:p>
            <a:pPr algn="just">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Excavators can be used for digging foundations, trenches, and excavation sites, as well as for removing materials and debris from construction sites</a:t>
            </a:r>
            <a:endParaRPr lang="en-US" b="1" dirty="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Are </a:t>
            </a:r>
            <a:r>
              <a:rPr lang="en-US" b="1" dirty="0">
                <a:latin typeface="Times New Roman" panose="02020603050405020304" pitchFamily="18" charset="0"/>
                <a:cs typeface="Times New Roman" panose="02020603050405020304" pitchFamily="18" charset="0"/>
              </a:rPr>
              <a:t>heavy construction equipment consisting of a boom, stick bucket and cab on a rotating platform</a:t>
            </a:r>
            <a:r>
              <a:rPr lang="en-US" b="1" dirty="0" smtClean="0">
                <a:latin typeface="Times New Roman" panose="02020603050405020304" pitchFamily="18" charset="0"/>
                <a:cs typeface="Times New Roman" panose="02020603050405020304" pitchFamily="18" charset="0"/>
              </a:rPr>
              <a:t>. </a:t>
            </a:r>
          </a:p>
          <a:p>
            <a:pPr algn="just">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Excavation is done by teeth attached to a bucket, which is capable of loading the excavated material directly to the transporting vehicle. [5]</a:t>
            </a:r>
          </a:p>
          <a:p>
            <a:pPr algn="just">
              <a:buFont typeface="Wingdings" panose="05000000000000000000" pitchFamily="2" charset="2"/>
              <a:buChar char="Ø"/>
            </a:pPr>
            <a:endParaRPr lang="en-US" b="1" dirty="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500575"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EQUIPMENT FOR </a:t>
            </a:r>
            <a:r>
              <a:rPr lang="en-AU" sz="3600" b="1" dirty="0" smtClean="0">
                <a:solidFill>
                  <a:srgbClr val="002060"/>
                </a:solidFill>
                <a:latin typeface="Times New Roman" panose="02020603050405020304" pitchFamily="18" charset="0"/>
                <a:cs typeface="Times New Roman" panose="02020603050405020304" pitchFamily="18" charset="0"/>
              </a:rPr>
              <a:t>EXCAVATION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pic>
        <p:nvPicPr>
          <p:cNvPr id="2052" name="Picture 4" descr="https://housing.com/news/wp-content/uploads/2023/03/Excavator-machines-Know-different-types-advantages-and-disadvantages-f.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28248" y="984738"/>
            <a:ext cx="4641832" cy="3812345"/>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8727121" y="4684542"/>
            <a:ext cx="2044086" cy="523220"/>
          </a:xfrm>
          <a:prstGeom prst="rect">
            <a:avLst/>
          </a:prstGeom>
        </p:spPr>
        <p:txBody>
          <a:bodyPr wrap="none">
            <a:spAutoFit/>
          </a:bodyPr>
          <a:lstStyle/>
          <a:p>
            <a:r>
              <a:rPr lang="en-AU" sz="2800" b="1" dirty="0">
                <a:latin typeface="Times New Roman" panose="02020603050405020304" pitchFamily="18" charset="0"/>
                <a:cs typeface="Times New Roman" panose="02020603050405020304" pitchFamily="18" charset="0"/>
              </a:rPr>
              <a:t>Source: [5]  </a:t>
            </a:r>
          </a:p>
        </p:txBody>
      </p:sp>
    </p:spTree>
    <p:extLst>
      <p:ext uri="{BB962C8B-B14F-4D97-AF65-F5344CB8AC3E}">
        <p14:creationId xmlns:p14="http://schemas.microsoft.com/office/powerpoint/2010/main" val="235860862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6843" y="804421"/>
            <a:ext cx="7095978" cy="6243492"/>
          </a:xfrm>
        </p:spPr>
        <p:txBody>
          <a:bodyPr>
            <a:normAutofit/>
          </a:bodyPr>
          <a:lstStyle/>
          <a:p>
            <a:pPr marL="514350" indent="-514350">
              <a:buAutoNum type="arabicPeriod" startAt="2"/>
            </a:pPr>
            <a:r>
              <a:rPr lang="en-AU" b="1" dirty="0" smtClean="0">
                <a:solidFill>
                  <a:srgbClr val="C00000"/>
                </a:solidFill>
                <a:latin typeface="Times New Roman" panose="02020603050405020304" pitchFamily="18" charset="0"/>
                <a:cs typeface="Times New Roman" panose="02020603050405020304" pitchFamily="18" charset="0"/>
              </a:rPr>
              <a:t>Dozers</a:t>
            </a:r>
            <a:r>
              <a:rPr lang="en-AU" b="1" dirty="0">
                <a:solidFill>
                  <a:srgbClr val="C00000"/>
                </a:solidFill>
                <a:latin typeface="Times New Roman" panose="02020603050405020304" pitchFamily="18" charset="0"/>
                <a:cs typeface="Times New Roman" panose="02020603050405020304" pitchFamily="18" charset="0"/>
              </a:rPr>
              <a:t>/ Bull Dozers </a:t>
            </a:r>
            <a:endParaRPr lang="en-AU" b="1" dirty="0" smtClean="0">
              <a:solidFill>
                <a:srgbClr val="C00000"/>
              </a:solidFill>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Bulldozers are, specifically, tractors equipped with a heavy, front-mounted blade on tracks or wheels.</a:t>
            </a:r>
          </a:p>
          <a:p>
            <a:pPr algn="just">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It </a:t>
            </a:r>
            <a:r>
              <a:rPr lang="en-AU" b="1" dirty="0">
                <a:latin typeface="Times New Roman" panose="02020603050405020304" pitchFamily="18" charset="0"/>
                <a:cs typeface="Times New Roman" panose="02020603050405020304" pitchFamily="18" charset="0"/>
              </a:rPr>
              <a:t>is a versatile mechanical instrument for scraping and the excavating in both firm and hard soil. </a:t>
            </a:r>
          </a:p>
          <a:p>
            <a:pPr algn="just">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It can work in worst condition of site like water logged as well as loose soil where other equipment cannot run. </a:t>
            </a:r>
            <a:endParaRPr lang="en-AU" b="1" dirty="0" smtClean="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It is used for site clearance, cutting mountainous and rocky terrain, Earthen road maintenance, moving earth haulages  up to 100m etc. </a:t>
            </a:r>
          </a:p>
          <a:p>
            <a:pPr algn="just">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a:p>
            <a:pPr>
              <a:buFont typeface="Wingdings" panose="05000000000000000000" pitchFamily="2" charset="2"/>
              <a:buChar char="Ø"/>
            </a:pPr>
            <a:endParaRPr lang="en-AU" b="1" dirty="0">
              <a:solidFill>
                <a:srgbClr val="C00000"/>
              </a:solidFill>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641252" y="-15538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EQUIPMENT FOR </a:t>
            </a:r>
            <a:r>
              <a:rPr lang="en-AU" sz="3600" b="1" dirty="0" smtClean="0">
                <a:solidFill>
                  <a:srgbClr val="002060"/>
                </a:solidFill>
                <a:latin typeface="Times New Roman" panose="02020603050405020304" pitchFamily="18" charset="0"/>
                <a:cs typeface="Times New Roman" panose="02020603050405020304" pitchFamily="18" charset="0"/>
              </a:rPr>
              <a:t>EXCAVATION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pic>
        <p:nvPicPr>
          <p:cNvPr id="3074" name="Picture 2" descr="john deere 1050k crawler doz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4689" y="902896"/>
            <a:ext cx="4567311" cy="4119270"/>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8291023" y="4234376"/>
            <a:ext cx="2044086" cy="523220"/>
          </a:xfrm>
          <a:prstGeom prst="rect">
            <a:avLst/>
          </a:prstGeom>
        </p:spPr>
        <p:txBody>
          <a:bodyPr wrap="none">
            <a:spAutoFit/>
          </a:bodyPr>
          <a:lstStyle/>
          <a:p>
            <a:r>
              <a:rPr lang="en-AU" sz="2800" b="1" dirty="0">
                <a:latin typeface="Times New Roman" panose="02020603050405020304" pitchFamily="18" charset="0"/>
                <a:cs typeface="Times New Roman" panose="02020603050405020304" pitchFamily="18" charset="0"/>
              </a:rPr>
              <a:t>Source: </a:t>
            </a:r>
            <a:r>
              <a:rPr lang="en-AU" sz="2800" b="1" dirty="0" smtClean="0">
                <a:latin typeface="Times New Roman" panose="02020603050405020304" pitchFamily="18" charset="0"/>
                <a:cs typeface="Times New Roman" panose="02020603050405020304" pitchFamily="18" charset="0"/>
              </a:rPr>
              <a:t>[6]  </a:t>
            </a:r>
            <a:endParaRPr lang="en-AU"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6706978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31763" y="1206645"/>
            <a:ext cx="7532077" cy="5348899"/>
          </a:xfrm>
        </p:spPr>
        <p:txBody>
          <a:bodyPr/>
          <a:lstStyle/>
          <a:p>
            <a:pPr marL="514350" indent="-514350">
              <a:buAutoNum type="arabicPeriod" startAt="3"/>
            </a:pPr>
            <a:r>
              <a:rPr lang="en-AU" b="1" dirty="0" smtClean="0">
                <a:solidFill>
                  <a:srgbClr val="C00000"/>
                </a:solidFill>
                <a:latin typeface="Times New Roman" panose="02020603050405020304" pitchFamily="18" charset="0"/>
                <a:cs typeface="Times New Roman" panose="02020603050405020304" pitchFamily="18" charset="0"/>
              </a:rPr>
              <a:t>Back Hoe Loaders  </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It is an excavating machine of the power shovel group which provides flexibility to accomplish a variety of work tasks</a:t>
            </a:r>
            <a:r>
              <a:rPr lang="en-AU" b="1" dirty="0" smtClean="0">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It is used to excavate below the natural surface on which it rests and can work on unstable ground conditions because of its four wheel drive tractor capability.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Back hoes are used to excavate trenches, pits for basement and generally grading work which requires precise control of depths. [2] </a:t>
            </a:r>
            <a:endParaRPr lang="en-AU" b="1" dirty="0">
              <a:latin typeface="Times New Roman" panose="02020603050405020304" pitchFamily="18" charset="0"/>
              <a:cs typeface="Times New Roman" panose="02020603050405020304" pitchFamily="18" charset="0"/>
            </a:endParaRPr>
          </a:p>
          <a:p>
            <a:pPr marL="0" indent="0" algn="just">
              <a:lnSpc>
                <a:spcPct val="100000"/>
              </a:lnSpc>
              <a:buNone/>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331763"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EQUIPMENT FOR </a:t>
            </a:r>
            <a:r>
              <a:rPr lang="en-AU" sz="3600" b="1" dirty="0" smtClean="0">
                <a:solidFill>
                  <a:srgbClr val="002060"/>
                </a:solidFill>
                <a:latin typeface="Times New Roman" panose="02020603050405020304" pitchFamily="18" charset="0"/>
                <a:cs typeface="Times New Roman" panose="02020603050405020304" pitchFamily="18" charset="0"/>
              </a:rPr>
              <a:t>EXCAVATION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pic>
        <p:nvPicPr>
          <p:cNvPr id="4098" name="Picture 2" descr="Best Backhoe Brand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63840" y="981562"/>
            <a:ext cx="4328160" cy="359043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8803277" y="4500304"/>
            <a:ext cx="2044086" cy="523220"/>
          </a:xfrm>
          <a:prstGeom prst="rect">
            <a:avLst/>
          </a:prstGeom>
        </p:spPr>
        <p:txBody>
          <a:bodyPr wrap="none">
            <a:spAutoFit/>
          </a:bodyPr>
          <a:lstStyle/>
          <a:p>
            <a:r>
              <a:rPr lang="en-AU" sz="2800" b="1" dirty="0">
                <a:latin typeface="Times New Roman" panose="02020603050405020304" pitchFamily="18" charset="0"/>
                <a:cs typeface="Times New Roman" panose="02020603050405020304" pitchFamily="18" charset="0"/>
              </a:rPr>
              <a:t>Source: </a:t>
            </a:r>
            <a:r>
              <a:rPr lang="en-AU" sz="2800" b="1" dirty="0" smtClean="0">
                <a:latin typeface="Times New Roman" panose="02020603050405020304" pitchFamily="18" charset="0"/>
                <a:cs typeface="Times New Roman" panose="02020603050405020304" pitchFamily="18" charset="0"/>
              </a:rPr>
              <a:t>[7]  </a:t>
            </a:r>
            <a:endParaRPr lang="en-AU"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708885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970670"/>
            <a:ext cx="7132320" cy="5887330"/>
          </a:xfrm>
        </p:spPr>
        <p:txBody>
          <a:bodyPr>
            <a:normAutofit lnSpcReduction="10000"/>
          </a:bodyPr>
          <a:lstStyle/>
          <a:p>
            <a:pPr marL="514350" indent="-514350">
              <a:buAutoNum type="arabicPeriod" startAt="4"/>
            </a:pPr>
            <a:r>
              <a:rPr lang="en-AU" b="1" dirty="0" smtClean="0">
                <a:solidFill>
                  <a:srgbClr val="C00000"/>
                </a:solidFill>
                <a:latin typeface="Times New Roman" panose="02020603050405020304" pitchFamily="18" charset="0"/>
                <a:cs typeface="Times New Roman" panose="02020603050405020304" pitchFamily="18" charset="0"/>
              </a:rPr>
              <a:t>Graders  </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Graders are most commonly used in civil construction, </a:t>
            </a:r>
            <a:r>
              <a:rPr lang="en-AU" b="1" dirty="0" smtClean="0">
                <a:latin typeface="Times New Roman" panose="02020603050405020304" pitchFamily="18" charset="0"/>
                <a:cs typeface="Times New Roman" panose="02020603050405020304" pitchFamily="18" charset="0"/>
              </a:rPr>
              <a:t>road works </a:t>
            </a:r>
            <a:r>
              <a:rPr lang="en-AU" b="1" dirty="0">
                <a:latin typeface="Times New Roman" panose="02020603050405020304" pitchFamily="18" charset="0"/>
                <a:cs typeface="Times New Roman" panose="02020603050405020304" pitchFamily="18" charset="0"/>
              </a:rPr>
              <a:t>and on mining sites for creating smooth and flat surfaces</a:t>
            </a:r>
            <a:r>
              <a:rPr lang="en-AU" b="1" dirty="0" smtClean="0">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With the help of teeth attached to them, they can scarify earth surface to loosen the materials which can eventually be shifted forward or to the sides by grading blades. [8]</a:t>
            </a:r>
            <a:r>
              <a:rPr lang="en-AU" b="1" dirty="0">
                <a:latin typeface="Times New Roman" panose="02020603050405020304" pitchFamily="18" charset="0"/>
                <a:cs typeface="Times New Roman" panose="02020603050405020304" pitchFamily="18" charset="0"/>
              </a:rPr>
              <a:t> </a:t>
            </a:r>
            <a:r>
              <a:rPr lang="en-AU" b="1" dirty="0" smtClean="0">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The self propelled grader are also known as motor grader and the </a:t>
            </a:r>
            <a:r>
              <a:rPr lang="en-AU" b="1" dirty="0">
                <a:latin typeface="Times New Roman" panose="02020603050405020304" pitchFamily="18" charset="0"/>
                <a:cs typeface="Times New Roman" panose="02020603050405020304" pitchFamily="18" charset="0"/>
              </a:rPr>
              <a:t>blade on a motor grader can be used on construction sites, road works and </a:t>
            </a:r>
            <a:r>
              <a:rPr lang="en-AU" b="1" dirty="0" smtClean="0">
                <a:latin typeface="Times New Roman" panose="02020603050405020304" pitchFamily="18" charset="0"/>
                <a:cs typeface="Times New Roman" panose="02020603050405020304" pitchFamily="18" charset="0"/>
              </a:rPr>
              <a:t>farm.</a:t>
            </a:r>
          </a:p>
          <a:p>
            <a:pPr>
              <a:buFont typeface="Wingdings" panose="05000000000000000000" pitchFamily="2" charset="2"/>
              <a:buChar char="Ø"/>
            </a:pPr>
            <a:endParaRPr lang="en-AU" b="1" dirty="0" smtClean="0">
              <a:solidFill>
                <a:srgbClr val="C00000"/>
              </a:solidFill>
              <a:latin typeface="Times New Roman" panose="02020603050405020304" pitchFamily="18" charset="0"/>
              <a:cs typeface="Times New Roman" panose="02020603050405020304" pitchFamily="18" charset="0"/>
            </a:endParaRPr>
          </a:p>
          <a:p>
            <a:pPr marL="0" indent="0">
              <a:buNone/>
            </a:pPr>
            <a:endParaRPr lang="en-AU" b="1" dirty="0">
              <a:solidFill>
                <a:srgbClr val="C00000"/>
              </a:solidFill>
              <a:latin typeface="Times New Roman" panose="02020603050405020304" pitchFamily="18" charset="0"/>
              <a:cs typeface="Times New Roman" panose="02020603050405020304" pitchFamily="18" charset="0"/>
            </a:endParaRPr>
          </a:p>
          <a:p>
            <a:pPr marL="0" indent="0">
              <a:buNone/>
            </a:pPr>
            <a:endParaRPr lang="en-AU" dirty="0"/>
          </a:p>
        </p:txBody>
      </p:sp>
      <p:pic>
        <p:nvPicPr>
          <p:cNvPr id="5122" name="Picture 2" descr="https://cdn.bookingtimes.com/Common/LoadImage?Id=15093&amp;v=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43336" y="432127"/>
            <a:ext cx="4257821" cy="4937761"/>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a:spLocks noGrp="1"/>
          </p:cNvSpPr>
          <p:nvPr>
            <p:ph type="title"/>
          </p:nvPr>
        </p:nvSpPr>
        <p:spPr>
          <a:xfrm>
            <a:off x="472440"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EQUIPMENT FOR </a:t>
            </a:r>
            <a:r>
              <a:rPr lang="en-AU" sz="3600" b="1" dirty="0" smtClean="0">
                <a:solidFill>
                  <a:srgbClr val="002060"/>
                </a:solidFill>
                <a:latin typeface="Times New Roman" panose="02020603050405020304" pitchFamily="18" charset="0"/>
                <a:cs typeface="Times New Roman" panose="02020603050405020304" pitchFamily="18" charset="0"/>
              </a:rPr>
              <a:t>EXCAVATION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6" name="Rectangle 5"/>
          <p:cNvSpPr/>
          <p:nvPr/>
        </p:nvSpPr>
        <p:spPr>
          <a:xfrm>
            <a:off x="8043622" y="4418961"/>
            <a:ext cx="2044086" cy="523220"/>
          </a:xfrm>
          <a:prstGeom prst="rect">
            <a:avLst/>
          </a:prstGeom>
        </p:spPr>
        <p:txBody>
          <a:bodyPr wrap="none">
            <a:spAutoFit/>
          </a:bodyPr>
          <a:lstStyle/>
          <a:p>
            <a:r>
              <a:rPr lang="en-AU" sz="2800" b="1" dirty="0">
                <a:latin typeface="Times New Roman" panose="02020603050405020304" pitchFamily="18" charset="0"/>
                <a:cs typeface="Times New Roman" panose="02020603050405020304" pitchFamily="18" charset="0"/>
              </a:rPr>
              <a:t>Source: </a:t>
            </a:r>
            <a:r>
              <a:rPr lang="en-AU" sz="2800" b="1" dirty="0" smtClean="0">
                <a:latin typeface="Times New Roman" panose="02020603050405020304" pitchFamily="18" charset="0"/>
                <a:cs typeface="Times New Roman" panose="02020603050405020304" pitchFamily="18" charset="0"/>
              </a:rPr>
              <a:t>[9]  </a:t>
            </a:r>
            <a:endParaRPr lang="en-AU"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8943172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19222" y="1192577"/>
            <a:ext cx="6744286" cy="5517711"/>
          </a:xfrm>
        </p:spPr>
        <p:txBody>
          <a:bodyPr>
            <a:normAutofit lnSpcReduction="10000"/>
          </a:bodyPr>
          <a:lstStyle/>
          <a:p>
            <a:pPr marL="514350" indent="-514350">
              <a:buAutoNum type="arabicPeriod" startAt="5"/>
            </a:pPr>
            <a:r>
              <a:rPr lang="en-AU" b="1" dirty="0" smtClean="0">
                <a:solidFill>
                  <a:srgbClr val="C00000"/>
                </a:solidFill>
                <a:latin typeface="Times New Roman" panose="02020603050405020304" pitchFamily="18" charset="0"/>
                <a:cs typeface="Times New Roman" panose="02020603050405020304" pitchFamily="18" charset="0"/>
              </a:rPr>
              <a:t>Scrapers  </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It is the machine capable of cutting thin layer of earth and taking some excavated material </a:t>
            </a:r>
            <a:r>
              <a:rPr lang="en-AU" b="1" dirty="0" smtClean="0">
                <a:latin typeface="Times New Roman" panose="02020603050405020304" pitchFamily="18" charset="0"/>
                <a:cs typeface="Times New Roman" panose="02020603050405020304" pitchFamily="18" charset="0"/>
              </a:rPr>
              <a:t>in </a:t>
            </a:r>
            <a:r>
              <a:rPr lang="en-AU" b="1" dirty="0">
                <a:latin typeface="Times New Roman" panose="02020603050405020304" pitchFamily="18" charset="0"/>
                <a:cs typeface="Times New Roman" panose="02020603050405020304" pitchFamily="18" charset="0"/>
              </a:rPr>
              <a:t>its bowl to be discharged in depression uniformly. </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Scraper can be self propelled or tractor pulled type. </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Self propelled can be crawler mounted type or rubber tyre mounted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These </a:t>
            </a:r>
            <a:r>
              <a:rPr lang="en-AU" b="1" dirty="0">
                <a:latin typeface="Times New Roman" panose="02020603050405020304" pitchFamily="18" charset="0"/>
                <a:cs typeface="Times New Roman" panose="02020603050405020304" pitchFamily="18" charset="0"/>
              </a:rPr>
              <a:t>are not suitable in such location where the cutting blade cannot work like </a:t>
            </a:r>
            <a:r>
              <a:rPr lang="en-AU" b="1" dirty="0" smtClean="0">
                <a:latin typeface="Times New Roman" panose="02020603050405020304" pitchFamily="18" charset="0"/>
                <a:cs typeface="Times New Roman" panose="02020603050405020304" pitchFamily="18" charset="0"/>
              </a:rPr>
              <a:t>wet and muddy </a:t>
            </a:r>
            <a:r>
              <a:rPr lang="en-AU" b="1" dirty="0">
                <a:latin typeface="Times New Roman" panose="02020603050405020304" pitchFamily="18" charset="0"/>
                <a:cs typeface="Times New Roman" panose="02020603050405020304" pitchFamily="18" charset="0"/>
              </a:rPr>
              <a:t>or rocky strata. </a:t>
            </a:r>
          </a:p>
          <a:p>
            <a:pPr marL="0" indent="0" algn="just">
              <a:lnSpc>
                <a:spcPct val="100000"/>
              </a:lnSpc>
              <a:buNone/>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500575"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EQUIPMENT FOR </a:t>
            </a:r>
            <a:r>
              <a:rPr lang="en-AU" sz="3600" b="1" dirty="0" smtClean="0">
                <a:solidFill>
                  <a:srgbClr val="002060"/>
                </a:solidFill>
                <a:latin typeface="Times New Roman" panose="02020603050405020304" pitchFamily="18" charset="0"/>
                <a:cs typeface="Times New Roman" panose="02020603050405020304" pitchFamily="18" charset="0"/>
              </a:rPr>
              <a:t>EXCAVATION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pic>
        <p:nvPicPr>
          <p:cNvPr id="1028" name="Picture 4" descr="What Is a Scraper Used for in Constructi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19083" y="1192577"/>
            <a:ext cx="4762500" cy="3337220"/>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8282773" y="4529797"/>
            <a:ext cx="2223622" cy="523220"/>
          </a:xfrm>
          <a:prstGeom prst="rect">
            <a:avLst/>
          </a:prstGeom>
        </p:spPr>
        <p:txBody>
          <a:bodyPr wrap="none">
            <a:spAutoFit/>
          </a:bodyPr>
          <a:lstStyle/>
          <a:p>
            <a:r>
              <a:rPr lang="en-AU" sz="2800" b="1" dirty="0">
                <a:latin typeface="Times New Roman" panose="02020603050405020304" pitchFamily="18" charset="0"/>
                <a:cs typeface="Times New Roman" panose="02020603050405020304" pitchFamily="18" charset="0"/>
              </a:rPr>
              <a:t>Source: </a:t>
            </a:r>
            <a:r>
              <a:rPr lang="en-AU" sz="2800" b="1" dirty="0" smtClean="0">
                <a:latin typeface="Times New Roman" panose="02020603050405020304" pitchFamily="18" charset="0"/>
                <a:cs typeface="Times New Roman" panose="02020603050405020304" pitchFamily="18" charset="0"/>
              </a:rPr>
              <a:t>[10]  </a:t>
            </a:r>
            <a:endParaRPr lang="en-AU"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6538149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1419" y="0"/>
            <a:ext cx="10515600" cy="1069145"/>
          </a:xfrm>
        </p:spPr>
        <p:txBody>
          <a:bodyPr>
            <a:normAutofit/>
          </a:bodyPr>
          <a:lstStyle/>
          <a:p>
            <a:r>
              <a:rPr lang="en-AU" sz="3600" b="1" dirty="0">
                <a:solidFill>
                  <a:srgbClr val="002060"/>
                </a:solidFill>
                <a:latin typeface="Times New Roman" panose="02020603050405020304" pitchFamily="18" charset="0"/>
                <a:cs typeface="Times New Roman" panose="02020603050405020304" pitchFamily="18" charset="0"/>
              </a:rPr>
              <a:t>EQUIPMENT FOR TRANSPORTATION</a:t>
            </a:r>
          </a:p>
        </p:txBody>
      </p:sp>
      <p:sp>
        <p:nvSpPr>
          <p:cNvPr id="3" name="Content Placeholder 2"/>
          <p:cNvSpPr>
            <a:spLocks noGrp="1"/>
          </p:cNvSpPr>
          <p:nvPr>
            <p:ph idx="1"/>
          </p:nvPr>
        </p:nvSpPr>
        <p:spPr>
          <a:xfrm>
            <a:off x="233289" y="1069145"/>
            <a:ext cx="9206133" cy="5588049"/>
          </a:xfrm>
        </p:spPr>
        <p:txBody>
          <a:bodyPr>
            <a:normAutofit/>
          </a:bodyPr>
          <a:lstStyle/>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In construction site, the earth moving work is especially carried out by transportation equipment. </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In transporting excavated materials, processed </a:t>
            </a:r>
            <a:r>
              <a:rPr lang="en-AU" b="1" dirty="0" smtClean="0">
                <a:latin typeface="Times New Roman" panose="02020603050405020304" pitchFamily="18" charset="0"/>
                <a:cs typeface="Times New Roman" panose="02020603050405020304" pitchFamily="18" charset="0"/>
              </a:rPr>
              <a:t>aggregate, </a:t>
            </a:r>
            <a:r>
              <a:rPr lang="en-AU" b="1" dirty="0">
                <a:latin typeface="Times New Roman" panose="02020603050405020304" pitchFamily="18" charset="0"/>
                <a:cs typeface="Times New Roman" panose="02020603050405020304" pitchFamily="18" charset="0"/>
              </a:rPr>
              <a:t>and construction materials, and for moving other pieces of construction equipment, transportation equipment serves as a hauling unit. </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Large scale cutting and embankment is necessary in </a:t>
            </a:r>
            <a:r>
              <a:rPr lang="en-AU" b="1" dirty="0" smtClean="0">
                <a:latin typeface="Times New Roman" panose="02020603050405020304" pitchFamily="18" charset="0"/>
                <a:cs typeface="Times New Roman" panose="02020603050405020304" pitchFamily="18" charset="0"/>
              </a:rPr>
              <a:t>construction.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The types of equipment for transportation can be trucks, rail wagon, mini dumpers, loaders, belt conveyor, bucket conveyor, ropeways etc.  </a:t>
            </a:r>
            <a:endParaRPr lang="en-A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8366246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62950" y="1325563"/>
            <a:ext cx="11344422" cy="5103373"/>
          </a:xfrm>
        </p:spPr>
        <p:txBody>
          <a:bodyPr>
            <a:normAutofit/>
          </a:bodyPr>
          <a:lstStyle/>
          <a:p>
            <a:pPr marL="514350" indent="-514350">
              <a:buAutoNum type="arabicPeriod"/>
            </a:pPr>
            <a:r>
              <a:rPr lang="en-AU" b="1" dirty="0" smtClean="0">
                <a:solidFill>
                  <a:srgbClr val="C00000"/>
                </a:solidFill>
                <a:latin typeface="Times New Roman" panose="02020603050405020304" pitchFamily="18" charset="0"/>
                <a:cs typeface="Times New Roman" panose="02020603050405020304" pitchFamily="18" charset="0"/>
              </a:rPr>
              <a:t>Trucks  </a:t>
            </a:r>
          </a:p>
          <a:p>
            <a:pPr algn="just">
              <a:lnSpc>
                <a:spcPct val="11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Trucks are the hauling units that provide transportation facility for excavated materials, equipment, aggregates etc. </a:t>
            </a:r>
          </a:p>
          <a:p>
            <a:pPr algn="just">
              <a:lnSpc>
                <a:spcPct val="11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Trucks can be an ordinary type and dump type. </a:t>
            </a:r>
          </a:p>
          <a:p>
            <a:pPr algn="just">
              <a:lnSpc>
                <a:spcPct val="11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Ordinary truck (Flat bed truck) are not capable of self emptying the materials. </a:t>
            </a:r>
          </a:p>
          <a:p>
            <a:pPr algn="just">
              <a:lnSpc>
                <a:spcPct val="11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Dump truck are capable of dumping the load automatically by lifting the body with the help of hydraulic attachment. </a:t>
            </a:r>
          </a:p>
        </p:txBody>
      </p:sp>
      <p:sp>
        <p:nvSpPr>
          <p:cNvPr id="4" name="Title 1"/>
          <p:cNvSpPr>
            <a:spLocks noGrp="1"/>
          </p:cNvSpPr>
          <p:nvPr>
            <p:ph type="title"/>
          </p:nvPr>
        </p:nvSpPr>
        <p:spPr>
          <a:xfrm>
            <a:off x="584981" y="0"/>
            <a:ext cx="10922391" cy="1325563"/>
          </a:xfrm>
        </p:spPr>
        <p:txBody>
          <a:bodyPr>
            <a:normAutofit/>
          </a:bodyPr>
          <a:lstStyle/>
          <a:p>
            <a:r>
              <a:rPr lang="en-AU" sz="3600" b="1" dirty="0">
                <a:solidFill>
                  <a:srgbClr val="002060"/>
                </a:solidFill>
                <a:latin typeface="Times New Roman" panose="02020603050405020304" pitchFamily="18" charset="0"/>
                <a:cs typeface="Times New Roman" panose="02020603050405020304" pitchFamily="18" charset="0"/>
              </a:rPr>
              <a:t>EQUIPMENT FOR </a:t>
            </a:r>
            <a:r>
              <a:rPr lang="en-AU" sz="3600" b="1" dirty="0" smtClean="0">
                <a:solidFill>
                  <a:srgbClr val="002060"/>
                </a:solidFill>
                <a:latin typeface="Times New Roman" panose="02020603050405020304" pitchFamily="18" charset="0"/>
                <a:cs typeface="Times New Roman" panose="02020603050405020304" pitchFamily="18" charset="0"/>
              </a:rPr>
              <a:t>TRANSPORTATION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4033448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13183" y="908736"/>
            <a:ext cx="9193127" cy="6018407"/>
          </a:xfrm>
        </p:spPr>
        <p:txBody>
          <a:bodyPr>
            <a:normAutofit/>
          </a:bodyPr>
          <a:lstStyle/>
          <a:p>
            <a:pPr marL="514350" indent="-514350" algn="just">
              <a:buAutoNum type="arabicPeriod" startAt="2"/>
            </a:pPr>
            <a:r>
              <a:rPr lang="en-AU" b="1" dirty="0">
                <a:solidFill>
                  <a:srgbClr val="C00000"/>
                </a:solidFill>
                <a:latin typeface="Times New Roman" panose="02020603050405020304" pitchFamily="18" charset="0"/>
                <a:cs typeface="Times New Roman" panose="02020603050405020304" pitchFamily="18" charset="0"/>
              </a:rPr>
              <a:t>Rail </a:t>
            </a:r>
            <a:r>
              <a:rPr lang="en-AU" b="1" dirty="0" smtClean="0">
                <a:solidFill>
                  <a:srgbClr val="C00000"/>
                </a:solidFill>
                <a:latin typeface="Times New Roman" panose="02020603050405020304" pitchFamily="18" charset="0"/>
                <a:cs typeface="Times New Roman" panose="02020603050405020304" pitchFamily="18" charset="0"/>
              </a:rPr>
              <a:t>wagons </a:t>
            </a:r>
          </a:p>
          <a:p>
            <a:pPr algn="just">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Mostly rail wagons are used in tunnel excavation. </a:t>
            </a:r>
          </a:p>
          <a:p>
            <a:pPr algn="just">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They are used when large quantity of material has to be transported to large hauling distance. </a:t>
            </a:r>
          </a:p>
          <a:p>
            <a:pPr marL="514350" indent="-514350" algn="just">
              <a:buAutoNum type="arabicPeriod" startAt="3"/>
            </a:pPr>
            <a:r>
              <a:rPr lang="en-AU" b="1" dirty="0" smtClean="0">
                <a:solidFill>
                  <a:srgbClr val="C00000"/>
                </a:solidFill>
                <a:latin typeface="Times New Roman" panose="02020603050405020304" pitchFamily="18" charset="0"/>
                <a:cs typeface="Times New Roman" panose="02020603050405020304" pitchFamily="18" charset="0"/>
              </a:rPr>
              <a:t>Mini Dumpers </a:t>
            </a:r>
          </a:p>
          <a:p>
            <a:pPr algn="just">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Mini dumpers are small front end dump truck with small capacity bowl in front. </a:t>
            </a:r>
          </a:p>
          <a:p>
            <a:pPr algn="just">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They are used when materials to be transported is of very small quantity to a relatively short distance.  </a:t>
            </a:r>
            <a:endParaRPr lang="en-AU" b="1" dirty="0" smtClean="0">
              <a:latin typeface="Times New Roman" panose="02020603050405020304" pitchFamily="18" charset="0"/>
              <a:cs typeface="Times New Roman" panose="02020603050405020304" pitchFamily="18" charset="0"/>
            </a:endParaRPr>
          </a:p>
          <a:p>
            <a:pPr marL="514350" indent="-514350" algn="just">
              <a:buAutoNum type="arabicPeriod" startAt="4"/>
            </a:pPr>
            <a:r>
              <a:rPr lang="en-AU" b="1" dirty="0">
                <a:solidFill>
                  <a:srgbClr val="C00000"/>
                </a:solidFill>
                <a:latin typeface="Times New Roman" panose="02020603050405020304" pitchFamily="18" charset="0"/>
                <a:cs typeface="Times New Roman" panose="02020603050405020304" pitchFamily="18" charset="0"/>
              </a:rPr>
              <a:t>Belt Conveyor  </a:t>
            </a:r>
            <a:endParaRPr lang="en-AU" b="1" dirty="0" smtClean="0">
              <a:solidFill>
                <a:srgbClr val="C00000"/>
              </a:solidFill>
              <a:latin typeface="Times New Roman" panose="02020603050405020304" pitchFamily="18" charset="0"/>
              <a:cs typeface="Times New Roman" panose="02020603050405020304" pitchFamily="18" charset="0"/>
            </a:endParaRPr>
          </a:p>
          <a:p>
            <a:pPr algn="just"/>
            <a:r>
              <a:rPr lang="en-AU" b="1" dirty="0" smtClean="0">
                <a:latin typeface="Times New Roman" panose="02020603050405020304" pitchFamily="18" charset="0"/>
                <a:cs typeface="Times New Roman" panose="02020603050405020304" pitchFamily="18" charset="0"/>
              </a:rPr>
              <a:t>Belt conveyor are generally of fixed type. Belt conveyor are loaded with the help of loaders. Used in gravel and sand quarries.  </a:t>
            </a:r>
            <a:endParaRPr lang="en-AU" b="1" dirty="0">
              <a:latin typeface="Times New Roman" panose="02020603050405020304" pitchFamily="18" charset="0"/>
              <a:cs typeface="Times New Roman" panose="02020603050405020304" pitchFamily="18" charset="0"/>
            </a:endParaRPr>
          </a:p>
          <a:p>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697522" y="0"/>
            <a:ext cx="10711375" cy="1325563"/>
          </a:xfrm>
        </p:spPr>
        <p:txBody>
          <a:bodyPr>
            <a:normAutofit/>
          </a:bodyPr>
          <a:lstStyle/>
          <a:p>
            <a:r>
              <a:rPr lang="en-AU" sz="3600" b="1" dirty="0">
                <a:solidFill>
                  <a:srgbClr val="002060"/>
                </a:solidFill>
                <a:latin typeface="Times New Roman" panose="02020603050405020304" pitchFamily="18" charset="0"/>
                <a:cs typeface="Times New Roman" panose="02020603050405020304" pitchFamily="18" charset="0"/>
              </a:rPr>
              <a:t>EQUIPMENT FOR </a:t>
            </a:r>
            <a:r>
              <a:rPr lang="en-AU" sz="3600" b="1" dirty="0" smtClean="0">
                <a:solidFill>
                  <a:srgbClr val="002060"/>
                </a:solidFill>
                <a:latin typeface="Times New Roman" panose="02020603050405020304" pitchFamily="18" charset="0"/>
                <a:cs typeface="Times New Roman" panose="02020603050405020304" pitchFamily="18" charset="0"/>
              </a:rPr>
              <a:t>TRANSPORTATION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1233878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4816" y="1058276"/>
            <a:ext cx="9487486" cy="5532437"/>
          </a:xfrm>
        </p:spPr>
        <p:txBody>
          <a:bodyPr>
            <a:normAutofit/>
          </a:bodyPr>
          <a:lstStyle/>
          <a:p>
            <a:pPr marL="0" indent="0">
              <a:buNone/>
            </a:pPr>
            <a:r>
              <a:rPr lang="en-AU" b="1" dirty="0" smtClean="0">
                <a:solidFill>
                  <a:srgbClr val="C00000"/>
                </a:solidFill>
                <a:latin typeface="Times New Roman" panose="02020603050405020304" pitchFamily="18" charset="0"/>
                <a:cs typeface="Times New Roman" panose="02020603050405020304" pitchFamily="18" charset="0"/>
              </a:rPr>
              <a:t>5.  Loaders</a:t>
            </a:r>
            <a:r>
              <a:rPr lang="en-AU" dirty="0" smtClean="0"/>
              <a:t>  </a:t>
            </a:r>
          </a:p>
          <a:p>
            <a:pPr>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They are used to excavate soft soil and transport it while excavating to a short distance. </a:t>
            </a:r>
          </a:p>
          <a:p>
            <a:pPr>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Loaders are used to load rocks and stones for crushing aggregates in jaw crusher at site.  </a:t>
            </a:r>
          </a:p>
          <a:p>
            <a:pPr marL="0" indent="0">
              <a:lnSpc>
                <a:spcPct val="100000"/>
              </a:lnSpc>
              <a:buNone/>
            </a:pPr>
            <a:r>
              <a:rPr lang="en-AU" b="1" dirty="0" smtClean="0">
                <a:solidFill>
                  <a:srgbClr val="C00000"/>
                </a:solidFill>
                <a:latin typeface="Times New Roman" panose="02020603050405020304" pitchFamily="18" charset="0"/>
                <a:cs typeface="Times New Roman" panose="02020603050405020304" pitchFamily="18" charset="0"/>
              </a:rPr>
              <a:t>6.  Bucket </a:t>
            </a:r>
            <a:r>
              <a:rPr lang="en-AU" b="1" dirty="0">
                <a:solidFill>
                  <a:srgbClr val="C00000"/>
                </a:solidFill>
                <a:latin typeface="Times New Roman" panose="02020603050405020304" pitchFamily="18" charset="0"/>
                <a:cs typeface="Times New Roman" panose="02020603050405020304" pitchFamily="18" charset="0"/>
              </a:rPr>
              <a:t>Conveyors </a:t>
            </a:r>
          </a:p>
          <a:p>
            <a:pPr>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These are efficient means of  transporting loose materials in vertical direction. </a:t>
            </a:r>
          </a:p>
          <a:p>
            <a:pPr>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Loading is done manually or mechanically and emptying is done automatically. </a:t>
            </a:r>
          </a:p>
        </p:txBody>
      </p:sp>
      <p:sp>
        <p:nvSpPr>
          <p:cNvPr id="4" name="Title 1"/>
          <p:cNvSpPr>
            <a:spLocks noGrp="1"/>
          </p:cNvSpPr>
          <p:nvPr>
            <p:ph type="title"/>
          </p:nvPr>
        </p:nvSpPr>
        <p:spPr>
          <a:xfrm>
            <a:off x="677007" y="0"/>
            <a:ext cx="10837985" cy="1325563"/>
          </a:xfrm>
        </p:spPr>
        <p:txBody>
          <a:bodyPr>
            <a:normAutofit/>
          </a:bodyPr>
          <a:lstStyle/>
          <a:p>
            <a:r>
              <a:rPr lang="en-AU" sz="3600" b="1" dirty="0">
                <a:solidFill>
                  <a:srgbClr val="002060"/>
                </a:solidFill>
                <a:latin typeface="Times New Roman" panose="02020603050405020304" pitchFamily="18" charset="0"/>
                <a:cs typeface="Times New Roman" panose="02020603050405020304" pitchFamily="18" charset="0"/>
              </a:rPr>
              <a:t>EQUIPMENT FOR </a:t>
            </a:r>
            <a:r>
              <a:rPr lang="en-AU" sz="3600" b="1" dirty="0" smtClean="0">
                <a:solidFill>
                  <a:srgbClr val="002060"/>
                </a:solidFill>
                <a:latin typeface="Times New Roman" panose="02020603050405020304" pitchFamily="18" charset="0"/>
                <a:cs typeface="Times New Roman" panose="02020603050405020304" pitchFamily="18" charset="0"/>
              </a:rPr>
              <a:t>TRANSPORTATION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2996993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7185" y="-141312"/>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EARTH COMPACTING EQUIPMENT </a:t>
            </a:r>
          </a:p>
        </p:txBody>
      </p:sp>
      <p:sp>
        <p:nvSpPr>
          <p:cNvPr id="3" name="Content Placeholder 2"/>
          <p:cNvSpPr>
            <a:spLocks noGrp="1"/>
          </p:cNvSpPr>
          <p:nvPr>
            <p:ph idx="1"/>
          </p:nvPr>
        </p:nvSpPr>
        <p:spPr>
          <a:xfrm>
            <a:off x="275493" y="1057641"/>
            <a:ext cx="9684433" cy="5652647"/>
          </a:xfrm>
        </p:spPr>
        <p:txBody>
          <a:bodyPr>
            <a:normAutofit/>
          </a:bodyPr>
          <a:lstStyle/>
          <a:p>
            <a:pPr algn="just">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After the ground is brought to shape by cutting or filling , it needs to be compacted to specified density for supporting load over </a:t>
            </a:r>
            <a:r>
              <a:rPr lang="en-US" b="1" dirty="0" smtClean="0">
                <a:latin typeface="Times New Roman" panose="02020603050405020304" pitchFamily="18" charset="0"/>
                <a:cs typeface="Times New Roman" panose="02020603050405020304" pitchFamily="18" charset="0"/>
              </a:rPr>
              <a:t>it. </a:t>
            </a:r>
          </a:p>
          <a:p>
            <a:pPr algn="just">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By applying weight to the material, the size of the spaces between individual particles will be decreased. </a:t>
            </a:r>
          </a:p>
          <a:p>
            <a:pPr algn="just">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A compacting machine is a device that applies downward pressure on dirt, soil or gravel to compress the ground and fill in air pockets. </a:t>
            </a:r>
          </a:p>
          <a:p>
            <a:pPr algn="just">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The type of the compacting equipment that the contractor uses depend on the material being compacted. </a:t>
            </a:r>
          </a:p>
          <a:p>
            <a:pPr algn="just">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Equipment may be rollers and compactors. </a:t>
            </a:r>
            <a:endParaRPr lang="en-A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8731370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48528" y="766422"/>
            <a:ext cx="4548555" cy="2521291"/>
          </a:xfrm>
        </p:spPr>
        <p:txBody>
          <a:bodyPr>
            <a:normAutofit fontScale="85000" lnSpcReduction="20000"/>
          </a:bodyPr>
          <a:lstStyle/>
          <a:p>
            <a:pPr marL="0" indent="0">
              <a:buNone/>
            </a:pPr>
            <a:r>
              <a:rPr lang="en-AU" b="1" dirty="0" smtClean="0">
                <a:solidFill>
                  <a:srgbClr val="C00000"/>
                </a:solidFill>
                <a:latin typeface="Times New Roman" panose="02020603050405020304" pitchFamily="18" charset="0"/>
                <a:cs typeface="Times New Roman" panose="02020603050405020304" pitchFamily="18" charset="0"/>
              </a:rPr>
              <a:t>Rollers  </a:t>
            </a:r>
          </a:p>
          <a:p>
            <a:pPr marL="0" indent="0">
              <a:lnSpc>
                <a:spcPct val="120000"/>
              </a:lnSpc>
              <a:buNone/>
            </a:pPr>
            <a:r>
              <a:rPr lang="en-AU" b="1" u="sng" dirty="0" smtClean="0">
                <a:latin typeface="Times New Roman" panose="02020603050405020304" pitchFamily="18" charset="0"/>
                <a:cs typeface="Times New Roman" panose="02020603050405020304" pitchFamily="18" charset="0"/>
              </a:rPr>
              <a:t>Steel Wheel Roller </a:t>
            </a:r>
          </a:p>
          <a:p>
            <a:pPr marL="0" indent="0" algn="just">
              <a:lnSpc>
                <a:spcPct val="120000"/>
              </a:lnSpc>
              <a:buNone/>
            </a:pPr>
            <a:r>
              <a:rPr lang="en-AU" b="1" dirty="0" smtClean="0">
                <a:latin typeface="Times New Roman" panose="02020603050405020304" pitchFamily="18" charset="0"/>
                <a:cs typeface="Times New Roman" panose="02020603050405020304" pitchFamily="18" charset="0"/>
              </a:rPr>
              <a:t>It is also called smooth wheel rollers used for the compaction of sand, gravel and mixtures of sand and gravel. </a:t>
            </a:r>
          </a:p>
        </p:txBody>
      </p:sp>
      <p:sp>
        <p:nvSpPr>
          <p:cNvPr id="4" name="Title 1"/>
          <p:cNvSpPr>
            <a:spLocks noGrp="1"/>
          </p:cNvSpPr>
          <p:nvPr>
            <p:ph type="title"/>
          </p:nvPr>
        </p:nvSpPr>
        <p:spPr>
          <a:xfrm>
            <a:off x="697523" y="-21511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EARTH COMPACTING </a:t>
            </a:r>
            <a:r>
              <a:rPr lang="en-AU" sz="3600" b="1" dirty="0" smtClean="0">
                <a:solidFill>
                  <a:srgbClr val="002060"/>
                </a:solidFill>
                <a:latin typeface="Times New Roman" panose="02020603050405020304" pitchFamily="18" charset="0"/>
                <a:cs typeface="Times New Roman" panose="02020603050405020304" pitchFamily="18" charset="0"/>
              </a:rPr>
              <a:t>EQUIPMENT (Cont’d..)  </a:t>
            </a:r>
            <a:endParaRPr lang="en-AU" sz="3600" b="1" dirty="0">
              <a:solidFill>
                <a:srgbClr val="002060"/>
              </a:solidFill>
              <a:latin typeface="Times New Roman" panose="02020603050405020304" pitchFamily="18" charset="0"/>
              <a:cs typeface="Times New Roman" panose="02020603050405020304" pitchFamily="18" charset="0"/>
            </a:endParaRPr>
          </a:p>
        </p:txBody>
      </p:sp>
      <p:pic>
        <p:nvPicPr>
          <p:cNvPr id="2054" name="Picture 6" descr="can flatten and pave entire sections quickly and efficiently"/>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48528" y="3265337"/>
            <a:ext cx="4239066" cy="2840041"/>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Drum's weight can be increased through ballasting for more efficient compacti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411111" y="3012489"/>
            <a:ext cx="4163880" cy="3151875"/>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5514692" y="1057571"/>
            <a:ext cx="5955009" cy="1938992"/>
          </a:xfrm>
          <a:prstGeom prst="rect">
            <a:avLst/>
          </a:prstGeom>
        </p:spPr>
        <p:txBody>
          <a:bodyPr wrap="square">
            <a:spAutoFit/>
          </a:bodyPr>
          <a:lstStyle/>
          <a:p>
            <a:pPr algn="just"/>
            <a:r>
              <a:rPr lang="en-AU" sz="2400" b="1" u="sng" dirty="0">
                <a:latin typeface="Times New Roman" panose="02020603050405020304" pitchFamily="18" charset="0"/>
                <a:cs typeface="Times New Roman" panose="02020603050405020304" pitchFamily="18" charset="0"/>
              </a:rPr>
              <a:t>Sheep Footed Roller </a:t>
            </a:r>
          </a:p>
          <a:p>
            <a:pPr algn="just"/>
            <a:r>
              <a:rPr lang="en-AU" sz="2400" b="1" dirty="0">
                <a:latin typeface="Times New Roman" panose="02020603050405020304" pitchFamily="18" charset="0"/>
                <a:cs typeface="Times New Roman" panose="02020603050405020304" pitchFamily="18" charset="0"/>
              </a:rPr>
              <a:t>It consist of hollow steel drum and suitable for clayey soil. Pads of the shape of sheep’s foot are attached on an outer surface of a hollow </a:t>
            </a:r>
            <a:r>
              <a:rPr lang="en-AU" sz="2400" b="1" dirty="0" smtClean="0">
                <a:latin typeface="Times New Roman" panose="02020603050405020304" pitchFamily="18" charset="0"/>
                <a:cs typeface="Times New Roman" panose="02020603050405020304" pitchFamily="18" charset="0"/>
              </a:rPr>
              <a:t>drum. </a:t>
            </a:r>
            <a:endParaRPr lang="en-AU" sz="2400" b="1" dirty="0">
              <a:latin typeface="Times New Roman" panose="02020603050405020304" pitchFamily="18" charset="0"/>
              <a:cs typeface="Times New Roman" panose="02020603050405020304" pitchFamily="18" charset="0"/>
            </a:endParaRPr>
          </a:p>
        </p:txBody>
      </p:sp>
      <p:sp>
        <p:nvSpPr>
          <p:cNvPr id="10" name="Rectangle 9"/>
          <p:cNvSpPr/>
          <p:nvPr/>
        </p:nvSpPr>
        <p:spPr>
          <a:xfrm>
            <a:off x="9504656" y="3418449"/>
            <a:ext cx="2223622" cy="523220"/>
          </a:xfrm>
          <a:prstGeom prst="rect">
            <a:avLst/>
          </a:prstGeom>
        </p:spPr>
        <p:txBody>
          <a:bodyPr wrap="none">
            <a:spAutoFit/>
          </a:bodyPr>
          <a:lstStyle/>
          <a:p>
            <a:r>
              <a:rPr lang="en-AU" sz="2800" b="1" dirty="0">
                <a:latin typeface="Times New Roman" panose="02020603050405020304" pitchFamily="18" charset="0"/>
                <a:cs typeface="Times New Roman" panose="02020603050405020304" pitchFamily="18" charset="0"/>
              </a:rPr>
              <a:t>Source: </a:t>
            </a:r>
            <a:r>
              <a:rPr lang="en-AU" sz="2800" b="1" dirty="0" smtClean="0">
                <a:latin typeface="Times New Roman" panose="02020603050405020304" pitchFamily="18" charset="0"/>
                <a:cs typeface="Times New Roman" panose="02020603050405020304" pitchFamily="18" charset="0"/>
              </a:rPr>
              <a:t>[11]  </a:t>
            </a:r>
            <a:endParaRPr lang="en-AU" sz="2800" b="1" dirty="0">
              <a:latin typeface="Times New Roman" panose="02020603050405020304" pitchFamily="18" charset="0"/>
              <a:cs typeface="Times New Roman" panose="02020603050405020304" pitchFamily="18" charset="0"/>
            </a:endParaRPr>
          </a:p>
        </p:txBody>
      </p:sp>
      <p:sp>
        <p:nvSpPr>
          <p:cNvPr id="11" name="Rectangle 10"/>
          <p:cNvSpPr/>
          <p:nvPr/>
        </p:nvSpPr>
        <p:spPr>
          <a:xfrm>
            <a:off x="922368" y="6105378"/>
            <a:ext cx="2223622" cy="523220"/>
          </a:xfrm>
          <a:prstGeom prst="rect">
            <a:avLst/>
          </a:prstGeom>
        </p:spPr>
        <p:txBody>
          <a:bodyPr wrap="none">
            <a:spAutoFit/>
          </a:bodyPr>
          <a:lstStyle/>
          <a:p>
            <a:r>
              <a:rPr lang="en-AU" sz="2800" b="1" dirty="0">
                <a:latin typeface="Times New Roman" panose="02020603050405020304" pitchFamily="18" charset="0"/>
                <a:cs typeface="Times New Roman" panose="02020603050405020304" pitchFamily="18" charset="0"/>
              </a:rPr>
              <a:t>Source: </a:t>
            </a:r>
            <a:r>
              <a:rPr lang="en-AU" sz="2800" b="1" dirty="0" smtClean="0">
                <a:latin typeface="Times New Roman" panose="02020603050405020304" pitchFamily="18" charset="0"/>
                <a:cs typeface="Times New Roman" panose="02020603050405020304" pitchFamily="18" charset="0"/>
              </a:rPr>
              <a:t>[11]  </a:t>
            </a:r>
            <a:endParaRPr lang="en-AU"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6744945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743616"/>
            <a:ext cx="5955009" cy="2308324"/>
          </a:xfrm>
          <a:prstGeom prst="rect">
            <a:avLst/>
          </a:prstGeom>
        </p:spPr>
        <p:txBody>
          <a:bodyPr wrap="square">
            <a:spAutoFit/>
          </a:bodyPr>
          <a:lstStyle/>
          <a:p>
            <a:pPr algn="just"/>
            <a:r>
              <a:rPr lang="en-AU" sz="2400" b="1" u="sng" dirty="0" smtClean="0">
                <a:latin typeface="Times New Roman" panose="02020603050405020304" pitchFamily="18" charset="0"/>
                <a:cs typeface="Times New Roman" panose="02020603050405020304" pitchFamily="18" charset="0"/>
              </a:rPr>
              <a:t>Grid Roller </a:t>
            </a:r>
            <a:endParaRPr lang="en-AU" sz="2400" b="1" u="sng" dirty="0">
              <a:latin typeface="Times New Roman" panose="02020603050405020304" pitchFamily="18" charset="0"/>
              <a:cs typeface="Times New Roman" panose="02020603050405020304" pitchFamily="18" charset="0"/>
            </a:endParaRPr>
          </a:p>
          <a:p>
            <a:pPr algn="just"/>
            <a:r>
              <a:rPr lang="en-AU" sz="2400" b="1" dirty="0" smtClean="0">
                <a:latin typeface="Times New Roman" panose="02020603050405020304" pitchFamily="18" charset="0"/>
                <a:cs typeface="Times New Roman" panose="02020603050405020304" pitchFamily="18" charset="0"/>
              </a:rPr>
              <a:t>The drum of this roller is covered by steel chain grids which gives more pressure on the surface to be compacted. These compactors are used on granular materials when size of the grain is relatively larger. </a:t>
            </a:r>
            <a:endParaRPr lang="en-AU" sz="2400" b="1" dirty="0">
              <a:latin typeface="Times New Roman" panose="02020603050405020304" pitchFamily="18" charset="0"/>
              <a:cs typeface="Times New Roman" panose="02020603050405020304" pitchFamily="18" charset="0"/>
            </a:endParaRPr>
          </a:p>
        </p:txBody>
      </p:sp>
      <p:pic>
        <p:nvPicPr>
          <p:cNvPr id="3074" name="Picture 2" descr="Provides high contact pressure with little kneadi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8079" y="3051940"/>
            <a:ext cx="4807063" cy="2894228"/>
          </a:xfrm>
          <a:prstGeom prst="rect">
            <a:avLst/>
          </a:prstGeom>
          <a:noFill/>
          <a:extLst>
            <a:ext uri="{909E8E84-426E-40DD-AFC4-6F175D3DCCD1}">
              <a14:hiddenFill xmlns:a14="http://schemas.microsoft.com/office/drawing/2010/main">
                <a:solidFill>
                  <a:srgbClr val="FFFFFF"/>
                </a:solidFill>
              </a14:hiddenFill>
            </a:ext>
          </a:extLst>
        </p:spPr>
      </p:pic>
      <p:sp>
        <p:nvSpPr>
          <p:cNvPr id="7" name="Title 1"/>
          <p:cNvSpPr>
            <a:spLocks noGrp="1"/>
          </p:cNvSpPr>
          <p:nvPr>
            <p:ph type="title"/>
          </p:nvPr>
        </p:nvSpPr>
        <p:spPr>
          <a:xfrm>
            <a:off x="500576" y="-99109"/>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EARTH COMPACTING </a:t>
            </a:r>
            <a:r>
              <a:rPr lang="en-AU" sz="3600" b="1" dirty="0" smtClean="0">
                <a:solidFill>
                  <a:srgbClr val="002060"/>
                </a:solidFill>
                <a:latin typeface="Times New Roman" panose="02020603050405020304" pitchFamily="18" charset="0"/>
                <a:cs typeface="Times New Roman" panose="02020603050405020304" pitchFamily="18" charset="0"/>
              </a:rPr>
              <a:t>EQUIPMENT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8" name="Rectangle 7"/>
          <p:cNvSpPr/>
          <p:nvPr/>
        </p:nvSpPr>
        <p:spPr>
          <a:xfrm>
            <a:off x="1429800" y="6147582"/>
            <a:ext cx="2223622" cy="523220"/>
          </a:xfrm>
          <a:prstGeom prst="rect">
            <a:avLst/>
          </a:prstGeom>
        </p:spPr>
        <p:txBody>
          <a:bodyPr wrap="none">
            <a:spAutoFit/>
          </a:bodyPr>
          <a:lstStyle/>
          <a:p>
            <a:r>
              <a:rPr lang="en-AU" sz="2800" b="1" dirty="0">
                <a:latin typeface="Times New Roman" panose="02020603050405020304" pitchFamily="18" charset="0"/>
                <a:cs typeface="Times New Roman" panose="02020603050405020304" pitchFamily="18" charset="0"/>
              </a:rPr>
              <a:t>Source: </a:t>
            </a:r>
            <a:r>
              <a:rPr lang="en-AU" sz="2800" b="1" dirty="0" smtClean="0">
                <a:latin typeface="Times New Roman" panose="02020603050405020304" pitchFamily="18" charset="0"/>
                <a:cs typeface="Times New Roman" panose="02020603050405020304" pitchFamily="18" charset="0"/>
              </a:rPr>
              <a:t>[11]  </a:t>
            </a:r>
            <a:endParaRPr lang="en-AU" sz="2800" b="1" dirty="0">
              <a:latin typeface="Times New Roman" panose="02020603050405020304" pitchFamily="18" charset="0"/>
              <a:cs typeface="Times New Roman" panose="02020603050405020304" pitchFamily="18" charset="0"/>
            </a:endParaRPr>
          </a:p>
        </p:txBody>
      </p:sp>
      <p:sp>
        <p:nvSpPr>
          <p:cNvPr id="9" name="Rectangle 8"/>
          <p:cNvSpPr/>
          <p:nvPr/>
        </p:nvSpPr>
        <p:spPr>
          <a:xfrm>
            <a:off x="6236992" y="945030"/>
            <a:ext cx="5622074" cy="3046988"/>
          </a:xfrm>
          <a:prstGeom prst="rect">
            <a:avLst/>
          </a:prstGeom>
        </p:spPr>
        <p:txBody>
          <a:bodyPr wrap="square">
            <a:spAutoFit/>
          </a:bodyPr>
          <a:lstStyle/>
          <a:p>
            <a:pPr algn="just"/>
            <a:r>
              <a:rPr lang="en-AU" sz="2400" b="1" u="sng" dirty="0" smtClean="0">
                <a:latin typeface="Times New Roman" panose="02020603050405020304" pitchFamily="18" charset="0"/>
                <a:cs typeface="Times New Roman" panose="02020603050405020304" pitchFamily="18" charset="0"/>
              </a:rPr>
              <a:t>Vibratory Roller </a:t>
            </a:r>
            <a:endParaRPr lang="en-AU" sz="2400" b="1" u="sng" dirty="0">
              <a:latin typeface="Times New Roman" panose="02020603050405020304" pitchFamily="18" charset="0"/>
              <a:cs typeface="Times New Roman" panose="02020603050405020304" pitchFamily="18" charset="0"/>
            </a:endParaRPr>
          </a:p>
          <a:p>
            <a:pPr algn="just"/>
            <a:r>
              <a:rPr lang="en-AU" sz="2400" b="1" dirty="0">
                <a:latin typeface="Times New Roman" panose="02020603050405020304" pitchFamily="18" charset="0"/>
                <a:cs typeface="Times New Roman" panose="02020603050405020304" pitchFamily="18" charset="0"/>
              </a:rPr>
              <a:t>Vibratory rollers are almost identical to smooth wheel rollers (including the single and double drum) except for one major difference: they come with a specialized vibrating component. As the roller compacts and flattens the surface, it will vibrate.</a:t>
            </a:r>
          </a:p>
        </p:txBody>
      </p:sp>
      <p:pic>
        <p:nvPicPr>
          <p:cNvPr id="3076" name="Picture 4" descr="Vibrating feature compacts deep under the surfac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927977" y="3937606"/>
            <a:ext cx="3413759" cy="2574931"/>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
          <p:cNvSpPr/>
          <p:nvPr/>
        </p:nvSpPr>
        <p:spPr>
          <a:xfrm>
            <a:off x="9341736" y="3937606"/>
            <a:ext cx="2223622" cy="523220"/>
          </a:xfrm>
          <a:prstGeom prst="rect">
            <a:avLst/>
          </a:prstGeom>
        </p:spPr>
        <p:txBody>
          <a:bodyPr wrap="none">
            <a:spAutoFit/>
          </a:bodyPr>
          <a:lstStyle/>
          <a:p>
            <a:r>
              <a:rPr lang="en-AU" sz="2800" b="1" dirty="0">
                <a:latin typeface="Times New Roman" panose="02020603050405020304" pitchFamily="18" charset="0"/>
                <a:cs typeface="Times New Roman" panose="02020603050405020304" pitchFamily="18" charset="0"/>
              </a:rPr>
              <a:t>Source: </a:t>
            </a:r>
            <a:r>
              <a:rPr lang="en-AU" sz="2800" b="1" dirty="0" smtClean="0">
                <a:latin typeface="Times New Roman" panose="02020603050405020304" pitchFamily="18" charset="0"/>
                <a:cs typeface="Times New Roman" panose="02020603050405020304" pitchFamily="18" charset="0"/>
              </a:rPr>
              <a:t>[11]  </a:t>
            </a:r>
            <a:endParaRPr lang="en-AU"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7721728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1170184"/>
            <a:ext cx="6372665" cy="5693866"/>
          </a:xfrm>
          <a:prstGeom prst="rect">
            <a:avLst/>
          </a:prstGeom>
        </p:spPr>
        <p:txBody>
          <a:bodyPr wrap="square">
            <a:spAutoFit/>
          </a:bodyPr>
          <a:lstStyle/>
          <a:p>
            <a:pPr algn="just"/>
            <a:r>
              <a:rPr lang="en-AU" sz="2800" b="1" u="sng" dirty="0" smtClean="0">
                <a:latin typeface="Times New Roman" panose="02020603050405020304" pitchFamily="18" charset="0"/>
                <a:cs typeface="Times New Roman" panose="02020603050405020304" pitchFamily="18" charset="0"/>
              </a:rPr>
              <a:t>Pneumatic Roller </a:t>
            </a:r>
            <a:endParaRPr lang="en-AU" sz="2800" b="1" u="sng" dirty="0">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Ø"/>
            </a:pPr>
            <a:r>
              <a:rPr lang="en-AU" sz="2800" b="1" dirty="0" smtClean="0">
                <a:latin typeface="Times New Roman" panose="02020603050405020304" pitchFamily="18" charset="0"/>
                <a:cs typeface="Times New Roman" panose="02020603050405020304" pitchFamily="18" charset="0"/>
              </a:rPr>
              <a:t>These are surface rollers and work on the principle of </a:t>
            </a:r>
            <a:r>
              <a:rPr lang="en-AU" sz="2800" b="1" dirty="0" smtClean="0">
                <a:solidFill>
                  <a:srgbClr val="C00000"/>
                </a:solidFill>
                <a:latin typeface="Times New Roman" panose="02020603050405020304" pitchFamily="18" charset="0"/>
                <a:cs typeface="Times New Roman" panose="02020603050405020304" pitchFamily="18" charset="0"/>
              </a:rPr>
              <a:t>kneading action </a:t>
            </a:r>
            <a:r>
              <a:rPr lang="en-AU" sz="2800" b="1" dirty="0" smtClean="0">
                <a:latin typeface="Times New Roman" panose="02020603050405020304" pitchFamily="18" charset="0"/>
                <a:cs typeface="Times New Roman" panose="02020603050405020304" pitchFamily="18" charset="0"/>
              </a:rPr>
              <a:t>to produce compaction in the soil below.[8] </a:t>
            </a:r>
          </a:p>
          <a:p>
            <a:pPr marL="342900" indent="-342900" algn="just">
              <a:buFont typeface="Wingdings" panose="05000000000000000000" pitchFamily="2" charset="2"/>
              <a:buChar char="Ø"/>
            </a:pPr>
            <a:r>
              <a:rPr lang="en-AU" sz="2800" b="1" dirty="0" smtClean="0">
                <a:latin typeface="Times New Roman" panose="02020603050405020304" pitchFamily="18" charset="0"/>
                <a:cs typeface="Times New Roman" panose="02020603050405020304" pitchFamily="18" charset="0"/>
              </a:rPr>
              <a:t>These type of roller has rubber tyres, generally it consists of 3 in front and 4 in the rear. </a:t>
            </a:r>
          </a:p>
          <a:p>
            <a:pPr marL="342900" indent="-342900" algn="just">
              <a:buFont typeface="Wingdings" panose="05000000000000000000" pitchFamily="2" charset="2"/>
              <a:buChar char="Ø"/>
            </a:pPr>
            <a:r>
              <a:rPr lang="en-AU" sz="2800" b="1" dirty="0" smtClean="0">
                <a:latin typeface="Times New Roman" panose="02020603050405020304" pitchFamily="18" charset="0"/>
                <a:cs typeface="Times New Roman" panose="02020603050405020304" pitchFamily="18" charset="0"/>
              </a:rPr>
              <a:t>They are non vibrating types and suitable for the compaction of the bituminous pavement and asphalt concrete paving work for finished surface. . </a:t>
            </a:r>
            <a:endParaRPr lang="en-AU" sz="2800" b="1" dirty="0">
              <a:latin typeface="Times New Roman" panose="02020603050405020304" pitchFamily="18" charset="0"/>
              <a:cs typeface="Times New Roman" panose="02020603050405020304" pitchFamily="18" charset="0"/>
            </a:endParaRPr>
          </a:p>
        </p:txBody>
      </p:sp>
      <p:sp>
        <p:nvSpPr>
          <p:cNvPr id="5" name="Title 1"/>
          <p:cNvSpPr>
            <a:spLocks noGrp="1"/>
          </p:cNvSpPr>
          <p:nvPr>
            <p:ph type="title"/>
          </p:nvPr>
        </p:nvSpPr>
        <p:spPr>
          <a:xfrm>
            <a:off x="570914" y="3070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EARTH COMPACTING </a:t>
            </a:r>
            <a:r>
              <a:rPr lang="en-AU" sz="3600" b="1" dirty="0" smtClean="0">
                <a:solidFill>
                  <a:srgbClr val="002060"/>
                </a:solidFill>
                <a:latin typeface="Times New Roman" panose="02020603050405020304" pitchFamily="18" charset="0"/>
                <a:cs typeface="Times New Roman" panose="02020603050405020304" pitchFamily="18" charset="0"/>
              </a:rPr>
              <a:t>EQUIPMENT (Cont’d..)  </a:t>
            </a:r>
            <a:endParaRPr lang="en-AU" sz="3600" b="1" dirty="0">
              <a:solidFill>
                <a:srgbClr val="002060"/>
              </a:solidFill>
              <a:latin typeface="Times New Roman" panose="02020603050405020304" pitchFamily="18" charset="0"/>
              <a:cs typeface="Times New Roman" panose="02020603050405020304" pitchFamily="18" charset="0"/>
            </a:endParaRPr>
          </a:p>
        </p:txBody>
      </p:sp>
      <p:pic>
        <p:nvPicPr>
          <p:cNvPr id="4098" name="Picture 2" descr="Offers uniform pressure throughout the width of the tire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487197" y="1170184"/>
            <a:ext cx="5460963" cy="3587261"/>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8105867" y="4757445"/>
            <a:ext cx="2223622" cy="523220"/>
          </a:xfrm>
          <a:prstGeom prst="rect">
            <a:avLst/>
          </a:prstGeom>
        </p:spPr>
        <p:txBody>
          <a:bodyPr wrap="none">
            <a:spAutoFit/>
          </a:bodyPr>
          <a:lstStyle/>
          <a:p>
            <a:r>
              <a:rPr lang="en-AU" sz="2800" b="1" dirty="0">
                <a:latin typeface="Times New Roman" panose="02020603050405020304" pitchFamily="18" charset="0"/>
                <a:cs typeface="Times New Roman" panose="02020603050405020304" pitchFamily="18" charset="0"/>
              </a:rPr>
              <a:t>Source: </a:t>
            </a:r>
            <a:r>
              <a:rPr lang="en-AU" sz="2800" b="1" dirty="0" smtClean="0">
                <a:latin typeface="Times New Roman" panose="02020603050405020304" pitchFamily="18" charset="0"/>
                <a:cs typeface="Times New Roman" panose="02020603050405020304" pitchFamily="18" charset="0"/>
              </a:rPr>
              <a:t>[11]  </a:t>
            </a:r>
            <a:endParaRPr lang="en-AU"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0551800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8372" y="1325563"/>
            <a:ext cx="9009185" cy="5300320"/>
          </a:xfrm>
        </p:spPr>
        <p:txBody>
          <a:bodyPr>
            <a:normAutofit/>
          </a:bodyPr>
          <a:lstStyle/>
          <a:p>
            <a:pPr marL="0" indent="0">
              <a:buNone/>
            </a:pPr>
            <a:r>
              <a:rPr lang="en-AU" b="1" u="sng" dirty="0">
                <a:latin typeface="Times New Roman" panose="02020603050405020304" pitchFamily="18" charset="0"/>
                <a:cs typeface="Times New Roman" panose="02020603050405020304" pitchFamily="18" charset="0"/>
              </a:rPr>
              <a:t>Manually Operated Compactors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They </a:t>
            </a:r>
            <a:r>
              <a:rPr lang="en-AU" b="1" dirty="0">
                <a:latin typeface="Times New Roman" panose="02020603050405020304" pitchFamily="18" charset="0"/>
                <a:cs typeface="Times New Roman" panose="02020603050405020304" pitchFamily="18" charset="0"/>
              </a:rPr>
              <a:t>are used in areas where it is not possible to use a full size compactors. </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This includes compacting the fill over trench, compacting soil around footing, or working in areas where large equipment might cause damage to adjacent structures</a:t>
            </a:r>
            <a:r>
              <a:rPr lang="en-AU" b="1" dirty="0" smtClean="0">
                <a:latin typeface="Times New Roman" panose="02020603050405020304" pitchFamily="18" charset="0"/>
                <a:cs typeface="Times New Roman" panose="02020603050405020304" pitchFamily="18" charset="0"/>
              </a:rPr>
              <a:t>. [2]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These compactors have different styles depending on application like small steel wheel roller, vibratory plate compactors, and rammers. </a:t>
            </a:r>
          </a:p>
          <a:p>
            <a:pPr>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a:p>
            <a:pPr marL="0" indent="0">
              <a:buNone/>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584981"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EARTH COMPACTING </a:t>
            </a:r>
            <a:r>
              <a:rPr lang="en-AU" sz="3600" b="1" dirty="0" smtClean="0">
                <a:solidFill>
                  <a:srgbClr val="002060"/>
                </a:solidFill>
                <a:latin typeface="Times New Roman" panose="02020603050405020304" pitchFamily="18" charset="0"/>
                <a:cs typeface="Times New Roman" panose="02020603050405020304" pitchFamily="18" charset="0"/>
              </a:rPr>
              <a:t>EQUIPMENT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5869751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7523" y="0"/>
            <a:ext cx="10515600" cy="1083848"/>
          </a:xfrm>
        </p:spPr>
        <p:txBody>
          <a:bodyPr>
            <a:normAutofit/>
          </a:bodyPr>
          <a:lstStyle/>
          <a:p>
            <a:r>
              <a:rPr lang="en-AU" sz="3600" b="1" dirty="0">
                <a:solidFill>
                  <a:srgbClr val="002060"/>
                </a:solidFill>
                <a:latin typeface="Times New Roman" panose="02020603050405020304" pitchFamily="18" charset="0"/>
                <a:cs typeface="Times New Roman" panose="02020603050405020304" pitchFamily="18" charset="0"/>
              </a:rPr>
              <a:t>CONCRETE CONSTRUCTION EQUIPMENT </a:t>
            </a:r>
          </a:p>
        </p:txBody>
      </p:sp>
      <p:sp>
        <p:nvSpPr>
          <p:cNvPr id="3" name="Content Placeholder 2"/>
          <p:cNvSpPr>
            <a:spLocks noGrp="1"/>
          </p:cNvSpPr>
          <p:nvPr>
            <p:ph idx="1"/>
          </p:nvPr>
        </p:nvSpPr>
        <p:spPr>
          <a:xfrm>
            <a:off x="0" y="759655"/>
            <a:ext cx="9909517" cy="6260123"/>
          </a:xfrm>
        </p:spPr>
        <p:txBody>
          <a:bodyPr>
            <a:normAutofit/>
          </a:bodyPr>
          <a:lstStyle/>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Concrete is the construction material used in concrete construction and are the most popular forms of construction all over the world. </a:t>
            </a:r>
            <a:endParaRPr lang="en-AU" b="1"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Concrete is the </a:t>
            </a:r>
            <a:r>
              <a:rPr lang="en-AU" b="1" dirty="0" smtClean="0">
                <a:solidFill>
                  <a:srgbClr val="C00000"/>
                </a:solidFill>
                <a:latin typeface="Times New Roman" panose="02020603050405020304" pitchFamily="18" charset="0"/>
                <a:cs typeface="Times New Roman" panose="02020603050405020304" pitchFamily="18" charset="0"/>
              </a:rPr>
              <a:t>mixture of appropriate proportion </a:t>
            </a:r>
            <a:r>
              <a:rPr lang="en-AU" b="1" dirty="0" smtClean="0">
                <a:latin typeface="Times New Roman" panose="02020603050405020304" pitchFamily="18" charset="0"/>
                <a:cs typeface="Times New Roman" panose="02020603050405020304" pitchFamily="18" charset="0"/>
              </a:rPr>
              <a:t>of cement, sand, coarse aggregate, and water.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Its versatility, adaptability, availability and economy shows its usefulness and its low maintenance have made it an excellent building materials.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Advantages of concrete is ability to cast, economical, durable, fire resistant, energy efficient and on-site fabrication.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Operations like </a:t>
            </a:r>
            <a:r>
              <a:rPr lang="en-AU" b="1" dirty="0" smtClean="0">
                <a:solidFill>
                  <a:srgbClr val="C00000"/>
                </a:solidFill>
                <a:latin typeface="Times New Roman" panose="02020603050405020304" pitchFamily="18" charset="0"/>
                <a:cs typeface="Times New Roman" panose="02020603050405020304" pitchFamily="18" charset="0"/>
              </a:rPr>
              <a:t>batching, mixing, handling and transporting, placing, finishing and curing </a:t>
            </a:r>
            <a:r>
              <a:rPr lang="en-AU" b="1" dirty="0" smtClean="0">
                <a:latin typeface="Times New Roman" panose="02020603050405020304" pitchFamily="18" charset="0"/>
                <a:cs typeface="Times New Roman" panose="02020603050405020304" pitchFamily="18" charset="0"/>
              </a:rPr>
              <a:t>are involved. </a:t>
            </a:r>
            <a:endParaRPr lang="en-A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5933104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9207" y="1170818"/>
            <a:ext cx="9092418" cy="5511336"/>
          </a:xfrm>
        </p:spPr>
        <p:txBody>
          <a:bodyPr/>
          <a:lstStyle/>
          <a:p>
            <a:pPr marL="0" indent="0">
              <a:buNone/>
            </a:pPr>
            <a:r>
              <a:rPr lang="en-AU" b="1" dirty="0" smtClean="0">
                <a:solidFill>
                  <a:srgbClr val="C00000"/>
                </a:solidFill>
                <a:latin typeface="Times New Roman" panose="02020603050405020304" pitchFamily="18" charset="0"/>
                <a:cs typeface="Times New Roman" panose="02020603050405020304" pitchFamily="18" charset="0"/>
              </a:rPr>
              <a:t>Batching</a:t>
            </a:r>
            <a:r>
              <a:rPr lang="en-AU" dirty="0" smtClean="0"/>
              <a:t>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After proportioning the materials from mix design, batching is done to achieve the correct measurement of the ingredients of the </a:t>
            </a:r>
            <a:r>
              <a:rPr lang="en-US" b="1" dirty="0" smtClean="0">
                <a:latin typeface="Times New Roman" panose="02020603050405020304" pitchFamily="18" charset="0"/>
                <a:cs typeface="Times New Roman" panose="02020603050405020304" pitchFamily="18" charset="0"/>
              </a:rPr>
              <a:t>concrete.</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Batching </a:t>
            </a:r>
            <a:r>
              <a:rPr lang="en-US" b="1" dirty="0">
                <a:latin typeface="Times New Roman" panose="02020603050405020304" pitchFamily="18" charset="0"/>
                <a:cs typeface="Times New Roman" panose="02020603050405020304" pitchFamily="18" charset="0"/>
              </a:rPr>
              <a:t>is </a:t>
            </a:r>
            <a:r>
              <a:rPr lang="en-US" b="1" dirty="0">
                <a:solidFill>
                  <a:srgbClr val="C00000"/>
                </a:solidFill>
                <a:latin typeface="Times New Roman" panose="02020603050405020304" pitchFamily="18" charset="0"/>
                <a:cs typeface="Times New Roman" panose="02020603050405020304" pitchFamily="18" charset="0"/>
              </a:rPr>
              <a:t>measuring different ingredients of concrete </a:t>
            </a:r>
            <a:r>
              <a:rPr lang="en-US" b="1" dirty="0">
                <a:latin typeface="Times New Roman" panose="02020603050405020304" pitchFamily="18" charset="0"/>
                <a:cs typeface="Times New Roman" panose="02020603050405020304" pitchFamily="18" charset="0"/>
              </a:rPr>
              <a:t>to correct quantity. </a:t>
            </a:r>
            <a:endParaRPr lang="en-AU" b="1" dirty="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Batching is performed by weight rather than by volume, because of inaccuracies in measuring aggregates, especially damp aggregates. </a:t>
            </a:r>
            <a:endParaRPr lang="en-AU" b="1" dirty="0" smtClean="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For large construction, automatic batching plant is used and for small work simple weighing scale are used. </a:t>
            </a: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389207" y="0"/>
            <a:ext cx="11802793" cy="1325563"/>
          </a:xfrm>
        </p:spPr>
        <p:txBody>
          <a:bodyPr>
            <a:normAutofit/>
          </a:bodyPr>
          <a:lstStyle/>
          <a:p>
            <a:r>
              <a:rPr lang="en-AU" sz="3600" b="1" dirty="0">
                <a:solidFill>
                  <a:srgbClr val="002060"/>
                </a:solidFill>
                <a:latin typeface="Times New Roman" panose="02020603050405020304" pitchFamily="18" charset="0"/>
                <a:cs typeface="Times New Roman" panose="02020603050405020304" pitchFamily="18" charset="0"/>
              </a:rPr>
              <a:t>CONCRETE CONSTRUCTION </a:t>
            </a:r>
            <a:r>
              <a:rPr lang="en-AU" sz="3600" b="1" dirty="0" smtClean="0">
                <a:solidFill>
                  <a:srgbClr val="002060"/>
                </a:solidFill>
                <a:latin typeface="Times New Roman" panose="02020603050405020304" pitchFamily="18" charset="0"/>
                <a:cs typeface="Times New Roman" panose="02020603050405020304" pitchFamily="18" charset="0"/>
              </a:rPr>
              <a:t>EQUIPMENT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6580553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73966" y="1262917"/>
            <a:ext cx="9290539" cy="5595083"/>
          </a:xfrm>
        </p:spPr>
        <p:txBody>
          <a:bodyPr>
            <a:normAutofit/>
          </a:bodyPr>
          <a:lstStyle/>
          <a:p>
            <a:pPr marL="0" indent="0">
              <a:buNone/>
            </a:pPr>
            <a:r>
              <a:rPr lang="en-AU" b="1" dirty="0">
                <a:solidFill>
                  <a:srgbClr val="C00000"/>
                </a:solidFill>
                <a:latin typeface="Times New Roman" panose="02020603050405020304" pitchFamily="18" charset="0"/>
                <a:cs typeface="Times New Roman" panose="02020603050405020304" pitchFamily="18" charset="0"/>
              </a:rPr>
              <a:t>Mixing </a:t>
            </a:r>
          </a:p>
          <a:p>
            <a:pPr algn="just">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The objective of mixing of concrete is to coat the surface of all aggregates particles with cement paste. </a:t>
            </a:r>
          </a:p>
          <a:p>
            <a:pPr algn="just">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Mixing allows the blend of all ingredients of the concrete into a uniform mass. </a:t>
            </a:r>
          </a:p>
          <a:p>
            <a:pPr algn="just">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The small quantity of concrete at a micro-level is mixed by hand which is termed as hand mixing.</a:t>
            </a:r>
          </a:p>
          <a:p>
            <a:pPr algn="just">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For </a:t>
            </a:r>
            <a:r>
              <a:rPr lang="en-US" b="1" dirty="0">
                <a:latin typeface="Times New Roman" panose="02020603050405020304" pitchFamily="18" charset="0"/>
                <a:cs typeface="Times New Roman" panose="02020603050405020304" pitchFamily="18" charset="0"/>
              </a:rPr>
              <a:t>good quality of works at macro level mixing are done through mixing plant. </a:t>
            </a:r>
          </a:p>
          <a:p>
            <a:pPr algn="just">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Batch mixers and continuous mixers are two types of readily available mixers for concrete mixing. </a:t>
            </a: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373966" y="140042"/>
            <a:ext cx="11818033" cy="1325563"/>
          </a:xfrm>
        </p:spPr>
        <p:txBody>
          <a:bodyPr>
            <a:normAutofit/>
          </a:bodyPr>
          <a:lstStyle/>
          <a:p>
            <a:r>
              <a:rPr lang="en-AU" sz="3600" b="1" dirty="0">
                <a:solidFill>
                  <a:srgbClr val="002060"/>
                </a:solidFill>
                <a:latin typeface="Times New Roman" panose="02020603050405020304" pitchFamily="18" charset="0"/>
                <a:cs typeface="Times New Roman" panose="02020603050405020304" pitchFamily="18" charset="0"/>
              </a:rPr>
              <a:t>CONCRETE CONSTRUCTION </a:t>
            </a:r>
            <a:r>
              <a:rPr lang="en-AU" sz="3600" b="1" dirty="0" smtClean="0">
                <a:solidFill>
                  <a:srgbClr val="002060"/>
                </a:solidFill>
                <a:latin typeface="Times New Roman" panose="02020603050405020304" pitchFamily="18" charset="0"/>
                <a:cs typeface="Times New Roman" panose="02020603050405020304" pitchFamily="18" charset="0"/>
              </a:rPr>
              <a:t>EQUIPMENT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2184143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8034" y="866775"/>
            <a:ext cx="6772421" cy="551815"/>
          </a:xfrm>
        </p:spPr>
        <p:txBody>
          <a:bodyPr/>
          <a:lstStyle/>
          <a:p>
            <a:pPr marL="0" indent="0">
              <a:buNone/>
            </a:pPr>
            <a:r>
              <a:rPr lang="en-US" b="1" dirty="0">
                <a:latin typeface="Times New Roman" panose="02020603050405020304" pitchFamily="18" charset="0"/>
                <a:cs typeface="Times New Roman" panose="02020603050405020304" pitchFamily="18" charset="0"/>
              </a:rPr>
              <a:t>Batch mixers can be further classified as</a:t>
            </a:r>
            <a:r>
              <a:rPr lang="en-US" b="1" dirty="0" smtClean="0">
                <a:latin typeface="Times New Roman" panose="02020603050405020304" pitchFamily="18" charset="0"/>
                <a:cs typeface="Times New Roman" panose="02020603050405020304" pitchFamily="18" charset="0"/>
              </a:rPr>
              <a:t>:</a:t>
            </a: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167054" y="-182880"/>
            <a:ext cx="11857892" cy="1325563"/>
          </a:xfrm>
        </p:spPr>
        <p:txBody>
          <a:bodyPr>
            <a:normAutofit/>
          </a:bodyPr>
          <a:lstStyle/>
          <a:p>
            <a:r>
              <a:rPr lang="en-AU" sz="3600" b="1" dirty="0">
                <a:solidFill>
                  <a:srgbClr val="002060"/>
                </a:solidFill>
                <a:latin typeface="Times New Roman" panose="02020603050405020304" pitchFamily="18" charset="0"/>
                <a:cs typeface="Times New Roman" panose="02020603050405020304" pitchFamily="18" charset="0"/>
              </a:rPr>
              <a:t>CONCRETE CONSTRUCTION </a:t>
            </a:r>
            <a:r>
              <a:rPr lang="en-AU" sz="3600" b="1" dirty="0" smtClean="0">
                <a:solidFill>
                  <a:srgbClr val="002060"/>
                </a:solidFill>
                <a:latin typeface="Times New Roman" panose="02020603050405020304" pitchFamily="18" charset="0"/>
                <a:cs typeface="Times New Roman" panose="02020603050405020304" pitchFamily="18" charset="0"/>
              </a:rPr>
              <a:t>EQUIPMENT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5" name="Rectangle 4"/>
          <p:cNvSpPr/>
          <p:nvPr/>
        </p:nvSpPr>
        <p:spPr>
          <a:xfrm>
            <a:off x="388034" y="1611800"/>
            <a:ext cx="5182772" cy="3693319"/>
          </a:xfrm>
          <a:prstGeom prst="rect">
            <a:avLst/>
          </a:prstGeom>
        </p:spPr>
        <p:txBody>
          <a:bodyPr wrap="square">
            <a:spAutoFit/>
          </a:bodyPr>
          <a:lstStyle/>
          <a:p>
            <a:pPr lvl="0" algn="just"/>
            <a:r>
              <a:rPr lang="en-US" sz="2400" b="1" dirty="0">
                <a:solidFill>
                  <a:srgbClr val="C00000"/>
                </a:solidFill>
                <a:latin typeface="Times New Roman" panose="02020603050405020304" pitchFamily="18" charset="0"/>
                <a:cs typeface="Times New Roman" panose="02020603050405020304" pitchFamily="18" charset="0"/>
              </a:rPr>
              <a:t>Tilting type mixers</a:t>
            </a:r>
            <a:endParaRPr lang="en-AU" sz="2400" b="1" dirty="0">
              <a:solidFill>
                <a:srgbClr val="C00000"/>
              </a:solidFill>
              <a:latin typeface="Times New Roman" panose="02020603050405020304" pitchFamily="18" charset="0"/>
              <a:cs typeface="Times New Roman" panose="02020603050405020304" pitchFamily="18" charset="0"/>
            </a:endParaRPr>
          </a:p>
          <a:p>
            <a:pPr algn="just"/>
            <a:r>
              <a:rPr lang="en-US" sz="2400" b="1" dirty="0">
                <a:latin typeface="Times New Roman" panose="02020603050405020304" pitchFamily="18" charset="0"/>
                <a:cs typeface="Times New Roman" panose="02020603050405020304" pitchFamily="18" charset="0"/>
              </a:rPr>
              <a:t>The mixer consists of a conical or bowl-shaped drum with inside vanes. These vanes revolve on an inclined axis. It discharges mix by tilting its drum without segregation. This mixer is preferable for mixes of low workability and having large size aggregates. </a:t>
            </a:r>
            <a:endParaRPr lang="en-AU" sz="2400" b="1" dirty="0">
              <a:latin typeface="Times New Roman" panose="02020603050405020304" pitchFamily="18" charset="0"/>
              <a:cs typeface="Times New Roman" panose="02020603050405020304" pitchFamily="18" charset="0"/>
            </a:endParaRPr>
          </a:p>
          <a:p>
            <a:endParaRPr lang="en-AU" dirty="0"/>
          </a:p>
        </p:txBody>
      </p:sp>
      <p:sp>
        <p:nvSpPr>
          <p:cNvPr id="6" name="Rectangle 5"/>
          <p:cNvSpPr/>
          <p:nvPr/>
        </p:nvSpPr>
        <p:spPr>
          <a:xfrm>
            <a:off x="5805268" y="1611800"/>
            <a:ext cx="6096000" cy="3046988"/>
          </a:xfrm>
          <a:prstGeom prst="rect">
            <a:avLst/>
          </a:prstGeom>
        </p:spPr>
        <p:txBody>
          <a:bodyPr>
            <a:spAutoFit/>
          </a:bodyPr>
          <a:lstStyle/>
          <a:p>
            <a:pPr lvl="0" algn="just">
              <a:spcAft>
                <a:spcPts val="0"/>
              </a:spcAft>
              <a:tabLst>
                <a:tab pos="228600" algn="l"/>
              </a:tabLst>
            </a:pPr>
            <a:r>
              <a:rPr lang="en-US" sz="2400" b="1" dirty="0">
                <a:solidFill>
                  <a:srgbClr val="C00000"/>
                </a:solidFill>
                <a:latin typeface="Times New Roman" panose="02020603050405020304" pitchFamily="18" charset="0"/>
                <a:cs typeface="Times New Roman" panose="02020603050405020304" pitchFamily="18" charset="0"/>
              </a:rPr>
              <a:t>Non-tilting type mixers</a:t>
            </a:r>
            <a:endParaRPr lang="en-AU" sz="2400" b="1" dirty="0">
              <a:solidFill>
                <a:srgbClr val="C00000"/>
              </a:solidFill>
              <a:latin typeface="Times New Roman" panose="02020603050405020304" pitchFamily="18" charset="0"/>
              <a:cs typeface="Times New Roman" panose="02020603050405020304" pitchFamily="18" charset="0"/>
            </a:endParaRPr>
          </a:p>
          <a:p>
            <a:pPr algn="just">
              <a:spcAft>
                <a:spcPts val="0"/>
              </a:spcAft>
            </a:pPr>
            <a:r>
              <a:rPr lang="en-US" sz="2400" b="1" dirty="0">
                <a:latin typeface="Times New Roman" panose="02020603050405020304" pitchFamily="18" charset="0"/>
                <a:cs typeface="Times New Roman" panose="02020603050405020304" pitchFamily="18" charset="0"/>
              </a:rPr>
              <a:t>In this type of mixer, the drum is cylindrical and always rotate about a horizontal axis. The discharge of mixed is obtained either by inserting chute into the drum or reversing the direction of rotation of the drum. Concrete is liable to segregate in these types of mixer due to the slower rate of discharge. </a:t>
            </a:r>
            <a:endParaRPr lang="en-AU"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7440698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37626" y="973870"/>
            <a:ext cx="9617258" cy="5743453"/>
          </a:xfrm>
        </p:spPr>
        <p:txBody>
          <a:bodyPr>
            <a:normAutofit/>
          </a:bodyPr>
          <a:lstStyle/>
          <a:p>
            <a:pPr marL="0" indent="0">
              <a:buNone/>
            </a:pPr>
            <a:r>
              <a:rPr lang="en-US" b="1" dirty="0">
                <a:solidFill>
                  <a:srgbClr val="C00000"/>
                </a:solidFill>
                <a:latin typeface="Times New Roman" panose="02020603050405020304" pitchFamily="18" charset="0"/>
                <a:cs typeface="Times New Roman" panose="02020603050405020304" pitchFamily="18" charset="0"/>
              </a:rPr>
              <a:t>Transportation of </a:t>
            </a:r>
            <a:r>
              <a:rPr lang="en-US" b="1" dirty="0" smtClean="0">
                <a:solidFill>
                  <a:srgbClr val="C00000"/>
                </a:solidFill>
                <a:latin typeface="Times New Roman" panose="02020603050405020304" pitchFamily="18" charset="0"/>
                <a:cs typeface="Times New Roman" panose="02020603050405020304" pitchFamily="18" charset="0"/>
              </a:rPr>
              <a:t>Concrete </a:t>
            </a:r>
          </a:p>
          <a:p>
            <a:pPr algn="just">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After mixing of concrete, it should be transported and placed at the site as quickly as possible. </a:t>
            </a:r>
          </a:p>
          <a:p>
            <a:pPr algn="just">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Segregation and drying should be avoided while transporting the concrete after mix. </a:t>
            </a:r>
          </a:p>
          <a:p>
            <a:pPr algn="just">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For most of the </a:t>
            </a:r>
            <a:r>
              <a:rPr lang="en-US" b="1" dirty="0">
                <a:solidFill>
                  <a:srgbClr val="C00000"/>
                </a:solidFill>
                <a:latin typeface="Times New Roman" panose="02020603050405020304" pitchFamily="18" charset="0"/>
                <a:cs typeface="Times New Roman" panose="02020603050405020304" pitchFamily="18" charset="0"/>
              </a:rPr>
              <a:t>small jobs</a:t>
            </a:r>
            <a:r>
              <a:rPr lang="en-US" b="1" dirty="0">
                <a:latin typeface="Times New Roman" panose="02020603050405020304" pitchFamily="18" charset="0"/>
                <a:cs typeface="Times New Roman" panose="02020603050405020304" pitchFamily="18" charset="0"/>
              </a:rPr>
              <a:t>, concrete mix is </a:t>
            </a:r>
            <a:r>
              <a:rPr lang="en-US" b="1" dirty="0">
                <a:solidFill>
                  <a:srgbClr val="C00000"/>
                </a:solidFill>
                <a:latin typeface="Times New Roman" panose="02020603050405020304" pitchFamily="18" charset="0"/>
                <a:cs typeface="Times New Roman" panose="02020603050405020304" pitchFamily="18" charset="0"/>
              </a:rPr>
              <a:t>transported manually </a:t>
            </a:r>
            <a:r>
              <a:rPr lang="en-US" b="1" dirty="0">
                <a:latin typeface="Times New Roman" panose="02020603050405020304" pitchFamily="18" charset="0"/>
                <a:cs typeface="Times New Roman" panose="02020603050405020304" pitchFamily="18" charset="0"/>
              </a:rPr>
              <a:t>with the help of wheelbarrows or even in a pan carried manually.</a:t>
            </a:r>
          </a:p>
          <a:p>
            <a:pPr algn="just">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For </a:t>
            </a:r>
            <a:r>
              <a:rPr lang="en-US" b="1" dirty="0">
                <a:latin typeface="Times New Roman" panose="02020603050405020304" pitchFamily="18" charset="0"/>
                <a:cs typeface="Times New Roman" panose="02020603050405020304" pitchFamily="18" charset="0"/>
              </a:rPr>
              <a:t>any medium to </a:t>
            </a:r>
            <a:r>
              <a:rPr lang="en-US" b="1" dirty="0">
                <a:solidFill>
                  <a:srgbClr val="C00000"/>
                </a:solidFill>
                <a:latin typeface="Times New Roman" panose="02020603050405020304" pitchFamily="18" charset="0"/>
                <a:cs typeface="Times New Roman" panose="02020603050405020304" pitchFamily="18" charset="0"/>
              </a:rPr>
              <a:t>large projects</a:t>
            </a:r>
            <a:r>
              <a:rPr lang="en-US" b="1" dirty="0">
                <a:latin typeface="Times New Roman" panose="02020603050405020304" pitchFamily="18" charset="0"/>
                <a:cs typeface="Times New Roman" panose="02020603050405020304" pitchFamily="18" charset="0"/>
              </a:rPr>
              <a:t>, </a:t>
            </a:r>
            <a:r>
              <a:rPr lang="en-US" b="1" dirty="0">
                <a:solidFill>
                  <a:srgbClr val="C00000"/>
                </a:solidFill>
                <a:latin typeface="Times New Roman" panose="02020603050405020304" pitchFamily="18" charset="0"/>
                <a:cs typeface="Times New Roman" panose="02020603050405020304" pitchFamily="18" charset="0"/>
              </a:rPr>
              <a:t>mechanical equipment is used</a:t>
            </a:r>
            <a:r>
              <a:rPr lang="en-US" b="1" dirty="0">
                <a:latin typeface="Times New Roman" panose="02020603050405020304" pitchFamily="18" charset="0"/>
                <a:cs typeface="Times New Roman" panose="02020603050405020304" pitchFamily="18" charset="0"/>
              </a:rPr>
              <a:t> to transport concrete from mixer to the formwork where it has to be laid in the final shape. </a:t>
            </a:r>
          </a:p>
          <a:p>
            <a:pPr algn="just">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Depending upon the type of work and equipment available various methods of transporting concrete can be employed.</a:t>
            </a:r>
            <a:endParaRPr lang="en-AU" b="1" dirty="0">
              <a:latin typeface="Times New Roman" panose="02020603050405020304" pitchFamily="18" charset="0"/>
              <a:cs typeface="Times New Roman" panose="02020603050405020304" pitchFamily="18" charset="0"/>
            </a:endParaRPr>
          </a:p>
          <a:p>
            <a:pPr marL="0" indent="0" algn="just">
              <a:buNone/>
            </a:pPr>
            <a:endParaRPr lang="en-AU" b="1" dirty="0">
              <a:solidFill>
                <a:srgbClr val="C00000"/>
              </a:solidFill>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337625" y="0"/>
            <a:ext cx="11854375" cy="1325563"/>
          </a:xfrm>
        </p:spPr>
        <p:txBody>
          <a:bodyPr>
            <a:normAutofit/>
          </a:bodyPr>
          <a:lstStyle/>
          <a:p>
            <a:r>
              <a:rPr lang="en-AU" sz="3600" b="1" dirty="0">
                <a:solidFill>
                  <a:srgbClr val="002060"/>
                </a:solidFill>
                <a:latin typeface="Times New Roman" panose="02020603050405020304" pitchFamily="18" charset="0"/>
                <a:cs typeface="Times New Roman" panose="02020603050405020304" pitchFamily="18" charset="0"/>
              </a:rPr>
              <a:t>CONCRETE CONSTRUCTION </a:t>
            </a:r>
            <a:r>
              <a:rPr lang="en-AU" sz="3600" b="1" dirty="0" smtClean="0">
                <a:solidFill>
                  <a:srgbClr val="002060"/>
                </a:solidFill>
                <a:latin typeface="Times New Roman" panose="02020603050405020304" pitchFamily="18" charset="0"/>
                <a:cs typeface="Times New Roman" panose="02020603050405020304" pitchFamily="18" charset="0"/>
              </a:rPr>
              <a:t>EQUIPMENT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328454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4800" y="1150856"/>
            <a:ext cx="5364480" cy="2372444"/>
          </a:xfrm>
          <a:prstGeom prst="rect">
            <a:avLst/>
          </a:prstGeom>
        </p:spPr>
        <p:txBody>
          <a:bodyPr wrap="square">
            <a:spAutoFit/>
          </a:bodyPr>
          <a:lstStyle/>
          <a:p>
            <a:pPr algn="just">
              <a:spcBef>
                <a:spcPts val="500"/>
              </a:spcBef>
              <a:spcAft>
                <a:spcPts val="0"/>
              </a:spcAft>
            </a:pPr>
            <a:r>
              <a:rPr lang="en-US" sz="2400" b="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Pan method</a:t>
            </a:r>
            <a:endParaRPr lang="en-AU" sz="2400" b="1" dirty="0">
              <a:solidFill>
                <a:srgbClr val="C00000"/>
              </a:solidFill>
              <a:latin typeface="Times New Roman" panose="02020603050405020304" pitchFamily="18" charset="0"/>
              <a:ea typeface="Times New Roman" panose="02020603050405020304" pitchFamily="18" charset="0"/>
              <a:cs typeface="Mangal"/>
            </a:endParaRPr>
          </a:p>
          <a:p>
            <a:pPr algn="just">
              <a:spcBef>
                <a:spcPts val="500"/>
              </a:spcBef>
              <a:spcAft>
                <a:spcPts val="0"/>
              </a:spcAft>
            </a:pPr>
            <a:r>
              <a:rPr lang="en-US" sz="2400" b="1" dirty="0">
                <a:latin typeface="Times New Roman" panose="02020603050405020304" pitchFamily="18" charset="0"/>
                <a:ea typeface="Times New Roman" panose="02020603050405020304" pitchFamily="18" charset="0"/>
                <a:cs typeface="Mangal"/>
              </a:rPr>
              <a:t>This method of concrete transportation can be employed for small jobs, where the quantity of concrete required is small and labor are available at a cheaper rate.</a:t>
            </a:r>
            <a:endParaRPr lang="en-AU" sz="2400" b="1" dirty="0">
              <a:effectLst/>
              <a:latin typeface="Times New Roman" panose="02020603050405020304" pitchFamily="18" charset="0"/>
              <a:ea typeface="Times New Roman" panose="02020603050405020304" pitchFamily="18" charset="0"/>
              <a:cs typeface="Mangal"/>
            </a:endParaRPr>
          </a:p>
        </p:txBody>
      </p:sp>
      <p:sp>
        <p:nvSpPr>
          <p:cNvPr id="5" name="Title 1"/>
          <p:cNvSpPr>
            <a:spLocks noGrp="1"/>
          </p:cNvSpPr>
          <p:nvPr>
            <p:ph type="title"/>
          </p:nvPr>
        </p:nvSpPr>
        <p:spPr>
          <a:xfrm>
            <a:off x="162950" y="0"/>
            <a:ext cx="11902440" cy="1325563"/>
          </a:xfrm>
        </p:spPr>
        <p:txBody>
          <a:bodyPr>
            <a:normAutofit/>
          </a:bodyPr>
          <a:lstStyle/>
          <a:p>
            <a:r>
              <a:rPr lang="en-AU" sz="3600" b="1" dirty="0">
                <a:solidFill>
                  <a:srgbClr val="002060"/>
                </a:solidFill>
                <a:latin typeface="Times New Roman" panose="02020603050405020304" pitchFamily="18" charset="0"/>
                <a:cs typeface="Times New Roman" panose="02020603050405020304" pitchFamily="18" charset="0"/>
              </a:rPr>
              <a:t>CONCRETE CONSTRUCTION </a:t>
            </a:r>
            <a:r>
              <a:rPr lang="en-AU" sz="3600" b="1" dirty="0" smtClean="0">
                <a:solidFill>
                  <a:srgbClr val="002060"/>
                </a:solidFill>
                <a:latin typeface="Times New Roman" panose="02020603050405020304" pitchFamily="18" charset="0"/>
                <a:cs typeface="Times New Roman" panose="02020603050405020304" pitchFamily="18" charset="0"/>
              </a:rPr>
              <a:t>EQUIPMENT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6" name="Rectangle 5"/>
          <p:cNvSpPr/>
          <p:nvPr/>
        </p:nvSpPr>
        <p:spPr>
          <a:xfrm>
            <a:off x="5866227" y="1150856"/>
            <a:ext cx="6096000" cy="1633781"/>
          </a:xfrm>
          <a:prstGeom prst="rect">
            <a:avLst/>
          </a:prstGeom>
        </p:spPr>
        <p:txBody>
          <a:bodyPr>
            <a:spAutoFit/>
          </a:bodyPr>
          <a:lstStyle/>
          <a:p>
            <a:pPr algn="just">
              <a:spcBef>
                <a:spcPts val="500"/>
              </a:spcBef>
              <a:spcAft>
                <a:spcPts val="0"/>
              </a:spcAft>
            </a:pPr>
            <a:r>
              <a:rPr lang="en-US" sz="2400" b="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Bucket conveyors</a:t>
            </a:r>
            <a:endParaRPr lang="en-AU" sz="2400" b="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endParaRPr>
          </a:p>
          <a:p>
            <a:pPr indent="-228600" algn="just">
              <a:spcBef>
                <a:spcPts val="500"/>
              </a:spcBef>
              <a:spcAft>
                <a:spcPts val="0"/>
              </a:spcAft>
            </a:pPr>
            <a:r>
              <a:rPr lang="en-US" sz="2400" b="1" dirty="0" smtClean="0">
                <a:latin typeface="Times New Roman" panose="02020603050405020304" pitchFamily="18" charset="0"/>
                <a:ea typeface="Times New Roman" panose="02020603050405020304" pitchFamily="18" charset="0"/>
                <a:cs typeface="Mangal"/>
              </a:rPr>
              <a:t>Bucket </a:t>
            </a:r>
            <a:r>
              <a:rPr lang="en-US" sz="2400" b="1" dirty="0">
                <a:latin typeface="Times New Roman" panose="02020603050405020304" pitchFamily="18" charset="0"/>
                <a:ea typeface="Times New Roman" panose="02020603050405020304" pitchFamily="18" charset="0"/>
                <a:cs typeface="Mangal"/>
              </a:rPr>
              <a:t>conveyors are used to transporting concrete in the vertical direction from bottom to top.  </a:t>
            </a:r>
            <a:endParaRPr lang="en-AU" sz="2400" b="1" dirty="0">
              <a:latin typeface="Times New Roman" panose="02020603050405020304" pitchFamily="18" charset="0"/>
              <a:ea typeface="Times New Roman" panose="02020603050405020304" pitchFamily="18" charset="0"/>
              <a:cs typeface="Mangal"/>
            </a:endParaRPr>
          </a:p>
        </p:txBody>
      </p:sp>
      <p:sp>
        <p:nvSpPr>
          <p:cNvPr id="7" name="Rectangle 6"/>
          <p:cNvSpPr/>
          <p:nvPr/>
        </p:nvSpPr>
        <p:spPr>
          <a:xfrm>
            <a:off x="304800" y="3523300"/>
            <a:ext cx="5364480" cy="2372444"/>
          </a:xfrm>
          <a:prstGeom prst="rect">
            <a:avLst/>
          </a:prstGeom>
        </p:spPr>
        <p:txBody>
          <a:bodyPr wrap="square">
            <a:spAutoFit/>
          </a:bodyPr>
          <a:lstStyle/>
          <a:p>
            <a:pPr marL="228600" indent="-228600" algn="just">
              <a:spcBef>
                <a:spcPts val="500"/>
              </a:spcBef>
              <a:spcAft>
                <a:spcPts val="0"/>
              </a:spcAft>
            </a:pPr>
            <a:r>
              <a:rPr lang="en-US" sz="2400" b="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Chutes</a:t>
            </a:r>
            <a:endParaRPr lang="en-AU" sz="2400" b="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endParaRPr>
          </a:p>
          <a:p>
            <a:pPr indent="-228600" algn="just">
              <a:spcBef>
                <a:spcPts val="500"/>
              </a:spcBef>
              <a:spcAft>
                <a:spcPts val="0"/>
              </a:spcAft>
            </a:pPr>
            <a:r>
              <a:rPr lang="en-US" sz="2400" b="1" dirty="0" smtClean="0">
                <a:latin typeface="Times New Roman" panose="02020603050405020304" pitchFamily="18" charset="0"/>
                <a:ea typeface="Times New Roman" panose="02020603050405020304" pitchFamily="18" charset="0"/>
                <a:cs typeface="Mangal"/>
              </a:rPr>
              <a:t>They </a:t>
            </a:r>
            <a:r>
              <a:rPr lang="en-US" sz="2400" b="1" dirty="0">
                <a:latin typeface="Times New Roman" panose="02020603050405020304" pitchFamily="18" charset="0"/>
                <a:ea typeface="Times New Roman" panose="02020603050405020304" pitchFamily="18" charset="0"/>
                <a:cs typeface="Mangal"/>
              </a:rPr>
              <a:t>are used to transfer concrete from ground level to lower level. The chute section should be lined with a metal sheet with the uniform slope for the full length.</a:t>
            </a:r>
            <a:endParaRPr lang="en-AU" sz="2400" b="1" dirty="0">
              <a:latin typeface="Times New Roman" panose="02020603050405020304" pitchFamily="18" charset="0"/>
              <a:ea typeface="Times New Roman" panose="02020603050405020304" pitchFamily="18" charset="0"/>
              <a:cs typeface="Mangal"/>
            </a:endParaRPr>
          </a:p>
        </p:txBody>
      </p:sp>
      <p:sp>
        <p:nvSpPr>
          <p:cNvPr id="8" name="Rectangle 7"/>
          <p:cNvSpPr/>
          <p:nvPr/>
        </p:nvSpPr>
        <p:spPr>
          <a:xfrm>
            <a:off x="5811130" y="2817448"/>
            <a:ext cx="5889675" cy="2308324"/>
          </a:xfrm>
          <a:prstGeom prst="rect">
            <a:avLst/>
          </a:prstGeom>
        </p:spPr>
        <p:txBody>
          <a:bodyPr wrap="square">
            <a:spAutoFit/>
          </a:bodyPr>
          <a:lstStyle/>
          <a:p>
            <a:pPr algn="just">
              <a:spcBef>
                <a:spcPts val="500"/>
              </a:spcBef>
              <a:spcAft>
                <a:spcPts val="0"/>
              </a:spcAft>
            </a:pPr>
            <a:r>
              <a:rPr lang="en-US" sz="2400" b="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Dumpers and trucks</a:t>
            </a:r>
            <a:endParaRPr lang="en-AU" sz="2400" b="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a:r>
              <a:rPr lang="en-US" sz="2400" b="1" dirty="0">
                <a:latin typeface="Times New Roman" panose="02020603050405020304" pitchFamily="18" charset="0"/>
                <a:ea typeface="Times New Roman" panose="02020603050405020304" pitchFamily="18" charset="0"/>
                <a:cs typeface="Mangal"/>
              </a:rPr>
              <a:t>These are a special type of trucks. These dumpers are suitable to transport concrete for relatively longer distance without segregation and setting. Tipping lorries are also used to transport concrete</a:t>
            </a:r>
            <a:endParaRPr lang="en-AU" sz="2400" b="1" dirty="0">
              <a:latin typeface="Times New Roman" panose="02020603050405020304" pitchFamily="18" charset="0"/>
              <a:ea typeface="Times New Roman" panose="02020603050405020304" pitchFamily="18" charset="0"/>
              <a:cs typeface="Mangal"/>
            </a:endParaRPr>
          </a:p>
        </p:txBody>
      </p:sp>
    </p:spTree>
    <p:extLst>
      <p:ext uri="{BB962C8B-B14F-4D97-AF65-F5344CB8AC3E}">
        <p14:creationId xmlns:p14="http://schemas.microsoft.com/office/powerpoint/2010/main" val="22894280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3218" y="881035"/>
            <a:ext cx="5613010" cy="3480440"/>
          </a:xfrm>
          <a:prstGeom prst="rect">
            <a:avLst/>
          </a:prstGeom>
        </p:spPr>
        <p:txBody>
          <a:bodyPr wrap="square">
            <a:spAutoFit/>
          </a:bodyPr>
          <a:lstStyle/>
          <a:p>
            <a:pPr algn="just">
              <a:spcBef>
                <a:spcPts val="500"/>
              </a:spcBef>
              <a:spcAft>
                <a:spcPts val="0"/>
              </a:spcAft>
            </a:pPr>
            <a:r>
              <a:rPr lang="en-US" sz="2400" b="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Belt Conveyors</a:t>
            </a:r>
            <a:endParaRPr lang="en-AU" sz="2400" b="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endParaRPr>
          </a:p>
          <a:p>
            <a:pPr indent="-228600" algn="just">
              <a:spcBef>
                <a:spcPts val="500"/>
              </a:spcBef>
              <a:spcAft>
                <a:spcPts val="0"/>
              </a:spcAft>
            </a:pPr>
            <a:r>
              <a:rPr lang="en-US" sz="2400" b="1" dirty="0">
                <a:latin typeface="Times New Roman" panose="02020603050405020304" pitchFamily="18" charset="0"/>
                <a:cs typeface="Times New Roman" panose="02020603050405020304" pitchFamily="18" charset="0"/>
              </a:rPr>
              <a:t>Belt conveyors are very convenient in the movement of concrete easily to different parts at site. It can transport concrete continuously and is suitable for a hot climate. When other methods of transportation are not feasible, belt conveyors are best for the alternate solution.  </a:t>
            </a:r>
            <a:endParaRPr lang="en-AU" sz="2400" b="1" dirty="0">
              <a:latin typeface="Times New Roman" panose="02020603050405020304" pitchFamily="18" charset="0"/>
              <a:cs typeface="Times New Roman" panose="02020603050405020304" pitchFamily="18" charset="0"/>
            </a:endParaRPr>
          </a:p>
        </p:txBody>
      </p:sp>
      <p:sp>
        <p:nvSpPr>
          <p:cNvPr id="5" name="Title 1"/>
          <p:cNvSpPr>
            <a:spLocks noGrp="1"/>
          </p:cNvSpPr>
          <p:nvPr>
            <p:ph type="title"/>
          </p:nvPr>
        </p:nvSpPr>
        <p:spPr>
          <a:xfrm>
            <a:off x="253218" y="-141311"/>
            <a:ext cx="11938782" cy="1325563"/>
          </a:xfrm>
        </p:spPr>
        <p:txBody>
          <a:bodyPr>
            <a:normAutofit/>
          </a:bodyPr>
          <a:lstStyle/>
          <a:p>
            <a:r>
              <a:rPr lang="en-AU" sz="3600" b="1" dirty="0">
                <a:solidFill>
                  <a:srgbClr val="002060"/>
                </a:solidFill>
                <a:latin typeface="Times New Roman" panose="02020603050405020304" pitchFamily="18" charset="0"/>
                <a:cs typeface="Times New Roman" panose="02020603050405020304" pitchFamily="18" charset="0"/>
              </a:rPr>
              <a:t>CONCRETE CONSTRUCTION </a:t>
            </a:r>
            <a:r>
              <a:rPr lang="en-AU" sz="3600" b="1" dirty="0" smtClean="0">
                <a:solidFill>
                  <a:srgbClr val="002060"/>
                </a:solidFill>
                <a:latin typeface="Times New Roman" panose="02020603050405020304" pitchFamily="18" charset="0"/>
                <a:cs typeface="Times New Roman" panose="02020603050405020304" pitchFamily="18" charset="0"/>
              </a:rPr>
              <a:t>EQUIPMENT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6" name="Rectangle 5"/>
          <p:cNvSpPr/>
          <p:nvPr/>
        </p:nvSpPr>
        <p:spPr>
          <a:xfrm>
            <a:off x="6222609" y="881035"/>
            <a:ext cx="5509847" cy="3111108"/>
          </a:xfrm>
          <a:prstGeom prst="rect">
            <a:avLst/>
          </a:prstGeom>
        </p:spPr>
        <p:txBody>
          <a:bodyPr wrap="square">
            <a:spAutoFit/>
          </a:bodyPr>
          <a:lstStyle/>
          <a:p>
            <a:pPr marL="228600" indent="-228600" algn="just">
              <a:spcBef>
                <a:spcPts val="500"/>
              </a:spcBef>
              <a:spcAft>
                <a:spcPts val="0"/>
              </a:spcAft>
            </a:pPr>
            <a:r>
              <a:rPr lang="en-US" sz="2400" b="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Cranes</a:t>
            </a:r>
            <a:endParaRPr lang="en-AU" sz="2400" b="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endParaRPr>
          </a:p>
          <a:p>
            <a:pPr indent="-228600" algn="just">
              <a:spcBef>
                <a:spcPts val="500"/>
              </a:spcBef>
              <a:spcAft>
                <a:spcPts val="0"/>
              </a:spcAft>
            </a:pPr>
            <a:r>
              <a:rPr lang="en-US" sz="2400" b="1" dirty="0">
                <a:latin typeface="Times New Roman" panose="02020603050405020304" pitchFamily="18" charset="0"/>
                <a:cs typeface="Times New Roman" panose="02020603050405020304" pitchFamily="18" charset="0"/>
              </a:rPr>
              <a:t>Cranes are commonly used to transfer concrete from the mixer or a place of delivery to the form of work where it has to be laid. It is a very suitable transferring system as it can take concrete to the right location where it is required. </a:t>
            </a:r>
            <a:endParaRPr lang="en-AU" sz="2400" b="1" dirty="0">
              <a:latin typeface="Times New Roman" panose="02020603050405020304" pitchFamily="18" charset="0"/>
              <a:cs typeface="Times New Roman" panose="02020603050405020304" pitchFamily="18" charset="0"/>
            </a:endParaRPr>
          </a:p>
        </p:txBody>
      </p:sp>
      <p:sp>
        <p:nvSpPr>
          <p:cNvPr id="7" name="Rectangle 6"/>
          <p:cNvSpPr/>
          <p:nvPr/>
        </p:nvSpPr>
        <p:spPr>
          <a:xfrm>
            <a:off x="253218" y="4361475"/>
            <a:ext cx="6096000" cy="2003112"/>
          </a:xfrm>
          <a:prstGeom prst="rect">
            <a:avLst/>
          </a:prstGeom>
        </p:spPr>
        <p:txBody>
          <a:bodyPr>
            <a:spAutoFit/>
          </a:bodyPr>
          <a:lstStyle/>
          <a:p>
            <a:pPr algn="just">
              <a:spcBef>
                <a:spcPts val="500"/>
              </a:spcBef>
              <a:spcAft>
                <a:spcPts val="0"/>
              </a:spcAft>
            </a:pPr>
            <a:r>
              <a:rPr lang="en-US" sz="2400" b="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Concrete Pumps</a:t>
            </a:r>
            <a:endParaRPr lang="en-AU" sz="2400" b="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endParaRPr>
          </a:p>
          <a:p>
            <a:pPr indent="-228600" algn="just">
              <a:spcBef>
                <a:spcPts val="500"/>
              </a:spcBef>
              <a:spcAft>
                <a:spcPts val="0"/>
              </a:spcAft>
            </a:pPr>
            <a:r>
              <a:rPr lang="en-US" sz="2400" b="1" dirty="0">
                <a:latin typeface="Times New Roman" panose="02020603050405020304" pitchFamily="18" charset="0"/>
                <a:cs typeface="Times New Roman" panose="02020603050405020304" pitchFamily="18" charset="0"/>
              </a:rPr>
              <a:t>Concrete is transported through pumps in tunnel construction. The </a:t>
            </a:r>
            <a:r>
              <a:rPr lang="en-US" sz="2400" b="1" dirty="0" err="1">
                <a:latin typeface="Times New Roman" panose="02020603050405020304" pitchFamily="18" charset="0"/>
                <a:cs typeface="Times New Roman" panose="02020603050405020304" pitchFamily="18" charset="0"/>
              </a:rPr>
              <a:t>guniting</a:t>
            </a:r>
            <a:r>
              <a:rPr lang="en-US" sz="2400" b="1" dirty="0">
                <a:latin typeface="Times New Roman" panose="02020603050405020304" pitchFamily="18" charset="0"/>
                <a:cs typeface="Times New Roman" panose="02020603050405020304" pitchFamily="18" charset="0"/>
              </a:rPr>
              <a:t> and </a:t>
            </a:r>
            <a:r>
              <a:rPr lang="en-US" sz="2400" b="1" dirty="0" err="1" smtClean="0">
                <a:latin typeface="Times New Roman" panose="02020603050405020304" pitchFamily="18" charset="0"/>
                <a:cs typeface="Times New Roman" panose="02020603050405020304" pitchFamily="18" charset="0"/>
              </a:rPr>
              <a:t>shotcreting</a:t>
            </a:r>
            <a:r>
              <a:rPr lang="en-US" sz="2400" b="1" dirty="0" smtClean="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are specially done through pumps in high pressure</a:t>
            </a:r>
            <a:r>
              <a:rPr lang="en-US" sz="2400" b="1" dirty="0" smtClean="0">
                <a:latin typeface="Times New Roman" panose="02020603050405020304" pitchFamily="18" charset="0"/>
                <a:cs typeface="Times New Roman" panose="02020603050405020304" pitchFamily="18" charset="0"/>
              </a:rPr>
              <a:t>. [8] </a:t>
            </a:r>
            <a:endParaRPr lang="en-AU"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3985194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9898" y="1094105"/>
            <a:ext cx="10515600" cy="622153"/>
          </a:xfrm>
        </p:spPr>
        <p:txBody>
          <a:bodyPr/>
          <a:lstStyle/>
          <a:p>
            <a:pPr marL="0" indent="0">
              <a:buNone/>
            </a:pPr>
            <a:r>
              <a:rPr lang="en-US" b="1" dirty="0">
                <a:solidFill>
                  <a:srgbClr val="C00000"/>
                </a:solidFill>
                <a:latin typeface="Times New Roman" panose="02020603050405020304" pitchFamily="18" charset="0"/>
                <a:cs typeface="Times New Roman" panose="02020603050405020304" pitchFamily="18" charset="0"/>
              </a:rPr>
              <a:t>Concrete Compaction Equipment</a:t>
            </a:r>
            <a:endParaRPr lang="en-AU" b="1" dirty="0">
              <a:solidFill>
                <a:srgbClr val="C00000"/>
              </a:solidFill>
              <a:latin typeface="Times New Roman" panose="02020603050405020304" pitchFamily="18" charset="0"/>
              <a:cs typeface="Times New Roman" panose="02020603050405020304" pitchFamily="18" charset="0"/>
            </a:endParaRPr>
          </a:p>
          <a:p>
            <a:pPr marL="0" indent="0">
              <a:buNone/>
            </a:pPr>
            <a:endParaRPr lang="en-AU" dirty="0"/>
          </a:p>
        </p:txBody>
      </p:sp>
      <p:sp>
        <p:nvSpPr>
          <p:cNvPr id="4" name="Title 1"/>
          <p:cNvSpPr>
            <a:spLocks noGrp="1"/>
          </p:cNvSpPr>
          <p:nvPr>
            <p:ph type="title"/>
          </p:nvPr>
        </p:nvSpPr>
        <p:spPr>
          <a:xfrm>
            <a:off x="206326" y="0"/>
            <a:ext cx="11985674" cy="1325563"/>
          </a:xfrm>
        </p:spPr>
        <p:txBody>
          <a:bodyPr>
            <a:normAutofit/>
          </a:bodyPr>
          <a:lstStyle/>
          <a:p>
            <a:r>
              <a:rPr lang="en-AU" sz="3600" b="1" dirty="0">
                <a:solidFill>
                  <a:srgbClr val="002060"/>
                </a:solidFill>
                <a:latin typeface="Times New Roman" panose="02020603050405020304" pitchFamily="18" charset="0"/>
                <a:cs typeface="Times New Roman" panose="02020603050405020304" pitchFamily="18" charset="0"/>
              </a:rPr>
              <a:t>CONCRETE CONSTRUCTION </a:t>
            </a:r>
            <a:r>
              <a:rPr lang="en-AU" sz="3600" b="1" dirty="0" smtClean="0">
                <a:solidFill>
                  <a:srgbClr val="002060"/>
                </a:solidFill>
                <a:latin typeface="Times New Roman" panose="02020603050405020304" pitchFamily="18" charset="0"/>
                <a:cs typeface="Times New Roman" panose="02020603050405020304" pitchFamily="18" charset="0"/>
              </a:rPr>
              <a:t>EQUIPMENT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5" name="Rectangle 4"/>
          <p:cNvSpPr/>
          <p:nvPr/>
        </p:nvSpPr>
        <p:spPr>
          <a:xfrm>
            <a:off x="206326" y="1547445"/>
            <a:ext cx="5877952" cy="3416320"/>
          </a:xfrm>
          <a:prstGeom prst="rect">
            <a:avLst/>
          </a:prstGeom>
        </p:spPr>
        <p:txBody>
          <a:bodyPr wrap="square">
            <a:spAutoFit/>
          </a:bodyPr>
          <a:lstStyle/>
          <a:p>
            <a:pPr marL="226695" indent="-226695" algn="just">
              <a:spcBef>
                <a:spcPts val="700"/>
              </a:spcBef>
              <a:spcAft>
                <a:spcPts val="0"/>
              </a:spcAft>
            </a:pPr>
            <a:r>
              <a:rPr lang="en-US" sz="2400" b="1" dirty="0">
                <a:solidFill>
                  <a:srgbClr val="C00000"/>
                </a:solidFill>
                <a:latin typeface="Times New Roman" panose="02020603050405020304" pitchFamily="18" charset="0"/>
                <a:cs typeface="Times New Roman" panose="02020603050405020304" pitchFamily="18" charset="0"/>
              </a:rPr>
              <a:t>Internal Vibrators</a:t>
            </a:r>
            <a:endParaRPr lang="en-AU" sz="2400" b="1" dirty="0">
              <a:solidFill>
                <a:srgbClr val="C00000"/>
              </a:solidFill>
              <a:latin typeface="Times New Roman" panose="02020603050405020304" pitchFamily="18" charset="0"/>
              <a:cs typeface="Times New Roman" panose="02020603050405020304" pitchFamily="18" charset="0"/>
            </a:endParaRPr>
          </a:p>
          <a:p>
            <a:pPr algn="just"/>
            <a:r>
              <a:rPr lang="en-US" sz="2400" b="1" dirty="0">
                <a:latin typeface="Times New Roman" panose="02020603050405020304" pitchFamily="18" charset="0"/>
                <a:cs typeface="Times New Roman" panose="02020603050405020304" pitchFamily="18" charset="0"/>
              </a:rPr>
              <a:t>Internal vibrators are also called needle vibrator. It consists of three parts. The power unit, flexible tube, and vibratory head. They are introduced into the fresh concrete to vibrate and give a compacting effect to the concrete</a:t>
            </a:r>
            <a:r>
              <a:rPr lang="en-US" sz="2400" b="1" dirty="0" smtClean="0">
                <a:latin typeface="Times New Roman" panose="02020603050405020304" pitchFamily="18" charset="0"/>
                <a:cs typeface="Times New Roman" panose="02020603050405020304" pitchFamily="18" charset="0"/>
              </a:rPr>
              <a:t>. [8] </a:t>
            </a:r>
            <a:r>
              <a:rPr lang="en-US" sz="2400" b="1" dirty="0">
                <a:latin typeface="Times New Roman" panose="02020603050405020304" pitchFamily="18" charset="0"/>
                <a:cs typeface="Times New Roman" panose="02020603050405020304" pitchFamily="18" charset="0"/>
              </a:rPr>
              <a:t>Power is given to vibrator either by petrol engine or electricity input. </a:t>
            </a:r>
            <a:endParaRPr lang="en-AU" sz="2400" b="1" dirty="0">
              <a:latin typeface="Times New Roman" panose="02020603050405020304" pitchFamily="18" charset="0"/>
              <a:cs typeface="Times New Roman" panose="02020603050405020304" pitchFamily="18" charset="0"/>
            </a:endParaRPr>
          </a:p>
        </p:txBody>
      </p:sp>
      <p:sp>
        <p:nvSpPr>
          <p:cNvPr id="6" name="Rectangle 5"/>
          <p:cNvSpPr/>
          <p:nvPr/>
        </p:nvSpPr>
        <p:spPr>
          <a:xfrm>
            <a:off x="206326" y="4888742"/>
            <a:ext cx="6096000" cy="1938992"/>
          </a:xfrm>
          <a:prstGeom prst="rect">
            <a:avLst/>
          </a:prstGeom>
        </p:spPr>
        <p:txBody>
          <a:bodyPr>
            <a:spAutoFit/>
          </a:bodyPr>
          <a:lstStyle/>
          <a:p>
            <a:pPr marL="226695" indent="-226695" algn="just">
              <a:spcBef>
                <a:spcPts val="700"/>
              </a:spcBef>
              <a:spcAft>
                <a:spcPts val="0"/>
              </a:spcAft>
              <a:tabLst>
                <a:tab pos="2019300" algn="l"/>
              </a:tabLst>
            </a:pPr>
            <a:r>
              <a:rPr lang="en-US" sz="2400" b="1" dirty="0">
                <a:solidFill>
                  <a:srgbClr val="C00000"/>
                </a:solidFill>
                <a:latin typeface="Times New Roman" panose="02020603050405020304" pitchFamily="18" charset="0"/>
                <a:cs typeface="Times New Roman" panose="02020603050405020304" pitchFamily="18" charset="0"/>
              </a:rPr>
              <a:t>Plate Vibrators</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endParaRPr lang="en-AU" dirty="0">
              <a:latin typeface="Times New Roman" panose="02020603050405020304" pitchFamily="18" charset="0"/>
              <a:ea typeface="Times New Roman" panose="02020603050405020304" pitchFamily="18" charset="0"/>
              <a:cs typeface="Mangal"/>
            </a:endParaRPr>
          </a:p>
          <a:p>
            <a:pPr algn="just">
              <a:spcAft>
                <a:spcPts val="0"/>
              </a:spcAft>
            </a:pPr>
            <a:r>
              <a:rPr lang="en-US" sz="2400" b="1" dirty="0">
                <a:latin typeface="Times New Roman" panose="02020603050405020304" pitchFamily="18" charset="0"/>
                <a:cs typeface="Times New Roman" panose="02020603050405020304" pitchFamily="18" charset="0"/>
              </a:rPr>
              <a:t>They are used to compact concrete with lesser thickness. This vibrator falls under the category of a surface vibrator. It is extensively used in slab construction. </a:t>
            </a:r>
            <a:endParaRPr lang="en-AU" sz="2400" b="1" dirty="0">
              <a:latin typeface="Times New Roman" panose="02020603050405020304" pitchFamily="18" charset="0"/>
              <a:cs typeface="Times New Roman" panose="02020603050405020304" pitchFamily="18" charset="0"/>
            </a:endParaRPr>
          </a:p>
        </p:txBody>
      </p:sp>
      <p:sp>
        <p:nvSpPr>
          <p:cNvPr id="7" name="Rectangle 6"/>
          <p:cNvSpPr/>
          <p:nvPr/>
        </p:nvSpPr>
        <p:spPr>
          <a:xfrm>
            <a:off x="6443003" y="1547445"/>
            <a:ext cx="5261317" cy="2677656"/>
          </a:xfrm>
          <a:prstGeom prst="rect">
            <a:avLst/>
          </a:prstGeom>
        </p:spPr>
        <p:txBody>
          <a:bodyPr wrap="square">
            <a:spAutoFit/>
          </a:bodyPr>
          <a:lstStyle/>
          <a:p>
            <a:pPr marL="226695" indent="-226695" algn="just">
              <a:spcBef>
                <a:spcPts val="700"/>
              </a:spcBef>
              <a:spcAft>
                <a:spcPts val="0"/>
              </a:spcAft>
            </a:pPr>
            <a:r>
              <a:rPr lang="en-US" sz="2400" b="1" dirty="0">
                <a:solidFill>
                  <a:srgbClr val="C00000"/>
                </a:solidFill>
                <a:latin typeface="Times New Roman" panose="02020603050405020304" pitchFamily="18" charset="0"/>
                <a:cs typeface="Times New Roman" panose="02020603050405020304" pitchFamily="18" charset="0"/>
              </a:rPr>
              <a:t>Form Vibrator</a:t>
            </a:r>
            <a:endParaRPr lang="en-AU" sz="2400" b="1" dirty="0">
              <a:solidFill>
                <a:srgbClr val="C00000"/>
              </a:solidFill>
              <a:latin typeface="Times New Roman" panose="02020603050405020304" pitchFamily="18" charset="0"/>
              <a:cs typeface="Times New Roman" panose="02020603050405020304" pitchFamily="18" charset="0"/>
            </a:endParaRPr>
          </a:p>
          <a:p>
            <a:pPr algn="just">
              <a:spcAft>
                <a:spcPts val="0"/>
              </a:spcAft>
            </a:pPr>
            <a:r>
              <a:rPr lang="en-US" sz="2400" b="1" dirty="0">
                <a:latin typeface="Times New Roman" panose="02020603050405020304" pitchFamily="18" charset="0"/>
                <a:cs typeface="Times New Roman" panose="02020603050405020304" pitchFamily="18" charset="0"/>
              </a:rPr>
              <a:t>These vibrators are external vibrators and are attached to the outside of the concrete formwork. They vibrate formwork and </a:t>
            </a:r>
            <a:r>
              <a:rPr lang="en-US" sz="2400" b="1" dirty="0" smtClean="0">
                <a:latin typeface="Times New Roman" panose="02020603050405020304" pitchFamily="18" charset="0"/>
                <a:cs typeface="Times New Roman" panose="02020603050405020304" pitchFamily="18" charset="0"/>
              </a:rPr>
              <a:t>in turn </a:t>
            </a:r>
            <a:r>
              <a:rPr lang="en-US" sz="2400" b="1" dirty="0">
                <a:latin typeface="Times New Roman" panose="02020603050405020304" pitchFamily="18" charset="0"/>
                <a:cs typeface="Times New Roman" panose="02020603050405020304" pitchFamily="18" charset="0"/>
              </a:rPr>
              <a:t>formwork vibrates the concrete. These are used in compaction of precast concrete.</a:t>
            </a:r>
            <a:endParaRPr lang="en-AU"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26797212"/>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5659" y="-155380"/>
            <a:ext cx="10515600" cy="1325563"/>
          </a:xfrm>
        </p:spPr>
        <p:txBody>
          <a:bodyPr>
            <a:normAutofit/>
          </a:bodyPr>
          <a:lstStyle/>
          <a:p>
            <a:r>
              <a:rPr lang="en-AU" sz="3600" b="1" dirty="0">
                <a:solidFill>
                  <a:srgbClr val="002060"/>
                </a:solidFill>
                <a:latin typeface="Times New Roman" panose="02020603050405020304" pitchFamily="18" charset="0"/>
                <a:cs typeface="Times New Roman" panose="02020603050405020304" pitchFamily="18" charset="0"/>
              </a:rPr>
              <a:t>EQUIPMENT FOR TUNNEL CONSTRUCTION </a:t>
            </a:r>
          </a:p>
        </p:txBody>
      </p:sp>
      <p:sp>
        <p:nvSpPr>
          <p:cNvPr id="3" name="Content Placeholder 2"/>
          <p:cNvSpPr>
            <a:spLocks noGrp="1"/>
          </p:cNvSpPr>
          <p:nvPr>
            <p:ph idx="1"/>
          </p:nvPr>
        </p:nvSpPr>
        <p:spPr>
          <a:xfrm>
            <a:off x="233290" y="1170183"/>
            <a:ext cx="9121725" cy="5870697"/>
          </a:xfrm>
        </p:spPr>
        <p:txBody>
          <a:bodyPr>
            <a:normAutofit/>
          </a:bodyPr>
          <a:lstStyle/>
          <a:p>
            <a:pPr algn="just">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Tunnels</a:t>
            </a:r>
            <a:r>
              <a:rPr lang="en-AU" b="1" dirty="0">
                <a:latin typeface="Times New Roman" panose="02020603050405020304" pitchFamily="18" charset="0"/>
                <a:cs typeface="Times New Roman" panose="02020603050405020304" pitchFamily="18" charset="0"/>
              </a:rPr>
              <a:t> are civil engineering structures that create an underground passage that may pass through a hill, under buildings or roads, under water or even under entire cities</a:t>
            </a:r>
            <a:r>
              <a:rPr lang="en-AU" b="1" dirty="0" smtClean="0">
                <a:latin typeface="Times New Roman" panose="02020603050405020304" pitchFamily="18" charset="0"/>
                <a:cs typeface="Times New Roman" panose="02020603050405020304" pitchFamily="18" charset="0"/>
              </a:rPr>
              <a:t>. </a:t>
            </a:r>
          </a:p>
          <a:p>
            <a:pPr algn="just">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Modern tunnels constructions are done with the tunnel boring machines. </a:t>
            </a:r>
          </a:p>
          <a:p>
            <a:pPr algn="just">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A tunnel boring machine is a machine that can excavate tunnels in a single operation, called full-face drilling</a:t>
            </a:r>
            <a:r>
              <a:rPr lang="en-AU" b="1" dirty="0" smtClean="0">
                <a:latin typeface="Times New Roman" panose="02020603050405020304" pitchFamily="18" charset="0"/>
                <a:cs typeface="Times New Roman" panose="02020603050405020304" pitchFamily="18" charset="0"/>
              </a:rPr>
              <a:t>.</a:t>
            </a:r>
          </a:p>
          <a:p>
            <a:pPr algn="just">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 </a:t>
            </a:r>
            <a:r>
              <a:rPr lang="en-AU" b="1" dirty="0">
                <a:latin typeface="Times New Roman" panose="02020603050405020304" pitchFamily="18" charset="0"/>
                <a:cs typeface="Times New Roman" panose="02020603050405020304" pitchFamily="18" charset="0"/>
              </a:rPr>
              <a:t>It has a rotating head with cutting parts and runs on hydraulic or electric motors, though its power supply is 100% electric. </a:t>
            </a:r>
            <a:endParaRPr lang="en-US"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9303670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1016" y="0"/>
            <a:ext cx="11980984" cy="1325563"/>
          </a:xfrm>
        </p:spPr>
        <p:txBody>
          <a:bodyPr>
            <a:normAutofit/>
          </a:bodyPr>
          <a:lstStyle/>
          <a:p>
            <a:r>
              <a:rPr lang="en-AU" sz="3600" b="1" dirty="0">
                <a:solidFill>
                  <a:srgbClr val="002060"/>
                </a:solidFill>
                <a:latin typeface="Times New Roman" panose="02020603050405020304" pitchFamily="18" charset="0"/>
                <a:cs typeface="Times New Roman" panose="02020603050405020304" pitchFamily="18" charset="0"/>
              </a:rPr>
              <a:t>EQUIPMENT FOR TUNNEL </a:t>
            </a:r>
            <a:r>
              <a:rPr lang="en-AU" sz="3600" b="1" dirty="0" smtClean="0">
                <a:solidFill>
                  <a:srgbClr val="002060"/>
                </a:solidFill>
                <a:latin typeface="Times New Roman" panose="02020603050405020304" pitchFamily="18" charset="0"/>
                <a:cs typeface="Times New Roman" panose="02020603050405020304" pitchFamily="18" charset="0"/>
              </a:rPr>
              <a:t>CONSTRUCTION (Cont’d..)  </a:t>
            </a:r>
            <a:endParaRPr lang="en-AU" sz="3600" dirty="0"/>
          </a:p>
        </p:txBody>
      </p:sp>
      <p:sp>
        <p:nvSpPr>
          <p:cNvPr id="3" name="Content Placeholder 2"/>
          <p:cNvSpPr>
            <a:spLocks noGrp="1"/>
          </p:cNvSpPr>
          <p:nvPr>
            <p:ph idx="1"/>
          </p:nvPr>
        </p:nvSpPr>
        <p:spPr>
          <a:xfrm>
            <a:off x="211016" y="1325563"/>
            <a:ext cx="6223782" cy="5412862"/>
          </a:xfrm>
        </p:spPr>
        <p:txBody>
          <a:bodyPr>
            <a:normAutofit/>
          </a:bodyPr>
          <a:lstStyle/>
          <a:p>
            <a:pPr algn="just">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TBM’s are available of different capacity and size. Once programmed before operating, these machines can progress in the fixed co-ordinates in all the X, Y, and Z </a:t>
            </a:r>
            <a:r>
              <a:rPr lang="en-US" b="1" dirty="0" smtClean="0">
                <a:latin typeface="Times New Roman" panose="02020603050405020304" pitchFamily="18" charset="0"/>
                <a:cs typeface="Times New Roman" panose="02020603050405020304" pitchFamily="18" charset="0"/>
              </a:rPr>
              <a:t>direction. </a:t>
            </a:r>
          </a:p>
          <a:p>
            <a:pPr algn="just">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These are the machines which have programmed boring head or moles which drill mountain to bore tunnel through them. </a:t>
            </a:r>
          </a:p>
          <a:p>
            <a:pPr algn="just">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The muck is taken out through a pipe attached to the boring machine. This method of tunneling is very fast and efficient and are very costly. </a:t>
            </a:r>
            <a:endParaRPr lang="en-AU" b="1" dirty="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endParaRPr lang="en-AU" dirty="0"/>
          </a:p>
        </p:txBody>
      </p:sp>
      <p:sp>
        <p:nvSpPr>
          <p:cNvPr id="6" name="Rectangle 5"/>
          <p:cNvSpPr/>
          <p:nvPr/>
        </p:nvSpPr>
        <p:spPr>
          <a:xfrm>
            <a:off x="8370091" y="4542201"/>
            <a:ext cx="2223622" cy="523220"/>
          </a:xfrm>
          <a:prstGeom prst="rect">
            <a:avLst/>
          </a:prstGeom>
        </p:spPr>
        <p:txBody>
          <a:bodyPr wrap="none">
            <a:spAutoFit/>
          </a:bodyPr>
          <a:lstStyle/>
          <a:p>
            <a:r>
              <a:rPr lang="en-AU" sz="2800" b="1" dirty="0">
                <a:latin typeface="Times New Roman" panose="02020603050405020304" pitchFamily="18" charset="0"/>
                <a:cs typeface="Times New Roman" panose="02020603050405020304" pitchFamily="18" charset="0"/>
              </a:rPr>
              <a:t>Source: </a:t>
            </a:r>
            <a:r>
              <a:rPr lang="en-AU" sz="2800" b="1" dirty="0" smtClean="0">
                <a:latin typeface="Times New Roman" panose="02020603050405020304" pitchFamily="18" charset="0"/>
                <a:cs typeface="Times New Roman" panose="02020603050405020304" pitchFamily="18" charset="0"/>
              </a:rPr>
              <a:t>[12]  </a:t>
            </a:r>
            <a:endParaRPr lang="en-AU" sz="2800" b="1" dirty="0">
              <a:latin typeface="Times New Roman" panose="02020603050405020304" pitchFamily="18" charset="0"/>
              <a:cs typeface="Times New Roman" panose="02020603050405020304" pitchFamily="18" charset="0"/>
            </a:endParaRPr>
          </a:p>
        </p:txBody>
      </p:sp>
      <p:pic>
        <p:nvPicPr>
          <p:cNvPr id="5126" name="Picture 6" descr=" The 5.06 m diameter Double Shield TBM will bore a 12.2 km tunnel from the Bheri River to Babai River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71804" y="1112401"/>
            <a:ext cx="5420195" cy="3429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129364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0237" y="0"/>
            <a:ext cx="9290538" cy="1325563"/>
          </a:xfrm>
        </p:spPr>
        <p:txBody>
          <a:bodyPr>
            <a:normAutofit/>
          </a:bodyPr>
          <a:lstStyle/>
          <a:p>
            <a:r>
              <a:rPr lang="en-AU" sz="3600" b="1" dirty="0">
                <a:solidFill>
                  <a:srgbClr val="002060"/>
                </a:solidFill>
                <a:latin typeface="Times New Roman" panose="02020603050405020304" pitchFamily="18" charset="0"/>
                <a:cs typeface="Times New Roman" panose="02020603050405020304" pitchFamily="18" charset="0"/>
              </a:rPr>
              <a:t>REFERENCES</a:t>
            </a:r>
          </a:p>
        </p:txBody>
      </p:sp>
      <p:sp>
        <p:nvSpPr>
          <p:cNvPr id="3" name="Content Placeholder 2"/>
          <p:cNvSpPr>
            <a:spLocks noGrp="1"/>
          </p:cNvSpPr>
          <p:nvPr>
            <p:ph idx="1"/>
          </p:nvPr>
        </p:nvSpPr>
        <p:spPr>
          <a:xfrm>
            <a:off x="162951" y="1171476"/>
            <a:ext cx="9557824" cy="5686524"/>
          </a:xfrm>
        </p:spPr>
        <p:txBody>
          <a:bodyPr>
            <a:normAutofit/>
          </a:bodyPr>
          <a:lstStyle/>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[1]</a:t>
            </a:r>
            <a:r>
              <a:rPr lang="en-AU" b="1" i="1" dirty="0" smtClean="0">
                <a:latin typeface="Times New Roman" panose="02020603050405020304" pitchFamily="18" charset="0"/>
                <a:cs typeface="Times New Roman" panose="02020603050405020304" pitchFamily="18" charset="0"/>
              </a:rPr>
              <a:t>Failures of construction equipment and accessories: metallurgical root-cause analysis</a:t>
            </a:r>
            <a:r>
              <a:rPr lang="en-AU" b="1" dirty="0">
                <a:latin typeface="Times New Roman" panose="02020603050405020304" pitchFamily="18" charset="0"/>
                <a:cs typeface="Times New Roman" panose="02020603050405020304" pitchFamily="18" charset="0"/>
              </a:rPr>
              <a:t>: </a:t>
            </a:r>
            <a:r>
              <a:rPr lang="en-AU" b="1" dirty="0" err="1">
                <a:latin typeface="Times New Roman" panose="02020603050405020304" pitchFamily="18" charset="0"/>
                <a:cs typeface="Times New Roman" panose="02020603050405020304" pitchFamily="18" charset="0"/>
              </a:rPr>
              <a:t>Goutam</a:t>
            </a:r>
            <a:r>
              <a:rPr lang="en-AU" b="1" dirty="0">
                <a:latin typeface="Times New Roman" panose="02020603050405020304" pitchFamily="18" charset="0"/>
                <a:cs typeface="Times New Roman" panose="02020603050405020304" pitchFamily="18" charset="0"/>
              </a:rPr>
              <a:t> </a:t>
            </a:r>
            <a:r>
              <a:rPr lang="en-AU" b="1" dirty="0" err="1">
                <a:latin typeface="Times New Roman" panose="02020603050405020304" pitchFamily="18" charset="0"/>
                <a:cs typeface="Times New Roman" panose="02020603050405020304" pitchFamily="18" charset="0"/>
              </a:rPr>
              <a:t>Mukhopadhyay</a:t>
            </a:r>
            <a:r>
              <a:rPr lang="en-AU" b="1" dirty="0">
                <a:latin typeface="Times New Roman" panose="02020603050405020304" pitchFamily="18" charset="0"/>
                <a:cs typeface="Times New Roman" panose="02020603050405020304" pitchFamily="18" charset="0"/>
              </a:rPr>
              <a:t>, in  </a:t>
            </a:r>
            <a:r>
              <a:rPr lang="en-AU" b="1" dirty="0">
                <a:latin typeface="Times New Roman" panose="02020603050405020304" pitchFamily="18" charset="0"/>
                <a:cs typeface="Times New Roman" panose="02020603050405020304" pitchFamily="18" charset="0"/>
                <a:hlinkClick r:id="rId2"/>
              </a:rPr>
              <a:t>Handbook of Materials Failure Analysis</a:t>
            </a:r>
            <a:r>
              <a:rPr lang="en-AU" b="1" dirty="0">
                <a:latin typeface="Times New Roman" panose="02020603050405020304" pitchFamily="18" charset="0"/>
                <a:cs typeface="Times New Roman" panose="02020603050405020304" pitchFamily="18" charset="0"/>
              </a:rPr>
              <a:t>, </a:t>
            </a:r>
            <a:r>
              <a:rPr lang="en-AU" b="1" dirty="0" smtClean="0">
                <a:latin typeface="Times New Roman" panose="02020603050405020304" pitchFamily="18" charset="0"/>
                <a:cs typeface="Times New Roman" panose="02020603050405020304" pitchFamily="18" charset="0"/>
              </a:rPr>
              <a:t>2018, </a:t>
            </a:r>
            <a:r>
              <a:rPr lang="en-AU" b="1" dirty="0">
                <a:latin typeface="Times New Roman" panose="02020603050405020304" pitchFamily="18" charset="0"/>
                <a:cs typeface="Times New Roman" panose="02020603050405020304" pitchFamily="18" charset="0"/>
              </a:rPr>
              <a:t>accessed on September 20th , 2023, </a:t>
            </a:r>
            <a:r>
              <a:rPr lang="en-AU" b="1" dirty="0">
                <a:latin typeface="Times New Roman" panose="02020603050405020304" pitchFamily="18" charset="0"/>
                <a:cs typeface="Times New Roman" panose="02020603050405020304" pitchFamily="18" charset="0"/>
                <a:hlinkClick r:id="rId3"/>
              </a:rPr>
              <a:t>www.sciencedirect.com/topics/engineering/construction-equipment</a:t>
            </a:r>
            <a:r>
              <a:rPr lang="en-AU" b="1" dirty="0">
                <a:latin typeface="Times New Roman" panose="02020603050405020304" pitchFamily="18" charset="0"/>
                <a:cs typeface="Times New Roman" panose="02020603050405020304" pitchFamily="18" charset="0"/>
              </a:rPr>
              <a:t> </a:t>
            </a:r>
          </a:p>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[2]</a:t>
            </a:r>
            <a:r>
              <a:rPr lang="en-AU" b="1" i="1" dirty="0" smtClean="0">
                <a:latin typeface="Times New Roman" panose="02020603050405020304" pitchFamily="18" charset="0"/>
                <a:cs typeface="Times New Roman" panose="02020603050405020304" pitchFamily="18" charset="0"/>
              </a:rPr>
              <a:t>Construction Management and Equipment: </a:t>
            </a:r>
            <a:r>
              <a:rPr lang="en-AU" b="1" dirty="0" err="1" smtClean="0">
                <a:latin typeface="Times New Roman" panose="02020603050405020304" pitchFamily="18" charset="0"/>
                <a:cs typeface="Times New Roman" panose="02020603050405020304" pitchFamily="18" charset="0"/>
              </a:rPr>
              <a:t>Saurabh</a:t>
            </a:r>
            <a:r>
              <a:rPr lang="en-AU" b="1" dirty="0" smtClean="0">
                <a:latin typeface="Times New Roman" panose="02020603050405020304" pitchFamily="18" charset="0"/>
                <a:cs typeface="Times New Roman" panose="02020603050405020304" pitchFamily="18" charset="0"/>
              </a:rPr>
              <a:t> Kumar </a:t>
            </a:r>
            <a:r>
              <a:rPr lang="en-AU" b="1" dirty="0" err="1" smtClean="0">
                <a:latin typeface="Times New Roman" panose="02020603050405020304" pitchFamily="18" charset="0"/>
                <a:cs typeface="Times New Roman" panose="02020603050405020304" pitchFamily="18" charset="0"/>
              </a:rPr>
              <a:t>Soni</a:t>
            </a:r>
            <a:r>
              <a:rPr lang="en-AU" b="1" dirty="0" smtClean="0">
                <a:latin typeface="Times New Roman" panose="02020603050405020304" pitchFamily="18" charset="0"/>
                <a:cs typeface="Times New Roman" panose="02020603050405020304" pitchFamily="18" charset="0"/>
              </a:rPr>
              <a:t>, First Edition, S.K. </a:t>
            </a:r>
            <a:r>
              <a:rPr lang="en-AU" b="1" dirty="0" err="1" smtClean="0">
                <a:latin typeface="Times New Roman" panose="02020603050405020304" pitchFamily="18" charset="0"/>
                <a:cs typeface="Times New Roman" panose="02020603050405020304" pitchFamily="18" charset="0"/>
              </a:rPr>
              <a:t>Kataria</a:t>
            </a:r>
            <a:r>
              <a:rPr lang="en-AU" b="1" dirty="0" smtClean="0">
                <a:latin typeface="Times New Roman" panose="02020603050405020304" pitchFamily="18" charset="0"/>
                <a:cs typeface="Times New Roman" panose="02020603050405020304" pitchFamily="18" charset="0"/>
              </a:rPr>
              <a:t> &amp;Sons, Publisher of Engineering and Computer Books, New Delhi, India, April 2014. </a:t>
            </a:r>
          </a:p>
          <a:p>
            <a:pPr marL="0" indent="0" algn="just">
              <a:lnSpc>
                <a:spcPct val="100000"/>
              </a:lnSpc>
              <a:buNone/>
            </a:pPr>
            <a:endParaRPr lang="en-AU" dirty="0"/>
          </a:p>
        </p:txBody>
      </p:sp>
    </p:spTree>
    <p:extLst>
      <p:ext uri="{BB962C8B-B14F-4D97-AF65-F5344CB8AC3E}">
        <p14:creationId xmlns:p14="http://schemas.microsoft.com/office/powerpoint/2010/main" val="151911130"/>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73966" y="1206645"/>
            <a:ext cx="9712569" cy="5651355"/>
          </a:xfrm>
        </p:spPr>
        <p:txBody>
          <a:bodyPr>
            <a:normAutofit fontScale="92500" lnSpcReduction="20000"/>
          </a:bodyPr>
          <a:lstStyle/>
          <a:p>
            <a:pPr marL="0" indent="0" algn="just">
              <a:lnSpc>
                <a:spcPct val="120000"/>
              </a:lnSpc>
              <a:buNone/>
            </a:pPr>
            <a:r>
              <a:rPr lang="en-AU" sz="3000" b="1" dirty="0" smtClean="0">
                <a:latin typeface="Times New Roman" panose="02020603050405020304" pitchFamily="18" charset="0"/>
                <a:cs typeface="Times New Roman" panose="02020603050405020304" pitchFamily="18" charset="0"/>
              </a:rPr>
              <a:t>[3] </a:t>
            </a:r>
            <a:r>
              <a:rPr lang="en-AU" sz="3000" b="1" i="1" dirty="0" smtClean="0">
                <a:latin typeface="Times New Roman" panose="02020603050405020304" pitchFamily="18" charset="0"/>
                <a:cs typeface="Times New Roman" panose="02020603050405020304" pitchFamily="18" charset="0"/>
              </a:rPr>
              <a:t>Construction Planning, Equipment and Methods:</a:t>
            </a:r>
            <a:r>
              <a:rPr lang="en-AU" sz="3000" b="1" dirty="0" smtClean="0">
                <a:latin typeface="Times New Roman" panose="02020603050405020304" pitchFamily="18" charset="0"/>
                <a:cs typeface="Times New Roman" panose="02020603050405020304" pitchFamily="18" charset="0"/>
              </a:rPr>
              <a:t> Robert L. </a:t>
            </a:r>
            <a:r>
              <a:rPr lang="en-AU" sz="3000" b="1" dirty="0" err="1" smtClean="0">
                <a:latin typeface="Times New Roman" panose="02020603050405020304" pitchFamily="18" charset="0"/>
                <a:cs typeface="Times New Roman" panose="02020603050405020304" pitchFamily="18" charset="0"/>
              </a:rPr>
              <a:t>Peurifoy</a:t>
            </a:r>
            <a:r>
              <a:rPr lang="en-AU" sz="3000" b="1" dirty="0" smtClean="0">
                <a:latin typeface="Times New Roman" panose="02020603050405020304" pitchFamily="18" charset="0"/>
                <a:cs typeface="Times New Roman" panose="02020603050405020304" pitchFamily="18" charset="0"/>
              </a:rPr>
              <a:t>, P.E., Clifford J. </a:t>
            </a:r>
            <a:r>
              <a:rPr lang="en-AU" sz="3000" b="1" dirty="0" err="1" smtClean="0">
                <a:latin typeface="Times New Roman" panose="02020603050405020304" pitchFamily="18" charset="0"/>
                <a:cs typeface="Times New Roman" panose="02020603050405020304" pitchFamily="18" charset="0"/>
              </a:rPr>
              <a:t>Schexnayder</a:t>
            </a:r>
            <a:r>
              <a:rPr lang="en-AU" sz="3000" b="1" dirty="0" smtClean="0">
                <a:latin typeface="Times New Roman" panose="02020603050405020304" pitchFamily="18" charset="0"/>
                <a:cs typeface="Times New Roman" panose="02020603050405020304" pitchFamily="18" charset="0"/>
              </a:rPr>
              <a:t>, P.E, </a:t>
            </a:r>
            <a:r>
              <a:rPr lang="en-AU" sz="3000" b="1" dirty="0" err="1" smtClean="0">
                <a:latin typeface="Times New Roman" panose="02020603050405020304" pitchFamily="18" charset="0"/>
                <a:cs typeface="Times New Roman" panose="02020603050405020304" pitchFamily="18" charset="0"/>
              </a:rPr>
              <a:t>Ph.D</a:t>
            </a:r>
            <a:r>
              <a:rPr lang="en-AU" sz="3000" b="1" dirty="0" smtClean="0">
                <a:latin typeface="Times New Roman" panose="02020603050405020304" pitchFamily="18" charset="0"/>
                <a:cs typeface="Times New Roman" panose="02020603050405020304" pitchFamily="18" charset="0"/>
              </a:rPr>
              <a:t> and </a:t>
            </a:r>
            <a:r>
              <a:rPr lang="en-AU" sz="3000" b="1" dirty="0" err="1" smtClean="0">
                <a:latin typeface="Times New Roman" panose="02020603050405020304" pitchFamily="18" charset="0"/>
                <a:cs typeface="Times New Roman" panose="02020603050405020304" pitchFamily="18" charset="0"/>
              </a:rPr>
              <a:t>Aviad</a:t>
            </a:r>
            <a:r>
              <a:rPr lang="en-AU" sz="3000" b="1" dirty="0" smtClean="0">
                <a:latin typeface="Times New Roman" panose="02020603050405020304" pitchFamily="18" charset="0"/>
                <a:cs typeface="Times New Roman" panose="02020603050405020304" pitchFamily="18" charset="0"/>
              </a:rPr>
              <a:t> </a:t>
            </a:r>
            <a:r>
              <a:rPr lang="en-AU" sz="3000" b="1" dirty="0" err="1" smtClean="0">
                <a:latin typeface="Times New Roman" panose="02020603050405020304" pitchFamily="18" charset="0"/>
                <a:cs typeface="Times New Roman" panose="02020603050405020304" pitchFamily="18" charset="0"/>
              </a:rPr>
              <a:t>Shapira</a:t>
            </a:r>
            <a:r>
              <a:rPr lang="en-AU" sz="3000" b="1" dirty="0" smtClean="0">
                <a:latin typeface="Times New Roman" panose="02020603050405020304" pitchFamily="18" charset="0"/>
                <a:cs typeface="Times New Roman" panose="02020603050405020304" pitchFamily="18" charset="0"/>
              </a:rPr>
              <a:t>, </a:t>
            </a:r>
            <a:r>
              <a:rPr lang="en-AU" sz="3000" b="1" dirty="0" err="1" smtClean="0">
                <a:latin typeface="Times New Roman" panose="02020603050405020304" pitchFamily="18" charset="0"/>
                <a:cs typeface="Times New Roman" panose="02020603050405020304" pitchFamily="18" charset="0"/>
              </a:rPr>
              <a:t>D.Sc</a:t>
            </a:r>
            <a:r>
              <a:rPr lang="en-AU" sz="3000" b="1" dirty="0" smtClean="0">
                <a:latin typeface="Times New Roman" panose="02020603050405020304" pitchFamily="18" charset="0"/>
                <a:cs typeface="Times New Roman" panose="02020603050405020304" pitchFamily="18" charset="0"/>
              </a:rPr>
              <a:t>, Seventh Edition, McGraw Hill Education (India) Private Limited, New Delhi</a:t>
            </a:r>
            <a:r>
              <a:rPr lang="en-AU" sz="3000" b="1" dirty="0">
                <a:latin typeface="Times New Roman" panose="02020603050405020304" pitchFamily="18" charset="0"/>
                <a:cs typeface="Times New Roman" panose="02020603050405020304" pitchFamily="18" charset="0"/>
              </a:rPr>
              <a:t>,</a:t>
            </a:r>
            <a:r>
              <a:rPr lang="en-AU" sz="3000" b="1" dirty="0" smtClean="0">
                <a:latin typeface="Times New Roman" panose="02020603050405020304" pitchFamily="18" charset="0"/>
                <a:cs typeface="Times New Roman" panose="02020603050405020304" pitchFamily="18" charset="0"/>
              </a:rPr>
              <a:t> India, 2006, Eighth reprint 2013. </a:t>
            </a:r>
          </a:p>
          <a:p>
            <a:pPr marL="0" indent="0" algn="just">
              <a:lnSpc>
                <a:spcPct val="120000"/>
              </a:lnSpc>
              <a:buNone/>
            </a:pPr>
            <a:r>
              <a:rPr lang="en-AU" sz="3000" b="1" dirty="0" smtClean="0">
                <a:latin typeface="Times New Roman" panose="02020603050405020304" pitchFamily="18" charset="0"/>
                <a:cs typeface="Times New Roman" panose="02020603050405020304" pitchFamily="18" charset="0"/>
              </a:rPr>
              <a:t>[4] </a:t>
            </a:r>
            <a:r>
              <a:rPr lang="en-AU" sz="3000" b="1" i="1" dirty="0" smtClean="0">
                <a:latin typeface="Times New Roman" panose="02020603050405020304" pitchFamily="18" charset="0"/>
                <a:cs typeface="Times New Roman" panose="02020603050405020304" pitchFamily="18" charset="0"/>
              </a:rPr>
              <a:t>SELECTION CRITERIA OF EQUIPMENT IN CONSTRUCTION PROJECT</a:t>
            </a:r>
            <a:r>
              <a:rPr lang="en-AU" sz="3000" b="1" dirty="0" smtClean="0">
                <a:latin typeface="Times New Roman" panose="02020603050405020304" pitchFamily="18" charset="0"/>
                <a:cs typeface="Times New Roman" panose="02020603050405020304" pitchFamily="18" charset="0"/>
              </a:rPr>
              <a:t>:</a:t>
            </a:r>
            <a:r>
              <a:rPr lang="en-AU" sz="3000" b="1" i="1" dirty="0" smtClean="0">
                <a:latin typeface="Times New Roman" panose="02020603050405020304" pitchFamily="18" charset="0"/>
                <a:cs typeface="Times New Roman" panose="02020603050405020304" pitchFamily="18" charset="0"/>
              </a:rPr>
              <a:t>  </a:t>
            </a:r>
            <a:r>
              <a:rPr lang="en-AU" sz="3000" b="1" dirty="0" smtClean="0">
                <a:latin typeface="Times New Roman" panose="02020603050405020304" pitchFamily="18" charset="0"/>
                <a:cs typeface="Times New Roman" panose="02020603050405020304" pitchFamily="18" charset="0"/>
              </a:rPr>
              <a:t>Abdullah </a:t>
            </a:r>
            <a:r>
              <a:rPr lang="en-AU" sz="3000" b="1" dirty="0" err="1" smtClean="0">
                <a:latin typeface="Times New Roman" panose="02020603050405020304" pitchFamily="18" charset="0"/>
                <a:cs typeface="Times New Roman" panose="02020603050405020304" pitchFamily="18" charset="0"/>
              </a:rPr>
              <a:t>Azmi</a:t>
            </a:r>
            <a:r>
              <a:rPr lang="en-AU" sz="3000" b="1" dirty="0" smtClean="0">
                <a:latin typeface="Times New Roman" panose="02020603050405020304" pitchFamily="18" charset="0"/>
                <a:cs typeface="Times New Roman" panose="02020603050405020304" pitchFamily="18" charset="0"/>
              </a:rPr>
              <a:t>, </a:t>
            </a:r>
            <a:r>
              <a:rPr lang="en-AU" sz="3000" b="1" dirty="0" err="1" smtClean="0">
                <a:latin typeface="Times New Roman" panose="02020603050405020304" pitchFamily="18" charset="0"/>
                <a:cs typeface="Times New Roman" panose="02020603050405020304" pitchFamily="18" charset="0"/>
              </a:rPr>
              <a:t>Dr.</a:t>
            </a:r>
            <a:r>
              <a:rPr lang="en-AU" sz="3000" b="1" dirty="0" smtClean="0">
                <a:latin typeface="Times New Roman" panose="02020603050405020304" pitchFamily="18" charset="0"/>
                <a:cs typeface="Times New Roman" panose="02020603050405020304" pitchFamily="18" charset="0"/>
              </a:rPr>
              <a:t> Syed </a:t>
            </a:r>
            <a:r>
              <a:rPr lang="en-AU" sz="3000" b="1" dirty="0" err="1" smtClean="0">
                <a:latin typeface="Times New Roman" panose="02020603050405020304" pitchFamily="18" charset="0"/>
                <a:cs typeface="Times New Roman" panose="02020603050405020304" pitchFamily="18" charset="0"/>
              </a:rPr>
              <a:t>Khursheed</a:t>
            </a:r>
            <a:r>
              <a:rPr lang="en-AU" sz="3000" b="1" dirty="0" smtClean="0">
                <a:latin typeface="Times New Roman" panose="02020603050405020304" pitchFamily="18" charset="0"/>
                <a:cs typeface="Times New Roman" panose="02020603050405020304" pitchFamily="18" charset="0"/>
              </a:rPr>
              <a:t> Ahmad, </a:t>
            </a:r>
            <a:r>
              <a:rPr lang="en-AU" sz="3000" b="1" dirty="0" err="1" smtClean="0">
                <a:latin typeface="Times New Roman" panose="02020603050405020304" pitchFamily="18" charset="0"/>
                <a:cs typeface="Times New Roman" panose="02020603050405020304" pitchFamily="18" charset="0"/>
              </a:rPr>
              <a:t>Mohd</a:t>
            </a:r>
            <a:r>
              <a:rPr lang="en-AU" sz="3000" b="1" dirty="0" smtClean="0">
                <a:latin typeface="Times New Roman" panose="02020603050405020304" pitchFamily="18" charset="0"/>
                <a:cs typeface="Times New Roman" panose="02020603050405020304" pitchFamily="18" charset="0"/>
              </a:rPr>
              <a:t> Danish, International Research Journal of Engineering and Technology (IRJET), Volume: 04 Issue: 07 | July -2017.  </a:t>
            </a:r>
          </a:p>
          <a:p>
            <a:pPr marL="0" indent="0" algn="just">
              <a:lnSpc>
                <a:spcPct val="120000"/>
              </a:lnSpc>
              <a:buNone/>
            </a:pPr>
            <a:endParaRPr lang="en-AU" b="1" dirty="0">
              <a:latin typeface="Times New Roman" panose="02020603050405020304" pitchFamily="18" charset="0"/>
              <a:cs typeface="Times New Roman" panose="02020603050405020304" pitchFamily="18" charset="0"/>
            </a:endParaRPr>
          </a:p>
          <a:p>
            <a:pPr marL="0" indent="0" algn="just">
              <a:buNone/>
            </a:pPr>
            <a:r>
              <a:rPr lang="en-AU" dirty="0" smtClean="0">
                <a:latin typeface="Times New Roman" panose="02020603050405020304" pitchFamily="18" charset="0"/>
                <a:cs typeface="Times New Roman" panose="02020603050405020304" pitchFamily="18" charset="0"/>
              </a:rPr>
              <a:t> </a:t>
            </a:r>
            <a:endParaRPr lang="en-AU"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500063" y="207963"/>
            <a:ext cx="10515600" cy="1325562"/>
          </a:xfrm>
        </p:spPr>
        <p:txBody>
          <a:bodyPr>
            <a:normAutofit/>
          </a:bodyPr>
          <a:lstStyle/>
          <a:p>
            <a:r>
              <a:rPr lang="en-AU" sz="3600" b="1" dirty="0" smtClean="0">
                <a:solidFill>
                  <a:srgbClr val="002060"/>
                </a:solidFill>
                <a:latin typeface="Times New Roman" panose="02020603050405020304" pitchFamily="18" charset="0"/>
                <a:cs typeface="Times New Roman" panose="02020603050405020304" pitchFamily="18" charset="0"/>
              </a:rPr>
              <a:t>REFERENCES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0778703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05154" y="995630"/>
            <a:ext cx="9811044" cy="5602117"/>
          </a:xfrm>
        </p:spPr>
        <p:txBody>
          <a:bodyPr>
            <a:normAutofit fontScale="92500" lnSpcReduction="10000"/>
          </a:bodyPr>
          <a:lstStyle/>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a:t>
            </a:r>
            <a:r>
              <a:rPr lang="en-AU" b="1" dirty="0">
                <a:latin typeface="Times New Roman" panose="02020603050405020304" pitchFamily="18" charset="0"/>
                <a:cs typeface="Times New Roman" panose="02020603050405020304" pitchFamily="18" charset="0"/>
              </a:rPr>
              <a:t>5] </a:t>
            </a:r>
            <a:r>
              <a:rPr lang="en-AU" b="1" i="1" dirty="0">
                <a:latin typeface="Times New Roman" panose="02020603050405020304" pitchFamily="18" charset="0"/>
                <a:cs typeface="Times New Roman" panose="02020603050405020304" pitchFamily="18" charset="0"/>
              </a:rPr>
              <a:t>Excavator machines: Know different types, advantages and </a:t>
            </a:r>
            <a:r>
              <a:rPr lang="en-AU" b="1" i="1" dirty="0" smtClean="0">
                <a:latin typeface="Times New Roman" panose="02020603050405020304" pitchFamily="18" charset="0"/>
                <a:cs typeface="Times New Roman" panose="02020603050405020304" pitchFamily="18" charset="0"/>
              </a:rPr>
              <a:t>disadvantages</a:t>
            </a:r>
            <a:r>
              <a:rPr lang="en-AU" b="1" dirty="0" smtClean="0">
                <a:latin typeface="Times New Roman" panose="02020603050405020304" pitchFamily="18" charset="0"/>
                <a:cs typeface="Times New Roman" panose="02020603050405020304" pitchFamily="18" charset="0"/>
              </a:rPr>
              <a:t>, </a:t>
            </a:r>
            <a:r>
              <a:rPr lang="en-AU" b="1" cap="all" dirty="0" smtClean="0">
                <a:latin typeface="Times New Roman" panose="02020603050405020304" pitchFamily="18" charset="0"/>
                <a:cs typeface="Times New Roman" panose="02020603050405020304" pitchFamily="18" charset="0"/>
              </a:rPr>
              <a:t>By</a:t>
            </a:r>
            <a:r>
              <a:rPr lang="en-AU" b="1" cap="all" dirty="0">
                <a:latin typeface="Times New Roman" panose="02020603050405020304" pitchFamily="18" charset="0"/>
                <a:cs typeface="Times New Roman" panose="02020603050405020304" pitchFamily="18" charset="0"/>
              </a:rPr>
              <a:t> </a:t>
            </a:r>
            <a:r>
              <a:rPr lang="en-AU" b="1" cap="all" dirty="0">
                <a:latin typeface="Times New Roman" panose="02020603050405020304" pitchFamily="18" charset="0"/>
                <a:cs typeface="Times New Roman" panose="02020603050405020304" pitchFamily="18" charset="0"/>
                <a:hlinkClick r:id="rId2"/>
              </a:rPr>
              <a:t>HOUSING NEWS DESK</a:t>
            </a:r>
            <a:r>
              <a:rPr lang="en-AU" b="1" cap="all" dirty="0">
                <a:latin typeface="Times New Roman" panose="02020603050405020304" pitchFamily="18" charset="0"/>
                <a:cs typeface="Times New Roman" panose="02020603050405020304" pitchFamily="18" charset="0"/>
              </a:rPr>
              <a:t> MARCH 29, 2023, </a:t>
            </a:r>
            <a:r>
              <a:rPr lang="en-AU" b="1" dirty="0">
                <a:latin typeface="Times New Roman" panose="02020603050405020304" pitchFamily="18" charset="0"/>
                <a:cs typeface="Times New Roman" panose="02020603050405020304" pitchFamily="18" charset="0"/>
              </a:rPr>
              <a:t>accessed on 20</a:t>
            </a:r>
            <a:r>
              <a:rPr lang="en-AU" b="1" baseline="30000" dirty="0">
                <a:latin typeface="Times New Roman" panose="02020603050405020304" pitchFamily="18" charset="0"/>
                <a:cs typeface="Times New Roman" panose="02020603050405020304" pitchFamily="18" charset="0"/>
              </a:rPr>
              <a:t>th</a:t>
            </a:r>
            <a:r>
              <a:rPr lang="en-AU" b="1" dirty="0">
                <a:latin typeface="Times New Roman" panose="02020603050405020304" pitchFamily="18" charset="0"/>
                <a:cs typeface="Times New Roman" panose="02020603050405020304" pitchFamily="18" charset="0"/>
              </a:rPr>
              <a:t> September 2023, </a:t>
            </a:r>
            <a:r>
              <a:rPr lang="en-AU" b="1" dirty="0">
                <a:latin typeface="Times New Roman" panose="02020603050405020304" pitchFamily="18" charset="0"/>
                <a:cs typeface="Times New Roman" panose="02020603050405020304" pitchFamily="18" charset="0"/>
                <a:hlinkClick r:id="rId3"/>
              </a:rPr>
              <a:t>https://housing.com/news/excavator-machines-know-different-types-advantages-and-disadvantages/</a:t>
            </a:r>
            <a:r>
              <a:rPr lang="en-AU" b="1" dirty="0">
                <a:latin typeface="Times New Roman" panose="02020603050405020304" pitchFamily="18" charset="0"/>
                <a:cs typeface="Times New Roman" panose="02020603050405020304" pitchFamily="18" charset="0"/>
              </a:rPr>
              <a:t> </a:t>
            </a:r>
          </a:p>
          <a:p>
            <a:pPr marL="0" indent="0" algn="just">
              <a:lnSpc>
                <a:spcPct val="100000"/>
              </a:lnSpc>
              <a:buNone/>
            </a:pPr>
            <a:r>
              <a:rPr lang="en-AU" b="1" dirty="0">
                <a:latin typeface="Times New Roman" panose="02020603050405020304" pitchFamily="18" charset="0"/>
                <a:cs typeface="Times New Roman" panose="02020603050405020304" pitchFamily="18" charset="0"/>
              </a:rPr>
              <a:t>[6] Dozer types and uses, Construction Sales, by Dave Bullard  - </a:t>
            </a:r>
          </a:p>
          <a:p>
            <a:pPr marL="0" indent="0" algn="just">
              <a:lnSpc>
                <a:spcPct val="100000"/>
              </a:lnSpc>
              <a:buNone/>
            </a:pPr>
            <a:r>
              <a:rPr lang="en-AU" b="1" dirty="0">
                <a:latin typeface="Times New Roman" panose="02020603050405020304" pitchFamily="18" charset="0"/>
                <a:cs typeface="Times New Roman" panose="02020603050405020304" pitchFamily="18" charset="0"/>
              </a:rPr>
              <a:t>19 Apr 2022, accessed on 20</a:t>
            </a:r>
            <a:r>
              <a:rPr lang="en-AU" b="1" baseline="30000" dirty="0">
                <a:latin typeface="Times New Roman" panose="02020603050405020304" pitchFamily="18" charset="0"/>
                <a:cs typeface="Times New Roman" panose="02020603050405020304" pitchFamily="18" charset="0"/>
              </a:rPr>
              <a:t>th</a:t>
            </a:r>
            <a:r>
              <a:rPr lang="en-AU" b="1" dirty="0">
                <a:latin typeface="Times New Roman" panose="02020603050405020304" pitchFamily="18" charset="0"/>
                <a:cs typeface="Times New Roman" panose="02020603050405020304" pitchFamily="18" charset="0"/>
              </a:rPr>
              <a:t> September, 2023, </a:t>
            </a:r>
            <a:r>
              <a:rPr lang="en-AU" b="1" dirty="0">
                <a:latin typeface="Times New Roman" panose="02020603050405020304" pitchFamily="18" charset="0"/>
                <a:cs typeface="Times New Roman" panose="02020603050405020304" pitchFamily="18" charset="0"/>
                <a:hlinkClick r:id="rId4"/>
              </a:rPr>
              <a:t>www.constructionsales.com.au/editorial/details/what-can-you-do-with-a-bulldozer-121384/</a:t>
            </a:r>
            <a:r>
              <a:rPr lang="en-AU" b="1" dirty="0">
                <a:latin typeface="Times New Roman" panose="02020603050405020304" pitchFamily="18" charset="0"/>
                <a:cs typeface="Times New Roman" panose="02020603050405020304" pitchFamily="18" charset="0"/>
              </a:rPr>
              <a:t> </a:t>
            </a:r>
          </a:p>
          <a:p>
            <a:pPr marL="0" indent="0" algn="just">
              <a:lnSpc>
                <a:spcPct val="100000"/>
              </a:lnSpc>
              <a:buNone/>
            </a:pPr>
            <a:r>
              <a:rPr lang="en-AU" b="1" dirty="0"/>
              <a:t>[7] </a:t>
            </a:r>
            <a:r>
              <a:rPr lang="en-AU" b="1" cap="all" dirty="0" smtClean="0">
                <a:latin typeface="Times New Roman" panose="02020603050405020304" pitchFamily="18" charset="0"/>
                <a:cs typeface="Times New Roman" panose="02020603050405020304" pitchFamily="18" charset="0"/>
              </a:rPr>
              <a:t>THE </a:t>
            </a:r>
            <a:r>
              <a:rPr lang="en-AU" b="1" cap="all" dirty="0">
                <a:latin typeface="Times New Roman" panose="02020603050405020304" pitchFamily="18" charset="0"/>
                <a:cs typeface="Times New Roman" panose="02020603050405020304" pitchFamily="18" charset="0"/>
              </a:rPr>
              <a:t>TOP 7 BEST BACKHOE BRANDS, BROOKELYN TILLERY</a:t>
            </a:r>
            <a:r>
              <a:rPr lang="en-AU" b="1" dirty="0">
                <a:latin typeface="Times New Roman" panose="02020603050405020304" pitchFamily="18" charset="0"/>
                <a:cs typeface="Times New Roman" panose="02020603050405020304" pitchFamily="18" charset="0"/>
              </a:rPr>
              <a:t> Backhoe, Construction, Top Mark Funding LLC, April 25, 2022, accessed on 20</a:t>
            </a:r>
            <a:r>
              <a:rPr lang="en-AU" b="1" baseline="30000" dirty="0">
                <a:latin typeface="Times New Roman" panose="02020603050405020304" pitchFamily="18" charset="0"/>
                <a:cs typeface="Times New Roman" panose="02020603050405020304" pitchFamily="18" charset="0"/>
              </a:rPr>
              <a:t>th</a:t>
            </a:r>
            <a:r>
              <a:rPr lang="en-AU" b="1" dirty="0">
                <a:latin typeface="Times New Roman" panose="02020603050405020304" pitchFamily="18" charset="0"/>
                <a:cs typeface="Times New Roman" panose="02020603050405020304" pitchFamily="18" charset="0"/>
              </a:rPr>
              <a:t> September 2023, </a:t>
            </a:r>
            <a:r>
              <a:rPr lang="en-AU" b="1" dirty="0">
                <a:latin typeface="Times New Roman" panose="02020603050405020304" pitchFamily="18" charset="0"/>
                <a:cs typeface="Times New Roman" panose="02020603050405020304" pitchFamily="18" charset="0"/>
                <a:hlinkClick r:id="rId5"/>
              </a:rPr>
              <a:t>www.topmarkfunding.com/best-backhoe-brand/</a:t>
            </a:r>
            <a:r>
              <a:rPr lang="en-AU" b="1" dirty="0">
                <a:latin typeface="Times New Roman" panose="02020603050405020304" pitchFamily="18" charset="0"/>
                <a:cs typeface="Times New Roman" panose="02020603050405020304" pitchFamily="18" charset="0"/>
              </a:rPr>
              <a:t> </a:t>
            </a:r>
            <a:endParaRPr lang="en-AU" b="1" cap="all" dirty="0">
              <a:latin typeface="Times New Roman" panose="02020603050405020304" pitchFamily="18" charset="0"/>
              <a:cs typeface="Times New Roman" panose="02020603050405020304" pitchFamily="18" charset="0"/>
            </a:endParaRPr>
          </a:p>
          <a:p>
            <a:pPr marL="0" indent="0" algn="just">
              <a:lnSpc>
                <a:spcPct val="100000"/>
              </a:lnSpc>
              <a:buNone/>
            </a:pPr>
            <a:endParaRPr lang="en-AU" b="1" cap="all" dirty="0">
              <a:latin typeface="Times New Roman" panose="02020603050405020304" pitchFamily="18" charset="0"/>
              <a:cs typeface="Times New Roman" panose="02020603050405020304" pitchFamily="18" charset="0"/>
            </a:endParaRPr>
          </a:p>
          <a:p>
            <a:pPr marL="0" indent="0">
              <a:buNone/>
            </a:pPr>
            <a:endParaRPr lang="en-AU" dirty="0"/>
          </a:p>
        </p:txBody>
      </p:sp>
      <p:sp>
        <p:nvSpPr>
          <p:cNvPr id="4" name="Title 1"/>
          <p:cNvSpPr>
            <a:spLocks noGrp="1"/>
          </p:cNvSpPr>
          <p:nvPr>
            <p:ph type="title"/>
          </p:nvPr>
        </p:nvSpPr>
        <p:spPr>
          <a:xfrm>
            <a:off x="528711" y="0"/>
            <a:ext cx="10515600" cy="1325563"/>
          </a:xfrm>
        </p:spPr>
        <p:txBody>
          <a:bodyPr>
            <a:normAutofit/>
          </a:bodyPr>
          <a:lstStyle/>
          <a:p>
            <a:r>
              <a:rPr lang="en-AU" sz="3600" b="1" dirty="0" smtClean="0">
                <a:solidFill>
                  <a:srgbClr val="002060"/>
                </a:solidFill>
                <a:latin typeface="Times New Roman" panose="02020603050405020304" pitchFamily="18" charset="0"/>
                <a:cs typeface="Times New Roman" panose="02020603050405020304" pitchFamily="18" charset="0"/>
              </a:rPr>
              <a:t>REFERENCES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1097683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6846" y="1051901"/>
            <a:ext cx="9318674" cy="5208221"/>
          </a:xfrm>
        </p:spPr>
        <p:txBody>
          <a:bodyPr>
            <a:normAutofit fontScale="92500"/>
          </a:bodyPr>
          <a:lstStyle/>
          <a:p>
            <a:pPr marL="0" indent="0" algn="just">
              <a:lnSpc>
                <a:spcPct val="100000"/>
              </a:lnSpc>
              <a:buNone/>
            </a:pPr>
            <a:r>
              <a:rPr lang="en-AU" b="1" dirty="0">
                <a:latin typeface="Times New Roman" panose="02020603050405020304" pitchFamily="18" charset="0"/>
                <a:cs typeface="Times New Roman" panose="02020603050405020304" pitchFamily="18" charset="0"/>
              </a:rPr>
              <a:t>[8] </a:t>
            </a:r>
            <a:r>
              <a:rPr lang="en-AU" b="1" i="1" dirty="0">
                <a:latin typeface="Times New Roman" panose="02020603050405020304" pitchFamily="18" charset="0"/>
                <a:cs typeface="Times New Roman" panose="02020603050405020304" pitchFamily="18" charset="0"/>
              </a:rPr>
              <a:t>Text Book of Construction Management: </a:t>
            </a:r>
            <a:r>
              <a:rPr lang="en-AU" b="1" dirty="0">
                <a:latin typeface="Times New Roman" panose="02020603050405020304" pitchFamily="18" charset="0"/>
                <a:cs typeface="Times New Roman" panose="02020603050405020304" pitchFamily="18" charset="0"/>
              </a:rPr>
              <a:t>S.K. Shrestha, Ram Kumar Shrestha and </a:t>
            </a:r>
            <a:r>
              <a:rPr lang="en-AU" b="1" dirty="0" err="1">
                <a:latin typeface="Times New Roman" panose="02020603050405020304" pitchFamily="18" charset="0"/>
                <a:cs typeface="Times New Roman" panose="02020603050405020304" pitchFamily="18" charset="0"/>
              </a:rPr>
              <a:t>Subash</a:t>
            </a:r>
            <a:r>
              <a:rPr lang="en-AU" b="1" dirty="0">
                <a:latin typeface="Times New Roman" panose="02020603050405020304" pitchFamily="18" charset="0"/>
                <a:cs typeface="Times New Roman" panose="02020603050405020304" pitchFamily="18" charset="0"/>
              </a:rPr>
              <a:t> Kumar </a:t>
            </a:r>
            <a:r>
              <a:rPr lang="en-AU" b="1" dirty="0" err="1">
                <a:latin typeface="Times New Roman" panose="02020603050405020304" pitchFamily="18" charset="0"/>
                <a:cs typeface="Times New Roman" panose="02020603050405020304" pitchFamily="18" charset="0"/>
              </a:rPr>
              <a:t>Bhattarai</a:t>
            </a:r>
            <a:r>
              <a:rPr lang="en-AU" b="1" dirty="0">
                <a:latin typeface="Times New Roman" panose="02020603050405020304" pitchFamily="18" charset="0"/>
                <a:cs typeface="Times New Roman" panose="02020603050405020304" pitchFamily="18" charset="0"/>
              </a:rPr>
              <a:t>, First Edition, Heritage Publisher and </a:t>
            </a:r>
            <a:r>
              <a:rPr lang="en-AU" b="1" dirty="0" smtClean="0">
                <a:latin typeface="Times New Roman" panose="02020603050405020304" pitchFamily="18" charset="0"/>
                <a:cs typeface="Times New Roman" panose="02020603050405020304" pitchFamily="18" charset="0"/>
              </a:rPr>
              <a:t>Distributors </a:t>
            </a:r>
            <a:r>
              <a:rPr lang="en-AU" b="1" dirty="0">
                <a:latin typeface="Times New Roman" panose="02020603050405020304" pitchFamily="18" charset="0"/>
                <a:cs typeface="Times New Roman" panose="02020603050405020304" pitchFamily="18" charset="0"/>
              </a:rPr>
              <a:t>Pvt, Ltd, Kathmandu Nepal, 2014. </a:t>
            </a:r>
            <a:endParaRPr lang="en-AU" b="1" dirty="0" smtClean="0">
              <a:latin typeface="Times New Roman" panose="02020603050405020304" pitchFamily="18" charset="0"/>
              <a:cs typeface="Times New Roman" panose="02020603050405020304" pitchFamily="18" charset="0"/>
            </a:endParaRPr>
          </a:p>
          <a:p>
            <a:pPr marL="0" indent="0" algn="just">
              <a:lnSpc>
                <a:spcPct val="100000"/>
              </a:lnSpc>
              <a:buNone/>
            </a:pPr>
            <a:r>
              <a:rPr lang="en-AU" b="1" dirty="0">
                <a:latin typeface="Times New Roman" panose="02020603050405020304" pitchFamily="18" charset="0"/>
                <a:cs typeface="Times New Roman" panose="02020603050405020304" pitchFamily="18" charset="0"/>
              </a:rPr>
              <a:t>[9] What is a Grader and where is it used? Written by Neil McLeod, Civil Trans Training, accessed on 20</a:t>
            </a:r>
            <a:r>
              <a:rPr lang="en-AU" b="1" baseline="30000" dirty="0">
                <a:latin typeface="Times New Roman" panose="02020603050405020304" pitchFamily="18" charset="0"/>
                <a:cs typeface="Times New Roman" panose="02020603050405020304" pitchFamily="18" charset="0"/>
              </a:rPr>
              <a:t>th</a:t>
            </a:r>
            <a:r>
              <a:rPr lang="en-AU" b="1" dirty="0">
                <a:latin typeface="Times New Roman" panose="02020603050405020304" pitchFamily="18" charset="0"/>
                <a:cs typeface="Times New Roman" panose="02020603050405020304" pitchFamily="18" charset="0"/>
              </a:rPr>
              <a:t> September 2023, </a:t>
            </a:r>
            <a:r>
              <a:rPr lang="en-AU" b="1" dirty="0">
                <a:latin typeface="Times New Roman" panose="02020603050405020304" pitchFamily="18" charset="0"/>
                <a:cs typeface="Times New Roman" panose="02020603050405020304" pitchFamily="18" charset="0"/>
                <a:hlinkClick r:id="rId2"/>
              </a:rPr>
              <a:t>https://civiltranstraining.com.au/Blog/What-is-a-Grader-and-where-is-it-used</a:t>
            </a:r>
            <a:r>
              <a:rPr lang="en-AU" b="1" dirty="0">
                <a:latin typeface="Times New Roman" panose="02020603050405020304" pitchFamily="18" charset="0"/>
                <a:cs typeface="Times New Roman" panose="02020603050405020304" pitchFamily="18" charset="0"/>
              </a:rPr>
              <a:t>  </a:t>
            </a:r>
          </a:p>
          <a:p>
            <a:pPr marL="0" indent="0" algn="just">
              <a:lnSpc>
                <a:spcPct val="100000"/>
              </a:lnSpc>
              <a:buNone/>
            </a:pPr>
            <a:r>
              <a:rPr lang="en-AU" b="1" dirty="0">
                <a:latin typeface="Times New Roman" panose="02020603050405020304" pitchFamily="18" charset="0"/>
                <a:cs typeface="Times New Roman" panose="02020603050405020304" pitchFamily="18" charset="0"/>
              </a:rPr>
              <a:t>[10] </a:t>
            </a:r>
            <a:r>
              <a:rPr lang="en-AU" b="1" cap="all" dirty="0">
                <a:latin typeface="Times New Roman" panose="02020603050405020304" pitchFamily="18" charset="0"/>
                <a:cs typeface="Times New Roman" panose="02020603050405020304" pitchFamily="18" charset="0"/>
              </a:rPr>
              <a:t>WHAT IS A SCRAPER USED FOR IN CONSTRUCTION? </a:t>
            </a:r>
            <a:r>
              <a:rPr lang="en-AU" b="1" dirty="0">
                <a:latin typeface="Times New Roman" panose="02020603050405020304" pitchFamily="18" charset="0"/>
                <a:cs typeface="Times New Roman" panose="02020603050405020304" pitchFamily="18" charset="0"/>
              </a:rPr>
              <a:t>Blog, Courses , WEST COAST TRAINING, accessed on 21</a:t>
            </a:r>
            <a:r>
              <a:rPr lang="en-AU" b="1" baseline="30000" dirty="0">
                <a:latin typeface="Times New Roman" panose="02020603050405020304" pitchFamily="18" charset="0"/>
                <a:cs typeface="Times New Roman" panose="02020603050405020304" pitchFamily="18" charset="0"/>
              </a:rPr>
              <a:t>st</a:t>
            </a:r>
            <a:r>
              <a:rPr lang="en-AU" b="1" dirty="0">
                <a:latin typeface="Times New Roman" panose="02020603050405020304" pitchFamily="18" charset="0"/>
                <a:cs typeface="Times New Roman" panose="02020603050405020304" pitchFamily="18" charset="0"/>
              </a:rPr>
              <a:t> </a:t>
            </a:r>
            <a:r>
              <a:rPr lang="en-AU" b="1" dirty="0" smtClean="0">
                <a:latin typeface="Times New Roman" panose="02020603050405020304" pitchFamily="18" charset="0"/>
                <a:cs typeface="Times New Roman" panose="02020603050405020304" pitchFamily="18" charset="0"/>
              </a:rPr>
              <a:t>September </a:t>
            </a:r>
            <a:r>
              <a:rPr lang="en-AU" b="1" dirty="0">
                <a:latin typeface="Times New Roman" panose="02020603050405020304" pitchFamily="18" charset="0"/>
                <a:cs typeface="Times New Roman" panose="02020603050405020304" pitchFamily="18" charset="0"/>
              </a:rPr>
              <a:t>2023, </a:t>
            </a:r>
            <a:r>
              <a:rPr lang="en-AU" b="1" dirty="0">
                <a:latin typeface="Times New Roman" panose="02020603050405020304" pitchFamily="18" charset="0"/>
                <a:cs typeface="Times New Roman" panose="02020603050405020304" pitchFamily="18" charset="0"/>
                <a:hlinkClick r:id="rId3"/>
              </a:rPr>
              <a:t>https://heavyequipmenttraining.com/what-is-a-scraper-used-for-in-construction/</a:t>
            </a:r>
            <a:r>
              <a:rPr lang="en-AU" b="1" dirty="0">
                <a:latin typeface="Times New Roman" panose="02020603050405020304" pitchFamily="18" charset="0"/>
                <a:cs typeface="Times New Roman" panose="02020603050405020304" pitchFamily="18" charset="0"/>
              </a:rPr>
              <a:t> </a:t>
            </a:r>
          </a:p>
          <a:p>
            <a:pPr marL="0" indent="0" algn="just">
              <a:lnSpc>
                <a:spcPct val="100000"/>
              </a:lnSpc>
              <a:buNone/>
            </a:pPr>
            <a:endParaRPr lang="en-AU" b="1" dirty="0" smtClean="0">
              <a:latin typeface="Times New Roman" panose="02020603050405020304" pitchFamily="18" charset="0"/>
              <a:cs typeface="Times New Roman" panose="02020603050405020304" pitchFamily="18" charset="0"/>
            </a:endParaRPr>
          </a:p>
          <a:p>
            <a:pPr marL="0" indent="0" algn="just">
              <a:lnSpc>
                <a:spcPct val="100000"/>
              </a:lnSpc>
              <a:buNone/>
            </a:pPr>
            <a:endParaRPr lang="en-AU" b="1" dirty="0">
              <a:latin typeface="Times New Roman" panose="02020603050405020304" pitchFamily="18" charset="0"/>
              <a:cs typeface="Times New Roman" panose="02020603050405020304" pitchFamily="18" charset="0"/>
            </a:endParaRPr>
          </a:p>
          <a:p>
            <a:pPr marL="0" indent="0">
              <a:lnSpc>
                <a:spcPct val="100000"/>
              </a:lnSpc>
              <a:buNone/>
            </a:pPr>
            <a:endParaRPr lang="en-AU" dirty="0"/>
          </a:p>
        </p:txBody>
      </p:sp>
      <p:sp>
        <p:nvSpPr>
          <p:cNvPr id="4" name="Title 1"/>
          <p:cNvSpPr>
            <a:spLocks noGrp="1"/>
          </p:cNvSpPr>
          <p:nvPr>
            <p:ph type="title"/>
          </p:nvPr>
        </p:nvSpPr>
        <p:spPr>
          <a:xfrm>
            <a:off x="556846" y="0"/>
            <a:ext cx="10515600" cy="1325563"/>
          </a:xfrm>
        </p:spPr>
        <p:txBody>
          <a:bodyPr>
            <a:normAutofit/>
          </a:bodyPr>
          <a:lstStyle/>
          <a:p>
            <a:r>
              <a:rPr lang="en-AU" sz="3600" b="1" dirty="0" smtClean="0">
                <a:solidFill>
                  <a:srgbClr val="002060"/>
                </a:solidFill>
                <a:latin typeface="Times New Roman" panose="02020603050405020304" pitchFamily="18" charset="0"/>
                <a:cs typeface="Times New Roman" panose="02020603050405020304" pitchFamily="18" charset="0"/>
              </a:rPr>
              <a:t>REFERENCES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1249425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99050" y="1516135"/>
            <a:ext cx="9543756" cy="5151951"/>
          </a:xfrm>
        </p:spPr>
        <p:txBody>
          <a:bodyPr>
            <a:normAutofit/>
          </a:bodyPr>
          <a:lstStyle/>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[11] Compaction Equipment: 6 </a:t>
            </a:r>
            <a:r>
              <a:rPr lang="en-AU" b="1" dirty="0">
                <a:latin typeface="Times New Roman" panose="02020603050405020304" pitchFamily="18" charset="0"/>
                <a:cs typeface="Times New Roman" panose="02020603050405020304" pitchFamily="18" charset="0"/>
              </a:rPr>
              <a:t>Types of Rollers Commonly Used in Construction </a:t>
            </a:r>
            <a:r>
              <a:rPr lang="en-AU" b="1" dirty="0" smtClean="0">
                <a:latin typeface="Times New Roman" panose="02020603050405020304" pitchFamily="18" charset="0"/>
                <a:cs typeface="Times New Roman" panose="02020603050405020304" pitchFamily="18" charset="0"/>
              </a:rPr>
              <a:t>Projects, </a:t>
            </a:r>
            <a:r>
              <a:rPr lang="en-AU" b="1" dirty="0">
                <a:latin typeface="Times New Roman" panose="02020603050405020304" pitchFamily="18" charset="0"/>
                <a:cs typeface="Times New Roman" panose="02020603050405020304" pitchFamily="18" charset="0"/>
              </a:rPr>
              <a:t>By: Dustin </a:t>
            </a:r>
            <a:r>
              <a:rPr lang="en-AU" b="1" dirty="0" err="1" smtClean="0">
                <a:latin typeface="Times New Roman" panose="02020603050405020304" pitchFamily="18" charset="0"/>
                <a:cs typeface="Times New Roman" panose="02020603050405020304" pitchFamily="18" charset="0"/>
              </a:rPr>
              <a:t>Eusebio</a:t>
            </a:r>
            <a:r>
              <a:rPr lang="en-AU" b="1" dirty="0">
                <a:latin typeface="Times New Roman" panose="02020603050405020304" pitchFamily="18" charset="0"/>
                <a:cs typeface="Times New Roman" panose="02020603050405020304" pitchFamily="18" charset="0"/>
              </a:rPr>
              <a:t> on December 27, </a:t>
            </a:r>
            <a:r>
              <a:rPr lang="en-AU" b="1" dirty="0" smtClean="0">
                <a:latin typeface="Times New Roman" panose="02020603050405020304" pitchFamily="18" charset="0"/>
                <a:cs typeface="Times New Roman" panose="02020603050405020304" pitchFamily="18" charset="0"/>
              </a:rPr>
              <a:t>2019, accessed on 21</a:t>
            </a:r>
            <a:r>
              <a:rPr lang="en-AU" b="1" baseline="30000" dirty="0" smtClean="0">
                <a:latin typeface="Times New Roman" panose="02020603050405020304" pitchFamily="18" charset="0"/>
                <a:cs typeface="Times New Roman" panose="02020603050405020304" pitchFamily="18" charset="0"/>
              </a:rPr>
              <a:t>st</a:t>
            </a:r>
            <a:r>
              <a:rPr lang="en-AU" b="1" dirty="0">
                <a:latin typeface="Times New Roman" panose="02020603050405020304" pitchFamily="18" charset="0"/>
                <a:cs typeface="Times New Roman" panose="02020603050405020304" pitchFamily="18" charset="0"/>
              </a:rPr>
              <a:t> September 2023, </a:t>
            </a:r>
            <a:r>
              <a:rPr lang="en-AU" b="1" dirty="0" smtClean="0">
                <a:latin typeface="Times New Roman" panose="02020603050405020304" pitchFamily="18" charset="0"/>
                <a:cs typeface="Times New Roman" panose="02020603050405020304" pitchFamily="18" charset="0"/>
                <a:hlinkClick r:id="rId2"/>
              </a:rPr>
              <a:t>www.bigrentz.com/blog/types-of-rollers</a:t>
            </a:r>
            <a:r>
              <a:rPr lang="en-AU" b="1" dirty="0" smtClean="0">
                <a:latin typeface="Times New Roman" panose="02020603050405020304" pitchFamily="18" charset="0"/>
                <a:cs typeface="Times New Roman" panose="02020603050405020304" pitchFamily="18" charset="0"/>
              </a:rPr>
              <a:t> </a:t>
            </a:r>
            <a:endParaRPr lang="en-AU" b="1" dirty="0">
              <a:latin typeface="Times New Roman" panose="02020603050405020304" pitchFamily="18" charset="0"/>
              <a:cs typeface="Times New Roman" panose="02020603050405020304" pitchFamily="18" charset="0"/>
            </a:endParaRPr>
          </a:p>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[12] </a:t>
            </a:r>
            <a:r>
              <a:rPr lang="en-AU" b="1" dirty="0">
                <a:latin typeface="Times New Roman" panose="02020603050405020304" pitchFamily="18" charset="0"/>
                <a:cs typeface="Times New Roman" panose="02020603050405020304" pitchFamily="18" charset="0"/>
              </a:rPr>
              <a:t>Nepal’s first TBM bores Tunnel for Irrigation &amp; Hydroelectric </a:t>
            </a:r>
            <a:r>
              <a:rPr lang="en-AU" b="1" dirty="0" smtClean="0">
                <a:latin typeface="Times New Roman" panose="02020603050405020304" pitchFamily="18" charset="0"/>
                <a:cs typeface="Times New Roman" panose="02020603050405020304" pitchFamily="18" charset="0"/>
              </a:rPr>
              <a:t>Project, accessed on 21</a:t>
            </a:r>
            <a:r>
              <a:rPr lang="en-AU" b="1" baseline="30000" dirty="0" smtClean="0">
                <a:latin typeface="Times New Roman" panose="02020603050405020304" pitchFamily="18" charset="0"/>
                <a:cs typeface="Times New Roman" panose="02020603050405020304" pitchFamily="18" charset="0"/>
              </a:rPr>
              <a:t>st</a:t>
            </a:r>
            <a:r>
              <a:rPr lang="en-AU" b="1" dirty="0">
                <a:latin typeface="Times New Roman" panose="02020603050405020304" pitchFamily="18" charset="0"/>
                <a:cs typeface="Times New Roman" panose="02020603050405020304" pitchFamily="18" charset="0"/>
              </a:rPr>
              <a:t> September 2023, </a:t>
            </a:r>
            <a:r>
              <a:rPr lang="en-AU" b="1" dirty="0">
                <a:latin typeface="Times New Roman" panose="02020603050405020304" pitchFamily="18" charset="0"/>
                <a:cs typeface="Times New Roman" panose="02020603050405020304" pitchFamily="18" charset="0"/>
                <a:hlinkClick r:id="rId3"/>
              </a:rPr>
              <a:t>https://</a:t>
            </a:r>
            <a:r>
              <a:rPr lang="en-AU" b="1" dirty="0" smtClean="0">
                <a:latin typeface="Times New Roman" panose="02020603050405020304" pitchFamily="18" charset="0"/>
                <a:cs typeface="Times New Roman" panose="02020603050405020304" pitchFamily="18" charset="0"/>
                <a:hlinkClick r:id="rId3"/>
              </a:rPr>
              <a:t>www.tunnel-online.info/en/artikel/tunnel_Nepal_s_first_TBM_bores_Tunnel_for_Irrigation_Hydroelectric_Project-3133964.html</a:t>
            </a:r>
            <a:r>
              <a:rPr lang="en-AU" b="1" dirty="0" smtClean="0">
                <a:latin typeface="Times New Roman" panose="02020603050405020304" pitchFamily="18" charset="0"/>
                <a:cs typeface="Times New Roman" panose="02020603050405020304" pitchFamily="18" charset="0"/>
              </a:rPr>
              <a:t> </a:t>
            </a:r>
            <a:endParaRPr lang="en-AU" b="1" dirty="0">
              <a:latin typeface="Times New Roman" panose="02020603050405020304" pitchFamily="18" charset="0"/>
              <a:cs typeface="Times New Roman" panose="02020603050405020304" pitchFamily="18" charset="0"/>
            </a:endParaRPr>
          </a:p>
          <a:p>
            <a:pPr marL="0" indent="0" algn="just">
              <a:lnSpc>
                <a:spcPct val="100000"/>
              </a:lnSpc>
              <a:buNone/>
            </a:pPr>
            <a:r>
              <a:rPr lang="en-AU" b="1" dirty="0">
                <a:latin typeface="Times New Roman" panose="02020603050405020304" pitchFamily="18" charset="0"/>
                <a:cs typeface="Times New Roman" panose="02020603050405020304" pitchFamily="18" charset="0"/>
              </a:rPr>
              <a:t/>
            </a:r>
            <a:br>
              <a:rPr lang="en-AU" b="1" dirty="0">
                <a:latin typeface="Times New Roman" panose="02020603050405020304" pitchFamily="18" charset="0"/>
                <a:cs typeface="Times New Roman" panose="02020603050405020304" pitchFamily="18" charset="0"/>
              </a:rPr>
            </a:br>
            <a:endParaRPr lang="en-AU" b="1" dirty="0">
              <a:latin typeface="Times New Roman" panose="02020603050405020304" pitchFamily="18" charset="0"/>
              <a:cs typeface="Times New Roman" panose="02020603050405020304" pitchFamily="18" charset="0"/>
            </a:endParaRPr>
          </a:p>
          <a:p>
            <a:pPr marL="0" indent="0">
              <a:buNone/>
            </a:pPr>
            <a:endParaRPr lang="en-AU" dirty="0"/>
          </a:p>
        </p:txBody>
      </p:sp>
      <p:sp>
        <p:nvSpPr>
          <p:cNvPr id="4" name="Title 1"/>
          <p:cNvSpPr>
            <a:spLocks noGrp="1"/>
          </p:cNvSpPr>
          <p:nvPr>
            <p:ph type="title"/>
          </p:nvPr>
        </p:nvSpPr>
        <p:spPr>
          <a:xfrm>
            <a:off x="599050" y="190572"/>
            <a:ext cx="10515600" cy="1325563"/>
          </a:xfrm>
        </p:spPr>
        <p:txBody>
          <a:bodyPr>
            <a:normAutofit/>
          </a:bodyPr>
          <a:lstStyle/>
          <a:p>
            <a:r>
              <a:rPr lang="en-AU" sz="3600" b="1" dirty="0" smtClean="0">
                <a:solidFill>
                  <a:srgbClr val="002060"/>
                </a:solidFill>
                <a:latin typeface="Times New Roman" panose="02020603050405020304" pitchFamily="18" charset="0"/>
                <a:cs typeface="Times New Roman" panose="02020603050405020304" pitchFamily="18" charset="0"/>
              </a:rPr>
              <a:t>REFERENCES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4903236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4461</TotalTime>
  <Words>3156</Words>
  <Application>Microsoft Office PowerPoint</Application>
  <PresentationFormat>Widescreen</PresentationFormat>
  <Paragraphs>293</Paragraphs>
  <Slides>44</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44</vt:i4>
      </vt:variant>
    </vt:vector>
  </HeadingPairs>
  <TitlesOfParts>
    <vt:vector size="52" baseType="lpstr">
      <vt:lpstr>Arial</vt:lpstr>
      <vt:lpstr>Calibri</vt:lpstr>
      <vt:lpstr>Calibri Light</vt:lpstr>
      <vt:lpstr>Mangal</vt:lpstr>
      <vt:lpstr>Tahoma</vt:lpstr>
      <vt:lpstr>Times New Roman</vt:lpstr>
      <vt:lpstr>Wingdings</vt:lpstr>
      <vt:lpstr>Office Theme</vt:lpstr>
      <vt:lpstr>COURSE TITLE CONSTRUCTION ENGINEERING AND MANAGEMENT</vt:lpstr>
      <vt:lpstr>Learning Objective</vt:lpstr>
      <vt:lpstr>CONCEPT OF CONSTRUCTION EQUIPMENT</vt:lpstr>
      <vt:lpstr>CONCEPT OF CONSTRUCTION EQUIPMENT (Cont’d..) </vt:lpstr>
      <vt:lpstr>CONCEPT OF CONSTRUCTION EQUIPMENT (Cont’d..) </vt:lpstr>
      <vt:lpstr>CONCEPT OF CONSTRUCTION EQUIPMENT (Cont’d..) </vt:lpstr>
      <vt:lpstr>CONCEPT OF CONSTRUCTION EQUIPMENT (Cont’d..) </vt:lpstr>
      <vt:lpstr>CONCEPT OF CONSTRUCTION EQUIPMENT (Cont’d..) </vt:lpstr>
      <vt:lpstr>TYPES OF CONSTRUCTION EQUIPMENT</vt:lpstr>
      <vt:lpstr>SELECTION OF CONSTRUCTION EQUIPMENT</vt:lpstr>
      <vt:lpstr>SELECTION OF CONSTRUCTION EQUIPMENT (Cont’d…)</vt:lpstr>
      <vt:lpstr>SELECTION OF CONSTRUCTION EQUIPMENT (Cont’d…)</vt:lpstr>
      <vt:lpstr>SELECTION OF CONSTRUCTION EQUIPMENT (Cont’d…)</vt:lpstr>
      <vt:lpstr>SELECTION OF CONSTRUCTION EQUIPMENT (Cont’d…)</vt:lpstr>
      <vt:lpstr>EQUIPMENT FOR EXCAVATION </vt:lpstr>
      <vt:lpstr>EQUIPMENT FOR EXCAVATION (Cont’d…)  </vt:lpstr>
      <vt:lpstr>EQUIPMENT FOR EXCAVATION (Cont’d…)  </vt:lpstr>
      <vt:lpstr>EQUIPMENT FOR EXCAVATION (Cont’d…)  </vt:lpstr>
      <vt:lpstr>EQUIPMENT FOR EXCAVATION (Cont’d…)  </vt:lpstr>
      <vt:lpstr>EQUIPMENT FOR EXCAVATION (Cont’d…)  </vt:lpstr>
      <vt:lpstr>EQUIPMENT FOR TRANSPORTATION</vt:lpstr>
      <vt:lpstr>EQUIPMENT FOR TRANSPORTATION (Cont’d…) </vt:lpstr>
      <vt:lpstr>EQUIPMENT FOR TRANSPORTATION (Cont’d…) </vt:lpstr>
      <vt:lpstr>EQUIPMENT FOR TRANSPORTATION (Cont’d…) </vt:lpstr>
      <vt:lpstr>EARTH COMPACTING EQUIPMENT </vt:lpstr>
      <vt:lpstr>EARTH COMPACTING EQUIPMENT (Cont’d..)  </vt:lpstr>
      <vt:lpstr>EARTH COMPACTING EQUIPMENT (Cont’d..)  </vt:lpstr>
      <vt:lpstr>EARTH COMPACTING EQUIPMENT (Cont’d..)  </vt:lpstr>
      <vt:lpstr>EARTH COMPACTING EQUIPMENT (Cont’d..)  </vt:lpstr>
      <vt:lpstr>CONCRETE CONSTRUCTION EQUIPMENT </vt:lpstr>
      <vt:lpstr>CONCRETE CONSTRUCTION EQUIPMENT (Cont’d…)  </vt:lpstr>
      <vt:lpstr>CONCRETE CONSTRUCTION EQUIPMENT (Cont’d…)  </vt:lpstr>
      <vt:lpstr>CONCRETE CONSTRUCTION EQUIPMENT (Cont’d…)  </vt:lpstr>
      <vt:lpstr>CONCRETE CONSTRUCTION EQUIPMENT (Cont’d…)  </vt:lpstr>
      <vt:lpstr>CONCRETE CONSTRUCTION EQUIPMENT (Cont’d…)  </vt:lpstr>
      <vt:lpstr>CONCRETE CONSTRUCTION EQUIPMENT (Cont’d…)  </vt:lpstr>
      <vt:lpstr>CONCRETE CONSTRUCTION EQUIPMENT (Cont’d…)  </vt:lpstr>
      <vt:lpstr>EQUIPMENT FOR TUNNEL CONSTRUCTION </vt:lpstr>
      <vt:lpstr>EQUIPMENT FOR TUNNEL CONSTRUCTION (Cont’d..)  </vt:lpstr>
      <vt:lpstr>REFERENCES</vt:lpstr>
      <vt:lpstr>REFERENCES (Cont’d…) </vt:lpstr>
      <vt:lpstr>REFERENCES (Cont’d…) </vt:lpstr>
      <vt:lpstr>REFERENCES (Cont’d…) </vt:lpstr>
      <vt:lpstr>REFERENCES (Cont’d…)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COURSE TITLE CONSTRUCTION ENGINEERING AND MANAGEMENT</dc:title>
  <dc:creator>Microsoft account</dc:creator>
  <cp:lastModifiedBy>Bikash Raj Joshi</cp:lastModifiedBy>
  <cp:revision>76</cp:revision>
  <dcterms:created xsi:type="dcterms:W3CDTF">2023-09-18T04:28:18Z</dcterms:created>
  <dcterms:modified xsi:type="dcterms:W3CDTF">2023-09-28T17:30:54Z</dcterms:modified>
</cp:coreProperties>
</file>