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Lst>
  <p:sldSz cy="6858000" cx="12192000"/>
  <p:notesSz cx="6858000" cy="9144000"/>
  <p:embeddedFontLst>
    <p:embeddedFont>
      <p:font typeface="Constantia"/>
      <p:regular r:id="rId54"/>
      <p:bold r:id="rId55"/>
      <p:italic r:id="rId56"/>
      <p:boldItalic r:id="rId5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8" roundtripDataSignature="AMtx7mjS6hhhpdZM+wCdI8zmn7pJMkU1O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4541271-334A-4FD5-8DD5-5483D85C5E52}">
  <a:tblStyle styleId="{44541271-334A-4FD5-8DD5-5483D85C5E52}"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font" Target="fonts/Constantia-bold.fntdata"/><Relationship Id="rId10" Type="http://schemas.openxmlformats.org/officeDocument/2006/relationships/slide" Target="slides/slide5.xml"/><Relationship Id="rId54" Type="http://schemas.openxmlformats.org/officeDocument/2006/relationships/font" Target="fonts/Constantia-regular.fntdata"/><Relationship Id="rId13" Type="http://schemas.openxmlformats.org/officeDocument/2006/relationships/slide" Target="slides/slide8.xml"/><Relationship Id="rId57" Type="http://schemas.openxmlformats.org/officeDocument/2006/relationships/font" Target="fonts/Constantia-boldItalic.fntdata"/><Relationship Id="rId12" Type="http://schemas.openxmlformats.org/officeDocument/2006/relationships/slide" Target="slides/slide7.xml"/><Relationship Id="rId56" Type="http://schemas.openxmlformats.org/officeDocument/2006/relationships/font" Target="fonts/Constantia-italic.fntdata"/><Relationship Id="rId15" Type="http://schemas.openxmlformats.org/officeDocument/2006/relationships/slide" Target="slides/slide10.xml"/><Relationship Id="rId14" Type="http://schemas.openxmlformats.org/officeDocument/2006/relationships/slide" Target="slides/slide9.xml"/><Relationship Id="rId58"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6" name="Shape 526"/>
        <p:cNvGrpSpPr/>
        <p:nvPr/>
      </p:nvGrpSpPr>
      <p:grpSpPr>
        <a:xfrm>
          <a:off x="0" y="0"/>
          <a:ext cx="0" cy="0"/>
          <a:chOff x="0" y="0"/>
          <a:chExt cx="0" cy="0"/>
        </a:xfrm>
      </p:grpSpPr>
      <p:sp>
        <p:nvSpPr>
          <p:cNvPr id="527" name="Google Shape;527;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2" name="Shape 532"/>
        <p:cNvGrpSpPr/>
        <p:nvPr/>
      </p:nvGrpSpPr>
      <p:grpSpPr>
        <a:xfrm>
          <a:off x="0" y="0"/>
          <a:ext cx="0" cy="0"/>
          <a:chOff x="0" y="0"/>
          <a:chExt cx="0" cy="0"/>
        </a:xfrm>
      </p:grpSpPr>
      <p:sp>
        <p:nvSpPr>
          <p:cNvPr id="533" name="Google Shape;533;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6" name="Shape 566"/>
        <p:cNvGrpSpPr/>
        <p:nvPr/>
      </p:nvGrpSpPr>
      <p:grpSpPr>
        <a:xfrm>
          <a:off x="0" y="0"/>
          <a:ext cx="0" cy="0"/>
          <a:chOff x="0" y="0"/>
          <a:chExt cx="0" cy="0"/>
        </a:xfrm>
      </p:grpSpPr>
      <p:sp>
        <p:nvSpPr>
          <p:cNvPr id="567" name="Google Shape;567;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5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5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5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5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5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5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5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5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5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5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5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8"/>
          <p:cNvSpPr/>
          <p:nvPr>
            <p:ph idx="2" type="pic"/>
          </p:nvPr>
        </p:nvSpPr>
        <p:spPr>
          <a:xfrm>
            <a:off x="5183188" y="987425"/>
            <a:ext cx="6172200" cy="4873625"/>
          </a:xfrm>
          <a:prstGeom prst="rect">
            <a:avLst/>
          </a:prstGeom>
          <a:noFill/>
          <a:ln>
            <a:noFill/>
          </a:ln>
        </p:spPr>
      </p:sp>
      <p:sp>
        <p:nvSpPr>
          <p:cNvPr id="64" name="Google Shape;64;p5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6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6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hyperlink" Target="https://theconstructor.org/construction/delays-construction-projects/13465/" TargetMode="Externa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hyperlink" Target="http://www.ijert.or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1409164" y="129907"/>
            <a:ext cx="9144000" cy="1508236"/>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rgbClr val="FF0000"/>
              </a:buClr>
              <a:buSzPct val="100000"/>
              <a:buFont typeface="Times New Roman"/>
              <a:buNone/>
            </a:pPr>
            <a:r>
              <a:rPr b="1" lang="en-US" sz="3200">
                <a:solidFill>
                  <a:srgbClr val="FF0000"/>
                </a:solidFill>
                <a:latin typeface="Times New Roman"/>
                <a:ea typeface="Times New Roman"/>
                <a:cs typeface="Times New Roman"/>
                <a:sym typeface="Times New Roman"/>
              </a:rPr>
              <a:t>COURSE TITLE</a:t>
            </a:r>
            <a:br>
              <a:rPr b="1" lang="en-US" sz="3200">
                <a:latin typeface="Times New Roman"/>
                <a:ea typeface="Times New Roman"/>
                <a:cs typeface="Times New Roman"/>
                <a:sym typeface="Times New Roman"/>
              </a:rPr>
            </a:br>
            <a:r>
              <a:rPr b="1" lang="en-US" sz="3600">
                <a:solidFill>
                  <a:srgbClr val="002060"/>
                </a:solidFill>
                <a:latin typeface="Times New Roman"/>
                <a:ea typeface="Times New Roman"/>
                <a:cs typeface="Times New Roman"/>
                <a:sym typeface="Times New Roman"/>
              </a:rPr>
              <a:t>CONSTRUCTION</a:t>
            </a:r>
            <a:r>
              <a:rPr b="1" lang="en-US" sz="3600">
                <a:latin typeface="Times New Roman"/>
                <a:ea typeface="Times New Roman"/>
                <a:cs typeface="Times New Roman"/>
                <a:sym typeface="Times New Roman"/>
              </a:rPr>
              <a:t> </a:t>
            </a:r>
            <a:r>
              <a:rPr b="1" lang="en-US" sz="3600">
                <a:solidFill>
                  <a:srgbClr val="002060"/>
                </a:solidFill>
                <a:latin typeface="Times New Roman"/>
                <a:ea typeface="Times New Roman"/>
                <a:cs typeface="Times New Roman"/>
                <a:sym typeface="Times New Roman"/>
              </a:rPr>
              <a:t>ENGINEERING AND MANAGEMENT</a:t>
            </a:r>
            <a:endParaRPr b="1" sz="3600">
              <a:solidFill>
                <a:srgbClr val="002060"/>
              </a:solidFill>
              <a:latin typeface="Times New Roman"/>
              <a:ea typeface="Times New Roman"/>
              <a:cs typeface="Times New Roman"/>
              <a:sym typeface="Times New Roman"/>
            </a:endParaRPr>
          </a:p>
        </p:txBody>
      </p:sp>
      <p:sp>
        <p:nvSpPr>
          <p:cNvPr id="85" name="Google Shape;85;p1"/>
          <p:cNvSpPr txBox="1"/>
          <p:nvPr>
            <p:ph idx="1" type="subTitle"/>
          </p:nvPr>
        </p:nvSpPr>
        <p:spPr>
          <a:xfrm>
            <a:off x="1409164" y="1774668"/>
            <a:ext cx="9049554" cy="508333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FF0000"/>
              </a:buClr>
              <a:buSzPts val="2800"/>
              <a:buNone/>
            </a:pPr>
            <a:r>
              <a:rPr b="1" lang="en-US" sz="2800">
                <a:solidFill>
                  <a:srgbClr val="FF0000"/>
                </a:solidFill>
                <a:latin typeface="Times New Roman"/>
                <a:ea typeface="Times New Roman"/>
                <a:cs typeface="Times New Roman"/>
                <a:sym typeface="Times New Roman"/>
              </a:rPr>
              <a:t>CHAPTER 6 (Week 6) </a:t>
            </a:r>
            <a:endParaRPr/>
          </a:p>
          <a:p>
            <a:pPr indent="0" lvl="0" marL="0" rtl="0" algn="ctr">
              <a:lnSpc>
                <a:spcPct val="90000"/>
              </a:lnSpc>
              <a:spcBef>
                <a:spcPts val="1000"/>
              </a:spcBef>
              <a:spcAft>
                <a:spcPts val="0"/>
              </a:spcAft>
              <a:buClr>
                <a:srgbClr val="002060"/>
              </a:buClr>
              <a:buSzPts val="2800"/>
              <a:buNone/>
            </a:pPr>
            <a:r>
              <a:rPr b="1" lang="en-US" sz="2800">
                <a:solidFill>
                  <a:srgbClr val="002060"/>
                </a:solidFill>
                <a:latin typeface="Times New Roman"/>
                <a:ea typeface="Times New Roman"/>
                <a:cs typeface="Times New Roman"/>
                <a:sym typeface="Times New Roman"/>
              </a:rPr>
              <a:t>CONSTRUCTION DELAY, DISPUTES AND CLAIMS</a:t>
            </a:r>
            <a:endParaRPr sz="2800"/>
          </a:p>
          <a:p>
            <a:pPr indent="0" lvl="0" marL="0" rtl="0" algn="ctr">
              <a:lnSpc>
                <a:spcPct val="90000"/>
              </a:lnSpc>
              <a:spcBef>
                <a:spcPts val="1000"/>
              </a:spcBef>
              <a:spcAft>
                <a:spcPts val="0"/>
              </a:spcAft>
              <a:buClr>
                <a:srgbClr val="002060"/>
              </a:buClr>
              <a:buSzPts val="3600"/>
              <a:buNone/>
            </a:pPr>
            <a:r>
              <a:rPr b="1" lang="en-US" sz="3600">
                <a:solidFill>
                  <a:srgbClr val="002060"/>
                </a:solidFill>
                <a:latin typeface="Times New Roman"/>
                <a:ea typeface="Times New Roman"/>
                <a:cs typeface="Times New Roman"/>
                <a:sym typeface="Times New Roman"/>
              </a:rPr>
              <a:t>Lecture - 6 </a:t>
            </a:r>
            <a:endParaRPr/>
          </a:p>
          <a:p>
            <a:pPr indent="0" lvl="1" marL="457200" rtl="0" algn="ctr">
              <a:lnSpc>
                <a:spcPct val="90000"/>
              </a:lnSpc>
              <a:spcBef>
                <a:spcPts val="500"/>
              </a:spcBef>
              <a:spcAft>
                <a:spcPts val="0"/>
              </a:spcAft>
              <a:buClr>
                <a:srgbClr val="FF0000"/>
              </a:buClr>
              <a:buSzPts val="2700"/>
              <a:buNone/>
            </a:pPr>
            <a:r>
              <a:rPr b="1" lang="en-US" sz="2700">
                <a:solidFill>
                  <a:srgbClr val="FF0000"/>
                </a:solidFill>
                <a:latin typeface="Times New Roman"/>
                <a:ea typeface="Times New Roman"/>
                <a:cs typeface="Times New Roman"/>
                <a:sym typeface="Times New Roman"/>
              </a:rPr>
              <a:t>Construction Delay, Classification, Types, Construction Claims, Disputes and its Management </a:t>
            </a:r>
            <a:endParaRPr/>
          </a:p>
          <a:p>
            <a:pPr indent="0" lvl="0" marL="0" rtl="0" algn="ctr">
              <a:lnSpc>
                <a:spcPct val="90000"/>
              </a:lnSpc>
              <a:spcBef>
                <a:spcPts val="1000"/>
              </a:spcBef>
              <a:spcAft>
                <a:spcPts val="0"/>
              </a:spcAft>
              <a:buClr>
                <a:schemeClr val="dk1"/>
              </a:buClr>
              <a:buSzPts val="3600"/>
              <a:buNone/>
            </a:pPr>
            <a:r>
              <a:t/>
            </a:r>
            <a:endParaRPr b="1" sz="3600">
              <a:solidFill>
                <a:srgbClr val="002060"/>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Er. Ishwar Adhikari </a:t>
            </a:r>
            <a:endParaRPr/>
          </a:p>
          <a:p>
            <a:pPr indent="0" lvl="0" marL="0" rtl="0" algn="ctr">
              <a:lnSpc>
                <a:spcPct val="9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Associate Professor</a:t>
            </a:r>
            <a:endParaRPr/>
          </a:p>
          <a:p>
            <a:pPr indent="0" lvl="0" marL="0" rtl="0" algn="ctr">
              <a:lnSpc>
                <a:spcPct val="90000"/>
              </a:lnSpc>
              <a:spcBef>
                <a:spcPts val="1000"/>
              </a:spcBef>
              <a:spcAft>
                <a:spcPts val="0"/>
              </a:spcAft>
              <a:buClr>
                <a:schemeClr val="dk1"/>
              </a:buClr>
              <a:buSzPts val="2400"/>
              <a:buNone/>
            </a:pPr>
            <a:r>
              <a:rPr b="1" lang="en-US" sz="2400">
                <a:latin typeface="Times New Roman"/>
                <a:ea typeface="Times New Roman"/>
                <a:cs typeface="Times New Roman"/>
                <a:sym typeface="Times New Roman"/>
              </a:rPr>
              <a:t>Kathmandu Engineering College, Nepal</a:t>
            </a:r>
            <a:endParaRPr/>
          </a:p>
        </p:txBody>
      </p:sp>
      <p:sp>
        <p:nvSpPr>
          <p:cNvPr id="86" name="Google Shape;86;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4400"/>
              <a:buFont typeface="Times New Roman"/>
              <a:buNone/>
            </a:pPr>
            <a:r>
              <a:rPr b="1" lang="en-US">
                <a:solidFill>
                  <a:srgbClr val="002060"/>
                </a:solidFill>
                <a:latin typeface="Times New Roman"/>
                <a:ea typeface="Times New Roman"/>
                <a:cs typeface="Times New Roman"/>
                <a:sym typeface="Times New Roman"/>
              </a:rPr>
              <a:t>Learning Objective</a:t>
            </a:r>
            <a:endParaRPr/>
          </a:p>
        </p:txBody>
      </p:sp>
      <p:sp>
        <p:nvSpPr>
          <p:cNvPr id="92" name="Google Shape;92;p2"/>
          <p:cNvSpPr txBox="1"/>
          <p:nvPr>
            <p:ph idx="1" type="body"/>
          </p:nvPr>
        </p:nvSpPr>
        <p:spPr>
          <a:xfrm>
            <a:off x="645017" y="1407352"/>
            <a:ext cx="10515600" cy="545064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800"/>
              <a:buNone/>
            </a:pPr>
            <a:r>
              <a:rPr b="1" lang="en-US">
                <a:latin typeface="Times New Roman"/>
                <a:ea typeface="Times New Roman"/>
                <a:cs typeface="Times New Roman"/>
                <a:sym typeface="Times New Roman"/>
              </a:rPr>
              <a:t>The main objective of this lecture is to understand about :</a:t>
            </a:r>
            <a:endParaRPr/>
          </a:p>
          <a:p>
            <a:pPr indent="0" lvl="0" marL="0" rtl="0" algn="l">
              <a:lnSpc>
                <a:spcPct val="10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 </a:t>
            </a:r>
            <a:r>
              <a:rPr b="1" lang="en-US" sz="2800">
                <a:latin typeface="Times New Roman"/>
                <a:ea typeface="Times New Roman"/>
                <a:cs typeface="Times New Roman"/>
                <a:sym typeface="Times New Roman"/>
              </a:rPr>
              <a:t>Introduction to construction delay. </a:t>
            </a:r>
            <a:endParaRPr/>
          </a:p>
          <a:p>
            <a:pPr indent="-342900" lvl="1" marL="342900" rtl="0" algn="l">
              <a:lnSpc>
                <a:spcPct val="100000"/>
              </a:lnSpc>
              <a:spcBef>
                <a:spcPts val="10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Classification of construction project delay.</a:t>
            </a:r>
            <a:endParaRPr/>
          </a:p>
          <a:p>
            <a:pPr indent="-342900" lvl="1" marL="342900" rtl="0" algn="l">
              <a:lnSpc>
                <a:spcPct val="100000"/>
              </a:lnSpc>
              <a:spcBef>
                <a:spcPts val="10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Types of construction delay. </a:t>
            </a:r>
            <a:endParaRPr/>
          </a:p>
          <a:p>
            <a:pPr indent="-342900" lvl="1" marL="342900" rtl="0" algn="l">
              <a:lnSpc>
                <a:spcPct val="100000"/>
              </a:lnSpc>
              <a:spcBef>
                <a:spcPts val="10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Construction claims.</a:t>
            </a:r>
            <a:endParaRPr/>
          </a:p>
          <a:p>
            <a:pPr indent="-342900" lvl="1" marL="342900" rtl="0" algn="l">
              <a:lnSpc>
                <a:spcPct val="100000"/>
              </a:lnSpc>
              <a:spcBef>
                <a:spcPts val="10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Causes of construction claims.</a:t>
            </a:r>
            <a:endParaRPr/>
          </a:p>
          <a:p>
            <a:pPr indent="-342900" lvl="1" marL="342900" rtl="0" algn="l">
              <a:lnSpc>
                <a:spcPct val="100000"/>
              </a:lnSpc>
              <a:spcBef>
                <a:spcPts val="10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Construction disputes and its mitigation. </a:t>
            </a:r>
            <a:endParaRPr b="1" sz="28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400"/>
              <a:buNone/>
            </a:pPr>
            <a:r>
              <a:t/>
            </a:r>
            <a:endParaRPr b="1" sz="24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3"/>
          <p:cNvSpPr txBox="1"/>
          <p:nvPr>
            <p:ph type="title"/>
          </p:nvPr>
        </p:nvSpPr>
        <p:spPr>
          <a:xfrm>
            <a:off x="954109" y="0"/>
            <a:ext cx="10515600" cy="112046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INTRODUCTION TO CONSTRUCTION DELAY</a:t>
            </a:r>
            <a:endParaRPr/>
          </a:p>
        </p:txBody>
      </p:sp>
      <p:sp>
        <p:nvSpPr>
          <p:cNvPr id="98" name="Google Shape;98;p3"/>
          <p:cNvSpPr txBox="1"/>
          <p:nvPr>
            <p:ph idx="1" type="body"/>
          </p:nvPr>
        </p:nvSpPr>
        <p:spPr>
          <a:xfrm>
            <a:off x="490470" y="862884"/>
            <a:ext cx="9168684" cy="5560409"/>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Time is the essence of a construction contract.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Typically, a time period is specified as the contract duration.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construction duration of the project is affected by the vast number of the factors and to varying extents.</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contractor is obliged under the contract to achieve substantial completion within the specified period.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Unfortunately, </a:t>
            </a:r>
            <a:r>
              <a:rPr b="1" lang="en-US">
                <a:solidFill>
                  <a:srgbClr val="FF0000"/>
                </a:solidFill>
                <a:latin typeface="Times New Roman"/>
                <a:ea typeface="Times New Roman"/>
                <a:cs typeface="Times New Roman"/>
                <a:sym typeface="Times New Roman"/>
              </a:rPr>
              <a:t>unexpected events can happen during the life of construction project </a:t>
            </a:r>
            <a:r>
              <a:rPr b="1" lang="en-US">
                <a:latin typeface="Times New Roman"/>
                <a:ea typeface="Times New Roman"/>
                <a:cs typeface="Times New Roman"/>
                <a:sym typeface="Times New Roman"/>
              </a:rPr>
              <a:t>and can affect the construction time necessary for the completion of the work. </a:t>
            </a:r>
            <a:endParaRPr/>
          </a:p>
          <a:p>
            <a:pPr indent="-50800" lvl="0" marL="228600" rtl="0" algn="just">
              <a:lnSpc>
                <a:spcPct val="10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4"/>
          <p:cNvSpPr txBox="1"/>
          <p:nvPr>
            <p:ph idx="1" type="body"/>
          </p:nvPr>
        </p:nvSpPr>
        <p:spPr>
          <a:xfrm>
            <a:off x="593501" y="1492988"/>
            <a:ext cx="9001259" cy="5365012"/>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0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When a contractor fails to complete the project within the contract period, </a:t>
            </a:r>
            <a:r>
              <a:rPr b="1" lang="en-US">
                <a:solidFill>
                  <a:srgbClr val="FF0000"/>
                </a:solidFill>
                <a:latin typeface="Times New Roman"/>
                <a:ea typeface="Times New Roman"/>
                <a:cs typeface="Times New Roman"/>
                <a:sym typeface="Times New Roman"/>
              </a:rPr>
              <a:t>delay becomes the reality </a:t>
            </a:r>
            <a:r>
              <a:rPr b="1" lang="en-US">
                <a:latin typeface="Times New Roman"/>
                <a:ea typeface="Times New Roman"/>
                <a:cs typeface="Times New Roman"/>
                <a:sym typeface="Times New Roman"/>
              </a:rPr>
              <a:t>of the project. [1].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A construction delay is defined as “the time during which some part of the construction project is completed </a:t>
            </a:r>
            <a:r>
              <a:rPr b="1" lang="en-US">
                <a:solidFill>
                  <a:srgbClr val="FF0000"/>
                </a:solidFill>
                <a:latin typeface="Times New Roman"/>
                <a:ea typeface="Times New Roman"/>
                <a:cs typeface="Times New Roman"/>
                <a:sym typeface="Times New Roman"/>
              </a:rPr>
              <a:t>beyond the project completion </a:t>
            </a:r>
            <a:r>
              <a:rPr b="1" lang="en-US">
                <a:latin typeface="Times New Roman"/>
                <a:ea typeface="Times New Roman"/>
                <a:cs typeface="Times New Roman"/>
                <a:sym typeface="Times New Roman"/>
              </a:rPr>
              <a:t>date(s) or </a:t>
            </a:r>
            <a:r>
              <a:rPr b="1" lang="en-US">
                <a:solidFill>
                  <a:srgbClr val="FF0000"/>
                </a:solidFill>
                <a:latin typeface="Times New Roman"/>
                <a:ea typeface="Times New Roman"/>
                <a:cs typeface="Times New Roman"/>
                <a:sym typeface="Times New Roman"/>
              </a:rPr>
              <a:t>not performed as planned </a:t>
            </a:r>
            <a:r>
              <a:rPr b="1" lang="en-US">
                <a:latin typeface="Times New Roman"/>
                <a:ea typeface="Times New Roman"/>
                <a:cs typeface="Times New Roman"/>
                <a:sym typeface="Times New Roman"/>
              </a:rPr>
              <a:t>due to an unanticipated circumstances”. [2]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Construction delays are considered as </a:t>
            </a:r>
            <a:r>
              <a:rPr b="1" lang="en-US">
                <a:solidFill>
                  <a:srgbClr val="FF0000"/>
                </a:solidFill>
                <a:latin typeface="Times New Roman"/>
                <a:ea typeface="Times New Roman"/>
                <a:cs typeface="Times New Roman"/>
                <a:sym typeface="Times New Roman"/>
              </a:rPr>
              <a:t>time lag in completion of activities</a:t>
            </a:r>
            <a:r>
              <a:rPr b="1" lang="en-US">
                <a:latin typeface="Times New Roman"/>
                <a:ea typeface="Times New Roman"/>
                <a:cs typeface="Times New Roman"/>
                <a:sym typeface="Times New Roman"/>
              </a:rPr>
              <a:t> from its specified time as per contract or can be defined as </a:t>
            </a:r>
            <a:r>
              <a:rPr b="1" lang="en-US">
                <a:solidFill>
                  <a:srgbClr val="FF0000"/>
                </a:solidFill>
                <a:latin typeface="Times New Roman"/>
                <a:ea typeface="Times New Roman"/>
                <a:cs typeface="Times New Roman"/>
                <a:sym typeface="Times New Roman"/>
              </a:rPr>
              <a:t>late completion or late start of activities to the baseline schedule</a:t>
            </a:r>
            <a:r>
              <a:rPr b="1" lang="en-US">
                <a:latin typeface="Times New Roman"/>
                <a:ea typeface="Times New Roman"/>
                <a:cs typeface="Times New Roman"/>
                <a:sym typeface="Times New Roman"/>
              </a:rPr>
              <a:t>, directly affecting specified cost. [3]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104" name="Google Shape;104;p4"/>
          <p:cNvSpPr txBox="1"/>
          <p:nvPr>
            <p:ph type="title"/>
          </p:nvPr>
        </p:nvSpPr>
        <p:spPr>
          <a:xfrm>
            <a:off x="838200" y="1674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INTRODUCTION TO CONSTRUCTION DELAY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5"/>
          <p:cNvSpPr txBox="1"/>
          <p:nvPr>
            <p:ph idx="1" type="body"/>
          </p:nvPr>
        </p:nvSpPr>
        <p:spPr>
          <a:xfrm>
            <a:off x="387440" y="1135713"/>
            <a:ext cx="9091411" cy="5627396"/>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100000"/>
              </a:lnSpc>
              <a:spcBef>
                <a:spcPts val="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Finishing a project on schedule is a difficult task to accomplish in the uncertain, complex, multiparty, and dynamic environment of construction. </a:t>
            </a:r>
            <a:endParaRPr/>
          </a:p>
          <a:p>
            <a:pPr indent="-228600" lvl="0" marL="228600" rtl="0" algn="just">
              <a:lnSpc>
                <a:spcPct val="10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Thus it has been common for construction project to encounter delays. </a:t>
            </a:r>
            <a:endParaRPr/>
          </a:p>
          <a:p>
            <a:pPr indent="-228600" lvl="0" marL="228600" rtl="0" algn="just">
              <a:lnSpc>
                <a:spcPct val="10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Many projects experience extensive delays and thereby exceeds initial cost and time estimates. </a:t>
            </a:r>
            <a:endParaRPr/>
          </a:p>
          <a:p>
            <a:pPr indent="-228600" lvl="0" marL="228600" rtl="0" algn="just">
              <a:lnSpc>
                <a:spcPct val="10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The project facing delays are basically in </a:t>
            </a:r>
            <a:r>
              <a:rPr b="1" lang="en-US">
                <a:solidFill>
                  <a:srgbClr val="FF0000"/>
                </a:solidFill>
                <a:latin typeface="Times New Roman"/>
                <a:ea typeface="Times New Roman"/>
                <a:cs typeface="Times New Roman"/>
                <a:sym typeface="Times New Roman"/>
              </a:rPr>
              <a:t>traditional type of contracts</a:t>
            </a:r>
            <a:r>
              <a:rPr b="1" lang="en-US">
                <a:latin typeface="Times New Roman"/>
                <a:ea typeface="Times New Roman"/>
                <a:cs typeface="Times New Roman"/>
                <a:sym typeface="Times New Roman"/>
              </a:rPr>
              <a:t> in which contract is awarded to the </a:t>
            </a:r>
            <a:r>
              <a:rPr b="1" lang="en-US">
                <a:solidFill>
                  <a:srgbClr val="FF0000"/>
                </a:solidFill>
                <a:latin typeface="Times New Roman"/>
                <a:ea typeface="Times New Roman"/>
                <a:cs typeface="Times New Roman"/>
                <a:sym typeface="Times New Roman"/>
              </a:rPr>
              <a:t>lowest bidder </a:t>
            </a:r>
            <a:r>
              <a:rPr b="1" lang="en-US">
                <a:latin typeface="Times New Roman"/>
                <a:ea typeface="Times New Roman"/>
                <a:cs typeface="Times New Roman"/>
                <a:sym typeface="Times New Roman"/>
              </a:rPr>
              <a:t>which is the awarding strategies of public projects in developing countries.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Delays on a construction site are normally </a:t>
            </a:r>
            <a:r>
              <a:rPr b="1" lang="en-US">
                <a:solidFill>
                  <a:srgbClr val="FF0000"/>
                </a:solidFill>
                <a:latin typeface="Times New Roman"/>
                <a:ea typeface="Times New Roman"/>
                <a:cs typeface="Times New Roman"/>
                <a:sym typeface="Times New Roman"/>
              </a:rPr>
              <a:t>inevitable</a:t>
            </a:r>
            <a:r>
              <a:rPr b="1" lang="en-US">
                <a:latin typeface="Times New Roman"/>
                <a:ea typeface="Times New Roman"/>
                <a:cs typeface="Times New Roman"/>
                <a:sym typeface="Times New Roman"/>
              </a:rPr>
              <a:t> and, as a result, many claims arise with few of them ending up in litigation. </a:t>
            </a:r>
            <a:endParaRPr b="1">
              <a:latin typeface="Times New Roman"/>
              <a:ea typeface="Times New Roman"/>
              <a:cs typeface="Times New Roman"/>
              <a:sym typeface="Times New Roman"/>
            </a:endParaRPr>
          </a:p>
        </p:txBody>
      </p:sp>
      <p:sp>
        <p:nvSpPr>
          <p:cNvPr id="110" name="Google Shape;110;p5"/>
          <p:cNvSpPr txBox="1"/>
          <p:nvPr>
            <p:ph type="title"/>
          </p:nvPr>
        </p:nvSpPr>
        <p:spPr>
          <a:xfrm>
            <a:off x="0" y="0"/>
            <a:ext cx="1217053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INTRODUCTION TO CONSTRUCTION DELAY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6"/>
          <p:cNvSpPr txBox="1"/>
          <p:nvPr>
            <p:ph type="title"/>
          </p:nvPr>
        </p:nvSpPr>
        <p:spPr>
          <a:xfrm>
            <a:off x="554865" y="1"/>
            <a:ext cx="10515600" cy="103031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CONSTRUCTION DELAY </a:t>
            </a:r>
            <a:endParaRPr/>
          </a:p>
        </p:txBody>
      </p:sp>
      <p:sp>
        <p:nvSpPr>
          <p:cNvPr id="116" name="Google Shape;116;p6"/>
          <p:cNvSpPr txBox="1"/>
          <p:nvPr>
            <p:ph idx="1" type="body"/>
          </p:nvPr>
        </p:nvSpPr>
        <p:spPr>
          <a:xfrm>
            <a:off x="335924" y="785611"/>
            <a:ext cx="9400504" cy="5827690"/>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The construction duration of the project is affected by the vast number of the factors and to varying extents. </a:t>
            </a:r>
            <a:endParaRPr/>
          </a:p>
          <a:p>
            <a:pPr indent="-228600" lvl="0" marL="228600" rtl="0" algn="just">
              <a:lnSpc>
                <a:spcPct val="100000"/>
              </a:lnSpc>
              <a:spcBef>
                <a:spcPts val="100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The construction industry is facing delay is due to </a:t>
            </a:r>
            <a:endParaRPr/>
          </a:p>
          <a:p>
            <a:pPr indent="0" lvl="0" marL="0" rtl="0" algn="just">
              <a:lnSpc>
                <a:spcPct val="100000"/>
              </a:lnSpc>
              <a:spcBef>
                <a:spcPts val="1000"/>
              </a:spcBef>
              <a:spcAft>
                <a:spcPts val="0"/>
              </a:spcAft>
              <a:buClr>
                <a:srgbClr val="FF0000"/>
              </a:buClr>
              <a:buSzPts val="2600"/>
              <a:buNone/>
            </a:pPr>
            <a:r>
              <a:rPr b="1" lang="en-US" sz="2600">
                <a:solidFill>
                  <a:srgbClr val="FF0000"/>
                </a:solidFill>
                <a:latin typeface="Times New Roman"/>
                <a:ea typeface="Times New Roman"/>
                <a:cs typeface="Times New Roman"/>
                <a:sym typeface="Times New Roman"/>
              </a:rPr>
              <a:t>(a) problem of shortages or inadequacies in industry infrastructure, mainly supply of resources.</a:t>
            </a:r>
            <a:endParaRPr/>
          </a:p>
          <a:p>
            <a:pPr indent="0" lvl="0" marL="0" rtl="0" algn="just">
              <a:lnSpc>
                <a:spcPct val="100000"/>
              </a:lnSpc>
              <a:spcBef>
                <a:spcPts val="1000"/>
              </a:spcBef>
              <a:spcAft>
                <a:spcPts val="0"/>
              </a:spcAft>
              <a:buClr>
                <a:srgbClr val="FF0000"/>
              </a:buClr>
              <a:buSzPts val="2600"/>
              <a:buNone/>
            </a:pPr>
            <a:r>
              <a:rPr b="1" lang="en-US" sz="2600">
                <a:solidFill>
                  <a:srgbClr val="FF0000"/>
                </a:solidFill>
                <a:latin typeface="Times New Roman"/>
                <a:ea typeface="Times New Roman"/>
                <a:cs typeface="Times New Roman"/>
                <a:sym typeface="Times New Roman"/>
              </a:rPr>
              <a:t>(b)    problems caused by clients and consultants.</a:t>
            </a:r>
            <a:endParaRPr b="1" sz="2600">
              <a:solidFill>
                <a:srgbClr val="FF0000"/>
              </a:solidFill>
              <a:latin typeface="Times New Roman"/>
              <a:ea typeface="Times New Roman"/>
              <a:cs typeface="Times New Roman"/>
              <a:sym typeface="Times New Roman"/>
            </a:endParaRPr>
          </a:p>
          <a:p>
            <a:pPr indent="0" lvl="0" marL="0" rtl="0" algn="just">
              <a:lnSpc>
                <a:spcPct val="100000"/>
              </a:lnSpc>
              <a:spcBef>
                <a:spcPts val="1000"/>
              </a:spcBef>
              <a:spcAft>
                <a:spcPts val="0"/>
              </a:spcAft>
              <a:buClr>
                <a:srgbClr val="FF0000"/>
              </a:buClr>
              <a:buSzPts val="2600"/>
              <a:buNone/>
            </a:pPr>
            <a:r>
              <a:rPr b="1" lang="en-US" sz="2600">
                <a:solidFill>
                  <a:srgbClr val="FF0000"/>
                </a:solidFill>
                <a:latin typeface="Times New Roman"/>
                <a:ea typeface="Times New Roman"/>
                <a:cs typeface="Times New Roman"/>
                <a:sym typeface="Times New Roman"/>
              </a:rPr>
              <a:t>(c)     problems caused by incompetence of contractors. </a:t>
            </a:r>
            <a:endParaRPr/>
          </a:p>
          <a:p>
            <a:pPr indent="-228600" lvl="0" marL="228600" rtl="0" algn="just">
              <a:lnSpc>
                <a:spcPct val="100000"/>
              </a:lnSpc>
              <a:spcBef>
                <a:spcPts val="100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The main contributors for the delay of the construction project are Owner, Consultant and contractor. </a:t>
            </a:r>
            <a:endParaRPr b="1" sz="2600">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Apart from that the external factors and other social, political, physical and economical factors and force majeure (fire, flood, inclement weather, natural disaster etc.) are also the contributors for the delay.</a:t>
            </a:r>
            <a:endParaRPr b="1" sz="2600">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ts val="2600"/>
              <a:buNone/>
            </a:pPr>
            <a:r>
              <a:rPr lang="en-US" sz="2600"/>
              <a:t> </a:t>
            </a:r>
            <a:endParaRPr b="1" sz="2600">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7"/>
          <p:cNvSpPr txBox="1"/>
          <p:nvPr>
            <p:ph idx="1" type="body"/>
          </p:nvPr>
        </p:nvSpPr>
        <p:spPr>
          <a:xfrm>
            <a:off x="323045" y="1265686"/>
            <a:ext cx="8885349" cy="549572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2800"/>
              <a:buNone/>
            </a:pPr>
            <a:r>
              <a:rPr b="1" i="1" lang="en-US" u="sng">
                <a:solidFill>
                  <a:srgbClr val="FF0000"/>
                </a:solidFill>
                <a:latin typeface="Times New Roman"/>
                <a:ea typeface="Times New Roman"/>
                <a:cs typeface="Times New Roman"/>
                <a:sym typeface="Times New Roman"/>
              </a:rPr>
              <a:t>Client related factors</a:t>
            </a:r>
            <a:r>
              <a:rPr b="1" lang="en-US">
                <a:solidFill>
                  <a:srgbClr val="FF0000"/>
                </a:solidFill>
                <a:latin typeface="Times New Roman"/>
                <a:ea typeface="Times New Roman"/>
                <a:cs typeface="Times New Roman"/>
                <a:sym typeface="Times New Roman"/>
              </a:rPr>
              <a:t>  </a:t>
            </a:r>
            <a:endParaRPr/>
          </a:p>
          <a:p>
            <a:pPr indent="-228600" lvl="0" marL="228600" rtl="0" algn="l">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Include finance and payments of completed work,</a:t>
            </a:r>
            <a:endParaRPr/>
          </a:p>
          <a:p>
            <a:pPr indent="-228600" lvl="0" marL="228600" rtl="0" algn="l">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Owner interference,</a:t>
            </a:r>
            <a:endParaRPr/>
          </a:p>
          <a:p>
            <a:pPr indent="-228600" lvl="0" marL="228600" rtl="0" algn="l">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Slow decision making and unrealistic contract duration imposed by owners.</a:t>
            </a:r>
            <a:endParaRPr/>
          </a:p>
          <a:p>
            <a:pPr indent="-228600" lvl="0" marL="228600" rtl="0" algn="l">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Delay in supply of Power, Water and others facilities. </a:t>
            </a:r>
            <a:endParaRPr/>
          </a:p>
          <a:p>
            <a:pPr indent="0" lvl="0" marL="0" rtl="0" algn="l">
              <a:lnSpc>
                <a:spcPct val="90000"/>
              </a:lnSpc>
              <a:spcBef>
                <a:spcPts val="1000"/>
              </a:spcBef>
              <a:spcAft>
                <a:spcPts val="0"/>
              </a:spcAft>
              <a:buClr>
                <a:srgbClr val="FF0000"/>
              </a:buClr>
              <a:buSzPts val="2800"/>
              <a:buNone/>
            </a:pPr>
            <a:r>
              <a:rPr b="1" i="1" lang="en-US" u="sng">
                <a:solidFill>
                  <a:srgbClr val="FF0000"/>
                </a:solidFill>
                <a:latin typeface="Times New Roman"/>
                <a:ea typeface="Times New Roman"/>
                <a:cs typeface="Times New Roman"/>
                <a:sym typeface="Times New Roman"/>
              </a:rPr>
              <a:t>Consultant related factors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Include contract management, preparation and approval of drawings, quality assurance/control, and long waiting time for approval of tests and inspections.</a:t>
            </a:r>
            <a:endParaRPr/>
          </a:p>
          <a:p>
            <a:pPr indent="-50800" lvl="0" marL="228600" rtl="0" algn="l">
              <a:lnSpc>
                <a:spcPct val="10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10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22" name="Google Shape;122;p7"/>
          <p:cNvSpPr txBox="1"/>
          <p:nvPr>
            <p:ph type="title"/>
          </p:nvPr>
        </p:nvSpPr>
        <p:spPr>
          <a:xfrm>
            <a:off x="619259" y="14618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OD CONSTRUCTION DELAY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8"/>
          <p:cNvSpPr txBox="1"/>
          <p:nvPr>
            <p:ph idx="1" type="body"/>
          </p:nvPr>
        </p:nvSpPr>
        <p:spPr>
          <a:xfrm>
            <a:off x="567744" y="1194559"/>
            <a:ext cx="10515600" cy="551533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2800"/>
              <a:buNone/>
            </a:pPr>
            <a:r>
              <a:rPr b="1" i="1" lang="en-US" u="sng">
                <a:solidFill>
                  <a:srgbClr val="FF0000"/>
                </a:solidFill>
                <a:latin typeface="Times New Roman"/>
                <a:ea typeface="Times New Roman"/>
                <a:cs typeface="Times New Roman"/>
                <a:sym typeface="Times New Roman"/>
              </a:rPr>
              <a:t>Contractor related factors </a:t>
            </a:r>
            <a:endParaRPr/>
          </a:p>
          <a:p>
            <a:pPr indent="-228600" lvl="0" marL="228600" rtl="0" algn="l">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Site management, </a:t>
            </a:r>
            <a:endParaRPr/>
          </a:p>
          <a:p>
            <a:pPr indent="-228600" lvl="0" marL="228600" rtl="0" algn="l">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Improper planning, and inadequate contractor experience, </a:t>
            </a:r>
            <a:endParaRPr/>
          </a:p>
          <a:p>
            <a:pPr indent="-228600" lvl="0" marL="228600" rtl="0" algn="l">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Mistakes during construction,</a:t>
            </a:r>
            <a:endParaRPr/>
          </a:p>
          <a:p>
            <a:pPr indent="-228600" lvl="0" marL="228600" rtl="0" algn="l">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Improper construction methods, </a:t>
            </a:r>
            <a:endParaRPr/>
          </a:p>
          <a:p>
            <a:pPr indent="-228600" lvl="0" marL="228600" rtl="0" algn="l">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Lack of use of unnecessary modern construction equipment (cranes, pulleys, excavator etc.) </a:t>
            </a:r>
            <a:endParaRPr b="1">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Delays caused by subcontractors</a:t>
            </a:r>
            <a:r>
              <a:rPr b="1" lang="en-US" sz="2400">
                <a:latin typeface="Times New Roman"/>
                <a:ea typeface="Times New Roman"/>
                <a:cs typeface="Times New Roman"/>
                <a:sym typeface="Times New Roman"/>
              </a:rPr>
              <a:t>.</a:t>
            </a:r>
            <a:endParaRPr b="1" sz="2400">
              <a:latin typeface="Times New Roman"/>
              <a:ea typeface="Times New Roman"/>
              <a:cs typeface="Times New Roman"/>
              <a:sym typeface="Times New Roman"/>
            </a:endParaRPr>
          </a:p>
          <a:p>
            <a:pPr indent="0" lvl="0" marL="0" rtl="0" algn="l">
              <a:lnSpc>
                <a:spcPct val="90000"/>
              </a:lnSpc>
              <a:spcBef>
                <a:spcPts val="1000"/>
              </a:spcBef>
              <a:spcAft>
                <a:spcPts val="0"/>
              </a:spcAft>
              <a:buClr>
                <a:srgbClr val="FF0000"/>
              </a:buClr>
              <a:buSzPts val="2800"/>
              <a:buNone/>
            </a:pPr>
            <a:r>
              <a:rPr b="1" i="1" lang="en-US" u="sng">
                <a:solidFill>
                  <a:srgbClr val="FF0000"/>
                </a:solidFill>
                <a:latin typeface="Times New Roman"/>
                <a:ea typeface="Times New Roman"/>
                <a:cs typeface="Times New Roman"/>
                <a:sym typeface="Times New Roman"/>
              </a:rPr>
              <a:t>Material factors </a:t>
            </a:r>
            <a:endParaRPr/>
          </a:p>
          <a:p>
            <a:pPr indent="-514350" lvl="0" marL="514350" rtl="0" algn="l">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Include quality and shortage</a:t>
            </a:r>
            <a:endParaRPr/>
          </a:p>
          <a:p>
            <a:pPr indent="0" lvl="0" marL="0" rtl="0" algn="l">
              <a:lnSpc>
                <a:spcPct val="90000"/>
              </a:lnSpc>
              <a:spcBef>
                <a:spcPts val="1000"/>
              </a:spcBef>
              <a:spcAft>
                <a:spcPts val="0"/>
              </a:spcAft>
              <a:buClr>
                <a:schemeClr val="dk1"/>
              </a:buClr>
              <a:buSzPts val="2800"/>
              <a:buNone/>
            </a:pPr>
            <a:r>
              <a:t/>
            </a:r>
            <a:endParaRPr/>
          </a:p>
        </p:txBody>
      </p:sp>
      <p:sp>
        <p:nvSpPr>
          <p:cNvPr id="128" name="Google Shape;128;p8"/>
          <p:cNvSpPr txBox="1"/>
          <p:nvPr>
            <p:ph type="title"/>
          </p:nvPr>
        </p:nvSpPr>
        <p:spPr>
          <a:xfrm>
            <a:off x="567744" y="133306"/>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CONSTRUCTION DELAY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9"/>
          <p:cNvSpPr txBox="1"/>
          <p:nvPr>
            <p:ph idx="1" type="body"/>
          </p:nvPr>
        </p:nvSpPr>
        <p:spPr>
          <a:xfrm>
            <a:off x="413199" y="808194"/>
            <a:ext cx="9091410" cy="5933896"/>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10000"/>
              </a:lnSpc>
              <a:spcBef>
                <a:spcPts val="0"/>
              </a:spcBef>
              <a:spcAft>
                <a:spcPts val="0"/>
              </a:spcAft>
              <a:buClr>
                <a:srgbClr val="FF0000"/>
              </a:buClr>
              <a:buSzPct val="100000"/>
              <a:buNone/>
            </a:pPr>
            <a:r>
              <a:rPr b="1" i="1" lang="en-US" u="sng">
                <a:solidFill>
                  <a:srgbClr val="FF0000"/>
                </a:solidFill>
                <a:latin typeface="Times New Roman"/>
                <a:ea typeface="Times New Roman"/>
                <a:cs typeface="Times New Roman"/>
                <a:sym typeface="Times New Roman"/>
              </a:rPr>
              <a:t>Labor and equipment factors </a:t>
            </a:r>
            <a:endParaRPr/>
          </a:p>
          <a:p>
            <a:pPr indent="-514350" lvl="0" marL="514350" rtl="0" algn="l">
              <a:lnSpc>
                <a:spcPct val="110000"/>
              </a:lnSpc>
              <a:spcBef>
                <a:spcPts val="1000"/>
              </a:spcBef>
              <a:spcAft>
                <a:spcPts val="0"/>
              </a:spcAft>
              <a:buClr>
                <a:schemeClr val="dk1"/>
              </a:buClr>
              <a:buSzPct val="100000"/>
              <a:buChar char="•"/>
            </a:pPr>
            <a:r>
              <a:rPr b="1" lang="en-US">
                <a:latin typeface="Times New Roman"/>
                <a:ea typeface="Times New Roman"/>
                <a:cs typeface="Times New Roman"/>
                <a:sym typeface="Times New Roman"/>
              </a:rPr>
              <a:t>Include labor supply, labor productivity, and equipment availability and failure.</a:t>
            </a:r>
            <a:endParaRPr/>
          </a:p>
          <a:p>
            <a:pPr indent="0" lvl="0" marL="0" rtl="0" algn="l">
              <a:lnSpc>
                <a:spcPct val="110000"/>
              </a:lnSpc>
              <a:spcBef>
                <a:spcPts val="1000"/>
              </a:spcBef>
              <a:spcAft>
                <a:spcPts val="0"/>
              </a:spcAft>
              <a:buClr>
                <a:srgbClr val="FF0000"/>
              </a:buClr>
              <a:buSzPct val="100000"/>
              <a:buNone/>
            </a:pPr>
            <a:r>
              <a:rPr b="1" i="1" lang="en-US" u="sng">
                <a:solidFill>
                  <a:srgbClr val="FF0000"/>
                </a:solidFill>
                <a:latin typeface="Times New Roman"/>
                <a:ea typeface="Times New Roman"/>
                <a:cs typeface="Times New Roman"/>
                <a:sym typeface="Times New Roman"/>
              </a:rPr>
              <a:t>Contractual relationship factors </a:t>
            </a:r>
            <a:endParaRPr/>
          </a:p>
          <a:p>
            <a:pPr indent="-514350" lvl="0" marL="514350" rtl="0" algn="just">
              <a:lnSpc>
                <a:spcPct val="110000"/>
              </a:lnSpc>
              <a:spcBef>
                <a:spcPts val="1000"/>
              </a:spcBef>
              <a:spcAft>
                <a:spcPts val="0"/>
              </a:spcAft>
              <a:buClr>
                <a:schemeClr val="dk1"/>
              </a:buClr>
              <a:buSzPct val="100000"/>
              <a:buChar char="•"/>
            </a:pPr>
            <a:r>
              <a:rPr b="1" lang="en-US">
                <a:latin typeface="Times New Roman"/>
                <a:ea typeface="Times New Roman"/>
                <a:cs typeface="Times New Roman"/>
                <a:sym typeface="Times New Roman"/>
              </a:rPr>
              <a:t>Include major disputes and negotiations during construction, inappropriate organizational structure linking all parties involved in the project and lack of communication between these parties.</a:t>
            </a:r>
            <a:endParaRPr/>
          </a:p>
          <a:p>
            <a:pPr indent="0" lvl="0" marL="0" rtl="0" algn="l">
              <a:lnSpc>
                <a:spcPct val="110000"/>
              </a:lnSpc>
              <a:spcBef>
                <a:spcPts val="1000"/>
              </a:spcBef>
              <a:spcAft>
                <a:spcPts val="0"/>
              </a:spcAft>
              <a:buClr>
                <a:srgbClr val="FF0000"/>
              </a:buClr>
              <a:buSzPct val="100000"/>
              <a:buNone/>
            </a:pPr>
            <a:r>
              <a:rPr b="1" i="1" lang="en-US" u="sng">
                <a:solidFill>
                  <a:srgbClr val="FF0000"/>
                </a:solidFill>
                <a:latin typeface="Times New Roman"/>
                <a:ea typeface="Times New Roman"/>
                <a:cs typeface="Times New Roman"/>
                <a:sym typeface="Times New Roman"/>
              </a:rPr>
              <a:t>External factors </a:t>
            </a:r>
            <a:endParaRPr/>
          </a:p>
          <a:p>
            <a:pPr indent="-514350" lvl="0" marL="514350" rtl="0" algn="just">
              <a:lnSpc>
                <a:spcPct val="110000"/>
              </a:lnSpc>
              <a:spcBef>
                <a:spcPts val="1000"/>
              </a:spcBef>
              <a:spcAft>
                <a:spcPts val="0"/>
              </a:spcAft>
              <a:buClr>
                <a:schemeClr val="dk1"/>
              </a:buClr>
              <a:buSzPct val="100000"/>
              <a:buChar char="•"/>
            </a:pPr>
            <a:r>
              <a:rPr b="1" lang="en-US">
                <a:latin typeface="Times New Roman"/>
                <a:ea typeface="Times New Roman"/>
                <a:cs typeface="Times New Roman"/>
                <a:sym typeface="Times New Roman"/>
              </a:rPr>
              <a:t>Include weather conditions, changes in regulations, problem with neighbors and site conditions.</a:t>
            </a:r>
            <a:endParaRPr/>
          </a:p>
          <a:p>
            <a:pPr indent="0" lvl="0" marL="0" rtl="0" algn="l">
              <a:lnSpc>
                <a:spcPct val="110000"/>
              </a:lnSpc>
              <a:spcBef>
                <a:spcPts val="1000"/>
              </a:spcBef>
              <a:spcAft>
                <a:spcPts val="0"/>
              </a:spcAft>
              <a:buClr>
                <a:srgbClr val="FF0000"/>
              </a:buClr>
              <a:buSzPct val="100000"/>
              <a:buNone/>
            </a:pPr>
            <a:r>
              <a:rPr b="1" i="1" lang="en-US" u="sng">
                <a:solidFill>
                  <a:srgbClr val="FF0000"/>
                </a:solidFill>
                <a:latin typeface="Times New Roman"/>
                <a:ea typeface="Times New Roman"/>
                <a:cs typeface="Times New Roman"/>
                <a:sym typeface="Times New Roman"/>
              </a:rPr>
              <a:t>Force Majeure</a:t>
            </a:r>
            <a:endParaRPr/>
          </a:p>
          <a:p>
            <a:pPr indent="-514350" lvl="0" marL="514350" rtl="0" algn="just">
              <a:lnSpc>
                <a:spcPct val="110000"/>
              </a:lnSpc>
              <a:spcBef>
                <a:spcPts val="1000"/>
              </a:spcBef>
              <a:spcAft>
                <a:spcPts val="0"/>
              </a:spcAft>
              <a:buClr>
                <a:schemeClr val="dk1"/>
              </a:buClr>
              <a:buSzPct val="100000"/>
              <a:buChar char="•"/>
            </a:pPr>
            <a:r>
              <a:rPr b="1" lang="en-US">
                <a:latin typeface="Times New Roman"/>
                <a:ea typeface="Times New Roman"/>
                <a:cs typeface="Times New Roman"/>
                <a:sym typeface="Times New Roman"/>
              </a:rPr>
              <a:t>Includes Flood, Fire, and Other Natural Disaster.  </a:t>
            </a:r>
            <a:endParaRPr/>
          </a:p>
          <a:p>
            <a:pPr indent="-64135" lvl="0" marL="228600" rtl="0" algn="l">
              <a:lnSpc>
                <a:spcPct val="90000"/>
              </a:lnSpc>
              <a:spcBef>
                <a:spcPts val="100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t/>
            </a:r>
            <a:endParaRPr/>
          </a:p>
        </p:txBody>
      </p:sp>
      <p:sp>
        <p:nvSpPr>
          <p:cNvPr id="134" name="Google Shape;134;p9"/>
          <p:cNvSpPr txBox="1"/>
          <p:nvPr>
            <p:ph type="title"/>
          </p:nvPr>
        </p:nvSpPr>
        <p:spPr>
          <a:xfrm>
            <a:off x="657896" y="1"/>
            <a:ext cx="10515600" cy="106894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CONSTRUCTION DELAY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10"/>
          <p:cNvSpPr txBox="1"/>
          <p:nvPr>
            <p:ph idx="1" type="body"/>
          </p:nvPr>
        </p:nvSpPr>
        <p:spPr>
          <a:xfrm>
            <a:off x="292670" y="936374"/>
            <a:ext cx="9619446" cy="5792229"/>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just">
              <a:lnSpc>
                <a:spcPct val="120000"/>
              </a:lnSpc>
              <a:spcBef>
                <a:spcPts val="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A project consists of collections of activities. An activity’s completion may be delayed due to a delayed start or extended activity duration. </a:t>
            </a:r>
            <a:endParaRPr/>
          </a:p>
          <a:p>
            <a:pPr indent="-228600" lvl="0" marL="228600" rtl="0" algn="just">
              <a:lnSpc>
                <a:spcPct val="12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While an activity’s start may be delayed due to certain other reasons, its duration may be extended due to some other reasons. </a:t>
            </a:r>
            <a:endParaRPr/>
          </a:p>
          <a:p>
            <a:pPr indent="-228600" lvl="0" marL="228600" rtl="0" algn="just">
              <a:lnSpc>
                <a:spcPct val="12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An activity’s delayed completion may cause delays in the succeeding activities, which in turn can cause a delay in the project completion.  </a:t>
            </a:r>
            <a:endParaRPr/>
          </a:p>
          <a:p>
            <a:pPr indent="-228600" lvl="0" marL="228600" rtl="0" algn="just">
              <a:lnSpc>
                <a:spcPct val="12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Delays can occur in any and all activities, and these delays can concurrently or simultaneously causes delays in the project completion. </a:t>
            </a:r>
            <a:endParaRPr/>
          </a:p>
          <a:p>
            <a:pPr indent="-228600" lvl="0" marL="228600" rtl="0" algn="just">
              <a:lnSpc>
                <a:spcPct val="12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In other words, a project delay is the accumulated effect of the delay in individual activities.</a:t>
            </a:r>
            <a:endParaRPr b="1">
              <a:latin typeface="Times New Roman"/>
              <a:ea typeface="Times New Roman"/>
              <a:cs typeface="Times New Roman"/>
              <a:sym typeface="Times New Roman"/>
            </a:endParaRPr>
          </a:p>
          <a:p>
            <a:pPr indent="-64135" lvl="0" marL="228600" rtl="0" algn="l">
              <a:lnSpc>
                <a:spcPct val="120000"/>
              </a:lnSpc>
              <a:spcBef>
                <a:spcPts val="1000"/>
              </a:spcBef>
              <a:spcAft>
                <a:spcPts val="0"/>
              </a:spcAft>
              <a:buClr>
                <a:schemeClr val="dk1"/>
              </a:buClr>
              <a:buSzPct val="100000"/>
              <a:buFont typeface="Noto Sans Symbols"/>
              <a:buNone/>
            </a:pPr>
            <a:r>
              <a:t/>
            </a:r>
            <a:endParaRPr/>
          </a:p>
        </p:txBody>
      </p:sp>
      <p:sp>
        <p:nvSpPr>
          <p:cNvPr id="140" name="Google Shape;140;p10"/>
          <p:cNvSpPr txBox="1"/>
          <p:nvPr>
            <p:ph type="title"/>
          </p:nvPr>
        </p:nvSpPr>
        <p:spPr>
          <a:xfrm>
            <a:off x="735169" y="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OCCURRENCE OF CONSTRUCTION DELAY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11"/>
          <p:cNvSpPr txBox="1"/>
          <p:nvPr>
            <p:ph type="title"/>
          </p:nvPr>
        </p:nvSpPr>
        <p:spPr>
          <a:xfrm>
            <a:off x="912344" y="-150019"/>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OCCURRENCE OF CONSTRUCTION DELAY </a:t>
            </a:r>
            <a:endParaRPr/>
          </a:p>
        </p:txBody>
      </p:sp>
      <p:sp>
        <p:nvSpPr>
          <p:cNvPr id="146" name="Google Shape;146;p11"/>
          <p:cNvSpPr/>
          <p:nvPr/>
        </p:nvSpPr>
        <p:spPr>
          <a:xfrm>
            <a:off x="3221812" y="2727186"/>
            <a:ext cx="1657350" cy="1008063"/>
          </a:xfrm>
          <a:prstGeom prst="ellipse">
            <a:avLst/>
          </a:prstGeom>
          <a:solidFill>
            <a:srgbClr val="FFFF00"/>
          </a:solidFill>
          <a:ln cap="flat" cmpd="sng" w="9525">
            <a:solidFill>
              <a:srgbClr val="000000"/>
            </a:solidFill>
            <a:prstDash val="solid"/>
            <a:round/>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7" name="Google Shape;147;p11"/>
          <p:cNvSpPr txBox="1"/>
          <p:nvPr/>
        </p:nvSpPr>
        <p:spPr>
          <a:xfrm>
            <a:off x="3153550" y="2818606"/>
            <a:ext cx="1871663" cy="457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An activity completion’s is delayed</a:t>
            </a:r>
            <a:endParaRPr sz="1600">
              <a:solidFill>
                <a:schemeClr val="dk1"/>
              </a:solidFill>
              <a:latin typeface="Calibri"/>
              <a:ea typeface="Calibri"/>
              <a:cs typeface="Calibri"/>
              <a:sym typeface="Calibri"/>
            </a:endParaRPr>
          </a:p>
        </p:txBody>
      </p:sp>
      <p:sp>
        <p:nvSpPr>
          <p:cNvPr id="148" name="Google Shape;148;p11"/>
          <p:cNvSpPr/>
          <p:nvPr/>
        </p:nvSpPr>
        <p:spPr>
          <a:xfrm>
            <a:off x="3440887" y="1883569"/>
            <a:ext cx="1511300" cy="576262"/>
          </a:xfrm>
          <a:prstGeom prst="rect">
            <a:avLst/>
          </a:prstGeom>
          <a:solidFill>
            <a:srgbClr val="C4E0B2"/>
          </a:solidFill>
          <a:ln cap="flat" cmpd="sng" w="9525">
            <a:solidFill>
              <a:srgbClr val="000000"/>
            </a:solidFill>
            <a:prstDash val="solid"/>
            <a:miter lim="800000"/>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9" name="Google Shape;149;p11"/>
          <p:cNvSpPr txBox="1"/>
          <p:nvPr/>
        </p:nvSpPr>
        <p:spPr>
          <a:xfrm>
            <a:off x="3080524" y="1955006"/>
            <a:ext cx="2159000" cy="3429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Delayed Start</a:t>
            </a:r>
            <a:endParaRPr sz="1600">
              <a:solidFill>
                <a:schemeClr val="dk1"/>
              </a:solidFill>
              <a:latin typeface="Calibri"/>
              <a:ea typeface="Calibri"/>
              <a:cs typeface="Calibri"/>
              <a:sym typeface="Calibri"/>
            </a:endParaRPr>
          </a:p>
        </p:txBody>
      </p:sp>
      <p:sp>
        <p:nvSpPr>
          <p:cNvPr id="150" name="Google Shape;150;p11"/>
          <p:cNvSpPr/>
          <p:nvPr/>
        </p:nvSpPr>
        <p:spPr>
          <a:xfrm>
            <a:off x="3440887" y="875506"/>
            <a:ext cx="1439862" cy="719138"/>
          </a:xfrm>
          <a:prstGeom prst="roundRect">
            <a:avLst>
              <a:gd fmla="val 16667" name="adj"/>
            </a:avLst>
          </a:prstGeom>
          <a:solidFill>
            <a:srgbClr val="C4E0B2"/>
          </a:solidFill>
          <a:ln cap="flat" cmpd="sng" w="9525">
            <a:solidFill>
              <a:srgbClr val="000000"/>
            </a:solidFill>
            <a:prstDash val="solid"/>
            <a:round/>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1" name="Google Shape;151;p11"/>
          <p:cNvSpPr txBox="1"/>
          <p:nvPr/>
        </p:nvSpPr>
        <p:spPr>
          <a:xfrm>
            <a:off x="3440888" y="946945"/>
            <a:ext cx="1296987" cy="50323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Delayed deliveries</a:t>
            </a:r>
            <a:endParaRPr sz="1600">
              <a:solidFill>
                <a:schemeClr val="dk1"/>
              </a:solidFill>
              <a:latin typeface="Calibri"/>
              <a:ea typeface="Calibri"/>
              <a:cs typeface="Calibri"/>
              <a:sym typeface="Calibri"/>
            </a:endParaRPr>
          </a:p>
        </p:txBody>
      </p:sp>
      <p:sp>
        <p:nvSpPr>
          <p:cNvPr id="152" name="Google Shape;152;p11"/>
          <p:cNvSpPr/>
          <p:nvPr/>
        </p:nvSpPr>
        <p:spPr>
          <a:xfrm>
            <a:off x="5491142" y="918540"/>
            <a:ext cx="1441452" cy="744366"/>
          </a:xfrm>
          <a:prstGeom prst="roundRect">
            <a:avLst>
              <a:gd fmla="val 16667" name="adj"/>
            </a:avLst>
          </a:prstGeom>
          <a:solidFill>
            <a:srgbClr val="990033"/>
          </a:solidFill>
          <a:ln cap="flat" cmpd="sng" w="9525">
            <a:solidFill>
              <a:srgbClr val="000000"/>
            </a:solidFill>
            <a:prstDash val="solid"/>
            <a:round/>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3" name="Google Shape;153;p11"/>
          <p:cNvSpPr txBox="1"/>
          <p:nvPr/>
        </p:nvSpPr>
        <p:spPr>
          <a:xfrm>
            <a:off x="5528449" y="875506"/>
            <a:ext cx="1366838" cy="787400"/>
          </a:xfrm>
          <a:prstGeom prst="rect">
            <a:avLst/>
          </a:prstGeom>
          <a:solidFill>
            <a:srgbClr val="C4E0B2"/>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Unavailable resources</a:t>
            </a:r>
            <a:endParaRPr sz="1600">
              <a:solidFill>
                <a:schemeClr val="dk1"/>
              </a:solidFill>
              <a:latin typeface="Calibri"/>
              <a:ea typeface="Calibri"/>
              <a:cs typeface="Calibri"/>
              <a:sym typeface="Calibri"/>
            </a:endParaRPr>
          </a:p>
        </p:txBody>
      </p:sp>
      <p:sp>
        <p:nvSpPr>
          <p:cNvPr id="154" name="Google Shape;154;p11"/>
          <p:cNvSpPr/>
          <p:nvPr/>
        </p:nvSpPr>
        <p:spPr>
          <a:xfrm>
            <a:off x="1064400" y="946944"/>
            <a:ext cx="1655763" cy="576262"/>
          </a:xfrm>
          <a:prstGeom prst="roundRect">
            <a:avLst>
              <a:gd fmla="val 16667" name="adj"/>
            </a:avLst>
          </a:prstGeom>
          <a:solidFill>
            <a:srgbClr val="C4E0B2"/>
          </a:solidFill>
          <a:ln cap="flat" cmpd="sng" w="9525">
            <a:solidFill>
              <a:srgbClr val="000000"/>
            </a:solidFill>
            <a:prstDash val="solid"/>
            <a:round/>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5" name="Google Shape;155;p11"/>
          <p:cNvSpPr txBox="1"/>
          <p:nvPr/>
        </p:nvSpPr>
        <p:spPr>
          <a:xfrm>
            <a:off x="777063" y="946944"/>
            <a:ext cx="2160587" cy="457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Delayed design information</a:t>
            </a:r>
            <a:endParaRPr sz="1600">
              <a:solidFill>
                <a:schemeClr val="dk1"/>
              </a:solidFill>
              <a:latin typeface="Calibri"/>
              <a:ea typeface="Calibri"/>
              <a:cs typeface="Calibri"/>
              <a:sym typeface="Calibri"/>
            </a:endParaRPr>
          </a:p>
        </p:txBody>
      </p:sp>
      <p:sp>
        <p:nvSpPr>
          <p:cNvPr id="156" name="Google Shape;156;p11"/>
          <p:cNvSpPr/>
          <p:nvPr/>
        </p:nvSpPr>
        <p:spPr>
          <a:xfrm>
            <a:off x="919937" y="2028031"/>
            <a:ext cx="1873250" cy="863600"/>
          </a:xfrm>
          <a:prstGeom prst="roundRect">
            <a:avLst>
              <a:gd fmla="val 16667" name="adj"/>
            </a:avLst>
          </a:prstGeom>
          <a:solidFill>
            <a:srgbClr val="990033"/>
          </a:solidFill>
          <a:ln cap="flat" cmpd="sng" w="9525">
            <a:solidFill>
              <a:srgbClr val="000000"/>
            </a:solidFill>
            <a:prstDash val="solid"/>
            <a:round/>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7" name="Google Shape;157;p11"/>
          <p:cNvSpPr txBox="1"/>
          <p:nvPr/>
        </p:nvSpPr>
        <p:spPr>
          <a:xfrm>
            <a:off x="848499" y="2028031"/>
            <a:ext cx="1944688" cy="935038"/>
          </a:xfrm>
          <a:prstGeom prst="rect">
            <a:avLst/>
          </a:prstGeom>
          <a:solidFill>
            <a:srgbClr val="C4E0B2"/>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Delayed completion of preceding activities</a:t>
            </a:r>
            <a:endParaRPr sz="1600">
              <a:solidFill>
                <a:schemeClr val="dk1"/>
              </a:solidFill>
              <a:latin typeface="Calibri"/>
              <a:ea typeface="Calibri"/>
              <a:cs typeface="Calibri"/>
              <a:sym typeface="Calibri"/>
            </a:endParaRPr>
          </a:p>
        </p:txBody>
      </p:sp>
      <p:sp>
        <p:nvSpPr>
          <p:cNvPr id="158" name="Google Shape;158;p11"/>
          <p:cNvSpPr/>
          <p:nvPr/>
        </p:nvSpPr>
        <p:spPr>
          <a:xfrm>
            <a:off x="992963" y="3323432"/>
            <a:ext cx="1584325" cy="576263"/>
          </a:xfrm>
          <a:prstGeom prst="roundRect">
            <a:avLst>
              <a:gd fmla="val 16667" name="adj"/>
            </a:avLst>
          </a:prstGeom>
          <a:solidFill>
            <a:srgbClr val="990033"/>
          </a:solidFill>
          <a:ln cap="flat" cmpd="sng" w="9525">
            <a:solidFill>
              <a:srgbClr val="000000"/>
            </a:solidFill>
            <a:prstDash val="solid"/>
            <a:round/>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9" name="Google Shape;159;p11"/>
          <p:cNvSpPr txBox="1"/>
          <p:nvPr/>
        </p:nvSpPr>
        <p:spPr>
          <a:xfrm>
            <a:off x="848499" y="3323431"/>
            <a:ext cx="1873250" cy="569912"/>
          </a:xfrm>
          <a:prstGeom prst="rect">
            <a:avLst/>
          </a:prstGeom>
          <a:solidFill>
            <a:srgbClr val="C4E0B2"/>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Adverse weather conditions</a:t>
            </a:r>
            <a:endParaRPr sz="1600">
              <a:solidFill>
                <a:schemeClr val="dk1"/>
              </a:solidFill>
              <a:latin typeface="Calibri"/>
              <a:ea typeface="Calibri"/>
              <a:cs typeface="Calibri"/>
              <a:sym typeface="Calibri"/>
            </a:endParaRPr>
          </a:p>
        </p:txBody>
      </p:sp>
      <p:sp>
        <p:nvSpPr>
          <p:cNvPr id="160" name="Google Shape;160;p11"/>
          <p:cNvSpPr/>
          <p:nvPr/>
        </p:nvSpPr>
        <p:spPr>
          <a:xfrm>
            <a:off x="1064400" y="4331494"/>
            <a:ext cx="1584325" cy="576262"/>
          </a:xfrm>
          <a:prstGeom prst="roundRect">
            <a:avLst>
              <a:gd fmla="val 16667" name="adj"/>
            </a:avLst>
          </a:prstGeom>
          <a:solidFill>
            <a:srgbClr val="990033"/>
          </a:solidFill>
          <a:ln cap="flat" cmpd="sng" w="9525">
            <a:solidFill>
              <a:srgbClr val="000000"/>
            </a:solidFill>
            <a:prstDash val="solid"/>
            <a:round/>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1" name="Google Shape;161;p11"/>
          <p:cNvSpPr txBox="1"/>
          <p:nvPr/>
        </p:nvSpPr>
        <p:spPr>
          <a:xfrm>
            <a:off x="1064399" y="4331494"/>
            <a:ext cx="1584325" cy="571500"/>
          </a:xfrm>
          <a:prstGeom prst="rect">
            <a:avLst/>
          </a:prstGeom>
          <a:solidFill>
            <a:srgbClr val="C4E0B2"/>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Management decisions</a:t>
            </a:r>
            <a:endParaRPr sz="1600">
              <a:solidFill>
                <a:schemeClr val="dk1"/>
              </a:solidFill>
              <a:latin typeface="Calibri"/>
              <a:ea typeface="Calibri"/>
              <a:cs typeface="Calibri"/>
              <a:sym typeface="Calibri"/>
            </a:endParaRPr>
          </a:p>
        </p:txBody>
      </p:sp>
      <p:sp>
        <p:nvSpPr>
          <p:cNvPr id="162" name="Google Shape;162;p11"/>
          <p:cNvSpPr/>
          <p:nvPr/>
        </p:nvSpPr>
        <p:spPr>
          <a:xfrm>
            <a:off x="1280299" y="5339556"/>
            <a:ext cx="1295400" cy="719138"/>
          </a:xfrm>
          <a:prstGeom prst="roundRect">
            <a:avLst>
              <a:gd fmla="val 16667" name="adj"/>
            </a:avLst>
          </a:prstGeom>
          <a:solidFill>
            <a:srgbClr val="C4E0B2"/>
          </a:solidFill>
          <a:ln cap="flat" cmpd="sng" w="9525">
            <a:solidFill>
              <a:srgbClr val="000000"/>
            </a:solidFill>
            <a:prstDash val="solid"/>
            <a:round/>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3" name="Google Shape;163;p11"/>
          <p:cNvSpPr txBox="1"/>
          <p:nvPr/>
        </p:nvSpPr>
        <p:spPr>
          <a:xfrm>
            <a:off x="1208863" y="5410994"/>
            <a:ext cx="1368425" cy="5715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Changed site conditions</a:t>
            </a:r>
            <a:endParaRPr sz="1600">
              <a:solidFill>
                <a:schemeClr val="dk1"/>
              </a:solidFill>
              <a:latin typeface="Calibri"/>
              <a:ea typeface="Calibri"/>
              <a:cs typeface="Calibri"/>
              <a:sym typeface="Calibri"/>
            </a:endParaRPr>
          </a:p>
        </p:txBody>
      </p:sp>
      <p:sp>
        <p:nvSpPr>
          <p:cNvPr id="164" name="Google Shape;164;p11"/>
          <p:cNvSpPr/>
          <p:nvPr/>
        </p:nvSpPr>
        <p:spPr>
          <a:xfrm>
            <a:off x="3224988" y="4115595"/>
            <a:ext cx="1800225" cy="720725"/>
          </a:xfrm>
          <a:prstGeom prst="rect">
            <a:avLst/>
          </a:prstGeom>
          <a:solidFill>
            <a:srgbClr val="C4E0B2"/>
          </a:solidFill>
          <a:ln cap="flat" cmpd="sng" w="9525">
            <a:solidFill>
              <a:srgbClr val="000000"/>
            </a:solidFill>
            <a:prstDash val="solid"/>
            <a:miter lim="800000"/>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5" name="Google Shape;165;p11"/>
          <p:cNvSpPr txBox="1"/>
          <p:nvPr/>
        </p:nvSpPr>
        <p:spPr>
          <a:xfrm>
            <a:off x="3224988" y="4187032"/>
            <a:ext cx="1728787" cy="79216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Extended</a:t>
            </a:r>
            <a:r>
              <a:rPr b="1" lang="en-US" sz="800">
                <a:solidFill>
                  <a:schemeClr val="dk1"/>
                </a:solidFill>
                <a:latin typeface="Times New Roman"/>
                <a:ea typeface="Times New Roman"/>
                <a:cs typeface="Times New Roman"/>
                <a:sym typeface="Times New Roman"/>
              </a:rPr>
              <a:t> </a:t>
            </a:r>
            <a:r>
              <a:rPr b="1" lang="en-US" sz="1600">
                <a:solidFill>
                  <a:schemeClr val="dk1"/>
                </a:solidFill>
                <a:latin typeface="Times New Roman"/>
                <a:ea typeface="Times New Roman"/>
                <a:cs typeface="Times New Roman"/>
                <a:sym typeface="Times New Roman"/>
              </a:rPr>
              <a:t>Activity duration</a:t>
            </a:r>
            <a:endParaRPr sz="1600">
              <a:solidFill>
                <a:schemeClr val="dk1"/>
              </a:solidFill>
              <a:latin typeface="Calibri"/>
              <a:ea typeface="Calibri"/>
              <a:cs typeface="Calibri"/>
              <a:sym typeface="Calibri"/>
            </a:endParaRPr>
          </a:p>
        </p:txBody>
      </p:sp>
      <p:sp>
        <p:nvSpPr>
          <p:cNvPr id="166" name="Google Shape;166;p11"/>
          <p:cNvSpPr/>
          <p:nvPr/>
        </p:nvSpPr>
        <p:spPr>
          <a:xfrm>
            <a:off x="3369449" y="5339557"/>
            <a:ext cx="1657350" cy="576263"/>
          </a:xfrm>
          <a:prstGeom prst="roundRect">
            <a:avLst>
              <a:gd fmla="val 16667" name="adj"/>
            </a:avLst>
          </a:prstGeom>
          <a:solidFill>
            <a:srgbClr val="990033"/>
          </a:solidFill>
          <a:ln cap="flat" cmpd="sng" w="9525">
            <a:solidFill>
              <a:srgbClr val="000000"/>
            </a:solidFill>
            <a:prstDash val="solid"/>
            <a:round/>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7" name="Google Shape;167;p11"/>
          <p:cNvSpPr txBox="1"/>
          <p:nvPr/>
        </p:nvSpPr>
        <p:spPr>
          <a:xfrm>
            <a:off x="3296425" y="5339556"/>
            <a:ext cx="1831975" cy="571500"/>
          </a:xfrm>
          <a:prstGeom prst="rect">
            <a:avLst/>
          </a:prstGeom>
          <a:solidFill>
            <a:srgbClr val="C4E0B2"/>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Changes in scope of work</a:t>
            </a:r>
            <a:endParaRPr sz="1600">
              <a:solidFill>
                <a:schemeClr val="dk1"/>
              </a:solidFill>
              <a:latin typeface="Calibri"/>
              <a:ea typeface="Calibri"/>
              <a:cs typeface="Calibri"/>
              <a:sym typeface="Calibri"/>
            </a:endParaRPr>
          </a:p>
        </p:txBody>
      </p:sp>
      <p:sp>
        <p:nvSpPr>
          <p:cNvPr id="168" name="Google Shape;168;p11"/>
          <p:cNvSpPr/>
          <p:nvPr/>
        </p:nvSpPr>
        <p:spPr>
          <a:xfrm>
            <a:off x="5528449" y="5339556"/>
            <a:ext cx="1403350" cy="647700"/>
          </a:xfrm>
          <a:prstGeom prst="roundRect">
            <a:avLst>
              <a:gd fmla="val 16667" name="adj"/>
            </a:avLst>
          </a:prstGeom>
          <a:solidFill>
            <a:srgbClr val="C4E0B2"/>
          </a:solidFill>
          <a:ln cap="flat" cmpd="sng" w="9525">
            <a:solidFill>
              <a:srgbClr val="000000"/>
            </a:solidFill>
            <a:prstDash val="solid"/>
            <a:round/>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9" name="Google Shape;169;p11"/>
          <p:cNvSpPr txBox="1"/>
          <p:nvPr/>
        </p:nvSpPr>
        <p:spPr>
          <a:xfrm>
            <a:off x="5457012" y="5410994"/>
            <a:ext cx="1619250" cy="457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Insufficient resources</a:t>
            </a:r>
            <a:endParaRPr sz="1600">
              <a:solidFill>
                <a:schemeClr val="dk1"/>
              </a:solidFill>
              <a:latin typeface="Calibri"/>
              <a:ea typeface="Calibri"/>
              <a:cs typeface="Calibri"/>
              <a:sym typeface="Calibri"/>
            </a:endParaRPr>
          </a:p>
        </p:txBody>
      </p:sp>
      <p:sp>
        <p:nvSpPr>
          <p:cNvPr id="170" name="Google Shape;170;p11"/>
          <p:cNvSpPr/>
          <p:nvPr/>
        </p:nvSpPr>
        <p:spPr>
          <a:xfrm>
            <a:off x="6825438" y="4547394"/>
            <a:ext cx="1152525" cy="673100"/>
          </a:xfrm>
          <a:prstGeom prst="hexagon">
            <a:avLst>
              <a:gd fmla="val 42807" name="adj"/>
              <a:gd fmla="val 115470" name="vf"/>
            </a:avLst>
          </a:prstGeom>
          <a:solidFill>
            <a:srgbClr val="990033"/>
          </a:solidFill>
          <a:ln cap="flat" cmpd="sng" w="9525">
            <a:solidFill>
              <a:srgbClr val="000000"/>
            </a:solidFill>
            <a:prstDash val="solid"/>
            <a:miter lim="800000"/>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1" name="Google Shape;171;p11"/>
          <p:cNvSpPr txBox="1"/>
          <p:nvPr/>
        </p:nvSpPr>
        <p:spPr>
          <a:xfrm>
            <a:off x="6896875" y="4542630"/>
            <a:ext cx="1079500" cy="749301"/>
          </a:xfrm>
          <a:prstGeom prst="rect">
            <a:avLst/>
          </a:prstGeom>
          <a:solidFill>
            <a:srgbClr val="9CC2E5"/>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Project is delayed</a:t>
            </a:r>
            <a:endParaRPr sz="1600">
              <a:solidFill>
                <a:schemeClr val="dk1"/>
              </a:solidFill>
              <a:latin typeface="Calibri"/>
              <a:ea typeface="Calibri"/>
              <a:cs typeface="Calibri"/>
              <a:sym typeface="Calibri"/>
            </a:endParaRPr>
          </a:p>
        </p:txBody>
      </p:sp>
      <p:sp>
        <p:nvSpPr>
          <p:cNvPr id="172" name="Google Shape;172;p11"/>
          <p:cNvSpPr/>
          <p:nvPr/>
        </p:nvSpPr>
        <p:spPr>
          <a:xfrm>
            <a:off x="5744350" y="2243931"/>
            <a:ext cx="1368425" cy="935038"/>
          </a:xfrm>
          <a:prstGeom prst="rect">
            <a:avLst/>
          </a:prstGeom>
          <a:solidFill>
            <a:srgbClr val="9CC2E5"/>
          </a:solidFill>
          <a:ln cap="flat" cmpd="sng" w="9525">
            <a:solidFill>
              <a:srgbClr val="000000"/>
            </a:solidFill>
            <a:prstDash val="solid"/>
            <a:miter lim="800000"/>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3" name="Google Shape;173;p11"/>
          <p:cNvSpPr txBox="1"/>
          <p:nvPr/>
        </p:nvSpPr>
        <p:spPr>
          <a:xfrm>
            <a:off x="5744349" y="2315369"/>
            <a:ext cx="1441450" cy="71596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Succeeding activities are not delayed</a:t>
            </a:r>
            <a:endParaRPr sz="1600">
              <a:solidFill>
                <a:schemeClr val="dk1"/>
              </a:solidFill>
              <a:latin typeface="Calibri"/>
              <a:ea typeface="Calibri"/>
              <a:cs typeface="Calibri"/>
              <a:sym typeface="Calibri"/>
            </a:endParaRPr>
          </a:p>
        </p:txBody>
      </p:sp>
      <p:sp>
        <p:nvSpPr>
          <p:cNvPr id="174" name="Google Shape;174;p11"/>
          <p:cNvSpPr/>
          <p:nvPr/>
        </p:nvSpPr>
        <p:spPr>
          <a:xfrm>
            <a:off x="5817374" y="3394869"/>
            <a:ext cx="1295400" cy="792162"/>
          </a:xfrm>
          <a:prstGeom prst="rect">
            <a:avLst/>
          </a:prstGeom>
          <a:solidFill>
            <a:srgbClr val="9CC2E5"/>
          </a:solidFill>
          <a:ln cap="flat" cmpd="sng" w="9525">
            <a:solidFill>
              <a:srgbClr val="000000"/>
            </a:solidFill>
            <a:prstDash val="solid"/>
            <a:miter lim="800000"/>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5" name="Google Shape;175;p11"/>
          <p:cNvSpPr txBox="1"/>
          <p:nvPr/>
        </p:nvSpPr>
        <p:spPr>
          <a:xfrm>
            <a:off x="5744350" y="3394869"/>
            <a:ext cx="1368425" cy="855662"/>
          </a:xfrm>
          <a:prstGeom prst="rect">
            <a:avLst/>
          </a:prstGeom>
          <a:solidFill>
            <a:srgbClr val="9CC2E5"/>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Succeeding activities are  delayed</a:t>
            </a:r>
            <a:endParaRPr sz="1600">
              <a:solidFill>
                <a:schemeClr val="dk1"/>
              </a:solidFill>
              <a:latin typeface="Calibri"/>
              <a:ea typeface="Calibri"/>
              <a:cs typeface="Calibri"/>
              <a:sym typeface="Calibri"/>
            </a:endParaRPr>
          </a:p>
        </p:txBody>
      </p:sp>
      <p:sp>
        <p:nvSpPr>
          <p:cNvPr id="176" name="Google Shape;176;p11"/>
          <p:cNvSpPr/>
          <p:nvPr/>
        </p:nvSpPr>
        <p:spPr>
          <a:xfrm>
            <a:off x="7473138" y="2170907"/>
            <a:ext cx="1347787" cy="1008063"/>
          </a:xfrm>
          <a:prstGeom prst="hexagon">
            <a:avLst>
              <a:gd fmla="val 33425" name="adj"/>
              <a:gd fmla="val 115470" name="vf"/>
            </a:avLst>
          </a:prstGeom>
          <a:solidFill>
            <a:srgbClr val="9CC2E5"/>
          </a:solidFill>
          <a:ln cap="flat" cmpd="sng" w="9525">
            <a:solidFill>
              <a:srgbClr val="000000"/>
            </a:solidFill>
            <a:prstDash val="solid"/>
            <a:miter lim="800000"/>
            <a:headEnd len="sm" w="sm" type="none"/>
            <a:tailEnd len="sm" w="sm" type="none"/>
          </a:ln>
          <a:effectLst>
            <a:outerShdw rotWithShape="0" algn="ctr" dir="18900000" dist="107763">
              <a:srgbClr val="808080">
                <a:alpha val="49803"/>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7" name="Google Shape;177;p11"/>
          <p:cNvSpPr txBox="1"/>
          <p:nvPr/>
        </p:nvSpPr>
        <p:spPr>
          <a:xfrm>
            <a:off x="7544575" y="2243931"/>
            <a:ext cx="1152525" cy="5715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Project is not delayed</a:t>
            </a:r>
            <a:endParaRPr sz="1600">
              <a:solidFill>
                <a:schemeClr val="dk1"/>
              </a:solidFill>
              <a:latin typeface="Calibri"/>
              <a:ea typeface="Calibri"/>
              <a:cs typeface="Calibri"/>
              <a:sym typeface="Calibri"/>
            </a:endParaRPr>
          </a:p>
        </p:txBody>
      </p:sp>
      <p:cxnSp>
        <p:nvCxnSpPr>
          <p:cNvPr id="178" name="Google Shape;178;p11"/>
          <p:cNvCxnSpPr/>
          <p:nvPr/>
        </p:nvCxnSpPr>
        <p:spPr>
          <a:xfrm>
            <a:off x="4233049" y="1594645"/>
            <a:ext cx="0" cy="288925"/>
          </a:xfrm>
          <a:prstGeom prst="straightConnector1">
            <a:avLst/>
          </a:prstGeom>
          <a:noFill/>
          <a:ln cap="flat" cmpd="sng" w="57150">
            <a:solidFill>
              <a:srgbClr val="000000"/>
            </a:solidFill>
            <a:prstDash val="solid"/>
            <a:round/>
            <a:headEnd len="med" w="med" type="none"/>
            <a:tailEnd len="med" w="med" type="triangle"/>
          </a:ln>
        </p:spPr>
      </p:cxnSp>
      <p:cxnSp>
        <p:nvCxnSpPr>
          <p:cNvPr id="179" name="Google Shape;179;p11"/>
          <p:cNvCxnSpPr/>
          <p:nvPr/>
        </p:nvCxnSpPr>
        <p:spPr>
          <a:xfrm flipH="1">
            <a:off x="4953774" y="1451769"/>
            <a:ext cx="1150938" cy="431800"/>
          </a:xfrm>
          <a:prstGeom prst="straightConnector1">
            <a:avLst/>
          </a:prstGeom>
          <a:noFill/>
          <a:ln cap="flat" cmpd="sng" w="57150">
            <a:solidFill>
              <a:srgbClr val="000000"/>
            </a:solidFill>
            <a:prstDash val="solid"/>
            <a:round/>
            <a:headEnd len="med" w="med" type="none"/>
            <a:tailEnd len="med" w="med" type="triangle"/>
          </a:ln>
        </p:spPr>
      </p:cxnSp>
      <p:cxnSp>
        <p:nvCxnSpPr>
          <p:cNvPr id="180" name="Google Shape;180;p11"/>
          <p:cNvCxnSpPr/>
          <p:nvPr/>
        </p:nvCxnSpPr>
        <p:spPr>
          <a:xfrm>
            <a:off x="2648725" y="4618831"/>
            <a:ext cx="576263" cy="0"/>
          </a:xfrm>
          <a:prstGeom prst="straightConnector1">
            <a:avLst/>
          </a:prstGeom>
          <a:noFill/>
          <a:ln cap="flat" cmpd="sng" w="57150">
            <a:solidFill>
              <a:srgbClr val="000000"/>
            </a:solidFill>
            <a:prstDash val="solid"/>
            <a:round/>
            <a:headEnd len="med" w="med" type="none"/>
            <a:tailEnd len="med" w="med" type="triangle"/>
          </a:ln>
        </p:spPr>
      </p:cxnSp>
      <p:cxnSp>
        <p:nvCxnSpPr>
          <p:cNvPr id="181" name="Google Shape;181;p11"/>
          <p:cNvCxnSpPr/>
          <p:nvPr/>
        </p:nvCxnSpPr>
        <p:spPr>
          <a:xfrm>
            <a:off x="2720163" y="1451769"/>
            <a:ext cx="720725" cy="431800"/>
          </a:xfrm>
          <a:prstGeom prst="straightConnector1">
            <a:avLst/>
          </a:prstGeom>
          <a:noFill/>
          <a:ln cap="flat" cmpd="sng" w="57150">
            <a:solidFill>
              <a:srgbClr val="000000"/>
            </a:solidFill>
            <a:prstDash val="solid"/>
            <a:round/>
            <a:headEnd len="med" w="med" type="none"/>
            <a:tailEnd len="med" w="med" type="triangle"/>
          </a:ln>
        </p:spPr>
      </p:cxnSp>
      <p:cxnSp>
        <p:nvCxnSpPr>
          <p:cNvPr id="182" name="Google Shape;182;p11"/>
          <p:cNvCxnSpPr/>
          <p:nvPr/>
        </p:nvCxnSpPr>
        <p:spPr>
          <a:xfrm>
            <a:off x="4233049" y="2459831"/>
            <a:ext cx="0" cy="228600"/>
          </a:xfrm>
          <a:prstGeom prst="straightConnector1">
            <a:avLst/>
          </a:prstGeom>
          <a:noFill/>
          <a:ln cap="flat" cmpd="sng" w="57150">
            <a:solidFill>
              <a:srgbClr val="000000"/>
            </a:solidFill>
            <a:prstDash val="solid"/>
            <a:round/>
            <a:headEnd len="med" w="med" type="none"/>
            <a:tailEnd len="med" w="med" type="triangle"/>
          </a:ln>
        </p:spPr>
      </p:cxnSp>
      <p:cxnSp>
        <p:nvCxnSpPr>
          <p:cNvPr id="183" name="Google Shape;183;p11"/>
          <p:cNvCxnSpPr/>
          <p:nvPr/>
        </p:nvCxnSpPr>
        <p:spPr>
          <a:xfrm flipH="1" rot="10800000">
            <a:off x="2793187" y="2386806"/>
            <a:ext cx="647700" cy="431800"/>
          </a:xfrm>
          <a:prstGeom prst="straightConnector1">
            <a:avLst/>
          </a:prstGeom>
          <a:noFill/>
          <a:ln cap="flat" cmpd="sng" w="57150">
            <a:solidFill>
              <a:srgbClr val="000000"/>
            </a:solidFill>
            <a:prstDash val="solid"/>
            <a:round/>
            <a:headEnd len="med" w="med" type="none"/>
            <a:tailEnd len="med" w="med" type="triangle"/>
          </a:ln>
        </p:spPr>
      </p:cxnSp>
      <p:cxnSp>
        <p:nvCxnSpPr>
          <p:cNvPr id="184" name="Google Shape;184;p11"/>
          <p:cNvCxnSpPr/>
          <p:nvPr/>
        </p:nvCxnSpPr>
        <p:spPr>
          <a:xfrm rot="10800000">
            <a:off x="5025212" y="4836320"/>
            <a:ext cx="1295400" cy="503237"/>
          </a:xfrm>
          <a:prstGeom prst="straightConnector1">
            <a:avLst/>
          </a:prstGeom>
          <a:noFill/>
          <a:ln cap="flat" cmpd="sng" w="57150">
            <a:solidFill>
              <a:srgbClr val="000000"/>
            </a:solidFill>
            <a:prstDash val="solid"/>
            <a:round/>
            <a:headEnd len="med" w="med" type="none"/>
            <a:tailEnd len="med" w="med" type="triangle"/>
          </a:ln>
        </p:spPr>
      </p:cxnSp>
      <p:cxnSp>
        <p:nvCxnSpPr>
          <p:cNvPr id="185" name="Google Shape;185;p11"/>
          <p:cNvCxnSpPr/>
          <p:nvPr/>
        </p:nvCxnSpPr>
        <p:spPr>
          <a:xfrm flipH="1" rot="10800000">
            <a:off x="2361387" y="4836320"/>
            <a:ext cx="863600" cy="503237"/>
          </a:xfrm>
          <a:prstGeom prst="straightConnector1">
            <a:avLst/>
          </a:prstGeom>
          <a:noFill/>
          <a:ln cap="flat" cmpd="sng" w="57150">
            <a:solidFill>
              <a:srgbClr val="000000"/>
            </a:solidFill>
            <a:prstDash val="solid"/>
            <a:round/>
            <a:headEnd len="med" w="med" type="none"/>
            <a:tailEnd len="med" w="med" type="triangle"/>
          </a:ln>
        </p:spPr>
      </p:cxnSp>
      <p:cxnSp>
        <p:nvCxnSpPr>
          <p:cNvPr id="186" name="Google Shape;186;p11"/>
          <p:cNvCxnSpPr/>
          <p:nvPr/>
        </p:nvCxnSpPr>
        <p:spPr>
          <a:xfrm rot="10800000">
            <a:off x="4161612" y="4836319"/>
            <a:ext cx="0" cy="444500"/>
          </a:xfrm>
          <a:prstGeom prst="straightConnector1">
            <a:avLst/>
          </a:prstGeom>
          <a:noFill/>
          <a:ln cap="flat" cmpd="sng" w="57150">
            <a:solidFill>
              <a:srgbClr val="000000"/>
            </a:solidFill>
            <a:prstDash val="solid"/>
            <a:round/>
            <a:headEnd len="med" w="med" type="none"/>
            <a:tailEnd len="med" w="med" type="triangle"/>
          </a:ln>
        </p:spPr>
      </p:cxnSp>
      <p:cxnSp>
        <p:nvCxnSpPr>
          <p:cNvPr id="187" name="Google Shape;187;p11"/>
          <p:cNvCxnSpPr/>
          <p:nvPr/>
        </p:nvCxnSpPr>
        <p:spPr>
          <a:xfrm>
            <a:off x="2577287" y="3828256"/>
            <a:ext cx="647700" cy="287338"/>
          </a:xfrm>
          <a:prstGeom prst="straightConnector1">
            <a:avLst/>
          </a:prstGeom>
          <a:noFill/>
          <a:ln cap="flat" cmpd="sng" w="57150">
            <a:solidFill>
              <a:srgbClr val="000000"/>
            </a:solidFill>
            <a:prstDash val="solid"/>
            <a:round/>
            <a:headEnd len="med" w="med" type="none"/>
            <a:tailEnd len="med" w="med" type="triangle"/>
          </a:ln>
        </p:spPr>
      </p:cxnSp>
      <p:cxnSp>
        <p:nvCxnSpPr>
          <p:cNvPr id="188" name="Google Shape;188;p11"/>
          <p:cNvCxnSpPr/>
          <p:nvPr/>
        </p:nvCxnSpPr>
        <p:spPr>
          <a:xfrm>
            <a:off x="7112775" y="4187032"/>
            <a:ext cx="360363" cy="360363"/>
          </a:xfrm>
          <a:prstGeom prst="straightConnector1">
            <a:avLst/>
          </a:prstGeom>
          <a:noFill/>
          <a:ln cap="flat" cmpd="sng" w="57150">
            <a:solidFill>
              <a:srgbClr val="000000"/>
            </a:solidFill>
            <a:prstDash val="solid"/>
            <a:round/>
            <a:headEnd len="med" w="med" type="none"/>
            <a:tailEnd len="med" w="med" type="triangle"/>
          </a:ln>
        </p:spPr>
      </p:cxnSp>
      <p:cxnSp>
        <p:nvCxnSpPr>
          <p:cNvPr id="189" name="Google Shape;189;p11"/>
          <p:cNvCxnSpPr/>
          <p:nvPr/>
        </p:nvCxnSpPr>
        <p:spPr>
          <a:xfrm>
            <a:off x="7112775" y="2675731"/>
            <a:ext cx="360363" cy="0"/>
          </a:xfrm>
          <a:prstGeom prst="straightConnector1">
            <a:avLst/>
          </a:prstGeom>
          <a:noFill/>
          <a:ln cap="flat" cmpd="sng" w="57150">
            <a:solidFill>
              <a:srgbClr val="000000"/>
            </a:solidFill>
            <a:prstDash val="solid"/>
            <a:round/>
            <a:headEnd len="med" w="med" type="none"/>
            <a:tailEnd len="med" w="med" type="triangle"/>
          </a:ln>
        </p:spPr>
      </p:cxnSp>
      <p:cxnSp>
        <p:nvCxnSpPr>
          <p:cNvPr id="190" name="Google Shape;190;p11"/>
          <p:cNvCxnSpPr/>
          <p:nvPr/>
        </p:nvCxnSpPr>
        <p:spPr>
          <a:xfrm rot="10800000">
            <a:off x="4161612" y="3683794"/>
            <a:ext cx="0" cy="431800"/>
          </a:xfrm>
          <a:prstGeom prst="straightConnector1">
            <a:avLst/>
          </a:prstGeom>
          <a:noFill/>
          <a:ln cap="flat" cmpd="sng" w="57150">
            <a:solidFill>
              <a:srgbClr val="000000"/>
            </a:solidFill>
            <a:prstDash val="solid"/>
            <a:round/>
            <a:headEnd len="med" w="med" type="none"/>
            <a:tailEnd len="med" w="med" type="triangle"/>
          </a:ln>
        </p:spPr>
      </p:cxnSp>
      <p:cxnSp>
        <p:nvCxnSpPr>
          <p:cNvPr id="191" name="Google Shape;191;p11"/>
          <p:cNvCxnSpPr/>
          <p:nvPr/>
        </p:nvCxnSpPr>
        <p:spPr>
          <a:xfrm flipH="1" rot="10800000">
            <a:off x="4880749" y="2747169"/>
            <a:ext cx="863600" cy="258762"/>
          </a:xfrm>
          <a:prstGeom prst="straightConnector1">
            <a:avLst/>
          </a:prstGeom>
          <a:noFill/>
          <a:ln cap="flat" cmpd="sng" w="57150">
            <a:solidFill>
              <a:srgbClr val="000000"/>
            </a:solidFill>
            <a:prstDash val="solid"/>
            <a:round/>
            <a:headEnd len="med" w="med" type="none"/>
            <a:tailEnd len="med" w="med" type="triangle"/>
          </a:ln>
        </p:spPr>
      </p:cxnSp>
      <p:cxnSp>
        <p:nvCxnSpPr>
          <p:cNvPr id="192" name="Google Shape;192;p11"/>
          <p:cNvCxnSpPr/>
          <p:nvPr/>
        </p:nvCxnSpPr>
        <p:spPr>
          <a:xfrm>
            <a:off x="4809312" y="3467894"/>
            <a:ext cx="1008062" cy="215900"/>
          </a:xfrm>
          <a:prstGeom prst="straightConnector1">
            <a:avLst/>
          </a:prstGeom>
          <a:noFill/>
          <a:ln cap="flat" cmpd="sng" w="57150">
            <a:solidFill>
              <a:srgbClr val="000000"/>
            </a:solidFill>
            <a:prstDash val="solid"/>
            <a:round/>
            <a:headEnd len="med" w="med" type="none"/>
            <a:tailEnd len="med" w="med" type="triangle"/>
          </a:ln>
        </p:spPr>
      </p:cxnSp>
      <p:cxnSp>
        <p:nvCxnSpPr>
          <p:cNvPr id="193" name="Google Shape;193;p11"/>
          <p:cNvCxnSpPr/>
          <p:nvPr/>
        </p:nvCxnSpPr>
        <p:spPr>
          <a:xfrm>
            <a:off x="4593413" y="3610769"/>
            <a:ext cx="2232025" cy="1225550"/>
          </a:xfrm>
          <a:prstGeom prst="straightConnector1">
            <a:avLst/>
          </a:prstGeom>
          <a:noFill/>
          <a:ln cap="flat" cmpd="sng" w="57150">
            <a:solidFill>
              <a:srgbClr val="000000"/>
            </a:solidFill>
            <a:prstDash val="solid"/>
            <a:round/>
            <a:headEnd len="med" w="med" type="none"/>
            <a:tailEnd len="med" w="med" type="triangle"/>
          </a:ln>
        </p:spPr>
      </p:cxnSp>
      <p:sp>
        <p:nvSpPr>
          <p:cNvPr id="194" name="Google Shape;194;p11"/>
          <p:cNvSpPr/>
          <p:nvPr/>
        </p:nvSpPr>
        <p:spPr>
          <a:xfrm>
            <a:off x="1424601" y="6074331"/>
            <a:ext cx="5628464" cy="457754"/>
          </a:xfrm>
          <a:prstGeom prst="rect">
            <a:avLst/>
          </a:prstGeom>
          <a:noFill/>
          <a:ln>
            <a:noFill/>
          </a:ln>
        </p:spPr>
        <p:txBody>
          <a:bodyPr anchorCtr="0" anchor="t" bIns="45700" lIns="91425" spcFirstLastPara="1" rIns="91425" wrap="square" tIns="45700">
            <a:spAutoFit/>
          </a:bodyPr>
          <a:lstStyle/>
          <a:p>
            <a:pPr indent="139700" lvl="0" marL="0" marR="0" rtl="0" algn="ctr">
              <a:lnSpc>
                <a:spcPct val="150000"/>
              </a:lnSpc>
              <a:spcBef>
                <a:spcPts val="0"/>
              </a:spcBef>
              <a:spcAft>
                <a:spcPts val="0"/>
              </a:spcAft>
              <a:buNone/>
            </a:pPr>
            <a:r>
              <a:rPr b="1" lang="en-US" sz="1800">
                <a:solidFill>
                  <a:srgbClr val="FF0000"/>
                </a:solidFill>
                <a:latin typeface="Times New Roman"/>
                <a:ea typeface="Times New Roman"/>
                <a:cs typeface="Times New Roman"/>
                <a:sym typeface="Times New Roman"/>
              </a:rPr>
              <a:t>Fig: Cause-Effect Relationship of Construction delays</a:t>
            </a:r>
            <a:endParaRPr sz="1400">
              <a:solidFill>
                <a:srgbClr val="FF0000"/>
              </a:solidFill>
              <a:latin typeface="Batang"/>
              <a:ea typeface="Batang"/>
              <a:cs typeface="Batang"/>
              <a:sym typeface="Batang"/>
            </a:endParaRPr>
          </a:p>
        </p:txBody>
      </p:sp>
      <p:sp>
        <p:nvSpPr>
          <p:cNvPr id="195" name="Google Shape;195;p11"/>
          <p:cNvSpPr/>
          <p:nvPr/>
        </p:nvSpPr>
        <p:spPr>
          <a:xfrm>
            <a:off x="8915418" y="3429878"/>
            <a:ext cx="1405193" cy="507831"/>
          </a:xfrm>
          <a:prstGeom prst="rect">
            <a:avLst/>
          </a:prstGeom>
          <a:noFill/>
          <a:ln>
            <a:noFill/>
          </a:ln>
        </p:spPr>
        <p:txBody>
          <a:bodyPr anchorCtr="0" anchor="t" bIns="45700" lIns="91425" spcFirstLastPara="1" rIns="91425" wrap="square" tIns="45700">
            <a:spAutoFit/>
          </a:bodyPr>
          <a:lstStyle/>
          <a:p>
            <a:pPr indent="139700" lvl="0" marL="0" marR="0" rtl="0" algn="r">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Source: [1]</a:t>
            </a:r>
            <a:endParaRPr sz="1400">
              <a:solidFill>
                <a:schemeClr val="dk1"/>
              </a:solidFill>
              <a:latin typeface="Batang"/>
              <a:ea typeface="Batang"/>
              <a:cs typeface="Batang"/>
              <a:sym typeface="Batang"/>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2"/>
          <p:cNvSpPr txBox="1"/>
          <p:nvPr>
            <p:ph type="title"/>
          </p:nvPr>
        </p:nvSpPr>
        <p:spPr>
          <a:xfrm>
            <a:off x="696533" y="107548"/>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CLASSIFICATION OF CONSTRUCTION PROJECT DELAY</a:t>
            </a:r>
            <a:endParaRPr/>
          </a:p>
        </p:txBody>
      </p:sp>
      <p:grpSp>
        <p:nvGrpSpPr>
          <p:cNvPr id="201" name="Google Shape;201;p12"/>
          <p:cNvGrpSpPr/>
          <p:nvPr/>
        </p:nvGrpSpPr>
        <p:grpSpPr>
          <a:xfrm>
            <a:off x="847779" y="1433111"/>
            <a:ext cx="10213107" cy="4488452"/>
            <a:chOff x="1047" y="7926"/>
            <a:chExt cx="8998" cy="4499"/>
          </a:xfrm>
        </p:grpSpPr>
        <p:cxnSp>
          <p:nvCxnSpPr>
            <p:cNvPr id="202" name="Google Shape;202;p12"/>
            <p:cNvCxnSpPr/>
            <p:nvPr/>
          </p:nvCxnSpPr>
          <p:spPr>
            <a:xfrm>
              <a:off x="5448" y="9829"/>
              <a:ext cx="0" cy="173"/>
            </a:xfrm>
            <a:prstGeom prst="straightConnector1">
              <a:avLst/>
            </a:prstGeom>
            <a:noFill/>
            <a:ln cap="flat" cmpd="sng" w="38100">
              <a:solidFill>
                <a:srgbClr val="000000"/>
              </a:solidFill>
              <a:prstDash val="solid"/>
              <a:round/>
              <a:headEnd len="med" w="med" type="none"/>
              <a:tailEnd len="med" w="med" type="none"/>
            </a:ln>
          </p:spPr>
        </p:cxnSp>
        <p:sp>
          <p:nvSpPr>
            <p:cNvPr id="203" name="Google Shape;203;p12"/>
            <p:cNvSpPr txBox="1"/>
            <p:nvPr/>
          </p:nvSpPr>
          <p:spPr>
            <a:xfrm>
              <a:off x="4054" y="7926"/>
              <a:ext cx="3080" cy="866"/>
            </a:xfrm>
            <a:prstGeom prst="rect">
              <a:avLst/>
            </a:prstGeom>
            <a:solidFill>
              <a:srgbClr val="FFFF00"/>
            </a:solidFill>
            <a:ln cap="flat" cmpd="sng" w="9525">
              <a:solidFill>
                <a:srgbClr val="FFFF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2000">
                  <a:solidFill>
                    <a:schemeClr val="dk1"/>
                  </a:solidFill>
                  <a:latin typeface="Times New Roman"/>
                  <a:ea typeface="Times New Roman"/>
                  <a:cs typeface="Times New Roman"/>
                  <a:sym typeface="Times New Roman"/>
                </a:rPr>
                <a:t>Project Delays’ Classification</a:t>
              </a:r>
              <a:endParaRPr/>
            </a:p>
            <a:p>
              <a:pPr indent="0" lvl="0" marL="0" marR="0" rtl="0" algn="ctr">
                <a:lnSpc>
                  <a:spcPct val="96000"/>
                </a:lnSpc>
                <a:spcBef>
                  <a:spcPts val="0"/>
                </a:spcBef>
                <a:spcAft>
                  <a:spcPts val="0"/>
                </a:spcAft>
                <a:buNone/>
              </a:pPr>
              <a:r>
                <a:rPr b="1" lang="en-US" sz="2000">
                  <a:solidFill>
                    <a:schemeClr val="dk1"/>
                  </a:solidFill>
                  <a:latin typeface="Times New Roman"/>
                  <a:ea typeface="Times New Roman"/>
                  <a:cs typeface="Times New Roman"/>
                  <a:sym typeface="Times New Roman"/>
                </a:rPr>
                <a:t>(PDS)</a:t>
              </a:r>
              <a:endParaRPr b="1" sz="2000">
                <a:solidFill>
                  <a:schemeClr val="dk1"/>
                </a:solidFill>
                <a:latin typeface="Calibri"/>
                <a:ea typeface="Calibri"/>
                <a:cs typeface="Calibri"/>
                <a:sym typeface="Calibri"/>
              </a:endParaRPr>
            </a:p>
          </p:txBody>
        </p:sp>
        <p:sp>
          <p:nvSpPr>
            <p:cNvPr id="204" name="Google Shape;204;p12"/>
            <p:cNvSpPr txBox="1"/>
            <p:nvPr/>
          </p:nvSpPr>
          <p:spPr>
            <a:xfrm>
              <a:off x="2074" y="9309"/>
              <a:ext cx="1467" cy="520"/>
            </a:xfrm>
            <a:prstGeom prst="rect">
              <a:avLst/>
            </a:prstGeom>
            <a:solidFill>
              <a:srgbClr val="92D050"/>
            </a:solidFill>
            <a:ln cap="flat" cmpd="sng" w="9525">
              <a:solidFill>
                <a:srgbClr val="0000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2400">
                  <a:solidFill>
                    <a:schemeClr val="dk1"/>
                  </a:solidFill>
                  <a:latin typeface="Times New Roman"/>
                  <a:ea typeface="Times New Roman"/>
                  <a:cs typeface="Times New Roman"/>
                  <a:sym typeface="Times New Roman"/>
                </a:rPr>
                <a:t>Origin</a:t>
              </a:r>
              <a:endParaRPr b="1" sz="2400">
                <a:solidFill>
                  <a:schemeClr val="dk1"/>
                </a:solidFill>
                <a:latin typeface="Calibri"/>
                <a:ea typeface="Calibri"/>
                <a:cs typeface="Calibri"/>
                <a:sym typeface="Calibri"/>
              </a:endParaRPr>
            </a:p>
          </p:txBody>
        </p:sp>
        <p:sp>
          <p:nvSpPr>
            <p:cNvPr id="205" name="Google Shape;205;p12"/>
            <p:cNvSpPr txBox="1"/>
            <p:nvPr/>
          </p:nvSpPr>
          <p:spPr>
            <a:xfrm>
              <a:off x="4681" y="9309"/>
              <a:ext cx="1973" cy="520"/>
            </a:xfrm>
            <a:prstGeom prst="rect">
              <a:avLst/>
            </a:prstGeom>
            <a:solidFill>
              <a:srgbClr val="92D050"/>
            </a:solidFill>
            <a:ln cap="flat" cmpd="sng" w="9525">
              <a:solidFill>
                <a:srgbClr val="0000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2400">
                  <a:solidFill>
                    <a:schemeClr val="dk1"/>
                  </a:solidFill>
                  <a:latin typeface="Times New Roman"/>
                  <a:ea typeface="Times New Roman"/>
                  <a:cs typeface="Times New Roman"/>
                  <a:sym typeface="Times New Roman"/>
                </a:rPr>
                <a:t>Compensability</a:t>
              </a:r>
              <a:endParaRPr/>
            </a:p>
          </p:txBody>
        </p:sp>
        <p:sp>
          <p:nvSpPr>
            <p:cNvPr id="206" name="Google Shape;206;p12"/>
            <p:cNvSpPr txBox="1"/>
            <p:nvPr/>
          </p:nvSpPr>
          <p:spPr>
            <a:xfrm>
              <a:off x="7794" y="9309"/>
              <a:ext cx="1027" cy="520"/>
            </a:xfrm>
            <a:prstGeom prst="rect">
              <a:avLst/>
            </a:prstGeom>
            <a:solidFill>
              <a:srgbClr val="92D050"/>
            </a:solidFill>
            <a:ln cap="flat" cmpd="sng" w="9525">
              <a:solidFill>
                <a:srgbClr val="0000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2400">
                  <a:solidFill>
                    <a:schemeClr val="dk1"/>
                  </a:solidFill>
                  <a:latin typeface="Times New Roman"/>
                  <a:ea typeface="Times New Roman"/>
                  <a:cs typeface="Times New Roman"/>
                  <a:sym typeface="Times New Roman"/>
                </a:rPr>
                <a:t>Timing</a:t>
              </a:r>
              <a:endParaRPr/>
            </a:p>
          </p:txBody>
        </p:sp>
        <p:cxnSp>
          <p:nvCxnSpPr>
            <p:cNvPr id="207" name="Google Shape;207;p12"/>
            <p:cNvCxnSpPr/>
            <p:nvPr/>
          </p:nvCxnSpPr>
          <p:spPr>
            <a:xfrm>
              <a:off x="5448" y="8791"/>
              <a:ext cx="0" cy="518"/>
            </a:xfrm>
            <a:prstGeom prst="straightConnector1">
              <a:avLst/>
            </a:prstGeom>
            <a:noFill/>
            <a:ln cap="flat" cmpd="sng" w="38100">
              <a:solidFill>
                <a:srgbClr val="000000"/>
              </a:solidFill>
              <a:prstDash val="solid"/>
              <a:round/>
              <a:headEnd len="med" w="med" type="none"/>
              <a:tailEnd len="med" w="med" type="triangle"/>
            </a:ln>
          </p:spPr>
        </p:cxnSp>
        <p:cxnSp>
          <p:nvCxnSpPr>
            <p:cNvPr id="208" name="Google Shape;208;p12"/>
            <p:cNvCxnSpPr/>
            <p:nvPr/>
          </p:nvCxnSpPr>
          <p:spPr>
            <a:xfrm>
              <a:off x="2808" y="8964"/>
              <a:ext cx="5426" cy="0"/>
            </a:xfrm>
            <a:prstGeom prst="straightConnector1">
              <a:avLst/>
            </a:prstGeom>
            <a:noFill/>
            <a:ln cap="flat" cmpd="sng" w="38100">
              <a:solidFill>
                <a:srgbClr val="000000"/>
              </a:solidFill>
              <a:prstDash val="solid"/>
              <a:round/>
              <a:headEnd len="med" w="med" type="none"/>
              <a:tailEnd len="med" w="med" type="none"/>
            </a:ln>
          </p:spPr>
        </p:cxnSp>
        <p:cxnSp>
          <p:nvCxnSpPr>
            <p:cNvPr id="209" name="Google Shape;209;p12"/>
            <p:cNvCxnSpPr/>
            <p:nvPr/>
          </p:nvCxnSpPr>
          <p:spPr>
            <a:xfrm>
              <a:off x="2808" y="8964"/>
              <a:ext cx="0" cy="345"/>
            </a:xfrm>
            <a:prstGeom prst="straightConnector1">
              <a:avLst/>
            </a:prstGeom>
            <a:noFill/>
            <a:ln cap="flat" cmpd="sng" w="38100">
              <a:solidFill>
                <a:srgbClr val="000000"/>
              </a:solidFill>
              <a:prstDash val="solid"/>
              <a:round/>
              <a:headEnd len="med" w="med" type="none"/>
              <a:tailEnd len="med" w="med" type="triangle"/>
            </a:ln>
          </p:spPr>
        </p:cxnSp>
        <p:cxnSp>
          <p:nvCxnSpPr>
            <p:cNvPr id="210" name="Google Shape;210;p12"/>
            <p:cNvCxnSpPr/>
            <p:nvPr/>
          </p:nvCxnSpPr>
          <p:spPr>
            <a:xfrm>
              <a:off x="8234" y="8964"/>
              <a:ext cx="0" cy="345"/>
            </a:xfrm>
            <a:prstGeom prst="straightConnector1">
              <a:avLst/>
            </a:prstGeom>
            <a:noFill/>
            <a:ln cap="flat" cmpd="sng" w="38100">
              <a:solidFill>
                <a:srgbClr val="000000"/>
              </a:solidFill>
              <a:prstDash val="solid"/>
              <a:round/>
              <a:headEnd len="med" w="med" type="none"/>
              <a:tailEnd len="med" w="med" type="triangle"/>
            </a:ln>
          </p:spPr>
        </p:cxnSp>
        <p:sp>
          <p:nvSpPr>
            <p:cNvPr id="211" name="Google Shape;211;p12"/>
            <p:cNvSpPr txBox="1"/>
            <p:nvPr/>
          </p:nvSpPr>
          <p:spPr>
            <a:xfrm>
              <a:off x="1047" y="10348"/>
              <a:ext cx="1027" cy="866"/>
            </a:xfrm>
            <a:prstGeom prst="rect">
              <a:avLst/>
            </a:prstGeom>
            <a:solidFill>
              <a:srgbClr val="FF33CC"/>
            </a:solidFill>
            <a:ln cap="flat" cmpd="sng" w="9525">
              <a:solidFill>
                <a:srgbClr val="0000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Owner</a:t>
              </a:r>
              <a:endParaRPr/>
            </a:p>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(OCD)</a:t>
              </a:r>
              <a:endParaRPr sz="1600">
                <a:solidFill>
                  <a:schemeClr val="dk1"/>
                </a:solidFill>
                <a:latin typeface="Calibri"/>
                <a:ea typeface="Calibri"/>
                <a:cs typeface="Calibri"/>
                <a:sym typeface="Calibri"/>
              </a:endParaRPr>
            </a:p>
          </p:txBody>
        </p:sp>
        <p:sp>
          <p:nvSpPr>
            <p:cNvPr id="212" name="Google Shape;212;p12"/>
            <p:cNvSpPr txBox="1"/>
            <p:nvPr/>
          </p:nvSpPr>
          <p:spPr>
            <a:xfrm>
              <a:off x="2220" y="10348"/>
              <a:ext cx="1028" cy="866"/>
            </a:xfrm>
            <a:prstGeom prst="rect">
              <a:avLst/>
            </a:prstGeom>
            <a:solidFill>
              <a:srgbClr val="FF33CC"/>
            </a:solidFill>
            <a:ln cap="flat" cmpd="sng" w="9525">
              <a:solidFill>
                <a:srgbClr val="0000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Contractor (CCD)</a:t>
              </a:r>
              <a:endParaRPr sz="1600">
                <a:solidFill>
                  <a:schemeClr val="dk1"/>
                </a:solidFill>
                <a:latin typeface="Calibri"/>
                <a:ea typeface="Calibri"/>
                <a:cs typeface="Calibri"/>
                <a:sym typeface="Calibri"/>
              </a:endParaRPr>
            </a:p>
          </p:txBody>
        </p:sp>
        <p:sp>
          <p:nvSpPr>
            <p:cNvPr id="213" name="Google Shape;213;p12"/>
            <p:cNvSpPr txBox="1"/>
            <p:nvPr/>
          </p:nvSpPr>
          <p:spPr>
            <a:xfrm>
              <a:off x="3391" y="10348"/>
              <a:ext cx="1028" cy="866"/>
            </a:xfrm>
            <a:prstGeom prst="rect">
              <a:avLst/>
            </a:prstGeom>
            <a:solidFill>
              <a:srgbClr val="FF33CC"/>
            </a:solidFill>
            <a:ln cap="flat" cmpd="sng" w="9525">
              <a:solidFill>
                <a:srgbClr val="0000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Third party</a:t>
              </a:r>
              <a:endParaRPr/>
            </a:p>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(TPCD)</a:t>
              </a:r>
              <a:endParaRPr/>
            </a:p>
          </p:txBody>
        </p:sp>
        <p:cxnSp>
          <p:nvCxnSpPr>
            <p:cNvPr id="214" name="Google Shape;214;p12"/>
            <p:cNvCxnSpPr/>
            <p:nvPr/>
          </p:nvCxnSpPr>
          <p:spPr>
            <a:xfrm>
              <a:off x="1781" y="10002"/>
              <a:ext cx="2347" cy="0"/>
            </a:xfrm>
            <a:prstGeom prst="straightConnector1">
              <a:avLst/>
            </a:prstGeom>
            <a:noFill/>
            <a:ln cap="flat" cmpd="sng" w="38100">
              <a:solidFill>
                <a:srgbClr val="000000"/>
              </a:solidFill>
              <a:prstDash val="solid"/>
              <a:round/>
              <a:headEnd len="med" w="med" type="none"/>
              <a:tailEnd len="med" w="med" type="none"/>
            </a:ln>
          </p:spPr>
        </p:cxnSp>
        <p:cxnSp>
          <p:nvCxnSpPr>
            <p:cNvPr id="215" name="Google Shape;215;p12"/>
            <p:cNvCxnSpPr/>
            <p:nvPr/>
          </p:nvCxnSpPr>
          <p:spPr>
            <a:xfrm>
              <a:off x="2808" y="9829"/>
              <a:ext cx="0" cy="519"/>
            </a:xfrm>
            <a:prstGeom prst="straightConnector1">
              <a:avLst/>
            </a:prstGeom>
            <a:noFill/>
            <a:ln cap="flat" cmpd="sng" w="38100">
              <a:solidFill>
                <a:srgbClr val="000000"/>
              </a:solidFill>
              <a:prstDash val="solid"/>
              <a:round/>
              <a:headEnd len="med" w="med" type="none"/>
              <a:tailEnd len="med" w="med" type="triangle"/>
            </a:ln>
          </p:spPr>
        </p:cxnSp>
        <p:cxnSp>
          <p:nvCxnSpPr>
            <p:cNvPr id="216" name="Google Shape;216;p12"/>
            <p:cNvCxnSpPr/>
            <p:nvPr/>
          </p:nvCxnSpPr>
          <p:spPr>
            <a:xfrm>
              <a:off x="1781" y="10002"/>
              <a:ext cx="0" cy="346"/>
            </a:xfrm>
            <a:prstGeom prst="straightConnector1">
              <a:avLst/>
            </a:prstGeom>
            <a:noFill/>
            <a:ln cap="flat" cmpd="sng" w="38100">
              <a:solidFill>
                <a:srgbClr val="000000"/>
              </a:solidFill>
              <a:prstDash val="solid"/>
              <a:round/>
              <a:headEnd len="med" w="med" type="none"/>
              <a:tailEnd len="med" w="med" type="triangle"/>
            </a:ln>
          </p:spPr>
        </p:cxnSp>
        <p:cxnSp>
          <p:nvCxnSpPr>
            <p:cNvPr id="217" name="Google Shape;217;p12"/>
            <p:cNvCxnSpPr/>
            <p:nvPr/>
          </p:nvCxnSpPr>
          <p:spPr>
            <a:xfrm>
              <a:off x="4128" y="10002"/>
              <a:ext cx="0" cy="346"/>
            </a:xfrm>
            <a:prstGeom prst="straightConnector1">
              <a:avLst/>
            </a:prstGeom>
            <a:noFill/>
            <a:ln cap="flat" cmpd="sng" w="38100">
              <a:solidFill>
                <a:srgbClr val="000000"/>
              </a:solidFill>
              <a:prstDash val="solid"/>
              <a:round/>
              <a:headEnd len="med" w="med" type="none"/>
              <a:tailEnd len="med" w="med" type="triangle"/>
            </a:ln>
          </p:spPr>
        </p:cxnSp>
        <p:sp>
          <p:nvSpPr>
            <p:cNvPr id="218" name="Google Shape;218;p12"/>
            <p:cNvSpPr txBox="1"/>
            <p:nvPr/>
          </p:nvSpPr>
          <p:spPr>
            <a:xfrm>
              <a:off x="4419" y="10348"/>
              <a:ext cx="1175" cy="866"/>
            </a:xfrm>
            <a:prstGeom prst="rect">
              <a:avLst/>
            </a:prstGeom>
            <a:solidFill>
              <a:srgbClr val="FF33CC"/>
            </a:solidFill>
            <a:ln cap="flat" cmpd="sng" w="9525">
              <a:solidFill>
                <a:srgbClr val="0000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Excusable</a:t>
              </a:r>
              <a:endParaRPr/>
            </a:p>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(ED)</a:t>
              </a:r>
              <a:endParaRPr/>
            </a:p>
          </p:txBody>
        </p:sp>
        <p:sp>
          <p:nvSpPr>
            <p:cNvPr id="219" name="Google Shape;219;p12"/>
            <p:cNvSpPr txBox="1"/>
            <p:nvPr/>
          </p:nvSpPr>
          <p:spPr>
            <a:xfrm>
              <a:off x="5741" y="10348"/>
              <a:ext cx="1320" cy="1211"/>
            </a:xfrm>
            <a:prstGeom prst="rect">
              <a:avLst/>
            </a:prstGeom>
            <a:solidFill>
              <a:srgbClr val="FF33CC"/>
            </a:solidFill>
            <a:ln cap="flat" cmpd="sng" w="9525">
              <a:solidFill>
                <a:srgbClr val="0000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Non excusable</a:t>
              </a:r>
              <a:endParaRPr/>
            </a:p>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Non compensable</a:t>
              </a:r>
              <a:endParaRPr/>
            </a:p>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(NED) </a:t>
              </a:r>
              <a:endParaRPr sz="1600">
                <a:solidFill>
                  <a:schemeClr val="dk1"/>
                </a:solidFill>
                <a:latin typeface="Calibri"/>
                <a:ea typeface="Calibri"/>
                <a:cs typeface="Calibri"/>
                <a:sym typeface="Calibri"/>
              </a:endParaRPr>
            </a:p>
          </p:txBody>
        </p:sp>
        <p:cxnSp>
          <p:nvCxnSpPr>
            <p:cNvPr id="220" name="Google Shape;220;p12"/>
            <p:cNvCxnSpPr/>
            <p:nvPr/>
          </p:nvCxnSpPr>
          <p:spPr>
            <a:xfrm>
              <a:off x="4861" y="9989"/>
              <a:ext cx="1467" cy="0"/>
            </a:xfrm>
            <a:prstGeom prst="straightConnector1">
              <a:avLst/>
            </a:prstGeom>
            <a:noFill/>
            <a:ln cap="flat" cmpd="sng" w="38100">
              <a:solidFill>
                <a:srgbClr val="000000"/>
              </a:solidFill>
              <a:prstDash val="solid"/>
              <a:round/>
              <a:headEnd len="med" w="med" type="none"/>
              <a:tailEnd len="med" w="med" type="none"/>
            </a:ln>
          </p:spPr>
        </p:cxnSp>
        <p:cxnSp>
          <p:nvCxnSpPr>
            <p:cNvPr id="221" name="Google Shape;221;p12"/>
            <p:cNvCxnSpPr/>
            <p:nvPr/>
          </p:nvCxnSpPr>
          <p:spPr>
            <a:xfrm>
              <a:off x="4861" y="10002"/>
              <a:ext cx="0" cy="346"/>
            </a:xfrm>
            <a:prstGeom prst="straightConnector1">
              <a:avLst/>
            </a:prstGeom>
            <a:noFill/>
            <a:ln cap="flat" cmpd="sng" w="38100">
              <a:solidFill>
                <a:srgbClr val="000000"/>
              </a:solidFill>
              <a:prstDash val="solid"/>
              <a:round/>
              <a:headEnd len="med" w="med" type="none"/>
              <a:tailEnd len="med" w="med" type="triangle"/>
            </a:ln>
          </p:spPr>
        </p:cxnSp>
        <p:cxnSp>
          <p:nvCxnSpPr>
            <p:cNvPr id="222" name="Google Shape;222;p12"/>
            <p:cNvCxnSpPr/>
            <p:nvPr/>
          </p:nvCxnSpPr>
          <p:spPr>
            <a:xfrm>
              <a:off x="6328" y="10002"/>
              <a:ext cx="0" cy="346"/>
            </a:xfrm>
            <a:prstGeom prst="straightConnector1">
              <a:avLst/>
            </a:prstGeom>
            <a:noFill/>
            <a:ln cap="flat" cmpd="sng" w="38100">
              <a:solidFill>
                <a:srgbClr val="000000"/>
              </a:solidFill>
              <a:prstDash val="solid"/>
              <a:round/>
              <a:headEnd len="med" w="med" type="none"/>
              <a:tailEnd len="med" w="med" type="triangle"/>
            </a:ln>
          </p:spPr>
        </p:cxnSp>
        <p:sp>
          <p:nvSpPr>
            <p:cNvPr id="223" name="Google Shape;223;p12"/>
            <p:cNvSpPr txBox="1"/>
            <p:nvPr/>
          </p:nvSpPr>
          <p:spPr>
            <a:xfrm>
              <a:off x="7208" y="10348"/>
              <a:ext cx="1320" cy="866"/>
            </a:xfrm>
            <a:prstGeom prst="rect">
              <a:avLst/>
            </a:prstGeom>
            <a:solidFill>
              <a:srgbClr val="FF33CC"/>
            </a:solidFill>
            <a:ln cap="flat" cmpd="sng" w="9525">
              <a:solidFill>
                <a:srgbClr val="0000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Non concurrent</a:t>
              </a:r>
              <a:endParaRPr/>
            </a:p>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(NCD)</a:t>
              </a:r>
              <a:endParaRPr/>
            </a:p>
          </p:txBody>
        </p:sp>
        <p:sp>
          <p:nvSpPr>
            <p:cNvPr id="224" name="Google Shape;224;p12"/>
            <p:cNvSpPr txBox="1"/>
            <p:nvPr/>
          </p:nvSpPr>
          <p:spPr>
            <a:xfrm>
              <a:off x="8912" y="10348"/>
              <a:ext cx="1133" cy="866"/>
            </a:xfrm>
            <a:prstGeom prst="rect">
              <a:avLst/>
            </a:prstGeom>
            <a:solidFill>
              <a:srgbClr val="FF33CC"/>
            </a:solidFill>
            <a:ln cap="flat" cmpd="sng" w="9525">
              <a:solidFill>
                <a:srgbClr val="0000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Concurrent</a:t>
              </a:r>
              <a:endParaRPr/>
            </a:p>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(CD)</a:t>
              </a:r>
              <a:endParaRPr/>
            </a:p>
          </p:txBody>
        </p:sp>
        <p:sp>
          <p:nvSpPr>
            <p:cNvPr id="225" name="Google Shape;225;p12"/>
            <p:cNvSpPr txBox="1"/>
            <p:nvPr/>
          </p:nvSpPr>
          <p:spPr>
            <a:xfrm>
              <a:off x="2514" y="11488"/>
              <a:ext cx="1347" cy="865"/>
            </a:xfrm>
            <a:prstGeom prst="rect">
              <a:avLst/>
            </a:prstGeom>
            <a:solidFill>
              <a:srgbClr val="9CC2E5"/>
            </a:solidFill>
            <a:ln cap="flat" cmpd="sng" w="9525">
              <a:solidFill>
                <a:srgbClr val="000000"/>
              </a:solidFill>
              <a:prstDash val="solid"/>
              <a:miter lim="800000"/>
              <a:headEnd len="sm" w="sm" type="none"/>
              <a:tailEnd len="sm" w="sm" type="none"/>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Compensable</a:t>
              </a:r>
              <a:endParaRPr/>
            </a:p>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(ECD)</a:t>
              </a:r>
              <a:endParaRPr/>
            </a:p>
          </p:txBody>
        </p:sp>
        <p:sp>
          <p:nvSpPr>
            <p:cNvPr id="226" name="Google Shape;226;p12"/>
            <p:cNvSpPr txBox="1"/>
            <p:nvPr/>
          </p:nvSpPr>
          <p:spPr>
            <a:xfrm>
              <a:off x="4128" y="11559"/>
              <a:ext cx="1353" cy="866"/>
            </a:xfrm>
            <a:prstGeom prst="rect">
              <a:avLst/>
            </a:prstGeom>
            <a:solidFill>
              <a:srgbClr val="9CC2E5"/>
            </a:solidFill>
            <a:ln>
              <a:noFill/>
            </a:ln>
            <a:effectLst>
              <a:outerShdw rotWithShape="0" algn="ctr" dir="13500000" dist="107763">
                <a:srgbClr val="808080">
                  <a:alpha val="49803"/>
                </a:srgbClr>
              </a:outerShdw>
            </a:effectLst>
          </p:spPr>
          <p:txBody>
            <a:bodyPr anchorCtr="0" anchor="t" bIns="45700" lIns="91425" spcFirstLastPara="1" rIns="91425" wrap="square" tIns="45700">
              <a:noAutofit/>
            </a:bodyPr>
            <a:lstStyle/>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Non compensable</a:t>
              </a:r>
              <a:endParaRPr/>
            </a:p>
            <a:p>
              <a:pPr indent="0" lvl="0" marL="0" marR="0" rtl="0" algn="ctr">
                <a:lnSpc>
                  <a:spcPct val="96000"/>
                </a:lnSpc>
                <a:spcBef>
                  <a:spcPts val="0"/>
                </a:spcBef>
                <a:spcAft>
                  <a:spcPts val="0"/>
                </a:spcAft>
                <a:buNone/>
              </a:pPr>
              <a:r>
                <a:rPr b="1" lang="en-US" sz="1600">
                  <a:solidFill>
                    <a:schemeClr val="dk1"/>
                  </a:solidFill>
                  <a:latin typeface="Times New Roman"/>
                  <a:ea typeface="Times New Roman"/>
                  <a:cs typeface="Times New Roman"/>
                  <a:sym typeface="Times New Roman"/>
                </a:rPr>
                <a:t>(ENCD)</a:t>
              </a:r>
              <a:endParaRPr/>
            </a:p>
          </p:txBody>
        </p:sp>
        <p:cxnSp>
          <p:nvCxnSpPr>
            <p:cNvPr id="227" name="Google Shape;227;p12"/>
            <p:cNvCxnSpPr/>
            <p:nvPr/>
          </p:nvCxnSpPr>
          <p:spPr>
            <a:xfrm>
              <a:off x="3101" y="11386"/>
              <a:ext cx="2200" cy="0"/>
            </a:xfrm>
            <a:prstGeom prst="straightConnector1">
              <a:avLst/>
            </a:prstGeom>
            <a:noFill/>
            <a:ln cap="flat" cmpd="sng" w="38100">
              <a:solidFill>
                <a:srgbClr val="000000"/>
              </a:solidFill>
              <a:prstDash val="solid"/>
              <a:round/>
              <a:headEnd len="med" w="med" type="none"/>
              <a:tailEnd len="med" w="med" type="none"/>
            </a:ln>
          </p:spPr>
        </p:cxnSp>
        <p:cxnSp>
          <p:nvCxnSpPr>
            <p:cNvPr id="228" name="Google Shape;228;p12"/>
            <p:cNvCxnSpPr/>
            <p:nvPr/>
          </p:nvCxnSpPr>
          <p:spPr>
            <a:xfrm>
              <a:off x="3101" y="11386"/>
              <a:ext cx="0" cy="173"/>
            </a:xfrm>
            <a:prstGeom prst="straightConnector1">
              <a:avLst/>
            </a:prstGeom>
            <a:noFill/>
            <a:ln cap="flat" cmpd="sng" w="38100">
              <a:solidFill>
                <a:srgbClr val="000000"/>
              </a:solidFill>
              <a:prstDash val="solid"/>
              <a:round/>
              <a:headEnd len="med" w="med" type="none"/>
              <a:tailEnd len="med" w="med" type="triangle"/>
            </a:ln>
          </p:spPr>
        </p:cxnSp>
        <p:cxnSp>
          <p:nvCxnSpPr>
            <p:cNvPr id="229" name="Google Shape;229;p12"/>
            <p:cNvCxnSpPr/>
            <p:nvPr/>
          </p:nvCxnSpPr>
          <p:spPr>
            <a:xfrm>
              <a:off x="5301" y="11386"/>
              <a:ext cx="0" cy="173"/>
            </a:xfrm>
            <a:prstGeom prst="straightConnector1">
              <a:avLst/>
            </a:prstGeom>
            <a:noFill/>
            <a:ln cap="flat" cmpd="sng" w="38100">
              <a:solidFill>
                <a:srgbClr val="000000"/>
              </a:solidFill>
              <a:prstDash val="solid"/>
              <a:round/>
              <a:headEnd len="med" w="med" type="none"/>
              <a:tailEnd len="med" w="med" type="triangle"/>
            </a:ln>
          </p:spPr>
        </p:cxnSp>
        <p:cxnSp>
          <p:nvCxnSpPr>
            <p:cNvPr id="230" name="Google Shape;230;p12"/>
            <p:cNvCxnSpPr/>
            <p:nvPr/>
          </p:nvCxnSpPr>
          <p:spPr>
            <a:xfrm>
              <a:off x="7935" y="10002"/>
              <a:ext cx="1320" cy="0"/>
            </a:xfrm>
            <a:prstGeom prst="straightConnector1">
              <a:avLst/>
            </a:prstGeom>
            <a:noFill/>
            <a:ln cap="flat" cmpd="sng" w="38100">
              <a:solidFill>
                <a:srgbClr val="000000"/>
              </a:solidFill>
              <a:prstDash val="solid"/>
              <a:round/>
              <a:headEnd len="med" w="med" type="none"/>
              <a:tailEnd len="med" w="med" type="none"/>
            </a:ln>
          </p:spPr>
        </p:cxnSp>
        <p:cxnSp>
          <p:nvCxnSpPr>
            <p:cNvPr id="231" name="Google Shape;231;p12"/>
            <p:cNvCxnSpPr/>
            <p:nvPr/>
          </p:nvCxnSpPr>
          <p:spPr>
            <a:xfrm>
              <a:off x="7935" y="10002"/>
              <a:ext cx="0" cy="346"/>
            </a:xfrm>
            <a:prstGeom prst="straightConnector1">
              <a:avLst/>
            </a:prstGeom>
            <a:noFill/>
            <a:ln cap="flat" cmpd="sng" w="38100">
              <a:solidFill>
                <a:srgbClr val="000000"/>
              </a:solidFill>
              <a:prstDash val="solid"/>
              <a:round/>
              <a:headEnd len="med" w="med" type="none"/>
              <a:tailEnd len="med" w="med" type="triangle"/>
            </a:ln>
          </p:spPr>
        </p:cxnSp>
        <p:cxnSp>
          <p:nvCxnSpPr>
            <p:cNvPr id="232" name="Google Shape;232;p12"/>
            <p:cNvCxnSpPr/>
            <p:nvPr/>
          </p:nvCxnSpPr>
          <p:spPr>
            <a:xfrm>
              <a:off x="9255" y="10002"/>
              <a:ext cx="0" cy="346"/>
            </a:xfrm>
            <a:prstGeom prst="straightConnector1">
              <a:avLst/>
            </a:prstGeom>
            <a:noFill/>
            <a:ln cap="flat" cmpd="sng" w="38100">
              <a:solidFill>
                <a:srgbClr val="000000"/>
              </a:solidFill>
              <a:prstDash val="solid"/>
              <a:round/>
              <a:headEnd len="med" w="med" type="none"/>
              <a:tailEnd len="med" w="med" type="triangle"/>
            </a:ln>
          </p:spPr>
        </p:cxnSp>
      </p:grpSp>
      <p:cxnSp>
        <p:nvCxnSpPr>
          <p:cNvPr id="233" name="Google Shape;233;p12"/>
          <p:cNvCxnSpPr/>
          <p:nvPr/>
        </p:nvCxnSpPr>
        <p:spPr>
          <a:xfrm>
            <a:off x="9321547" y="3322004"/>
            <a:ext cx="0" cy="172594"/>
          </a:xfrm>
          <a:prstGeom prst="straightConnector1">
            <a:avLst/>
          </a:prstGeom>
          <a:noFill/>
          <a:ln cap="flat" cmpd="sng" w="38100">
            <a:solidFill>
              <a:srgbClr val="000000"/>
            </a:solidFill>
            <a:prstDash val="solid"/>
            <a:round/>
            <a:headEnd len="med" w="med" type="none"/>
            <a:tailEnd len="med" w="med" type="none"/>
          </a:ln>
        </p:spPr>
      </p:cxnSp>
      <p:sp>
        <p:nvSpPr>
          <p:cNvPr id="234" name="Google Shape;234;p12"/>
          <p:cNvSpPr/>
          <p:nvPr/>
        </p:nvSpPr>
        <p:spPr>
          <a:xfrm>
            <a:off x="3935437" y="5986513"/>
            <a:ext cx="1264129" cy="50783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Source: [4]</a:t>
            </a:r>
            <a:endParaRPr sz="1400">
              <a:solidFill>
                <a:schemeClr val="dk1"/>
              </a:solidFill>
              <a:latin typeface="Batang"/>
              <a:ea typeface="Batang"/>
              <a:cs typeface="Batang"/>
              <a:sym typeface="Batang"/>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3"/>
          <p:cNvSpPr txBox="1"/>
          <p:nvPr>
            <p:ph idx="1" type="body"/>
          </p:nvPr>
        </p:nvSpPr>
        <p:spPr>
          <a:xfrm>
            <a:off x="593502" y="1341997"/>
            <a:ext cx="8859591" cy="5097440"/>
          </a:xfrm>
          <a:prstGeom prst="rect">
            <a:avLst/>
          </a:prstGeom>
          <a:noFill/>
          <a:ln>
            <a:noFill/>
          </a:ln>
        </p:spPr>
        <p:txBody>
          <a:bodyPr anchorCtr="0" anchor="t" bIns="45700" lIns="91425" spcFirstLastPara="1" rIns="91425" wrap="square" tIns="45700">
            <a:normAutofit/>
          </a:bodyPr>
          <a:lstStyle/>
          <a:p>
            <a:pPr indent="0" lvl="2" marL="0" rtl="0" algn="l">
              <a:lnSpc>
                <a:spcPct val="90000"/>
              </a:lnSpc>
              <a:spcBef>
                <a:spcPts val="0"/>
              </a:spcBef>
              <a:spcAft>
                <a:spcPts val="0"/>
              </a:spcAft>
              <a:buClr>
                <a:srgbClr val="FF0000"/>
              </a:buClr>
              <a:buSzPts val="2800"/>
              <a:buNone/>
            </a:pPr>
            <a:r>
              <a:rPr b="1" lang="en-US" sz="2800">
                <a:solidFill>
                  <a:srgbClr val="FF0000"/>
                </a:solidFill>
                <a:latin typeface="Times New Roman"/>
                <a:ea typeface="Times New Roman"/>
                <a:cs typeface="Times New Roman"/>
                <a:sym typeface="Times New Roman"/>
              </a:rPr>
              <a:t>Delay Classified by their Origin</a:t>
            </a:r>
            <a:endParaRPr sz="2800">
              <a:solidFill>
                <a:srgbClr val="FF0000"/>
              </a:solidFill>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Project delays can be generated by various causes.</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Some of those causes are the owner’s responsibility, which results in owner caused delays (OCD).</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Some are the contractor’s responsibility, which results in contractor caused delays (CCD).</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Some are neither party’s sole responsibility, which results in the third party caused delays (TPCD).</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240" name="Google Shape;240;p13"/>
          <p:cNvSpPr txBox="1"/>
          <p:nvPr>
            <p:ph type="title"/>
          </p:nvPr>
        </p:nvSpPr>
        <p:spPr>
          <a:xfrm>
            <a:off x="593502" y="16434"/>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CLASSIFICATION OF CONSTRUCTION PROJECT DELAY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4"/>
          <p:cNvSpPr txBox="1"/>
          <p:nvPr>
            <p:ph idx="1" type="body"/>
          </p:nvPr>
        </p:nvSpPr>
        <p:spPr>
          <a:xfrm>
            <a:off x="426076" y="1196773"/>
            <a:ext cx="9117169" cy="5661227"/>
          </a:xfrm>
          <a:prstGeom prst="rect">
            <a:avLst/>
          </a:prstGeom>
          <a:noFill/>
          <a:ln>
            <a:noFill/>
          </a:ln>
        </p:spPr>
        <p:txBody>
          <a:bodyPr anchorCtr="0" anchor="t" bIns="45700" lIns="91425" spcFirstLastPara="1" rIns="91425" wrap="square" tIns="45700">
            <a:normAutofit/>
          </a:bodyPr>
          <a:lstStyle/>
          <a:p>
            <a:pPr indent="0" lvl="2" marL="0" rtl="0" algn="l">
              <a:lnSpc>
                <a:spcPct val="90000"/>
              </a:lnSpc>
              <a:spcBef>
                <a:spcPts val="0"/>
              </a:spcBef>
              <a:spcAft>
                <a:spcPts val="0"/>
              </a:spcAft>
              <a:buClr>
                <a:srgbClr val="FF0000"/>
              </a:buClr>
              <a:buSzPts val="2800"/>
              <a:buNone/>
            </a:pPr>
            <a:r>
              <a:rPr b="1" lang="en-US" sz="2800">
                <a:solidFill>
                  <a:srgbClr val="FF0000"/>
                </a:solidFill>
                <a:latin typeface="Times New Roman"/>
                <a:ea typeface="Times New Roman"/>
                <a:cs typeface="Times New Roman"/>
                <a:sym typeface="Times New Roman"/>
              </a:rPr>
              <a:t>Delay Classified by their Timing</a:t>
            </a:r>
            <a:endParaRPr b="1" sz="2800">
              <a:solidFill>
                <a:srgbClr val="FF0000"/>
              </a:solidFill>
              <a:latin typeface="Times New Roman"/>
              <a:ea typeface="Times New Roman"/>
              <a:cs typeface="Times New Roman"/>
              <a:sym typeface="Times New Roman"/>
            </a:endParaRPr>
          </a:p>
          <a:p>
            <a:pPr indent="-514350" lvl="2" marL="514350" rtl="0" algn="just">
              <a:lnSpc>
                <a:spcPct val="100000"/>
              </a:lnSpc>
              <a:spcBef>
                <a:spcPts val="5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The </a:t>
            </a:r>
            <a:r>
              <a:rPr b="1" lang="en-US" sz="2800">
                <a:solidFill>
                  <a:srgbClr val="002060"/>
                </a:solidFill>
                <a:latin typeface="Times New Roman"/>
                <a:ea typeface="Times New Roman"/>
                <a:cs typeface="Times New Roman"/>
                <a:sym typeface="Times New Roman"/>
              </a:rPr>
              <a:t>timing of a delay is crucial for determining whether the delay is compensable or not</a:t>
            </a:r>
            <a:r>
              <a:rPr b="1" lang="en-US" sz="2800">
                <a:latin typeface="Times New Roman"/>
                <a:ea typeface="Times New Roman"/>
                <a:cs typeface="Times New Roman"/>
                <a:sym typeface="Times New Roman"/>
              </a:rPr>
              <a:t>. </a:t>
            </a:r>
            <a:endParaRPr/>
          </a:p>
          <a:p>
            <a:pPr indent="-514350" lvl="2" marL="514350" rtl="0" algn="just">
              <a:lnSpc>
                <a:spcPct val="100000"/>
              </a:lnSpc>
              <a:spcBef>
                <a:spcPts val="5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Delays can either occur concurrently or non- concurrently. </a:t>
            </a:r>
            <a:endParaRPr/>
          </a:p>
          <a:p>
            <a:pPr indent="-514350" lvl="2" marL="514350" rtl="0" algn="just">
              <a:lnSpc>
                <a:spcPct val="100000"/>
              </a:lnSpc>
              <a:spcBef>
                <a:spcPts val="500"/>
              </a:spcBef>
              <a:spcAft>
                <a:spcPts val="0"/>
              </a:spcAft>
              <a:buClr>
                <a:srgbClr val="002060"/>
              </a:buClr>
              <a:buSzPts val="2800"/>
              <a:buFont typeface="Noto Sans Symbols"/>
              <a:buChar char="⮚"/>
            </a:pPr>
            <a:r>
              <a:rPr b="1" lang="en-US" sz="2800">
                <a:solidFill>
                  <a:srgbClr val="002060"/>
                </a:solidFill>
                <a:latin typeface="Times New Roman"/>
                <a:ea typeface="Times New Roman"/>
                <a:cs typeface="Times New Roman"/>
                <a:sym typeface="Times New Roman"/>
              </a:rPr>
              <a:t>Concurrent delays (CD) are those delays that occur when more than one delay that is caused by different parties coincide</a:t>
            </a:r>
            <a:r>
              <a:rPr b="1" lang="en-US" sz="2800">
                <a:solidFill>
                  <a:srgbClr val="C00000"/>
                </a:solidFill>
                <a:latin typeface="Times New Roman"/>
                <a:ea typeface="Times New Roman"/>
                <a:cs typeface="Times New Roman"/>
                <a:sym typeface="Times New Roman"/>
              </a:rPr>
              <a:t>.</a:t>
            </a:r>
            <a:r>
              <a:rPr b="1" lang="en-US" sz="2800">
                <a:latin typeface="Times New Roman"/>
                <a:ea typeface="Times New Roman"/>
                <a:cs typeface="Times New Roman"/>
                <a:sym typeface="Times New Roman"/>
              </a:rPr>
              <a:t> </a:t>
            </a:r>
            <a:endParaRPr/>
          </a:p>
          <a:p>
            <a:pPr indent="-514350" lvl="2" marL="514350" rtl="0" algn="just">
              <a:lnSpc>
                <a:spcPct val="100000"/>
              </a:lnSpc>
              <a:spcBef>
                <a:spcPts val="5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For example, Concurrent delay (CD) occurs </a:t>
            </a:r>
            <a:r>
              <a:rPr b="1" lang="en-US" sz="2800">
                <a:solidFill>
                  <a:srgbClr val="FF33CC"/>
                </a:solidFill>
                <a:latin typeface="Times New Roman"/>
                <a:ea typeface="Times New Roman"/>
                <a:cs typeface="Times New Roman"/>
                <a:sym typeface="Times New Roman"/>
              </a:rPr>
              <a:t>when OCD and CCD coincide in time</a:t>
            </a:r>
            <a:r>
              <a:rPr b="1" lang="en-US" sz="2800">
                <a:latin typeface="Times New Roman"/>
                <a:ea typeface="Times New Roman"/>
                <a:cs typeface="Times New Roman"/>
                <a:sym typeface="Times New Roman"/>
              </a:rPr>
              <a:t>.</a:t>
            </a:r>
            <a:endParaRPr/>
          </a:p>
          <a:p>
            <a:pPr indent="-514350" lvl="2" marL="514350" rtl="0" algn="just">
              <a:lnSpc>
                <a:spcPct val="100000"/>
              </a:lnSpc>
              <a:spcBef>
                <a:spcPts val="5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Non-concurrent delays (NCD) are those delays </a:t>
            </a:r>
            <a:r>
              <a:rPr b="1" lang="en-US" sz="2800">
                <a:solidFill>
                  <a:srgbClr val="FF33CC"/>
                </a:solidFill>
                <a:latin typeface="Times New Roman"/>
                <a:ea typeface="Times New Roman"/>
                <a:cs typeface="Times New Roman"/>
                <a:sym typeface="Times New Roman"/>
              </a:rPr>
              <a:t>that occur alone at the time </a:t>
            </a:r>
            <a:r>
              <a:rPr b="1" lang="en-US" sz="2800">
                <a:latin typeface="Times New Roman"/>
                <a:ea typeface="Times New Roman"/>
                <a:cs typeface="Times New Roman"/>
                <a:sym typeface="Times New Roman"/>
              </a:rPr>
              <a:t>in which the delay took place.</a:t>
            </a:r>
            <a:endParaRPr/>
          </a:p>
          <a:p>
            <a:pPr indent="-50800" lvl="0" marL="228600" rtl="0" algn="l">
              <a:lnSpc>
                <a:spcPct val="100000"/>
              </a:lnSpc>
              <a:spcBef>
                <a:spcPts val="1000"/>
              </a:spcBef>
              <a:spcAft>
                <a:spcPts val="0"/>
              </a:spcAft>
              <a:buClr>
                <a:schemeClr val="dk1"/>
              </a:buClr>
              <a:buSzPts val="2800"/>
              <a:buFont typeface="Noto Sans Symbols"/>
              <a:buNone/>
            </a:pPr>
            <a:r>
              <a:t/>
            </a:r>
            <a:endParaRPr/>
          </a:p>
        </p:txBody>
      </p:sp>
      <p:sp>
        <p:nvSpPr>
          <p:cNvPr id="246" name="Google Shape;246;p14"/>
          <p:cNvSpPr txBox="1"/>
          <p:nvPr>
            <p:ph type="title"/>
          </p:nvPr>
        </p:nvSpPr>
        <p:spPr>
          <a:xfrm>
            <a:off x="735169"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CLASSIFICATION OFCONSTRUCTION PROJECT DELAY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5"/>
          <p:cNvSpPr txBox="1"/>
          <p:nvPr>
            <p:ph idx="1" type="body"/>
          </p:nvPr>
        </p:nvSpPr>
        <p:spPr>
          <a:xfrm>
            <a:off x="507238" y="1101275"/>
            <a:ext cx="9207321" cy="5532437"/>
          </a:xfrm>
          <a:prstGeom prst="rect">
            <a:avLst/>
          </a:prstGeom>
          <a:noFill/>
          <a:ln>
            <a:noFill/>
          </a:ln>
        </p:spPr>
        <p:txBody>
          <a:bodyPr anchorCtr="0" anchor="t" bIns="45700" lIns="91425" spcFirstLastPara="1" rIns="91425" wrap="square" tIns="45700">
            <a:normAutofit/>
          </a:bodyPr>
          <a:lstStyle/>
          <a:p>
            <a:pPr indent="0" lvl="2" marL="0" rtl="0" algn="l">
              <a:lnSpc>
                <a:spcPct val="90000"/>
              </a:lnSpc>
              <a:spcBef>
                <a:spcPts val="0"/>
              </a:spcBef>
              <a:spcAft>
                <a:spcPts val="0"/>
              </a:spcAft>
              <a:buClr>
                <a:srgbClr val="FF0000"/>
              </a:buClr>
              <a:buSzPts val="2800"/>
              <a:buNone/>
            </a:pPr>
            <a:r>
              <a:rPr b="1" lang="en-US" sz="2800">
                <a:solidFill>
                  <a:srgbClr val="FF0000"/>
                </a:solidFill>
                <a:latin typeface="Times New Roman"/>
                <a:ea typeface="Times New Roman"/>
                <a:cs typeface="Times New Roman"/>
                <a:sym typeface="Times New Roman"/>
              </a:rPr>
              <a:t>Delay Classified by their Compensability </a:t>
            </a:r>
            <a:endParaRPr/>
          </a:p>
          <a:p>
            <a:pPr indent="0" lvl="2" marL="0" rtl="0" algn="l">
              <a:lnSpc>
                <a:spcPct val="90000"/>
              </a:lnSpc>
              <a:spcBef>
                <a:spcPts val="500"/>
              </a:spcBef>
              <a:spcAft>
                <a:spcPts val="0"/>
              </a:spcAft>
              <a:buClr>
                <a:srgbClr val="C00000"/>
              </a:buClr>
              <a:buSzPts val="2800"/>
              <a:buNone/>
            </a:pPr>
            <a:r>
              <a:rPr b="1" lang="en-US" sz="2800" u="sng">
                <a:solidFill>
                  <a:srgbClr val="C00000"/>
                </a:solidFill>
                <a:latin typeface="Times New Roman"/>
                <a:ea typeface="Times New Roman"/>
                <a:cs typeface="Times New Roman"/>
                <a:sym typeface="Times New Roman"/>
              </a:rPr>
              <a:t>Excusable Delays (ED)</a:t>
            </a:r>
            <a:endParaRPr sz="2800">
              <a:solidFill>
                <a:srgbClr val="C00000"/>
              </a:solidFill>
              <a:latin typeface="Times New Roman"/>
              <a:ea typeface="Times New Roman"/>
              <a:cs typeface="Times New Roman"/>
              <a:sym typeface="Times New Roman"/>
            </a:endParaRPr>
          </a:p>
          <a:p>
            <a:pPr indent="-514350" lvl="2" marL="514350" rtl="0" algn="just">
              <a:lnSpc>
                <a:spcPct val="90000"/>
              </a:lnSpc>
              <a:spcBef>
                <a:spcPts val="5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Excusable delays are caused by </a:t>
            </a:r>
            <a:r>
              <a:rPr b="1" lang="en-US" sz="2800">
                <a:solidFill>
                  <a:srgbClr val="00B050"/>
                </a:solidFill>
                <a:latin typeface="Times New Roman"/>
                <a:ea typeface="Times New Roman"/>
                <a:cs typeface="Times New Roman"/>
                <a:sym typeface="Times New Roman"/>
              </a:rPr>
              <a:t>conditions that are reasonably unforeseeable and not within the control Contractor’s control. </a:t>
            </a:r>
            <a:endParaRPr b="1" sz="2800">
              <a:latin typeface="Times New Roman"/>
              <a:ea typeface="Times New Roman"/>
              <a:cs typeface="Times New Roman"/>
              <a:sym typeface="Times New Roman"/>
            </a:endParaRPr>
          </a:p>
          <a:p>
            <a:pPr indent="-514350" lvl="2" marL="514350" rtl="0" algn="just">
              <a:lnSpc>
                <a:spcPct val="90000"/>
              </a:lnSpc>
              <a:spcBef>
                <a:spcPts val="5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ED are those delays in which the </a:t>
            </a:r>
            <a:r>
              <a:rPr b="1" lang="en-US" sz="2800">
                <a:solidFill>
                  <a:srgbClr val="FF33CC"/>
                </a:solidFill>
                <a:latin typeface="Times New Roman"/>
                <a:ea typeface="Times New Roman"/>
                <a:cs typeface="Times New Roman"/>
                <a:sym typeface="Times New Roman"/>
              </a:rPr>
              <a:t>contractor is excused from their sole responsibility.</a:t>
            </a:r>
            <a:endParaRPr/>
          </a:p>
          <a:p>
            <a:pPr indent="-514350" lvl="2" marL="514350" rtl="0" algn="just">
              <a:lnSpc>
                <a:spcPct val="90000"/>
              </a:lnSpc>
              <a:spcBef>
                <a:spcPts val="5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The </a:t>
            </a:r>
            <a:r>
              <a:rPr b="1" lang="en-US" sz="2800">
                <a:solidFill>
                  <a:srgbClr val="00B050"/>
                </a:solidFill>
                <a:latin typeface="Times New Roman"/>
                <a:ea typeface="Times New Roman"/>
                <a:cs typeface="Times New Roman"/>
                <a:sym typeface="Times New Roman"/>
              </a:rPr>
              <a:t>owner grants a time extension equal to the magnitude of the delay impact for the contractor </a:t>
            </a:r>
            <a:r>
              <a:rPr b="1" lang="en-US" sz="2800">
                <a:latin typeface="Times New Roman"/>
                <a:ea typeface="Times New Roman"/>
                <a:cs typeface="Times New Roman"/>
                <a:sym typeface="Times New Roman"/>
              </a:rPr>
              <a:t>to perform the work. </a:t>
            </a:r>
            <a:endParaRPr/>
          </a:p>
          <a:p>
            <a:pPr indent="-514350" lvl="2" marL="514350" rtl="0" algn="just">
              <a:lnSpc>
                <a:spcPct val="90000"/>
              </a:lnSpc>
              <a:spcBef>
                <a:spcPts val="5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These delays can be categorized into two types in terms of their compensability. </a:t>
            </a:r>
            <a:endParaRPr/>
          </a:p>
          <a:p>
            <a:pPr indent="-514350" lvl="2" marL="514350" rtl="0" algn="just">
              <a:lnSpc>
                <a:spcPct val="90000"/>
              </a:lnSpc>
              <a:spcBef>
                <a:spcPts val="5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All excusable delays are compensable. </a:t>
            </a:r>
            <a:endParaRPr/>
          </a:p>
          <a:p>
            <a:pPr indent="0" lvl="0" marL="0" rtl="0" algn="l">
              <a:lnSpc>
                <a:spcPct val="90000"/>
              </a:lnSpc>
              <a:spcBef>
                <a:spcPts val="1000"/>
              </a:spcBef>
              <a:spcAft>
                <a:spcPts val="0"/>
              </a:spcAft>
              <a:buClr>
                <a:schemeClr val="dk1"/>
              </a:buClr>
              <a:buSzPts val="2800"/>
              <a:buNone/>
            </a:pPr>
            <a:r>
              <a:t/>
            </a:r>
            <a:endParaRPr/>
          </a:p>
        </p:txBody>
      </p:sp>
      <p:sp>
        <p:nvSpPr>
          <p:cNvPr id="252" name="Google Shape;252;p15"/>
          <p:cNvSpPr txBox="1"/>
          <p:nvPr>
            <p:ph type="title"/>
          </p:nvPr>
        </p:nvSpPr>
        <p:spPr>
          <a:xfrm>
            <a:off x="593502"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CLASSIFICATION OF CONSTRUCTION PROJECT DELAY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6"/>
          <p:cNvSpPr txBox="1"/>
          <p:nvPr>
            <p:ph idx="1" type="body"/>
          </p:nvPr>
        </p:nvSpPr>
        <p:spPr>
          <a:xfrm>
            <a:off x="463863" y="1305405"/>
            <a:ext cx="9323231" cy="5532437"/>
          </a:xfrm>
          <a:prstGeom prst="rect">
            <a:avLst/>
          </a:prstGeom>
          <a:noFill/>
          <a:ln>
            <a:noFill/>
          </a:ln>
        </p:spPr>
        <p:txBody>
          <a:bodyPr anchorCtr="0" anchor="t" bIns="45700" lIns="91425" spcFirstLastPara="1" rIns="91425" wrap="square" tIns="45700">
            <a:normAutofit/>
          </a:bodyPr>
          <a:lstStyle/>
          <a:p>
            <a:pPr indent="-514350" lvl="2" marL="514350" rtl="0" algn="just">
              <a:lnSpc>
                <a:spcPct val="90000"/>
              </a:lnSpc>
              <a:spcBef>
                <a:spcPts val="0"/>
              </a:spcBef>
              <a:spcAft>
                <a:spcPts val="0"/>
              </a:spcAft>
              <a:buClr>
                <a:srgbClr val="00B050"/>
              </a:buClr>
              <a:buSzPts val="2800"/>
              <a:buNone/>
            </a:pPr>
            <a:r>
              <a:rPr b="1" i="1" lang="en-US" sz="2800" u="sng">
                <a:solidFill>
                  <a:srgbClr val="00B050"/>
                </a:solidFill>
                <a:latin typeface="Times New Roman"/>
                <a:ea typeface="Times New Roman"/>
                <a:cs typeface="Times New Roman"/>
                <a:sym typeface="Times New Roman"/>
              </a:rPr>
              <a:t>Excusable compensable delays</a:t>
            </a:r>
            <a:r>
              <a:rPr b="1" lang="en-US" sz="2800" u="sng">
                <a:solidFill>
                  <a:srgbClr val="00B050"/>
                </a:solidFill>
                <a:latin typeface="Times New Roman"/>
                <a:ea typeface="Times New Roman"/>
                <a:cs typeface="Times New Roman"/>
                <a:sym typeface="Times New Roman"/>
              </a:rPr>
              <a:t> (ECD)</a:t>
            </a:r>
            <a:endParaRPr/>
          </a:p>
          <a:p>
            <a:pPr indent="-514350" lvl="2" marL="514350" rtl="0" algn="just">
              <a:lnSpc>
                <a:spcPct val="90000"/>
              </a:lnSpc>
              <a:spcBef>
                <a:spcPts val="5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ECD are those delays in which the </a:t>
            </a:r>
            <a:r>
              <a:rPr b="1" lang="en-US" sz="2800">
                <a:solidFill>
                  <a:srgbClr val="C00000"/>
                </a:solidFill>
                <a:latin typeface="Times New Roman"/>
                <a:ea typeface="Times New Roman"/>
                <a:cs typeface="Times New Roman"/>
                <a:sym typeface="Times New Roman"/>
              </a:rPr>
              <a:t>contractor is excused from the responsibility of the delay and is compensated for its impact. </a:t>
            </a:r>
            <a:endParaRPr/>
          </a:p>
          <a:p>
            <a:pPr indent="-514350" lvl="2" marL="514350" rtl="0" algn="just">
              <a:lnSpc>
                <a:spcPct val="90000"/>
              </a:lnSpc>
              <a:spcBef>
                <a:spcPts val="500"/>
              </a:spcBef>
              <a:spcAft>
                <a:spcPts val="0"/>
              </a:spcAft>
              <a:buClr>
                <a:schemeClr val="dk1"/>
              </a:buClr>
              <a:buSzPts val="2800"/>
              <a:buFont typeface="Noto Sans Symbols"/>
              <a:buChar char="⮚"/>
            </a:pPr>
            <a:r>
              <a:rPr b="1" lang="en-US" sz="2800">
                <a:latin typeface="Times New Roman"/>
                <a:ea typeface="Times New Roman"/>
                <a:cs typeface="Times New Roman"/>
                <a:sym typeface="Times New Roman"/>
              </a:rPr>
              <a:t>Owner caused delay (OCD) represents this category of ECD. </a:t>
            </a:r>
            <a:endParaRPr/>
          </a:p>
          <a:p>
            <a:pPr indent="-228600" lvl="0" marL="228600" rtl="0" algn="just">
              <a:lnSpc>
                <a:spcPct val="90000"/>
              </a:lnSpc>
              <a:spcBef>
                <a:spcPts val="1000"/>
              </a:spcBef>
              <a:spcAft>
                <a:spcPts val="0"/>
              </a:spcAft>
              <a:buClr>
                <a:srgbClr val="00B050"/>
              </a:buClr>
              <a:buSzPts val="2800"/>
              <a:buNone/>
            </a:pPr>
            <a:r>
              <a:rPr b="1" i="1" lang="en-US" u="sng">
                <a:solidFill>
                  <a:srgbClr val="00B050"/>
                </a:solidFill>
                <a:latin typeface="Times New Roman"/>
                <a:ea typeface="Times New Roman"/>
                <a:cs typeface="Times New Roman"/>
                <a:sym typeface="Times New Roman"/>
              </a:rPr>
              <a:t>Excusable non-compensable  delays (ENCD) </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  ENCD are those delays in which the </a:t>
            </a:r>
            <a:r>
              <a:rPr b="1" lang="en-US">
                <a:solidFill>
                  <a:srgbClr val="FF33CC"/>
                </a:solidFill>
                <a:latin typeface="Times New Roman"/>
                <a:ea typeface="Times New Roman"/>
                <a:cs typeface="Times New Roman"/>
                <a:sym typeface="Times New Roman"/>
              </a:rPr>
              <a:t>contractor is excused in terms of time impact</a:t>
            </a:r>
            <a:r>
              <a:rPr b="1" lang="en-US">
                <a:latin typeface="Times New Roman"/>
                <a:ea typeface="Times New Roman"/>
                <a:cs typeface="Times New Roman"/>
                <a:sym typeface="Times New Roman"/>
              </a:rPr>
              <a:t>, but is </a:t>
            </a:r>
            <a:r>
              <a:rPr b="1" lang="en-US">
                <a:solidFill>
                  <a:srgbClr val="FF33CC"/>
                </a:solidFill>
                <a:latin typeface="Times New Roman"/>
                <a:ea typeface="Times New Roman"/>
                <a:cs typeface="Times New Roman"/>
                <a:sym typeface="Times New Roman"/>
              </a:rPr>
              <a:t>not compensated </a:t>
            </a:r>
            <a:r>
              <a:rPr b="1" lang="en-US">
                <a:latin typeface="Times New Roman"/>
                <a:ea typeface="Times New Roman"/>
                <a:cs typeface="Times New Roman"/>
                <a:sym typeface="Times New Roman"/>
              </a:rPr>
              <a:t>for the cost of the delay impact. </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  This category includes Concurrent Delay (CD)  and TPCD.</a:t>
            </a:r>
            <a:endParaRPr/>
          </a:p>
          <a:p>
            <a:pPr indent="0" lvl="2" marL="0" rtl="0" algn="just">
              <a:lnSpc>
                <a:spcPct val="90000"/>
              </a:lnSpc>
              <a:spcBef>
                <a:spcPts val="500"/>
              </a:spcBef>
              <a:spcAft>
                <a:spcPts val="0"/>
              </a:spcAft>
              <a:buClr>
                <a:schemeClr val="dk1"/>
              </a:buClr>
              <a:buSzPts val="2400"/>
              <a:buNone/>
            </a:pPr>
            <a:r>
              <a:t/>
            </a:r>
            <a:endParaRPr b="1" sz="2400">
              <a:latin typeface="Constantia"/>
              <a:ea typeface="Constantia"/>
              <a:cs typeface="Constantia"/>
              <a:sym typeface="Constantia"/>
            </a:endParaRPr>
          </a:p>
          <a:p>
            <a:pPr indent="-50800" lvl="0" marL="22860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58" name="Google Shape;258;p16"/>
          <p:cNvSpPr txBox="1"/>
          <p:nvPr>
            <p:ph type="title"/>
          </p:nvPr>
        </p:nvSpPr>
        <p:spPr>
          <a:xfrm>
            <a:off x="645017"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CLASSIFICATION OF CONSTRUCTION PROJECT DELAY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7"/>
          <p:cNvSpPr txBox="1"/>
          <p:nvPr>
            <p:ph idx="1" type="body"/>
          </p:nvPr>
        </p:nvSpPr>
        <p:spPr>
          <a:xfrm>
            <a:off x="297287" y="1325563"/>
            <a:ext cx="9271716" cy="5635469"/>
          </a:xfrm>
          <a:prstGeom prst="rect">
            <a:avLst/>
          </a:prstGeom>
          <a:noFill/>
          <a:ln>
            <a:noFill/>
          </a:ln>
        </p:spPr>
        <p:txBody>
          <a:bodyPr anchorCtr="0" anchor="t" bIns="45700" lIns="91425" spcFirstLastPara="1" rIns="91425" wrap="square" tIns="45700">
            <a:normAutofit fontScale="92500" lnSpcReduction="20000"/>
          </a:bodyPr>
          <a:lstStyle/>
          <a:p>
            <a:pPr indent="-342900" lvl="2" marL="342900" rtl="0" algn="just">
              <a:lnSpc>
                <a:spcPct val="90000"/>
              </a:lnSpc>
              <a:spcBef>
                <a:spcPts val="0"/>
              </a:spcBef>
              <a:spcAft>
                <a:spcPts val="0"/>
              </a:spcAft>
              <a:buClr>
                <a:srgbClr val="00B050"/>
              </a:buClr>
              <a:buSzPct val="100000"/>
              <a:buNone/>
            </a:pPr>
            <a:r>
              <a:rPr b="1" i="1" lang="en-US" sz="2800" u="sng">
                <a:solidFill>
                  <a:srgbClr val="00B050"/>
                </a:solidFill>
                <a:latin typeface="Times New Roman"/>
                <a:ea typeface="Times New Roman"/>
                <a:cs typeface="Times New Roman"/>
                <a:sym typeface="Times New Roman"/>
              </a:rPr>
              <a:t>Non-Excusable Delays (NED)</a:t>
            </a:r>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NED is those delays in which the contractor is not excused and is thus not compensated.  </a:t>
            </a:r>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This category includes CCD, in which the </a:t>
            </a:r>
            <a:r>
              <a:rPr b="1" lang="en-US">
                <a:solidFill>
                  <a:srgbClr val="FF33CC"/>
                </a:solidFill>
                <a:latin typeface="Times New Roman"/>
                <a:ea typeface="Times New Roman"/>
                <a:cs typeface="Times New Roman"/>
                <a:sym typeface="Times New Roman"/>
              </a:rPr>
              <a:t>contractor is the sole responsible </a:t>
            </a:r>
            <a:r>
              <a:rPr b="1" lang="en-US">
                <a:latin typeface="Times New Roman"/>
                <a:ea typeface="Times New Roman"/>
                <a:cs typeface="Times New Roman"/>
                <a:sym typeface="Times New Roman"/>
              </a:rPr>
              <a:t>party for the delay. </a:t>
            </a:r>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This may be: </a:t>
            </a:r>
            <a:endParaRPr/>
          </a:p>
          <a:p>
            <a:pPr indent="0" lvl="0" marL="0" rtl="0" algn="l">
              <a:lnSpc>
                <a:spcPct val="110000"/>
              </a:lnSpc>
              <a:spcBef>
                <a:spcPts val="1000"/>
              </a:spcBef>
              <a:spcAft>
                <a:spcPts val="0"/>
              </a:spcAft>
              <a:buClr>
                <a:schemeClr val="dk1"/>
              </a:buClr>
              <a:buSzPct val="100000"/>
              <a:buNone/>
            </a:pPr>
            <a:r>
              <a:rPr b="1" lang="en-US">
                <a:latin typeface="Times New Roman"/>
                <a:ea typeface="Times New Roman"/>
                <a:cs typeface="Times New Roman"/>
                <a:sym typeface="Times New Roman"/>
              </a:rPr>
              <a:t>-  Delayed Mobilization</a:t>
            </a:r>
            <a:endParaRPr/>
          </a:p>
          <a:p>
            <a:pPr indent="0" lvl="0" marL="0" rtl="0" algn="l">
              <a:lnSpc>
                <a:spcPct val="110000"/>
              </a:lnSpc>
              <a:spcBef>
                <a:spcPts val="1000"/>
              </a:spcBef>
              <a:spcAft>
                <a:spcPts val="0"/>
              </a:spcAft>
              <a:buClr>
                <a:schemeClr val="dk1"/>
              </a:buClr>
              <a:buSzPct val="100000"/>
              <a:buNone/>
            </a:pPr>
            <a:r>
              <a:rPr b="1" lang="en-US">
                <a:latin typeface="Times New Roman"/>
                <a:ea typeface="Times New Roman"/>
                <a:cs typeface="Times New Roman"/>
                <a:sym typeface="Times New Roman"/>
              </a:rPr>
              <a:t>-  Delayed Procurement</a:t>
            </a:r>
            <a:endParaRPr/>
          </a:p>
          <a:p>
            <a:pPr indent="0" lvl="0" marL="0" rtl="0" algn="l">
              <a:lnSpc>
                <a:spcPct val="110000"/>
              </a:lnSpc>
              <a:spcBef>
                <a:spcPts val="1000"/>
              </a:spcBef>
              <a:spcAft>
                <a:spcPts val="0"/>
              </a:spcAft>
              <a:buClr>
                <a:schemeClr val="dk1"/>
              </a:buClr>
              <a:buSzPct val="100000"/>
              <a:buNone/>
            </a:pPr>
            <a:r>
              <a:rPr b="1" lang="en-US">
                <a:latin typeface="Times New Roman"/>
                <a:ea typeface="Times New Roman"/>
                <a:cs typeface="Times New Roman"/>
                <a:sym typeface="Times New Roman"/>
              </a:rPr>
              <a:t>-  Delayed submission of important documents</a:t>
            </a:r>
            <a:endParaRPr/>
          </a:p>
          <a:p>
            <a:pPr indent="-228600" lvl="0" marL="228600" rtl="0" algn="l">
              <a:lnSpc>
                <a:spcPct val="110000"/>
              </a:lnSpc>
              <a:spcBef>
                <a:spcPts val="1000"/>
              </a:spcBef>
              <a:spcAft>
                <a:spcPts val="0"/>
              </a:spcAft>
              <a:buClr>
                <a:schemeClr val="dk1"/>
              </a:buClr>
              <a:buSzPct val="100000"/>
              <a:buFont typeface="Times New Roman"/>
              <a:buChar char="-"/>
            </a:pPr>
            <a:r>
              <a:rPr b="1" lang="en-US">
                <a:latin typeface="Times New Roman"/>
                <a:ea typeface="Times New Roman"/>
                <a:cs typeface="Times New Roman"/>
                <a:sym typeface="Times New Roman"/>
              </a:rPr>
              <a:t>Critical events that were not highlighted to client on right time, etc. </a:t>
            </a:r>
            <a:endParaRPr/>
          </a:p>
          <a:p>
            <a:pPr indent="-228600" lvl="0" marL="228600" rtl="0" algn="l">
              <a:lnSpc>
                <a:spcPct val="110000"/>
              </a:lnSpc>
              <a:spcBef>
                <a:spcPts val="1000"/>
              </a:spcBef>
              <a:spcAft>
                <a:spcPts val="0"/>
              </a:spcAft>
              <a:buClr>
                <a:schemeClr val="dk1"/>
              </a:buClr>
              <a:buSzPct val="100000"/>
              <a:buFont typeface="Times New Roman"/>
              <a:buChar char="-"/>
            </a:pPr>
            <a:r>
              <a:rPr b="1" lang="en-US">
                <a:latin typeface="Times New Roman"/>
                <a:ea typeface="Times New Roman"/>
                <a:cs typeface="Times New Roman"/>
                <a:sym typeface="Times New Roman"/>
              </a:rPr>
              <a:t>General poor planning on behalf of the contractor.</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64" name="Google Shape;264;p17"/>
          <p:cNvSpPr txBox="1"/>
          <p:nvPr>
            <p:ph type="title"/>
          </p:nvPr>
        </p:nvSpPr>
        <p:spPr>
          <a:xfrm>
            <a:off x="529107"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CLASSIFICATION OF CONSTRUCTION PROJECT DELAY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8"/>
          <p:cNvSpPr txBox="1"/>
          <p:nvPr>
            <p:ph type="title"/>
          </p:nvPr>
        </p:nvSpPr>
        <p:spPr>
          <a:xfrm>
            <a:off x="670774" y="120427"/>
            <a:ext cx="10515600" cy="75533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REMEDIES FOR DELAY </a:t>
            </a:r>
            <a:endParaRPr/>
          </a:p>
        </p:txBody>
      </p:sp>
      <p:graphicFrame>
        <p:nvGraphicFramePr>
          <p:cNvPr id="270" name="Google Shape;270;p18"/>
          <p:cNvGraphicFramePr/>
          <p:nvPr/>
        </p:nvGraphicFramePr>
        <p:xfrm>
          <a:off x="348803" y="1004553"/>
          <a:ext cx="3000000" cy="3000000"/>
        </p:xfrm>
        <a:graphic>
          <a:graphicData uri="http://schemas.openxmlformats.org/drawingml/2006/table">
            <a:tbl>
              <a:tblPr>
                <a:noFill/>
                <a:tableStyleId>{44541271-334A-4FD5-8DD5-5483D85C5E52}</a:tableStyleId>
              </a:tblPr>
              <a:tblGrid>
                <a:gridCol w="3044675"/>
                <a:gridCol w="3048025"/>
                <a:gridCol w="3044675"/>
              </a:tblGrid>
              <a:tr h="567325">
                <a:tc>
                  <a:txBody>
                    <a:bodyPr/>
                    <a:lstStyle/>
                    <a:p>
                      <a:pPr indent="-342900" lvl="0" marL="342900" marR="0" rtl="0" algn="ctr">
                        <a:lnSpc>
                          <a:spcPct val="100000"/>
                        </a:lnSpc>
                        <a:spcBef>
                          <a:spcPts val="0"/>
                        </a:spcBef>
                        <a:spcAft>
                          <a:spcPts val="0"/>
                        </a:spcAft>
                        <a:buClr>
                          <a:srgbClr val="FF33CC"/>
                        </a:buClr>
                        <a:buSzPts val="2800"/>
                        <a:buFont typeface="Times New Roman"/>
                        <a:buNone/>
                      </a:pPr>
                      <a:r>
                        <a:rPr b="1" i="0" lang="en-US" sz="2800" u="none" cap="none" strike="noStrike">
                          <a:solidFill>
                            <a:srgbClr val="FF33CC"/>
                          </a:solidFill>
                          <a:latin typeface="Times New Roman"/>
                          <a:ea typeface="Times New Roman"/>
                          <a:cs typeface="Times New Roman"/>
                          <a:sym typeface="Times New Roman"/>
                        </a:rPr>
                        <a:t>Delay type</a:t>
                      </a:r>
                      <a:endParaRPr b="0" i="0" sz="2800" u="none" cap="none" strike="noStrike">
                        <a:solidFill>
                          <a:srgbClr val="FF33CC"/>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ctr">
                        <a:lnSpc>
                          <a:spcPct val="100000"/>
                        </a:lnSpc>
                        <a:spcBef>
                          <a:spcPts val="0"/>
                        </a:spcBef>
                        <a:spcAft>
                          <a:spcPts val="0"/>
                        </a:spcAft>
                        <a:buClr>
                          <a:srgbClr val="FF33CC"/>
                        </a:buClr>
                        <a:buSzPts val="2800"/>
                        <a:buFont typeface="Times New Roman"/>
                        <a:buNone/>
                      </a:pPr>
                      <a:r>
                        <a:rPr b="1" i="0" lang="en-US" sz="2800" u="none" cap="none" strike="noStrike">
                          <a:solidFill>
                            <a:srgbClr val="FF33CC"/>
                          </a:solidFill>
                          <a:latin typeface="Times New Roman"/>
                          <a:ea typeface="Times New Roman"/>
                          <a:cs typeface="Times New Roman"/>
                          <a:sym typeface="Times New Roman"/>
                        </a:rPr>
                        <a:t>Examples</a:t>
                      </a:r>
                      <a:endParaRPr b="0" i="0" sz="2800" u="none" cap="none" strike="noStrike">
                        <a:solidFill>
                          <a:srgbClr val="FF33CC"/>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ctr">
                        <a:lnSpc>
                          <a:spcPct val="100000"/>
                        </a:lnSpc>
                        <a:spcBef>
                          <a:spcPts val="0"/>
                        </a:spcBef>
                        <a:spcAft>
                          <a:spcPts val="0"/>
                        </a:spcAft>
                        <a:buClr>
                          <a:srgbClr val="FF33CC"/>
                        </a:buClr>
                        <a:buSzPts val="2800"/>
                        <a:buFont typeface="Times New Roman"/>
                        <a:buNone/>
                      </a:pPr>
                      <a:r>
                        <a:rPr b="1" i="0" lang="en-US" sz="2800" u="none" cap="none" strike="noStrike">
                          <a:solidFill>
                            <a:srgbClr val="FF33CC"/>
                          </a:solidFill>
                          <a:latin typeface="Times New Roman"/>
                          <a:ea typeface="Times New Roman"/>
                          <a:cs typeface="Times New Roman"/>
                          <a:sym typeface="Times New Roman"/>
                        </a:rPr>
                        <a:t>Remedy</a:t>
                      </a:r>
                      <a:endParaRPr b="0" i="0" sz="2800" u="none" cap="none" strike="noStrike">
                        <a:solidFill>
                          <a:srgbClr val="FF33CC"/>
                        </a:solidFill>
                        <a:latin typeface="Times New Roman"/>
                        <a:ea typeface="Times New Roman"/>
                        <a:cs typeface="Times New Roman"/>
                        <a:sym typeface="Times New Roman"/>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58750">
                <a:tc>
                  <a:txBody>
                    <a:bodyPr/>
                    <a:lstStyle/>
                    <a:p>
                      <a:pPr indent="-342900" lvl="0" marL="342900" marR="0" rtl="0" algn="ctr">
                        <a:lnSpc>
                          <a:spcPct val="100000"/>
                        </a:lnSpc>
                        <a:spcBef>
                          <a:spcPts val="0"/>
                        </a:spcBef>
                        <a:spcAft>
                          <a:spcPts val="0"/>
                        </a:spcAft>
                        <a:buClr>
                          <a:srgbClr val="C00000"/>
                        </a:buClr>
                        <a:buSzPts val="2400"/>
                        <a:buFont typeface="Times New Roman"/>
                        <a:buNone/>
                      </a:pPr>
                      <a:r>
                        <a:rPr b="1" i="0" lang="en-US" sz="2400" u="none" cap="none" strike="noStrike">
                          <a:solidFill>
                            <a:srgbClr val="C00000"/>
                          </a:solidFill>
                          <a:latin typeface="Times New Roman"/>
                          <a:ea typeface="Times New Roman"/>
                          <a:cs typeface="Times New Roman"/>
                          <a:sym typeface="Times New Roman"/>
                        </a:rPr>
                        <a:t>Owner responsible (OCD)</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ctr">
                        <a:lnSpc>
                          <a:spcPct val="100000"/>
                        </a:lnSpc>
                        <a:spcBef>
                          <a:spcPts val="0"/>
                        </a:spcBef>
                        <a:spcAft>
                          <a:spcPts val="0"/>
                        </a:spcAft>
                        <a:buClr>
                          <a:srgbClr val="C00000"/>
                        </a:buClr>
                        <a:buSzPts val="2400"/>
                        <a:buFont typeface="Times New Roman"/>
                        <a:buNone/>
                      </a:pPr>
                      <a:r>
                        <a:rPr b="1" i="0" lang="en-US" sz="2400" u="none" cap="none" strike="noStrike">
                          <a:solidFill>
                            <a:srgbClr val="C00000"/>
                          </a:solidFill>
                          <a:latin typeface="Times New Roman"/>
                          <a:ea typeface="Times New Roman"/>
                          <a:cs typeface="Times New Roman"/>
                          <a:sym typeface="Times New Roman"/>
                        </a:rPr>
                        <a:t>Variations, failure to provide site/information</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ctr">
                        <a:lnSpc>
                          <a:spcPct val="100000"/>
                        </a:lnSpc>
                        <a:spcBef>
                          <a:spcPts val="0"/>
                        </a:spcBef>
                        <a:spcAft>
                          <a:spcPts val="0"/>
                        </a:spcAft>
                        <a:buClr>
                          <a:srgbClr val="C00000"/>
                        </a:buClr>
                        <a:buSzPts val="2400"/>
                        <a:buFont typeface="Times New Roman"/>
                        <a:buNone/>
                      </a:pPr>
                      <a:r>
                        <a:rPr b="1" i="0" lang="en-US" sz="2400" u="none" cap="none" strike="noStrike">
                          <a:solidFill>
                            <a:srgbClr val="C00000"/>
                          </a:solidFill>
                          <a:latin typeface="Times New Roman"/>
                          <a:ea typeface="Times New Roman"/>
                          <a:cs typeface="Times New Roman"/>
                          <a:sym typeface="Times New Roman"/>
                        </a:rPr>
                        <a:t>Extension of time with recovery of overhead costs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58750">
                <a:tc>
                  <a:txBody>
                    <a:bodyPr/>
                    <a:lstStyle/>
                    <a:p>
                      <a:pPr indent="-342900" lvl="0" marL="342900" marR="0" rtl="0" algn="ctr">
                        <a:lnSpc>
                          <a:spcPct val="100000"/>
                        </a:lnSpc>
                        <a:spcBef>
                          <a:spcPts val="0"/>
                        </a:spcBef>
                        <a:spcAft>
                          <a:spcPts val="0"/>
                        </a:spcAft>
                        <a:buClr>
                          <a:srgbClr val="00B050"/>
                        </a:buClr>
                        <a:buSzPts val="2400"/>
                        <a:buFont typeface="Times New Roman"/>
                        <a:buNone/>
                      </a:pPr>
                      <a:r>
                        <a:rPr b="1" i="0" lang="en-US" sz="2400" u="none" cap="none" strike="noStrike">
                          <a:solidFill>
                            <a:srgbClr val="00B050"/>
                          </a:solidFill>
                          <a:latin typeface="Times New Roman"/>
                          <a:ea typeface="Times New Roman"/>
                          <a:cs typeface="Times New Roman"/>
                          <a:sym typeface="Times New Roman"/>
                        </a:rPr>
                        <a:t>Contractor responsible (CCD)</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ctr">
                        <a:lnSpc>
                          <a:spcPct val="100000"/>
                        </a:lnSpc>
                        <a:spcBef>
                          <a:spcPts val="0"/>
                        </a:spcBef>
                        <a:spcAft>
                          <a:spcPts val="0"/>
                        </a:spcAft>
                        <a:buClr>
                          <a:srgbClr val="00B050"/>
                        </a:buClr>
                        <a:buSzPts val="2400"/>
                        <a:buFont typeface="Times New Roman"/>
                        <a:buNone/>
                      </a:pPr>
                      <a:r>
                        <a:rPr b="1" i="0" lang="en-US" sz="2400" u="none" cap="none" strike="noStrike">
                          <a:solidFill>
                            <a:srgbClr val="00B050"/>
                          </a:solidFill>
                          <a:latin typeface="Times New Roman"/>
                          <a:ea typeface="Times New Roman"/>
                          <a:cs typeface="Times New Roman"/>
                          <a:sym typeface="Times New Roman"/>
                        </a:rPr>
                        <a:t>Insufficient labor/plant, remedial work</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ctr">
                        <a:lnSpc>
                          <a:spcPct val="100000"/>
                        </a:lnSpc>
                        <a:spcBef>
                          <a:spcPts val="0"/>
                        </a:spcBef>
                        <a:spcAft>
                          <a:spcPts val="0"/>
                        </a:spcAft>
                        <a:buClr>
                          <a:srgbClr val="00B050"/>
                        </a:buClr>
                        <a:buSzPts val="2400"/>
                        <a:buFont typeface="Times New Roman"/>
                        <a:buNone/>
                      </a:pPr>
                      <a:r>
                        <a:rPr b="1" i="0" lang="en-US" sz="2400" u="none" cap="none" strike="noStrike">
                          <a:solidFill>
                            <a:srgbClr val="00B050"/>
                          </a:solidFill>
                          <a:latin typeface="Times New Roman"/>
                          <a:ea typeface="Times New Roman"/>
                          <a:cs typeface="Times New Roman"/>
                          <a:sym typeface="Times New Roman"/>
                        </a:rPr>
                        <a:t>No compensation in either time or cost.</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220350">
                <a:tc>
                  <a:txBody>
                    <a:bodyPr/>
                    <a:lstStyle/>
                    <a:p>
                      <a:pPr indent="-342900" lvl="0" marL="342900" marR="0" rtl="0" algn="ctr">
                        <a:lnSpc>
                          <a:spcPct val="100000"/>
                        </a:lnSpc>
                        <a:spcBef>
                          <a:spcPts val="0"/>
                        </a:spcBef>
                        <a:spcAft>
                          <a:spcPts val="0"/>
                        </a:spcAft>
                        <a:buClr>
                          <a:srgbClr val="11027E"/>
                        </a:buClr>
                        <a:buSzPts val="2400"/>
                        <a:buFont typeface="Times New Roman"/>
                        <a:buNone/>
                      </a:pPr>
                      <a:r>
                        <a:rPr b="1" i="0" lang="en-US" sz="2400" u="none" cap="none" strike="noStrike">
                          <a:solidFill>
                            <a:srgbClr val="11027E"/>
                          </a:solidFill>
                          <a:latin typeface="Times New Roman"/>
                          <a:ea typeface="Times New Roman"/>
                          <a:cs typeface="Times New Roman"/>
                          <a:sym typeface="Times New Roman"/>
                        </a:rPr>
                        <a:t>Third party responsible (TPCD)</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ctr">
                        <a:lnSpc>
                          <a:spcPct val="100000"/>
                        </a:lnSpc>
                        <a:spcBef>
                          <a:spcPts val="0"/>
                        </a:spcBef>
                        <a:spcAft>
                          <a:spcPts val="0"/>
                        </a:spcAft>
                        <a:buClr>
                          <a:srgbClr val="11027E"/>
                        </a:buClr>
                        <a:buSzPts val="2400"/>
                        <a:buFont typeface="Times New Roman"/>
                        <a:buNone/>
                      </a:pPr>
                      <a:r>
                        <a:rPr b="1" i="0" lang="en-US" sz="2400" u="none" cap="none" strike="noStrike">
                          <a:solidFill>
                            <a:srgbClr val="11027E"/>
                          </a:solidFill>
                          <a:latin typeface="Times New Roman"/>
                          <a:ea typeface="Times New Roman"/>
                          <a:cs typeface="Times New Roman"/>
                          <a:sym typeface="Times New Roman"/>
                        </a:rPr>
                        <a:t>Strikes, riot, exceptional adverse weather, force majeure.</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342900" lvl="0" marL="342900" marR="0" rtl="0" algn="ctr">
                        <a:lnSpc>
                          <a:spcPct val="100000"/>
                        </a:lnSpc>
                        <a:spcBef>
                          <a:spcPts val="0"/>
                        </a:spcBef>
                        <a:spcAft>
                          <a:spcPts val="0"/>
                        </a:spcAft>
                        <a:buClr>
                          <a:srgbClr val="11027E"/>
                        </a:buClr>
                        <a:buSzPts val="2400"/>
                        <a:buFont typeface="Times New Roman"/>
                        <a:buNone/>
                      </a:pPr>
                      <a:r>
                        <a:rPr b="1" i="0" lang="en-US" sz="2400" u="none" cap="none" strike="noStrike">
                          <a:solidFill>
                            <a:srgbClr val="11027E"/>
                          </a:solidFill>
                          <a:latin typeface="Times New Roman"/>
                          <a:ea typeface="Times New Roman"/>
                          <a:cs typeface="Times New Roman"/>
                          <a:sym typeface="Times New Roman"/>
                        </a:rPr>
                        <a:t>Extension of time to defray deduction of liquidated damages, but no costs.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271" name="Google Shape;271;p18"/>
          <p:cNvSpPr/>
          <p:nvPr/>
        </p:nvSpPr>
        <p:spPr>
          <a:xfrm>
            <a:off x="6342558" y="2457227"/>
            <a:ext cx="1264128" cy="457754"/>
          </a:xfrm>
          <a:prstGeom prst="rect">
            <a:avLst/>
          </a:prstGeom>
          <a:noFill/>
          <a:ln>
            <a:noFill/>
          </a:ln>
        </p:spPr>
        <p:txBody>
          <a:bodyPr anchorCtr="0" anchor="t" bIns="45700" lIns="91425" spcFirstLastPara="1" rIns="91425" wrap="square" tIns="45700">
            <a:spAutoFit/>
          </a:bodyPr>
          <a:lstStyle/>
          <a:p>
            <a:pPr indent="0" lvl="0" marL="0" marR="0" rtl="0" algn="r">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Source: [5]</a:t>
            </a:r>
            <a:endParaRPr sz="1400">
              <a:solidFill>
                <a:schemeClr val="dk1"/>
              </a:solidFill>
              <a:latin typeface="Batang"/>
              <a:ea typeface="Batang"/>
              <a:cs typeface="Batang"/>
              <a:sym typeface="Batang"/>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9"/>
          <p:cNvSpPr txBox="1"/>
          <p:nvPr>
            <p:ph type="title"/>
          </p:nvPr>
        </p:nvSpPr>
        <p:spPr>
          <a:xfrm>
            <a:off x="627185"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TYPES OF CONSTRUCTION DELAY [6]</a:t>
            </a:r>
            <a:endParaRPr b="1" sz="3600">
              <a:solidFill>
                <a:srgbClr val="002060"/>
              </a:solidFill>
              <a:latin typeface="Times New Roman"/>
              <a:ea typeface="Times New Roman"/>
              <a:cs typeface="Times New Roman"/>
              <a:sym typeface="Times New Roman"/>
            </a:endParaRPr>
          </a:p>
        </p:txBody>
      </p:sp>
      <p:sp>
        <p:nvSpPr>
          <p:cNvPr id="277" name="Google Shape;277;p19"/>
          <p:cNvSpPr txBox="1"/>
          <p:nvPr>
            <p:ph idx="1" type="body"/>
          </p:nvPr>
        </p:nvSpPr>
        <p:spPr>
          <a:xfrm>
            <a:off x="162951" y="1009697"/>
            <a:ext cx="7296905" cy="5981945"/>
          </a:xfrm>
          <a:prstGeom prst="rect">
            <a:avLst/>
          </a:prstGeom>
          <a:noFill/>
          <a:ln>
            <a:noFill/>
          </a:ln>
        </p:spPr>
        <p:txBody>
          <a:bodyPr anchorCtr="0" anchor="t" bIns="45700" lIns="91425" spcFirstLastPara="1" rIns="91425" wrap="square" tIns="45700">
            <a:normAutofit fontScale="92500"/>
          </a:bodyPr>
          <a:lstStyle/>
          <a:p>
            <a:pPr indent="-514350" lvl="2" marL="514350" rtl="0" algn="l">
              <a:lnSpc>
                <a:spcPct val="90000"/>
              </a:lnSpc>
              <a:spcBef>
                <a:spcPts val="0"/>
              </a:spcBef>
              <a:spcAft>
                <a:spcPts val="0"/>
              </a:spcAft>
              <a:buClr>
                <a:srgbClr val="FF0000"/>
              </a:buClr>
              <a:buSzPct val="100000"/>
              <a:buFont typeface="Calibri"/>
              <a:buAutoNum type="arabicPeriod"/>
            </a:pPr>
            <a:r>
              <a:rPr b="1" lang="en-US" sz="2800">
                <a:solidFill>
                  <a:srgbClr val="FF0000"/>
                </a:solidFill>
                <a:latin typeface="Times New Roman"/>
                <a:ea typeface="Times New Roman"/>
                <a:cs typeface="Times New Roman"/>
                <a:sym typeface="Times New Roman"/>
              </a:rPr>
              <a:t>Date Delay  </a:t>
            </a:r>
            <a:endParaRPr/>
          </a:p>
          <a:p>
            <a:pPr indent="0" lvl="2" marL="0" rtl="0" algn="just">
              <a:lnSpc>
                <a:spcPct val="110000"/>
              </a:lnSpc>
              <a:spcBef>
                <a:spcPts val="1000"/>
              </a:spcBef>
              <a:spcAft>
                <a:spcPts val="0"/>
              </a:spcAft>
              <a:buClr>
                <a:srgbClr val="FF33CC"/>
              </a:buClr>
              <a:buSzPct val="100000"/>
              <a:buNone/>
            </a:pPr>
            <a:r>
              <a:rPr b="1" i="1" lang="en-US" sz="2800">
                <a:solidFill>
                  <a:srgbClr val="FF33CC"/>
                </a:solidFill>
                <a:latin typeface="Times New Roman"/>
                <a:ea typeface="Times New Roman"/>
                <a:cs typeface="Times New Roman"/>
                <a:sym typeface="Times New Roman"/>
              </a:rPr>
              <a:t>Description:</a:t>
            </a:r>
            <a:r>
              <a:rPr b="1" i="1" lang="en-US" sz="2800">
                <a:latin typeface="Times New Roman"/>
                <a:ea typeface="Times New Roman"/>
                <a:cs typeface="Times New Roman"/>
                <a:sym typeface="Times New Roman"/>
              </a:rPr>
              <a:t> </a:t>
            </a:r>
            <a:r>
              <a:rPr b="1" lang="en-US" sz="2800">
                <a:latin typeface="Times New Roman"/>
                <a:ea typeface="Times New Roman"/>
                <a:cs typeface="Times New Roman"/>
                <a:sym typeface="Times New Roman"/>
              </a:rPr>
              <a:t> An activity cannot start (or finish) until a specific date irrespective of when preceding activities were carried out or were planned to be carried out.</a:t>
            </a:r>
            <a:endParaRPr b="1" sz="2800">
              <a:latin typeface="Times New Roman"/>
              <a:ea typeface="Times New Roman"/>
              <a:cs typeface="Times New Roman"/>
              <a:sym typeface="Times New Roman"/>
            </a:endParaRPr>
          </a:p>
          <a:p>
            <a:pPr indent="0" lvl="2" marL="0" rtl="0" algn="just">
              <a:lnSpc>
                <a:spcPct val="110000"/>
              </a:lnSpc>
              <a:spcBef>
                <a:spcPts val="1000"/>
              </a:spcBef>
              <a:spcAft>
                <a:spcPts val="0"/>
              </a:spcAft>
              <a:buClr>
                <a:srgbClr val="FF33CC"/>
              </a:buClr>
              <a:buSzPct val="100000"/>
              <a:buNone/>
            </a:pPr>
            <a:r>
              <a:rPr b="1" i="1" lang="en-US" sz="2800">
                <a:solidFill>
                  <a:srgbClr val="FF33CC"/>
                </a:solidFill>
                <a:latin typeface="Times New Roman"/>
                <a:ea typeface="Times New Roman"/>
                <a:cs typeface="Times New Roman"/>
                <a:sym typeface="Times New Roman"/>
              </a:rPr>
              <a:t>Example:  </a:t>
            </a:r>
            <a:r>
              <a:rPr b="1" lang="en-US" sz="2800">
                <a:latin typeface="Times New Roman"/>
                <a:ea typeface="Times New Roman"/>
                <a:cs typeface="Times New Roman"/>
                <a:sym typeface="Times New Roman"/>
              </a:rPr>
              <a:t>The delivery of plant or material scheduled for a specific date without which the work cannot proceed.</a:t>
            </a:r>
            <a:endParaRPr/>
          </a:p>
          <a:p>
            <a:pPr indent="0" lvl="2" marL="0" rtl="0" algn="just">
              <a:lnSpc>
                <a:spcPct val="110000"/>
              </a:lnSpc>
              <a:spcBef>
                <a:spcPts val="1000"/>
              </a:spcBef>
              <a:spcAft>
                <a:spcPts val="0"/>
              </a:spcAft>
              <a:buClr>
                <a:schemeClr val="dk1"/>
              </a:buClr>
              <a:buSzPct val="100000"/>
              <a:buNone/>
            </a:pPr>
            <a:r>
              <a:rPr b="1" lang="en-US" sz="2800">
                <a:latin typeface="Times New Roman"/>
                <a:ea typeface="Times New Roman"/>
                <a:cs typeface="Times New Roman"/>
                <a:sym typeface="Times New Roman"/>
              </a:rPr>
              <a:t>The release of information without which the activity cannot proceed.</a:t>
            </a:r>
            <a:endParaRPr b="1" sz="2800">
              <a:latin typeface="Times New Roman"/>
              <a:ea typeface="Times New Roman"/>
              <a:cs typeface="Times New Roman"/>
              <a:sym typeface="Times New Roman"/>
            </a:endParaRPr>
          </a:p>
          <a:p>
            <a:pPr indent="0" lvl="2" marL="0" rtl="0" algn="just">
              <a:lnSpc>
                <a:spcPct val="110000"/>
              </a:lnSpc>
              <a:spcBef>
                <a:spcPts val="1000"/>
              </a:spcBef>
              <a:spcAft>
                <a:spcPts val="0"/>
              </a:spcAft>
              <a:buClr>
                <a:srgbClr val="FF33CC"/>
              </a:buClr>
              <a:buSzPct val="100000"/>
              <a:buNone/>
            </a:pPr>
            <a:r>
              <a:rPr b="1" i="1" lang="en-US" sz="2800">
                <a:solidFill>
                  <a:srgbClr val="FF33CC"/>
                </a:solidFill>
                <a:latin typeface="Times New Roman"/>
                <a:ea typeface="Times New Roman"/>
                <a:cs typeface="Times New Roman"/>
                <a:sym typeface="Times New Roman"/>
              </a:rPr>
              <a:t>Simulation method:  </a:t>
            </a:r>
            <a:r>
              <a:rPr b="1" lang="en-US" sz="2800">
                <a:latin typeface="Times New Roman"/>
                <a:ea typeface="Times New Roman"/>
                <a:cs typeface="Times New Roman"/>
                <a:sym typeface="Times New Roman"/>
              </a:rPr>
              <a:t>The addition of an ‘imposed date’ to the relevant activity in the network.</a:t>
            </a:r>
            <a:endParaRPr b="1" sz="2800">
              <a:latin typeface="Times New Roman"/>
              <a:ea typeface="Times New Roman"/>
              <a:cs typeface="Times New Roman"/>
              <a:sym typeface="Times New Roman"/>
            </a:endParaRPr>
          </a:p>
          <a:p>
            <a:pPr indent="0" lvl="2" marL="0" rtl="0" algn="just">
              <a:lnSpc>
                <a:spcPct val="90000"/>
              </a:lnSpc>
              <a:spcBef>
                <a:spcPts val="1000"/>
              </a:spcBef>
              <a:spcAft>
                <a:spcPts val="0"/>
              </a:spcAft>
              <a:buClr>
                <a:schemeClr val="dk1"/>
              </a:buClr>
              <a:buSzPct val="100000"/>
              <a:buNone/>
            </a:pPr>
            <a:r>
              <a:t/>
            </a:r>
            <a:endParaRPr b="1" sz="2800">
              <a:latin typeface="Times New Roman"/>
              <a:ea typeface="Times New Roman"/>
              <a:cs typeface="Times New Roman"/>
              <a:sym typeface="Times New Roman"/>
            </a:endParaRPr>
          </a:p>
          <a:p>
            <a:pPr indent="-64135" lvl="0" marL="228600" rtl="0" algn="l">
              <a:lnSpc>
                <a:spcPct val="90000"/>
              </a:lnSpc>
              <a:spcBef>
                <a:spcPts val="1000"/>
              </a:spcBef>
              <a:spcAft>
                <a:spcPts val="0"/>
              </a:spcAft>
              <a:buClr>
                <a:schemeClr val="dk1"/>
              </a:buClr>
              <a:buSzPct val="100000"/>
              <a:buNone/>
            </a:pPr>
            <a:r>
              <a:t/>
            </a:r>
            <a:endParaRPr/>
          </a:p>
        </p:txBody>
      </p:sp>
      <p:graphicFrame>
        <p:nvGraphicFramePr>
          <p:cNvPr id="278" name="Google Shape;278;p19"/>
          <p:cNvGraphicFramePr/>
          <p:nvPr/>
        </p:nvGraphicFramePr>
        <p:xfrm>
          <a:off x="7731785" y="1836281"/>
          <a:ext cx="3000000" cy="3000000"/>
        </p:xfrm>
        <a:graphic>
          <a:graphicData uri="http://schemas.openxmlformats.org/drawingml/2006/table">
            <a:tbl>
              <a:tblPr>
                <a:noFill/>
                <a:tableStyleId>{44541271-334A-4FD5-8DD5-5483D85C5E52}</a:tableStyleId>
              </a:tblPr>
              <a:tblGrid>
                <a:gridCol w="260350"/>
                <a:gridCol w="306400"/>
                <a:gridCol w="295275"/>
                <a:gridCol w="268275"/>
                <a:gridCol w="231775"/>
                <a:gridCol w="334975"/>
                <a:gridCol w="284150"/>
                <a:gridCol w="282575"/>
                <a:gridCol w="282575"/>
                <a:gridCol w="320675"/>
                <a:gridCol w="300050"/>
                <a:gridCol w="227000"/>
                <a:gridCol w="284175"/>
                <a:gridCol w="282575"/>
              </a:tblGrid>
              <a:tr h="833450">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graphicFrame>
        <p:nvGraphicFramePr>
          <p:cNvPr id="279" name="Google Shape;279;p19"/>
          <p:cNvGraphicFramePr/>
          <p:nvPr/>
        </p:nvGraphicFramePr>
        <p:xfrm>
          <a:off x="7731785" y="3060243"/>
          <a:ext cx="3000000" cy="3000000"/>
        </p:xfrm>
        <a:graphic>
          <a:graphicData uri="http://schemas.openxmlformats.org/drawingml/2006/table">
            <a:tbl>
              <a:tblPr>
                <a:noFill/>
                <a:tableStyleId>{44541271-334A-4FD5-8DD5-5483D85C5E52}</a:tableStyleId>
              </a:tblPr>
              <a:tblGrid>
                <a:gridCol w="260350"/>
                <a:gridCol w="304800"/>
                <a:gridCol w="282575"/>
                <a:gridCol w="282575"/>
                <a:gridCol w="231775"/>
                <a:gridCol w="334975"/>
                <a:gridCol w="284150"/>
                <a:gridCol w="282575"/>
                <a:gridCol w="282575"/>
                <a:gridCol w="219075"/>
                <a:gridCol w="403225"/>
                <a:gridCol w="227025"/>
                <a:gridCol w="282575"/>
                <a:gridCol w="282575"/>
              </a:tblGrid>
              <a:tr h="750900">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280" name="Google Shape;280;p19"/>
          <p:cNvSpPr/>
          <p:nvPr/>
        </p:nvSpPr>
        <p:spPr>
          <a:xfrm>
            <a:off x="7731785" y="1836282"/>
            <a:ext cx="1368425" cy="1174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1" name="Google Shape;281;p19"/>
          <p:cNvSpPr/>
          <p:nvPr/>
        </p:nvSpPr>
        <p:spPr>
          <a:xfrm>
            <a:off x="8596972" y="2064881"/>
            <a:ext cx="1389062" cy="131762"/>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2" name="Google Shape;282;p19"/>
          <p:cNvSpPr/>
          <p:nvPr/>
        </p:nvSpPr>
        <p:spPr>
          <a:xfrm>
            <a:off x="9995560" y="2296657"/>
            <a:ext cx="904875" cy="115887"/>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283" name="Google Shape;283;p19"/>
          <p:cNvCxnSpPr/>
          <p:nvPr/>
        </p:nvCxnSpPr>
        <p:spPr>
          <a:xfrm>
            <a:off x="8596972" y="1980743"/>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284" name="Google Shape;284;p19"/>
          <p:cNvCxnSpPr/>
          <p:nvPr/>
        </p:nvCxnSpPr>
        <p:spPr>
          <a:xfrm>
            <a:off x="9100209" y="1980743"/>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285" name="Google Shape;285;p19"/>
          <p:cNvCxnSpPr/>
          <p:nvPr/>
        </p:nvCxnSpPr>
        <p:spPr>
          <a:xfrm>
            <a:off x="9995559" y="2183943"/>
            <a:ext cx="0" cy="115888"/>
          </a:xfrm>
          <a:prstGeom prst="straightConnector1">
            <a:avLst/>
          </a:prstGeom>
          <a:noFill/>
          <a:ln cap="flat" cmpd="sng" w="9525">
            <a:solidFill>
              <a:srgbClr val="000000"/>
            </a:solidFill>
            <a:prstDash val="solid"/>
            <a:round/>
            <a:headEnd len="med" w="med" type="none"/>
            <a:tailEnd len="med" w="med" type="triangle"/>
          </a:ln>
        </p:spPr>
      </p:cxnSp>
      <p:sp>
        <p:nvSpPr>
          <p:cNvPr id="286" name="Google Shape;286;p19"/>
          <p:cNvSpPr/>
          <p:nvPr/>
        </p:nvSpPr>
        <p:spPr>
          <a:xfrm>
            <a:off x="7731785" y="3204706"/>
            <a:ext cx="1368425" cy="144462"/>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7" name="Google Shape;287;p19"/>
          <p:cNvSpPr/>
          <p:nvPr/>
        </p:nvSpPr>
        <p:spPr>
          <a:xfrm>
            <a:off x="9100210" y="3420606"/>
            <a:ext cx="1427163" cy="133350"/>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8" name="Google Shape;288;p19"/>
          <p:cNvSpPr/>
          <p:nvPr/>
        </p:nvSpPr>
        <p:spPr>
          <a:xfrm>
            <a:off x="10527373" y="3652382"/>
            <a:ext cx="1165225" cy="128587"/>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289" name="Google Shape;289;p19"/>
          <p:cNvCxnSpPr/>
          <p:nvPr/>
        </p:nvCxnSpPr>
        <p:spPr>
          <a:xfrm>
            <a:off x="8523947" y="3349168"/>
            <a:ext cx="576262" cy="71438"/>
          </a:xfrm>
          <a:prstGeom prst="straightConnector1">
            <a:avLst/>
          </a:prstGeom>
          <a:noFill/>
          <a:ln cap="flat" cmpd="sng" w="9525">
            <a:solidFill>
              <a:srgbClr val="000000"/>
            </a:solidFill>
            <a:prstDash val="solid"/>
            <a:round/>
            <a:headEnd len="med" w="med" type="none"/>
            <a:tailEnd len="med" w="med" type="triangle"/>
          </a:ln>
        </p:spPr>
      </p:cxnSp>
      <p:cxnSp>
        <p:nvCxnSpPr>
          <p:cNvPr id="290" name="Google Shape;290;p19"/>
          <p:cNvCxnSpPr/>
          <p:nvPr/>
        </p:nvCxnSpPr>
        <p:spPr>
          <a:xfrm>
            <a:off x="9100210" y="3349168"/>
            <a:ext cx="936625" cy="71438"/>
          </a:xfrm>
          <a:prstGeom prst="straightConnector1">
            <a:avLst/>
          </a:prstGeom>
          <a:noFill/>
          <a:ln cap="flat" cmpd="sng" w="9525">
            <a:solidFill>
              <a:srgbClr val="000000"/>
            </a:solidFill>
            <a:prstDash val="solid"/>
            <a:round/>
            <a:headEnd len="med" w="med" type="none"/>
            <a:tailEnd len="med" w="med" type="triangle"/>
          </a:ln>
        </p:spPr>
      </p:cxnSp>
      <p:cxnSp>
        <p:nvCxnSpPr>
          <p:cNvPr id="291" name="Google Shape;291;p19"/>
          <p:cNvCxnSpPr/>
          <p:nvPr/>
        </p:nvCxnSpPr>
        <p:spPr>
          <a:xfrm>
            <a:off x="10528959" y="3547606"/>
            <a:ext cx="1588" cy="125412"/>
          </a:xfrm>
          <a:prstGeom prst="straightConnector1">
            <a:avLst/>
          </a:prstGeom>
          <a:noFill/>
          <a:ln cap="flat" cmpd="sng" w="9525">
            <a:solidFill>
              <a:srgbClr val="000000"/>
            </a:solidFill>
            <a:prstDash val="solid"/>
            <a:round/>
            <a:headEnd len="med" w="med" type="none"/>
            <a:tailEnd len="med" w="med" type="triangle"/>
          </a:ln>
        </p:spPr>
      </p:cxnSp>
      <p:sp>
        <p:nvSpPr>
          <p:cNvPr id="292" name="Google Shape;292;p19"/>
          <p:cNvSpPr/>
          <p:nvPr/>
        </p:nvSpPr>
        <p:spPr>
          <a:xfrm>
            <a:off x="8999403" y="3949242"/>
            <a:ext cx="1138238"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Date Delay</a:t>
            </a:r>
            <a:endParaRPr/>
          </a:p>
        </p:txBody>
      </p:sp>
      <p:sp>
        <p:nvSpPr>
          <p:cNvPr id="293" name="Google Shape;293;p19"/>
          <p:cNvSpPr/>
          <p:nvPr/>
        </p:nvSpPr>
        <p:spPr>
          <a:xfrm>
            <a:off x="7731785" y="2647985"/>
            <a:ext cx="3802062"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The ‘As-Planned or ‘Baseline’ Network</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20"/>
          <p:cNvSpPr txBox="1"/>
          <p:nvPr>
            <p:ph type="title"/>
          </p:nvPr>
        </p:nvSpPr>
        <p:spPr>
          <a:xfrm>
            <a:off x="528711"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TYPES OF CONSTRUCTION DELAY (Cont’d..) </a:t>
            </a:r>
            <a:endParaRPr sz="3600"/>
          </a:p>
        </p:txBody>
      </p:sp>
      <p:sp>
        <p:nvSpPr>
          <p:cNvPr id="299" name="Google Shape;299;p20"/>
          <p:cNvSpPr txBox="1"/>
          <p:nvPr>
            <p:ph idx="1" type="body"/>
          </p:nvPr>
        </p:nvSpPr>
        <p:spPr>
          <a:xfrm>
            <a:off x="303627" y="1192578"/>
            <a:ext cx="7081911" cy="5665421"/>
          </a:xfrm>
          <a:prstGeom prst="rect">
            <a:avLst/>
          </a:prstGeom>
          <a:noFill/>
          <a:ln>
            <a:noFill/>
          </a:ln>
        </p:spPr>
        <p:txBody>
          <a:bodyPr anchorCtr="0" anchor="t" bIns="45700" lIns="91425" spcFirstLastPara="1" rIns="91425" wrap="square" tIns="45700">
            <a:normAutofit/>
          </a:bodyPr>
          <a:lstStyle/>
          <a:p>
            <a:pPr indent="-514350" lvl="2" marL="514350" rtl="0" algn="l">
              <a:lnSpc>
                <a:spcPct val="90000"/>
              </a:lnSpc>
              <a:spcBef>
                <a:spcPts val="0"/>
              </a:spcBef>
              <a:spcAft>
                <a:spcPts val="0"/>
              </a:spcAft>
              <a:buClr>
                <a:srgbClr val="FF0000"/>
              </a:buClr>
              <a:buSzPts val="2600"/>
              <a:buAutoNum type="arabicPeriod" startAt="2"/>
            </a:pPr>
            <a:r>
              <a:rPr b="1" lang="en-US" sz="2600">
                <a:solidFill>
                  <a:srgbClr val="FF0000"/>
                </a:solidFill>
                <a:latin typeface="Times New Roman"/>
                <a:ea typeface="Times New Roman"/>
                <a:cs typeface="Times New Roman"/>
                <a:sym typeface="Times New Roman"/>
              </a:rPr>
              <a:t>Total Delay </a:t>
            </a:r>
            <a:endParaRPr b="1" sz="2600">
              <a:solidFill>
                <a:srgbClr val="FF0000"/>
              </a:solidFill>
              <a:latin typeface="Times New Roman"/>
              <a:ea typeface="Times New Roman"/>
              <a:cs typeface="Times New Roman"/>
              <a:sym typeface="Times New Roman"/>
            </a:endParaRPr>
          </a:p>
          <a:p>
            <a:pPr indent="0" lvl="2" marL="0" rtl="0" algn="just">
              <a:lnSpc>
                <a:spcPct val="100000"/>
              </a:lnSpc>
              <a:spcBef>
                <a:spcPts val="1000"/>
              </a:spcBef>
              <a:spcAft>
                <a:spcPts val="0"/>
              </a:spcAft>
              <a:buClr>
                <a:srgbClr val="FF33CC"/>
              </a:buClr>
              <a:buSzPts val="2800"/>
              <a:buNone/>
            </a:pPr>
            <a:r>
              <a:rPr b="1" i="1" lang="en-US" sz="2800">
                <a:solidFill>
                  <a:srgbClr val="FF33CC"/>
                </a:solidFill>
                <a:latin typeface="Times New Roman"/>
                <a:ea typeface="Times New Roman"/>
                <a:cs typeface="Times New Roman"/>
                <a:sym typeface="Times New Roman"/>
              </a:rPr>
              <a:t>Description:</a:t>
            </a:r>
            <a:r>
              <a:rPr lang="en-US" sz="2800">
                <a:latin typeface="Times New Roman"/>
                <a:ea typeface="Times New Roman"/>
                <a:cs typeface="Times New Roman"/>
                <a:sym typeface="Times New Roman"/>
              </a:rPr>
              <a:t>  </a:t>
            </a:r>
            <a:r>
              <a:rPr b="1" lang="en-US" sz="2800">
                <a:latin typeface="Times New Roman"/>
                <a:ea typeface="Times New Roman"/>
                <a:cs typeface="Times New Roman"/>
                <a:sym typeface="Times New Roman"/>
              </a:rPr>
              <a:t>Complete stoppage to all part of the works occurs.</a:t>
            </a:r>
            <a:endParaRPr b="1" sz="2800">
              <a:latin typeface="Times New Roman"/>
              <a:ea typeface="Times New Roman"/>
              <a:cs typeface="Times New Roman"/>
              <a:sym typeface="Times New Roman"/>
            </a:endParaRPr>
          </a:p>
          <a:p>
            <a:pPr indent="0" lvl="2" marL="0" rtl="0" algn="just">
              <a:lnSpc>
                <a:spcPct val="100000"/>
              </a:lnSpc>
              <a:spcBef>
                <a:spcPts val="1000"/>
              </a:spcBef>
              <a:spcAft>
                <a:spcPts val="0"/>
              </a:spcAft>
              <a:buClr>
                <a:srgbClr val="FF33CC"/>
              </a:buClr>
              <a:buSzPts val="2800"/>
              <a:buNone/>
            </a:pPr>
            <a:r>
              <a:rPr b="1" i="1" lang="en-US" sz="2800">
                <a:solidFill>
                  <a:srgbClr val="FF33CC"/>
                </a:solidFill>
                <a:latin typeface="Times New Roman"/>
                <a:ea typeface="Times New Roman"/>
                <a:cs typeface="Times New Roman"/>
                <a:sym typeface="Times New Roman"/>
              </a:rPr>
              <a:t>Example:</a:t>
            </a:r>
            <a:r>
              <a:rPr i="1" lang="en-US" sz="2800">
                <a:latin typeface="Times New Roman"/>
                <a:ea typeface="Times New Roman"/>
                <a:cs typeface="Times New Roman"/>
                <a:sym typeface="Times New Roman"/>
              </a:rPr>
              <a:t> </a:t>
            </a:r>
            <a:r>
              <a:rPr b="1" lang="en-US" sz="2800">
                <a:latin typeface="Times New Roman"/>
                <a:ea typeface="Times New Roman"/>
                <a:cs typeface="Times New Roman"/>
                <a:sym typeface="Times New Roman"/>
              </a:rPr>
              <a:t>Strikes and lockouts, Postponement of the works, Inability to gain access to or egress from the works, Effects of weather not catered for in the original program.</a:t>
            </a:r>
            <a:endParaRPr b="1" sz="2800">
              <a:latin typeface="Times New Roman"/>
              <a:ea typeface="Times New Roman"/>
              <a:cs typeface="Times New Roman"/>
              <a:sym typeface="Times New Roman"/>
            </a:endParaRPr>
          </a:p>
          <a:p>
            <a:pPr indent="0" lvl="2" marL="0" rtl="0" algn="just">
              <a:lnSpc>
                <a:spcPct val="100000"/>
              </a:lnSpc>
              <a:spcBef>
                <a:spcPts val="1000"/>
              </a:spcBef>
              <a:spcAft>
                <a:spcPts val="0"/>
              </a:spcAft>
              <a:buClr>
                <a:srgbClr val="FF33CC"/>
              </a:buClr>
              <a:buSzPts val="2800"/>
              <a:buNone/>
            </a:pPr>
            <a:r>
              <a:rPr b="1" i="1" lang="en-US" sz="2800">
                <a:solidFill>
                  <a:srgbClr val="FF33CC"/>
                </a:solidFill>
                <a:latin typeface="Times New Roman"/>
                <a:ea typeface="Times New Roman"/>
                <a:cs typeface="Times New Roman"/>
                <a:sym typeface="Times New Roman"/>
              </a:rPr>
              <a:t>Simulation Method: </a:t>
            </a:r>
            <a:r>
              <a:rPr b="1" lang="en-US" sz="2800">
                <a:latin typeface="Times New Roman"/>
                <a:ea typeface="Times New Roman"/>
                <a:cs typeface="Times New Roman"/>
                <a:sym typeface="Times New Roman"/>
              </a:rPr>
              <a:t>Adjustment to the calendar for the relevant activities.</a:t>
            </a:r>
            <a:endParaRPr b="1" sz="2800">
              <a:latin typeface="Times New Roman"/>
              <a:ea typeface="Times New Roman"/>
              <a:cs typeface="Times New Roman"/>
              <a:sym typeface="Times New Roman"/>
            </a:endParaRPr>
          </a:p>
          <a:p>
            <a:pPr indent="0" lvl="2" marL="0" rtl="0" algn="l">
              <a:lnSpc>
                <a:spcPct val="100000"/>
              </a:lnSpc>
              <a:spcBef>
                <a:spcPts val="1000"/>
              </a:spcBef>
              <a:spcAft>
                <a:spcPts val="0"/>
              </a:spcAft>
              <a:buClr>
                <a:schemeClr val="dk1"/>
              </a:buClr>
              <a:buSzPts val="2800"/>
              <a:buNone/>
            </a:pPr>
            <a:r>
              <a:t/>
            </a:r>
            <a:endParaRPr i="1" sz="2800"/>
          </a:p>
          <a:p>
            <a:pPr indent="0" lvl="2" marL="0" rtl="0" algn="l">
              <a:lnSpc>
                <a:spcPct val="90000"/>
              </a:lnSpc>
              <a:spcBef>
                <a:spcPts val="1000"/>
              </a:spcBef>
              <a:spcAft>
                <a:spcPts val="0"/>
              </a:spcAft>
              <a:buClr>
                <a:schemeClr val="dk1"/>
              </a:buClr>
              <a:buSzPts val="2800"/>
              <a:buNone/>
            </a:pPr>
            <a:r>
              <a:t/>
            </a:r>
            <a:endParaRPr i="1" sz="2800"/>
          </a:p>
          <a:p>
            <a:pPr indent="0" lvl="0" marL="0" rtl="0" algn="l">
              <a:lnSpc>
                <a:spcPct val="90000"/>
              </a:lnSpc>
              <a:spcBef>
                <a:spcPts val="1000"/>
              </a:spcBef>
              <a:spcAft>
                <a:spcPts val="0"/>
              </a:spcAft>
              <a:buClr>
                <a:schemeClr val="dk1"/>
              </a:buClr>
              <a:buSzPts val="2800"/>
              <a:buNone/>
            </a:pPr>
            <a:r>
              <a:t/>
            </a:r>
            <a:endParaRPr i="1"/>
          </a:p>
        </p:txBody>
      </p:sp>
      <p:sp>
        <p:nvSpPr>
          <p:cNvPr id="300" name="Google Shape;300;p20"/>
          <p:cNvSpPr/>
          <p:nvPr/>
        </p:nvSpPr>
        <p:spPr>
          <a:xfrm>
            <a:off x="9882404" y="315107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1" name="Google Shape;301;p20"/>
          <p:cNvSpPr/>
          <p:nvPr/>
        </p:nvSpPr>
        <p:spPr>
          <a:xfrm>
            <a:off x="9882404" y="315107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2" name="Google Shape;302;p20"/>
          <p:cNvSpPr/>
          <p:nvPr/>
        </p:nvSpPr>
        <p:spPr>
          <a:xfrm>
            <a:off x="9882404" y="315107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3" name="Google Shape;303;p20"/>
          <p:cNvSpPr/>
          <p:nvPr/>
        </p:nvSpPr>
        <p:spPr>
          <a:xfrm>
            <a:off x="9882404" y="315107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aphicFrame>
        <p:nvGraphicFramePr>
          <p:cNvPr id="304" name="Google Shape;304;p20"/>
          <p:cNvGraphicFramePr/>
          <p:nvPr/>
        </p:nvGraphicFramePr>
        <p:xfrm>
          <a:off x="7826591" y="1734515"/>
          <a:ext cx="3000000" cy="3000000"/>
        </p:xfrm>
        <a:graphic>
          <a:graphicData uri="http://schemas.openxmlformats.org/drawingml/2006/table">
            <a:tbl>
              <a:tblPr>
                <a:noFill/>
                <a:tableStyleId>{44541271-334A-4FD5-8DD5-5483D85C5E52}</a:tableStyleId>
              </a:tblPr>
              <a:tblGrid>
                <a:gridCol w="260350"/>
                <a:gridCol w="306400"/>
                <a:gridCol w="295275"/>
                <a:gridCol w="268275"/>
                <a:gridCol w="231775"/>
                <a:gridCol w="334975"/>
                <a:gridCol w="284150"/>
                <a:gridCol w="282575"/>
                <a:gridCol w="282575"/>
                <a:gridCol w="320675"/>
                <a:gridCol w="300050"/>
                <a:gridCol w="227000"/>
                <a:gridCol w="284175"/>
                <a:gridCol w="282575"/>
              </a:tblGrid>
              <a:tr h="833450">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05" name="Google Shape;305;p20"/>
          <p:cNvSpPr/>
          <p:nvPr/>
        </p:nvSpPr>
        <p:spPr>
          <a:xfrm>
            <a:off x="9879229" y="316219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6" name="Google Shape;306;p20"/>
          <p:cNvSpPr/>
          <p:nvPr/>
        </p:nvSpPr>
        <p:spPr>
          <a:xfrm>
            <a:off x="9879229" y="316219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7" name="Google Shape;307;p20"/>
          <p:cNvSpPr/>
          <p:nvPr/>
        </p:nvSpPr>
        <p:spPr>
          <a:xfrm>
            <a:off x="9879229" y="316219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8" name="Google Shape;308;p20"/>
          <p:cNvSpPr/>
          <p:nvPr/>
        </p:nvSpPr>
        <p:spPr>
          <a:xfrm>
            <a:off x="9879229" y="316219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9" name="Google Shape;309;p20"/>
          <p:cNvSpPr/>
          <p:nvPr/>
        </p:nvSpPr>
        <p:spPr>
          <a:xfrm>
            <a:off x="9888754" y="315742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0" name="Google Shape;310;p20"/>
          <p:cNvSpPr/>
          <p:nvPr/>
        </p:nvSpPr>
        <p:spPr>
          <a:xfrm>
            <a:off x="9888754" y="315742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1" name="Google Shape;311;p20"/>
          <p:cNvSpPr/>
          <p:nvPr/>
        </p:nvSpPr>
        <p:spPr>
          <a:xfrm>
            <a:off x="9888754" y="315742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2" name="Google Shape;312;p20"/>
          <p:cNvSpPr/>
          <p:nvPr/>
        </p:nvSpPr>
        <p:spPr>
          <a:xfrm>
            <a:off x="9888754" y="315742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3" name="Google Shape;313;p20"/>
          <p:cNvSpPr/>
          <p:nvPr/>
        </p:nvSpPr>
        <p:spPr>
          <a:xfrm>
            <a:off x="9888754" y="315742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aphicFrame>
        <p:nvGraphicFramePr>
          <p:cNvPr id="314" name="Google Shape;314;p20"/>
          <p:cNvGraphicFramePr/>
          <p:nvPr/>
        </p:nvGraphicFramePr>
        <p:xfrm>
          <a:off x="7826591" y="3119330"/>
          <a:ext cx="3000000" cy="3000000"/>
        </p:xfrm>
        <a:graphic>
          <a:graphicData uri="http://schemas.openxmlformats.org/drawingml/2006/table">
            <a:tbl>
              <a:tblPr>
                <a:noFill/>
                <a:tableStyleId>{44541271-334A-4FD5-8DD5-5483D85C5E52}</a:tableStyleId>
              </a:tblPr>
              <a:tblGrid>
                <a:gridCol w="260350"/>
                <a:gridCol w="304800"/>
                <a:gridCol w="296875"/>
                <a:gridCol w="269875"/>
                <a:gridCol w="230175"/>
                <a:gridCol w="334975"/>
                <a:gridCol w="282575"/>
                <a:gridCol w="282575"/>
                <a:gridCol w="282575"/>
                <a:gridCol w="282575"/>
                <a:gridCol w="338125"/>
                <a:gridCol w="227025"/>
                <a:gridCol w="284150"/>
                <a:gridCol w="284175"/>
              </a:tblGrid>
              <a:tr h="792175">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15" name="Google Shape;315;p20"/>
          <p:cNvSpPr/>
          <p:nvPr/>
        </p:nvSpPr>
        <p:spPr>
          <a:xfrm>
            <a:off x="8848940" y="3911492"/>
            <a:ext cx="1195388"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Total Delay</a:t>
            </a:r>
            <a:endParaRPr/>
          </a:p>
        </p:txBody>
      </p:sp>
      <p:sp>
        <p:nvSpPr>
          <p:cNvPr id="316" name="Google Shape;316;p20"/>
          <p:cNvSpPr/>
          <p:nvPr/>
        </p:nvSpPr>
        <p:spPr>
          <a:xfrm>
            <a:off x="9882404" y="320822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7" name="Google Shape;317;p20"/>
          <p:cNvSpPr/>
          <p:nvPr/>
        </p:nvSpPr>
        <p:spPr>
          <a:xfrm>
            <a:off x="9882404" y="320822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8" name="Google Shape;318;p20"/>
          <p:cNvSpPr/>
          <p:nvPr/>
        </p:nvSpPr>
        <p:spPr>
          <a:xfrm>
            <a:off x="9882404" y="320822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9" name="Google Shape;319;p20"/>
          <p:cNvSpPr/>
          <p:nvPr/>
        </p:nvSpPr>
        <p:spPr>
          <a:xfrm>
            <a:off x="9882404" y="3208229"/>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0" name="Google Shape;320;p20"/>
          <p:cNvSpPr/>
          <p:nvPr/>
        </p:nvSpPr>
        <p:spPr>
          <a:xfrm>
            <a:off x="9888754" y="2995504"/>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1" name="Google Shape;321;p20"/>
          <p:cNvSpPr/>
          <p:nvPr/>
        </p:nvSpPr>
        <p:spPr>
          <a:xfrm>
            <a:off x="9888754" y="2995504"/>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2" name="Google Shape;322;p20"/>
          <p:cNvSpPr/>
          <p:nvPr/>
        </p:nvSpPr>
        <p:spPr>
          <a:xfrm>
            <a:off x="9888754" y="2995504"/>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3" name="Google Shape;323;p20"/>
          <p:cNvSpPr/>
          <p:nvPr/>
        </p:nvSpPr>
        <p:spPr>
          <a:xfrm>
            <a:off x="9888754" y="2995504"/>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4" name="Google Shape;324;p20"/>
          <p:cNvSpPr/>
          <p:nvPr/>
        </p:nvSpPr>
        <p:spPr>
          <a:xfrm>
            <a:off x="9888754" y="2995504"/>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5" name="Google Shape;325;p20"/>
          <p:cNvSpPr/>
          <p:nvPr/>
        </p:nvSpPr>
        <p:spPr>
          <a:xfrm>
            <a:off x="9888754" y="2995504"/>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6" name="Google Shape;326;p20"/>
          <p:cNvSpPr/>
          <p:nvPr/>
        </p:nvSpPr>
        <p:spPr>
          <a:xfrm>
            <a:off x="9888754" y="315584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7" name="Google Shape;327;p20"/>
          <p:cNvSpPr/>
          <p:nvPr/>
        </p:nvSpPr>
        <p:spPr>
          <a:xfrm>
            <a:off x="9888754" y="315584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8" name="Google Shape;328;p20"/>
          <p:cNvSpPr/>
          <p:nvPr/>
        </p:nvSpPr>
        <p:spPr>
          <a:xfrm>
            <a:off x="9888754" y="315584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9" name="Google Shape;329;p20"/>
          <p:cNvSpPr/>
          <p:nvPr/>
        </p:nvSpPr>
        <p:spPr>
          <a:xfrm>
            <a:off x="9888754" y="315584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0" name="Google Shape;330;p20"/>
          <p:cNvSpPr/>
          <p:nvPr/>
        </p:nvSpPr>
        <p:spPr>
          <a:xfrm>
            <a:off x="9888754" y="315584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1" name="Google Shape;331;p20"/>
          <p:cNvSpPr/>
          <p:nvPr/>
        </p:nvSpPr>
        <p:spPr>
          <a:xfrm>
            <a:off x="9888754" y="315584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2" name="Google Shape;332;p20"/>
          <p:cNvSpPr/>
          <p:nvPr/>
        </p:nvSpPr>
        <p:spPr>
          <a:xfrm>
            <a:off x="9888754" y="315584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3" name="Google Shape;333;p20"/>
          <p:cNvSpPr/>
          <p:nvPr/>
        </p:nvSpPr>
        <p:spPr>
          <a:xfrm>
            <a:off x="9888754" y="3155842"/>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4" name="Google Shape;334;p20"/>
          <p:cNvSpPr/>
          <p:nvPr/>
        </p:nvSpPr>
        <p:spPr>
          <a:xfrm>
            <a:off x="7826591" y="1734516"/>
            <a:ext cx="1368425" cy="1174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5" name="Google Shape;335;p20"/>
          <p:cNvSpPr/>
          <p:nvPr/>
        </p:nvSpPr>
        <p:spPr>
          <a:xfrm>
            <a:off x="8691778" y="1963115"/>
            <a:ext cx="1389062" cy="131762"/>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6" name="Google Shape;336;p20"/>
          <p:cNvSpPr/>
          <p:nvPr/>
        </p:nvSpPr>
        <p:spPr>
          <a:xfrm>
            <a:off x="10090366" y="2194891"/>
            <a:ext cx="904875" cy="115887"/>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337" name="Google Shape;337;p20"/>
          <p:cNvCxnSpPr/>
          <p:nvPr/>
        </p:nvCxnSpPr>
        <p:spPr>
          <a:xfrm>
            <a:off x="8691778" y="1878977"/>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338" name="Google Shape;338;p20"/>
          <p:cNvCxnSpPr/>
          <p:nvPr/>
        </p:nvCxnSpPr>
        <p:spPr>
          <a:xfrm>
            <a:off x="9195015" y="1878977"/>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339" name="Google Shape;339;p20"/>
          <p:cNvCxnSpPr/>
          <p:nvPr/>
        </p:nvCxnSpPr>
        <p:spPr>
          <a:xfrm>
            <a:off x="10090365" y="2082177"/>
            <a:ext cx="0" cy="115888"/>
          </a:xfrm>
          <a:prstGeom prst="straightConnector1">
            <a:avLst/>
          </a:prstGeom>
          <a:noFill/>
          <a:ln cap="flat" cmpd="sng" w="9525">
            <a:solidFill>
              <a:srgbClr val="000000"/>
            </a:solidFill>
            <a:prstDash val="solid"/>
            <a:round/>
            <a:headEnd len="med" w="med" type="none"/>
            <a:tailEnd len="med" w="med" type="triangle"/>
          </a:ln>
        </p:spPr>
      </p:cxnSp>
      <p:sp>
        <p:nvSpPr>
          <p:cNvPr id="340" name="Google Shape;340;p20"/>
          <p:cNvSpPr/>
          <p:nvPr/>
        </p:nvSpPr>
        <p:spPr>
          <a:xfrm>
            <a:off x="7826591" y="3263793"/>
            <a:ext cx="2233613" cy="153987"/>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1" name="Google Shape;341;p20"/>
          <p:cNvSpPr/>
          <p:nvPr/>
        </p:nvSpPr>
        <p:spPr>
          <a:xfrm>
            <a:off x="8691778" y="3520967"/>
            <a:ext cx="1930400" cy="101600"/>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2" name="Google Shape;342;p20"/>
          <p:cNvSpPr/>
          <p:nvPr/>
        </p:nvSpPr>
        <p:spPr>
          <a:xfrm>
            <a:off x="10622179" y="3751155"/>
            <a:ext cx="1165225" cy="1174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343" name="Google Shape;343;p20"/>
          <p:cNvCxnSpPr/>
          <p:nvPr/>
        </p:nvCxnSpPr>
        <p:spPr>
          <a:xfrm>
            <a:off x="8691778" y="3406667"/>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344" name="Google Shape;344;p20"/>
          <p:cNvCxnSpPr/>
          <p:nvPr/>
        </p:nvCxnSpPr>
        <p:spPr>
          <a:xfrm>
            <a:off x="10622178" y="3636854"/>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345" name="Google Shape;345;p20"/>
          <p:cNvCxnSpPr/>
          <p:nvPr/>
        </p:nvCxnSpPr>
        <p:spPr>
          <a:xfrm>
            <a:off x="10037978" y="3406667"/>
            <a:ext cx="0" cy="114300"/>
          </a:xfrm>
          <a:prstGeom prst="straightConnector1">
            <a:avLst/>
          </a:prstGeom>
          <a:noFill/>
          <a:ln cap="flat" cmpd="sng" w="9525">
            <a:solidFill>
              <a:srgbClr val="000000"/>
            </a:solidFill>
            <a:prstDash val="solid"/>
            <a:round/>
            <a:headEnd len="med" w="med" type="none"/>
            <a:tailEnd len="med" w="med" type="triangle"/>
          </a:ln>
        </p:spPr>
      </p:cxnSp>
      <p:sp>
        <p:nvSpPr>
          <p:cNvPr descr="Light upward diagonal" id="346" name="Google Shape;346;p20"/>
          <p:cNvSpPr/>
          <p:nvPr/>
        </p:nvSpPr>
        <p:spPr>
          <a:xfrm>
            <a:off x="8872753" y="3190768"/>
            <a:ext cx="582612" cy="568325"/>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7" name="Google Shape;347;p20"/>
          <p:cNvSpPr/>
          <p:nvPr/>
        </p:nvSpPr>
        <p:spPr>
          <a:xfrm>
            <a:off x="7826591" y="2545471"/>
            <a:ext cx="3802062"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The ‘As-Planned or ‘Baseline’ Network</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21"/>
          <p:cNvSpPr txBox="1"/>
          <p:nvPr>
            <p:ph idx="1" type="body"/>
          </p:nvPr>
        </p:nvSpPr>
        <p:spPr>
          <a:xfrm>
            <a:off x="247357" y="1530202"/>
            <a:ext cx="7489874" cy="5067546"/>
          </a:xfrm>
          <a:prstGeom prst="rect">
            <a:avLst/>
          </a:prstGeom>
          <a:noFill/>
          <a:ln>
            <a:noFill/>
          </a:ln>
        </p:spPr>
        <p:txBody>
          <a:bodyPr anchorCtr="0" anchor="t" bIns="45700" lIns="91425" spcFirstLastPara="1" rIns="91425" wrap="square" tIns="45700">
            <a:normAutofit/>
          </a:bodyPr>
          <a:lstStyle/>
          <a:p>
            <a:pPr indent="-514350" lvl="0" marL="514350" rtl="0" algn="just">
              <a:lnSpc>
                <a:spcPct val="100000"/>
              </a:lnSpc>
              <a:spcBef>
                <a:spcPts val="0"/>
              </a:spcBef>
              <a:spcAft>
                <a:spcPts val="0"/>
              </a:spcAft>
              <a:buClr>
                <a:srgbClr val="FF0000"/>
              </a:buClr>
              <a:buSzPts val="2800"/>
              <a:buAutoNum type="arabicPeriod" startAt="3"/>
            </a:pPr>
            <a:r>
              <a:rPr b="1" lang="en-US">
                <a:solidFill>
                  <a:srgbClr val="FF0000"/>
                </a:solidFill>
                <a:latin typeface="Times New Roman"/>
                <a:ea typeface="Times New Roman"/>
                <a:cs typeface="Times New Roman"/>
                <a:sym typeface="Times New Roman"/>
              </a:rPr>
              <a:t>Extended Delay  </a:t>
            </a:r>
            <a:endParaRPr/>
          </a:p>
          <a:p>
            <a:pPr indent="0" lvl="0" marL="0" rtl="0" algn="just">
              <a:lnSpc>
                <a:spcPct val="100000"/>
              </a:lnSpc>
              <a:spcBef>
                <a:spcPts val="1000"/>
              </a:spcBef>
              <a:spcAft>
                <a:spcPts val="0"/>
              </a:spcAft>
              <a:buClr>
                <a:srgbClr val="FF33CC"/>
              </a:buClr>
              <a:buSzPts val="2800"/>
              <a:buNone/>
            </a:pPr>
            <a:r>
              <a:rPr b="1" i="1" lang="en-US">
                <a:solidFill>
                  <a:srgbClr val="FF33CC"/>
                </a:solidFill>
                <a:latin typeface="Times New Roman"/>
                <a:ea typeface="Times New Roman"/>
                <a:cs typeface="Times New Roman"/>
                <a:sym typeface="Times New Roman"/>
              </a:rPr>
              <a:t>Description:</a:t>
            </a:r>
            <a:r>
              <a:rPr lang="en-US">
                <a:latin typeface="Times New Roman"/>
                <a:ea typeface="Times New Roman"/>
                <a:cs typeface="Times New Roman"/>
                <a:sym typeface="Times New Roman"/>
              </a:rPr>
              <a:t> </a:t>
            </a:r>
            <a:r>
              <a:rPr b="1" lang="en-US">
                <a:latin typeface="Times New Roman"/>
                <a:ea typeface="Times New Roman"/>
                <a:cs typeface="Times New Roman"/>
                <a:sym typeface="Times New Roman"/>
              </a:rPr>
              <a:t>Duration of an activity is extended</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rgbClr val="FF33CC"/>
              </a:buClr>
              <a:buSzPts val="2800"/>
              <a:buNone/>
            </a:pPr>
            <a:r>
              <a:rPr b="1" i="1" lang="en-US">
                <a:solidFill>
                  <a:srgbClr val="FF33CC"/>
                </a:solidFill>
                <a:latin typeface="Times New Roman"/>
                <a:ea typeface="Times New Roman"/>
                <a:cs typeface="Times New Roman"/>
                <a:sym typeface="Times New Roman"/>
              </a:rPr>
              <a:t>Example:</a:t>
            </a:r>
            <a:r>
              <a:rPr lang="en-US">
                <a:latin typeface="Times New Roman"/>
                <a:ea typeface="Times New Roman"/>
                <a:cs typeface="Times New Roman"/>
                <a:sym typeface="Times New Roman"/>
              </a:rPr>
              <a:t> </a:t>
            </a:r>
            <a:r>
              <a:rPr b="1" lang="en-US">
                <a:latin typeface="Times New Roman"/>
                <a:ea typeface="Times New Roman"/>
                <a:cs typeface="Times New Roman"/>
                <a:sym typeface="Times New Roman"/>
              </a:rPr>
              <a:t>Increase in the work content of an activity, Change in the circumstances in which the work is being carried out resulting in lower productivity than planned, Restrictions in the supply of labor, plants or materials resulting in reduced overall output.</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rgbClr val="FF33CC"/>
              </a:buClr>
              <a:buSzPts val="2800"/>
              <a:buNone/>
            </a:pPr>
            <a:r>
              <a:rPr b="1" i="1" lang="en-US">
                <a:solidFill>
                  <a:srgbClr val="FF33CC"/>
                </a:solidFill>
                <a:latin typeface="Times New Roman"/>
                <a:ea typeface="Times New Roman"/>
                <a:cs typeface="Times New Roman"/>
                <a:sym typeface="Times New Roman"/>
              </a:rPr>
              <a:t>Simulation Method:  </a:t>
            </a:r>
            <a:r>
              <a:rPr b="1" lang="en-US">
                <a:latin typeface="Times New Roman"/>
                <a:ea typeface="Times New Roman"/>
                <a:cs typeface="Times New Roman"/>
                <a:sym typeface="Times New Roman"/>
              </a:rPr>
              <a:t>Increase in the duration of the relevant activity.</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53" name="Google Shape;353;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TYPES OF CONSTRUCTION DELAY (Cont’d..) </a:t>
            </a:r>
            <a:endParaRPr sz="3600"/>
          </a:p>
        </p:txBody>
      </p:sp>
      <p:graphicFrame>
        <p:nvGraphicFramePr>
          <p:cNvPr id="354" name="Google Shape;354;p21"/>
          <p:cNvGraphicFramePr/>
          <p:nvPr/>
        </p:nvGraphicFramePr>
        <p:xfrm>
          <a:off x="7974121" y="2028077"/>
          <a:ext cx="3000000" cy="3000000"/>
        </p:xfrm>
        <a:graphic>
          <a:graphicData uri="http://schemas.openxmlformats.org/drawingml/2006/table">
            <a:tbl>
              <a:tblPr>
                <a:noFill/>
                <a:tableStyleId>{44541271-334A-4FD5-8DD5-5483D85C5E52}</a:tableStyleId>
              </a:tblPr>
              <a:tblGrid>
                <a:gridCol w="260350"/>
                <a:gridCol w="306400"/>
                <a:gridCol w="295275"/>
                <a:gridCol w="268275"/>
                <a:gridCol w="231775"/>
                <a:gridCol w="334975"/>
                <a:gridCol w="284150"/>
                <a:gridCol w="282575"/>
                <a:gridCol w="282575"/>
                <a:gridCol w="320675"/>
                <a:gridCol w="300050"/>
                <a:gridCol w="227000"/>
                <a:gridCol w="284175"/>
                <a:gridCol w="282575"/>
              </a:tblGrid>
              <a:tr h="833450">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55" name="Google Shape;355;p21"/>
          <p:cNvSpPr/>
          <p:nvPr/>
        </p:nvSpPr>
        <p:spPr>
          <a:xfrm>
            <a:off x="7902683" y="2867864"/>
            <a:ext cx="3802062"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The ‘As-Planned or ‘Baseline’ Network</a:t>
            </a:r>
            <a:endParaRPr/>
          </a:p>
        </p:txBody>
      </p:sp>
      <p:graphicFrame>
        <p:nvGraphicFramePr>
          <p:cNvPr id="356" name="Google Shape;356;p21"/>
          <p:cNvGraphicFramePr/>
          <p:nvPr/>
        </p:nvGraphicFramePr>
        <p:xfrm>
          <a:off x="7974121" y="3354801"/>
          <a:ext cx="3000000" cy="3000000"/>
        </p:xfrm>
        <a:graphic>
          <a:graphicData uri="http://schemas.openxmlformats.org/drawingml/2006/table">
            <a:tbl>
              <a:tblPr>
                <a:noFill/>
                <a:tableStyleId>{44541271-334A-4FD5-8DD5-5483D85C5E52}</a:tableStyleId>
              </a:tblPr>
              <a:tblGrid>
                <a:gridCol w="260350"/>
                <a:gridCol w="306400"/>
                <a:gridCol w="295275"/>
                <a:gridCol w="268275"/>
                <a:gridCol w="231775"/>
                <a:gridCol w="334975"/>
                <a:gridCol w="284150"/>
                <a:gridCol w="282575"/>
                <a:gridCol w="282575"/>
                <a:gridCol w="320675"/>
                <a:gridCol w="300050"/>
                <a:gridCol w="227000"/>
                <a:gridCol w="284175"/>
                <a:gridCol w="282575"/>
              </a:tblGrid>
              <a:tr h="687400">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57" name="Google Shape;357;p21"/>
          <p:cNvSpPr/>
          <p:nvPr/>
        </p:nvSpPr>
        <p:spPr>
          <a:xfrm>
            <a:off x="7974121" y="2028078"/>
            <a:ext cx="1368425" cy="1174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58" name="Google Shape;358;p21"/>
          <p:cNvSpPr/>
          <p:nvPr/>
        </p:nvSpPr>
        <p:spPr>
          <a:xfrm>
            <a:off x="8839308" y="2256677"/>
            <a:ext cx="1389062" cy="131762"/>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59" name="Google Shape;359;p21"/>
          <p:cNvSpPr/>
          <p:nvPr/>
        </p:nvSpPr>
        <p:spPr>
          <a:xfrm>
            <a:off x="10237896" y="2488453"/>
            <a:ext cx="904875" cy="115887"/>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360" name="Google Shape;360;p21"/>
          <p:cNvCxnSpPr/>
          <p:nvPr/>
        </p:nvCxnSpPr>
        <p:spPr>
          <a:xfrm>
            <a:off x="8839308" y="2172539"/>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361" name="Google Shape;361;p21"/>
          <p:cNvCxnSpPr/>
          <p:nvPr/>
        </p:nvCxnSpPr>
        <p:spPr>
          <a:xfrm>
            <a:off x="9342545" y="2172539"/>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362" name="Google Shape;362;p21"/>
          <p:cNvCxnSpPr/>
          <p:nvPr/>
        </p:nvCxnSpPr>
        <p:spPr>
          <a:xfrm>
            <a:off x="10237895" y="2375739"/>
            <a:ext cx="0" cy="115888"/>
          </a:xfrm>
          <a:prstGeom prst="straightConnector1">
            <a:avLst/>
          </a:prstGeom>
          <a:noFill/>
          <a:ln cap="flat" cmpd="sng" w="9525">
            <a:solidFill>
              <a:srgbClr val="000000"/>
            </a:solidFill>
            <a:prstDash val="solid"/>
            <a:round/>
            <a:headEnd len="med" w="med" type="none"/>
            <a:tailEnd len="med" w="med" type="triangle"/>
          </a:ln>
        </p:spPr>
      </p:cxnSp>
      <p:sp>
        <p:nvSpPr>
          <p:cNvPr id="363" name="Google Shape;363;p21"/>
          <p:cNvSpPr/>
          <p:nvPr/>
        </p:nvSpPr>
        <p:spPr>
          <a:xfrm>
            <a:off x="7974121" y="3497676"/>
            <a:ext cx="1368425" cy="115888"/>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4" name="Google Shape;364;p21"/>
          <p:cNvSpPr/>
          <p:nvPr/>
        </p:nvSpPr>
        <p:spPr>
          <a:xfrm>
            <a:off x="8839309" y="3713577"/>
            <a:ext cx="2016125" cy="7302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65" name="Google Shape;365;p21"/>
          <p:cNvSpPr/>
          <p:nvPr/>
        </p:nvSpPr>
        <p:spPr>
          <a:xfrm>
            <a:off x="10855433" y="3858039"/>
            <a:ext cx="1079500" cy="114300"/>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366" name="Google Shape;366;p21"/>
          <p:cNvCxnSpPr/>
          <p:nvPr/>
        </p:nvCxnSpPr>
        <p:spPr>
          <a:xfrm>
            <a:off x="8839308" y="3642139"/>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367" name="Google Shape;367;p21"/>
          <p:cNvCxnSpPr/>
          <p:nvPr/>
        </p:nvCxnSpPr>
        <p:spPr>
          <a:xfrm>
            <a:off x="9342546" y="3570702"/>
            <a:ext cx="576263" cy="142875"/>
          </a:xfrm>
          <a:prstGeom prst="straightConnector1">
            <a:avLst/>
          </a:prstGeom>
          <a:noFill/>
          <a:ln cap="flat" cmpd="sng" w="9525">
            <a:solidFill>
              <a:srgbClr val="000000"/>
            </a:solidFill>
            <a:prstDash val="solid"/>
            <a:round/>
            <a:headEnd len="med" w="med" type="none"/>
            <a:tailEnd len="med" w="med" type="triangle"/>
          </a:ln>
        </p:spPr>
      </p:cxnSp>
      <p:cxnSp>
        <p:nvCxnSpPr>
          <p:cNvPr id="368" name="Google Shape;368;p21"/>
          <p:cNvCxnSpPr/>
          <p:nvPr/>
        </p:nvCxnSpPr>
        <p:spPr>
          <a:xfrm>
            <a:off x="10855433" y="3786601"/>
            <a:ext cx="0" cy="114300"/>
          </a:xfrm>
          <a:prstGeom prst="straightConnector1">
            <a:avLst/>
          </a:prstGeom>
          <a:noFill/>
          <a:ln cap="flat" cmpd="sng" w="9525">
            <a:solidFill>
              <a:srgbClr val="000000"/>
            </a:solidFill>
            <a:prstDash val="solid"/>
            <a:round/>
            <a:headEnd len="med" w="med" type="none"/>
            <a:tailEnd len="med" w="med" type="triangle"/>
          </a:ln>
        </p:spPr>
      </p:cxnSp>
      <p:sp>
        <p:nvSpPr>
          <p:cNvPr id="369" name="Google Shape;369;p21"/>
          <p:cNvSpPr/>
          <p:nvPr/>
        </p:nvSpPr>
        <p:spPr>
          <a:xfrm>
            <a:off x="8880583" y="4002501"/>
            <a:ext cx="1555750"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Extended Delay</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22"/>
          <p:cNvSpPr txBox="1"/>
          <p:nvPr>
            <p:ph idx="1" type="body"/>
          </p:nvPr>
        </p:nvSpPr>
        <p:spPr>
          <a:xfrm>
            <a:off x="500576" y="1473932"/>
            <a:ext cx="7113246" cy="5095679"/>
          </a:xfrm>
          <a:prstGeom prst="rect">
            <a:avLst/>
          </a:prstGeom>
          <a:noFill/>
          <a:ln>
            <a:noFill/>
          </a:ln>
        </p:spPr>
        <p:txBody>
          <a:bodyPr anchorCtr="0" anchor="t" bIns="45700" lIns="91425" spcFirstLastPara="1" rIns="91425" wrap="square" tIns="45700">
            <a:normAutofit/>
          </a:bodyPr>
          <a:lstStyle/>
          <a:p>
            <a:pPr indent="-514350" lvl="0" marL="514350" rtl="0" algn="just">
              <a:lnSpc>
                <a:spcPct val="100000"/>
              </a:lnSpc>
              <a:spcBef>
                <a:spcPts val="0"/>
              </a:spcBef>
              <a:spcAft>
                <a:spcPts val="0"/>
              </a:spcAft>
              <a:buClr>
                <a:srgbClr val="FF0000"/>
              </a:buClr>
              <a:buSzPts val="2800"/>
              <a:buAutoNum type="arabicPeriod" startAt="4"/>
            </a:pPr>
            <a:r>
              <a:rPr b="1" lang="en-US">
                <a:solidFill>
                  <a:srgbClr val="FF0000"/>
                </a:solidFill>
                <a:latin typeface="Times New Roman"/>
                <a:ea typeface="Times New Roman"/>
                <a:cs typeface="Times New Roman"/>
                <a:sym typeface="Times New Roman"/>
              </a:rPr>
              <a:t>Additional Delay   </a:t>
            </a:r>
            <a:endParaRPr/>
          </a:p>
          <a:p>
            <a:pPr indent="0" lvl="0" marL="0" rtl="0" algn="just">
              <a:lnSpc>
                <a:spcPct val="100000"/>
              </a:lnSpc>
              <a:spcBef>
                <a:spcPts val="1000"/>
              </a:spcBef>
              <a:spcAft>
                <a:spcPts val="0"/>
              </a:spcAft>
              <a:buClr>
                <a:srgbClr val="FF33CC"/>
              </a:buClr>
              <a:buSzPts val="2800"/>
              <a:buNone/>
            </a:pPr>
            <a:r>
              <a:rPr b="1" i="1" lang="en-US">
                <a:solidFill>
                  <a:srgbClr val="FF33CC"/>
                </a:solidFill>
                <a:latin typeface="Times New Roman"/>
                <a:ea typeface="Times New Roman"/>
                <a:cs typeface="Times New Roman"/>
                <a:sym typeface="Times New Roman"/>
              </a:rPr>
              <a:t>Description:  </a:t>
            </a:r>
            <a:r>
              <a:rPr b="1" lang="en-US">
                <a:latin typeface="Times New Roman"/>
                <a:ea typeface="Times New Roman"/>
                <a:cs typeface="Times New Roman"/>
                <a:sym typeface="Times New Roman"/>
              </a:rPr>
              <a:t>Additional construction activities are added to the planned work.</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rgbClr val="FF33CC"/>
              </a:buClr>
              <a:buSzPts val="2800"/>
              <a:buNone/>
            </a:pPr>
            <a:r>
              <a:rPr b="1" i="1" lang="en-US">
                <a:solidFill>
                  <a:srgbClr val="FF33CC"/>
                </a:solidFill>
                <a:latin typeface="Times New Roman"/>
                <a:ea typeface="Times New Roman"/>
                <a:cs typeface="Times New Roman"/>
                <a:sym typeface="Times New Roman"/>
              </a:rPr>
              <a:t>Example:</a:t>
            </a:r>
            <a:r>
              <a:rPr i="1" lang="en-US">
                <a:latin typeface="Times New Roman"/>
                <a:ea typeface="Times New Roman"/>
                <a:cs typeface="Times New Roman"/>
                <a:sym typeface="Times New Roman"/>
              </a:rPr>
              <a:t> </a:t>
            </a:r>
            <a:r>
              <a:rPr lang="en-US">
                <a:latin typeface="Times New Roman"/>
                <a:ea typeface="Times New Roman"/>
                <a:cs typeface="Times New Roman"/>
                <a:sym typeface="Times New Roman"/>
              </a:rPr>
              <a:t> </a:t>
            </a:r>
            <a:r>
              <a:rPr b="1" lang="en-US">
                <a:latin typeface="Times New Roman"/>
                <a:ea typeface="Times New Roman"/>
                <a:cs typeface="Times New Roman"/>
                <a:sym typeface="Times New Roman"/>
              </a:rPr>
              <a:t>New or additional work incorporated into the project subsequent to the production of the original program.</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rgbClr val="FF33CC"/>
              </a:buClr>
              <a:buSzPts val="2800"/>
              <a:buNone/>
            </a:pPr>
            <a:r>
              <a:rPr b="1" i="1" lang="en-US">
                <a:solidFill>
                  <a:srgbClr val="FF33CC"/>
                </a:solidFill>
                <a:latin typeface="Times New Roman"/>
                <a:ea typeface="Times New Roman"/>
                <a:cs typeface="Times New Roman"/>
                <a:sym typeface="Times New Roman"/>
              </a:rPr>
              <a:t>Simulation Method: </a:t>
            </a:r>
            <a:r>
              <a:rPr b="1" lang="en-US">
                <a:latin typeface="Times New Roman"/>
                <a:ea typeface="Times New Roman"/>
                <a:cs typeface="Times New Roman"/>
                <a:sym typeface="Times New Roman"/>
              </a:rPr>
              <a:t>Adding activities to the network complete with the logic links to existing activities.</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375" name="Google Shape;375;p22"/>
          <p:cNvSpPr txBox="1"/>
          <p:nvPr>
            <p:ph type="title"/>
          </p:nvPr>
        </p:nvSpPr>
        <p:spPr>
          <a:xfrm>
            <a:off x="500575"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TYPES OF CONSTRUCTION DELAY (Cont’d..) </a:t>
            </a:r>
            <a:endParaRPr sz="3600"/>
          </a:p>
        </p:txBody>
      </p:sp>
      <p:graphicFrame>
        <p:nvGraphicFramePr>
          <p:cNvPr id="376" name="Google Shape;376;p22"/>
          <p:cNvGraphicFramePr/>
          <p:nvPr/>
        </p:nvGraphicFramePr>
        <p:xfrm>
          <a:off x="7977688" y="1623680"/>
          <a:ext cx="3000000" cy="3000000"/>
        </p:xfrm>
        <a:graphic>
          <a:graphicData uri="http://schemas.openxmlformats.org/drawingml/2006/table">
            <a:tbl>
              <a:tblPr>
                <a:noFill/>
                <a:tableStyleId>{44541271-334A-4FD5-8DD5-5483D85C5E52}</a:tableStyleId>
              </a:tblPr>
              <a:tblGrid>
                <a:gridCol w="260350"/>
                <a:gridCol w="306400"/>
                <a:gridCol w="295275"/>
                <a:gridCol w="268275"/>
                <a:gridCol w="231775"/>
                <a:gridCol w="334975"/>
                <a:gridCol w="284150"/>
                <a:gridCol w="282575"/>
                <a:gridCol w="282575"/>
                <a:gridCol w="320675"/>
                <a:gridCol w="300050"/>
                <a:gridCol w="227000"/>
                <a:gridCol w="284175"/>
                <a:gridCol w="282575"/>
              </a:tblGrid>
              <a:tr h="833450">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77" name="Google Shape;377;p22"/>
          <p:cNvSpPr/>
          <p:nvPr/>
        </p:nvSpPr>
        <p:spPr>
          <a:xfrm>
            <a:off x="7977687" y="3131672"/>
            <a:ext cx="1439862" cy="166687"/>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8" name="Google Shape;378;p22"/>
          <p:cNvSpPr/>
          <p:nvPr/>
        </p:nvSpPr>
        <p:spPr>
          <a:xfrm>
            <a:off x="8553950" y="3358684"/>
            <a:ext cx="1655763" cy="1555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9" name="Google Shape;379;p22"/>
          <p:cNvSpPr/>
          <p:nvPr/>
        </p:nvSpPr>
        <p:spPr>
          <a:xfrm>
            <a:off x="9806487" y="3557122"/>
            <a:ext cx="1123950" cy="173037"/>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380" name="Google Shape;380;p22"/>
          <p:cNvCxnSpPr/>
          <p:nvPr/>
        </p:nvCxnSpPr>
        <p:spPr>
          <a:xfrm>
            <a:off x="8553949" y="3298358"/>
            <a:ext cx="1588" cy="63500"/>
          </a:xfrm>
          <a:prstGeom prst="straightConnector1">
            <a:avLst/>
          </a:prstGeom>
          <a:noFill/>
          <a:ln cap="flat" cmpd="sng" w="9525">
            <a:solidFill>
              <a:srgbClr val="000000"/>
            </a:solidFill>
            <a:prstDash val="solid"/>
            <a:round/>
            <a:headEnd len="med" w="med" type="none"/>
            <a:tailEnd len="med" w="med" type="triangle"/>
          </a:ln>
        </p:spPr>
      </p:cxnSp>
      <p:cxnSp>
        <p:nvCxnSpPr>
          <p:cNvPr id="381" name="Google Shape;381;p22"/>
          <p:cNvCxnSpPr/>
          <p:nvPr/>
        </p:nvCxnSpPr>
        <p:spPr>
          <a:xfrm>
            <a:off x="9417549" y="3225334"/>
            <a:ext cx="1588" cy="136525"/>
          </a:xfrm>
          <a:prstGeom prst="straightConnector1">
            <a:avLst/>
          </a:prstGeom>
          <a:noFill/>
          <a:ln cap="flat" cmpd="sng" w="9525">
            <a:solidFill>
              <a:srgbClr val="000000"/>
            </a:solidFill>
            <a:prstDash val="solid"/>
            <a:round/>
            <a:headEnd len="med" w="med" type="none"/>
            <a:tailEnd len="med" w="med" type="triangle"/>
          </a:ln>
        </p:spPr>
      </p:cxnSp>
      <p:cxnSp>
        <p:nvCxnSpPr>
          <p:cNvPr id="382" name="Google Shape;382;p22"/>
          <p:cNvCxnSpPr/>
          <p:nvPr/>
        </p:nvCxnSpPr>
        <p:spPr>
          <a:xfrm>
            <a:off x="10209713" y="3441234"/>
            <a:ext cx="1587" cy="136525"/>
          </a:xfrm>
          <a:prstGeom prst="straightConnector1">
            <a:avLst/>
          </a:prstGeom>
          <a:noFill/>
          <a:ln cap="flat" cmpd="sng" w="9525">
            <a:solidFill>
              <a:srgbClr val="000000"/>
            </a:solidFill>
            <a:prstDash val="solid"/>
            <a:round/>
            <a:headEnd len="med" w="med" type="none"/>
            <a:tailEnd len="med" w="med" type="triangle"/>
          </a:ln>
        </p:spPr>
      </p:cxnSp>
      <p:sp>
        <p:nvSpPr>
          <p:cNvPr id="383" name="Google Shape;383;p22"/>
          <p:cNvSpPr/>
          <p:nvPr/>
        </p:nvSpPr>
        <p:spPr>
          <a:xfrm>
            <a:off x="10944724" y="3801596"/>
            <a:ext cx="1138238" cy="144462"/>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384" name="Google Shape;384;p22"/>
          <p:cNvCxnSpPr/>
          <p:nvPr/>
        </p:nvCxnSpPr>
        <p:spPr>
          <a:xfrm>
            <a:off x="10944724" y="3687297"/>
            <a:ext cx="1588" cy="136525"/>
          </a:xfrm>
          <a:prstGeom prst="straightConnector1">
            <a:avLst/>
          </a:prstGeom>
          <a:noFill/>
          <a:ln cap="flat" cmpd="sng" w="9525">
            <a:solidFill>
              <a:srgbClr val="000000"/>
            </a:solidFill>
            <a:prstDash val="solid"/>
            <a:round/>
            <a:headEnd len="med" w="med" type="none"/>
            <a:tailEnd len="med" w="med" type="triangle"/>
          </a:ln>
        </p:spPr>
      </p:cxnSp>
      <p:cxnSp>
        <p:nvCxnSpPr>
          <p:cNvPr id="385" name="Google Shape;385;p22"/>
          <p:cNvCxnSpPr/>
          <p:nvPr/>
        </p:nvCxnSpPr>
        <p:spPr>
          <a:xfrm>
            <a:off x="9460413" y="3180884"/>
            <a:ext cx="319087" cy="409575"/>
          </a:xfrm>
          <a:prstGeom prst="straightConnector1">
            <a:avLst/>
          </a:prstGeom>
          <a:noFill/>
          <a:ln cap="flat" cmpd="sng" w="9525">
            <a:solidFill>
              <a:srgbClr val="000000"/>
            </a:solidFill>
            <a:prstDash val="solid"/>
            <a:round/>
            <a:headEnd len="med" w="med" type="none"/>
            <a:tailEnd len="med" w="med" type="triangle"/>
          </a:ln>
        </p:spPr>
      </p:cxnSp>
      <p:graphicFrame>
        <p:nvGraphicFramePr>
          <p:cNvPr id="386" name="Google Shape;386;p22"/>
          <p:cNvGraphicFramePr/>
          <p:nvPr/>
        </p:nvGraphicFramePr>
        <p:xfrm>
          <a:off x="7977688" y="2937996"/>
          <a:ext cx="3000000" cy="3000000"/>
        </p:xfrm>
        <a:graphic>
          <a:graphicData uri="http://schemas.openxmlformats.org/drawingml/2006/table">
            <a:tbl>
              <a:tblPr>
                <a:noFill/>
                <a:tableStyleId>{44541271-334A-4FD5-8DD5-5483D85C5E52}</a:tableStyleId>
              </a:tblPr>
              <a:tblGrid>
                <a:gridCol w="269875"/>
                <a:gridCol w="315900"/>
                <a:gridCol w="306400"/>
                <a:gridCol w="280975"/>
                <a:gridCol w="239725"/>
                <a:gridCol w="346075"/>
                <a:gridCol w="292100"/>
                <a:gridCol w="293675"/>
                <a:gridCol w="292100"/>
                <a:gridCol w="292100"/>
                <a:gridCol w="350850"/>
                <a:gridCol w="236525"/>
                <a:gridCol w="295275"/>
                <a:gridCol w="293700"/>
              </a:tblGrid>
              <a:tr h="1112850">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387" name="Google Shape;387;p22"/>
          <p:cNvSpPr/>
          <p:nvPr/>
        </p:nvSpPr>
        <p:spPr>
          <a:xfrm>
            <a:off x="7977688" y="1623681"/>
            <a:ext cx="1368425" cy="1174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8" name="Google Shape;388;p22"/>
          <p:cNvSpPr/>
          <p:nvPr/>
        </p:nvSpPr>
        <p:spPr>
          <a:xfrm>
            <a:off x="8842875" y="1852280"/>
            <a:ext cx="1389062" cy="131762"/>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9" name="Google Shape;389;p22"/>
          <p:cNvSpPr/>
          <p:nvPr/>
        </p:nvSpPr>
        <p:spPr>
          <a:xfrm>
            <a:off x="10241463" y="2084056"/>
            <a:ext cx="904875" cy="115887"/>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390" name="Google Shape;390;p22"/>
          <p:cNvCxnSpPr/>
          <p:nvPr/>
        </p:nvCxnSpPr>
        <p:spPr>
          <a:xfrm>
            <a:off x="8842875" y="1768142"/>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391" name="Google Shape;391;p22"/>
          <p:cNvCxnSpPr/>
          <p:nvPr/>
        </p:nvCxnSpPr>
        <p:spPr>
          <a:xfrm>
            <a:off x="9346112" y="1768142"/>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392" name="Google Shape;392;p22"/>
          <p:cNvCxnSpPr/>
          <p:nvPr/>
        </p:nvCxnSpPr>
        <p:spPr>
          <a:xfrm>
            <a:off x="10241462" y="1971342"/>
            <a:ext cx="0" cy="115888"/>
          </a:xfrm>
          <a:prstGeom prst="straightConnector1">
            <a:avLst/>
          </a:prstGeom>
          <a:noFill/>
          <a:ln cap="flat" cmpd="sng" w="9525">
            <a:solidFill>
              <a:srgbClr val="000000"/>
            </a:solidFill>
            <a:prstDash val="solid"/>
            <a:round/>
            <a:headEnd len="med" w="med" type="none"/>
            <a:tailEnd len="med" w="med" type="triangle"/>
          </a:ln>
        </p:spPr>
      </p:cxnSp>
      <p:sp>
        <p:nvSpPr>
          <p:cNvPr id="393" name="Google Shape;393;p22"/>
          <p:cNvSpPr/>
          <p:nvPr/>
        </p:nvSpPr>
        <p:spPr>
          <a:xfrm>
            <a:off x="8930188" y="4085758"/>
            <a:ext cx="1658937"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Additional Delay</a:t>
            </a:r>
            <a:endParaRPr/>
          </a:p>
        </p:txBody>
      </p:sp>
      <p:sp>
        <p:nvSpPr>
          <p:cNvPr id="394" name="Google Shape;394;p22"/>
          <p:cNvSpPr/>
          <p:nvPr/>
        </p:nvSpPr>
        <p:spPr>
          <a:xfrm>
            <a:off x="7977687" y="2500707"/>
            <a:ext cx="3802062"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The ‘As-Planned or ‘Baseline’ Network</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23"/>
          <p:cNvSpPr txBox="1"/>
          <p:nvPr>
            <p:ph idx="1" type="body"/>
          </p:nvPr>
        </p:nvSpPr>
        <p:spPr>
          <a:xfrm>
            <a:off x="838200" y="1825624"/>
            <a:ext cx="6997505" cy="4743987"/>
          </a:xfrm>
          <a:prstGeom prst="rect">
            <a:avLst/>
          </a:prstGeom>
          <a:noFill/>
          <a:ln>
            <a:noFill/>
          </a:ln>
        </p:spPr>
        <p:txBody>
          <a:bodyPr anchorCtr="0" anchor="t" bIns="45700" lIns="91425" spcFirstLastPara="1" rIns="91425" wrap="square" tIns="45700">
            <a:normAutofit/>
          </a:bodyPr>
          <a:lstStyle/>
          <a:p>
            <a:pPr indent="-514350" lvl="2" marL="514350" rtl="0" algn="just">
              <a:lnSpc>
                <a:spcPct val="100000"/>
              </a:lnSpc>
              <a:spcBef>
                <a:spcPts val="0"/>
              </a:spcBef>
              <a:spcAft>
                <a:spcPts val="0"/>
              </a:spcAft>
              <a:buClr>
                <a:srgbClr val="FF0000"/>
              </a:buClr>
              <a:buSzPts val="2800"/>
              <a:buAutoNum type="arabicPeriod" startAt="5"/>
            </a:pPr>
            <a:r>
              <a:rPr b="1" lang="en-US" sz="2800">
                <a:solidFill>
                  <a:srgbClr val="FF0000"/>
                </a:solidFill>
                <a:latin typeface="Times New Roman"/>
                <a:ea typeface="Times New Roman"/>
                <a:cs typeface="Times New Roman"/>
                <a:sym typeface="Times New Roman"/>
              </a:rPr>
              <a:t>Sequence Delay </a:t>
            </a:r>
            <a:endParaRPr b="1" sz="2800">
              <a:solidFill>
                <a:srgbClr val="FF0000"/>
              </a:solidFill>
              <a:latin typeface="Times New Roman"/>
              <a:ea typeface="Times New Roman"/>
              <a:cs typeface="Times New Roman"/>
              <a:sym typeface="Times New Roman"/>
            </a:endParaRPr>
          </a:p>
          <a:p>
            <a:pPr indent="0" lvl="2" marL="0" rtl="0" algn="just">
              <a:lnSpc>
                <a:spcPct val="100000"/>
              </a:lnSpc>
              <a:spcBef>
                <a:spcPts val="1000"/>
              </a:spcBef>
              <a:spcAft>
                <a:spcPts val="0"/>
              </a:spcAft>
              <a:buClr>
                <a:srgbClr val="FF33CC"/>
              </a:buClr>
              <a:buSzPts val="2800"/>
              <a:buNone/>
            </a:pPr>
            <a:r>
              <a:rPr b="1" i="1" lang="en-US" sz="2800">
                <a:solidFill>
                  <a:srgbClr val="FF33CC"/>
                </a:solidFill>
                <a:latin typeface="Times New Roman"/>
                <a:ea typeface="Times New Roman"/>
                <a:cs typeface="Times New Roman"/>
                <a:sym typeface="Times New Roman"/>
              </a:rPr>
              <a:t>Description: </a:t>
            </a:r>
            <a:r>
              <a:rPr b="1" lang="en-US" sz="2800">
                <a:latin typeface="Times New Roman"/>
                <a:ea typeface="Times New Roman"/>
                <a:cs typeface="Times New Roman"/>
                <a:sym typeface="Times New Roman"/>
              </a:rPr>
              <a:t>Activities cannot be carried out in the sequence originally planned.</a:t>
            </a:r>
            <a:endParaRPr b="1" sz="2800">
              <a:latin typeface="Times New Roman"/>
              <a:ea typeface="Times New Roman"/>
              <a:cs typeface="Times New Roman"/>
              <a:sym typeface="Times New Roman"/>
            </a:endParaRPr>
          </a:p>
          <a:p>
            <a:pPr indent="0" lvl="2" marL="0" rtl="0" algn="just">
              <a:lnSpc>
                <a:spcPct val="100000"/>
              </a:lnSpc>
              <a:spcBef>
                <a:spcPts val="1000"/>
              </a:spcBef>
              <a:spcAft>
                <a:spcPts val="0"/>
              </a:spcAft>
              <a:buClr>
                <a:srgbClr val="FF33CC"/>
              </a:buClr>
              <a:buSzPts val="2800"/>
              <a:buNone/>
            </a:pPr>
            <a:r>
              <a:rPr b="1" i="1" lang="en-US" sz="2800">
                <a:solidFill>
                  <a:srgbClr val="FF33CC"/>
                </a:solidFill>
                <a:latin typeface="Times New Roman"/>
                <a:ea typeface="Times New Roman"/>
                <a:cs typeface="Times New Roman"/>
                <a:sym typeface="Times New Roman"/>
              </a:rPr>
              <a:t>Example:</a:t>
            </a:r>
            <a:r>
              <a:rPr lang="en-US" sz="2800">
                <a:latin typeface="Times New Roman"/>
                <a:ea typeface="Times New Roman"/>
                <a:cs typeface="Times New Roman"/>
                <a:sym typeface="Times New Roman"/>
              </a:rPr>
              <a:t> </a:t>
            </a:r>
            <a:r>
              <a:rPr b="1" lang="en-US" sz="2800">
                <a:latin typeface="Times New Roman"/>
                <a:ea typeface="Times New Roman"/>
                <a:cs typeface="Times New Roman"/>
                <a:sym typeface="Times New Roman"/>
              </a:rPr>
              <a:t>Changes in Specification of materials or techniques which result in activities no longer able to be carried concurrently.</a:t>
            </a:r>
            <a:endParaRPr b="1" sz="2800">
              <a:latin typeface="Times New Roman"/>
              <a:ea typeface="Times New Roman"/>
              <a:cs typeface="Times New Roman"/>
              <a:sym typeface="Times New Roman"/>
            </a:endParaRPr>
          </a:p>
          <a:p>
            <a:pPr indent="0" lvl="2" marL="0" rtl="0" algn="just">
              <a:lnSpc>
                <a:spcPct val="100000"/>
              </a:lnSpc>
              <a:spcBef>
                <a:spcPts val="1000"/>
              </a:spcBef>
              <a:spcAft>
                <a:spcPts val="0"/>
              </a:spcAft>
              <a:buClr>
                <a:srgbClr val="FF33CC"/>
              </a:buClr>
              <a:buSzPts val="2800"/>
              <a:buNone/>
            </a:pPr>
            <a:r>
              <a:rPr b="1" i="1" lang="en-US" sz="2800">
                <a:solidFill>
                  <a:srgbClr val="FF33CC"/>
                </a:solidFill>
                <a:latin typeface="Times New Roman"/>
                <a:ea typeface="Times New Roman"/>
                <a:cs typeface="Times New Roman"/>
                <a:sym typeface="Times New Roman"/>
              </a:rPr>
              <a:t>Simulation Method: </a:t>
            </a:r>
            <a:r>
              <a:rPr b="1" lang="en-US" sz="2800">
                <a:latin typeface="Times New Roman"/>
                <a:ea typeface="Times New Roman"/>
                <a:cs typeface="Times New Roman"/>
                <a:sym typeface="Times New Roman"/>
              </a:rPr>
              <a:t>Alterations to the logic links in the network to reflect the new sequence.</a:t>
            </a:r>
            <a:endParaRPr b="1" sz="2800">
              <a:latin typeface="Times New Roman"/>
              <a:ea typeface="Times New Roman"/>
              <a:cs typeface="Times New Roman"/>
              <a:sym typeface="Times New Roman"/>
            </a:endParaRPr>
          </a:p>
          <a:p>
            <a:pPr indent="0" lvl="2" marL="0" rtl="0" algn="l">
              <a:lnSpc>
                <a:spcPct val="90000"/>
              </a:lnSpc>
              <a:spcBef>
                <a:spcPts val="1000"/>
              </a:spcBef>
              <a:spcAft>
                <a:spcPts val="0"/>
              </a:spcAft>
              <a:buClr>
                <a:schemeClr val="dk1"/>
              </a:buClr>
              <a:buSzPts val="2800"/>
              <a:buNone/>
            </a:pPr>
            <a:r>
              <a:t/>
            </a:r>
            <a:endParaRPr b="1" sz="28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b="1">
              <a:solidFill>
                <a:srgbClr val="FF0000"/>
              </a:solidFill>
              <a:latin typeface="Times New Roman"/>
              <a:ea typeface="Times New Roman"/>
              <a:cs typeface="Times New Roman"/>
              <a:sym typeface="Times New Roman"/>
            </a:endParaRPr>
          </a:p>
        </p:txBody>
      </p:sp>
      <p:graphicFrame>
        <p:nvGraphicFramePr>
          <p:cNvPr id="400" name="Google Shape;400;p23"/>
          <p:cNvGraphicFramePr/>
          <p:nvPr/>
        </p:nvGraphicFramePr>
        <p:xfrm>
          <a:off x="8095461" y="2488744"/>
          <a:ext cx="3000000" cy="3000000"/>
        </p:xfrm>
        <a:graphic>
          <a:graphicData uri="http://schemas.openxmlformats.org/drawingml/2006/table">
            <a:tbl>
              <a:tblPr>
                <a:noFill/>
                <a:tableStyleId>{44541271-334A-4FD5-8DD5-5483D85C5E52}</a:tableStyleId>
              </a:tblPr>
              <a:tblGrid>
                <a:gridCol w="260350"/>
                <a:gridCol w="306400"/>
                <a:gridCol w="295275"/>
                <a:gridCol w="268275"/>
                <a:gridCol w="231775"/>
                <a:gridCol w="334975"/>
                <a:gridCol w="284150"/>
                <a:gridCol w="282575"/>
                <a:gridCol w="282575"/>
                <a:gridCol w="320675"/>
                <a:gridCol w="300050"/>
                <a:gridCol w="227000"/>
                <a:gridCol w="284175"/>
                <a:gridCol w="282575"/>
              </a:tblGrid>
              <a:tr h="833450">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401" name="Google Shape;401;p23"/>
          <p:cNvSpPr/>
          <p:nvPr/>
        </p:nvSpPr>
        <p:spPr>
          <a:xfrm>
            <a:off x="8024023" y="3328531"/>
            <a:ext cx="3802062"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The ‘As-Planned or ‘Baseline’ Network</a:t>
            </a:r>
            <a:endParaRPr/>
          </a:p>
        </p:txBody>
      </p:sp>
      <p:sp>
        <p:nvSpPr>
          <p:cNvPr id="402" name="Google Shape;402;p23"/>
          <p:cNvSpPr/>
          <p:nvPr/>
        </p:nvSpPr>
        <p:spPr>
          <a:xfrm>
            <a:off x="8201134" y="4074727"/>
            <a:ext cx="1368425" cy="1428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3" name="Google Shape;403;p23"/>
          <p:cNvSpPr/>
          <p:nvPr/>
        </p:nvSpPr>
        <p:spPr>
          <a:xfrm>
            <a:off x="9569558" y="4290627"/>
            <a:ext cx="1727200" cy="1428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4" name="Google Shape;404;p23"/>
          <p:cNvSpPr/>
          <p:nvPr/>
        </p:nvSpPr>
        <p:spPr>
          <a:xfrm>
            <a:off x="11296759" y="4514464"/>
            <a:ext cx="788987" cy="13652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405" name="Google Shape;405;p23"/>
          <p:cNvCxnSpPr/>
          <p:nvPr/>
        </p:nvCxnSpPr>
        <p:spPr>
          <a:xfrm>
            <a:off x="9569558" y="4146163"/>
            <a:ext cx="0" cy="215900"/>
          </a:xfrm>
          <a:prstGeom prst="straightConnector1">
            <a:avLst/>
          </a:prstGeom>
          <a:noFill/>
          <a:ln cap="flat" cmpd="sng" w="9525">
            <a:solidFill>
              <a:srgbClr val="000000"/>
            </a:solidFill>
            <a:prstDash val="solid"/>
            <a:round/>
            <a:headEnd len="med" w="med" type="none"/>
            <a:tailEnd len="med" w="med" type="triangle"/>
          </a:ln>
        </p:spPr>
      </p:cxnSp>
      <p:cxnSp>
        <p:nvCxnSpPr>
          <p:cNvPr id="406" name="Google Shape;406;p23"/>
          <p:cNvCxnSpPr/>
          <p:nvPr/>
        </p:nvCxnSpPr>
        <p:spPr>
          <a:xfrm>
            <a:off x="11296758" y="4433501"/>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407" name="Google Shape;407;p23"/>
          <p:cNvCxnSpPr/>
          <p:nvPr/>
        </p:nvCxnSpPr>
        <p:spPr>
          <a:xfrm>
            <a:off x="9569558" y="4146164"/>
            <a:ext cx="792162" cy="144463"/>
          </a:xfrm>
          <a:prstGeom prst="straightConnector1">
            <a:avLst/>
          </a:prstGeom>
          <a:noFill/>
          <a:ln cap="flat" cmpd="sng" w="9525">
            <a:solidFill>
              <a:srgbClr val="000000"/>
            </a:solidFill>
            <a:prstDash val="solid"/>
            <a:round/>
            <a:headEnd len="med" w="med" type="none"/>
            <a:tailEnd len="med" w="med" type="triangle"/>
          </a:ln>
        </p:spPr>
      </p:cxnSp>
      <p:graphicFrame>
        <p:nvGraphicFramePr>
          <p:cNvPr id="408" name="Google Shape;408;p23"/>
          <p:cNvGraphicFramePr/>
          <p:nvPr/>
        </p:nvGraphicFramePr>
        <p:xfrm>
          <a:off x="8201134" y="3930264"/>
          <a:ext cx="3000000" cy="3000000"/>
        </p:xfrm>
        <a:graphic>
          <a:graphicData uri="http://schemas.openxmlformats.org/drawingml/2006/table">
            <a:tbl>
              <a:tblPr>
                <a:noFill/>
                <a:tableStyleId>{44541271-334A-4FD5-8DD5-5483D85C5E52}</a:tableStyleId>
              </a:tblPr>
              <a:tblGrid>
                <a:gridCol w="255575"/>
                <a:gridCol w="298450"/>
                <a:gridCol w="292100"/>
                <a:gridCol w="265125"/>
                <a:gridCol w="225425"/>
                <a:gridCol w="328600"/>
                <a:gridCol w="277825"/>
                <a:gridCol w="276225"/>
                <a:gridCol w="277800"/>
                <a:gridCol w="314325"/>
                <a:gridCol w="295275"/>
                <a:gridCol w="223850"/>
                <a:gridCol w="277800"/>
                <a:gridCol w="279400"/>
              </a:tblGrid>
              <a:tr h="792175">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409" name="Google Shape;409;p23"/>
          <p:cNvSpPr/>
          <p:nvPr/>
        </p:nvSpPr>
        <p:spPr>
          <a:xfrm>
            <a:off x="9306034" y="4881176"/>
            <a:ext cx="1544637"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Sequence Delay</a:t>
            </a:r>
            <a:endParaRPr/>
          </a:p>
        </p:txBody>
      </p:sp>
      <p:sp>
        <p:nvSpPr>
          <p:cNvPr id="410" name="Google Shape;410;p23"/>
          <p:cNvSpPr/>
          <p:nvPr/>
        </p:nvSpPr>
        <p:spPr>
          <a:xfrm>
            <a:off x="8095461" y="2488745"/>
            <a:ext cx="1368425" cy="1174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1" name="Google Shape;411;p23"/>
          <p:cNvSpPr/>
          <p:nvPr/>
        </p:nvSpPr>
        <p:spPr>
          <a:xfrm>
            <a:off x="8960648" y="2717344"/>
            <a:ext cx="1389062" cy="131762"/>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2" name="Google Shape;412;p23"/>
          <p:cNvSpPr/>
          <p:nvPr/>
        </p:nvSpPr>
        <p:spPr>
          <a:xfrm>
            <a:off x="10359236" y="2949120"/>
            <a:ext cx="904875" cy="115887"/>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413" name="Google Shape;413;p23"/>
          <p:cNvCxnSpPr/>
          <p:nvPr/>
        </p:nvCxnSpPr>
        <p:spPr>
          <a:xfrm>
            <a:off x="8960648" y="2633206"/>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414" name="Google Shape;414;p23"/>
          <p:cNvCxnSpPr/>
          <p:nvPr/>
        </p:nvCxnSpPr>
        <p:spPr>
          <a:xfrm>
            <a:off x="9463885" y="2633206"/>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415" name="Google Shape;415;p23"/>
          <p:cNvCxnSpPr/>
          <p:nvPr/>
        </p:nvCxnSpPr>
        <p:spPr>
          <a:xfrm>
            <a:off x="10359235" y="2836406"/>
            <a:ext cx="0" cy="115888"/>
          </a:xfrm>
          <a:prstGeom prst="straightConnector1">
            <a:avLst/>
          </a:prstGeom>
          <a:noFill/>
          <a:ln cap="flat" cmpd="sng" w="9525">
            <a:solidFill>
              <a:srgbClr val="000000"/>
            </a:solidFill>
            <a:prstDash val="solid"/>
            <a:round/>
            <a:headEnd len="med" w="med" type="none"/>
            <a:tailEnd len="med" w="med" type="triangle"/>
          </a:ln>
        </p:spPr>
      </p:cxnSp>
      <p:sp>
        <p:nvSpPr>
          <p:cNvPr id="416" name="Google Shape;416;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TYPES OF CONSTRUCTION DELAY (Cont’d..) </a:t>
            </a:r>
            <a:endParaRPr sz="36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24"/>
          <p:cNvSpPr txBox="1"/>
          <p:nvPr>
            <p:ph idx="1" type="body"/>
          </p:nvPr>
        </p:nvSpPr>
        <p:spPr>
          <a:xfrm>
            <a:off x="343744" y="1380499"/>
            <a:ext cx="7203512" cy="5392395"/>
          </a:xfrm>
          <a:prstGeom prst="rect">
            <a:avLst/>
          </a:prstGeom>
          <a:noFill/>
          <a:ln>
            <a:noFill/>
          </a:ln>
        </p:spPr>
        <p:txBody>
          <a:bodyPr anchorCtr="0" anchor="t" bIns="45700" lIns="91425" spcFirstLastPara="1" rIns="91425" wrap="square" tIns="45700">
            <a:normAutofit/>
          </a:bodyPr>
          <a:lstStyle/>
          <a:p>
            <a:pPr indent="-514350" lvl="0" marL="514350" rtl="0" algn="just">
              <a:lnSpc>
                <a:spcPct val="100000"/>
              </a:lnSpc>
              <a:spcBef>
                <a:spcPts val="0"/>
              </a:spcBef>
              <a:spcAft>
                <a:spcPts val="0"/>
              </a:spcAft>
              <a:buClr>
                <a:srgbClr val="FF0000"/>
              </a:buClr>
              <a:buSzPts val="2800"/>
              <a:buAutoNum type="arabicPeriod" startAt="6"/>
            </a:pPr>
            <a:r>
              <a:rPr b="1" lang="en-US">
                <a:solidFill>
                  <a:srgbClr val="FF0000"/>
                </a:solidFill>
                <a:latin typeface="Times New Roman"/>
                <a:ea typeface="Times New Roman"/>
                <a:cs typeface="Times New Roman"/>
                <a:sym typeface="Times New Roman"/>
              </a:rPr>
              <a:t>Progress Delay  </a:t>
            </a:r>
            <a:endParaRPr/>
          </a:p>
          <a:p>
            <a:pPr indent="0" lvl="0" marL="0" rtl="0" algn="just">
              <a:lnSpc>
                <a:spcPct val="100000"/>
              </a:lnSpc>
              <a:spcBef>
                <a:spcPts val="1000"/>
              </a:spcBef>
              <a:spcAft>
                <a:spcPts val="0"/>
              </a:spcAft>
              <a:buClr>
                <a:srgbClr val="FF33CC"/>
              </a:buClr>
              <a:buSzPts val="2800"/>
              <a:buNone/>
            </a:pPr>
            <a:r>
              <a:rPr b="1" i="1" lang="en-US">
                <a:solidFill>
                  <a:srgbClr val="FF33CC"/>
                </a:solidFill>
                <a:latin typeface="Times New Roman"/>
                <a:ea typeface="Times New Roman"/>
                <a:cs typeface="Times New Roman"/>
                <a:sym typeface="Times New Roman"/>
              </a:rPr>
              <a:t>Description: </a:t>
            </a:r>
            <a:r>
              <a:rPr b="1" lang="en-US">
                <a:latin typeface="Times New Roman"/>
                <a:ea typeface="Times New Roman"/>
                <a:cs typeface="Times New Roman"/>
                <a:sym typeface="Times New Roman"/>
              </a:rPr>
              <a:t>Progress of the works was less than that planned.</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rgbClr val="FF33CC"/>
              </a:buClr>
              <a:buSzPts val="2800"/>
              <a:buNone/>
            </a:pPr>
            <a:r>
              <a:rPr b="1" i="1" lang="en-US">
                <a:solidFill>
                  <a:srgbClr val="FF33CC"/>
                </a:solidFill>
                <a:latin typeface="Times New Roman"/>
                <a:ea typeface="Times New Roman"/>
                <a:cs typeface="Times New Roman"/>
                <a:sym typeface="Times New Roman"/>
              </a:rPr>
              <a:t>Example:</a:t>
            </a:r>
            <a:r>
              <a:rPr lang="en-US">
                <a:latin typeface="Times New Roman"/>
                <a:ea typeface="Times New Roman"/>
                <a:cs typeface="Times New Roman"/>
                <a:sym typeface="Times New Roman"/>
              </a:rPr>
              <a:t> </a:t>
            </a:r>
            <a:r>
              <a:rPr b="1" lang="en-US">
                <a:latin typeface="Times New Roman"/>
                <a:ea typeface="Times New Roman"/>
                <a:cs typeface="Times New Roman"/>
                <a:sym typeface="Times New Roman"/>
              </a:rPr>
              <a:t>Inadequate labor, plant or materials, Output less than planned, Unscheduled breakdowns of plants, The effects of normal inclement weather, Vandalism.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rgbClr val="FF33CC"/>
              </a:buClr>
              <a:buSzPts val="2800"/>
              <a:buNone/>
            </a:pPr>
            <a:r>
              <a:rPr b="1" i="1" lang="en-US">
                <a:solidFill>
                  <a:srgbClr val="FF33CC"/>
                </a:solidFill>
                <a:latin typeface="Times New Roman"/>
                <a:ea typeface="Times New Roman"/>
                <a:cs typeface="Times New Roman"/>
                <a:sym typeface="Times New Roman"/>
              </a:rPr>
              <a:t>Simulation Method: </a:t>
            </a:r>
            <a:r>
              <a:rPr b="1" lang="en-US">
                <a:latin typeface="Times New Roman"/>
                <a:ea typeface="Times New Roman"/>
                <a:cs typeface="Times New Roman"/>
                <a:sym typeface="Times New Roman"/>
              </a:rPr>
              <a:t>Reworking as a result of workmanship or materials not being in accordance with the specifications</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p:txBody>
      </p:sp>
      <p:sp>
        <p:nvSpPr>
          <p:cNvPr id="422" name="Google Shape;422;p24"/>
          <p:cNvSpPr txBox="1"/>
          <p:nvPr>
            <p:ph type="title"/>
          </p:nvPr>
        </p:nvSpPr>
        <p:spPr>
          <a:xfrm>
            <a:off x="458372" y="14004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TYPES OF CONSTRUCTION DELAY (Cont’d..) </a:t>
            </a:r>
            <a:endParaRPr sz="3600"/>
          </a:p>
        </p:txBody>
      </p:sp>
      <p:sp>
        <p:nvSpPr>
          <p:cNvPr id="423" name="Google Shape;423;p24"/>
          <p:cNvSpPr/>
          <p:nvPr/>
        </p:nvSpPr>
        <p:spPr>
          <a:xfrm>
            <a:off x="7923286" y="3234271"/>
            <a:ext cx="865187" cy="150812"/>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4" name="Google Shape;424;p24"/>
          <p:cNvSpPr/>
          <p:nvPr/>
        </p:nvSpPr>
        <p:spPr>
          <a:xfrm>
            <a:off x="8788472" y="3456521"/>
            <a:ext cx="863600" cy="144462"/>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5" name="Google Shape;425;p24"/>
          <p:cNvSpPr/>
          <p:nvPr/>
        </p:nvSpPr>
        <p:spPr>
          <a:xfrm>
            <a:off x="10083873" y="3240621"/>
            <a:ext cx="504825" cy="144462"/>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426" name="Google Shape;426;p24"/>
          <p:cNvCxnSpPr/>
          <p:nvPr/>
        </p:nvCxnSpPr>
        <p:spPr>
          <a:xfrm>
            <a:off x="8788472" y="3385083"/>
            <a:ext cx="1588" cy="120650"/>
          </a:xfrm>
          <a:prstGeom prst="straightConnector1">
            <a:avLst/>
          </a:prstGeom>
          <a:noFill/>
          <a:ln cap="flat" cmpd="sng" w="9525">
            <a:solidFill>
              <a:srgbClr val="000000"/>
            </a:solidFill>
            <a:prstDash val="solid"/>
            <a:round/>
            <a:headEnd len="med" w="med" type="none"/>
            <a:tailEnd len="med" w="med" type="triangle"/>
          </a:ln>
        </p:spPr>
      </p:cxnSp>
      <p:cxnSp>
        <p:nvCxnSpPr>
          <p:cNvPr id="427" name="Google Shape;427;p24"/>
          <p:cNvCxnSpPr/>
          <p:nvPr/>
        </p:nvCxnSpPr>
        <p:spPr>
          <a:xfrm>
            <a:off x="10588697" y="3385083"/>
            <a:ext cx="1588" cy="120650"/>
          </a:xfrm>
          <a:prstGeom prst="straightConnector1">
            <a:avLst/>
          </a:prstGeom>
          <a:noFill/>
          <a:ln cap="flat" cmpd="sng" w="9525">
            <a:solidFill>
              <a:srgbClr val="000000"/>
            </a:solidFill>
            <a:prstDash val="solid"/>
            <a:round/>
            <a:headEnd len="med" w="med" type="none"/>
            <a:tailEnd len="med" w="med" type="triangle"/>
          </a:ln>
        </p:spPr>
      </p:cxnSp>
      <p:cxnSp>
        <p:nvCxnSpPr>
          <p:cNvPr id="428" name="Google Shape;428;p24"/>
          <p:cNvCxnSpPr/>
          <p:nvPr/>
        </p:nvCxnSpPr>
        <p:spPr>
          <a:xfrm>
            <a:off x="10082286" y="3216808"/>
            <a:ext cx="1587" cy="603250"/>
          </a:xfrm>
          <a:prstGeom prst="straightConnector1">
            <a:avLst/>
          </a:prstGeom>
          <a:noFill/>
          <a:ln cap="flat" cmpd="sng" w="28575">
            <a:solidFill>
              <a:srgbClr val="000000"/>
            </a:solidFill>
            <a:prstDash val="solid"/>
            <a:round/>
            <a:headEnd len="med" w="med" type="none"/>
            <a:tailEnd len="med" w="med" type="none"/>
          </a:ln>
        </p:spPr>
      </p:cxnSp>
      <p:sp>
        <p:nvSpPr>
          <p:cNvPr id="429" name="Google Shape;429;p24"/>
          <p:cNvSpPr/>
          <p:nvPr/>
        </p:nvSpPr>
        <p:spPr>
          <a:xfrm>
            <a:off x="10588697" y="3456522"/>
            <a:ext cx="503238" cy="1047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0" name="Google Shape;430;p24"/>
          <p:cNvSpPr/>
          <p:nvPr/>
        </p:nvSpPr>
        <p:spPr>
          <a:xfrm>
            <a:off x="11091936" y="3745447"/>
            <a:ext cx="790575" cy="1428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431" name="Google Shape;431;p24"/>
          <p:cNvCxnSpPr/>
          <p:nvPr/>
        </p:nvCxnSpPr>
        <p:spPr>
          <a:xfrm>
            <a:off x="11091936" y="3529547"/>
            <a:ext cx="1587" cy="192087"/>
          </a:xfrm>
          <a:prstGeom prst="straightConnector1">
            <a:avLst/>
          </a:prstGeom>
          <a:noFill/>
          <a:ln cap="flat" cmpd="sng" w="9525">
            <a:solidFill>
              <a:srgbClr val="000000"/>
            </a:solidFill>
            <a:prstDash val="solid"/>
            <a:round/>
            <a:headEnd len="med" w="med" type="none"/>
            <a:tailEnd len="med" w="med" type="triangle"/>
          </a:ln>
        </p:spPr>
      </p:cxnSp>
      <p:graphicFrame>
        <p:nvGraphicFramePr>
          <p:cNvPr id="432" name="Google Shape;432;p24"/>
          <p:cNvGraphicFramePr/>
          <p:nvPr/>
        </p:nvGraphicFramePr>
        <p:xfrm>
          <a:off x="7923286" y="3096159"/>
          <a:ext cx="3000000" cy="3000000"/>
        </p:xfrm>
        <a:graphic>
          <a:graphicData uri="http://schemas.openxmlformats.org/drawingml/2006/table">
            <a:tbl>
              <a:tblPr>
                <a:noFill/>
                <a:tableStyleId>{44541271-334A-4FD5-8DD5-5483D85C5E52}</a:tableStyleId>
              </a:tblPr>
              <a:tblGrid>
                <a:gridCol w="260350"/>
                <a:gridCol w="304800"/>
                <a:gridCol w="295275"/>
                <a:gridCol w="269875"/>
                <a:gridCol w="231775"/>
                <a:gridCol w="333375"/>
                <a:gridCol w="282575"/>
                <a:gridCol w="282575"/>
                <a:gridCol w="282575"/>
                <a:gridCol w="319075"/>
                <a:gridCol w="301625"/>
                <a:gridCol w="227025"/>
                <a:gridCol w="284150"/>
                <a:gridCol w="284175"/>
              </a:tblGrid>
              <a:tr h="792175">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433" name="Google Shape;433;p24"/>
          <p:cNvSpPr/>
          <p:nvPr/>
        </p:nvSpPr>
        <p:spPr>
          <a:xfrm>
            <a:off x="9342511" y="4032783"/>
            <a:ext cx="1489075"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Progress Delay</a:t>
            </a:r>
            <a:endParaRPr/>
          </a:p>
        </p:txBody>
      </p:sp>
      <p:graphicFrame>
        <p:nvGraphicFramePr>
          <p:cNvPr id="434" name="Google Shape;434;p24"/>
          <p:cNvGraphicFramePr/>
          <p:nvPr/>
        </p:nvGraphicFramePr>
        <p:xfrm>
          <a:off x="7894465" y="1848763"/>
          <a:ext cx="3000000" cy="3000000"/>
        </p:xfrm>
        <a:graphic>
          <a:graphicData uri="http://schemas.openxmlformats.org/drawingml/2006/table">
            <a:tbl>
              <a:tblPr>
                <a:noFill/>
                <a:tableStyleId>{44541271-334A-4FD5-8DD5-5483D85C5E52}</a:tableStyleId>
              </a:tblPr>
              <a:tblGrid>
                <a:gridCol w="260350"/>
                <a:gridCol w="306400"/>
                <a:gridCol w="295275"/>
                <a:gridCol w="268275"/>
                <a:gridCol w="231775"/>
                <a:gridCol w="334975"/>
                <a:gridCol w="284150"/>
                <a:gridCol w="282575"/>
                <a:gridCol w="282575"/>
                <a:gridCol w="320675"/>
                <a:gridCol w="300050"/>
                <a:gridCol w="227000"/>
                <a:gridCol w="284175"/>
                <a:gridCol w="282575"/>
              </a:tblGrid>
              <a:tr h="833450">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hlink"/>
                        </a:buClr>
                        <a:buSzPts val="1680"/>
                        <a:buFont typeface="Noto Sans Symbols"/>
                        <a:buNone/>
                      </a:pPr>
                      <a:r>
                        <a:t/>
                      </a:r>
                      <a:endParaRPr b="0" i="0" sz="2800" u="none" cap="none" strike="noStrike">
                        <a:solidFill>
                          <a:schemeClr val="dk1"/>
                        </a:solidFill>
                        <a:latin typeface="Gulim"/>
                        <a:ea typeface="Gulim"/>
                        <a:cs typeface="Gulim"/>
                        <a:sym typeface="Gulim"/>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435" name="Google Shape;435;p24"/>
          <p:cNvSpPr/>
          <p:nvPr/>
        </p:nvSpPr>
        <p:spPr>
          <a:xfrm>
            <a:off x="7823027" y="2688550"/>
            <a:ext cx="3802062" cy="336550"/>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1600">
                <a:solidFill>
                  <a:srgbClr val="990033"/>
                </a:solidFill>
                <a:latin typeface="Times New Roman"/>
                <a:ea typeface="Times New Roman"/>
                <a:cs typeface="Times New Roman"/>
                <a:sym typeface="Times New Roman"/>
              </a:rPr>
              <a:t>The ‘As-Planned or ‘Baseline’ Network</a:t>
            </a:r>
            <a:endParaRPr/>
          </a:p>
        </p:txBody>
      </p:sp>
      <p:sp>
        <p:nvSpPr>
          <p:cNvPr id="436" name="Google Shape;436;p24"/>
          <p:cNvSpPr/>
          <p:nvPr/>
        </p:nvSpPr>
        <p:spPr>
          <a:xfrm>
            <a:off x="7894465" y="1848764"/>
            <a:ext cx="1368425" cy="117475"/>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7" name="Google Shape;437;p24"/>
          <p:cNvSpPr/>
          <p:nvPr/>
        </p:nvSpPr>
        <p:spPr>
          <a:xfrm>
            <a:off x="8759652" y="2077363"/>
            <a:ext cx="1389062" cy="131762"/>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8" name="Google Shape;438;p24"/>
          <p:cNvSpPr/>
          <p:nvPr/>
        </p:nvSpPr>
        <p:spPr>
          <a:xfrm>
            <a:off x="10158240" y="2309139"/>
            <a:ext cx="904875" cy="115887"/>
          </a:xfrm>
          <a:prstGeom prst="rect">
            <a:avLst/>
          </a:prstGeom>
          <a:gradFill>
            <a:gsLst>
              <a:gs pos="0">
                <a:srgbClr val="FFFFFF"/>
              </a:gs>
              <a:gs pos="100000">
                <a:srgbClr val="767676"/>
              </a:gs>
            </a:gsLst>
            <a:lin ang="5400000" scaled="0"/>
          </a:gradFill>
          <a:ln cap="flat" cmpd="sng" w="1905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439" name="Google Shape;439;p24"/>
          <p:cNvCxnSpPr/>
          <p:nvPr/>
        </p:nvCxnSpPr>
        <p:spPr>
          <a:xfrm>
            <a:off x="8759652" y="1993225"/>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440" name="Google Shape;440;p24"/>
          <p:cNvCxnSpPr/>
          <p:nvPr/>
        </p:nvCxnSpPr>
        <p:spPr>
          <a:xfrm>
            <a:off x="9262889" y="1993225"/>
            <a:ext cx="0" cy="114300"/>
          </a:xfrm>
          <a:prstGeom prst="straightConnector1">
            <a:avLst/>
          </a:prstGeom>
          <a:noFill/>
          <a:ln cap="flat" cmpd="sng" w="9525">
            <a:solidFill>
              <a:srgbClr val="000000"/>
            </a:solidFill>
            <a:prstDash val="solid"/>
            <a:round/>
            <a:headEnd len="med" w="med" type="none"/>
            <a:tailEnd len="med" w="med" type="triangle"/>
          </a:ln>
        </p:spPr>
      </p:cxnSp>
      <p:cxnSp>
        <p:nvCxnSpPr>
          <p:cNvPr id="441" name="Google Shape;441;p24"/>
          <p:cNvCxnSpPr/>
          <p:nvPr/>
        </p:nvCxnSpPr>
        <p:spPr>
          <a:xfrm>
            <a:off x="10158239" y="2196425"/>
            <a:ext cx="0" cy="115888"/>
          </a:xfrm>
          <a:prstGeom prst="straightConnector1">
            <a:avLst/>
          </a:prstGeom>
          <a:noFill/>
          <a:ln cap="flat" cmpd="sng" w="9525">
            <a:solidFill>
              <a:srgbClr val="000000"/>
            </a:solidFill>
            <a:prstDash val="solid"/>
            <a:round/>
            <a:headEnd len="med" w="med" type="none"/>
            <a:tailEnd len="med" w="med" type="triangle"/>
          </a:ln>
        </p:spPr>
      </p:cxn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25"/>
          <p:cNvSpPr txBox="1"/>
          <p:nvPr>
            <p:ph type="title"/>
          </p:nvPr>
        </p:nvSpPr>
        <p:spPr>
          <a:xfrm>
            <a:off x="-146539"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CONSTRUCTION CLAIMS </a:t>
            </a:r>
            <a:endParaRPr/>
          </a:p>
        </p:txBody>
      </p:sp>
      <p:sp>
        <p:nvSpPr>
          <p:cNvPr id="447" name="Google Shape;447;p25"/>
          <p:cNvSpPr txBox="1"/>
          <p:nvPr>
            <p:ph idx="1" type="body"/>
          </p:nvPr>
        </p:nvSpPr>
        <p:spPr>
          <a:xfrm>
            <a:off x="303628" y="1015437"/>
            <a:ext cx="9149861" cy="5842563"/>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Construction project operates in a dynamic environment where the several issues may arise during the implementation causing delay of a project.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These issues can be resolved among the stakeholders during the implementation.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Such issue include </a:t>
            </a:r>
            <a:r>
              <a:rPr b="1" lang="en-US">
                <a:solidFill>
                  <a:srgbClr val="C00000"/>
                </a:solidFill>
                <a:latin typeface="Times New Roman"/>
                <a:ea typeface="Times New Roman"/>
                <a:cs typeface="Times New Roman"/>
                <a:sym typeface="Times New Roman"/>
              </a:rPr>
              <a:t>contractor requesting for either time extension</a:t>
            </a:r>
            <a:r>
              <a:rPr b="1" lang="en-US">
                <a:latin typeface="Times New Roman"/>
                <a:ea typeface="Times New Roman"/>
                <a:cs typeface="Times New Roman"/>
                <a:sym typeface="Times New Roman"/>
              </a:rPr>
              <a:t> or reimbursement of additional cost or both.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Such requests are termed as </a:t>
            </a:r>
            <a:r>
              <a:rPr b="1" lang="en-US">
                <a:solidFill>
                  <a:srgbClr val="11027E"/>
                </a:solidFill>
                <a:latin typeface="Times New Roman"/>
                <a:ea typeface="Times New Roman"/>
                <a:cs typeface="Times New Roman"/>
                <a:sym typeface="Times New Roman"/>
              </a:rPr>
              <a:t>CLAIM</a:t>
            </a:r>
            <a:r>
              <a:rPr b="1" lang="en-US">
                <a:latin typeface="Times New Roman"/>
                <a:ea typeface="Times New Roman"/>
                <a:cs typeface="Times New Roman"/>
                <a:sym typeface="Times New Roman"/>
              </a:rPr>
              <a: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If the </a:t>
            </a:r>
            <a:r>
              <a:rPr b="1" lang="en-US">
                <a:solidFill>
                  <a:srgbClr val="C00000"/>
                </a:solidFill>
                <a:latin typeface="Times New Roman"/>
                <a:ea typeface="Times New Roman"/>
                <a:cs typeface="Times New Roman"/>
                <a:sym typeface="Times New Roman"/>
              </a:rPr>
              <a:t>owner does not agree the claim </a:t>
            </a:r>
            <a:r>
              <a:rPr b="1" lang="en-US">
                <a:latin typeface="Times New Roman"/>
                <a:ea typeface="Times New Roman"/>
                <a:cs typeface="Times New Roman"/>
                <a:sym typeface="Times New Roman"/>
              </a:rPr>
              <a:t>put by contractor, there is  difference in interpretation, the issue takes the form of </a:t>
            </a:r>
            <a:r>
              <a:rPr b="1" lang="en-US">
                <a:solidFill>
                  <a:srgbClr val="11027E"/>
                </a:solidFill>
                <a:latin typeface="Times New Roman"/>
                <a:ea typeface="Times New Roman"/>
                <a:cs typeface="Times New Roman"/>
                <a:sym typeface="Times New Roman"/>
              </a:rPr>
              <a:t>DISPUTES.</a:t>
            </a:r>
            <a:endParaRPr/>
          </a:p>
          <a:p>
            <a:pPr indent="-50800" lvl="0" marL="22860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26"/>
          <p:cNvSpPr txBox="1"/>
          <p:nvPr>
            <p:ph idx="1" type="body"/>
          </p:nvPr>
        </p:nvSpPr>
        <p:spPr>
          <a:xfrm>
            <a:off x="250940" y="971080"/>
            <a:ext cx="9695317" cy="5686522"/>
          </a:xfrm>
          <a:prstGeom prst="rect">
            <a:avLst/>
          </a:prstGeom>
          <a:noFill/>
          <a:ln>
            <a:noFill/>
          </a:ln>
        </p:spPr>
        <p:txBody>
          <a:bodyPr anchorCtr="0" anchor="t" bIns="45700" lIns="91425" spcFirstLastPara="1" rIns="91425" wrap="square" tIns="45700">
            <a:normAutofit/>
          </a:bodyPr>
          <a:lstStyle/>
          <a:p>
            <a:pPr indent="-228600" lvl="0" marL="228600" rtl="0" algn="just">
              <a:lnSpc>
                <a:spcPct val="11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A claim arises when one party to the contract has suffered a detriment (loss or damage)  for which that party should be compensated for. </a:t>
            </a:r>
            <a:endParaRPr/>
          </a:p>
          <a:p>
            <a:pPr indent="-228600" lvl="0" marL="228600" rtl="0" algn="just">
              <a:lnSpc>
                <a:spcPct val="11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A claim is a demand for something due which results from an action.</a:t>
            </a:r>
            <a:endParaRPr/>
          </a:p>
          <a:p>
            <a:pPr indent="-228600" lvl="0" marL="228600" rtl="0" algn="just">
              <a:lnSpc>
                <a:spcPct val="11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A construction claim arises when a party to a construction contract believes that in some way, by act or omission, the other party has not fulfilled its part of the bargain. </a:t>
            </a:r>
            <a:endParaRPr b="1">
              <a:latin typeface="Times New Roman"/>
              <a:ea typeface="Times New Roman"/>
              <a:cs typeface="Times New Roman"/>
              <a:sym typeface="Times New Roman"/>
            </a:endParaRPr>
          </a:p>
          <a:p>
            <a:pPr indent="-228600" lvl="0" marL="228600" rtl="0" algn="just">
              <a:lnSpc>
                <a:spcPct val="110000"/>
              </a:lnSpc>
              <a:spcBef>
                <a:spcPts val="1000"/>
              </a:spcBef>
              <a:spcAft>
                <a:spcPts val="0"/>
              </a:spcAft>
              <a:buClr>
                <a:srgbClr val="FF33CC"/>
              </a:buClr>
              <a:buSzPts val="2800"/>
              <a:buFont typeface="Noto Sans Symbols"/>
              <a:buChar char="⮚"/>
            </a:pPr>
            <a:r>
              <a:rPr b="1" lang="en-US">
                <a:solidFill>
                  <a:srgbClr val="FF33CC"/>
                </a:solidFill>
                <a:latin typeface="Times New Roman"/>
                <a:ea typeface="Times New Roman"/>
                <a:cs typeface="Times New Roman"/>
                <a:sym typeface="Times New Roman"/>
              </a:rPr>
              <a:t>A change order </a:t>
            </a:r>
            <a:r>
              <a:rPr b="1" lang="en-US">
                <a:latin typeface="Times New Roman"/>
                <a:ea typeface="Times New Roman"/>
                <a:cs typeface="Times New Roman"/>
                <a:sym typeface="Times New Roman"/>
              </a:rPr>
              <a:t>is an agreement between the parties however, the </a:t>
            </a:r>
            <a:r>
              <a:rPr b="1" lang="en-US">
                <a:solidFill>
                  <a:srgbClr val="FF33CC"/>
                </a:solidFill>
                <a:latin typeface="Times New Roman"/>
                <a:ea typeface="Times New Roman"/>
                <a:cs typeface="Times New Roman"/>
                <a:sym typeface="Times New Roman"/>
              </a:rPr>
              <a:t>claim is a request by one party</a:t>
            </a:r>
            <a:r>
              <a:rPr b="1" lang="en-US">
                <a:latin typeface="Times New Roman"/>
                <a:ea typeface="Times New Roman"/>
                <a:cs typeface="Times New Roman"/>
                <a:sym typeface="Times New Roman"/>
              </a:rPr>
              <a:t>. The </a:t>
            </a:r>
            <a:r>
              <a:rPr b="1" lang="en-US">
                <a:solidFill>
                  <a:srgbClr val="FF33CC"/>
                </a:solidFill>
                <a:latin typeface="Times New Roman"/>
                <a:ea typeface="Times New Roman"/>
                <a:cs typeface="Times New Roman"/>
                <a:sym typeface="Times New Roman"/>
              </a:rPr>
              <a:t>claim becomes a change order if the parties agree. </a:t>
            </a:r>
            <a:endParaRPr b="1">
              <a:solidFill>
                <a:srgbClr val="FF33CC"/>
              </a:solidFill>
              <a:latin typeface="Times New Roman"/>
              <a:ea typeface="Times New Roman"/>
              <a:cs typeface="Times New Roman"/>
              <a:sym typeface="Times New Roman"/>
            </a:endParaRPr>
          </a:p>
        </p:txBody>
      </p:sp>
      <p:sp>
        <p:nvSpPr>
          <p:cNvPr id="453" name="Google Shape;453;p26"/>
          <p:cNvSpPr txBox="1"/>
          <p:nvPr>
            <p:ph type="title"/>
          </p:nvPr>
        </p:nvSpPr>
        <p:spPr>
          <a:xfrm>
            <a:off x="627185"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CONSTRUCTION CLAIMS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27"/>
          <p:cNvSpPr txBox="1"/>
          <p:nvPr>
            <p:ph idx="1" type="body"/>
          </p:nvPr>
        </p:nvSpPr>
        <p:spPr>
          <a:xfrm>
            <a:off x="148883" y="939360"/>
            <a:ext cx="9403080" cy="5918640"/>
          </a:xfrm>
          <a:prstGeom prst="rect">
            <a:avLst/>
          </a:prstGeom>
          <a:noFill/>
          <a:ln>
            <a:noFill/>
          </a:ln>
        </p:spPr>
        <p:txBody>
          <a:bodyPr anchorCtr="0" anchor="t" bIns="45700" lIns="91425" spcFirstLastPara="1" rIns="91425" wrap="square" tIns="45700">
            <a:normAutofit/>
          </a:bodyPr>
          <a:lstStyle/>
          <a:p>
            <a:pPr indent="-228600" lvl="0" marL="228600" rtl="0" algn="just">
              <a:lnSpc>
                <a:spcPct val="11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unique, dynamic and complex nature of the industry inevitably leads to a situation where conflicts are bound to arise, and claims are inevitable. </a:t>
            </a:r>
            <a:endParaRPr/>
          </a:p>
          <a:p>
            <a:pPr indent="-228600" lvl="0" marL="228600" rtl="0" algn="just">
              <a:lnSpc>
                <a:spcPct val="110000"/>
              </a:lnSpc>
              <a:spcBef>
                <a:spcPts val="1000"/>
              </a:spcBef>
              <a:spcAft>
                <a:spcPts val="0"/>
              </a:spcAft>
              <a:buClr>
                <a:schemeClr val="dk1"/>
              </a:buClr>
              <a:buSzPts val="2800"/>
              <a:buFont typeface="Noto Sans Symbols"/>
              <a:buChar char="⮚"/>
            </a:pPr>
            <a:r>
              <a:rPr lang="en-US">
                <a:latin typeface="Times New Roman"/>
                <a:ea typeface="Times New Roman"/>
                <a:cs typeface="Times New Roman"/>
                <a:sym typeface="Times New Roman"/>
              </a:rPr>
              <a:t>“</a:t>
            </a:r>
            <a:r>
              <a:rPr b="1" lang="en-US">
                <a:latin typeface="Times New Roman"/>
                <a:ea typeface="Times New Roman"/>
                <a:cs typeface="Times New Roman"/>
                <a:sym typeface="Times New Roman"/>
              </a:rPr>
              <a:t>Construction Claim can be defined as a request by either party to the contract, usually the Contractor, for compensation for damages caused by failure of the other party to fulfil his part of obligations as specified in the contract. [7] </a:t>
            </a:r>
            <a:endParaRPr b="1">
              <a:latin typeface="Times New Roman"/>
              <a:ea typeface="Times New Roman"/>
              <a:cs typeface="Times New Roman"/>
              <a:sym typeface="Times New Roman"/>
            </a:endParaRPr>
          </a:p>
          <a:p>
            <a:pPr indent="-228600" lvl="0" marL="228600" rtl="0" algn="just">
              <a:lnSpc>
                <a:spcPct val="11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A claim is defined by the Canadian Law Dictionary as an "assertation to the right to remedy, relief, or property" or a "failure to fulfil obligations under the contract.” [8] </a:t>
            </a:r>
            <a:endParaRPr b="1">
              <a:latin typeface="Times New Roman"/>
              <a:ea typeface="Times New Roman"/>
              <a:cs typeface="Times New Roman"/>
              <a:sym typeface="Times New Roman"/>
            </a:endParaRPr>
          </a:p>
          <a:p>
            <a:pPr indent="-50800" lvl="0" marL="228600" rtl="0" algn="just">
              <a:lnSpc>
                <a:spcPct val="11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
        <p:nvSpPr>
          <p:cNvPr id="459" name="Google Shape;459;p27"/>
          <p:cNvSpPr txBox="1"/>
          <p:nvPr>
            <p:ph type="title"/>
          </p:nvPr>
        </p:nvSpPr>
        <p:spPr>
          <a:xfrm>
            <a:off x="542778" y="-18351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CONSTRUCTION CLAIMS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p28"/>
          <p:cNvSpPr txBox="1"/>
          <p:nvPr>
            <p:ph idx="1" type="body"/>
          </p:nvPr>
        </p:nvSpPr>
        <p:spPr>
          <a:xfrm>
            <a:off x="317695" y="1111373"/>
            <a:ext cx="9487486" cy="57216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Construction claims can logically be divided between owner and contractor. </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common aspect of owner and contractor claims is that to a great extent both are based ultimately on a short list of common root causes, which are avoidable.</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 Occasionally there are third party disputes, for example between contractors and engineers or subcontractors and owners.</a:t>
            </a:r>
            <a:endParaRPr b="1">
              <a:latin typeface="Times New Roman"/>
              <a:ea typeface="Times New Roman"/>
              <a:cs typeface="Times New Roman"/>
              <a:sym typeface="Times New Roman"/>
            </a:endParaRPr>
          </a:p>
        </p:txBody>
      </p:sp>
      <p:sp>
        <p:nvSpPr>
          <p:cNvPr id="465" name="Google Shape;465;p28"/>
          <p:cNvSpPr txBox="1"/>
          <p:nvPr>
            <p:ph type="title"/>
          </p:nvPr>
        </p:nvSpPr>
        <p:spPr>
          <a:xfrm>
            <a:off x="514643"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CONSTRUCTION CLAIMS </a:t>
            </a:r>
            <a:endParaRPr sz="36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29"/>
          <p:cNvSpPr txBox="1"/>
          <p:nvPr>
            <p:ph idx="1" type="body"/>
          </p:nvPr>
        </p:nvSpPr>
        <p:spPr>
          <a:xfrm>
            <a:off x="430235" y="1138848"/>
            <a:ext cx="11471031" cy="6274825"/>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10000"/>
              </a:lnSpc>
              <a:spcBef>
                <a:spcPts val="0"/>
              </a:spcBef>
              <a:spcAft>
                <a:spcPts val="0"/>
              </a:spcAft>
              <a:buClr>
                <a:schemeClr val="dk1"/>
              </a:buClr>
              <a:buSzPct val="100000"/>
              <a:buNone/>
            </a:pPr>
            <a:r>
              <a:rPr b="1" lang="en-US" sz="3000">
                <a:latin typeface="Times New Roman"/>
                <a:ea typeface="Times New Roman"/>
                <a:cs typeface="Times New Roman"/>
                <a:sym typeface="Times New Roman"/>
              </a:rPr>
              <a:t>Within the construction industry claims can be classified in to the different categories: [6] </a:t>
            </a:r>
            <a:endParaRPr/>
          </a:p>
          <a:p>
            <a:pPr indent="-228600" lvl="0" marL="228600" rtl="0" algn="l">
              <a:lnSpc>
                <a:spcPct val="110000"/>
              </a:lnSpc>
              <a:spcBef>
                <a:spcPts val="1000"/>
              </a:spcBef>
              <a:spcAft>
                <a:spcPts val="0"/>
              </a:spcAft>
              <a:buClr>
                <a:schemeClr val="dk1"/>
              </a:buClr>
              <a:buSzPct val="100000"/>
              <a:buChar char="•"/>
            </a:pPr>
            <a:r>
              <a:rPr b="1" lang="en-US" sz="3000">
                <a:latin typeface="Times New Roman"/>
                <a:ea typeface="Times New Roman"/>
                <a:cs typeface="Times New Roman"/>
                <a:sym typeface="Times New Roman"/>
              </a:rPr>
              <a:t>owner caused delays in the work </a:t>
            </a:r>
            <a:endParaRPr b="1" sz="3000">
              <a:latin typeface="Times New Roman"/>
              <a:ea typeface="Times New Roman"/>
              <a:cs typeface="Times New Roman"/>
              <a:sym typeface="Times New Roman"/>
            </a:endParaRPr>
          </a:p>
          <a:p>
            <a:pPr indent="-228600" lvl="0" marL="228600" rtl="0" algn="l">
              <a:lnSpc>
                <a:spcPct val="110000"/>
              </a:lnSpc>
              <a:spcBef>
                <a:spcPts val="1000"/>
              </a:spcBef>
              <a:spcAft>
                <a:spcPts val="0"/>
              </a:spcAft>
              <a:buClr>
                <a:schemeClr val="dk1"/>
              </a:buClr>
              <a:buSzPct val="100000"/>
              <a:buChar char="•"/>
            </a:pPr>
            <a:r>
              <a:rPr b="1" lang="en-US" sz="3000">
                <a:latin typeface="Times New Roman"/>
                <a:ea typeface="Times New Roman"/>
                <a:cs typeface="Times New Roman"/>
                <a:sym typeface="Times New Roman"/>
              </a:rPr>
              <a:t>owner ordered schedule changes</a:t>
            </a:r>
            <a:endParaRPr b="1" sz="3000">
              <a:latin typeface="Times New Roman"/>
              <a:ea typeface="Times New Roman"/>
              <a:cs typeface="Times New Roman"/>
              <a:sym typeface="Times New Roman"/>
            </a:endParaRPr>
          </a:p>
          <a:p>
            <a:pPr indent="-228600" lvl="0" marL="228600" rtl="0" algn="l">
              <a:lnSpc>
                <a:spcPct val="110000"/>
              </a:lnSpc>
              <a:spcBef>
                <a:spcPts val="1000"/>
              </a:spcBef>
              <a:spcAft>
                <a:spcPts val="0"/>
              </a:spcAft>
              <a:buClr>
                <a:schemeClr val="dk1"/>
              </a:buClr>
              <a:buSzPct val="100000"/>
              <a:buChar char="•"/>
            </a:pPr>
            <a:r>
              <a:rPr b="1" lang="en-US" sz="3000">
                <a:latin typeface="Times New Roman"/>
                <a:ea typeface="Times New Roman"/>
                <a:cs typeface="Times New Roman"/>
                <a:sym typeface="Times New Roman"/>
              </a:rPr>
              <a:t>constructive changes</a:t>
            </a:r>
            <a:endParaRPr b="1" sz="3000">
              <a:latin typeface="Times New Roman"/>
              <a:ea typeface="Times New Roman"/>
              <a:cs typeface="Times New Roman"/>
              <a:sym typeface="Times New Roman"/>
            </a:endParaRPr>
          </a:p>
          <a:p>
            <a:pPr indent="-228600" lvl="0" marL="228600" rtl="0" algn="l">
              <a:lnSpc>
                <a:spcPct val="110000"/>
              </a:lnSpc>
              <a:spcBef>
                <a:spcPts val="1000"/>
              </a:spcBef>
              <a:spcAft>
                <a:spcPts val="0"/>
              </a:spcAft>
              <a:buClr>
                <a:schemeClr val="dk1"/>
              </a:buClr>
              <a:buSzPct val="100000"/>
              <a:buChar char="•"/>
            </a:pPr>
            <a:r>
              <a:rPr b="1" lang="en-US" sz="3000">
                <a:latin typeface="Times New Roman"/>
                <a:ea typeface="Times New Roman"/>
                <a:cs typeface="Times New Roman"/>
                <a:sym typeface="Times New Roman"/>
              </a:rPr>
              <a:t>changes to the scope of work</a:t>
            </a:r>
            <a:endParaRPr b="1" sz="3000">
              <a:latin typeface="Times New Roman"/>
              <a:ea typeface="Times New Roman"/>
              <a:cs typeface="Times New Roman"/>
              <a:sym typeface="Times New Roman"/>
            </a:endParaRPr>
          </a:p>
          <a:p>
            <a:pPr indent="-228600" lvl="0" marL="228600" rtl="0" algn="l">
              <a:lnSpc>
                <a:spcPct val="110000"/>
              </a:lnSpc>
              <a:spcBef>
                <a:spcPts val="1000"/>
              </a:spcBef>
              <a:spcAft>
                <a:spcPts val="0"/>
              </a:spcAft>
              <a:buClr>
                <a:schemeClr val="dk1"/>
              </a:buClr>
              <a:buSzPct val="100000"/>
              <a:buChar char="•"/>
            </a:pPr>
            <a:r>
              <a:rPr b="1" lang="en-US" sz="3000">
                <a:latin typeface="Times New Roman"/>
                <a:ea typeface="Times New Roman"/>
                <a:cs typeface="Times New Roman"/>
                <a:sym typeface="Times New Roman"/>
              </a:rPr>
              <a:t>acceleration of work; loss of productivity</a:t>
            </a:r>
            <a:endParaRPr b="1" sz="3000">
              <a:latin typeface="Times New Roman"/>
              <a:ea typeface="Times New Roman"/>
              <a:cs typeface="Times New Roman"/>
              <a:sym typeface="Times New Roman"/>
            </a:endParaRPr>
          </a:p>
          <a:p>
            <a:pPr indent="-228600" lvl="0" marL="228600" rtl="0" algn="l">
              <a:lnSpc>
                <a:spcPct val="110000"/>
              </a:lnSpc>
              <a:spcBef>
                <a:spcPts val="1000"/>
              </a:spcBef>
              <a:spcAft>
                <a:spcPts val="0"/>
              </a:spcAft>
              <a:buClr>
                <a:schemeClr val="dk1"/>
              </a:buClr>
              <a:buSzPct val="100000"/>
              <a:buChar char="•"/>
            </a:pPr>
            <a:r>
              <a:rPr b="1" lang="en-US" sz="3000">
                <a:latin typeface="Times New Roman"/>
                <a:ea typeface="Times New Roman"/>
                <a:cs typeface="Times New Roman"/>
                <a:sym typeface="Times New Roman"/>
              </a:rPr>
              <a:t>suspension of work; termination of work </a:t>
            </a:r>
            <a:endParaRPr b="1" sz="3000">
              <a:latin typeface="Times New Roman"/>
              <a:ea typeface="Times New Roman"/>
              <a:cs typeface="Times New Roman"/>
              <a:sym typeface="Times New Roman"/>
            </a:endParaRPr>
          </a:p>
          <a:p>
            <a:pPr indent="-228600" lvl="0" marL="228600" rtl="0" algn="l">
              <a:lnSpc>
                <a:spcPct val="110000"/>
              </a:lnSpc>
              <a:spcBef>
                <a:spcPts val="1000"/>
              </a:spcBef>
              <a:spcAft>
                <a:spcPts val="0"/>
              </a:spcAft>
              <a:buClr>
                <a:schemeClr val="dk1"/>
              </a:buClr>
              <a:buSzPct val="100000"/>
              <a:buChar char="•"/>
            </a:pPr>
            <a:r>
              <a:rPr b="1" lang="en-US" sz="3000">
                <a:latin typeface="Times New Roman"/>
                <a:ea typeface="Times New Roman"/>
                <a:cs typeface="Times New Roman"/>
                <a:sym typeface="Times New Roman"/>
              </a:rPr>
              <a:t>lack of payments </a:t>
            </a:r>
            <a:endParaRPr b="1" sz="3000">
              <a:latin typeface="Times New Roman"/>
              <a:ea typeface="Times New Roman"/>
              <a:cs typeface="Times New Roman"/>
              <a:sym typeface="Times New Roman"/>
            </a:endParaRPr>
          </a:p>
          <a:p>
            <a:pPr indent="-228600" lvl="0" marL="228600" rtl="0" algn="l">
              <a:lnSpc>
                <a:spcPct val="110000"/>
              </a:lnSpc>
              <a:spcBef>
                <a:spcPts val="1000"/>
              </a:spcBef>
              <a:spcAft>
                <a:spcPts val="0"/>
              </a:spcAft>
              <a:buClr>
                <a:schemeClr val="dk1"/>
              </a:buClr>
              <a:buSzPct val="100000"/>
              <a:buChar char="•"/>
            </a:pPr>
            <a:r>
              <a:rPr b="1" lang="en-US" sz="3000">
                <a:latin typeface="Times New Roman"/>
                <a:ea typeface="Times New Roman"/>
                <a:cs typeface="Times New Roman"/>
                <a:sym typeface="Times New Roman"/>
              </a:rPr>
              <a:t>conflicts in plans and specifications, </a:t>
            </a:r>
            <a:endParaRPr b="1" sz="3000">
              <a:latin typeface="Times New Roman"/>
              <a:ea typeface="Times New Roman"/>
              <a:cs typeface="Times New Roman"/>
              <a:sym typeface="Times New Roman"/>
            </a:endParaRPr>
          </a:p>
          <a:p>
            <a:pPr indent="-228600" lvl="0" marL="228600" rtl="0" algn="l">
              <a:lnSpc>
                <a:spcPct val="110000"/>
              </a:lnSpc>
              <a:spcBef>
                <a:spcPts val="1000"/>
              </a:spcBef>
              <a:spcAft>
                <a:spcPts val="0"/>
              </a:spcAft>
              <a:buClr>
                <a:schemeClr val="dk1"/>
              </a:buClr>
              <a:buSzPct val="100000"/>
              <a:buChar char="•"/>
            </a:pPr>
            <a:r>
              <a:rPr b="1" lang="en-US" sz="3000">
                <a:latin typeface="Times New Roman"/>
                <a:ea typeface="Times New Roman"/>
                <a:cs typeface="Times New Roman"/>
                <a:sym typeface="Times New Roman"/>
              </a:rPr>
              <a:t>inadequate documentation</a:t>
            </a:r>
            <a:br>
              <a:rPr b="1" lang="en-US">
                <a:latin typeface="Times New Roman"/>
                <a:ea typeface="Times New Roman"/>
                <a:cs typeface="Times New Roman"/>
                <a:sym typeface="Times New Roman"/>
              </a:rPr>
            </a:br>
            <a:endParaRPr b="1">
              <a:latin typeface="Times New Roman"/>
              <a:ea typeface="Times New Roman"/>
              <a:cs typeface="Times New Roman"/>
              <a:sym typeface="Times New Roman"/>
            </a:endParaRPr>
          </a:p>
        </p:txBody>
      </p:sp>
      <p:sp>
        <p:nvSpPr>
          <p:cNvPr id="471" name="Google Shape;471;p29"/>
          <p:cNvSpPr txBox="1"/>
          <p:nvPr>
            <p:ph type="title"/>
          </p:nvPr>
        </p:nvSpPr>
        <p:spPr>
          <a:xfrm>
            <a:off x="430235" y="-186715"/>
            <a:ext cx="11063068"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CONSTRUCTION CLAIMS (Cont’d…)  </a:t>
            </a:r>
            <a:endParaRPr sz="36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sp>
        <p:nvSpPr>
          <p:cNvPr id="476" name="Google Shape;476;p30"/>
          <p:cNvSpPr txBox="1"/>
          <p:nvPr>
            <p:ph idx="1" type="body"/>
          </p:nvPr>
        </p:nvSpPr>
        <p:spPr>
          <a:xfrm>
            <a:off x="281354" y="1012898"/>
            <a:ext cx="10515600" cy="5845101"/>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rgbClr val="FF0000"/>
              </a:buClr>
              <a:buSzPts val="2800"/>
              <a:buNone/>
            </a:pPr>
            <a:r>
              <a:rPr b="1" lang="en-US" u="sng">
                <a:solidFill>
                  <a:srgbClr val="FF0000"/>
                </a:solidFill>
                <a:latin typeface="Times New Roman"/>
                <a:ea typeface="Times New Roman"/>
                <a:cs typeface="Times New Roman"/>
                <a:sym typeface="Times New Roman"/>
              </a:rPr>
              <a:t>Owner caused claims [9] </a:t>
            </a:r>
            <a:endParaRPr>
              <a:solidFill>
                <a:srgbClr val="FF0000"/>
              </a:solidFill>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late approval of shop drawings and samples,</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late approval of the laboratory test,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delays in answers to field inquiries by the contractor,</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changes in the contractor’s method of doing the work,</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 variation in estimated quantities,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 interference with the contractor during construction,</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 owner-caused schedule changes,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 design changes,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 changes in inspection levels,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 failure to provide site access,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 interference by other contractor’s or owner’s.</a:t>
            </a:r>
            <a:endParaRPr/>
          </a:p>
          <a:p>
            <a:pPr indent="-50800" lvl="0" marL="22860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477" name="Google Shape;477;p30"/>
          <p:cNvSpPr txBox="1"/>
          <p:nvPr>
            <p:ph type="title"/>
          </p:nvPr>
        </p:nvSpPr>
        <p:spPr>
          <a:xfrm>
            <a:off x="281354" y="0"/>
            <a:ext cx="1107244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CONSTRUCTION CLAIMS (Cont’d…)  </a:t>
            </a:r>
            <a:endParaRPr sz="36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sp>
        <p:nvSpPr>
          <p:cNvPr id="482" name="Google Shape;482;p31"/>
          <p:cNvSpPr txBox="1"/>
          <p:nvPr>
            <p:ph idx="1" type="body"/>
          </p:nvPr>
        </p:nvSpPr>
        <p:spPr>
          <a:xfrm>
            <a:off x="328834" y="745588"/>
            <a:ext cx="9505280" cy="623198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2800"/>
              <a:buNone/>
            </a:pPr>
            <a:r>
              <a:rPr b="1" lang="en-US" u="sng">
                <a:solidFill>
                  <a:srgbClr val="FF0000"/>
                </a:solidFill>
                <a:latin typeface="Times New Roman"/>
                <a:ea typeface="Times New Roman"/>
                <a:cs typeface="Times New Roman"/>
                <a:sym typeface="Times New Roman"/>
              </a:rPr>
              <a:t>Defective work</a:t>
            </a:r>
            <a:endParaRPr b="1" u="sng">
              <a:solidFill>
                <a:srgbClr val="FF0000"/>
              </a:solidFill>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Defective work is a result of </a:t>
            </a:r>
            <a:endParaRPr/>
          </a:p>
          <a:p>
            <a:pPr indent="-228600" lvl="0" marL="228600" rtl="0" algn="l">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unclear documents, </a:t>
            </a:r>
            <a:endParaRPr/>
          </a:p>
          <a:p>
            <a:pPr indent="-228600" lvl="0" marL="228600" rtl="0" algn="l">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excessive time pressure, </a:t>
            </a:r>
            <a:endParaRPr/>
          </a:p>
          <a:p>
            <a:pPr indent="-228600" lvl="0" marL="228600" rtl="0" algn="l">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loose coordination, or inadequate inspection of the work in progress. </a:t>
            </a:r>
            <a:endParaRPr/>
          </a:p>
          <a:p>
            <a:pPr indent="-228600" lvl="0" marL="228600" rtl="0" algn="l">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As well as design documents that is difficult to build. </a:t>
            </a:r>
            <a:endParaRPr/>
          </a:p>
          <a:p>
            <a:pPr indent="0" lvl="0" marL="0" rtl="0" algn="l">
              <a:lnSpc>
                <a:spcPct val="90000"/>
              </a:lnSpc>
              <a:spcBef>
                <a:spcPts val="1000"/>
              </a:spcBef>
              <a:spcAft>
                <a:spcPts val="0"/>
              </a:spcAft>
              <a:buClr>
                <a:srgbClr val="FF0000"/>
              </a:buClr>
              <a:buSzPts val="2800"/>
              <a:buNone/>
            </a:pPr>
            <a:r>
              <a:rPr b="1" lang="en-US" u="sng">
                <a:solidFill>
                  <a:srgbClr val="FF0000"/>
                </a:solidFill>
                <a:latin typeface="Times New Roman"/>
                <a:ea typeface="Times New Roman"/>
                <a:cs typeface="Times New Roman"/>
                <a:sym typeface="Times New Roman"/>
              </a:rPr>
              <a:t>Scope of Work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Changes to the scope of work are inevitable on a construction project.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Although change clauses are nearly universal and invoked on nearly every project, they are also among the greatest cause of claims on construction projects.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b="1">
              <a:latin typeface="Constantia"/>
              <a:ea typeface="Constantia"/>
              <a:cs typeface="Constantia"/>
              <a:sym typeface="Constantia"/>
            </a:endParaRPr>
          </a:p>
          <a:p>
            <a:pPr indent="0" lvl="0" marL="0" rtl="0" algn="l">
              <a:lnSpc>
                <a:spcPct val="90000"/>
              </a:lnSpc>
              <a:spcBef>
                <a:spcPts val="1000"/>
              </a:spcBef>
              <a:spcAft>
                <a:spcPts val="0"/>
              </a:spcAft>
              <a:buClr>
                <a:schemeClr val="dk1"/>
              </a:buClr>
              <a:buSzPts val="2800"/>
              <a:buNone/>
            </a:pPr>
            <a:r>
              <a:t/>
            </a:r>
            <a:endParaRPr b="1" u="sng">
              <a:solidFill>
                <a:srgbClr val="FF0000"/>
              </a:solidFill>
              <a:latin typeface="Times New Roman"/>
              <a:ea typeface="Times New Roman"/>
              <a:cs typeface="Times New Roman"/>
              <a:sym typeface="Times New Roman"/>
            </a:endParaRPr>
          </a:p>
        </p:txBody>
      </p:sp>
      <p:sp>
        <p:nvSpPr>
          <p:cNvPr id="483" name="Google Shape;483;p31"/>
          <p:cNvSpPr txBox="1"/>
          <p:nvPr>
            <p:ph type="title"/>
          </p:nvPr>
        </p:nvSpPr>
        <p:spPr>
          <a:xfrm>
            <a:off x="182880" y="0"/>
            <a:ext cx="11170920" cy="106914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CONSTRUCTION CLAIMS (Cont’d…)  </a:t>
            </a:r>
            <a:endParaRPr sz="36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p32"/>
          <p:cNvSpPr txBox="1"/>
          <p:nvPr>
            <p:ph idx="1" type="body"/>
          </p:nvPr>
        </p:nvSpPr>
        <p:spPr>
          <a:xfrm>
            <a:off x="283698" y="1051902"/>
            <a:ext cx="9211994" cy="564432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2800"/>
              <a:buNone/>
            </a:pPr>
            <a:r>
              <a:rPr b="1" lang="en-US" u="sng">
                <a:solidFill>
                  <a:srgbClr val="FF0000"/>
                </a:solidFill>
                <a:latin typeface="Times New Roman"/>
                <a:ea typeface="Times New Roman"/>
                <a:cs typeface="Times New Roman"/>
                <a:sym typeface="Times New Roman"/>
              </a:rPr>
              <a:t>Acceleration of Work</a:t>
            </a:r>
            <a:endParaRPr b="1" u="sng">
              <a:solidFill>
                <a:srgbClr val="FF0000"/>
              </a:solidFill>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Acceleration of work is usually the </a:t>
            </a:r>
            <a:r>
              <a:rPr b="1" lang="en-US">
                <a:solidFill>
                  <a:srgbClr val="FF0000"/>
                </a:solidFill>
                <a:latin typeface="Times New Roman"/>
                <a:ea typeface="Times New Roman"/>
                <a:cs typeface="Times New Roman"/>
                <a:sym typeface="Times New Roman"/>
              </a:rPr>
              <a:t>result of an attempt by the contractor </a:t>
            </a:r>
            <a:r>
              <a:rPr b="1" lang="en-US">
                <a:latin typeface="Times New Roman"/>
                <a:ea typeface="Times New Roman"/>
                <a:cs typeface="Times New Roman"/>
                <a:sym typeface="Times New Roman"/>
              </a:rPr>
              <a:t>to take what ever means and measures are necessary </a:t>
            </a:r>
            <a:r>
              <a:rPr b="1" lang="en-US">
                <a:solidFill>
                  <a:srgbClr val="FF0000"/>
                </a:solidFill>
                <a:latin typeface="Times New Roman"/>
                <a:ea typeface="Times New Roman"/>
                <a:cs typeface="Times New Roman"/>
                <a:sym typeface="Times New Roman"/>
              </a:rPr>
              <a:t>to complete the work sooner </a:t>
            </a:r>
            <a:r>
              <a:rPr b="1" lang="en-US">
                <a:latin typeface="Times New Roman"/>
                <a:ea typeface="Times New Roman"/>
                <a:cs typeface="Times New Roman"/>
                <a:sym typeface="Times New Roman"/>
              </a:rPr>
              <a:t>than normal.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The contractor can experience significant financial damage if the overall duration of the project is extended through no fault of the contractor.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Often this financial damage can be large and will increase rapidly as time goes on.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It occurs when the contractor is ordered, either directly or constructively, to speed up performance in some way. </a:t>
            </a:r>
            <a:endParaRPr/>
          </a:p>
        </p:txBody>
      </p:sp>
      <p:sp>
        <p:nvSpPr>
          <p:cNvPr id="489" name="Google Shape;489;p32"/>
          <p:cNvSpPr txBox="1"/>
          <p:nvPr>
            <p:ph type="title"/>
          </p:nvPr>
        </p:nvSpPr>
        <p:spPr>
          <a:xfrm>
            <a:off x="649459" y="0"/>
            <a:ext cx="10928252"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CONSTRUCTION CLAIMS (Cont’d…)  </a:t>
            </a:r>
            <a:endParaRPr sz="36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33"/>
          <p:cNvSpPr txBox="1"/>
          <p:nvPr>
            <p:ph idx="1" type="body"/>
          </p:nvPr>
        </p:nvSpPr>
        <p:spPr>
          <a:xfrm>
            <a:off x="506437" y="1164443"/>
            <a:ext cx="8890781" cy="555991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2800"/>
              <a:buNone/>
            </a:pPr>
            <a:r>
              <a:rPr b="1" lang="en-US" u="sng">
                <a:solidFill>
                  <a:srgbClr val="FF0000"/>
                </a:solidFill>
                <a:latin typeface="Times New Roman"/>
                <a:ea typeface="Times New Roman"/>
                <a:cs typeface="Times New Roman"/>
                <a:sym typeface="Times New Roman"/>
              </a:rPr>
              <a:t>Suspension of Work: Termination </a:t>
            </a:r>
            <a:endParaRPr/>
          </a:p>
          <a:p>
            <a:pPr indent="-228600" lvl="0" marL="228600" rtl="0" algn="l">
              <a:lnSpc>
                <a:spcPct val="100000"/>
              </a:lnSpc>
              <a:spcBef>
                <a:spcPts val="1000"/>
              </a:spcBef>
              <a:spcAft>
                <a:spcPts val="0"/>
              </a:spcAft>
              <a:buClr>
                <a:srgbClr val="FF33CC"/>
              </a:buClr>
              <a:buSzPts val="2800"/>
              <a:buNone/>
            </a:pPr>
            <a:r>
              <a:rPr i="1" lang="en-US" u="sng">
                <a:solidFill>
                  <a:srgbClr val="FF33CC"/>
                </a:solidFill>
                <a:latin typeface="Times New Roman"/>
                <a:ea typeface="Times New Roman"/>
                <a:cs typeface="Times New Roman"/>
                <a:sym typeface="Times New Roman"/>
              </a:rPr>
              <a:t>Owner Termination Claims: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The ultimate remedy available to an owner for a contractor that is not performing the job that they were contracted to do is termination.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The contractor must be given notice and an opportunity to correct its defaulting actions.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Rash or impulsive termination can result in a wrongful termination claim from the contractor. </a:t>
            </a:r>
            <a:endParaRPr/>
          </a:p>
          <a:p>
            <a:pPr indent="-50800" lvl="0" marL="228600" rtl="0" algn="just">
              <a:lnSpc>
                <a:spcPct val="10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l">
              <a:lnSpc>
                <a:spcPct val="10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495" name="Google Shape;495;p33"/>
          <p:cNvSpPr txBox="1"/>
          <p:nvPr>
            <p:ph type="title"/>
          </p:nvPr>
        </p:nvSpPr>
        <p:spPr>
          <a:xfrm>
            <a:off x="506437" y="0"/>
            <a:ext cx="10847363"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CONSTRUCTION CLAIMS (Cont’d…)  </a:t>
            </a:r>
            <a:endParaRPr sz="36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9" name="Shape 499"/>
        <p:cNvGrpSpPr/>
        <p:nvPr/>
      </p:nvGrpSpPr>
      <p:grpSpPr>
        <a:xfrm>
          <a:off x="0" y="0"/>
          <a:ext cx="0" cy="0"/>
          <a:chOff x="0" y="0"/>
          <a:chExt cx="0" cy="0"/>
        </a:xfrm>
      </p:grpSpPr>
      <p:sp>
        <p:nvSpPr>
          <p:cNvPr id="500" name="Google Shape;500;p34"/>
          <p:cNvSpPr txBox="1"/>
          <p:nvPr>
            <p:ph idx="1" type="body"/>
          </p:nvPr>
        </p:nvSpPr>
        <p:spPr>
          <a:xfrm>
            <a:off x="430237" y="1164442"/>
            <a:ext cx="9065455" cy="553177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FF33CC"/>
              </a:buClr>
              <a:buSzPts val="2800"/>
              <a:buNone/>
            </a:pPr>
            <a:r>
              <a:rPr i="1" lang="en-US" u="sng">
                <a:solidFill>
                  <a:srgbClr val="FF33CC"/>
                </a:solidFill>
                <a:latin typeface="Constantia"/>
                <a:ea typeface="Constantia"/>
                <a:cs typeface="Constantia"/>
                <a:sym typeface="Constantia"/>
              </a:rPr>
              <a:t>Contractor Termination Claims:</a:t>
            </a:r>
            <a:endParaRPr u="sng">
              <a:solidFill>
                <a:srgbClr val="FF33CC"/>
              </a:solidFill>
              <a:latin typeface="Constantia"/>
              <a:ea typeface="Constantia"/>
              <a:cs typeface="Constantia"/>
              <a:sym typeface="Constantia"/>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Typical contract language allows for the contractor to terminate the contract under specified conditions. </a:t>
            </a:r>
            <a:endParaRPr/>
          </a:p>
          <a:p>
            <a:pPr indent="-228600" lvl="0" marL="228600" rtl="0" algn="just">
              <a:lnSpc>
                <a:spcPct val="100000"/>
              </a:lnSpc>
              <a:spcBef>
                <a:spcPts val="1000"/>
              </a:spcBef>
              <a:spcAft>
                <a:spcPts val="0"/>
              </a:spcAft>
              <a:buClr>
                <a:srgbClr val="FF0000"/>
              </a:buClr>
              <a:buSzPts val="2800"/>
              <a:buChar char="•"/>
            </a:pPr>
            <a:r>
              <a:rPr b="1" lang="en-US">
                <a:solidFill>
                  <a:srgbClr val="FF0000"/>
                </a:solidFill>
                <a:latin typeface="Times New Roman"/>
                <a:ea typeface="Times New Roman"/>
                <a:cs typeface="Times New Roman"/>
                <a:sym typeface="Times New Roman"/>
              </a:rPr>
              <a:t>Prolonged suspension, lack of payment, and other contract breeches </a:t>
            </a:r>
            <a:r>
              <a:rPr b="1" lang="en-US">
                <a:latin typeface="Times New Roman"/>
                <a:ea typeface="Times New Roman"/>
                <a:cs typeface="Times New Roman"/>
                <a:sym typeface="Times New Roman"/>
              </a:rPr>
              <a:t>may be reason for termination for cause.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The contractor must have exhausted all other remedies and must follow the letter of the contract.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This is the most extreme action that can be taken to resolve disputes during the execution of the contract.</a:t>
            </a:r>
            <a:endParaRPr/>
          </a:p>
          <a:p>
            <a:pPr indent="0" lvl="0" marL="0" rtl="0" algn="l">
              <a:lnSpc>
                <a:spcPct val="90000"/>
              </a:lnSpc>
              <a:spcBef>
                <a:spcPts val="1000"/>
              </a:spcBef>
              <a:spcAft>
                <a:spcPts val="0"/>
              </a:spcAft>
              <a:buClr>
                <a:schemeClr val="dk1"/>
              </a:buClr>
              <a:buSzPts val="2800"/>
              <a:buNone/>
            </a:pPr>
            <a:r>
              <a:t/>
            </a:r>
            <a:endParaRPr/>
          </a:p>
        </p:txBody>
      </p:sp>
      <p:sp>
        <p:nvSpPr>
          <p:cNvPr id="501" name="Google Shape;501;p34"/>
          <p:cNvSpPr txBox="1"/>
          <p:nvPr>
            <p:ph type="title"/>
          </p:nvPr>
        </p:nvSpPr>
        <p:spPr>
          <a:xfrm>
            <a:off x="295422" y="0"/>
            <a:ext cx="11058378"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CONSTRUCTION CLAIMS (Cont’d…)  </a:t>
            </a:r>
            <a:endParaRPr sz="36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35"/>
          <p:cNvSpPr txBox="1"/>
          <p:nvPr>
            <p:ph idx="1" type="body"/>
          </p:nvPr>
        </p:nvSpPr>
        <p:spPr>
          <a:xfrm>
            <a:off x="781929" y="1325563"/>
            <a:ext cx="8418342"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2800"/>
              <a:buNone/>
            </a:pPr>
            <a:r>
              <a:rPr b="1" lang="en-US" u="sng">
                <a:solidFill>
                  <a:srgbClr val="FF0000"/>
                </a:solidFill>
                <a:latin typeface="Times New Roman"/>
                <a:ea typeface="Times New Roman"/>
                <a:cs typeface="Times New Roman"/>
                <a:sym typeface="Times New Roman"/>
              </a:rPr>
              <a:t>Inadequate Documentation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Documenting procedures for record keeping and identifying, tracking, estimating, and negotiating changes will pay immense dividends to both owners and contractors.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It will keep a project on track and will eliminate the problems and expense that accompany the preparation of a claim with inefficient records.	</a:t>
            </a:r>
            <a:endParaRPr b="1">
              <a:latin typeface="Times New Roman"/>
              <a:ea typeface="Times New Roman"/>
              <a:cs typeface="Times New Roman"/>
              <a:sym typeface="Times New Roman"/>
            </a:endParaRPr>
          </a:p>
          <a:p>
            <a:pPr indent="-50800" lvl="0" marL="228600" rtl="0" algn="just">
              <a:lnSpc>
                <a:spcPct val="10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507" name="Google Shape;507;p35"/>
          <p:cNvSpPr txBox="1"/>
          <p:nvPr>
            <p:ph type="title"/>
          </p:nvPr>
        </p:nvSpPr>
        <p:spPr>
          <a:xfrm>
            <a:off x="239151" y="0"/>
            <a:ext cx="11156852"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CONSTRUCTION CLAIMS (Cont’d…)  </a:t>
            </a:r>
            <a:endParaRPr sz="360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sp>
        <p:nvSpPr>
          <p:cNvPr id="512" name="Google Shape;512;p36"/>
          <p:cNvSpPr txBox="1"/>
          <p:nvPr>
            <p:ph type="title"/>
          </p:nvPr>
        </p:nvSpPr>
        <p:spPr>
          <a:xfrm>
            <a:off x="599049"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TYPES OF CONSTRUCTION CLAIMS </a:t>
            </a:r>
            <a:endParaRPr/>
          </a:p>
        </p:txBody>
      </p:sp>
      <p:sp>
        <p:nvSpPr>
          <p:cNvPr id="513" name="Google Shape;513;p36"/>
          <p:cNvSpPr txBox="1"/>
          <p:nvPr>
            <p:ph idx="1" type="body"/>
          </p:nvPr>
        </p:nvSpPr>
        <p:spPr>
          <a:xfrm>
            <a:off x="177948" y="794849"/>
            <a:ext cx="9374945" cy="6063151"/>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Clr>
                <a:srgbClr val="FF33CC"/>
              </a:buClr>
              <a:buSzPts val="2800"/>
              <a:buNone/>
            </a:pPr>
            <a:r>
              <a:rPr b="1" lang="en-US" u="sng">
                <a:solidFill>
                  <a:srgbClr val="FF33CC"/>
                </a:solidFill>
                <a:latin typeface="Times New Roman"/>
                <a:ea typeface="Times New Roman"/>
                <a:cs typeface="Times New Roman"/>
                <a:sym typeface="Times New Roman"/>
              </a:rPr>
              <a:t>Civil Claims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Civil or tort claims are pursued when the contractual relationship has been completely broken down on a project.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These claims include fraud and negligence, among other civil matters. </a:t>
            </a:r>
            <a:endParaRPr/>
          </a:p>
          <a:p>
            <a:pPr indent="-228600" lvl="0" marL="228600" rtl="0" algn="just">
              <a:lnSpc>
                <a:spcPct val="100000"/>
              </a:lnSpc>
              <a:spcBef>
                <a:spcPts val="1000"/>
              </a:spcBef>
              <a:spcAft>
                <a:spcPts val="0"/>
              </a:spcAft>
              <a:buClr>
                <a:srgbClr val="FF33CC"/>
              </a:buClr>
              <a:buSzPts val="2800"/>
              <a:buNone/>
            </a:pPr>
            <a:r>
              <a:rPr b="1" lang="en-US" u="sng">
                <a:solidFill>
                  <a:srgbClr val="FF33CC"/>
                </a:solidFill>
                <a:latin typeface="Times New Roman"/>
                <a:ea typeface="Times New Roman"/>
                <a:cs typeface="Times New Roman"/>
                <a:sym typeface="Times New Roman"/>
              </a:rPr>
              <a:t>Payment Claims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The contractor expends large amounts of money in wages, material, equipment, and other expenses, and the owner or his/her agent decides how much the contractor gets paid.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It is obvious that this arrangement has the tendency to cause disputes, which if not settled, become claims. </a:t>
            </a:r>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7" name="Shape 517"/>
        <p:cNvGrpSpPr/>
        <p:nvPr/>
      </p:nvGrpSpPr>
      <p:grpSpPr>
        <a:xfrm>
          <a:off x="0" y="0"/>
          <a:ext cx="0" cy="0"/>
          <a:chOff x="0" y="0"/>
          <a:chExt cx="0" cy="0"/>
        </a:xfrm>
      </p:grpSpPr>
      <p:sp>
        <p:nvSpPr>
          <p:cNvPr id="518" name="Google Shape;518;p37"/>
          <p:cNvSpPr txBox="1"/>
          <p:nvPr>
            <p:ph idx="1" type="body"/>
          </p:nvPr>
        </p:nvSpPr>
        <p:spPr>
          <a:xfrm>
            <a:off x="134816" y="714276"/>
            <a:ext cx="9782907" cy="6143724"/>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rgbClr val="FF33CC"/>
              </a:buClr>
              <a:buSzPts val="2800"/>
              <a:buNone/>
            </a:pPr>
            <a:r>
              <a:rPr b="1" lang="en-US" u="sng">
                <a:solidFill>
                  <a:srgbClr val="FF33CC"/>
                </a:solidFill>
                <a:latin typeface="Times New Roman"/>
                <a:ea typeface="Times New Roman"/>
                <a:cs typeface="Times New Roman"/>
                <a:sym typeface="Times New Roman"/>
              </a:rPr>
              <a:t>Delay Claim</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It occurs when unanticipated events extend a project's completion date beyond the originally set one.</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 If construction is delayed, production and money will be lost. </a:t>
            </a:r>
            <a:endParaRPr/>
          </a:p>
          <a:p>
            <a:pPr indent="-228600" lvl="0" marL="2286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An event even beyond the contractor's control, like flawed designs, bad weather, a pandemic, or an earthquake, can also be the reason for this. [3]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rgbClr val="FF33CC"/>
              </a:buClr>
              <a:buSzPts val="2800"/>
              <a:buNone/>
            </a:pPr>
            <a:r>
              <a:rPr b="1" lang="en-US" u="sng">
                <a:solidFill>
                  <a:srgbClr val="FF33CC"/>
                </a:solidFill>
                <a:latin typeface="Times New Roman"/>
                <a:ea typeface="Times New Roman"/>
                <a:cs typeface="Times New Roman"/>
                <a:sym typeface="Times New Roman"/>
              </a:rPr>
              <a:t>Price Escalation Claim</a:t>
            </a:r>
            <a:endParaRPr/>
          </a:p>
          <a:p>
            <a:pPr indent="-228600" lvl="0" marL="228600" rtl="0" algn="just">
              <a:lnSpc>
                <a:spcPct val="11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Price escalation claims occur when the anticipated project budget rises for finishing the task early or on time.</a:t>
            </a:r>
            <a:endParaRPr/>
          </a:p>
          <a:p>
            <a:pPr indent="-228600" lvl="0" marL="228600" rtl="0" algn="just">
              <a:lnSpc>
                <a:spcPct val="11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 Given that customers are responsible for paying the expenses associated with the accelerated service, clients are the ones that submit claims.</a:t>
            </a:r>
            <a:endParaRPr/>
          </a:p>
          <a:p>
            <a:pPr indent="-50800" lvl="0" marL="228600" rtl="0" algn="just">
              <a:lnSpc>
                <a:spcPct val="10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519" name="Google Shape;519;p37"/>
          <p:cNvSpPr txBox="1"/>
          <p:nvPr>
            <p:ph type="title"/>
          </p:nvPr>
        </p:nvSpPr>
        <p:spPr>
          <a:xfrm>
            <a:off x="416169" y="-253218"/>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TYPES OF CONSTRUCTION CLAIMS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3" name="Shape 523"/>
        <p:cNvGrpSpPr/>
        <p:nvPr/>
      </p:nvGrpSpPr>
      <p:grpSpPr>
        <a:xfrm>
          <a:off x="0" y="0"/>
          <a:ext cx="0" cy="0"/>
          <a:chOff x="0" y="0"/>
          <a:chExt cx="0" cy="0"/>
        </a:xfrm>
      </p:grpSpPr>
      <p:sp>
        <p:nvSpPr>
          <p:cNvPr id="524" name="Google Shape;524;p38"/>
          <p:cNvSpPr txBox="1"/>
          <p:nvPr>
            <p:ph type="title"/>
          </p:nvPr>
        </p:nvSpPr>
        <p:spPr>
          <a:xfrm>
            <a:off x="500575"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CONSTRUCTION DISPUTES </a:t>
            </a:r>
            <a:endParaRPr/>
          </a:p>
        </p:txBody>
      </p:sp>
      <p:sp>
        <p:nvSpPr>
          <p:cNvPr id="525" name="Google Shape;525;p38"/>
          <p:cNvSpPr txBox="1"/>
          <p:nvPr>
            <p:ph idx="1" type="body"/>
          </p:nvPr>
        </p:nvSpPr>
        <p:spPr>
          <a:xfrm>
            <a:off x="402101" y="1080037"/>
            <a:ext cx="9177997" cy="5531778"/>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Dispute is a </a:t>
            </a:r>
            <a:r>
              <a:rPr b="1" lang="en-US">
                <a:solidFill>
                  <a:srgbClr val="C00000"/>
                </a:solidFill>
                <a:latin typeface="Times New Roman"/>
                <a:ea typeface="Times New Roman"/>
                <a:cs typeface="Times New Roman"/>
                <a:sym typeface="Times New Roman"/>
              </a:rPr>
              <a:t>misunderstanding between two parties,</a:t>
            </a:r>
            <a:r>
              <a:rPr b="1" lang="en-US">
                <a:solidFill>
                  <a:srgbClr val="666666"/>
                </a:solidFill>
                <a:latin typeface="Times New Roman"/>
                <a:ea typeface="Times New Roman"/>
                <a:cs typeface="Times New Roman"/>
                <a:sym typeface="Times New Roman"/>
              </a:rPr>
              <a:t> </a:t>
            </a:r>
            <a:r>
              <a:rPr b="1" lang="en-US">
                <a:latin typeface="Times New Roman"/>
                <a:ea typeface="Times New Roman"/>
                <a:cs typeface="Times New Roman"/>
                <a:sym typeface="Times New Roman"/>
              </a:rPr>
              <a:t>either contractual or non- contractual.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A combination of environmental and behavioural factors can lead to construction disputes. [10]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Technically a dispute implies declaration of a claim by one party and the rejection by another party.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Disputes in the construction sector, as in any industry, usually arise due to the failure of one or more parties to comply with contractual obligations.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development of construction disputes may be uncertainty, contractual problems and behaviour. </a:t>
            </a:r>
            <a:endParaRPr b="1">
              <a:latin typeface="Times New Roman"/>
              <a:ea typeface="Times New Roman"/>
              <a:cs typeface="Times New Roman"/>
              <a:sym typeface="Times New Roman"/>
            </a:endParaRPr>
          </a:p>
          <a:p>
            <a:pPr indent="-50800" lvl="0" marL="228600" rtl="0" algn="just">
              <a:lnSpc>
                <a:spcPct val="10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9" name="Shape 529"/>
        <p:cNvGrpSpPr/>
        <p:nvPr/>
      </p:nvGrpSpPr>
      <p:grpSpPr>
        <a:xfrm>
          <a:off x="0" y="0"/>
          <a:ext cx="0" cy="0"/>
          <a:chOff x="0" y="0"/>
          <a:chExt cx="0" cy="0"/>
        </a:xfrm>
      </p:grpSpPr>
      <p:sp>
        <p:nvSpPr>
          <p:cNvPr id="530" name="Google Shape;530;p39"/>
          <p:cNvSpPr txBox="1"/>
          <p:nvPr>
            <p:ph type="title"/>
          </p:nvPr>
        </p:nvSpPr>
        <p:spPr>
          <a:xfrm>
            <a:off x="556846"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DISPUTES</a:t>
            </a:r>
            <a:endParaRPr/>
          </a:p>
        </p:txBody>
      </p:sp>
      <p:sp>
        <p:nvSpPr>
          <p:cNvPr id="531" name="Google Shape;531;p39"/>
          <p:cNvSpPr txBox="1"/>
          <p:nvPr>
            <p:ph idx="1" type="body"/>
          </p:nvPr>
        </p:nvSpPr>
        <p:spPr>
          <a:xfrm>
            <a:off x="345830" y="903532"/>
            <a:ext cx="9234268" cy="5954468"/>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chemeClr val="dk1"/>
              </a:buClr>
              <a:buSzPts val="2800"/>
              <a:buNone/>
            </a:pPr>
            <a:r>
              <a:rPr b="1" lang="en-US">
                <a:latin typeface="Times New Roman"/>
                <a:ea typeface="Times New Roman"/>
                <a:cs typeface="Times New Roman"/>
                <a:sym typeface="Times New Roman"/>
              </a:rPr>
              <a:t>The origin of many disputes often lie in the contract itself. </a:t>
            </a:r>
            <a:endParaRPr/>
          </a:p>
          <a:p>
            <a:pPr indent="-228600" lvl="0" marL="228600" rtl="0" algn="just">
              <a:lnSpc>
                <a:spcPct val="15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Failure to properly administer the contract.</a:t>
            </a:r>
            <a:endParaRPr b="1">
              <a:latin typeface="Times New Roman"/>
              <a:ea typeface="Times New Roman"/>
              <a:cs typeface="Times New Roman"/>
              <a:sym typeface="Times New Roman"/>
            </a:endParaRPr>
          </a:p>
          <a:p>
            <a:pPr indent="-228600" lvl="0" marL="228600" rtl="0" algn="just">
              <a:lnSpc>
                <a:spcPct val="15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Poorly drafted or incomplete/unsubstantiated claims</a:t>
            </a:r>
            <a:endParaRPr/>
          </a:p>
          <a:p>
            <a:pPr indent="-228600" lvl="0" marL="228600" rtl="0" algn="just">
              <a:lnSpc>
                <a:spcPct val="15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Employer/Contractor/Subcontractor failing to understand and/or comply with its contractual obligation.</a:t>
            </a:r>
            <a:endParaRPr b="1">
              <a:latin typeface="Times New Roman"/>
              <a:ea typeface="Times New Roman"/>
              <a:cs typeface="Times New Roman"/>
              <a:sym typeface="Times New Roman"/>
            </a:endParaRPr>
          </a:p>
          <a:p>
            <a:pPr indent="-228600" lvl="0" marL="228600" rtl="0" algn="just">
              <a:lnSpc>
                <a:spcPct val="15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Errors and/or omissions in the contract document.</a:t>
            </a:r>
            <a:endParaRPr b="1">
              <a:latin typeface="Times New Roman"/>
              <a:ea typeface="Times New Roman"/>
              <a:cs typeface="Times New Roman"/>
              <a:sym typeface="Times New Roman"/>
            </a:endParaRPr>
          </a:p>
          <a:p>
            <a:pPr indent="-228600" lvl="0" marL="228600" rtl="0" algn="just">
              <a:lnSpc>
                <a:spcPct val="15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Incomplete design information or employer requirements (for Design and Build and D&amp;C).</a:t>
            </a:r>
            <a:endParaRPr b="1">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5" name="Shape 535"/>
        <p:cNvGrpSpPr/>
        <p:nvPr/>
      </p:nvGrpSpPr>
      <p:grpSpPr>
        <a:xfrm>
          <a:off x="0" y="0"/>
          <a:ext cx="0" cy="0"/>
          <a:chOff x="0" y="0"/>
          <a:chExt cx="0" cy="0"/>
        </a:xfrm>
      </p:grpSpPr>
      <p:sp>
        <p:nvSpPr>
          <p:cNvPr id="536" name="Google Shape;536;p40"/>
          <p:cNvSpPr/>
          <p:nvPr/>
        </p:nvSpPr>
        <p:spPr>
          <a:xfrm>
            <a:off x="106679" y="772736"/>
            <a:ext cx="4338711"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0000"/>
                </a:solidFill>
                <a:latin typeface="Times New Roman"/>
                <a:ea typeface="Times New Roman"/>
                <a:cs typeface="Times New Roman"/>
                <a:sym typeface="Times New Roman"/>
              </a:rPr>
              <a:t>Causes of Construction Dispute by Clients</a:t>
            </a:r>
            <a:endParaRPr sz="2800">
              <a:solidFill>
                <a:srgbClr val="FF0000"/>
              </a:solidFill>
              <a:latin typeface="Times New Roman"/>
              <a:ea typeface="Times New Roman"/>
              <a:cs typeface="Times New Roman"/>
              <a:sym typeface="Times New Roman"/>
            </a:endParaRPr>
          </a:p>
        </p:txBody>
      </p:sp>
      <p:sp>
        <p:nvSpPr>
          <p:cNvPr id="537" name="Google Shape;537;p40"/>
          <p:cNvSpPr txBox="1"/>
          <p:nvPr>
            <p:ph type="title"/>
          </p:nvPr>
        </p:nvSpPr>
        <p:spPr>
          <a:xfrm>
            <a:off x="669388" y="-90193"/>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DISPUTES (Cont’d…) </a:t>
            </a:r>
            <a:endParaRPr b="1" sz="3600">
              <a:solidFill>
                <a:srgbClr val="002060"/>
              </a:solidFill>
              <a:latin typeface="Times New Roman"/>
              <a:ea typeface="Times New Roman"/>
              <a:cs typeface="Times New Roman"/>
              <a:sym typeface="Times New Roman"/>
            </a:endParaRPr>
          </a:p>
        </p:txBody>
      </p:sp>
      <p:sp>
        <p:nvSpPr>
          <p:cNvPr id="538" name="Google Shape;538;p40"/>
          <p:cNvSpPr txBox="1"/>
          <p:nvPr>
            <p:ph idx="1" type="body"/>
          </p:nvPr>
        </p:nvSpPr>
        <p:spPr>
          <a:xfrm>
            <a:off x="332469" y="1726843"/>
            <a:ext cx="5111728" cy="477527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600"/>
              <a:buFont typeface="Arial"/>
              <a:buChar char="•"/>
            </a:pPr>
            <a:r>
              <a:rPr b="1" lang="en-US" sz="2600">
                <a:latin typeface="Times New Roman"/>
                <a:ea typeface="Times New Roman"/>
                <a:cs typeface="Times New Roman"/>
                <a:sym typeface="Times New Roman"/>
              </a:rPr>
              <a:t>Deficient management supervision</a:t>
            </a:r>
            <a:endParaRPr/>
          </a:p>
          <a:p>
            <a:pPr indent="-228600" lvl="0" marL="228600" rtl="0" algn="l">
              <a:lnSpc>
                <a:spcPct val="90000"/>
              </a:lnSpc>
              <a:spcBef>
                <a:spcPts val="1000"/>
              </a:spcBef>
              <a:spcAft>
                <a:spcPts val="0"/>
              </a:spcAft>
              <a:buClr>
                <a:schemeClr val="dk1"/>
              </a:buClr>
              <a:buSzPts val="2600"/>
              <a:buFont typeface="Arial"/>
              <a:buChar char="•"/>
            </a:pPr>
            <a:r>
              <a:rPr b="1" lang="en-US" sz="2600">
                <a:latin typeface="Times New Roman"/>
                <a:ea typeface="Times New Roman"/>
                <a:cs typeface="Times New Roman"/>
                <a:sym typeface="Times New Roman"/>
              </a:rPr>
              <a:t>Lowest price mentality in engagement of contractor</a:t>
            </a:r>
            <a:endParaRPr/>
          </a:p>
          <a:p>
            <a:pPr indent="-228600" lvl="0" marL="228600" rtl="0" algn="l">
              <a:lnSpc>
                <a:spcPct val="90000"/>
              </a:lnSpc>
              <a:spcBef>
                <a:spcPts val="1000"/>
              </a:spcBef>
              <a:spcAft>
                <a:spcPts val="0"/>
              </a:spcAft>
              <a:buClr>
                <a:schemeClr val="dk1"/>
              </a:buClr>
              <a:buSzPts val="2600"/>
              <a:buFont typeface="Arial"/>
              <a:buChar char="•"/>
            </a:pPr>
            <a:r>
              <a:rPr b="1" lang="en-US" sz="2600">
                <a:latin typeface="Times New Roman"/>
                <a:ea typeface="Times New Roman"/>
                <a:cs typeface="Times New Roman"/>
                <a:sym typeface="Times New Roman"/>
              </a:rPr>
              <a:t>Poor communication</a:t>
            </a:r>
            <a:endParaRPr/>
          </a:p>
          <a:p>
            <a:pPr indent="-228600" lvl="0" marL="228600" rtl="0" algn="l">
              <a:lnSpc>
                <a:spcPct val="90000"/>
              </a:lnSpc>
              <a:spcBef>
                <a:spcPts val="1000"/>
              </a:spcBef>
              <a:spcAft>
                <a:spcPts val="0"/>
              </a:spcAft>
              <a:buClr>
                <a:schemeClr val="dk1"/>
              </a:buClr>
              <a:buSzPts val="2600"/>
              <a:buFont typeface="Arial"/>
              <a:buChar char="•"/>
            </a:pPr>
            <a:r>
              <a:rPr b="1" lang="en-US" sz="2600">
                <a:latin typeface="Times New Roman"/>
                <a:ea typeface="Times New Roman"/>
                <a:cs typeface="Times New Roman"/>
                <a:sym typeface="Times New Roman"/>
              </a:rPr>
              <a:t>Discrepancies in contract documents</a:t>
            </a:r>
            <a:endParaRPr/>
          </a:p>
          <a:p>
            <a:pPr indent="-228600" lvl="0" marL="228600" rtl="0" algn="l">
              <a:lnSpc>
                <a:spcPct val="90000"/>
              </a:lnSpc>
              <a:spcBef>
                <a:spcPts val="1000"/>
              </a:spcBef>
              <a:spcAft>
                <a:spcPts val="0"/>
              </a:spcAft>
              <a:buClr>
                <a:schemeClr val="dk1"/>
              </a:buClr>
              <a:buSzPts val="2600"/>
              <a:buFont typeface="Arial"/>
              <a:buChar char="•"/>
            </a:pPr>
            <a:r>
              <a:rPr b="1" lang="en-US" sz="2600">
                <a:latin typeface="Times New Roman"/>
                <a:ea typeface="Times New Roman"/>
                <a:cs typeface="Times New Roman"/>
                <a:sym typeface="Times New Roman"/>
              </a:rPr>
              <a:t>Failure to appoint project manager</a:t>
            </a:r>
            <a:endParaRPr/>
          </a:p>
          <a:p>
            <a:pPr indent="-228600" lvl="0" marL="228600" rtl="0" algn="l">
              <a:lnSpc>
                <a:spcPct val="90000"/>
              </a:lnSpc>
              <a:spcBef>
                <a:spcPts val="1000"/>
              </a:spcBef>
              <a:spcAft>
                <a:spcPts val="0"/>
              </a:spcAft>
              <a:buClr>
                <a:schemeClr val="dk1"/>
              </a:buClr>
              <a:buSzPts val="2600"/>
              <a:buFont typeface="Arial"/>
              <a:buChar char="•"/>
            </a:pPr>
            <a:r>
              <a:rPr b="1" lang="en-US" sz="2600">
                <a:latin typeface="Times New Roman"/>
                <a:ea typeface="Times New Roman"/>
                <a:cs typeface="Times New Roman"/>
                <a:sym typeface="Times New Roman"/>
              </a:rPr>
              <a:t>Failure to respond in time</a:t>
            </a:r>
            <a:endParaRPr/>
          </a:p>
          <a:p>
            <a:pPr indent="-63500" lvl="0" marL="228600" rtl="0" algn="l">
              <a:lnSpc>
                <a:spcPct val="90000"/>
              </a:lnSpc>
              <a:spcBef>
                <a:spcPts val="1000"/>
              </a:spcBef>
              <a:spcAft>
                <a:spcPts val="0"/>
              </a:spcAft>
              <a:buClr>
                <a:schemeClr val="dk1"/>
              </a:buClr>
              <a:buSzPts val="2600"/>
              <a:buNone/>
            </a:pPr>
            <a:r>
              <a:t/>
            </a:r>
            <a:endParaRPr sz="2600"/>
          </a:p>
        </p:txBody>
      </p:sp>
      <p:sp>
        <p:nvSpPr>
          <p:cNvPr id="539" name="Google Shape;539;p40"/>
          <p:cNvSpPr/>
          <p:nvPr/>
        </p:nvSpPr>
        <p:spPr>
          <a:xfrm>
            <a:off x="4655702" y="830414"/>
            <a:ext cx="505448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0000"/>
                </a:solidFill>
                <a:latin typeface="Times New Roman"/>
                <a:ea typeface="Times New Roman"/>
                <a:cs typeface="Times New Roman"/>
                <a:sym typeface="Times New Roman"/>
              </a:rPr>
              <a:t>Causes of Construction Disputes by Contractors</a:t>
            </a:r>
            <a:endParaRPr/>
          </a:p>
        </p:txBody>
      </p:sp>
      <p:sp>
        <p:nvSpPr>
          <p:cNvPr id="540" name="Google Shape;540;p40"/>
          <p:cNvSpPr txBox="1"/>
          <p:nvPr/>
        </p:nvSpPr>
        <p:spPr>
          <a:xfrm>
            <a:off x="4655702" y="1784521"/>
            <a:ext cx="7337890" cy="4204833"/>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marR="0" rtl="0" algn="l">
              <a:lnSpc>
                <a:spcPct val="120000"/>
              </a:lnSpc>
              <a:spcBef>
                <a:spcPts val="0"/>
              </a:spcBef>
              <a:spcAft>
                <a:spcPts val="0"/>
              </a:spcAft>
              <a:buClr>
                <a:schemeClr val="dk1"/>
              </a:buClr>
              <a:buSzPct val="100000"/>
              <a:buFont typeface="Arial"/>
              <a:buChar char="•"/>
            </a:pPr>
            <a:r>
              <a:rPr b="1" lang="en-US" sz="2800">
                <a:solidFill>
                  <a:schemeClr val="dk1"/>
                </a:solidFill>
                <a:latin typeface="Times New Roman"/>
                <a:ea typeface="Times New Roman"/>
                <a:cs typeface="Times New Roman"/>
                <a:sym typeface="Times New Roman"/>
              </a:rPr>
              <a:t>Delay suspension of work</a:t>
            </a:r>
            <a:endParaRPr/>
          </a:p>
          <a:p>
            <a:pPr indent="-228600" lvl="0" marL="228600" marR="0" rtl="0" algn="l">
              <a:lnSpc>
                <a:spcPct val="120000"/>
              </a:lnSpc>
              <a:spcBef>
                <a:spcPts val="1000"/>
              </a:spcBef>
              <a:spcAft>
                <a:spcPts val="0"/>
              </a:spcAft>
              <a:buClr>
                <a:schemeClr val="dk1"/>
              </a:buClr>
              <a:buSzPct val="100000"/>
              <a:buFont typeface="Arial"/>
              <a:buChar char="•"/>
            </a:pPr>
            <a:r>
              <a:rPr b="1" lang="en-US" sz="2800">
                <a:solidFill>
                  <a:schemeClr val="dk1"/>
                </a:solidFill>
                <a:latin typeface="Times New Roman"/>
                <a:ea typeface="Times New Roman"/>
                <a:cs typeface="Times New Roman"/>
                <a:sym typeface="Times New Roman"/>
              </a:rPr>
              <a:t>Lack of understanding and agreement in contract procurement</a:t>
            </a:r>
            <a:endParaRPr/>
          </a:p>
          <a:p>
            <a:pPr indent="-228600" lvl="0" marL="228600" marR="0" rtl="0" algn="l">
              <a:lnSpc>
                <a:spcPct val="120000"/>
              </a:lnSpc>
              <a:spcBef>
                <a:spcPts val="1000"/>
              </a:spcBef>
              <a:spcAft>
                <a:spcPts val="0"/>
              </a:spcAft>
              <a:buClr>
                <a:schemeClr val="dk1"/>
              </a:buClr>
              <a:buSzPct val="100000"/>
              <a:buFont typeface="Arial"/>
              <a:buChar char="•"/>
            </a:pPr>
            <a:r>
              <a:rPr b="1" lang="en-US" sz="2800">
                <a:solidFill>
                  <a:schemeClr val="dk1"/>
                </a:solidFill>
                <a:latin typeface="Times New Roman"/>
                <a:ea typeface="Times New Roman"/>
                <a:cs typeface="Times New Roman"/>
                <a:sym typeface="Times New Roman"/>
              </a:rPr>
              <a:t>Inadequate CPM scheduling and update requirement</a:t>
            </a:r>
            <a:endParaRPr/>
          </a:p>
          <a:p>
            <a:pPr indent="-228600" lvl="0" marL="228600" marR="0" rtl="0" algn="l">
              <a:lnSpc>
                <a:spcPct val="120000"/>
              </a:lnSpc>
              <a:spcBef>
                <a:spcPts val="1000"/>
              </a:spcBef>
              <a:spcAft>
                <a:spcPts val="0"/>
              </a:spcAft>
              <a:buClr>
                <a:schemeClr val="dk1"/>
              </a:buClr>
              <a:buSzPct val="100000"/>
              <a:buFont typeface="Arial"/>
              <a:buChar char="•"/>
            </a:pPr>
            <a:r>
              <a:rPr b="1" lang="en-US" sz="2800">
                <a:solidFill>
                  <a:schemeClr val="dk1"/>
                </a:solidFill>
                <a:latin typeface="Times New Roman"/>
                <a:ea typeface="Times New Roman"/>
                <a:cs typeface="Times New Roman"/>
                <a:sym typeface="Times New Roman"/>
              </a:rPr>
              <a:t>Failure to plan and execute the changes of works</a:t>
            </a:r>
            <a:endParaRPr/>
          </a:p>
          <a:p>
            <a:pPr indent="-228600" lvl="0" marL="228600" marR="0" rtl="0" algn="l">
              <a:lnSpc>
                <a:spcPct val="120000"/>
              </a:lnSpc>
              <a:spcBef>
                <a:spcPts val="1000"/>
              </a:spcBef>
              <a:spcAft>
                <a:spcPts val="0"/>
              </a:spcAft>
              <a:buClr>
                <a:schemeClr val="dk1"/>
              </a:buClr>
              <a:buSzPct val="100000"/>
              <a:buFont typeface="Arial"/>
              <a:buChar char="•"/>
            </a:pPr>
            <a:r>
              <a:rPr b="1" lang="en-US" sz="2800">
                <a:solidFill>
                  <a:schemeClr val="dk1"/>
                </a:solidFill>
                <a:latin typeface="Times New Roman"/>
                <a:ea typeface="Times New Roman"/>
                <a:cs typeface="Times New Roman"/>
                <a:sym typeface="Times New Roman"/>
              </a:rPr>
              <a:t>Reluctance to seek clarification</a:t>
            </a:r>
            <a:endParaRPr/>
          </a:p>
          <a:p>
            <a:pPr indent="-228600" lvl="0" marL="228600" marR="0" rtl="0" algn="l">
              <a:lnSpc>
                <a:spcPct val="120000"/>
              </a:lnSpc>
              <a:spcBef>
                <a:spcPts val="1000"/>
              </a:spcBef>
              <a:spcAft>
                <a:spcPts val="0"/>
              </a:spcAft>
              <a:buClr>
                <a:schemeClr val="dk1"/>
              </a:buClr>
              <a:buSzPct val="100000"/>
              <a:buFont typeface="Arial"/>
              <a:buChar char="•"/>
            </a:pPr>
            <a:r>
              <a:rPr b="1" lang="en-US" sz="2800">
                <a:solidFill>
                  <a:schemeClr val="dk1"/>
                </a:solidFill>
                <a:latin typeface="Times New Roman"/>
                <a:ea typeface="Times New Roman"/>
                <a:cs typeface="Times New Roman"/>
                <a:sym typeface="Times New Roman"/>
              </a:rPr>
              <a:t>Failure to understand and correctly bid or price the works</a:t>
            </a:r>
            <a:endParaRPr/>
          </a:p>
          <a:p>
            <a:pPr indent="-77470" lvl="0" marL="228600" marR="0" rtl="0" algn="l">
              <a:lnSpc>
                <a:spcPct val="90000"/>
              </a:lnSpc>
              <a:spcBef>
                <a:spcPts val="1000"/>
              </a:spcBef>
              <a:spcAft>
                <a:spcPts val="0"/>
              </a:spcAft>
              <a:buClr>
                <a:schemeClr val="dk1"/>
              </a:buClr>
              <a:buSzPct val="100000"/>
              <a:buFont typeface="Arial"/>
              <a:buNone/>
            </a:pPr>
            <a:r>
              <a:t/>
            </a:r>
            <a:endParaRPr sz="2800">
              <a:solidFill>
                <a:schemeClr val="dk1"/>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sp>
        <p:nvSpPr>
          <p:cNvPr id="545" name="Google Shape;545;p41"/>
          <p:cNvSpPr/>
          <p:nvPr/>
        </p:nvSpPr>
        <p:spPr>
          <a:xfrm>
            <a:off x="161192" y="1132951"/>
            <a:ext cx="1003026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FF0000"/>
                </a:solidFill>
                <a:latin typeface="Times New Roman"/>
                <a:ea typeface="Times New Roman"/>
                <a:cs typeface="Times New Roman"/>
                <a:sym typeface="Times New Roman"/>
              </a:rPr>
              <a:t>Causes of Construction Dispute by the Consultants</a:t>
            </a:r>
            <a:br>
              <a:rPr b="1" lang="en-US" sz="2800">
                <a:solidFill>
                  <a:srgbClr val="FF0000"/>
                </a:solidFill>
                <a:latin typeface="Times New Roman"/>
                <a:ea typeface="Times New Roman"/>
                <a:cs typeface="Times New Roman"/>
                <a:sym typeface="Times New Roman"/>
              </a:rPr>
            </a:br>
            <a:endParaRPr b="1" sz="2800">
              <a:solidFill>
                <a:srgbClr val="FF0000"/>
              </a:solidFill>
              <a:latin typeface="Times New Roman"/>
              <a:ea typeface="Times New Roman"/>
              <a:cs typeface="Times New Roman"/>
              <a:sym typeface="Times New Roman"/>
            </a:endParaRPr>
          </a:p>
        </p:txBody>
      </p:sp>
      <p:sp>
        <p:nvSpPr>
          <p:cNvPr id="546" name="Google Shape;546;p41"/>
          <p:cNvSpPr txBox="1"/>
          <p:nvPr>
            <p:ph idx="1" type="body"/>
          </p:nvPr>
        </p:nvSpPr>
        <p:spPr>
          <a:xfrm>
            <a:off x="399757" y="1709001"/>
            <a:ext cx="9335087" cy="4952051"/>
          </a:xfrm>
          <a:prstGeom prst="rect">
            <a:avLst/>
          </a:prstGeom>
          <a:noFill/>
          <a:ln>
            <a:noFill/>
          </a:ln>
        </p:spPr>
        <p:txBody>
          <a:bodyPr anchorCtr="0" anchor="t" bIns="45700" lIns="91425" spcFirstLastPara="1" rIns="91425" wrap="square" tIns="45700">
            <a:normAutofit/>
          </a:bodyPr>
          <a:lstStyle/>
          <a:p>
            <a:pPr indent="-228600" lvl="0" marL="228600" rtl="0" algn="just">
              <a:lnSpc>
                <a:spcPct val="110000"/>
              </a:lnSpc>
              <a:spcBef>
                <a:spcPts val="0"/>
              </a:spcBef>
              <a:spcAft>
                <a:spcPts val="0"/>
              </a:spcAft>
              <a:buClr>
                <a:schemeClr val="dk1"/>
              </a:buClr>
              <a:buSzPts val="2800"/>
              <a:buFont typeface="Arial"/>
              <a:buChar char="•"/>
            </a:pPr>
            <a:r>
              <a:rPr b="1" lang="en-US">
                <a:latin typeface="Times New Roman"/>
                <a:ea typeface="Times New Roman"/>
                <a:cs typeface="Times New Roman"/>
                <a:sym typeface="Times New Roman"/>
              </a:rPr>
              <a:t>Failure to understand its responsibilities under the design team contract</a:t>
            </a:r>
            <a:endParaRPr/>
          </a:p>
          <a:p>
            <a:pPr indent="-228600" lvl="0" marL="228600" rtl="0" algn="just">
              <a:lnSpc>
                <a:spcPct val="110000"/>
              </a:lnSpc>
              <a:spcBef>
                <a:spcPts val="1000"/>
              </a:spcBef>
              <a:spcAft>
                <a:spcPts val="0"/>
              </a:spcAft>
              <a:buClr>
                <a:schemeClr val="dk1"/>
              </a:buClr>
              <a:buSzPts val="2800"/>
              <a:buFont typeface="Arial"/>
              <a:buChar char="•"/>
            </a:pPr>
            <a:r>
              <a:rPr b="1" lang="en-US">
                <a:latin typeface="Times New Roman"/>
                <a:ea typeface="Times New Roman"/>
                <a:cs typeface="Times New Roman"/>
                <a:sym typeface="Times New Roman"/>
              </a:rPr>
              <a:t>Over design and understanding, the costs involved</a:t>
            </a:r>
            <a:endParaRPr/>
          </a:p>
          <a:p>
            <a:pPr indent="-228600" lvl="0" marL="228600" rtl="0" algn="just">
              <a:lnSpc>
                <a:spcPct val="110000"/>
              </a:lnSpc>
              <a:spcBef>
                <a:spcPts val="1000"/>
              </a:spcBef>
              <a:spcAft>
                <a:spcPts val="0"/>
              </a:spcAft>
              <a:buClr>
                <a:schemeClr val="dk1"/>
              </a:buClr>
              <a:buSzPts val="2800"/>
              <a:buFont typeface="Arial"/>
              <a:buChar char="•"/>
            </a:pPr>
            <a:r>
              <a:rPr b="1" lang="en-US">
                <a:latin typeface="Times New Roman"/>
                <a:ea typeface="Times New Roman"/>
                <a:cs typeface="Times New Roman"/>
                <a:sym typeface="Times New Roman"/>
              </a:rPr>
              <a:t>Incompleteness of drawing and specification</a:t>
            </a:r>
            <a:endParaRPr/>
          </a:p>
          <a:p>
            <a:pPr indent="-228600" lvl="0" marL="228600" rtl="0" algn="just">
              <a:lnSpc>
                <a:spcPct val="110000"/>
              </a:lnSpc>
              <a:spcBef>
                <a:spcPts val="1000"/>
              </a:spcBef>
              <a:spcAft>
                <a:spcPts val="0"/>
              </a:spcAft>
              <a:buClr>
                <a:schemeClr val="dk1"/>
              </a:buClr>
              <a:buSzPts val="2800"/>
              <a:buFont typeface="Arial"/>
              <a:buChar char="•"/>
            </a:pPr>
            <a:r>
              <a:rPr b="1" lang="en-US">
                <a:latin typeface="Times New Roman"/>
                <a:ea typeface="Times New Roman"/>
                <a:cs typeface="Times New Roman"/>
                <a:sym typeface="Times New Roman"/>
              </a:rPr>
              <a:t>Design and specification oversight and errors or omission from specialists</a:t>
            </a:r>
            <a:endParaRPr/>
          </a:p>
          <a:p>
            <a:pPr indent="-228600" lvl="0" marL="228600" rtl="0" algn="just">
              <a:lnSpc>
                <a:spcPct val="110000"/>
              </a:lnSpc>
              <a:spcBef>
                <a:spcPts val="1000"/>
              </a:spcBef>
              <a:spcAft>
                <a:spcPts val="0"/>
              </a:spcAft>
              <a:buClr>
                <a:schemeClr val="dk1"/>
              </a:buClr>
              <a:buSzPts val="2800"/>
              <a:buFont typeface="Arial"/>
              <a:buChar char="•"/>
            </a:pPr>
            <a:r>
              <a:rPr b="1" lang="en-US">
                <a:latin typeface="Times New Roman"/>
                <a:ea typeface="Times New Roman"/>
                <a:cs typeface="Times New Roman"/>
                <a:sym typeface="Times New Roman"/>
              </a:rPr>
              <a:t>Variations due to design errors</a:t>
            </a:r>
            <a:endParaRPr/>
          </a:p>
          <a:p>
            <a:pPr indent="-228600" lvl="0" marL="228600" rtl="0" algn="just">
              <a:lnSpc>
                <a:spcPct val="110000"/>
              </a:lnSpc>
              <a:spcBef>
                <a:spcPts val="1000"/>
              </a:spcBef>
              <a:spcAft>
                <a:spcPts val="0"/>
              </a:spcAft>
              <a:buClr>
                <a:schemeClr val="dk1"/>
              </a:buClr>
              <a:buSzPts val="2800"/>
              <a:buFont typeface="Arial"/>
              <a:buChar char="•"/>
            </a:pPr>
            <a:r>
              <a:rPr b="1" lang="en-US">
                <a:latin typeface="Times New Roman"/>
                <a:ea typeface="Times New Roman"/>
                <a:cs typeface="Times New Roman"/>
                <a:sym typeface="Times New Roman"/>
              </a:rPr>
              <a:t>To request for information late information delivery and cumbersome approach</a:t>
            </a:r>
            <a:endParaRPr/>
          </a:p>
          <a:p>
            <a:pPr indent="-50800" lvl="0" marL="228600" rtl="0" algn="l">
              <a:lnSpc>
                <a:spcPct val="90000"/>
              </a:lnSpc>
              <a:spcBef>
                <a:spcPts val="1000"/>
              </a:spcBef>
              <a:spcAft>
                <a:spcPts val="0"/>
              </a:spcAft>
              <a:buClr>
                <a:schemeClr val="dk1"/>
              </a:buClr>
              <a:buSzPts val="2800"/>
              <a:buNone/>
            </a:pPr>
            <a:r>
              <a:t/>
            </a:r>
            <a:endParaRPr/>
          </a:p>
        </p:txBody>
      </p:sp>
      <p:sp>
        <p:nvSpPr>
          <p:cNvPr id="547" name="Google Shape;547;p41"/>
          <p:cNvSpPr txBox="1"/>
          <p:nvPr>
            <p:ph type="title"/>
          </p:nvPr>
        </p:nvSpPr>
        <p:spPr>
          <a:xfrm>
            <a:off x="500575" y="-11503"/>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CAUSES OF DISPUTES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1" name="Shape 551"/>
        <p:cNvGrpSpPr/>
        <p:nvPr/>
      </p:nvGrpSpPr>
      <p:grpSpPr>
        <a:xfrm>
          <a:off x="0" y="0"/>
          <a:ext cx="0" cy="0"/>
          <a:chOff x="0" y="0"/>
          <a:chExt cx="0" cy="0"/>
        </a:xfrm>
      </p:grpSpPr>
      <p:sp>
        <p:nvSpPr>
          <p:cNvPr id="552" name="Google Shape;552;p42"/>
          <p:cNvSpPr txBox="1"/>
          <p:nvPr>
            <p:ph type="title"/>
          </p:nvPr>
        </p:nvSpPr>
        <p:spPr>
          <a:xfrm>
            <a:off x="627185"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MITIGATION OF DISPUTUES </a:t>
            </a:r>
            <a:endParaRPr/>
          </a:p>
        </p:txBody>
      </p:sp>
      <p:sp>
        <p:nvSpPr>
          <p:cNvPr id="553" name="Google Shape;553;p42"/>
          <p:cNvSpPr txBox="1"/>
          <p:nvPr>
            <p:ph idx="1" type="body"/>
          </p:nvPr>
        </p:nvSpPr>
        <p:spPr>
          <a:xfrm>
            <a:off x="317696" y="995632"/>
            <a:ext cx="8910710" cy="586236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NEGOTIATION</a:t>
            </a:r>
            <a:r>
              <a:rPr b="1" lang="en-US">
                <a:latin typeface="Times New Roman"/>
                <a:ea typeface="Times New Roman"/>
                <a:cs typeface="Times New Roman"/>
                <a:sym typeface="Times New Roman"/>
              </a:rPr>
              <a: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Focused discussion on dispute </a:t>
            </a:r>
            <a:r>
              <a:rPr b="1" lang="en-US">
                <a:solidFill>
                  <a:srgbClr val="FF0000"/>
                </a:solidFill>
                <a:latin typeface="Times New Roman"/>
                <a:ea typeface="Times New Roman"/>
                <a:cs typeface="Times New Roman"/>
                <a:sym typeface="Times New Roman"/>
              </a:rPr>
              <a:t>among the engineers from all the interested parties</a:t>
            </a:r>
            <a:r>
              <a:rPr b="1" lang="en-US">
                <a:latin typeface="Times New Roman"/>
                <a:ea typeface="Times New Roman"/>
                <a:cs typeface="Times New Roman"/>
                <a:sym typeface="Times New Roman"/>
              </a:rPr>
              <a:t>, with the intention of resolving differences without the involvement of third party.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Informal process in the legal sense.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If an agreement is reached through the process, it may have the usual legal significance.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Fast and does not involve additional expenses.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Discussions are held between the parties in the cordial and peaceful atmosphere. </a:t>
            </a:r>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sp>
        <p:nvSpPr>
          <p:cNvPr id="558" name="Google Shape;558;p43"/>
          <p:cNvSpPr txBox="1"/>
          <p:nvPr>
            <p:ph idx="1" type="body"/>
          </p:nvPr>
        </p:nvSpPr>
        <p:spPr>
          <a:xfrm>
            <a:off x="472440" y="1111348"/>
            <a:ext cx="9220200" cy="5746651"/>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C00000"/>
              </a:buClr>
              <a:buSzPts val="2800"/>
              <a:buNone/>
            </a:pPr>
            <a:r>
              <a:rPr b="1" lang="en-US">
                <a:solidFill>
                  <a:srgbClr val="C00000"/>
                </a:solidFill>
                <a:latin typeface="Constantia"/>
                <a:ea typeface="Constantia"/>
                <a:cs typeface="Constantia"/>
                <a:sym typeface="Constantia"/>
              </a:rPr>
              <a:t>MEDIATION &amp; CONCILIATION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Informal Process in which the parties are </a:t>
            </a:r>
            <a:r>
              <a:rPr b="1" lang="en-US">
                <a:solidFill>
                  <a:srgbClr val="FF0000"/>
                </a:solidFill>
                <a:latin typeface="Times New Roman"/>
                <a:ea typeface="Times New Roman"/>
                <a:cs typeface="Times New Roman"/>
                <a:sym typeface="Times New Roman"/>
              </a:rPr>
              <a:t>assisted by one or more neutral third parties</a:t>
            </a:r>
            <a:r>
              <a:rPr b="1" lang="en-US">
                <a:latin typeface="Times New Roman"/>
                <a:ea typeface="Times New Roman"/>
                <a:cs typeface="Times New Roman"/>
                <a:sym typeface="Times New Roman"/>
              </a:rPr>
              <a:t> in their effort towards settlement.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third parties have no power to impose the outcome on disputing parties.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These mediators do not sit in judgement but try to advise and consult with the parties with the </a:t>
            </a:r>
            <a:r>
              <a:rPr b="1" lang="en-US">
                <a:solidFill>
                  <a:srgbClr val="FF0000"/>
                </a:solidFill>
                <a:latin typeface="Times New Roman"/>
                <a:ea typeface="Times New Roman"/>
                <a:cs typeface="Times New Roman"/>
                <a:sym typeface="Times New Roman"/>
              </a:rPr>
              <a:t>objective of bringing out the mutually agreeable solution to the problem</a:t>
            </a:r>
            <a:r>
              <a:rPr b="1" lang="en-US">
                <a:latin typeface="Times New Roman"/>
                <a:ea typeface="Times New Roman"/>
                <a:cs typeface="Times New Roman"/>
                <a:sym typeface="Times New Roman"/>
              </a:rPr>
              <a:t>. </a:t>
            </a:r>
            <a:endParaRPr/>
          </a:p>
          <a:p>
            <a:pPr indent="-50800" lvl="0" marL="228600" rtl="0" algn="just">
              <a:lnSpc>
                <a:spcPct val="10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a:p>
            <a:pPr indent="-50800" lvl="0" marL="228600" rtl="0" algn="just">
              <a:lnSpc>
                <a:spcPct val="10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a:p>
            <a:pPr indent="-50800" lvl="0" marL="228600" rtl="0" algn="just">
              <a:lnSpc>
                <a:spcPct val="10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b="1">
              <a:latin typeface="Constantia"/>
              <a:ea typeface="Constantia"/>
              <a:cs typeface="Constantia"/>
              <a:sym typeface="Constantia"/>
            </a:endParaRPr>
          </a:p>
          <a:p>
            <a:pPr indent="0" lvl="0" marL="0" rtl="0" algn="l">
              <a:lnSpc>
                <a:spcPct val="90000"/>
              </a:lnSpc>
              <a:spcBef>
                <a:spcPts val="1000"/>
              </a:spcBef>
              <a:spcAft>
                <a:spcPts val="0"/>
              </a:spcAft>
              <a:buClr>
                <a:schemeClr val="dk1"/>
              </a:buClr>
              <a:buSzPts val="2800"/>
              <a:buNone/>
            </a:pPr>
            <a:r>
              <a:t/>
            </a:r>
            <a:endParaRPr/>
          </a:p>
        </p:txBody>
      </p:sp>
      <p:sp>
        <p:nvSpPr>
          <p:cNvPr id="559" name="Google Shape;559;p43"/>
          <p:cNvSpPr txBox="1"/>
          <p:nvPr>
            <p:ph type="title"/>
          </p:nvPr>
        </p:nvSpPr>
        <p:spPr>
          <a:xfrm>
            <a:off x="725658" y="1"/>
            <a:ext cx="10515600" cy="111134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MITIGATION OF DISPUTUES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3" name="Shape 563"/>
        <p:cNvGrpSpPr/>
        <p:nvPr/>
      </p:nvGrpSpPr>
      <p:grpSpPr>
        <a:xfrm>
          <a:off x="0" y="0"/>
          <a:ext cx="0" cy="0"/>
          <a:chOff x="0" y="0"/>
          <a:chExt cx="0" cy="0"/>
        </a:xfrm>
      </p:grpSpPr>
      <p:sp>
        <p:nvSpPr>
          <p:cNvPr id="564" name="Google Shape;564;p44"/>
          <p:cNvSpPr txBox="1"/>
          <p:nvPr>
            <p:ph idx="1" type="body"/>
          </p:nvPr>
        </p:nvSpPr>
        <p:spPr>
          <a:xfrm>
            <a:off x="219222" y="939361"/>
            <a:ext cx="9487486" cy="570762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C00000"/>
              </a:buClr>
              <a:buSzPts val="2800"/>
              <a:buNone/>
            </a:pPr>
            <a:r>
              <a:rPr b="1" lang="en-US">
                <a:solidFill>
                  <a:srgbClr val="C00000"/>
                </a:solidFill>
                <a:latin typeface="Constantia"/>
                <a:ea typeface="Constantia"/>
                <a:cs typeface="Constantia"/>
                <a:sym typeface="Constantia"/>
              </a:rPr>
              <a:t>ARBITRATION </a:t>
            </a:r>
            <a:endParaRPr/>
          </a:p>
          <a:p>
            <a:pPr indent="-228600" lvl="0" marL="228600" rtl="0" algn="just">
              <a:lnSpc>
                <a:spcPct val="100000"/>
              </a:lnSpc>
              <a:spcBef>
                <a:spcPts val="100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It is the </a:t>
            </a:r>
            <a:r>
              <a:rPr b="1" lang="en-US" sz="2600">
                <a:solidFill>
                  <a:srgbClr val="FF0000"/>
                </a:solidFill>
                <a:latin typeface="Times New Roman"/>
                <a:ea typeface="Times New Roman"/>
                <a:cs typeface="Times New Roman"/>
                <a:sym typeface="Times New Roman"/>
              </a:rPr>
              <a:t>quasi judicial process </a:t>
            </a:r>
            <a:r>
              <a:rPr b="1" lang="en-US" sz="2600">
                <a:latin typeface="Times New Roman"/>
                <a:ea typeface="Times New Roman"/>
                <a:cs typeface="Times New Roman"/>
                <a:sym typeface="Times New Roman"/>
              </a:rPr>
              <a:t>for the resolution of disputes outside the court.  </a:t>
            </a:r>
            <a:endParaRPr/>
          </a:p>
          <a:p>
            <a:pPr indent="-228600" lvl="0" marL="228600" rtl="0" algn="just">
              <a:lnSpc>
                <a:spcPct val="100000"/>
              </a:lnSpc>
              <a:spcBef>
                <a:spcPts val="100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The construction parties to a dispute refers to one or more person </a:t>
            </a:r>
            <a:r>
              <a:rPr b="1" lang="en-US" sz="2600">
                <a:solidFill>
                  <a:srgbClr val="FF0000"/>
                </a:solidFill>
                <a:latin typeface="Times New Roman"/>
                <a:ea typeface="Times New Roman"/>
                <a:cs typeface="Times New Roman"/>
                <a:sym typeface="Times New Roman"/>
              </a:rPr>
              <a:t>(Arbitrator/s or arbitral tribunals) </a:t>
            </a:r>
            <a:r>
              <a:rPr b="1" lang="en-US" sz="2600">
                <a:latin typeface="Times New Roman"/>
                <a:ea typeface="Times New Roman"/>
                <a:cs typeface="Times New Roman"/>
                <a:sym typeface="Times New Roman"/>
              </a:rPr>
              <a:t>by whose decision they agree to bound. </a:t>
            </a:r>
            <a:endParaRPr b="1" sz="26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Arbitrator should be able to guide and provide a directions to the proceedings.   </a:t>
            </a:r>
            <a:endParaRPr/>
          </a:p>
          <a:p>
            <a:pPr indent="-228600" lvl="0" marL="228600" rtl="0" algn="just">
              <a:lnSpc>
                <a:spcPct val="90000"/>
              </a:lnSpc>
              <a:spcBef>
                <a:spcPts val="100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Arbitration is cost effective and less time consuming in comparison to the litigation process. </a:t>
            </a:r>
            <a:endParaRPr/>
          </a:p>
          <a:p>
            <a:pPr indent="-228600" lvl="0" marL="228600" rtl="0" algn="just">
              <a:lnSpc>
                <a:spcPct val="100000"/>
              </a:lnSpc>
              <a:spcBef>
                <a:spcPts val="100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The arbitration is also private, and therefore not open to the public or the media without the expressed permission of both parties.</a:t>
            </a:r>
            <a:endParaRPr/>
          </a:p>
          <a:p>
            <a:pPr indent="-50800" lvl="0" marL="228600" rtl="0" algn="just">
              <a:lnSpc>
                <a:spcPct val="10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p:txBody>
      </p:sp>
      <p:sp>
        <p:nvSpPr>
          <p:cNvPr id="565" name="Google Shape;565;p44"/>
          <p:cNvSpPr txBox="1"/>
          <p:nvPr>
            <p:ph type="title"/>
          </p:nvPr>
        </p:nvSpPr>
        <p:spPr>
          <a:xfrm>
            <a:off x="655320" y="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MITIGATION OF DISPUTUES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9" name="Shape 569"/>
        <p:cNvGrpSpPr/>
        <p:nvPr/>
      </p:nvGrpSpPr>
      <p:grpSpPr>
        <a:xfrm>
          <a:off x="0" y="0"/>
          <a:ext cx="0" cy="0"/>
          <a:chOff x="0" y="0"/>
          <a:chExt cx="0" cy="0"/>
        </a:xfrm>
      </p:grpSpPr>
      <p:sp>
        <p:nvSpPr>
          <p:cNvPr id="570" name="Google Shape;570;p45"/>
          <p:cNvSpPr txBox="1"/>
          <p:nvPr>
            <p:ph idx="1" type="body"/>
          </p:nvPr>
        </p:nvSpPr>
        <p:spPr>
          <a:xfrm>
            <a:off x="373966" y="1051900"/>
            <a:ext cx="9276471" cy="580609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C00000"/>
              </a:buClr>
              <a:buSzPts val="2800"/>
              <a:buNone/>
            </a:pPr>
            <a:r>
              <a:rPr b="1" lang="en-US">
                <a:solidFill>
                  <a:srgbClr val="C00000"/>
                </a:solidFill>
                <a:latin typeface="Constantia"/>
                <a:ea typeface="Constantia"/>
                <a:cs typeface="Constantia"/>
                <a:sym typeface="Constantia"/>
              </a:rPr>
              <a:t>LITIGATION</a:t>
            </a:r>
            <a:r>
              <a:rPr lang="en-US"/>
              <a:t>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When all other remedies have been exhausted, a dispute may go into litigation.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The clear, precise, and consistent documentation that has been kept throughout the project is critical to litigation issues. [10]</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Contract disputes that lead to construction litigation sometimes involve simple matters, such as non-payment, work conditions or project deadlines, and often involve just two parties, the general contractor and a subcontractor. </a:t>
            </a:r>
            <a:endParaRPr/>
          </a:p>
          <a:p>
            <a:pPr indent="-228600" lvl="0" marL="2286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Construction litigation can be a costly and time-consuming process for all parties involved. </a:t>
            </a:r>
            <a:endParaRPr/>
          </a:p>
          <a:p>
            <a:pPr indent="0" lvl="0" marL="0" rtl="0" algn="l">
              <a:lnSpc>
                <a:spcPct val="90000"/>
              </a:lnSpc>
              <a:spcBef>
                <a:spcPts val="1000"/>
              </a:spcBef>
              <a:spcAft>
                <a:spcPts val="0"/>
              </a:spcAft>
              <a:buClr>
                <a:schemeClr val="dk1"/>
              </a:buClr>
              <a:buSzPts val="2800"/>
              <a:buNone/>
            </a:pPr>
            <a:r>
              <a:t/>
            </a:r>
            <a:endParaRPr/>
          </a:p>
        </p:txBody>
      </p:sp>
      <p:sp>
        <p:nvSpPr>
          <p:cNvPr id="571" name="Google Shape;571;p45"/>
          <p:cNvSpPr txBox="1"/>
          <p:nvPr>
            <p:ph type="title"/>
          </p:nvPr>
        </p:nvSpPr>
        <p:spPr>
          <a:xfrm>
            <a:off x="697523" y="1"/>
            <a:ext cx="10515600" cy="119575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MITIGATION OF DISPUTUES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sp>
        <p:nvSpPr>
          <p:cNvPr id="576" name="Google Shape;576;p46"/>
          <p:cNvSpPr txBox="1"/>
          <p:nvPr>
            <p:ph type="title"/>
          </p:nvPr>
        </p:nvSpPr>
        <p:spPr>
          <a:xfrm>
            <a:off x="388034" y="81231"/>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REFERENCES </a:t>
            </a:r>
            <a:endParaRPr/>
          </a:p>
        </p:txBody>
      </p:sp>
      <p:sp>
        <p:nvSpPr>
          <p:cNvPr id="577" name="Google Shape;577;p46"/>
          <p:cNvSpPr txBox="1"/>
          <p:nvPr>
            <p:ph idx="1" type="body"/>
          </p:nvPr>
        </p:nvSpPr>
        <p:spPr>
          <a:xfrm>
            <a:off x="120748" y="1122240"/>
            <a:ext cx="9529689" cy="5735760"/>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2800"/>
              <a:buNone/>
            </a:pPr>
            <a:r>
              <a:rPr b="1" lang="en-US">
                <a:latin typeface="Times New Roman"/>
                <a:ea typeface="Times New Roman"/>
                <a:cs typeface="Times New Roman"/>
                <a:sym typeface="Times New Roman"/>
              </a:rPr>
              <a:t>[1] “</a:t>
            </a:r>
            <a:r>
              <a:rPr b="1" i="1" lang="en-US">
                <a:latin typeface="Times New Roman"/>
                <a:ea typeface="Times New Roman"/>
                <a:cs typeface="Times New Roman"/>
                <a:sym typeface="Times New Roman"/>
              </a:rPr>
              <a:t>Construction Delay Computation Method”</a:t>
            </a:r>
            <a:r>
              <a:rPr b="1" lang="en-US">
                <a:latin typeface="Times New Roman"/>
                <a:ea typeface="Times New Roman"/>
                <a:cs typeface="Times New Roman"/>
                <a:sym typeface="Times New Roman"/>
              </a:rPr>
              <a:t>, Shi, J. J, Cheung, S. O. and Arditi D. Journal of Construction Engineering and Management, 127 (1), January, 2001, 60-65.</a:t>
            </a:r>
            <a:endParaRPr/>
          </a:p>
          <a:p>
            <a:pPr indent="0" lvl="0" marL="0" rtl="0" algn="just">
              <a:lnSpc>
                <a:spcPct val="100000"/>
              </a:lnSpc>
              <a:spcBef>
                <a:spcPts val="1000"/>
              </a:spcBef>
              <a:spcAft>
                <a:spcPts val="0"/>
              </a:spcAft>
              <a:buClr>
                <a:schemeClr val="dk1"/>
              </a:buClr>
              <a:buSzPts val="2800"/>
              <a:buNone/>
            </a:pPr>
            <a:r>
              <a:rPr lang="en-US"/>
              <a:t>[</a:t>
            </a:r>
            <a:r>
              <a:rPr b="1" lang="en-US">
                <a:latin typeface="Times New Roman"/>
                <a:ea typeface="Times New Roman"/>
                <a:cs typeface="Times New Roman"/>
                <a:sym typeface="Times New Roman"/>
              </a:rPr>
              <a:t>2] “</a:t>
            </a:r>
            <a:r>
              <a:rPr b="1" i="0" lang="en-US" u="none" cap="none" strike="noStrike">
                <a:solidFill>
                  <a:schemeClr val="dk1"/>
                </a:solidFill>
                <a:latin typeface="Times New Roman"/>
                <a:ea typeface="Times New Roman"/>
                <a:cs typeface="Times New Roman"/>
                <a:sym typeface="Times New Roman"/>
              </a:rPr>
              <a:t>Construction Project Scheduling”, Callahan, M. T., Quackenbush, D. G., and Rowings, J. E.,Mcgraw-Hill, Inc., New York, USA, </a:t>
            </a:r>
            <a:r>
              <a:rPr b="1" lang="en-US">
                <a:latin typeface="Times New Roman"/>
                <a:ea typeface="Times New Roman"/>
                <a:cs typeface="Times New Roman"/>
                <a:sym typeface="Times New Roman"/>
              </a:rPr>
              <a:t>1992.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ts val="2800"/>
              <a:buNone/>
            </a:pPr>
            <a:r>
              <a:rPr b="1" lang="en-US">
                <a:latin typeface="Times New Roman"/>
                <a:ea typeface="Times New Roman"/>
                <a:cs typeface="Times New Roman"/>
                <a:sym typeface="Times New Roman"/>
              </a:rPr>
              <a:t>[3] </a:t>
            </a:r>
            <a:r>
              <a:rPr b="1" i="1" lang="en-US">
                <a:latin typeface="Times New Roman"/>
                <a:ea typeface="Times New Roman"/>
                <a:cs typeface="Times New Roman"/>
                <a:sym typeface="Times New Roman"/>
              </a:rPr>
              <a:t>Delays in Construction Projects, Its Types, Effects and Management</a:t>
            </a:r>
            <a:r>
              <a:rPr b="1" lang="en-US">
                <a:latin typeface="Times New Roman"/>
                <a:ea typeface="Times New Roman"/>
                <a:cs typeface="Times New Roman"/>
                <a:sym typeface="Times New Roman"/>
              </a:rPr>
              <a:t>, Construction Engineering and Management, THE CONSTRUCTOR, Building Ideas, accessed on September 26,  </a:t>
            </a:r>
            <a:r>
              <a:rPr b="1" lang="en-US" u="sng">
                <a:solidFill>
                  <a:schemeClr val="hlink"/>
                </a:solidFill>
                <a:latin typeface="Times New Roman"/>
                <a:ea typeface="Times New Roman"/>
                <a:cs typeface="Times New Roman"/>
                <a:sym typeface="Times New Roman"/>
                <a:hlinkClick r:id="rId3"/>
              </a:rPr>
              <a:t>https://theconstructor.org/construction/delays-construction-projects/13465/</a:t>
            </a:r>
            <a:r>
              <a:rPr b="1" lang="en-US">
                <a:latin typeface="Times New Roman"/>
                <a:ea typeface="Times New Roman"/>
                <a:cs typeface="Times New Roman"/>
                <a:sym typeface="Times New Roman"/>
              </a:rPr>
              <a:t>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sp>
        <p:nvSpPr>
          <p:cNvPr id="582" name="Google Shape;582;p47"/>
          <p:cNvSpPr txBox="1"/>
          <p:nvPr>
            <p:ph idx="1" type="body"/>
          </p:nvPr>
        </p:nvSpPr>
        <p:spPr>
          <a:xfrm>
            <a:off x="219221" y="1178510"/>
            <a:ext cx="9360877" cy="5784998"/>
          </a:xfrm>
          <a:prstGeom prst="rect">
            <a:avLst/>
          </a:prstGeom>
          <a:noFill/>
          <a:ln>
            <a:noFill/>
          </a:ln>
        </p:spPr>
        <p:txBody>
          <a:bodyPr anchorCtr="0" anchor="t" bIns="45700" lIns="91425" spcFirstLastPara="1" rIns="91425" wrap="square" tIns="45700">
            <a:normAutofit/>
          </a:bodyPr>
          <a:lstStyle/>
          <a:p>
            <a:pPr indent="0" lvl="0" marL="0" rtl="0" algn="just">
              <a:lnSpc>
                <a:spcPct val="110000"/>
              </a:lnSpc>
              <a:spcBef>
                <a:spcPts val="0"/>
              </a:spcBef>
              <a:spcAft>
                <a:spcPts val="0"/>
              </a:spcAft>
              <a:buClr>
                <a:schemeClr val="dk1"/>
              </a:buClr>
              <a:buSzPts val="2800"/>
              <a:buNone/>
            </a:pPr>
            <a:r>
              <a:rPr b="1" lang="en-US">
                <a:latin typeface="Times New Roman"/>
                <a:ea typeface="Times New Roman"/>
                <a:cs typeface="Times New Roman"/>
                <a:sym typeface="Times New Roman"/>
              </a:rPr>
              <a:t>[4] </a:t>
            </a:r>
            <a:r>
              <a:rPr b="1" i="1" lang="en-US">
                <a:latin typeface="Times New Roman"/>
                <a:ea typeface="Times New Roman"/>
                <a:cs typeface="Times New Roman"/>
                <a:sym typeface="Times New Roman"/>
              </a:rPr>
              <a:t>“Generic Methodology for Analyzing Delay Claims”, </a:t>
            </a:r>
            <a:r>
              <a:rPr b="1" lang="en-US">
                <a:latin typeface="Times New Roman"/>
                <a:ea typeface="Times New Roman"/>
                <a:cs typeface="Times New Roman"/>
                <a:sym typeface="Times New Roman"/>
              </a:rPr>
              <a:t>Kartam, S. Journal of Construction Engineering and Management, (ASCE), 125 (6), December, 409-419. 1999. </a:t>
            </a:r>
            <a:endParaRPr/>
          </a:p>
          <a:p>
            <a:pPr indent="0" lvl="0" marL="0" rtl="0" algn="just">
              <a:lnSpc>
                <a:spcPct val="110000"/>
              </a:lnSpc>
              <a:spcBef>
                <a:spcPts val="1000"/>
              </a:spcBef>
              <a:spcAft>
                <a:spcPts val="0"/>
              </a:spcAft>
              <a:buClr>
                <a:schemeClr val="dk1"/>
              </a:buClr>
              <a:buSzPts val="2800"/>
              <a:buNone/>
            </a:pPr>
            <a:r>
              <a:rPr b="1" lang="en-US">
                <a:latin typeface="Times New Roman"/>
                <a:ea typeface="Times New Roman"/>
                <a:cs typeface="Times New Roman"/>
                <a:sym typeface="Times New Roman"/>
              </a:rPr>
              <a:t>[5] </a:t>
            </a:r>
            <a:r>
              <a:rPr b="1" i="1" lang="en-US">
                <a:latin typeface="Times New Roman"/>
                <a:ea typeface="Times New Roman"/>
                <a:cs typeface="Times New Roman"/>
                <a:sym typeface="Times New Roman"/>
              </a:rPr>
              <a:t>“UK practice in dealing with claims for delay”. </a:t>
            </a:r>
            <a:r>
              <a:rPr b="1" lang="en-US">
                <a:latin typeface="Times New Roman"/>
                <a:ea typeface="Times New Roman"/>
                <a:cs typeface="Times New Roman"/>
                <a:sym typeface="Times New Roman"/>
              </a:rPr>
              <a:t>Harris R.A., Scott S. Journal of Construction Engineering and Architect Management, 8 (5-6), 317-24, 2001. </a:t>
            </a:r>
            <a:endParaRPr/>
          </a:p>
          <a:p>
            <a:pPr indent="0" lvl="0" marL="0" rtl="0" algn="just">
              <a:lnSpc>
                <a:spcPct val="110000"/>
              </a:lnSpc>
              <a:spcBef>
                <a:spcPts val="1000"/>
              </a:spcBef>
              <a:spcAft>
                <a:spcPts val="0"/>
              </a:spcAft>
              <a:buClr>
                <a:schemeClr val="dk1"/>
              </a:buClr>
              <a:buSzPts val="2800"/>
              <a:buNone/>
            </a:pPr>
            <a:r>
              <a:rPr b="1" lang="en-US">
                <a:latin typeface="Times New Roman"/>
                <a:ea typeface="Times New Roman"/>
                <a:cs typeface="Times New Roman"/>
                <a:sym typeface="Times New Roman"/>
              </a:rPr>
              <a:t>[6] </a:t>
            </a:r>
            <a:r>
              <a:rPr b="1" i="1" lang="en-US">
                <a:latin typeface="Times New Roman"/>
                <a:ea typeface="Times New Roman"/>
                <a:cs typeface="Times New Roman"/>
                <a:sym typeface="Times New Roman"/>
              </a:rPr>
              <a:t>“A methodology for assessing construction project delays”. </a:t>
            </a:r>
            <a:r>
              <a:rPr b="1" lang="en-US">
                <a:latin typeface="Times New Roman"/>
                <a:ea typeface="Times New Roman"/>
                <a:cs typeface="Times New Roman"/>
                <a:sym typeface="Times New Roman"/>
              </a:rPr>
              <a:t>Bordoli, D. W., and Baldwin, A.N.. Journal of Construction Management and Economics, 16, 327-337. 1998</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p:txBody>
      </p:sp>
      <p:sp>
        <p:nvSpPr>
          <p:cNvPr id="583" name="Google Shape;583;p47"/>
          <p:cNvSpPr txBox="1"/>
          <p:nvPr>
            <p:ph type="title"/>
          </p:nvPr>
        </p:nvSpPr>
        <p:spPr>
          <a:xfrm>
            <a:off x="556846" y="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REFERENCES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7" name="Shape 587"/>
        <p:cNvGrpSpPr/>
        <p:nvPr/>
      </p:nvGrpSpPr>
      <p:grpSpPr>
        <a:xfrm>
          <a:off x="0" y="0"/>
          <a:ext cx="0" cy="0"/>
          <a:chOff x="0" y="0"/>
          <a:chExt cx="0" cy="0"/>
        </a:xfrm>
      </p:grpSpPr>
      <p:sp>
        <p:nvSpPr>
          <p:cNvPr id="588" name="Google Shape;588;p48"/>
          <p:cNvSpPr txBox="1"/>
          <p:nvPr>
            <p:ph idx="1" type="body"/>
          </p:nvPr>
        </p:nvSpPr>
        <p:spPr>
          <a:xfrm flipH="1">
            <a:off x="246435" y="998804"/>
            <a:ext cx="9207054" cy="5978771"/>
          </a:xfrm>
          <a:prstGeom prst="rect">
            <a:avLst/>
          </a:prstGeom>
          <a:noFill/>
          <a:ln>
            <a:noFill/>
          </a:ln>
        </p:spPr>
        <p:txBody>
          <a:bodyPr anchorCtr="0" anchor="t" bIns="45700" lIns="91425" spcFirstLastPara="1" rIns="91425" wrap="square" tIns="45700">
            <a:normAutofit fontScale="62500" lnSpcReduction="20000"/>
          </a:bodyPr>
          <a:lstStyle/>
          <a:p>
            <a:pPr indent="0" lvl="0" marL="0" rtl="0" algn="just">
              <a:lnSpc>
                <a:spcPct val="120000"/>
              </a:lnSpc>
              <a:spcBef>
                <a:spcPts val="0"/>
              </a:spcBef>
              <a:spcAft>
                <a:spcPts val="0"/>
              </a:spcAft>
              <a:buClr>
                <a:schemeClr val="dk1"/>
              </a:buClr>
              <a:buSzPct val="100000"/>
              <a:buNone/>
            </a:pPr>
            <a:r>
              <a:rPr b="1" lang="en-US" sz="4000">
                <a:latin typeface="Times New Roman"/>
                <a:ea typeface="Times New Roman"/>
                <a:cs typeface="Times New Roman"/>
                <a:sym typeface="Times New Roman"/>
              </a:rPr>
              <a:t>[7] </a:t>
            </a:r>
            <a:r>
              <a:rPr b="1" i="1" lang="en-US" sz="4000">
                <a:latin typeface="Times New Roman"/>
                <a:ea typeface="Times New Roman"/>
                <a:cs typeface="Times New Roman"/>
                <a:sym typeface="Times New Roman"/>
              </a:rPr>
              <a:t>“Types and Causes of Construction Claims” </a:t>
            </a:r>
            <a:r>
              <a:rPr b="1" lang="en-US" sz="4000">
                <a:latin typeface="Times New Roman"/>
                <a:ea typeface="Times New Roman"/>
                <a:cs typeface="Times New Roman"/>
                <a:sym typeface="Times New Roman"/>
              </a:rPr>
              <a:t>,Abhishek Shah,, Dr. Rajiv Bhatt, Prof. J. J. Bhavsar,  Department of Civil Engineering, B.V.M. Engineering College,  Vallabh Vidyanagar-Gujarat-India , International Journal of Engineering Research &amp; Technology (IJERT) ISSN: 2278-0181 </a:t>
            </a:r>
            <a:r>
              <a:rPr b="1" lang="en-US" sz="4000" u="sng">
                <a:solidFill>
                  <a:schemeClr val="hlink"/>
                </a:solidFill>
                <a:latin typeface="Times New Roman"/>
                <a:ea typeface="Times New Roman"/>
                <a:cs typeface="Times New Roman"/>
                <a:sym typeface="Times New Roman"/>
                <a:hlinkClick r:id="rId3"/>
              </a:rPr>
              <a:t>www.ijert.org</a:t>
            </a:r>
            <a:r>
              <a:rPr b="1" lang="en-US" sz="4000">
                <a:latin typeface="Times New Roman"/>
                <a:ea typeface="Times New Roman"/>
                <a:cs typeface="Times New Roman"/>
                <a:sym typeface="Times New Roman"/>
              </a:rPr>
              <a:t>  IJERTV3IS120582 Vol. 3 Issue 12, December-2014. Accessed on September 26, 2023. </a:t>
            </a:r>
            <a:endParaRPr b="1" sz="4000">
              <a:latin typeface="Times New Roman"/>
              <a:ea typeface="Times New Roman"/>
              <a:cs typeface="Times New Roman"/>
              <a:sym typeface="Times New Roman"/>
            </a:endParaRPr>
          </a:p>
          <a:p>
            <a:pPr indent="0" lvl="0" marL="0" rtl="0" algn="just">
              <a:lnSpc>
                <a:spcPct val="12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[8] “</a:t>
            </a:r>
            <a:r>
              <a:rPr b="1" i="1" lang="en-US" sz="4000">
                <a:latin typeface="Times New Roman"/>
                <a:ea typeface="Times New Roman"/>
                <a:cs typeface="Times New Roman"/>
                <a:sym typeface="Times New Roman"/>
              </a:rPr>
              <a:t>The Canadian law dictionary”</a:t>
            </a:r>
            <a:r>
              <a:rPr b="1" lang="en-US" sz="4000">
                <a:latin typeface="Times New Roman"/>
                <a:ea typeface="Times New Roman"/>
                <a:cs typeface="Times New Roman"/>
                <a:sym typeface="Times New Roman"/>
              </a:rPr>
              <a:t>. Sodhi, D. S. Law &amp; Business Publications (Canada) Inc. Don Mills, Ontario, Canada, 1980. </a:t>
            </a:r>
            <a:endParaRPr/>
          </a:p>
          <a:p>
            <a:pPr indent="0" lvl="0" marL="0" rtl="0" algn="just">
              <a:lnSpc>
                <a:spcPct val="11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[9] “Construction Project Administration.” Fisk, E.R. Sixth Edition. New Jersey: Prentice Hall, 2000   </a:t>
            </a:r>
            <a:endParaRPr b="1" sz="4000">
              <a:latin typeface="Times New Roman"/>
              <a:ea typeface="Times New Roman"/>
              <a:cs typeface="Times New Roman"/>
              <a:sym typeface="Times New Roman"/>
            </a:endParaRPr>
          </a:p>
          <a:p>
            <a:pPr indent="0" lvl="0" marL="0" rtl="0" algn="just">
              <a:lnSpc>
                <a:spcPct val="11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[10]</a:t>
            </a:r>
            <a:r>
              <a:rPr b="1" i="1" lang="en-US" sz="4000">
                <a:latin typeface="Times New Roman"/>
                <a:ea typeface="Times New Roman"/>
                <a:cs typeface="Times New Roman"/>
                <a:sym typeface="Times New Roman"/>
              </a:rPr>
              <a:t>Construction Management and Equipment</a:t>
            </a:r>
            <a:r>
              <a:rPr b="1" lang="en-US" sz="4000">
                <a:latin typeface="Times New Roman"/>
                <a:ea typeface="Times New Roman"/>
                <a:cs typeface="Times New Roman"/>
                <a:sym typeface="Times New Roman"/>
              </a:rPr>
              <a:t>: Saurabh Kumar Soni, First Edition, S.K. Kataria &amp;Sons, Publisher of Engineering and Computer Books, New Delhi, India, April 2014. </a:t>
            </a:r>
            <a:endParaRPr/>
          </a:p>
          <a:p>
            <a:pPr indent="0" lvl="0" marL="0" rtl="0" algn="just">
              <a:lnSpc>
                <a:spcPct val="11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l">
              <a:lnSpc>
                <a:spcPct val="11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589" name="Google Shape;589;p48"/>
          <p:cNvSpPr txBox="1"/>
          <p:nvPr>
            <p:ph type="title"/>
          </p:nvPr>
        </p:nvSpPr>
        <p:spPr>
          <a:xfrm>
            <a:off x="556847" y="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US" sz="3600">
                <a:solidFill>
                  <a:srgbClr val="002060"/>
                </a:solidFill>
                <a:latin typeface="Times New Roman"/>
                <a:ea typeface="Times New Roman"/>
                <a:cs typeface="Times New Roman"/>
                <a:sym typeface="Times New Roman"/>
              </a:rPr>
              <a:t>REFERENCES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2023-09-23T06:15:31Z</dcterms:created>
  <dc:creator>Microsoft account</dc:creator>
</cp:coreProperties>
</file>