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2" r:id="rId6"/>
    <p:sldId id="263" r:id="rId7"/>
    <p:sldId id="264" r:id="rId8"/>
    <p:sldId id="265" r:id="rId9"/>
    <p:sldId id="266" r:id="rId10"/>
    <p:sldId id="267" r:id="rId11"/>
    <p:sldId id="268" r:id="rId12"/>
    <p:sldId id="269" r:id="rId13"/>
    <p:sldId id="270" r:id="rId14"/>
    <p:sldId id="272" r:id="rId15"/>
    <p:sldId id="273" r:id="rId16"/>
    <p:sldId id="274" r:id="rId17"/>
    <p:sldId id="275" r:id="rId18"/>
    <p:sldId id="280" r:id="rId19"/>
    <p:sldId id="276" r:id="rId20"/>
    <p:sldId id="277" r:id="rId21"/>
    <p:sldId id="278" r:id="rId22"/>
    <p:sldId id="279" r:id="rId23"/>
    <p:sldId id="281" r:id="rId24"/>
    <p:sldId id="283" r:id="rId25"/>
    <p:sldId id="284" r:id="rId26"/>
    <p:sldId id="288" r:id="rId27"/>
    <p:sldId id="289" r:id="rId28"/>
    <p:sldId id="285" r:id="rId29"/>
    <p:sldId id="286" r:id="rId30"/>
    <p:sldId id="287" r:id="rId31"/>
    <p:sldId id="290" r:id="rId32"/>
    <p:sldId id="291" r:id="rId33"/>
    <p:sldId id="292" r:id="rId34"/>
    <p:sldId id="293" r:id="rId35"/>
    <p:sldId id="294" r:id="rId36"/>
    <p:sldId id="295" r:id="rId37"/>
    <p:sldId id="297" r:id="rId38"/>
    <p:sldId id="298" r:id="rId39"/>
    <p:sldId id="299" r:id="rId40"/>
    <p:sldId id="300" r:id="rId41"/>
    <p:sldId id="301" r:id="rId42"/>
    <p:sldId id="302" r:id="rId43"/>
    <p:sldId id="303" r:id="rId44"/>
    <p:sldId id="304" r:id="rId45"/>
    <p:sldId id="271" r:id="rId46"/>
    <p:sldId id="296"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88" d="100"/>
          <a:sy n="88" d="100"/>
        </p:scale>
        <p:origin x="32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EBDE7AD0-7E41-4012-94E0-8ECBDD44D2F5}" type="datetimeFigureOut">
              <a:rPr lang="en-AU" smtClean="0"/>
              <a:t>18/10/2023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13B828D-A115-4DC8-B13F-AB70525C9238}" type="slidenum">
              <a:rPr lang="en-AU" smtClean="0"/>
              <a:t>‹#›</a:t>
            </a:fld>
            <a:endParaRPr lang="en-AU"/>
          </a:p>
        </p:txBody>
      </p:sp>
    </p:spTree>
    <p:extLst>
      <p:ext uri="{BB962C8B-B14F-4D97-AF65-F5344CB8AC3E}">
        <p14:creationId xmlns:p14="http://schemas.microsoft.com/office/powerpoint/2010/main" val="2899707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EBDE7AD0-7E41-4012-94E0-8ECBDD44D2F5}" type="datetimeFigureOut">
              <a:rPr lang="en-AU" smtClean="0"/>
              <a:t>18/10/2023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13B828D-A115-4DC8-B13F-AB70525C9238}" type="slidenum">
              <a:rPr lang="en-AU" smtClean="0"/>
              <a:t>‹#›</a:t>
            </a:fld>
            <a:endParaRPr lang="en-AU"/>
          </a:p>
        </p:txBody>
      </p:sp>
    </p:spTree>
    <p:extLst>
      <p:ext uri="{BB962C8B-B14F-4D97-AF65-F5344CB8AC3E}">
        <p14:creationId xmlns:p14="http://schemas.microsoft.com/office/powerpoint/2010/main" val="1259738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BDE7AD0-7E41-4012-94E0-8ECBDD44D2F5}" type="datetimeFigureOut">
              <a:rPr lang="en-AU" smtClean="0"/>
              <a:t>18/10/2023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13B828D-A115-4DC8-B13F-AB70525C9238}" type="slidenum">
              <a:rPr lang="en-AU" smtClean="0"/>
              <a:t>‹#›</a:t>
            </a:fld>
            <a:endParaRPr lang="en-AU"/>
          </a:p>
        </p:txBody>
      </p:sp>
    </p:spTree>
    <p:extLst>
      <p:ext uri="{BB962C8B-B14F-4D97-AF65-F5344CB8AC3E}">
        <p14:creationId xmlns:p14="http://schemas.microsoft.com/office/powerpoint/2010/main" val="4099323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EBDE7AD0-7E41-4012-94E0-8ECBDD44D2F5}" type="datetimeFigureOut">
              <a:rPr lang="en-AU" smtClean="0"/>
              <a:t>18/10/2023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13B828D-A115-4DC8-B13F-AB70525C9238}" type="slidenum">
              <a:rPr lang="en-AU" smtClean="0"/>
              <a:t>‹#›</a:t>
            </a:fld>
            <a:endParaRPr lang="en-AU"/>
          </a:p>
        </p:txBody>
      </p:sp>
    </p:spTree>
    <p:extLst>
      <p:ext uri="{BB962C8B-B14F-4D97-AF65-F5344CB8AC3E}">
        <p14:creationId xmlns:p14="http://schemas.microsoft.com/office/powerpoint/2010/main" val="424349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EBDE7AD0-7E41-4012-94E0-8ECBDD44D2F5}" type="datetimeFigureOut">
              <a:rPr lang="en-AU" smtClean="0"/>
              <a:t>18/10/2023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13B828D-A115-4DC8-B13F-AB70525C9238}" type="slidenum">
              <a:rPr lang="en-AU" smtClean="0"/>
              <a:t>‹#›</a:t>
            </a:fld>
            <a:endParaRPr lang="en-AU"/>
          </a:p>
        </p:txBody>
      </p:sp>
    </p:spTree>
    <p:extLst>
      <p:ext uri="{BB962C8B-B14F-4D97-AF65-F5344CB8AC3E}">
        <p14:creationId xmlns:p14="http://schemas.microsoft.com/office/powerpoint/2010/main" val="3097463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EBDE7AD0-7E41-4012-94E0-8ECBDD44D2F5}" type="datetimeFigureOut">
              <a:rPr lang="en-AU" smtClean="0"/>
              <a:t>18/10/2023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13B828D-A115-4DC8-B13F-AB70525C9238}" type="slidenum">
              <a:rPr lang="en-AU" smtClean="0"/>
              <a:t>‹#›</a:t>
            </a:fld>
            <a:endParaRPr lang="en-AU"/>
          </a:p>
        </p:txBody>
      </p:sp>
    </p:spTree>
    <p:extLst>
      <p:ext uri="{BB962C8B-B14F-4D97-AF65-F5344CB8AC3E}">
        <p14:creationId xmlns:p14="http://schemas.microsoft.com/office/powerpoint/2010/main" val="3572078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DE7AD0-7E41-4012-94E0-8ECBDD44D2F5}" type="datetimeFigureOut">
              <a:rPr lang="en-AU" smtClean="0"/>
              <a:t>18/10/2023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13B828D-A115-4DC8-B13F-AB70525C9238}" type="slidenum">
              <a:rPr lang="en-AU" smtClean="0"/>
              <a:t>‹#›</a:t>
            </a:fld>
            <a:endParaRPr lang="en-AU"/>
          </a:p>
        </p:txBody>
      </p:sp>
    </p:spTree>
    <p:extLst>
      <p:ext uri="{BB962C8B-B14F-4D97-AF65-F5344CB8AC3E}">
        <p14:creationId xmlns:p14="http://schemas.microsoft.com/office/powerpoint/2010/main" val="3125439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DE7AD0-7E41-4012-94E0-8ECBDD44D2F5}" type="datetimeFigureOut">
              <a:rPr lang="en-AU" smtClean="0"/>
              <a:t>18/10/2023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13B828D-A115-4DC8-B13F-AB70525C9238}" type="slidenum">
              <a:rPr lang="en-AU" smtClean="0"/>
              <a:t>‹#›</a:t>
            </a:fld>
            <a:endParaRPr lang="en-AU"/>
          </a:p>
        </p:txBody>
      </p:sp>
    </p:spTree>
    <p:extLst>
      <p:ext uri="{BB962C8B-B14F-4D97-AF65-F5344CB8AC3E}">
        <p14:creationId xmlns:p14="http://schemas.microsoft.com/office/powerpoint/2010/main" val="1201334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DE7AD0-7E41-4012-94E0-8ECBDD44D2F5}" type="datetimeFigureOut">
              <a:rPr lang="en-AU" smtClean="0"/>
              <a:t>18/10/2023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13B828D-A115-4DC8-B13F-AB70525C9238}" type="slidenum">
              <a:rPr lang="en-AU" smtClean="0"/>
              <a:t>‹#›</a:t>
            </a:fld>
            <a:endParaRPr lang="en-AU"/>
          </a:p>
        </p:txBody>
      </p:sp>
    </p:spTree>
    <p:extLst>
      <p:ext uri="{BB962C8B-B14F-4D97-AF65-F5344CB8AC3E}">
        <p14:creationId xmlns:p14="http://schemas.microsoft.com/office/powerpoint/2010/main" val="1693645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EBDE7AD0-7E41-4012-94E0-8ECBDD44D2F5}" type="datetimeFigureOut">
              <a:rPr lang="en-AU" smtClean="0"/>
              <a:t>18/10/2023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13B828D-A115-4DC8-B13F-AB70525C9238}" type="slidenum">
              <a:rPr lang="en-AU" smtClean="0"/>
              <a:t>‹#›</a:t>
            </a:fld>
            <a:endParaRPr lang="en-AU"/>
          </a:p>
        </p:txBody>
      </p:sp>
    </p:spTree>
    <p:extLst>
      <p:ext uri="{BB962C8B-B14F-4D97-AF65-F5344CB8AC3E}">
        <p14:creationId xmlns:p14="http://schemas.microsoft.com/office/powerpoint/2010/main" val="223204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EBDE7AD0-7E41-4012-94E0-8ECBDD44D2F5}" type="datetimeFigureOut">
              <a:rPr lang="en-AU" smtClean="0"/>
              <a:t>18/10/2023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13B828D-A115-4DC8-B13F-AB70525C9238}" type="slidenum">
              <a:rPr lang="en-AU" smtClean="0"/>
              <a:t>‹#›</a:t>
            </a:fld>
            <a:endParaRPr lang="en-AU"/>
          </a:p>
        </p:txBody>
      </p:sp>
    </p:spTree>
    <p:extLst>
      <p:ext uri="{BB962C8B-B14F-4D97-AF65-F5344CB8AC3E}">
        <p14:creationId xmlns:p14="http://schemas.microsoft.com/office/powerpoint/2010/main" val="4209190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DE7AD0-7E41-4012-94E0-8ECBDD44D2F5}" type="datetimeFigureOut">
              <a:rPr lang="en-AU" smtClean="0"/>
              <a:t>18/10/2023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3B828D-A115-4DC8-B13F-AB70525C9238}" type="slidenum">
              <a:rPr lang="en-AU" smtClean="0"/>
              <a:t>‹#›</a:t>
            </a:fld>
            <a:endParaRPr lang="en-AU"/>
          </a:p>
        </p:txBody>
      </p:sp>
    </p:spTree>
    <p:extLst>
      <p:ext uri="{BB962C8B-B14F-4D97-AF65-F5344CB8AC3E}">
        <p14:creationId xmlns:p14="http://schemas.microsoft.com/office/powerpoint/2010/main" val="27833502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ijert.org/study-of-job-layout-for-construction-project" TargetMode="External"/><Relationship Id="rId2" Type="http://schemas.openxmlformats.org/officeDocument/2006/relationships/hyperlink" Target="https://www.bigrentz.com/blog/site-preparation" TargetMode="External"/><Relationship Id="rId1" Type="http://schemas.openxmlformats.org/officeDocument/2006/relationships/slideLayout" Target="../slideLayouts/slideLayout2.xml"/><Relationship Id="rId4" Type="http://schemas.openxmlformats.org/officeDocument/2006/relationships/hyperlink" Target="https://www.linkedin.com/pulse/guidelines-site-layout-job-construction-arka-roy/"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theconstructor.org/construction/records-maintained-construction-site/9607/" TargetMode="External"/><Relationship Id="rId2" Type="http://schemas.openxmlformats.org/officeDocument/2006/relationships/hyperlink" Target="https://www.allaboutlean.com/lean-construction/construction-site-plan/"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officeanywhere.io/payroll/muster-roll" TargetMode="External"/><Relationship Id="rId2" Type="http://schemas.openxmlformats.org/officeDocument/2006/relationships/hyperlink" Target="https://tread.io/blog/construction-billing-methods-best-practic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9164" y="129907"/>
            <a:ext cx="9144000" cy="1508236"/>
          </a:xfrm>
        </p:spPr>
        <p:txBody>
          <a:bodyPr>
            <a:normAutofit fontScale="90000"/>
          </a:bodyPr>
          <a:lstStyle/>
          <a:p>
            <a:pPr algn="ct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CONSTRUCTION</a:t>
            </a:r>
            <a:r>
              <a:rPr lang="en-AU" sz="3600" b="1" dirty="0" smtClean="0">
                <a:latin typeface="Times New Roman" panose="02020603050405020304" pitchFamily="18" charset="0"/>
                <a:cs typeface="Times New Roman" panose="02020603050405020304" pitchFamily="18" charset="0"/>
              </a:rPr>
              <a:t> </a:t>
            </a:r>
            <a:r>
              <a:rPr lang="en-AU" sz="3600" b="1" dirty="0" smtClean="0">
                <a:solidFill>
                  <a:srgbClr val="002060"/>
                </a:solidFill>
                <a:latin typeface="Times New Roman" panose="02020603050405020304" pitchFamily="18" charset="0"/>
                <a:cs typeface="Times New Roman" panose="02020603050405020304" pitchFamily="18" charset="0"/>
              </a:rPr>
              <a:t>ENGINEERING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409164" y="1774668"/>
            <a:ext cx="9049554" cy="5083332"/>
          </a:xfrm>
        </p:spPr>
        <p:txBody>
          <a:bodyPr>
            <a:normAutofit fontScale="85000" lnSpcReduction="20000"/>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7 (Week 7) </a:t>
            </a:r>
          </a:p>
          <a:p>
            <a:r>
              <a:rPr lang="en-AU" sz="2800" b="1" dirty="0" smtClean="0">
                <a:solidFill>
                  <a:srgbClr val="002060"/>
                </a:solidFill>
                <a:latin typeface="Times New Roman" panose="02020603050405020304" pitchFamily="18" charset="0"/>
                <a:cs typeface="Times New Roman" panose="02020603050405020304" pitchFamily="18" charset="0"/>
              </a:rPr>
              <a:t>CONSTRUCTION PROCESS AND SITE MANAGEMENT</a:t>
            </a:r>
            <a:endParaRPr lang="en-AU" sz="2800" dirty="0" smtClean="0"/>
          </a:p>
          <a:p>
            <a:r>
              <a:rPr lang="en-AU" sz="3600" b="1" dirty="0" smtClean="0">
                <a:solidFill>
                  <a:srgbClr val="002060"/>
                </a:solidFill>
                <a:latin typeface="Times New Roman" panose="02020603050405020304" pitchFamily="18" charset="0"/>
                <a:cs typeface="Times New Roman" panose="02020603050405020304" pitchFamily="18" charset="0"/>
              </a:rPr>
              <a:t>Lecture - 7 </a:t>
            </a:r>
          </a:p>
          <a:p>
            <a:pPr lvl="1">
              <a:lnSpc>
                <a:spcPct val="120000"/>
              </a:lnSpc>
            </a:pPr>
            <a:r>
              <a:rPr lang="en-AU" sz="3300" b="1" dirty="0">
                <a:solidFill>
                  <a:srgbClr val="FF0000"/>
                </a:solidFill>
                <a:latin typeface="Times New Roman" panose="02020603050405020304" pitchFamily="18" charset="0"/>
                <a:cs typeface="Times New Roman" panose="02020603050405020304" pitchFamily="18" charset="0"/>
              </a:rPr>
              <a:t>S</a:t>
            </a:r>
            <a:r>
              <a:rPr lang="en-AU" sz="3300" b="1" dirty="0" smtClean="0">
                <a:solidFill>
                  <a:srgbClr val="FF0000"/>
                </a:solidFill>
                <a:latin typeface="Times New Roman" panose="02020603050405020304" pitchFamily="18" charset="0"/>
                <a:cs typeface="Times New Roman" panose="02020603050405020304" pitchFamily="18" charset="0"/>
              </a:rPr>
              <a:t>ite </a:t>
            </a:r>
            <a:r>
              <a:rPr lang="en-AU" sz="3300" b="1" dirty="0">
                <a:solidFill>
                  <a:srgbClr val="FF0000"/>
                </a:solidFill>
                <a:latin typeface="Times New Roman" panose="02020603050405020304" pitchFamily="18" charset="0"/>
                <a:cs typeface="Times New Roman" panose="02020603050405020304" pitchFamily="18" charset="0"/>
              </a:rPr>
              <a:t>S</a:t>
            </a:r>
            <a:r>
              <a:rPr lang="en-AU" sz="3300" b="1" dirty="0" smtClean="0">
                <a:solidFill>
                  <a:srgbClr val="FF0000"/>
                </a:solidFill>
                <a:latin typeface="Times New Roman" panose="02020603050405020304" pitchFamily="18" charset="0"/>
                <a:cs typeface="Times New Roman" panose="02020603050405020304" pitchFamily="18" charset="0"/>
              </a:rPr>
              <a:t>urveying </a:t>
            </a:r>
            <a:r>
              <a:rPr lang="en-AU" sz="3300" b="1" dirty="0">
                <a:solidFill>
                  <a:srgbClr val="FF0000"/>
                </a:solidFill>
                <a:latin typeface="Times New Roman" panose="02020603050405020304" pitchFamily="18" charset="0"/>
                <a:cs typeface="Times New Roman" panose="02020603050405020304" pitchFamily="18" charset="0"/>
              </a:rPr>
              <a:t>and </a:t>
            </a:r>
            <a:r>
              <a:rPr lang="en-AU" sz="3300" b="1" dirty="0" smtClean="0">
                <a:solidFill>
                  <a:srgbClr val="FF0000"/>
                </a:solidFill>
                <a:latin typeface="Times New Roman" panose="02020603050405020304" pitchFamily="18" charset="0"/>
                <a:cs typeface="Times New Roman" panose="02020603050405020304" pitchFamily="18" charset="0"/>
              </a:rPr>
              <a:t>Preparation, Arrangement of Job Layout, Roles </a:t>
            </a:r>
            <a:r>
              <a:rPr lang="en-AU" sz="3300" b="1" dirty="0">
                <a:solidFill>
                  <a:srgbClr val="FF0000"/>
                </a:solidFill>
                <a:latin typeface="Times New Roman" panose="02020603050405020304" pitchFamily="18" charset="0"/>
                <a:cs typeface="Times New Roman" panose="02020603050405020304" pitchFamily="18" charset="0"/>
              </a:rPr>
              <a:t>and </a:t>
            </a:r>
            <a:r>
              <a:rPr lang="en-AU" sz="3300" b="1" dirty="0" smtClean="0">
                <a:solidFill>
                  <a:srgbClr val="FF0000"/>
                </a:solidFill>
                <a:latin typeface="Times New Roman" panose="02020603050405020304" pitchFamily="18" charset="0"/>
                <a:cs typeface="Times New Roman" panose="02020603050405020304" pitchFamily="18" charset="0"/>
              </a:rPr>
              <a:t>Responsibilities </a:t>
            </a:r>
            <a:r>
              <a:rPr lang="en-AU" sz="3300" b="1" dirty="0">
                <a:solidFill>
                  <a:srgbClr val="FF0000"/>
                </a:solidFill>
                <a:latin typeface="Times New Roman" panose="02020603050405020304" pitchFamily="18" charset="0"/>
                <a:cs typeface="Times New Roman" panose="02020603050405020304" pitchFamily="18" charset="0"/>
              </a:rPr>
              <a:t>of </a:t>
            </a:r>
            <a:r>
              <a:rPr lang="en-AU" sz="3300" b="1" dirty="0" smtClean="0">
                <a:solidFill>
                  <a:srgbClr val="FF0000"/>
                </a:solidFill>
                <a:latin typeface="Times New Roman" panose="02020603050405020304" pitchFamily="18" charset="0"/>
                <a:cs typeface="Times New Roman" panose="02020603050405020304" pitchFamily="18" charset="0"/>
              </a:rPr>
              <a:t>Site Engineers, Record </a:t>
            </a:r>
            <a:r>
              <a:rPr lang="en-AU" sz="3300" b="1" dirty="0">
                <a:solidFill>
                  <a:srgbClr val="FF0000"/>
                </a:solidFill>
                <a:latin typeface="Times New Roman" panose="02020603050405020304" pitchFamily="18" charset="0"/>
                <a:cs typeface="Times New Roman" panose="02020603050405020304" pitchFamily="18" charset="0"/>
              </a:rPr>
              <a:t>K</a:t>
            </a:r>
            <a:r>
              <a:rPr lang="en-AU" sz="3300" b="1" dirty="0" smtClean="0">
                <a:solidFill>
                  <a:srgbClr val="FF0000"/>
                </a:solidFill>
                <a:latin typeface="Times New Roman" panose="02020603050405020304" pitchFamily="18" charset="0"/>
                <a:cs typeface="Times New Roman" panose="02020603050405020304" pitchFamily="18" charset="0"/>
              </a:rPr>
              <a:t>eeping </a:t>
            </a:r>
            <a:r>
              <a:rPr lang="en-AU" sz="3300" b="1" dirty="0">
                <a:solidFill>
                  <a:srgbClr val="FF0000"/>
                </a:solidFill>
                <a:latin typeface="Times New Roman" panose="02020603050405020304" pitchFamily="18" charset="0"/>
                <a:cs typeface="Times New Roman" panose="02020603050405020304" pitchFamily="18" charset="0"/>
              </a:rPr>
              <a:t>and </a:t>
            </a:r>
            <a:r>
              <a:rPr lang="en-AU" sz="3300" b="1" dirty="0" smtClean="0">
                <a:solidFill>
                  <a:srgbClr val="FF0000"/>
                </a:solidFill>
                <a:latin typeface="Times New Roman" panose="02020603050405020304" pitchFamily="18" charset="0"/>
                <a:cs typeface="Times New Roman" panose="02020603050405020304" pitchFamily="18" charset="0"/>
              </a:rPr>
              <a:t>Documentation, Site </a:t>
            </a:r>
            <a:r>
              <a:rPr lang="en-AU" sz="3300" b="1" dirty="0">
                <a:solidFill>
                  <a:srgbClr val="FF0000"/>
                </a:solidFill>
                <a:latin typeface="Times New Roman" panose="02020603050405020304" pitchFamily="18" charset="0"/>
                <a:cs typeface="Times New Roman" panose="02020603050405020304" pitchFamily="18" charset="0"/>
              </a:rPr>
              <a:t>O</a:t>
            </a:r>
            <a:r>
              <a:rPr lang="en-AU" sz="3300" b="1" dirty="0" smtClean="0">
                <a:solidFill>
                  <a:srgbClr val="FF0000"/>
                </a:solidFill>
                <a:latin typeface="Times New Roman" panose="02020603050405020304" pitchFamily="18" charset="0"/>
                <a:cs typeface="Times New Roman" panose="02020603050405020304" pitchFamily="18" charset="0"/>
              </a:rPr>
              <a:t>rder Book, Procedures </a:t>
            </a:r>
            <a:r>
              <a:rPr lang="en-AU" sz="3300" b="1" dirty="0">
                <a:solidFill>
                  <a:srgbClr val="FF0000"/>
                </a:solidFill>
                <a:latin typeface="Times New Roman" panose="02020603050405020304" pitchFamily="18" charset="0"/>
                <a:cs typeface="Times New Roman" panose="02020603050405020304" pitchFamily="18" charset="0"/>
              </a:rPr>
              <a:t>to </a:t>
            </a:r>
            <a:r>
              <a:rPr lang="en-AU" sz="3300" b="1" dirty="0" smtClean="0">
                <a:solidFill>
                  <a:srgbClr val="FF0000"/>
                </a:solidFill>
                <a:latin typeface="Times New Roman" panose="02020603050405020304" pitchFamily="18" charset="0"/>
                <a:cs typeface="Times New Roman" panose="02020603050405020304" pitchFamily="18" charset="0"/>
              </a:rPr>
              <a:t>Prepare Bills, Measurement </a:t>
            </a:r>
            <a:r>
              <a:rPr lang="en-AU" sz="3300" b="1" dirty="0">
                <a:solidFill>
                  <a:srgbClr val="FF0000"/>
                </a:solidFill>
                <a:latin typeface="Times New Roman" panose="02020603050405020304" pitchFamily="18" charset="0"/>
                <a:cs typeface="Times New Roman" panose="02020603050405020304" pitchFamily="18" charset="0"/>
              </a:rPr>
              <a:t>book </a:t>
            </a:r>
            <a:r>
              <a:rPr lang="en-AU" sz="3300" b="1" dirty="0" smtClean="0">
                <a:solidFill>
                  <a:srgbClr val="FF0000"/>
                </a:solidFill>
                <a:latin typeface="Times New Roman" panose="02020603050405020304" pitchFamily="18" charset="0"/>
                <a:cs typeface="Times New Roman" panose="02020603050405020304" pitchFamily="18" charset="0"/>
              </a:rPr>
              <a:t>and Muster </a:t>
            </a:r>
            <a:r>
              <a:rPr lang="en-AU" sz="3300" b="1" dirty="0">
                <a:solidFill>
                  <a:srgbClr val="FF0000"/>
                </a:solidFill>
                <a:latin typeface="Times New Roman" panose="02020603050405020304" pitchFamily="18" charset="0"/>
                <a:cs typeface="Times New Roman" panose="02020603050405020304" pitchFamily="18" charset="0"/>
              </a:rPr>
              <a:t>roll </a:t>
            </a:r>
          </a:p>
          <a:p>
            <a:endParaRPr lang="en-AU" sz="3600" b="1" dirty="0">
              <a:solidFill>
                <a:srgbClr val="002060"/>
              </a:solidFill>
              <a:latin typeface="Times New Roman" panose="02020603050405020304" pitchFamily="18" charset="0"/>
              <a:cs typeface="Times New Roman" panose="02020603050405020304" pitchFamily="18" charset="0"/>
            </a:endParaRPr>
          </a:p>
          <a:p>
            <a:pPr algn="ct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28828091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solidFill>
                  <a:srgbClr val="002060"/>
                </a:solidFill>
                <a:latin typeface="Times New Roman" panose="02020603050405020304" pitchFamily="18" charset="0"/>
                <a:cs typeface="Times New Roman" panose="02020603050405020304" pitchFamily="18" charset="0"/>
              </a:rPr>
              <a:t>Learning Objective</a:t>
            </a:r>
            <a:endParaRPr lang="en-AU" dirty="0"/>
          </a:p>
        </p:txBody>
      </p:sp>
      <p:sp>
        <p:nvSpPr>
          <p:cNvPr id="3" name="Content Placeholder 2"/>
          <p:cNvSpPr>
            <a:spLocks noGrp="1"/>
          </p:cNvSpPr>
          <p:nvPr>
            <p:ph idx="1"/>
          </p:nvPr>
        </p:nvSpPr>
        <p:spPr>
          <a:xfrm>
            <a:off x="645017" y="1407352"/>
            <a:ext cx="10515600" cy="5450648"/>
          </a:xfrm>
        </p:spPr>
        <p:txBody>
          <a:bodyPr>
            <a:normAutofit/>
          </a:bodyPr>
          <a:lstStyle/>
          <a:p>
            <a:pPr marL="0" indent="0">
              <a:lnSpc>
                <a:spcPct val="100000"/>
              </a:lnSpc>
              <a:buNone/>
            </a:pPr>
            <a:r>
              <a:rPr lang="en-AU" b="1" dirty="0" smtClean="0">
                <a:latin typeface="Times New Roman" panose="02020603050405020304" pitchFamily="18" charset="0"/>
                <a:cs typeface="Times New Roman" panose="02020603050405020304" pitchFamily="18" charset="0"/>
              </a:rPr>
              <a:t>The main objective of this lecture is to understand about :</a:t>
            </a:r>
          </a:p>
          <a:p>
            <a:pPr>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a:t>
            </a:r>
            <a:r>
              <a:rPr lang="en-AU" sz="2800" b="1" dirty="0" smtClean="0">
                <a:latin typeface="Times New Roman" panose="02020603050405020304" pitchFamily="18" charset="0"/>
                <a:cs typeface="Times New Roman" panose="02020603050405020304" pitchFamily="18" charset="0"/>
              </a:rPr>
              <a:t>Site surveying and preparation.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Arrangement of facilities/job layout.</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Roles and responsibilities of site engineers.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Record keeping and documentation.</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Site order book.</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Procedure to prepare bills.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Measurement book and muster roll. </a:t>
            </a:r>
            <a:endParaRPr lang="en-AU" sz="2800" b="1" dirty="0">
              <a:latin typeface="Times New Roman" panose="02020603050405020304" pitchFamily="18" charset="0"/>
              <a:cs typeface="Times New Roman" panose="02020603050405020304" pitchFamily="18" charset="0"/>
            </a:endParaRPr>
          </a:p>
          <a:p>
            <a:pPr marL="0" indent="0">
              <a:buNone/>
            </a:pP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04797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907" y="-13200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SITE SURVEYING AND PREPARATION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99446" y="1018812"/>
            <a:ext cx="9374549" cy="5839188"/>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Site is a place or area where the </a:t>
            </a:r>
            <a:r>
              <a:rPr lang="en-AU" b="1" dirty="0">
                <a:solidFill>
                  <a:srgbClr val="FF0000"/>
                </a:solidFill>
                <a:latin typeface="Times New Roman" panose="02020603050405020304" pitchFamily="18" charset="0"/>
                <a:cs typeface="Times New Roman" panose="02020603050405020304" pitchFamily="18" charset="0"/>
              </a:rPr>
              <a:t>construction activities are being carried out</a:t>
            </a:r>
            <a:r>
              <a:rPr lang="en-AU" b="1" dirty="0">
                <a:latin typeface="Times New Roman" panose="02020603050405020304" pitchFamily="18" charset="0"/>
                <a:cs typeface="Times New Roman" panose="02020603050405020304" pitchFamily="18" charset="0"/>
              </a:rPr>
              <a:t> which includes surveying, grading, levelling, clearing land, earthmoving and demolition etc.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Construction work is different from each other because of construction site even its design and drawing are the same.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Site preparation is the </a:t>
            </a:r>
            <a:r>
              <a:rPr lang="en-AU" b="1" dirty="0" smtClean="0">
                <a:solidFill>
                  <a:srgbClr val="FF0000"/>
                </a:solidFill>
                <a:latin typeface="Times New Roman" panose="02020603050405020304" pitchFamily="18" charset="0"/>
                <a:cs typeface="Times New Roman" panose="02020603050405020304" pitchFamily="18" charset="0"/>
              </a:rPr>
              <a:t>preparation work done before construction work can  begin</a:t>
            </a:r>
            <a:r>
              <a:rPr lang="en-AU" b="1" dirty="0" smtClean="0">
                <a:latin typeface="Times New Roman" panose="02020603050405020304" pitchFamily="18" charset="0"/>
                <a:cs typeface="Times New Roman" panose="02020603050405020304" pitchFamily="18" charset="0"/>
              </a:rPr>
              <a:t>, which includes evaluating the site, soil testing, locating boundary lines, clearing etc. [1]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Site preparation is the process of </a:t>
            </a:r>
            <a:r>
              <a:rPr lang="en-AU" b="1" dirty="0">
                <a:solidFill>
                  <a:srgbClr val="FF0000"/>
                </a:solidFill>
                <a:latin typeface="Times New Roman" panose="02020603050405020304" pitchFamily="18" charset="0"/>
                <a:cs typeface="Times New Roman" panose="02020603050405020304" pitchFamily="18" charset="0"/>
              </a:rPr>
              <a:t>preparing the site for future construction work</a:t>
            </a:r>
            <a:r>
              <a:rPr lang="en-AU"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5092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9050" y="1389526"/>
            <a:ext cx="9304606" cy="5264491"/>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t>
            </a:r>
            <a:r>
              <a:rPr lang="en-AU" b="1" dirty="0">
                <a:latin typeface="Times New Roman" panose="02020603050405020304" pitchFamily="18" charset="0"/>
                <a:cs typeface="Times New Roman" panose="02020603050405020304" pitchFamily="18" charset="0"/>
              </a:rPr>
              <a:t>is a critical step in the construction process as it </a:t>
            </a:r>
            <a:r>
              <a:rPr lang="en-AU" b="1" dirty="0">
                <a:solidFill>
                  <a:srgbClr val="FF0000"/>
                </a:solidFill>
                <a:latin typeface="Times New Roman" panose="02020603050405020304" pitchFamily="18" charset="0"/>
                <a:cs typeface="Times New Roman" panose="02020603050405020304" pitchFamily="18" charset="0"/>
              </a:rPr>
              <a:t>lays the groundwork for a successful and safe construction project</a:t>
            </a:r>
            <a:r>
              <a:rPr lang="en-AU"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Without proper site preparation, the construction work will be of poor quality and will not meet the required standards</a:t>
            </a:r>
            <a:r>
              <a:rPr lang="en-AU" dirty="0" smtClean="0"/>
              <a: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Temporary services are necessary to execute the construction work. It includes temporary offices, electricity, telecommunication, roadways (access road), drinking water, sanitation system, etc.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Also</a:t>
            </a:r>
            <a:r>
              <a:rPr lang="en-US" b="1" dirty="0">
                <a:latin typeface="Times New Roman" panose="02020603050405020304" pitchFamily="18" charset="0"/>
                <a:cs typeface="Times New Roman" panose="02020603050405020304" pitchFamily="18" charset="0"/>
              </a:rPr>
              <a:t>, spaces should be allocated for heavy and costly equipment in and around the site for their safety.</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86508" y="63963"/>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SITE SURVEYING AND PREPARATION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4705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7358" y="953427"/>
            <a:ext cx="9571892" cy="5749827"/>
          </a:xfrm>
        </p:spPr>
        <p:txBody>
          <a:bodyPr>
            <a:normAutofit fontScale="92500"/>
          </a:bodyPr>
          <a:lstStyle/>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Site Surveying is an </a:t>
            </a:r>
            <a:r>
              <a:rPr lang="en-US" b="1" dirty="0">
                <a:solidFill>
                  <a:srgbClr val="FF0000"/>
                </a:solidFill>
                <a:latin typeface="Times New Roman" panose="02020603050405020304" pitchFamily="18" charset="0"/>
                <a:cs typeface="Times New Roman" panose="02020603050405020304" pitchFamily="18" charset="0"/>
              </a:rPr>
              <a:t>inspection of an area </a:t>
            </a:r>
            <a:r>
              <a:rPr lang="en-US" b="1" dirty="0">
                <a:latin typeface="Times New Roman" panose="02020603050405020304" pitchFamily="18" charset="0"/>
                <a:cs typeface="Times New Roman" panose="02020603050405020304" pitchFamily="18" charset="0"/>
              </a:rPr>
              <a:t>where work is proposed, to gather information for initiating construction work, to stake out reference points and marks that will guide the construction of structures.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can determine a precise location, access, best orientation for the site and the location of obstacles.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Land surveys and surveys of existing conditions are generally performed according to the coordinates system.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Surveying equipment such as Levels, Total Station, Theodolites, and electronic distance measurement (EDM), GPS with computerization are used for accurate measurement of angular deviation, horizontal, vertical and slope distances. </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247358" y="-140677"/>
            <a:ext cx="109939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SITE SURVEYING AND PREPARATION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53278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8493" y="1094104"/>
            <a:ext cx="9437984" cy="5658388"/>
          </a:xfrm>
        </p:spPr>
        <p:txBody>
          <a:bodyPr>
            <a:normAutofit/>
          </a:bodyPr>
          <a:lstStyle/>
          <a:p>
            <a:pPr mar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Elements of the construction survey</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Survey </a:t>
            </a:r>
            <a:r>
              <a:rPr lang="en-US" b="1" dirty="0">
                <a:solidFill>
                  <a:srgbClr val="0070C0"/>
                </a:solidFill>
                <a:latin typeface="Times New Roman" panose="02020603050405020304" pitchFamily="18" charset="0"/>
                <a:cs typeface="Times New Roman" panose="02020603050405020304" pitchFamily="18" charset="0"/>
              </a:rPr>
              <a:t>existing conditions </a:t>
            </a:r>
            <a:r>
              <a:rPr lang="en-US" b="1" dirty="0">
                <a:latin typeface="Times New Roman" panose="02020603050405020304" pitchFamily="18" charset="0"/>
                <a:cs typeface="Times New Roman" panose="02020603050405020304" pitchFamily="18" charset="0"/>
              </a:rPr>
              <a:t>of the future work site, including topography, existing buildings and infrastructure, and underground infrastructure whenever </a:t>
            </a:r>
            <a:r>
              <a:rPr lang="en-US" b="1" dirty="0" smtClean="0">
                <a:latin typeface="Times New Roman" panose="02020603050405020304" pitchFamily="18" charset="0"/>
                <a:cs typeface="Times New Roman" panose="02020603050405020304" pitchFamily="18" charset="0"/>
              </a:rPr>
              <a:t>possible.</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Stakeout </a:t>
            </a:r>
            <a:r>
              <a:rPr lang="en-US" b="1" dirty="0">
                <a:solidFill>
                  <a:srgbClr val="0070C0"/>
                </a:solidFill>
                <a:latin typeface="Times New Roman" panose="02020603050405020304" pitchFamily="18" charset="0"/>
                <a:cs typeface="Times New Roman" panose="02020603050405020304" pitchFamily="18" charset="0"/>
              </a:rPr>
              <a:t>reference points </a:t>
            </a:r>
            <a:r>
              <a:rPr lang="en-US" b="1" dirty="0">
                <a:latin typeface="Times New Roman" panose="02020603050405020304" pitchFamily="18" charset="0"/>
                <a:cs typeface="Times New Roman" panose="02020603050405020304" pitchFamily="18" charset="0"/>
              </a:rPr>
              <a:t>and markers that will guide the construction of new </a:t>
            </a:r>
            <a:r>
              <a:rPr lang="en-US" b="1" dirty="0" smtClean="0">
                <a:latin typeface="Times New Roman" panose="02020603050405020304" pitchFamily="18" charset="0"/>
                <a:cs typeface="Times New Roman" panose="02020603050405020304" pitchFamily="18" charset="0"/>
              </a:rPr>
              <a:t>structures.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Verify the </a:t>
            </a:r>
            <a:r>
              <a:rPr lang="en-US" b="1" dirty="0">
                <a:solidFill>
                  <a:srgbClr val="0070C0"/>
                </a:solidFill>
                <a:latin typeface="Times New Roman" panose="02020603050405020304" pitchFamily="18" charset="0"/>
                <a:cs typeface="Times New Roman" panose="02020603050405020304" pitchFamily="18" charset="0"/>
              </a:rPr>
              <a:t>location of structures </a:t>
            </a:r>
            <a:r>
              <a:rPr lang="en-US" b="1" dirty="0">
                <a:latin typeface="Times New Roman" panose="02020603050405020304" pitchFamily="18" charset="0"/>
                <a:cs typeface="Times New Roman" panose="02020603050405020304" pitchFamily="18" charset="0"/>
              </a:rPr>
              <a:t>during </a:t>
            </a:r>
            <a:r>
              <a:rPr lang="en-US" b="1" dirty="0" smtClean="0">
                <a:latin typeface="Times New Roman" panose="02020603050405020304" pitchFamily="18" charset="0"/>
                <a:cs typeface="Times New Roman" panose="02020603050405020304" pitchFamily="18" charset="0"/>
              </a:rPr>
              <a:t>construction.</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solidFill>
                  <a:srgbClr val="0070C0"/>
                </a:solidFill>
                <a:latin typeface="Times New Roman" panose="02020603050405020304" pitchFamily="18" charset="0"/>
                <a:cs typeface="Times New Roman" panose="02020603050405020304" pitchFamily="18" charset="0"/>
              </a:rPr>
              <a:t>Conduct an As-Built survey</a:t>
            </a:r>
            <a:r>
              <a:rPr lang="en-US" b="1" dirty="0">
                <a:latin typeface="Times New Roman" panose="02020603050405020304" pitchFamily="18" charset="0"/>
                <a:cs typeface="Times New Roman" panose="02020603050405020304" pitchFamily="18" charset="0"/>
              </a:rPr>
              <a:t>: a survey conducted at the end of the construction project to verify that the work authorized was completed to the specifications set on plans.</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725658"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SITE SURVEYING AND PREPARATION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5690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3612" y="1255883"/>
            <a:ext cx="9514450" cy="5602117"/>
          </a:xfrm>
        </p:spPr>
        <p:txBody>
          <a:bodyPr>
            <a:normAutofit/>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Factors to be considered for the construction site preparation</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Remove all the scrubs or jungle if there exists any on the site for building construction.</a:t>
            </a:r>
            <a:endParaRPr lang="en-AU" sz="3000" b="1" dirty="0">
              <a:latin typeface="Times New Roman" panose="02020603050405020304" pitchFamily="18" charset="0"/>
              <a:cs typeface="Times New Roman" panose="02020603050405020304" pitchFamily="18" charset="0"/>
            </a:endParaRPr>
          </a:p>
          <a:p>
            <a:pPr lvl="0"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The whole area will be roughly leveled.</a:t>
            </a:r>
            <a:endParaRPr lang="en-AU" sz="3000" b="1" dirty="0">
              <a:latin typeface="Times New Roman" panose="02020603050405020304" pitchFamily="18" charset="0"/>
              <a:cs typeface="Times New Roman" panose="02020603050405020304" pitchFamily="18" charset="0"/>
            </a:endParaRPr>
          </a:p>
          <a:p>
            <a:pPr lvl="0"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As a part of site preparation, the trees will be cut off and their roots are totally uprooted as directed.</a:t>
            </a:r>
            <a:endParaRPr lang="en-AU" sz="3000" b="1" dirty="0">
              <a:latin typeface="Times New Roman" panose="02020603050405020304" pitchFamily="18" charset="0"/>
              <a:cs typeface="Times New Roman" panose="02020603050405020304" pitchFamily="18" charset="0"/>
            </a:endParaRPr>
          </a:p>
          <a:p>
            <a:pPr lvl="0"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Before starting the work, permanent benchmarks established at a suitable point in the construction site.</a:t>
            </a:r>
            <a:endParaRPr lang="en-AU" sz="3000"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556846"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SITE SURVEYING AND PREPARATION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26661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332742" cy="4351338"/>
          </a:xfrm>
        </p:spPr>
        <p:txBody>
          <a:bodyPr/>
          <a:lstStyle/>
          <a:p>
            <a:pPr lvl="0"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orientation and trench lines of the building should be correctly laid out in the construction site and the location for the storage and stacking of the materials should be definitely set on the ground in the site.</a:t>
            </a:r>
            <a:endParaRPr lang="en-AU" b="1" dirty="0">
              <a:latin typeface="Times New Roman" panose="02020603050405020304" pitchFamily="18" charset="0"/>
              <a:cs typeface="Times New Roman" panose="02020603050405020304" pitchFamily="18" charset="0"/>
            </a:endParaRPr>
          </a:p>
          <a:p>
            <a:pPr lvl="0"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Fixing position of the site office, </a:t>
            </a:r>
            <a:r>
              <a:rPr lang="en-US" b="1" dirty="0" smtClean="0">
                <a:latin typeface="Times New Roman" panose="02020603050405020304" pitchFamily="18" charset="0"/>
                <a:cs typeface="Times New Roman" panose="02020603050405020304" pitchFamily="18" charset="0"/>
              </a:rPr>
              <a:t>go-downs</a:t>
            </a:r>
            <a:r>
              <a:rPr lang="en-US" b="1" dirty="0">
                <a:latin typeface="Times New Roman" panose="02020603050405020304" pitchFamily="18" charset="0"/>
                <a:cs typeface="Times New Roman" panose="02020603050405020304" pitchFamily="18" charset="0"/>
              </a:rPr>
              <a:t>, the guard and the labor shed, the access and existing roads for trucks and carts, etc.</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SITE SURVEYING AND PREPARATION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4607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70914" y="0"/>
            <a:ext cx="10515600" cy="1325563"/>
          </a:xfrm>
        </p:spPr>
        <p:txBody>
          <a:bodyPr>
            <a:normAutofit/>
          </a:bodyPr>
          <a:lstStyle/>
          <a:p>
            <a:pPr lvl="1" algn="ctr" rtl="0">
              <a:lnSpc>
                <a:spcPct val="90000"/>
              </a:lnSpc>
              <a:spcBef>
                <a:spcPct val="0"/>
              </a:spcBef>
            </a:pPr>
            <a:r>
              <a:rPr lang="en-AU" sz="3600" b="1" kern="1200" dirty="0">
                <a:solidFill>
                  <a:srgbClr val="002060"/>
                </a:solidFill>
                <a:latin typeface="Times New Roman" panose="02020603050405020304" pitchFamily="18" charset="0"/>
                <a:ea typeface="+mj-ea"/>
                <a:cs typeface="Times New Roman" panose="02020603050405020304" pitchFamily="18" charset="0"/>
              </a:rPr>
              <a:t>ARRANGEMENT OF FACILITIES/JOB LAYOUT.</a:t>
            </a:r>
            <a:br>
              <a:rPr lang="en-AU" sz="3600" b="1" kern="1200" dirty="0">
                <a:solidFill>
                  <a:srgbClr val="002060"/>
                </a:solidFill>
                <a:latin typeface="Times New Roman" panose="02020603050405020304" pitchFamily="18" charset="0"/>
                <a:ea typeface="+mj-ea"/>
                <a:cs typeface="Times New Roman" panose="02020603050405020304" pitchFamily="18" charset="0"/>
              </a:rPr>
            </a:br>
            <a:endParaRPr lang="en-AU" sz="3600" b="1" kern="1200" dirty="0">
              <a:solidFill>
                <a:srgbClr val="002060"/>
              </a:solidFill>
              <a:latin typeface="Times New Roman" panose="02020603050405020304" pitchFamily="18" charset="0"/>
              <a:ea typeface="+mj-ea"/>
              <a:cs typeface="Times New Roman" panose="02020603050405020304" pitchFamily="18" charset="0"/>
            </a:endParaRPr>
          </a:p>
        </p:txBody>
      </p:sp>
      <p:sp>
        <p:nvSpPr>
          <p:cNvPr id="3" name="Content Placeholder 2"/>
          <p:cNvSpPr>
            <a:spLocks noGrp="1"/>
          </p:cNvSpPr>
          <p:nvPr>
            <p:ph idx="1"/>
          </p:nvPr>
        </p:nvSpPr>
        <p:spPr>
          <a:xfrm>
            <a:off x="303628" y="840886"/>
            <a:ext cx="9614096" cy="6017113"/>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Facility layout refers to the </a:t>
            </a:r>
            <a:r>
              <a:rPr lang="en-US" b="1" dirty="0">
                <a:solidFill>
                  <a:srgbClr val="FF0000"/>
                </a:solidFill>
                <a:latin typeface="Times New Roman" panose="02020603050405020304" pitchFamily="18" charset="0"/>
                <a:cs typeface="Times New Roman" panose="02020603050405020304" pitchFamily="18" charset="0"/>
              </a:rPr>
              <a:t>arrangement of machines, departments, workstations, storage areas</a:t>
            </a:r>
            <a:r>
              <a:rPr lang="en-US" b="1" dirty="0">
                <a:latin typeface="Times New Roman" panose="02020603050405020304" pitchFamily="18" charset="0"/>
                <a:cs typeface="Times New Roman" panose="02020603050405020304" pitchFamily="18" charset="0"/>
              </a:rPr>
              <a:t>, and common areas within an existing or proposed facility.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Before starting construction, a job layout plan is prepared which indicates the </a:t>
            </a:r>
            <a:r>
              <a:rPr lang="en-US" b="1" dirty="0">
                <a:solidFill>
                  <a:srgbClr val="FF0000"/>
                </a:solidFill>
                <a:latin typeface="Times New Roman" panose="02020603050405020304" pitchFamily="18" charset="0"/>
                <a:cs typeface="Times New Roman" panose="02020603050405020304" pitchFamily="18" charset="0"/>
              </a:rPr>
              <a:t>site arrangements to facilitate the work to proceed</a:t>
            </a:r>
            <a:r>
              <a:rPr lang="en-US" b="1" dirty="0">
                <a:latin typeface="Times New Roman" panose="02020603050405020304" pitchFamily="18" charset="0"/>
                <a:cs typeface="Times New Roman" panose="02020603050405020304" pitchFamily="18" charset="0"/>
              </a:rPr>
              <a:t> in a smooth and ordinary manner.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job layout is prepared to promise that work proceeds smoothly without </a:t>
            </a:r>
            <a:r>
              <a:rPr lang="en-AU" b="1" dirty="0" smtClean="0">
                <a:latin typeface="Times New Roman" panose="02020603050405020304" pitchFamily="18" charset="0"/>
                <a:cs typeface="Times New Roman" panose="02020603050405020304" pitchFamily="18" charset="0"/>
              </a:rPr>
              <a:t>any </a:t>
            </a:r>
            <a:r>
              <a:rPr lang="en-AU" b="1" dirty="0">
                <a:latin typeface="Times New Roman" panose="02020603050405020304" pitchFamily="18" charset="0"/>
                <a:cs typeface="Times New Roman" panose="02020603050405020304" pitchFamily="18" charset="0"/>
              </a:rPr>
              <a:t>obstruction</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Job layout can be defined as a </a:t>
            </a:r>
            <a:r>
              <a:rPr lang="en-AU" b="1" dirty="0">
                <a:solidFill>
                  <a:srgbClr val="FF0000"/>
                </a:solidFill>
                <a:latin typeface="Times New Roman" panose="02020603050405020304" pitchFamily="18" charset="0"/>
                <a:cs typeface="Times New Roman" panose="02020603050405020304" pitchFamily="18" charset="0"/>
              </a:rPr>
              <a:t>site drawing of the proposed construction</a:t>
            </a:r>
            <a:r>
              <a:rPr lang="en-AU" b="1" dirty="0">
                <a:latin typeface="Times New Roman" panose="02020603050405020304" pitchFamily="18" charset="0"/>
                <a:cs typeface="Times New Roman" panose="02020603050405020304" pitchFamily="18" charset="0"/>
              </a:rPr>
              <a:t> showing the location of entry, exit, temporary services, material stores and stocks, plant or equipment and site offices</a:t>
            </a:r>
            <a:r>
              <a:rPr lang="en-AU" b="1" dirty="0" smtClean="0">
                <a:latin typeface="Times New Roman" panose="02020603050405020304" pitchFamily="18" charset="0"/>
                <a:cs typeface="Times New Roman" panose="02020603050405020304" pitchFamily="18" charset="0"/>
              </a:rPr>
              <a:t>. [2]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092523"/>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846" y="1178510"/>
            <a:ext cx="9332742" cy="5559915"/>
          </a:xfrm>
        </p:spPr>
        <p:txBody>
          <a:bodyPr>
            <a:normAutofit lnSpcReduction="10000"/>
          </a:bodyPr>
          <a:lstStyle/>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Facility Layout is simply the way a facility is arranged in order to maximize processes that are not only efficient but effective towards the overall organizational goal.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basic requirements of construction job mainly man, material, the machine must be controlled and placed at a site in such a manner that</a:t>
            </a:r>
            <a:endParaRPr lang="en-AU" b="1" dirty="0">
              <a:latin typeface="Times New Roman" panose="02020603050405020304" pitchFamily="18" charset="0"/>
              <a:cs typeface="Times New Roman" panose="02020603050405020304" pitchFamily="18" charset="0"/>
            </a:endParaRPr>
          </a:p>
          <a:p>
            <a:pPr lvl="0" algn="just">
              <a:lnSpc>
                <a:spcPct val="110000"/>
              </a:lnSpc>
            </a:pPr>
            <a:r>
              <a:rPr lang="en-US" b="1" dirty="0">
                <a:solidFill>
                  <a:srgbClr val="FF0000"/>
                </a:solidFill>
                <a:latin typeface="Times New Roman" panose="02020603050405020304" pitchFamily="18" charset="0"/>
                <a:cs typeface="Times New Roman" panose="02020603050405020304" pitchFamily="18" charset="0"/>
              </a:rPr>
              <a:t>Machines are placed in the most advantageous position.</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10000"/>
              </a:lnSpc>
            </a:pPr>
            <a:r>
              <a:rPr lang="en-US" b="1" dirty="0">
                <a:solidFill>
                  <a:srgbClr val="FF0000"/>
                </a:solidFill>
                <a:latin typeface="Times New Roman" panose="02020603050405020304" pitchFamily="18" charset="0"/>
                <a:cs typeface="Times New Roman" panose="02020603050405020304" pitchFamily="18" charset="0"/>
              </a:rPr>
              <a:t>Materials are placed/stored near the place of their utilization</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10000"/>
              </a:lnSpc>
            </a:pPr>
            <a:r>
              <a:rPr lang="en-US" b="1" dirty="0">
                <a:solidFill>
                  <a:srgbClr val="FF0000"/>
                </a:solidFill>
                <a:latin typeface="Times New Roman" panose="02020603050405020304" pitchFamily="18" charset="0"/>
                <a:cs typeface="Times New Roman" panose="02020603050405020304" pitchFamily="18" charset="0"/>
              </a:rPr>
              <a:t>General site circulation to manpower is orderly and their site accommodation is available</a:t>
            </a:r>
            <a:endParaRPr lang="en-AU" b="1" dirty="0">
              <a:solidFill>
                <a:srgbClr val="FF0000"/>
              </a:solidFill>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556846" y="210380"/>
            <a:ext cx="10515600" cy="1325563"/>
          </a:xfrm>
        </p:spPr>
        <p:txBody>
          <a:bodyPr>
            <a:noAutofit/>
          </a:bodyPr>
          <a:lstStyle/>
          <a:p>
            <a:pPr lvl="1" algn="ctr" rtl="0">
              <a:lnSpc>
                <a:spcPct val="90000"/>
              </a:lnSpc>
              <a:spcBef>
                <a:spcPct val="0"/>
              </a:spcBef>
            </a:pPr>
            <a:r>
              <a:rPr lang="en-AU" sz="3600" b="1" kern="1200" dirty="0">
                <a:solidFill>
                  <a:srgbClr val="002060"/>
                </a:solidFill>
                <a:latin typeface="Times New Roman" panose="02020603050405020304" pitchFamily="18" charset="0"/>
                <a:ea typeface="+mj-ea"/>
                <a:cs typeface="Times New Roman" panose="02020603050405020304" pitchFamily="18" charset="0"/>
              </a:rPr>
              <a:t>ARRANGEMENT OF FACILITIES/JOB </a:t>
            </a:r>
            <a:r>
              <a:rPr lang="en-AU" sz="3600" b="1" kern="1200" dirty="0" smtClean="0">
                <a:solidFill>
                  <a:srgbClr val="002060"/>
                </a:solidFill>
                <a:latin typeface="Times New Roman" panose="02020603050405020304" pitchFamily="18" charset="0"/>
                <a:ea typeface="+mj-ea"/>
                <a:cs typeface="Times New Roman" panose="02020603050405020304" pitchFamily="18" charset="0"/>
              </a:rPr>
              <a:t>LAYOUT (Cont’d…)</a:t>
            </a:r>
            <a:r>
              <a:rPr lang="en-AU" sz="3600" b="1" kern="1200" dirty="0">
                <a:solidFill>
                  <a:srgbClr val="002060"/>
                </a:solidFill>
                <a:latin typeface="Times New Roman" panose="02020603050405020304" pitchFamily="18" charset="0"/>
                <a:ea typeface="+mj-ea"/>
                <a:cs typeface="Times New Roman" panose="02020603050405020304" pitchFamily="18" charset="0"/>
              </a:rPr>
              <a:t/>
            </a:r>
            <a:br>
              <a:rPr lang="en-AU" sz="3600" b="1" kern="1200" dirty="0">
                <a:solidFill>
                  <a:srgbClr val="002060"/>
                </a:solidFill>
                <a:latin typeface="Times New Roman" panose="02020603050405020304" pitchFamily="18" charset="0"/>
                <a:ea typeface="+mj-ea"/>
                <a:cs typeface="Times New Roman" panose="02020603050405020304" pitchFamily="18" charset="0"/>
              </a:rPr>
            </a:br>
            <a:endParaRPr lang="en-AU" sz="3600" b="1" kern="1200" dirty="0">
              <a:solidFill>
                <a:srgbClr val="002060"/>
              </a:soli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266431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73932"/>
            <a:ext cx="9009185" cy="5278559"/>
          </a:xfrm>
        </p:spPr>
        <p:txBody>
          <a:bodyPr/>
          <a:lstStyle/>
          <a:p>
            <a:pPr marL="0" indent="0" algn="just">
              <a:lnSpc>
                <a:spcPct val="100000"/>
              </a:lnSpc>
              <a:buNone/>
            </a:pPr>
            <a:r>
              <a:rPr lang="en-AU" b="1" dirty="0">
                <a:solidFill>
                  <a:srgbClr val="FF0000"/>
                </a:solidFill>
                <a:latin typeface="Times New Roman" panose="02020603050405020304" pitchFamily="18" charset="0"/>
                <a:cs typeface="Times New Roman" panose="02020603050405020304" pitchFamily="18" charset="0"/>
              </a:rPr>
              <a:t>Good site layout planning leads to</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Provide a uniform flow of material about the site, free from bottlenecks.</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Provide adequate control on equipment theft.</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Facilitate movement of equipment on the jobsite.</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Promote a safe working environment.</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Provide safe, </a:t>
            </a:r>
            <a:r>
              <a:rPr lang="en-AU" b="1" dirty="0" smtClean="0">
                <a:latin typeface="Times New Roman" panose="02020603050405020304" pitchFamily="18" charset="0"/>
                <a:cs typeface="Times New Roman" panose="02020603050405020304" pitchFamily="18" charset="0"/>
              </a:rPr>
              <a:t>non-destructive </a:t>
            </a:r>
            <a:r>
              <a:rPr lang="en-AU" b="1" dirty="0">
                <a:latin typeface="Times New Roman" panose="02020603050405020304" pitchFamily="18" charset="0"/>
                <a:cs typeface="Times New Roman" panose="02020603050405020304" pitchFamily="18" charset="0"/>
              </a:rPr>
              <a:t>access to the jobsite for visitors.</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83455" y="345317"/>
            <a:ext cx="10515600" cy="1325563"/>
          </a:xfrm>
        </p:spPr>
        <p:txBody>
          <a:bodyPr>
            <a:noAutofit/>
          </a:bodyPr>
          <a:lstStyle/>
          <a:p>
            <a:pPr lvl="1" algn="ctr" rtl="0">
              <a:lnSpc>
                <a:spcPct val="90000"/>
              </a:lnSpc>
              <a:spcBef>
                <a:spcPct val="0"/>
              </a:spcBef>
            </a:pPr>
            <a:r>
              <a:rPr lang="en-AU" sz="3600" b="1" kern="1200" dirty="0">
                <a:solidFill>
                  <a:srgbClr val="002060"/>
                </a:solidFill>
                <a:latin typeface="Times New Roman" panose="02020603050405020304" pitchFamily="18" charset="0"/>
                <a:ea typeface="+mj-ea"/>
                <a:cs typeface="Times New Roman" panose="02020603050405020304" pitchFamily="18" charset="0"/>
              </a:rPr>
              <a:t>ARRANGEMENT OF FACILITIES/JOB </a:t>
            </a:r>
            <a:r>
              <a:rPr lang="en-AU" sz="3600" b="1" kern="1200" dirty="0" smtClean="0">
                <a:solidFill>
                  <a:srgbClr val="002060"/>
                </a:solidFill>
                <a:latin typeface="Times New Roman" panose="02020603050405020304" pitchFamily="18" charset="0"/>
                <a:ea typeface="+mj-ea"/>
                <a:cs typeface="Times New Roman" panose="02020603050405020304" pitchFamily="18" charset="0"/>
              </a:rPr>
              <a:t>LAYOUT (Cont’d…)</a:t>
            </a:r>
            <a:r>
              <a:rPr lang="en-AU" sz="3600" b="1" kern="1200" dirty="0">
                <a:solidFill>
                  <a:srgbClr val="002060"/>
                </a:solidFill>
                <a:latin typeface="Times New Roman" panose="02020603050405020304" pitchFamily="18" charset="0"/>
                <a:ea typeface="+mj-ea"/>
                <a:cs typeface="Times New Roman" panose="02020603050405020304" pitchFamily="18" charset="0"/>
              </a:rPr>
              <a:t/>
            </a:r>
            <a:br>
              <a:rPr lang="en-AU" sz="3600" b="1" kern="1200" dirty="0">
                <a:solidFill>
                  <a:srgbClr val="002060"/>
                </a:solidFill>
                <a:latin typeface="Times New Roman" panose="02020603050405020304" pitchFamily="18" charset="0"/>
                <a:ea typeface="+mj-ea"/>
                <a:cs typeface="Times New Roman" panose="02020603050405020304" pitchFamily="18" charset="0"/>
              </a:rPr>
            </a:br>
            <a:endParaRPr lang="en-AU" sz="3600" b="1" kern="1200" dirty="0">
              <a:solidFill>
                <a:srgbClr val="002060"/>
              </a:soli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149060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media.licdn.com/dms/image/C5612AQG0waucHcU81w/article-cover_image-shrink_423_752/0/1520204260629?e=1702512000&amp;v=beta&amp;t=f3T4KOQHwIF2ks339hU_cFr4AxcoRfjbpYQz5jhUrg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147" y="1252025"/>
            <a:ext cx="9030628" cy="5247249"/>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a:spLocks noGrp="1"/>
          </p:cNvSpPr>
          <p:nvPr>
            <p:ph type="title"/>
          </p:nvPr>
        </p:nvSpPr>
        <p:spPr>
          <a:xfrm>
            <a:off x="416169" y="294787"/>
            <a:ext cx="10515600" cy="1325563"/>
          </a:xfrm>
        </p:spPr>
        <p:txBody>
          <a:bodyPr>
            <a:noAutofit/>
          </a:bodyPr>
          <a:lstStyle/>
          <a:p>
            <a:pPr lvl="1" algn="ctr" rtl="0">
              <a:lnSpc>
                <a:spcPct val="90000"/>
              </a:lnSpc>
              <a:spcBef>
                <a:spcPct val="0"/>
              </a:spcBef>
            </a:pPr>
            <a:r>
              <a:rPr lang="en-AU" sz="3600" b="1" kern="1200" dirty="0">
                <a:solidFill>
                  <a:srgbClr val="002060"/>
                </a:solidFill>
                <a:latin typeface="Times New Roman" panose="02020603050405020304" pitchFamily="18" charset="0"/>
                <a:ea typeface="+mj-ea"/>
                <a:cs typeface="Times New Roman" panose="02020603050405020304" pitchFamily="18" charset="0"/>
              </a:rPr>
              <a:t>ARRANGEMENT OF FACILITIES/JOB </a:t>
            </a:r>
            <a:r>
              <a:rPr lang="en-AU" sz="3600" b="1" kern="1200" dirty="0" smtClean="0">
                <a:solidFill>
                  <a:srgbClr val="002060"/>
                </a:solidFill>
                <a:latin typeface="Times New Roman" panose="02020603050405020304" pitchFamily="18" charset="0"/>
                <a:ea typeface="+mj-ea"/>
                <a:cs typeface="Times New Roman" panose="02020603050405020304" pitchFamily="18" charset="0"/>
              </a:rPr>
              <a:t>LAYOUT (Cont’d…)</a:t>
            </a:r>
            <a:r>
              <a:rPr lang="en-AU" sz="3600" b="1" kern="1200" dirty="0">
                <a:solidFill>
                  <a:srgbClr val="002060"/>
                </a:solidFill>
                <a:latin typeface="Times New Roman" panose="02020603050405020304" pitchFamily="18" charset="0"/>
                <a:ea typeface="+mj-ea"/>
                <a:cs typeface="Times New Roman" panose="02020603050405020304" pitchFamily="18" charset="0"/>
              </a:rPr>
              <a:t/>
            </a:r>
            <a:br>
              <a:rPr lang="en-AU" sz="3600" b="1" kern="1200" dirty="0">
                <a:solidFill>
                  <a:srgbClr val="002060"/>
                </a:solidFill>
                <a:latin typeface="Times New Roman" panose="02020603050405020304" pitchFamily="18" charset="0"/>
                <a:ea typeface="+mj-ea"/>
                <a:cs typeface="Times New Roman" panose="02020603050405020304" pitchFamily="18" charset="0"/>
              </a:rPr>
            </a:br>
            <a:endParaRPr lang="en-AU" sz="3600" b="1" kern="1200" dirty="0">
              <a:solidFill>
                <a:srgbClr val="002060"/>
              </a:solidFill>
              <a:latin typeface="Times New Roman" panose="02020603050405020304" pitchFamily="18" charset="0"/>
              <a:ea typeface="+mj-ea"/>
              <a:cs typeface="Times New Roman" panose="02020603050405020304" pitchFamily="18" charset="0"/>
            </a:endParaRPr>
          </a:p>
        </p:txBody>
      </p:sp>
      <p:sp>
        <p:nvSpPr>
          <p:cNvPr id="7" name="Rectangle 6"/>
          <p:cNvSpPr/>
          <p:nvPr/>
        </p:nvSpPr>
        <p:spPr>
          <a:xfrm>
            <a:off x="9720775" y="3574177"/>
            <a:ext cx="2044086"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[3]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78333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onstruction Site Layou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050" y="1423402"/>
            <a:ext cx="8909394" cy="5307355"/>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p:txBody>
          <a:bodyPr>
            <a:noAutofit/>
          </a:bodyPr>
          <a:lstStyle/>
          <a:p>
            <a:pPr lvl="1" algn="ctr" rtl="0">
              <a:lnSpc>
                <a:spcPct val="90000"/>
              </a:lnSpc>
              <a:spcBef>
                <a:spcPct val="0"/>
              </a:spcBef>
            </a:pPr>
            <a:r>
              <a:rPr lang="en-AU" sz="3600" b="1" kern="1200" dirty="0">
                <a:solidFill>
                  <a:srgbClr val="002060"/>
                </a:solidFill>
                <a:latin typeface="Times New Roman" panose="02020603050405020304" pitchFamily="18" charset="0"/>
                <a:ea typeface="+mj-ea"/>
                <a:cs typeface="Times New Roman" panose="02020603050405020304" pitchFamily="18" charset="0"/>
              </a:rPr>
              <a:t>ARRANGEMENT OF FACILITIES/JOB </a:t>
            </a:r>
            <a:r>
              <a:rPr lang="en-AU" sz="3600" b="1" kern="1200" dirty="0" smtClean="0">
                <a:solidFill>
                  <a:srgbClr val="002060"/>
                </a:solidFill>
                <a:latin typeface="Times New Roman" panose="02020603050405020304" pitchFamily="18" charset="0"/>
                <a:ea typeface="+mj-ea"/>
                <a:cs typeface="Times New Roman" panose="02020603050405020304" pitchFamily="18" charset="0"/>
              </a:rPr>
              <a:t>LAYOUT (Cont’d…)</a:t>
            </a:r>
            <a:r>
              <a:rPr lang="en-AU" sz="3600" b="1" kern="1200" dirty="0">
                <a:solidFill>
                  <a:srgbClr val="002060"/>
                </a:solidFill>
                <a:latin typeface="Times New Roman" panose="02020603050405020304" pitchFamily="18" charset="0"/>
                <a:ea typeface="+mj-ea"/>
                <a:cs typeface="Times New Roman" panose="02020603050405020304" pitchFamily="18" charset="0"/>
              </a:rPr>
              <a:t/>
            </a:r>
            <a:br>
              <a:rPr lang="en-AU" sz="3600" b="1" kern="1200" dirty="0">
                <a:solidFill>
                  <a:srgbClr val="002060"/>
                </a:solidFill>
                <a:latin typeface="Times New Roman" panose="02020603050405020304" pitchFamily="18" charset="0"/>
                <a:ea typeface="+mj-ea"/>
                <a:cs typeface="Times New Roman" panose="02020603050405020304" pitchFamily="18" charset="0"/>
              </a:rPr>
            </a:br>
            <a:endParaRPr lang="en-AU" sz="3600" b="1" kern="1200" dirty="0">
              <a:solidFill>
                <a:srgbClr val="002060"/>
              </a:solidFill>
              <a:latin typeface="Times New Roman" panose="02020603050405020304" pitchFamily="18" charset="0"/>
              <a:ea typeface="+mj-ea"/>
              <a:cs typeface="Times New Roman" panose="02020603050405020304" pitchFamily="18" charset="0"/>
            </a:endParaRPr>
          </a:p>
        </p:txBody>
      </p:sp>
      <p:sp>
        <p:nvSpPr>
          <p:cNvPr id="6" name="Rectangle 5"/>
          <p:cNvSpPr/>
          <p:nvPr/>
        </p:nvSpPr>
        <p:spPr>
          <a:xfrm>
            <a:off x="9720775" y="3574177"/>
            <a:ext cx="2044086"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[4]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4850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0237" y="1248849"/>
            <a:ext cx="9417148" cy="5468474"/>
          </a:xfrm>
        </p:spPr>
        <p:txBody>
          <a:bodyPr>
            <a:normAutofit/>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Factors to be considered in construction site planning/job layout </a:t>
            </a:r>
            <a:endParaRPr lang="en-AU" b="1" dirty="0">
              <a:solidFill>
                <a:srgbClr val="FF0000"/>
              </a:solidFill>
              <a:latin typeface="Times New Roman" panose="02020603050405020304" pitchFamily="18" charset="0"/>
              <a:cs typeface="Times New Roman" panose="02020603050405020304" pitchFamily="18" charset="0"/>
            </a:endParaRPr>
          </a:p>
          <a:p>
            <a:pPr marL="514350" lvl="0" indent="-514350" algn="just">
              <a:lnSpc>
                <a:spcPct val="100000"/>
              </a:lnSpc>
              <a:buFont typeface="+mj-lt"/>
              <a:buAutoNum type="arabicPeriod"/>
            </a:pPr>
            <a:r>
              <a:rPr lang="en-US" b="1" dirty="0">
                <a:solidFill>
                  <a:srgbClr val="7030A0"/>
                </a:solidFill>
                <a:latin typeface="Times New Roman" panose="02020603050405020304" pitchFamily="18" charset="0"/>
                <a:cs typeface="Times New Roman" panose="02020603050405020304" pitchFamily="18" charset="0"/>
              </a:rPr>
              <a:t>Access to site</a:t>
            </a:r>
            <a:endParaRPr lang="en-AU" b="1" dirty="0">
              <a:solidFill>
                <a:srgbClr val="7030A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There should be a separate entrance and exit to the site. Besides, there should be a track on the site for easy and efficient movement of all site traffic.</a:t>
            </a:r>
            <a:endParaRPr lang="en-AU" b="1" dirty="0">
              <a:latin typeface="Times New Roman" panose="02020603050405020304" pitchFamily="18" charset="0"/>
              <a:cs typeface="Times New Roman" panose="02020603050405020304" pitchFamily="18" charset="0"/>
            </a:endParaRPr>
          </a:p>
          <a:p>
            <a:pPr marL="514350" lvl="0" indent="-514350" algn="just">
              <a:lnSpc>
                <a:spcPct val="100000"/>
              </a:lnSpc>
              <a:buAutoNum type="arabicPeriod" startAt="2"/>
            </a:pPr>
            <a:r>
              <a:rPr lang="en-US" b="1" dirty="0" smtClean="0">
                <a:solidFill>
                  <a:srgbClr val="7030A0"/>
                </a:solidFill>
                <a:latin typeface="Times New Roman" panose="02020603050405020304" pitchFamily="18" charset="0"/>
                <a:cs typeface="Times New Roman" panose="02020603050405020304" pitchFamily="18" charset="0"/>
              </a:rPr>
              <a:t>Storage </a:t>
            </a:r>
            <a:r>
              <a:rPr lang="en-US" b="1" dirty="0">
                <a:solidFill>
                  <a:srgbClr val="7030A0"/>
                </a:solidFill>
                <a:latin typeface="Times New Roman" panose="02020603050405020304" pitchFamily="18" charset="0"/>
                <a:cs typeface="Times New Roman" panose="02020603050405020304" pitchFamily="18" charset="0"/>
              </a:rPr>
              <a:t>of </a:t>
            </a:r>
            <a:r>
              <a:rPr lang="en-US" b="1" dirty="0" smtClean="0">
                <a:solidFill>
                  <a:srgbClr val="7030A0"/>
                </a:solidFill>
                <a:latin typeface="Times New Roman" panose="02020603050405020304" pitchFamily="18" charset="0"/>
                <a:cs typeface="Times New Roman" panose="02020603050405020304" pitchFamily="18" charset="0"/>
              </a:rPr>
              <a:t>material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Cement bags should be stacked on a raised platform covering with waterproofing material.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Bricks, tiles and concrete blocks are stacked at ground level/ height of stack should not exceed 2 m.</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84981" y="252583"/>
            <a:ext cx="10515600" cy="1325563"/>
          </a:xfrm>
        </p:spPr>
        <p:txBody>
          <a:bodyPr>
            <a:noAutofit/>
          </a:bodyPr>
          <a:lstStyle/>
          <a:p>
            <a:pPr lvl="1" algn="ctr" rtl="0">
              <a:lnSpc>
                <a:spcPct val="90000"/>
              </a:lnSpc>
              <a:spcBef>
                <a:spcPct val="0"/>
              </a:spcBef>
            </a:pPr>
            <a:r>
              <a:rPr lang="en-AU" sz="3600" b="1" kern="1200" dirty="0">
                <a:solidFill>
                  <a:srgbClr val="002060"/>
                </a:solidFill>
                <a:latin typeface="Times New Roman" panose="02020603050405020304" pitchFamily="18" charset="0"/>
                <a:ea typeface="+mj-ea"/>
                <a:cs typeface="Times New Roman" panose="02020603050405020304" pitchFamily="18" charset="0"/>
              </a:rPr>
              <a:t>ARRANGEMENT OF FACILITIES/JOB </a:t>
            </a:r>
            <a:r>
              <a:rPr lang="en-AU" sz="3600" b="1" kern="1200" dirty="0" smtClean="0">
                <a:solidFill>
                  <a:srgbClr val="002060"/>
                </a:solidFill>
                <a:latin typeface="Times New Roman" panose="02020603050405020304" pitchFamily="18" charset="0"/>
                <a:ea typeface="+mj-ea"/>
                <a:cs typeface="Times New Roman" panose="02020603050405020304" pitchFamily="18" charset="0"/>
              </a:rPr>
              <a:t>LAYOUT (Cont’d…)</a:t>
            </a:r>
            <a:r>
              <a:rPr lang="en-AU" sz="3600" b="1" kern="1200" dirty="0">
                <a:solidFill>
                  <a:srgbClr val="002060"/>
                </a:solidFill>
                <a:latin typeface="Times New Roman" panose="02020603050405020304" pitchFamily="18" charset="0"/>
                <a:ea typeface="+mj-ea"/>
                <a:cs typeface="Times New Roman" panose="02020603050405020304" pitchFamily="18" charset="0"/>
              </a:rPr>
              <a:t/>
            </a:r>
            <a:br>
              <a:rPr lang="en-AU" sz="3600" b="1" kern="1200" dirty="0">
                <a:solidFill>
                  <a:srgbClr val="002060"/>
                </a:solidFill>
                <a:latin typeface="Times New Roman" panose="02020603050405020304" pitchFamily="18" charset="0"/>
                <a:ea typeface="+mj-ea"/>
                <a:cs typeface="Times New Roman" panose="02020603050405020304" pitchFamily="18" charset="0"/>
              </a:rPr>
            </a:br>
            <a:endParaRPr lang="en-AU" sz="3600" b="1" kern="1200" dirty="0">
              <a:solidFill>
                <a:srgbClr val="002060"/>
              </a:soli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434998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763" y="1122241"/>
            <a:ext cx="9740705" cy="4351338"/>
          </a:xfrm>
        </p:spPr>
        <p:txBody>
          <a:bodyPr>
            <a:noAutofit/>
          </a:bodyPr>
          <a:lstStyle/>
          <a:p>
            <a:pPr marL="457200" lvl="1" indent="-457200" algn="just">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Inflammable materials must be stacked separately from other materials and should be protected from fire </a:t>
            </a:r>
            <a:r>
              <a:rPr lang="en-US" sz="2800" b="1" dirty="0" smtClean="0">
                <a:latin typeface="Times New Roman" panose="02020603050405020304" pitchFamily="18" charset="0"/>
                <a:cs typeface="Times New Roman" panose="02020603050405020304" pitchFamily="18" charset="0"/>
              </a:rPr>
              <a:t>hazards. </a:t>
            </a:r>
            <a:endParaRPr lang="en-AU" sz="2800" b="1" dirty="0">
              <a:latin typeface="Times New Roman" panose="02020603050405020304" pitchFamily="18" charset="0"/>
              <a:cs typeface="Times New Roman" panose="02020603050405020304" pitchFamily="18" charset="0"/>
            </a:endParaRPr>
          </a:p>
          <a:p>
            <a:pPr marL="457200" lvl="1" indent="-457200" algn="just">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Re-bars should be kept away from moisture to prevent </a:t>
            </a:r>
            <a:r>
              <a:rPr lang="en-US" sz="2800" b="1" dirty="0" smtClean="0">
                <a:latin typeface="Times New Roman" panose="02020603050405020304" pitchFamily="18" charset="0"/>
                <a:cs typeface="Times New Roman" panose="02020603050405020304" pitchFamily="18" charset="0"/>
              </a:rPr>
              <a:t>rusting.</a:t>
            </a:r>
            <a:endParaRPr lang="en-AU" sz="2800" b="1" dirty="0">
              <a:latin typeface="Times New Roman" panose="02020603050405020304" pitchFamily="18" charset="0"/>
              <a:cs typeface="Times New Roman" panose="02020603050405020304" pitchFamily="18" charset="0"/>
            </a:endParaRPr>
          </a:p>
          <a:p>
            <a:pPr marL="457200" lvl="1" indent="-457200" algn="just">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Timbers must be stacked in well ventilated shady </a:t>
            </a:r>
            <a:r>
              <a:rPr lang="en-US" sz="2800" b="1" dirty="0" smtClean="0">
                <a:latin typeface="Times New Roman" panose="02020603050405020304" pitchFamily="18" charset="0"/>
                <a:cs typeface="Times New Roman" panose="02020603050405020304" pitchFamily="18" charset="0"/>
              </a:rPr>
              <a:t>areas. </a:t>
            </a:r>
            <a:endParaRPr lang="en-US" sz="2800" b="1" dirty="0">
              <a:latin typeface="Times New Roman" panose="02020603050405020304" pitchFamily="18" charset="0"/>
              <a:cs typeface="Times New Roman" panose="02020603050405020304" pitchFamily="18" charset="0"/>
            </a:endParaRPr>
          </a:p>
          <a:p>
            <a:pPr marL="457200" lvl="1" indent="-457200" algn="just">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The material of common use must be stacked near the place of their use to minimize </a:t>
            </a:r>
            <a:r>
              <a:rPr lang="en-US" sz="2800" b="1" dirty="0" smtClean="0">
                <a:latin typeface="Times New Roman" panose="02020603050405020304" pitchFamily="18" charset="0"/>
                <a:cs typeface="Times New Roman" panose="02020603050405020304" pitchFamily="18" charset="0"/>
              </a:rPr>
              <a:t>handling.</a:t>
            </a:r>
            <a:endParaRPr lang="en-AU" sz="2800" b="1" dirty="0">
              <a:latin typeface="Times New Roman" panose="02020603050405020304" pitchFamily="18" charset="0"/>
              <a:cs typeface="Times New Roman" panose="02020603050405020304" pitchFamily="18" charset="0"/>
            </a:endParaRPr>
          </a:p>
          <a:p>
            <a:pPr marL="457200" lvl="1" indent="-457200" algn="just">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Heavy items must be stacked away from trenches, soft ground or unsure </a:t>
            </a:r>
            <a:r>
              <a:rPr lang="en-US" sz="2800" b="1" dirty="0" smtClean="0">
                <a:latin typeface="Times New Roman" panose="02020603050405020304" pitchFamily="18" charset="0"/>
                <a:cs typeface="Times New Roman" panose="02020603050405020304" pitchFamily="18" charset="0"/>
              </a:rPr>
              <a:t>support.</a:t>
            </a:r>
            <a:endParaRPr lang="en-AU" sz="2800" b="1" dirty="0">
              <a:latin typeface="Times New Roman" panose="02020603050405020304" pitchFamily="18" charset="0"/>
              <a:cs typeface="Times New Roman" panose="02020603050405020304" pitchFamily="18" charset="0"/>
            </a:endParaRPr>
          </a:p>
          <a:p>
            <a:pPr marL="457200" lvl="1" indent="-457200" algn="just">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Cement should be kept constantly moving by using the earliest arrival </a:t>
            </a:r>
            <a:r>
              <a:rPr lang="en-US" sz="2800" b="1" dirty="0" smtClean="0">
                <a:latin typeface="Times New Roman" panose="02020603050405020304" pitchFamily="18" charset="0"/>
                <a:cs typeface="Times New Roman" panose="02020603050405020304" pitchFamily="18" charset="0"/>
              </a:rPr>
              <a:t>first.</a:t>
            </a:r>
            <a:endParaRPr lang="en-AU" sz="2800" b="1" dirty="0">
              <a:latin typeface="Times New Roman" panose="02020603050405020304" pitchFamily="18" charset="0"/>
              <a:cs typeface="Times New Roman" panose="02020603050405020304" pitchFamily="18" charset="0"/>
            </a:endParaRPr>
          </a:p>
          <a:p>
            <a:pPr marL="457200" lvl="1" indent="-457200" algn="just">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Materials must be stored/stacked in a secured </a:t>
            </a:r>
            <a:r>
              <a:rPr lang="en-US" sz="2800" b="1" dirty="0" smtClean="0">
                <a:latin typeface="Times New Roman" panose="02020603050405020304" pitchFamily="18" charset="0"/>
                <a:cs typeface="Times New Roman" panose="02020603050405020304" pitchFamily="18" charset="0"/>
              </a:rPr>
              <a:t>place</a:t>
            </a:r>
            <a:r>
              <a:rPr lang="en-AU" sz="2800" b="1" dirty="0">
                <a:latin typeface="Times New Roman" panose="02020603050405020304" pitchFamily="18" charset="0"/>
                <a:cs typeface="Times New Roman" panose="02020603050405020304" pitchFamily="18" charset="0"/>
              </a:rPr>
              <a:t>.</a:t>
            </a:r>
          </a:p>
          <a:p>
            <a:pPr algn="just"/>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84982" y="196312"/>
            <a:ext cx="10515600" cy="1325563"/>
          </a:xfrm>
        </p:spPr>
        <p:txBody>
          <a:bodyPr>
            <a:noAutofit/>
          </a:bodyPr>
          <a:lstStyle/>
          <a:p>
            <a:pPr lvl="1" algn="ctr" rtl="0">
              <a:lnSpc>
                <a:spcPct val="90000"/>
              </a:lnSpc>
              <a:spcBef>
                <a:spcPct val="0"/>
              </a:spcBef>
            </a:pPr>
            <a:r>
              <a:rPr lang="en-AU" sz="3600" b="1" kern="1200" dirty="0">
                <a:solidFill>
                  <a:srgbClr val="002060"/>
                </a:solidFill>
                <a:latin typeface="Times New Roman" panose="02020603050405020304" pitchFamily="18" charset="0"/>
                <a:ea typeface="+mj-ea"/>
                <a:cs typeface="Times New Roman" panose="02020603050405020304" pitchFamily="18" charset="0"/>
              </a:rPr>
              <a:t>ARRANGEMENT OF FACILITIES/JOB </a:t>
            </a:r>
            <a:r>
              <a:rPr lang="en-AU" sz="3600" b="1" kern="1200" dirty="0" smtClean="0">
                <a:solidFill>
                  <a:srgbClr val="002060"/>
                </a:solidFill>
                <a:latin typeface="Times New Roman" panose="02020603050405020304" pitchFamily="18" charset="0"/>
                <a:ea typeface="+mj-ea"/>
                <a:cs typeface="Times New Roman" panose="02020603050405020304" pitchFamily="18" charset="0"/>
              </a:rPr>
              <a:t>LAYOUT (Cont’d…)</a:t>
            </a:r>
            <a:r>
              <a:rPr lang="en-AU" sz="3600" b="1" kern="1200" dirty="0">
                <a:solidFill>
                  <a:srgbClr val="002060"/>
                </a:solidFill>
                <a:latin typeface="Times New Roman" panose="02020603050405020304" pitchFamily="18" charset="0"/>
                <a:ea typeface="+mj-ea"/>
                <a:cs typeface="Times New Roman" panose="02020603050405020304" pitchFamily="18" charset="0"/>
              </a:rPr>
              <a:t/>
            </a:r>
            <a:br>
              <a:rPr lang="en-AU" sz="3600" b="1" kern="1200" dirty="0">
                <a:solidFill>
                  <a:srgbClr val="002060"/>
                </a:solidFill>
                <a:latin typeface="Times New Roman" panose="02020603050405020304" pitchFamily="18" charset="0"/>
                <a:ea typeface="+mj-ea"/>
                <a:cs typeface="Times New Roman" panose="02020603050405020304" pitchFamily="18" charset="0"/>
              </a:rPr>
            </a:br>
            <a:endParaRPr lang="en-AU" sz="3600" b="1" kern="1200" dirty="0">
              <a:solidFill>
                <a:srgbClr val="002060"/>
              </a:soli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7164823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5492" y="1085776"/>
            <a:ext cx="9515622" cy="5589343"/>
          </a:xfrm>
        </p:spPr>
        <p:txBody>
          <a:bodyPr>
            <a:normAutofit lnSpcReduction="10000"/>
          </a:bodyPr>
          <a:lstStyle/>
          <a:p>
            <a:pPr marL="514350" lvl="0" indent="-514350">
              <a:buAutoNum type="arabicPeriod" startAt="3"/>
            </a:pPr>
            <a:r>
              <a:rPr lang="en-US" b="1" dirty="0">
                <a:solidFill>
                  <a:srgbClr val="7030A0"/>
                </a:solidFill>
                <a:latin typeface="Times New Roman" panose="02020603050405020304" pitchFamily="18" charset="0"/>
                <a:cs typeface="Times New Roman" panose="02020603050405020304" pitchFamily="18" charset="0"/>
              </a:rPr>
              <a:t>Location of machinery and equipment</a:t>
            </a: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Equipment should be kept near the material it utilizes and as well as near the place of its use.</a:t>
            </a:r>
            <a:endParaRPr lang="en-AU" sz="2800" b="1" dirty="0">
              <a:latin typeface="Times New Roman" panose="02020603050405020304" pitchFamily="18" charset="0"/>
              <a:cs typeface="Times New Roman" panose="02020603050405020304" pitchFamily="18" charset="0"/>
            </a:endParaRP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For costly equipment, the temporary shed should be provided for weather </a:t>
            </a:r>
            <a:r>
              <a:rPr lang="en-US" sz="2800" b="1" dirty="0" smtClean="0">
                <a:latin typeface="Times New Roman" panose="02020603050405020304" pitchFamily="18" charset="0"/>
                <a:cs typeface="Times New Roman" panose="02020603050405020304" pitchFamily="18" charset="0"/>
              </a:rPr>
              <a:t>protection.</a:t>
            </a:r>
            <a:endParaRPr lang="en-AU" sz="2800" b="1" dirty="0">
              <a:latin typeface="Times New Roman" panose="02020603050405020304" pitchFamily="18" charset="0"/>
              <a:cs typeface="Times New Roman" panose="02020603050405020304" pitchFamily="18" charset="0"/>
            </a:endParaRP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Provision should be made for essential fuel and </a:t>
            </a:r>
            <a:r>
              <a:rPr lang="en-US" sz="2800" b="1" dirty="0" smtClean="0">
                <a:latin typeface="Times New Roman" panose="02020603050405020304" pitchFamily="18" charset="0"/>
                <a:cs typeface="Times New Roman" panose="02020603050405020304" pitchFamily="18" charset="0"/>
              </a:rPr>
              <a:t>lubrication.</a:t>
            </a:r>
            <a:endParaRPr lang="en-AU" sz="2800" b="1" dirty="0">
              <a:latin typeface="Times New Roman" panose="02020603050405020304" pitchFamily="18" charset="0"/>
              <a:cs typeface="Times New Roman" panose="02020603050405020304" pitchFamily="18" charset="0"/>
            </a:endParaRP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Adequate space should be left for scaffolding as well as erection, removal, and shifting.</a:t>
            </a:r>
            <a:endParaRPr lang="en-AU" sz="2800" b="1" dirty="0">
              <a:latin typeface="Times New Roman" panose="02020603050405020304" pitchFamily="18" charset="0"/>
              <a:cs typeface="Times New Roman" panose="02020603050405020304" pitchFamily="18" charset="0"/>
            </a:endParaRP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Adequate parking facility should be provided</a:t>
            </a:r>
            <a:r>
              <a:rPr lang="en-US" sz="2800" b="1" dirty="0" smtClean="0">
                <a:latin typeface="Times New Roman" panose="02020603050405020304" pitchFamily="18" charset="0"/>
                <a:cs typeface="Times New Roman" panose="02020603050405020304" pitchFamily="18" charset="0"/>
              </a:rPr>
              <a:t>.</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Location of security checkpoints should be in such a place so that materials/equipment could not pass in or out without proper authorization.</a:t>
            </a:r>
            <a:endParaRPr lang="en-AU" sz="2800" b="1" dirty="0">
              <a:latin typeface="Times New Roman" panose="02020603050405020304" pitchFamily="18" charset="0"/>
              <a:cs typeface="Times New Roman" panose="02020603050405020304" pitchFamily="18" charset="0"/>
            </a:endParaRPr>
          </a:p>
          <a:p>
            <a:pPr lvl="1" algn="just">
              <a:lnSpc>
                <a:spcPct val="100000"/>
              </a:lnSpc>
              <a:buFont typeface="Wingdings" panose="05000000000000000000" pitchFamily="2" charset="2"/>
              <a:buChar char="Ø"/>
            </a:pPr>
            <a:endParaRPr lang="en-AU" sz="2800" b="1" dirty="0">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73966" y="210380"/>
            <a:ext cx="10515600" cy="1325563"/>
          </a:xfrm>
        </p:spPr>
        <p:txBody>
          <a:bodyPr>
            <a:noAutofit/>
          </a:bodyPr>
          <a:lstStyle/>
          <a:p>
            <a:pPr lvl="1" algn="ctr" rtl="0">
              <a:lnSpc>
                <a:spcPct val="90000"/>
              </a:lnSpc>
              <a:spcBef>
                <a:spcPct val="0"/>
              </a:spcBef>
            </a:pPr>
            <a:r>
              <a:rPr lang="en-AU" sz="3600" b="1" kern="1200" dirty="0">
                <a:solidFill>
                  <a:srgbClr val="002060"/>
                </a:solidFill>
                <a:latin typeface="Times New Roman" panose="02020603050405020304" pitchFamily="18" charset="0"/>
                <a:ea typeface="+mj-ea"/>
                <a:cs typeface="Times New Roman" panose="02020603050405020304" pitchFamily="18" charset="0"/>
              </a:rPr>
              <a:t>ARRANGEMENT OF FACILITIES/JOB </a:t>
            </a:r>
            <a:r>
              <a:rPr lang="en-AU" sz="3600" b="1" kern="1200" dirty="0" smtClean="0">
                <a:solidFill>
                  <a:srgbClr val="002060"/>
                </a:solidFill>
                <a:latin typeface="Times New Roman" panose="02020603050405020304" pitchFamily="18" charset="0"/>
                <a:ea typeface="+mj-ea"/>
                <a:cs typeface="Times New Roman" panose="02020603050405020304" pitchFamily="18" charset="0"/>
              </a:rPr>
              <a:t>LAYOUT (Cont’d…)</a:t>
            </a:r>
            <a:r>
              <a:rPr lang="en-AU" sz="3600" b="1" kern="1200" dirty="0">
                <a:solidFill>
                  <a:srgbClr val="002060"/>
                </a:solidFill>
                <a:latin typeface="Times New Roman" panose="02020603050405020304" pitchFamily="18" charset="0"/>
                <a:ea typeface="+mj-ea"/>
                <a:cs typeface="Times New Roman" panose="02020603050405020304" pitchFamily="18" charset="0"/>
              </a:rPr>
              <a:t/>
            </a:r>
            <a:br>
              <a:rPr lang="en-AU" sz="3600" b="1" kern="1200" dirty="0">
                <a:solidFill>
                  <a:srgbClr val="002060"/>
                </a:solidFill>
                <a:latin typeface="Times New Roman" panose="02020603050405020304" pitchFamily="18" charset="0"/>
                <a:ea typeface="+mj-ea"/>
                <a:cs typeface="Times New Roman" panose="02020603050405020304" pitchFamily="18" charset="0"/>
              </a:rPr>
            </a:br>
            <a:endParaRPr lang="en-AU" sz="3600" b="1" kern="1200" dirty="0">
              <a:solidFill>
                <a:srgbClr val="002060"/>
              </a:soli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40611041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948" y="140042"/>
            <a:ext cx="11156852"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ROLES AND RESPONSIBILITIES OF SITE ENGINEER</a:t>
            </a:r>
          </a:p>
        </p:txBody>
      </p:sp>
      <p:sp>
        <p:nvSpPr>
          <p:cNvPr id="3" name="Content Placeholder 2"/>
          <p:cNvSpPr>
            <a:spLocks noGrp="1"/>
          </p:cNvSpPr>
          <p:nvPr>
            <p:ph idx="1"/>
          </p:nvPr>
        </p:nvSpPr>
        <p:spPr>
          <a:xfrm>
            <a:off x="402101" y="1606281"/>
            <a:ext cx="9276471" cy="5561208"/>
          </a:xfrm>
        </p:spPr>
        <p:txBody>
          <a:bodyPr>
            <a:noAutofit/>
          </a:bodyPr>
          <a:lstStyle/>
          <a:p>
            <a:pPr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Site engineers perform a technical, organizational and supervisory role on construction </a:t>
            </a:r>
            <a:r>
              <a:rPr lang="en-US" b="1" dirty="0" smtClean="0">
                <a:latin typeface="Times New Roman" panose="02020603050405020304" pitchFamily="18" charset="0"/>
                <a:cs typeface="Times New Roman" panose="02020603050405020304" pitchFamily="18" charset="0"/>
              </a:rPr>
              <a:t>projects at site. </a:t>
            </a:r>
            <a:endParaRPr lang="en-US" b="1" dirty="0">
              <a:latin typeface="Times New Roman" panose="02020603050405020304" pitchFamily="18" charset="0"/>
              <a:cs typeface="Times New Roman" panose="02020603050405020304" pitchFamily="18" charset="0"/>
            </a:endParaRPr>
          </a:p>
          <a:p>
            <a:pPr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An engineer can be liable for failure to exercise their duty of care to all persons lawfully on the premises they have designed or constructed. </a:t>
            </a:r>
          </a:p>
          <a:p>
            <a:pPr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engineer should function in their duties, diligently with technical soundness, contractual fairness, promptly coordinating with employer and contractor. </a:t>
            </a:r>
          </a:p>
          <a:p>
            <a:pPr marL="0" indent="0" algn="just">
              <a:lnSpc>
                <a:spcPct val="12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0129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455" y="1727151"/>
            <a:ext cx="9262403" cy="4351338"/>
          </a:xfrm>
        </p:spPr>
        <p:txBody>
          <a:bodyPr/>
          <a:lstStyle/>
          <a:p>
            <a:pPr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site engineer works as part of the site management team liaising with and working alongside architects, engineers, construction managers, supervisors, planners, surveyors, and subcontractors. </a:t>
            </a:r>
          </a:p>
          <a:p>
            <a:pPr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They share responsibility for site security, health and safety, and the organization and supervision of material and human resources.</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444304" y="182245"/>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ROLES AND RESPONSIBILITIES OF SITE </a:t>
            </a:r>
            <a:r>
              <a:rPr lang="en-AU" sz="3600" b="1" dirty="0" smtClean="0">
                <a:solidFill>
                  <a:srgbClr val="002060"/>
                </a:solidFill>
                <a:latin typeface="Times New Roman" panose="02020603050405020304" pitchFamily="18" charset="0"/>
                <a:cs typeface="Times New Roman" panose="02020603050405020304" pitchFamily="18" charset="0"/>
              </a:rPr>
              <a:t>ENGINEER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52589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373" y="1479673"/>
            <a:ext cx="9276471" cy="5025341"/>
          </a:xfrm>
        </p:spPr>
        <p:txBody>
          <a:bodyPr>
            <a:noAutofit/>
          </a:bodyPr>
          <a:lstStyle/>
          <a:p>
            <a:pPr marL="0" lvl="0" indent="0" algn="just">
              <a:lnSpc>
                <a:spcPct val="100000"/>
              </a:lnSpc>
              <a:buNone/>
            </a:pPr>
            <a:r>
              <a:rPr lang="en-US" b="1" dirty="0" smtClean="0">
                <a:solidFill>
                  <a:srgbClr val="FF0000"/>
                </a:solidFill>
                <a:latin typeface="Times New Roman" panose="02020603050405020304" pitchFamily="18" charset="0"/>
                <a:cs typeface="Times New Roman" panose="02020603050405020304" pitchFamily="18" charset="0"/>
              </a:rPr>
              <a:t>Technical Function</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Studying </a:t>
            </a:r>
            <a:r>
              <a:rPr lang="en-US" b="1" dirty="0">
                <a:latin typeface="Times New Roman" panose="02020603050405020304" pitchFamily="18" charset="0"/>
                <a:cs typeface="Times New Roman" panose="02020603050405020304" pitchFamily="18" charset="0"/>
              </a:rPr>
              <a:t>the work plan submitted by the contractor and suggests any modifications.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watch and inspect the construction work and assure that it is done in full accordance with the drawings, technical specifications, and bills of quantities.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Supervising the works on-site in accordance with the contract documents and using the template and procedure established by the consultant</a:t>
            </a:r>
            <a:r>
              <a:rPr lang="en-US" b="1" dirty="0" smtClean="0">
                <a:latin typeface="Times New Roman" panose="02020603050405020304" pitchFamily="18" charset="0"/>
                <a:cs typeface="Times New Roman" panose="02020603050405020304" pitchFamily="18" charset="0"/>
              </a:rPr>
              <a:t>.</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40677" y="154110"/>
            <a:ext cx="1152144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ROLES AND RESPONSIBILITIES OF SITE </a:t>
            </a:r>
            <a:r>
              <a:rPr lang="en-AU" sz="3600" b="1" dirty="0" smtClean="0">
                <a:solidFill>
                  <a:srgbClr val="002060"/>
                </a:solidFill>
                <a:latin typeface="Times New Roman" panose="02020603050405020304" pitchFamily="18" charset="0"/>
                <a:cs typeface="Times New Roman" panose="02020603050405020304" pitchFamily="18" charset="0"/>
              </a:rPr>
              <a:t>ENGINEER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6359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0237" y="1325563"/>
            <a:ext cx="9473418" cy="5370659"/>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Inspecting and testing materials prior to their use at the site as per sample approved by the consultant and ensuring removal of rejected material out from the site.</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Ensuring </a:t>
            </a:r>
            <a:r>
              <a:rPr lang="en-US" b="1" dirty="0">
                <a:latin typeface="Times New Roman" panose="02020603050405020304" pitchFamily="18" charset="0"/>
                <a:cs typeface="Times New Roman" panose="02020603050405020304" pitchFamily="18" charset="0"/>
              </a:rPr>
              <a:t>the correct implementation of the works according to technical specifications, to designs and quality of materials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Checking of layout and setting out of buildings w.r.t. existing structures and site levels.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Preparing a list of tests that may be required and following these tests to be carried out at the </a:t>
            </a:r>
            <a:r>
              <a:rPr lang="en-US" b="1" dirty="0" smtClean="0">
                <a:latin typeface="Times New Roman" panose="02020603050405020304" pitchFamily="18" charset="0"/>
                <a:cs typeface="Times New Roman" panose="02020603050405020304" pitchFamily="18" charset="0"/>
              </a:rPr>
              <a:t>site and keeping </a:t>
            </a:r>
            <a:r>
              <a:rPr lang="en-US" b="1" dirty="0">
                <a:latin typeface="Times New Roman" panose="02020603050405020304" pitchFamily="18" charset="0"/>
                <a:cs typeface="Times New Roman" panose="02020603050405020304" pitchFamily="18" charset="0"/>
              </a:rPr>
              <a:t>a log of all test conducted at the site.</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542779"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ROLES AND RESPONSIBILITIES OF SITE </a:t>
            </a:r>
            <a:r>
              <a:rPr lang="en-AU" sz="3600" b="1" dirty="0" smtClean="0">
                <a:solidFill>
                  <a:srgbClr val="002060"/>
                </a:solidFill>
                <a:latin typeface="Times New Roman" panose="02020603050405020304" pitchFamily="18" charset="0"/>
                <a:cs typeface="Times New Roman" panose="02020603050405020304" pitchFamily="18" charset="0"/>
              </a:rPr>
              <a:t>ENGINEER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75694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185" y="1466239"/>
            <a:ext cx="8952913" cy="5532437"/>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Checking and testing of completed works before they are covered by the contractor, taking photos on a regular basis and also on account of defective work.</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Checking </a:t>
            </a:r>
            <a:r>
              <a:rPr lang="en-US" b="1" dirty="0">
                <a:latin typeface="Times New Roman" panose="02020603050405020304" pitchFamily="18" charset="0"/>
                <a:cs typeface="Times New Roman" panose="02020603050405020304" pitchFamily="18" charset="0"/>
              </a:rPr>
              <a:t>and ensuring that the site is arranged as per the site management plan and that all measures are taken for site safety and the safety of the third parties in the vicinity of the site</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Ensuring that health and safety measures are adopted and followed to the full extent and prepare the weekly report and suggest and instruct additional safety measures if </a:t>
            </a:r>
            <a:r>
              <a:rPr lang="en-US" b="1" dirty="0" smtClean="0">
                <a:latin typeface="Times New Roman" panose="02020603050405020304" pitchFamily="18" charset="0"/>
                <a:cs typeface="Times New Roman" panose="02020603050405020304" pitchFamily="18" charset="0"/>
              </a:rPr>
              <a:t>needed.</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14643"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ROLES AND RESPONSIBILITIES OF SITE </a:t>
            </a:r>
            <a:r>
              <a:rPr lang="en-AU" sz="3600" b="1" dirty="0" smtClean="0">
                <a:solidFill>
                  <a:srgbClr val="002060"/>
                </a:solidFill>
                <a:latin typeface="Times New Roman" panose="02020603050405020304" pitchFamily="18" charset="0"/>
                <a:cs typeface="Times New Roman" panose="02020603050405020304" pitchFamily="18" charset="0"/>
              </a:rPr>
              <a:t>ENGINEER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9030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185" y="1624869"/>
            <a:ext cx="9121726" cy="5247224"/>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Preparation of the list of critical items and its close monitoring.</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Maintain </a:t>
            </a:r>
            <a:r>
              <a:rPr lang="en-US" b="1" dirty="0">
                <a:latin typeface="Times New Roman" panose="02020603050405020304" pitchFamily="18" charset="0"/>
                <a:cs typeface="Times New Roman" panose="02020603050405020304" pitchFamily="18" charset="0"/>
              </a:rPr>
              <a:t>a filing system for all site memos and instructions, measured quantities of work and materials on-site, reports and other documents and correspondence pertaining to the construction activities.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Maintain a site order book to be made available for the consultants and senior officers to write comments or defects in construction noticed during site visits and carrying out compliance at the </a:t>
            </a:r>
            <a:r>
              <a:rPr lang="en-US" b="1" dirty="0" smtClean="0">
                <a:latin typeface="Times New Roman" panose="02020603050405020304" pitchFamily="18" charset="0"/>
                <a:cs typeface="Times New Roman" panose="02020603050405020304" pitchFamily="18" charset="0"/>
              </a:rPr>
              <a:t>site. </a:t>
            </a:r>
          </a:p>
          <a:p>
            <a:pPr lvl="0"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03627" y="95299"/>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ROLES AND RESPONSIBILITIES OF SITE </a:t>
            </a:r>
            <a:r>
              <a:rPr lang="en-AU" sz="3600" b="1" dirty="0" smtClean="0">
                <a:solidFill>
                  <a:srgbClr val="002060"/>
                </a:solidFill>
                <a:latin typeface="Times New Roman" panose="02020603050405020304" pitchFamily="18" charset="0"/>
                <a:cs typeface="Times New Roman" panose="02020603050405020304" pitchFamily="18" charset="0"/>
              </a:rPr>
              <a:t>ENGINEER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47131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034" y="1325563"/>
            <a:ext cx="9304606" cy="5300320"/>
          </a:xfrm>
        </p:spPr>
        <p:txBody>
          <a:bodyPr>
            <a:normAutofit/>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Administrative Functions</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He/she will be required from time to time to assist the Administrative head/consultants.</a:t>
            </a:r>
            <a:endParaRPr lang="en-AU" b="1" dirty="0">
              <a:latin typeface="Times New Roman" panose="02020603050405020304" pitchFamily="18" charset="0"/>
              <a:cs typeface="Times New Roman" panose="02020603050405020304" pitchFamily="18" charset="0"/>
            </a:endParaRPr>
          </a:p>
          <a:p>
            <a:pPr lvl="0"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Interacting with local authorities/ departments for statutory approval/certificates as and when </a:t>
            </a:r>
            <a:r>
              <a:rPr lang="en-US" b="1" dirty="0" smtClean="0">
                <a:latin typeface="Times New Roman" panose="02020603050405020304" pitchFamily="18" charset="0"/>
                <a:cs typeface="Times New Roman" panose="02020603050405020304" pitchFamily="18" charset="0"/>
              </a:rPr>
              <a:t>instructed.</a:t>
            </a:r>
            <a:endParaRPr lang="en-AU" b="1" dirty="0">
              <a:latin typeface="Times New Roman" panose="02020603050405020304" pitchFamily="18" charset="0"/>
              <a:cs typeface="Times New Roman" panose="02020603050405020304" pitchFamily="18" charset="0"/>
            </a:endParaRPr>
          </a:p>
          <a:p>
            <a:pPr lvl="0"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Performing other relevant duties as </a:t>
            </a:r>
            <a:r>
              <a:rPr lang="en-US" b="1" dirty="0" smtClean="0">
                <a:latin typeface="Times New Roman" panose="02020603050405020304" pitchFamily="18" charset="0"/>
                <a:cs typeface="Times New Roman" panose="02020603050405020304" pitchFamily="18" charset="0"/>
              </a:rPr>
              <a:t>assigned by </a:t>
            </a:r>
            <a:r>
              <a:rPr lang="en-US" b="1" dirty="0">
                <a:latin typeface="Times New Roman" panose="02020603050405020304" pitchFamily="18" charset="0"/>
                <a:cs typeface="Times New Roman" panose="02020603050405020304" pitchFamily="18" charset="0"/>
              </a:rPr>
              <a:t>Administrative head/consultants</a:t>
            </a:r>
            <a:r>
              <a:rPr lang="en-US" b="1" dirty="0" smtClean="0">
                <a:latin typeface="Times New Roman" panose="02020603050405020304" pitchFamily="18" charset="0"/>
                <a:cs typeface="Times New Roman" panose="02020603050405020304" pitchFamily="18" charset="0"/>
              </a:rPr>
              <a:t>.</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1159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ROLES AND RESPONSIBILITIES OF SITE </a:t>
            </a:r>
            <a:r>
              <a:rPr lang="en-AU" sz="3600" b="1" dirty="0" smtClean="0">
                <a:solidFill>
                  <a:srgbClr val="002060"/>
                </a:solidFill>
                <a:latin typeface="Times New Roman" panose="02020603050405020304" pitchFamily="18" charset="0"/>
                <a:cs typeface="Times New Roman" panose="02020603050405020304" pitchFamily="18" charset="0"/>
              </a:rPr>
              <a:t>ENGINEER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22636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2935" y="987938"/>
            <a:ext cx="5547359" cy="5547673"/>
          </a:xfrm>
          <a:prstGeom prst="rect">
            <a:avLst/>
          </a:prstGeom>
        </p:spPr>
        <p:txBody>
          <a:bodyPr wrap="square">
            <a:spAutoFit/>
          </a:bodyPr>
          <a:lstStyle/>
          <a:p>
            <a:pPr algn="just">
              <a:spcBef>
                <a:spcPts val="600"/>
              </a:spcBef>
              <a:spcAft>
                <a:spcPts val="300"/>
              </a:spcAft>
            </a:pPr>
            <a:r>
              <a:rPr lang="en-US" sz="2800" b="1" dirty="0">
                <a:solidFill>
                  <a:srgbClr val="FF0000"/>
                </a:solidFill>
                <a:latin typeface="Times New Roman" panose="02020603050405020304" pitchFamily="18" charset="0"/>
                <a:cs typeface="Times New Roman" panose="02020603050405020304" pitchFamily="18" charset="0"/>
              </a:rPr>
              <a:t>Deliverables</a:t>
            </a:r>
            <a:endParaRPr lang="en-AU" sz="2800" b="1" dirty="0">
              <a:solidFill>
                <a:srgbClr val="FF0000"/>
              </a:solidFill>
              <a:latin typeface="Times New Roman" panose="02020603050405020304" pitchFamily="18" charset="0"/>
              <a:cs typeface="Times New Roman" panose="02020603050405020304" pitchFamily="18" charset="0"/>
            </a:endParaRPr>
          </a:p>
          <a:p>
            <a:pPr marL="342900" lvl="0" indent="-342900" algn="just">
              <a:lnSpc>
                <a:spcPct val="150000"/>
              </a:lnSpc>
              <a:spcAft>
                <a:spcPts val="0"/>
              </a:spcAft>
              <a:buSzPts val="11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Weekly progress reports per each project/contract </a:t>
            </a:r>
            <a:r>
              <a:rPr lang="en-US" sz="2400" b="1" dirty="0" smtClean="0">
                <a:latin typeface="Times New Roman" panose="02020603050405020304" pitchFamily="18" charset="0"/>
                <a:cs typeface="Times New Roman" panose="02020603050405020304" pitchFamily="18" charset="0"/>
              </a:rPr>
              <a:t>assigned.</a:t>
            </a:r>
            <a:endParaRPr lang="en-AU" sz="2400" b="1" dirty="0">
              <a:latin typeface="Times New Roman" panose="02020603050405020304" pitchFamily="18" charset="0"/>
              <a:cs typeface="Times New Roman" panose="02020603050405020304" pitchFamily="18" charset="0"/>
            </a:endParaRPr>
          </a:p>
          <a:p>
            <a:pPr marL="342900" lvl="0" indent="-342900" algn="just">
              <a:lnSpc>
                <a:spcPct val="150000"/>
              </a:lnSpc>
              <a:spcAft>
                <a:spcPts val="0"/>
              </a:spcAft>
              <a:buSzPts val="11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Compliance of comments on defective or rejected work in the site order book.</a:t>
            </a:r>
            <a:endParaRPr lang="en-AU" sz="2400" b="1" dirty="0">
              <a:latin typeface="Times New Roman" panose="02020603050405020304" pitchFamily="18" charset="0"/>
              <a:cs typeface="Times New Roman" panose="02020603050405020304" pitchFamily="18" charset="0"/>
            </a:endParaRPr>
          </a:p>
          <a:p>
            <a:pPr marL="342900" lvl="0" indent="-342900" algn="just">
              <a:lnSpc>
                <a:spcPct val="150000"/>
              </a:lnSpc>
              <a:spcAft>
                <a:spcPts val="0"/>
              </a:spcAft>
              <a:buSzPts val="11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Update of the work plan of the contracts – </a:t>
            </a:r>
            <a:r>
              <a:rPr lang="en-US" sz="2400" b="1" dirty="0" smtClean="0">
                <a:latin typeface="Times New Roman" panose="02020603050405020304" pitchFamily="18" charset="0"/>
                <a:cs typeface="Times New Roman" panose="02020603050405020304" pitchFamily="18" charset="0"/>
              </a:rPr>
              <a:t>monthly.</a:t>
            </a:r>
            <a:endParaRPr lang="en-AU" sz="2400" b="1" dirty="0">
              <a:latin typeface="Times New Roman" panose="02020603050405020304" pitchFamily="18" charset="0"/>
              <a:cs typeface="Times New Roman" panose="02020603050405020304" pitchFamily="18" charset="0"/>
            </a:endParaRPr>
          </a:p>
          <a:p>
            <a:pPr marL="342900" lvl="0" indent="-342900" algn="just">
              <a:lnSpc>
                <a:spcPct val="150000"/>
              </a:lnSpc>
              <a:spcAft>
                <a:spcPts val="0"/>
              </a:spcAft>
              <a:buSzPts val="11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Duly maintain an electronic library of photos of the progress of the </a:t>
            </a:r>
            <a:r>
              <a:rPr lang="en-US" sz="2400" b="1" dirty="0" smtClean="0">
                <a:latin typeface="Times New Roman" panose="02020603050405020304" pitchFamily="18" charset="0"/>
                <a:cs typeface="Times New Roman" panose="02020603050405020304" pitchFamily="18" charset="0"/>
              </a:rPr>
              <a:t>works.</a:t>
            </a:r>
            <a:endParaRPr lang="en-AU" sz="24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684628"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ROLES AND RESPONSIBILITIES OF SITE </a:t>
            </a:r>
            <a:r>
              <a:rPr lang="en-AU" sz="3600" b="1" dirty="0" smtClean="0">
                <a:solidFill>
                  <a:srgbClr val="002060"/>
                </a:solidFill>
                <a:latin typeface="Times New Roman" panose="02020603050405020304" pitchFamily="18" charset="0"/>
                <a:cs typeface="Times New Roman" panose="02020603050405020304" pitchFamily="18" charset="0"/>
              </a:rPr>
              <a:t>ENGINEER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5880294" y="1199070"/>
            <a:ext cx="5101095" cy="5001369"/>
          </a:xfrm>
          <a:prstGeom prst="rect">
            <a:avLst/>
          </a:prstGeom>
        </p:spPr>
        <p:txBody>
          <a:bodyPr wrap="square">
            <a:spAutoFit/>
          </a:bodyPr>
          <a:lstStyle/>
          <a:p>
            <a:pPr algn="just">
              <a:spcBef>
                <a:spcPts val="600"/>
              </a:spcBef>
              <a:spcAft>
                <a:spcPts val="0"/>
              </a:spcAft>
            </a:pPr>
            <a:r>
              <a:rPr lang="en-US" sz="2600" b="1" dirty="0">
                <a:solidFill>
                  <a:srgbClr val="FF0000"/>
                </a:solidFill>
                <a:latin typeface="Times New Roman" panose="02020603050405020304" pitchFamily="18" charset="0"/>
                <a:cs typeface="Times New Roman" panose="02020603050405020304" pitchFamily="18" charset="0"/>
              </a:rPr>
              <a:t>Required Qualities of site engineer</a:t>
            </a:r>
          </a:p>
          <a:p>
            <a:pPr marL="342900" indent="-342900">
              <a:lnSpc>
                <a:spcPct val="150000"/>
              </a:lnSpc>
              <a:buFont typeface="+mj-lt"/>
              <a:buAutoNum type="arabicPeriod"/>
            </a:pPr>
            <a:r>
              <a:rPr lang="en-US" sz="2400" b="1" dirty="0" smtClean="0">
                <a:latin typeface="Times New Roman" panose="02020603050405020304" pitchFamily="18" charset="0"/>
                <a:cs typeface="Times New Roman" panose="02020603050405020304" pitchFamily="18" charset="0"/>
              </a:rPr>
              <a:t> Knowledge </a:t>
            </a:r>
            <a:r>
              <a:rPr lang="en-US" sz="2400" b="1" dirty="0">
                <a:latin typeface="Times New Roman" panose="02020603050405020304" pitchFamily="18" charset="0"/>
                <a:cs typeface="Times New Roman" panose="02020603050405020304" pitchFamily="18" charset="0"/>
              </a:rPr>
              <a:t>of technology</a:t>
            </a:r>
            <a:endParaRPr lang="en-AU" sz="2400" b="1" dirty="0">
              <a:latin typeface="Times New Roman" panose="02020603050405020304" pitchFamily="18" charset="0"/>
              <a:cs typeface="Times New Roman" panose="02020603050405020304" pitchFamily="18" charset="0"/>
            </a:endParaRPr>
          </a:p>
          <a:p>
            <a:pPr>
              <a:lnSpc>
                <a:spcPct val="150000"/>
              </a:lnSpc>
            </a:pPr>
            <a:r>
              <a:rPr lang="en-US" sz="2400" b="1" dirty="0" smtClean="0">
                <a:latin typeface="Times New Roman" panose="02020603050405020304" pitchFamily="18" charset="0"/>
                <a:cs typeface="Times New Roman" panose="02020603050405020304" pitchFamily="18" charset="0"/>
              </a:rPr>
              <a:t>2.   Social </a:t>
            </a:r>
            <a:r>
              <a:rPr lang="en-US" sz="2400" b="1" dirty="0">
                <a:latin typeface="Times New Roman" panose="02020603050405020304" pitchFamily="18" charset="0"/>
                <a:cs typeface="Times New Roman" panose="02020603050405020304" pitchFamily="18" charset="0"/>
              </a:rPr>
              <a:t>understanding</a:t>
            </a:r>
            <a:endParaRPr lang="en-AU" sz="2400" b="1" dirty="0">
              <a:latin typeface="Times New Roman" panose="02020603050405020304" pitchFamily="18" charset="0"/>
              <a:cs typeface="Times New Roman" panose="02020603050405020304" pitchFamily="18" charset="0"/>
            </a:endParaRPr>
          </a:p>
          <a:p>
            <a:pPr>
              <a:lnSpc>
                <a:spcPct val="150000"/>
              </a:lnSpc>
            </a:pPr>
            <a:r>
              <a:rPr lang="en-US" sz="2400" b="1" dirty="0" smtClean="0">
                <a:latin typeface="Times New Roman" panose="02020603050405020304" pitchFamily="18" charset="0"/>
                <a:cs typeface="Times New Roman" panose="02020603050405020304" pitchFamily="18" charset="0"/>
              </a:rPr>
              <a:t>3.   Economical </a:t>
            </a:r>
            <a:r>
              <a:rPr lang="en-US" sz="2400" b="1" dirty="0">
                <a:latin typeface="Times New Roman" panose="02020603050405020304" pitchFamily="18" charset="0"/>
                <a:cs typeface="Times New Roman" panose="02020603050405020304" pitchFamily="18" charset="0"/>
              </a:rPr>
              <a:t>realities</a:t>
            </a:r>
            <a:endParaRPr lang="en-AU" sz="2400" b="1" dirty="0">
              <a:latin typeface="Times New Roman" panose="02020603050405020304" pitchFamily="18" charset="0"/>
              <a:cs typeface="Times New Roman" panose="02020603050405020304" pitchFamily="18" charset="0"/>
            </a:endParaRPr>
          </a:p>
          <a:p>
            <a:pPr>
              <a:lnSpc>
                <a:spcPct val="150000"/>
              </a:lnSpc>
            </a:pPr>
            <a:r>
              <a:rPr lang="en-US" sz="2400" b="1" dirty="0" smtClean="0">
                <a:latin typeface="Times New Roman" panose="02020603050405020304" pitchFamily="18" charset="0"/>
                <a:cs typeface="Times New Roman" panose="02020603050405020304" pitchFamily="18" charset="0"/>
              </a:rPr>
              <a:t>4.   Legal </a:t>
            </a:r>
            <a:r>
              <a:rPr lang="en-US" sz="2400" b="1" dirty="0">
                <a:latin typeface="Times New Roman" panose="02020603050405020304" pitchFamily="18" charset="0"/>
                <a:cs typeface="Times New Roman" panose="02020603050405020304" pitchFamily="18" charset="0"/>
              </a:rPr>
              <a:t>awareness</a:t>
            </a:r>
            <a:endParaRPr lang="en-AU" sz="2400" b="1" dirty="0">
              <a:latin typeface="Times New Roman" panose="02020603050405020304" pitchFamily="18" charset="0"/>
              <a:cs typeface="Times New Roman" panose="02020603050405020304" pitchFamily="18" charset="0"/>
            </a:endParaRPr>
          </a:p>
          <a:p>
            <a:pPr>
              <a:lnSpc>
                <a:spcPct val="150000"/>
              </a:lnSpc>
            </a:pPr>
            <a:r>
              <a:rPr lang="en-US" sz="2400" b="1" dirty="0" smtClean="0">
                <a:latin typeface="Times New Roman" panose="02020603050405020304" pitchFamily="18" charset="0"/>
                <a:cs typeface="Times New Roman" panose="02020603050405020304" pitchFamily="18" charset="0"/>
              </a:rPr>
              <a:t>5.   Environmental </a:t>
            </a:r>
            <a:r>
              <a:rPr lang="en-US" sz="2400" b="1" dirty="0">
                <a:latin typeface="Times New Roman" panose="02020603050405020304" pitchFamily="18" charset="0"/>
                <a:cs typeface="Times New Roman" panose="02020603050405020304" pitchFamily="18" charset="0"/>
              </a:rPr>
              <a:t>skills</a:t>
            </a:r>
            <a:endParaRPr lang="en-AU" sz="2400" b="1" dirty="0">
              <a:latin typeface="Times New Roman" panose="02020603050405020304" pitchFamily="18" charset="0"/>
              <a:cs typeface="Times New Roman" panose="02020603050405020304" pitchFamily="18" charset="0"/>
            </a:endParaRPr>
          </a:p>
          <a:p>
            <a:pPr>
              <a:lnSpc>
                <a:spcPct val="150000"/>
              </a:lnSpc>
            </a:pPr>
            <a:r>
              <a:rPr lang="en-US" sz="2400" b="1" dirty="0" smtClean="0">
                <a:latin typeface="Times New Roman" panose="02020603050405020304" pitchFamily="18" charset="0"/>
                <a:cs typeface="Times New Roman" panose="02020603050405020304" pitchFamily="18" charset="0"/>
              </a:rPr>
              <a:t>6.   Management</a:t>
            </a:r>
            <a:endParaRPr lang="en-AU" sz="2400" b="1" dirty="0">
              <a:latin typeface="Times New Roman" panose="02020603050405020304" pitchFamily="18" charset="0"/>
              <a:cs typeface="Times New Roman" panose="02020603050405020304" pitchFamily="18" charset="0"/>
            </a:endParaRPr>
          </a:p>
          <a:p>
            <a:pPr>
              <a:lnSpc>
                <a:spcPct val="150000"/>
              </a:lnSpc>
            </a:pPr>
            <a:r>
              <a:rPr lang="en-US" sz="2400" b="1" dirty="0" smtClean="0">
                <a:latin typeface="Times New Roman" panose="02020603050405020304" pitchFamily="18" charset="0"/>
                <a:cs typeface="Times New Roman" panose="02020603050405020304" pitchFamily="18" charset="0"/>
              </a:rPr>
              <a:t>7.   Leadership </a:t>
            </a:r>
            <a:r>
              <a:rPr lang="en-US" sz="2400" b="1" dirty="0">
                <a:latin typeface="Times New Roman" panose="02020603050405020304" pitchFamily="18" charset="0"/>
                <a:cs typeface="Times New Roman" panose="02020603050405020304" pitchFamily="18" charset="0"/>
              </a:rPr>
              <a:t>and innovation</a:t>
            </a:r>
            <a:endParaRPr lang="en-AU" sz="2400" b="1" dirty="0">
              <a:latin typeface="Times New Roman" panose="02020603050405020304" pitchFamily="18" charset="0"/>
              <a:cs typeface="Times New Roman" panose="02020603050405020304" pitchFamily="18" charset="0"/>
            </a:endParaRPr>
          </a:p>
          <a:p>
            <a:pPr algn="just">
              <a:lnSpc>
                <a:spcPct val="150000"/>
              </a:lnSpc>
              <a:spcBef>
                <a:spcPts val="600"/>
              </a:spcBef>
              <a:spcAft>
                <a:spcPts val="0"/>
              </a:spcAft>
            </a:pPr>
            <a:endParaRPr lang="en-AU" sz="2400" b="1"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13042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20"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RECORD KEEPING AND DOCUMENTATION </a:t>
            </a:r>
          </a:p>
        </p:txBody>
      </p:sp>
      <p:sp>
        <p:nvSpPr>
          <p:cNvPr id="3" name="Content Placeholder 2"/>
          <p:cNvSpPr>
            <a:spLocks noGrp="1"/>
          </p:cNvSpPr>
          <p:nvPr>
            <p:ph idx="1"/>
          </p:nvPr>
        </p:nvSpPr>
        <p:spPr>
          <a:xfrm>
            <a:off x="514643" y="981562"/>
            <a:ext cx="9318674" cy="5777963"/>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Every activity relating to the work execution and procurement should be recorded and documented separately.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Record is a document required to prove any construction activity has taken place at site during billing or any other claims. These records have all the data of various construction activities carried out at site. </a:t>
            </a:r>
            <a:r>
              <a:rPr lang="en-AU" b="1" dirty="0" smtClean="0">
                <a:latin typeface="Times New Roman" panose="02020603050405020304" pitchFamily="18" charset="0"/>
                <a:cs typeface="Times New Roman" panose="02020603050405020304" pitchFamily="18" charset="0"/>
              </a:rPr>
              <a:t>[5]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These documents helps to defend any claims such as liquidated damages or false claims or violations of any guidelines by authorities </a:t>
            </a:r>
            <a:r>
              <a:rPr lang="en-AU" b="1" dirty="0" smtClean="0">
                <a:latin typeface="Times New Roman" panose="02020603050405020304" pitchFamily="18" charset="0"/>
                <a:cs typeface="Times New Roman" panose="02020603050405020304" pitchFamily="18" charset="0"/>
              </a:rPr>
              <a:t>or </a:t>
            </a:r>
            <a:r>
              <a:rPr lang="en-AU" b="1" dirty="0">
                <a:latin typeface="Times New Roman" panose="02020603050405020304" pitchFamily="18" charset="0"/>
                <a:cs typeface="Times New Roman" panose="02020603050405020304" pitchFamily="18" charset="0"/>
              </a:rPr>
              <a:t>clients</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separate file index is necessary for every action regarding the execution of the works.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78284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6168" y="1114547"/>
            <a:ext cx="9107660" cy="5426930"/>
          </a:xfrm>
        </p:spPr>
        <p:txBody>
          <a:bodyPr>
            <a:normAutofit lnSpcReduction="10000"/>
          </a:bodyPr>
          <a:lstStyle/>
          <a:p>
            <a:pPr marL="0" indent="0" algn="just">
              <a:lnSpc>
                <a:spcPct val="110000"/>
              </a:lnSpc>
              <a:buNone/>
            </a:pPr>
            <a:r>
              <a:rPr lang="en-AU" b="1" dirty="0">
                <a:solidFill>
                  <a:srgbClr val="C00000"/>
                </a:solidFill>
                <a:latin typeface="Times New Roman" panose="02020603050405020304" pitchFamily="18" charset="0"/>
                <a:cs typeface="Times New Roman" panose="02020603050405020304" pitchFamily="18" charset="0"/>
              </a:rPr>
              <a:t>Records at Construction Site</a:t>
            </a:r>
          </a:p>
          <a:p>
            <a:pPr marL="0" indent="0" algn="just">
              <a:lnSpc>
                <a:spcPct val="110000"/>
              </a:lnSpc>
              <a:buNone/>
            </a:pPr>
            <a:r>
              <a:rPr lang="en-AU" b="1" dirty="0">
                <a:latin typeface="Times New Roman" panose="02020603050405020304" pitchFamily="18" charset="0"/>
                <a:cs typeface="Times New Roman" panose="02020603050405020304" pitchFamily="18" charset="0"/>
              </a:rPr>
              <a:t>The following are the various records that need to be maintained at construction </a:t>
            </a:r>
            <a:r>
              <a:rPr lang="en-AU" b="1" dirty="0" smtClean="0">
                <a:latin typeface="Times New Roman" panose="02020603050405020304" pitchFamily="18" charset="0"/>
                <a:cs typeface="Times New Roman" panose="02020603050405020304" pitchFamily="18" charset="0"/>
              </a:rPr>
              <a:t>site: [5] </a:t>
            </a:r>
          </a:p>
          <a:p>
            <a:pPr marL="514350" indent="-514350" algn="just">
              <a:lnSpc>
                <a:spcPct val="110000"/>
              </a:lnSpc>
              <a:buFont typeface="+mj-lt"/>
              <a:buAutoNum type="arabicPeriod"/>
            </a:pPr>
            <a:r>
              <a:rPr lang="en-AU" b="1" dirty="0" smtClean="0">
                <a:latin typeface="Times New Roman" panose="02020603050405020304" pitchFamily="18" charset="0"/>
                <a:cs typeface="Times New Roman" panose="02020603050405020304" pitchFamily="18" charset="0"/>
              </a:rPr>
              <a:t>Drawings (Architectural, structural, electrical, plumbing etc.) </a:t>
            </a:r>
          </a:p>
          <a:p>
            <a:pPr marL="514350" indent="-514350" algn="just">
              <a:lnSpc>
                <a:spcPct val="110000"/>
              </a:lnSpc>
              <a:buFont typeface="+mj-lt"/>
              <a:buAutoNum type="arabicPeriod"/>
            </a:pPr>
            <a:r>
              <a:rPr lang="en-AU" b="1" dirty="0" smtClean="0">
                <a:latin typeface="Times New Roman" panose="02020603050405020304" pitchFamily="18" charset="0"/>
                <a:cs typeface="Times New Roman" panose="02020603050405020304" pitchFamily="18" charset="0"/>
              </a:rPr>
              <a:t>Contract Agreement ( approval of municipality or development authorities, drawings and its amendment) </a:t>
            </a:r>
          </a:p>
          <a:p>
            <a:pPr marL="514350" indent="-514350" algn="just">
              <a:lnSpc>
                <a:spcPct val="110000"/>
              </a:lnSpc>
              <a:buFont typeface="+mj-lt"/>
              <a:buAutoNum type="arabicPeriod"/>
            </a:pPr>
            <a:r>
              <a:rPr lang="en-AU" b="1" dirty="0">
                <a:latin typeface="Times New Roman" panose="02020603050405020304" pitchFamily="18" charset="0"/>
                <a:cs typeface="Times New Roman" panose="02020603050405020304" pitchFamily="18" charset="0"/>
              </a:rPr>
              <a:t>Time and Progress Charts or CPM </a:t>
            </a:r>
            <a:r>
              <a:rPr lang="en-AU" b="1" dirty="0" smtClean="0">
                <a:latin typeface="Times New Roman" panose="02020603050405020304" pitchFamily="18" charset="0"/>
                <a:cs typeface="Times New Roman" panose="02020603050405020304" pitchFamily="18" charset="0"/>
              </a:rPr>
              <a:t>Charts (approved from concerned authorities) </a:t>
            </a:r>
            <a:endParaRPr lang="en-AU" b="1" dirty="0">
              <a:latin typeface="Times New Roman" panose="02020603050405020304" pitchFamily="18" charset="0"/>
              <a:cs typeface="Times New Roman" panose="02020603050405020304" pitchFamily="18" charset="0"/>
            </a:endParaRPr>
          </a:p>
          <a:p>
            <a:pPr marL="514350" indent="-514350" algn="just">
              <a:lnSpc>
                <a:spcPct val="110000"/>
              </a:lnSpc>
              <a:buFont typeface="+mj-lt"/>
              <a:buAutoNum type="arabicPeriod"/>
            </a:pP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Work Orders </a:t>
            </a:r>
            <a:r>
              <a:rPr lang="en-AU" b="1" dirty="0" smtClean="0">
                <a:latin typeface="Times New Roman" panose="02020603050405020304" pitchFamily="18" charset="0"/>
                <a:cs typeface="Times New Roman" panose="02020603050405020304" pitchFamily="18" charset="0"/>
              </a:rPr>
              <a:t>Book (orders given by client to contractor including date and signature) </a:t>
            </a:r>
          </a:p>
          <a:p>
            <a:pPr marL="514350" indent="-514350" algn="just">
              <a:lnSpc>
                <a:spcPct val="110000"/>
              </a:lnSpc>
              <a:buFont typeface="+mj-lt"/>
              <a:buAutoNum type="arabicPeriod"/>
            </a:pPr>
            <a:endParaRPr lang="en-AU" b="1" dirty="0">
              <a:latin typeface="Times New Roman" panose="02020603050405020304" pitchFamily="18" charset="0"/>
              <a:cs typeface="Times New Roman" panose="02020603050405020304" pitchFamily="18" charset="0"/>
            </a:endParaRPr>
          </a:p>
          <a:p>
            <a:pPr marL="514350" indent="-514350">
              <a:buFont typeface="+mj-lt"/>
              <a:buAutoNum type="arabicPeriod"/>
            </a:pPr>
            <a:endParaRPr lang="en-AU" dirty="0"/>
          </a:p>
        </p:txBody>
      </p:sp>
      <p:sp>
        <p:nvSpPr>
          <p:cNvPr id="4" name="Title 1"/>
          <p:cNvSpPr>
            <a:spLocks noGrp="1"/>
          </p:cNvSpPr>
          <p:nvPr>
            <p:ph type="title"/>
          </p:nvPr>
        </p:nvSpPr>
        <p:spPr>
          <a:xfrm>
            <a:off x="159434" y="0"/>
            <a:ext cx="11873132"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RECORD KEEPING AND </a:t>
            </a:r>
            <a:r>
              <a:rPr lang="en-AU" sz="3600" b="1" dirty="0" smtClean="0">
                <a:solidFill>
                  <a:srgbClr val="002060"/>
                </a:solidFill>
                <a:latin typeface="Times New Roman" panose="02020603050405020304" pitchFamily="18" charset="0"/>
                <a:cs typeface="Times New Roman" panose="02020603050405020304" pitchFamily="18" charset="0"/>
              </a:rPr>
              <a:t>DOCUMENTATION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99477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9899" y="1325563"/>
            <a:ext cx="9459351" cy="5314388"/>
          </a:xfrm>
        </p:spPr>
        <p:txBody>
          <a:bodyPr>
            <a:normAutofit/>
          </a:bodyPr>
          <a:lstStyle/>
          <a:p>
            <a:pPr marL="514350" indent="-514350" algn="just">
              <a:buAutoNum type="arabicPeriod" startAt="5"/>
            </a:pPr>
            <a:r>
              <a:rPr lang="en-AU" b="1" dirty="0">
                <a:latin typeface="Times New Roman" panose="02020603050405020304" pitchFamily="18" charset="0"/>
                <a:cs typeface="Times New Roman" panose="02020603050405020304" pitchFamily="18" charset="0"/>
              </a:rPr>
              <a:t>Work Diary (weather condition, material arrival date and quantity, visit of VIPs, types of tools and plants used etc.) </a:t>
            </a:r>
          </a:p>
          <a:p>
            <a:pPr marL="514350" indent="-514350" algn="just">
              <a:buAutoNum type="arabicPeriod" startAt="6"/>
            </a:pPr>
            <a:r>
              <a:rPr lang="en-AU" b="1" dirty="0">
                <a:latin typeface="Times New Roman" panose="02020603050405020304" pitchFamily="18" charset="0"/>
                <a:cs typeface="Times New Roman" panose="02020603050405020304" pitchFamily="18" charset="0"/>
              </a:rPr>
              <a:t>Test Result Record (Cube test, sieve analysis, slump test, compressive strength, tensile strength etc.) </a:t>
            </a:r>
          </a:p>
          <a:p>
            <a:pPr marL="514350" indent="-514350" algn="just">
              <a:buFont typeface="Arial" panose="020B0604020202020204" pitchFamily="34" charset="0"/>
              <a:buAutoNum type="arabicPeriod" startAt="6"/>
            </a:pPr>
            <a:r>
              <a:rPr lang="en-AU" b="1" dirty="0">
                <a:latin typeface="Times New Roman" panose="02020603050405020304" pitchFamily="18" charset="0"/>
                <a:cs typeface="Times New Roman" panose="02020603050405020304" pitchFamily="18" charset="0"/>
              </a:rPr>
              <a:t>Cement Register (manufacturing date, daily consumption, initial final setting time, remaining balance etc.) </a:t>
            </a:r>
          </a:p>
          <a:p>
            <a:pPr marL="514350" indent="-514350" algn="just">
              <a:buFont typeface="Arial" panose="020B0604020202020204" pitchFamily="34" charset="0"/>
              <a:buAutoNum type="arabicPeriod" startAt="6"/>
            </a:pPr>
            <a:r>
              <a:rPr lang="en-AU" b="1" dirty="0">
                <a:latin typeface="Times New Roman" panose="02020603050405020304" pitchFamily="18" charset="0"/>
                <a:cs typeface="Times New Roman" panose="02020603050405020304" pitchFamily="18" charset="0"/>
              </a:rPr>
              <a:t>Labour Attendance Record and Daily Wages Sheet</a:t>
            </a:r>
          </a:p>
          <a:p>
            <a:pPr marL="514350" indent="-514350" algn="just">
              <a:buFont typeface="Arial" panose="020B0604020202020204" pitchFamily="34" charset="0"/>
              <a:buAutoNum type="arabicPeriod" startAt="6"/>
            </a:pPr>
            <a:r>
              <a:rPr lang="en-AU" b="1" dirty="0">
                <a:latin typeface="Times New Roman" panose="02020603050405020304" pitchFamily="18" charset="0"/>
                <a:cs typeface="Times New Roman" panose="02020603050405020304" pitchFamily="18" charset="0"/>
              </a:rPr>
              <a:t>Periodic Bills Record</a:t>
            </a:r>
          </a:p>
          <a:p>
            <a:pPr marL="514350" indent="-514350" algn="just">
              <a:buFont typeface="Arial" panose="020B0604020202020204" pitchFamily="34" charset="0"/>
              <a:buAutoNum type="arabicPeriod" startAt="6"/>
            </a:pPr>
            <a:r>
              <a:rPr lang="en-AU" b="1" dirty="0">
                <a:latin typeface="Times New Roman" panose="02020603050405020304" pitchFamily="18" charset="0"/>
                <a:cs typeface="Times New Roman" panose="02020603050405020304" pitchFamily="18" charset="0"/>
              </a:rPr>
              <a:t>Records of Changes, Deviation Orders and Amendments</a:t>
            </a:r>
          </a:p>
          <a:p>
            <a:pPr marL="514350" indent="-514350" algn="just">
              <a:buFont typeface="Arial" panose="020B0604020202020204" pitchFamily="34" charset="0"/>
              <a:buAutoNum type="arabicPeriod" startAt="6"/>
            </a:pPr>
            <a:endParaRPr lang="en-AU" b="1" dirty="0">
              <a:latin typeface="Times New Roman" panose="02020603050405020304" pitchFamily="18" charset="0"/>
              <a:cs typeface="Times New Roman" panose="02020603050405020304" pitchFamily="18" charset="0"/>
            </a:endParaRPr>
          </a:p>
          <a:p>
            <a:pPr marL="514350" indent="-514350">
              <a:buAutoNum type="arabicPeriod" startAt="6"/>
            </a:pPr>
            <a:endParaRPr lang="en-AU" dirty="0"/>
          </a:p>
        </p:txBody>
      </p:sp>
      <p:sp>
        <p:nvSpPr>
          <p:cNvPr id="4" name="Title 1"/>
          <p:cNvSpPr>
            <a:spLocks noGrp="1"/>
          </p:cNvSpPr>
          <p:nvPr>
            <p:ph type="title"/>
          </p:nvPr>
        </p:nvSpPr>
        <p:spPr>
          <a:xfrm>
            <a:off x="154745" y="0"/>
            <a:ext cx="11802793"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RECORD KEEPING AND </a:t>
            </a:r>
            <a:r>
              <a:rPr lang="en-AU" sz="3600" b="1" dirty="0" smtClean="0">
                <a:solidFill>
                  <a:srgbClr val="002060"/>
                </a:solidFill>
                <a:latin typeface="Times New Roman" panose="02020603050405020304" pitchFamily="18" charset="0"/>
                <a:cs typeface="Times New Roman" panose="02020603050405020304" pitchFamily="18" charset="0"/>
              </a:rPr>
              <a:t>DOCUMENTATION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0725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643" y="1227088"/>
            <a:ext cx="9037320" cy="5286253"/>
          </a:xfrm>
        </p:spPr>
        <p:txBody>
          <a:bodyPr>
            <a:normAutofit/>
          </a:bodyPr>
          <a:lstStyle/>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Documentation is a tool to reduce and resolve contract disputes. It also maintains proper </a:t>
            </a:r>
            <a:r>
              <a:rPr lang="en-US" b="1" dirty="0" smtClean="0">
                <a:latin typeface="Times New Roman" panose="02020603050405020304" pitchFamily="18" charset="0"/>
                <a:cs typeface="Times New Roman" panose="02020603050405020304" pitchFamily="18" charset="0"/>
              </a:rPr>
              <a:t>communication.</a:t>
            </a:r>
            <a:endParaRPr lang="en-AU" b="1" dirty="0">
              <a:latin typeface="Times New Roman" panose="02020603050405020304" pitchFamily="18" charset="0"/>
              <a:cs typeface="Times New Roman" panose="02020603050405020304" pitchFamily="18" charset="0"/>
            </a:endParaRPr>
          </a:p>
          <a:p>
            <a:pPr marL="0" indent="0">
              <a:lnSpc>
                <a:spcPct val="100000"/>
              </a:lnSpc>
              <a:buNone/>
            </a:pPr>
            <a:r>
              <a:rPr lang="en-US" b="1" dirty="0" smtClean="0">
                <a:solidFill>
                  <a:srgbClr val="FF0000"/>
                </a:solidFill>
                <a:latin typeface="Times New Roman" panose="02020603050405020304" pitchFamily="18" charset="0"/>
                <a:cs typeface="Times New Roman" panose="02020603050405020304" pitchFamily="18" charset="0"/>
              </a:rPr>
              <a:t>Few </a:t>
            </a:r>
            <a:r>
              <a:rPr lang="en-US" b="1" dirty="0">
                <a:solidFill>
                  <a:srgbClr val="FF0000"/>
                </a:solidFill>
                <a:latin typeface="Times New Roman" panose="02020603050405020304" pitchFamily="18" charset="0"/>
                <a:cs typeface="Times New Roman" panose="02020603050405020304" pitchFamily="18" charset="0"/>
              </a:rPr>
              <a:t>Situations of Documentation</a:t>
            </a:r>
            <a:r>
              <a:rPr lang="en-US" b="1" dirty="0" smtClean="0">
                <a:solidFill>
                  <a:srgbClr val="FF0000"/>
                </a:solidFill>
                <a:latin typeface="Times New Roman" panose="02020603050405020304" pitchFamily="18" charset="0"/>
                <a:cs typeface="Times New Roman" panose="02020603050405020304" pitchFamily="18" charset="0"/>
              </a:rPr>
              <a:t>: [6] </a:t>
            </a:r>
            <a:endParaRPr lang="en-AU" b="1" dirty="0">
              <a:solidFill>
                <a:srgbClr val="FF0000"/>
              </a:solidFill>
              <a:latin typeface="Times New Roman" panose="02020603050405020304" pitchFamily="18" charset="0"/>
              <a:cs typeface="Times New Roman" panose="02020603050405020304" pitchFamily="18" charset="0"/>
            </a:endParaRPr>
          </a:p>
          <a:p>
            <a:pPr marL="0" indent="0">
              <a:lnSpc>
                <a:spcPct val="100000"/>
              </a:lnSpc>
              <a:buNone/>
            </a:pPr>
            <a:r>
              <a:rPr lang="en-US" b="1" dirty="0">
                <a:solidFill>
                  <a:srgbClr val="7030A0"/>
                </a:solidFill>
                <a:latin typeface="Times New Roman" panose="02020603050405020304" pitchFamily="18" charset="0"/>
                <a:cs typeface="Times New Roman" panose="02020603050405020304" pitchFamily="18" charset="0"/>
              </a:rPr>
              <a:t>A. Bidding and Negotiation</a:t>
            </a:r>
            <a:endParaRPr lang="en-AU" b="1" dirty="0">
              <a:solidFill>
                <a:srgbClr val="7030A0"/>
              </a:solidFill>
              <a:latin typeface="Times New Roman" panose="02020603050405020304" pitchFamily="18" charset="0"/>
              <a:cs typeface="Times New Roman" panose="02020603050405020304" pitchFamily="18" charset="0"/>
            </a:endParaRPr>
          </a:p>
          <a:p>
            <a:pPr lvl="0">
              <a:lnSpc>
                <a:spcPct val="100000"/>
              </a:lnSpc>
            </a:pPr>
            <a:r>
              <a:rPr lang="en-US" b="1" dirty="0">
                <a:latin typeface="Times New Roman" panose="02020603050405020304" pitchFamily="18" charset="0"/>
                <a:cs typeface="Times New Roman" panose="02020603050405020304" pitchFamily="18" charset="0"/>
              </a:rPr>
              <a:t>delay in supplying bid documents (Correspondence, </a:t>
            </a:r>
            <a:r>
              <a:rPr lang="en-US" b="1" dirty="0" err="1">
                <a:latin typeface="Times New Roman" panose="02020603050405020304" pitchFamily="18" charset="0"/>
                <a:cs typeface="Times New Roman" panose="02020603050405020304" pitchFamily="18" charset="0"/>
              </a:rPr>
              <a:t>prebid</a:t>
            </a:r>
            <a:r>
              <a:rPr lang="en-US" b="1" dirty="0">
                <a:latin typeface="Times New Roman" panose="02020603050405020304" pitchFamily="18" charset="0"/>
                <a:cs typeface="Times New Roman" panose="02020603050405020304" pitchFamily="18" charset="0"/>
              </a:rPr>
              <a:t> meetings)</a:t>
            </a:r>
            <a:endParaRPr lang="en-AU" b="1" dirty="0">
              <a:latin typeface="Times New Roman" panose="02020603050405020304" pitchFamily="18" charset="0"/>
              <a:cs typeface="Times New Roman" panose="02020603050405020304" pitchFamily="18" charset="0"/>
            </a:endParaRPr>
          </a:p>
          <a:p>
            <a:pPr lvl="0">
              <a:lnSpc>
                <a:spcPct val="100000"/>
              </a:lnSpc>
            </a:pPr>
            <a:r>
              <a:rPr lang="en-US" b="1" dirty="0">
                <a:latin typeface="Times New Roman" panose="02020603050405020304" pitchFamily="18" charset="0"/>
                <a:cs typeface="Times New Roman" panose="02020603050405020304" pitchFamily="18" charset="0"/>
              </a:rPr>
              <a:t>Findings of site inspection</a:t>
            </a:r>
            <a:endParaRPr lang="en-AU" b="1" dirty="0">
              <a:latin typeface="Times New Roman" panose="02020603050405020304" pitchFamily="18" charset="0"/>
              <a:cs typeface="Times New Roman" panose="02020603050405020304" pitchFamily="18" charset="0"/>
            </a:endParaRPr>
          </a:p>
          <a:p>
            <a:pPr lvl="0">
              <a:lnSpc>
                <a:spcPct val="100000"/>
              </a:lnSpc>
            </a:pPr>
            <a:r>
              <a:rPr lang="en-US" b="1" dirty="0">
                <a:latin typeface="Times New Roman" panose="02020603050405020304" pitchFamily="18" charset="0"/>
                <a:cs typeface="Times New Roman" panose="02020603050405020304" pitchFamily="18" charset="0"/>
              </a:rPr>
              <a:t>Rate analysis of major items</a:t>
            </a:r>
            <a:endParaRPr lang="en-AU" b="1" dirty="0">
              <a:latin typeface="Times New Roman" panose="02020603050405020304" pitchFamily="18" charset="0"/>
              <a:cs typeface="Times New Roman" panose="02020603050405020304" pitchFamily="18" charset="0"/>
            </a:endParaRPr>
          </a:p>
          <a:p>
            <a:pPr lvl="0">
              <a:lnSpc>
                <a:spcPct val="100000"/>
              </a:lnSpc>
            </a:pPr>
            <a:r>
              <a:rPr lang="en-US" b="1" dirty="0">
                <a:latin typeface="Times New Roman" panose="02020603050405020304" pitchFamily="18" charset="0"/>
                <a:cs typeface="Times New Roman" panose="02020603050405020304" pitchFamily="18" charset="0"/>
              </a:rPr>
              <a:t>Construction schedule with critical activities</a:t>
            </a:r>
            <a:endParaRPr lang="en-AU" b="1" dirty="0">
              <a:latin typeface="Times New Roman" panose="02020603050405020304" pitchFamily="18" charset="0"/>
              <a:cs typeface="Times New Roman" panose="02020603050405020304" pitchFamily="18" charset="0"/>
            </a:endParaRPr>
          </a:p>
          <a:p>
            <a:pPr lvl="0">
              <a:lnSpc>
                <a:spcPct val="100000"/>
              </a:lnSpc>
            </a:pPr>
            <a:r>
              <a:rPr lang="en-US" b="1" dirty="0">
                <a:latin typeface="Times New Roman" panose="02020603050405020304" pitchFamily="18" charset="0"/>
                <a:cs typeface="Times New Roman" panose="02020603050405020304" pitchFamily="18" charset="0"/>
              </a:rPr>
              <a:t>Negotiation during finalization of award </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289560" y="-98474"/>
            <a:ext cx="1190244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RECORD KEEPING AND </a:t>
            </a:r>
            <a:r>
              <a:rPr lang="en-AU" sz="3600" b="1" dirty="0" smtClean="0">
                <a:solidFill>
                  <a:srgbClr val="002060"/>
                </a:solidFill>
                <a:latin typeface="Times New Roman" panose="02020603050405020304" pitchFamily="18" charset="0"/>
                <a:cs typeface="Times New Roman" panose="02020603050405020304" pitchFamily="18" charset="0"/>
              </a:rPr>
              <a:t>DOCUMENTATION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56252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846" y="1325563"/>
            <a:ext cx="10515600" cy="4351338"/>
          </a:xfrm>
        </p:spPr>
        <p:txBody>
          <a:bodyPr/>
          <a:lstStyle/>
          <a:p>
            <a:pPr marL="0" indent="0">
              <a:buNone/>
            </a:pPr>
            <a:r>
              <a:rPr lang="en-US" b="1" dirty="0">
                <a:solidFill>
                  <a:srgbClr val="7030A0"/>
                </a:solidFill>
                <a:latin typeface="Times New Roman" panose="02020603050405020304" pitchFamily="18" charset="0"/>
                <a:cs typeface="Times New Roman" panose="02020603050405020304" pitchFamily="18" charset="0"/>
              </a:rPr>
              <a:t>B. During Signing of Contract Agreement and </a:t>
            </a:r>
            <a:r>
              <a:rPr lang="en-US" b="1" dirty="0" smtClean="0">
                <a:solidFill>
                  <a:srgbClr val="7030A0"/>
                </a:solidFill>
                <a:latin typeface="Times New Roman" panose="02020603050405020304" pitchFamily="18" charset="0"/>
                <a:cs typeface="Times New Roman" panose="02020603050405020304" pitchFamily="18" charset="0"/>
              </a:rPr>
              <a:t>Mobilization </a:t>
            </a:r>
            <a:r>
              <a:rPr lang="en-US" b="1" dirty="0">
                <a:solidFill>
                  <a:srgbClr val="7030A0"/>
                </a:solidFill>
                <a:latin typeface="Times New Roman" panose="02020603050405020304" pitchFamily="18" charset="0"/>
                <a:cs typeface="Times New Roman" panose="02020603050405020304" pitchFamily="18" charset="0"/>
              </a:rPr>
              <a:t>Period</a:t>
            </a:r>
            <a:endParaRPr lang="en-AU" b="1" dirty="0">
              <a:solidFill>
                <a:srgbClr val="7030A0"/>
              </a:solidFill>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Extension of validity of tender documents</a:t>
            </a:r>
            <a:endParaRPr lang="en-AU" b="1"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Delay in payment of mobilization amount</a:t>
            </a:r>
            <a:endParaRPr lang="en-AU" b="1"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Delay in the supply of necessary drawings and documents</a:t>
            </a:r>
            <a:endParaRPr lang="en-AU" b="1"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Site position date should be recorded</a:t>
            </a:r>
            <a:endParaRPr lang="en-AU" b="1"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Site order book, MB</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291904" y="0"/>
            <a:ext cx="11985674"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RECORD KEEPING AND </a:t>
            </a:r>
            <a:r>
              <a:rPr lang="en-AU" sz="3600" b="1" dirty="0" smtClean="0">
                <a:solidFill>
                  <a:srgbClr val="002060"/>
                </a:solidFill>
                <a:latin typeface="Times New Roman" panose="02020603050405020304" pitchFamily="18" charset="0"/>
                <a:cs typeface="Times New Roman" panose="02020603050405020304" pitchFamily="18" charset="0"/>
              </a:rPr>
              <a:t>DOCUMENTATION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88244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575" y="1690688"/>
            <a:ext cx="10515600" cy="4351338"/>
          </a:xfrm>
        </p:spPr>
        <p:txBody>
          <a:bodyPr/>
          <a:lstStyle/>
          <a:p>
            <a:pPr marL="0" indent="0">
              <a:lnSpc>
                <a:spcPct val="100000"/>
              </a:lnSpc>
              <a:buNone/>
            </a:pPr>
            <a:r>
              <a:rPr lang="en-US" b="1" dirty="0">
                <a:solidFill>
                  <a:srgbClr val="7030A0"/>
                </a:solidFill>
                <a:latin typeface="Times New Roman" panose="02020603050405020304" pitchFamily="18" charset="0"/>
                <a:cs typeface="Times New Roman" panose="02020603050405020304" pitchFamily="18" charset="0"/>
              </a:rPr>
              <a:t>C. During Construction period for Delays and Extra Costs:</a:t>
            </a:r>
            <a:endParaRPr lang="en-AU" b="1" dirty="0">
              <a:solidFill>
                <a:srgbClr val="7030A0"/>
              </a:solidFill>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The contractor should be aware to maintain proper documents to establish facts that caused the delay.</a:t>
            </a:r>
            <a:endParaRPr lang="en-AU" b="1" dirty="0">
              <a:latin typeface="Times New Roman" panose="02020603050405020304" pitchFamily="18" charset="0"/>
              <a:cs typeface="Times New Roman" panose="02020603050405020304" pitchFamily="18" charset="0"/>
            </a:endParaRPr>
          </a:p>
          <a:p>
            <a:pPr>
              <a:lnSpc>
                <a:spcPct val="100000"/>
              </a:lnSpc>
            </a:pPr>
            <a:r>
              <a:rPr lang="en-US" b="1" dirty="0">
                <a:latin typeface="Times New Roman" panose="02020603050405020304" pitchFamily="18" charset="0"/>
                <a:cs typeface="Times New Roman" panose="02020603050405020304" pitchFamily="18" charset="0"/>
              </a:rPr>
              <a:t>Changes in contract work</a:t>
            </a:r>
            <a:endParaRPr lang="en-AU" b="1" dirty="0">
              <a:latin typeface="Times New Roman" panose="02020603050405020304" pitchFamily="18" charset="0"/>
              <a:cs typeface="Times New Roman" panose="02020603050405020304" pitchFamily="18" charset="0"/>
            </a:endParaRPr>
          </a:p>
          <a:p>
            <a:pPr>
              <a:lnSpc>
                <a:spcPct val="100000"/>
              </a:lnSpc>
            </a:pPr>
            <a:r>
              <a:rPr lang="en-US" b="1" dirty="0">
                <a:latin typeface="Times New Roman" panose="02020603050405020304" pitchFamily="18" charset="0"/>
                <a:cs typeface="Times New Roman" panose="02020603050405020304" pitchFamily="18" charset="0"/>
              </a:rPr>
              <a:t>Variation in quantities</a:t>
            </a:r>
            <a:endParaRPr lang="en-AU" b="1" dirty="0">
              <a:latin typeface="Times New Roman" panose="02020603050405020304" pitchFamily="18" charset="0"/>
              <a:cs typeface="Times New Roman" panose="02020603050405020304" pitchFamily="18" charset="0"/>
            </a:endParaRPr>
          </a:p>
          <a:p>
            <a:pPr>
              <a:lnSpc>
                <a:spcPct val="100000"/>
              </a:lnSpc>
            </a:pPr>
            <a:r>
              <a:rPr lang="en-US" b="1" dirty="0">
                <a:latin typeface="Times New Roman" panose="02020603050405020304" pitchFamily="18" charset="0"/>
                <a:cs typeface="Times New Roman" panose="02020603050405020304" pitchFamily="18" charset="0"/>
              </a:rPr>
              <a:t>Unusual site conditions</a:t>
            </a:r>
            <a:endParaRPr lang="en-AU" b="1" dirty="0">
              <a:latin typeface="Times New Roman" panose="02020603050405020304" pitchFamily="18" charset="0"/>
              <a:cs typeface="Times New Roman" panose="02020603050405020304" pitchFamily="18" charset="0"/>
            </a:endParaRPr>
          </a:p>
          <a:p>
            <a:pPr>
              <a:lnSpc>
                <a:spcPct val="100000"/>
              </a:lnSpc>
            </a:pPr>
            <a:r>
              <a:rPr lang="en-US" b="1" dirty="0">
                <a:latin typeface="Times New Roman" panose="02020603050405020304" pitchFamily="18" charset="0"/>
                <a:cs typeface="Times New Roman" panose="02020603050405020304" pitchFamily="18" charset="0"/>
              </a:rPr>
              <a:t>Force majeure</a:t>
            </a:r>
            <a:endParaRPr lang="en-AU" b="1" dirty="0">
              <a:latin typeface="Times New Roman" panose="02020603050405020304" pitchFamily="18" charset="0"/>
              <a:cs typeface="Times New Roman" panose="02020603050405020304" pitchFamily="18" charset="0"/>
            </a:endParaRPr>
          </a:p>
          <a:p>
            <a:pPr>
              <a:lnSpc>
                <a:spcPct val="100000"/>
              </a:lnSpc>
            </a:pPr>
            <a:r>
              <a:rPr lang="en-US" b="1" dirty="0">
                <a:latin typeface="Times New Roman" panose="02020603050405020304" pitchFamily="18" charset="0"/>
                <a:cs typeface="Times New Roman" panose="02020603050405020304" pitchFamily="18" charset="0"/>
              </a:rPr>
              <a:t>Unusual inflation</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126609" y="365125"/>
            <a:ext cx="11929403"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RECORD KEEPING AND </a:t>
            </a:r>
            <a:r>
              <a:rPr lang="en-AU" sz="3600" b="1" dirty="0" smtClean="0">
                <a:solidFill>
                  <a:srgbClr val="002060"/>
                </a:solidFill>
                <a:latin typeface="Times New Roman" panose="02020603050405020304" pitchFamily="18" charset="0"/>
                <a:cs typeface="Times New Roman" panose="02020603050405020304" pitchFamily="18" charset="0"/>
              </a:rPr>
              <a:t>DOCUMENTATION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61407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237"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SITE ORDER BOOK </a:t>
            </a:r>
          </a:p>
        </p:txBody>
      </p:sp>
      <p:sp>
        <p:nvSpPr>
          <p:cNvPr id="3" name="Content Placeholder 2"/>
          <p:cNvSpPr>
            <a:spLocks noGrp="1"/>
          </p:cNvSpPr>
          <p:nvPr>
            <p:ph idx="1"/>
          </p:nvPr>
        </p:nvSpPr>
        <p:spPr>
          <a:xfrm>
            <a:off x="240456" y="991913"/>
            <a:ext cx="9543757" cy="5693558"/>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Every worksite should have a site order book in the prescribed format so as to record the comments of the higher official while inspecting the work.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is a book of record of all the orders given by the client to contractor to perform the activities in a construction site.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Site Order Book is a register duly certified by the Client regarding the number of pages it contains, each page is numbered, Name of work, name of the contractor, reference of a contract/work order, etc.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Site Order Books shall be maintained on the sites of works and should never be removed therefrom under any </a:t>
            </a:r>
            <a:r>
              <a:rPr lang="en-US" b="1" dirty="0" smtClean="0">
                <a:latin typeface="Times New Roman" panose="02020603050405020304" pitchFamily="18" charset="0"/>
                <a:cs typeface="Times New Roman" panose="02020603050405020304" pitchFamily="18" charset="0"/>
              </a:rPr>
              <a:t>circumstances.</a:t>
            </a:r>
            <a:endParaRPr lang="en-AU" b="1" dirty="0">
              <a:latin typeface="Times New Roman"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34791410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5493" y="1136307"/>
            <a:ext cx="9248335" cy="5588050"/>
          </a:xfrm>
        </p:spPr>
        <p:txBody>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Engineer-in-Charge or his authorized representative shall duly record his observations regarding any work which needs action on the part of the contractor like improvement in the quality of work failure to adhere to the scheduled program etc. as per contract agreement/work order. [6]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contractor shall promptly sign the Site Order Book and note the orders given therein by the Engineer-in-Charge or his representative and comply with them.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compliance shall be reported by the contractor to the Engineer in Charge or his authorized representative in time so that it can be checked and recorded. </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58498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SITE ORDER </a:t>
            </a:r>
            <a:r>
              <a:rPr lang="en-AU" sz="3600" b="1" dirty="0" smtClean="0">
                <a:solidFill>
                  <a:srgbClr val="002060"/>
                </a:solidFill>
                <a:latin typeface="Times New Roman" panose="02020603050405020304" pitchFamily="18" charset="0"/>
                <a:cs typeface="Times New Roman" panose="02020603050405020304" pitchFamily="18" charset="0"/>
              </a:rPr>
              <a:t>BOOK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77333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403"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PROCEDURE TO PREPARE BILLS</a:t>
            </a:r>
          </a:p>
        </p:txBody>
      </p:sp>
      <p:sp>
        <p:nvSpPr>
          <p:cNvPr id="3" name="Content Placeholder 2"/>
          <p:cNvSpPr>
            <a:spLocks noGrp="1"/>
          </p:cNvSpPr>
          <p:nvPr>
            <p:ph idx="1"/>
          </p:nvPr>
        </p:nvSpPr>
        <p:spPr>
          <a:xfrm>
            <a:off x="261424" y="1136308"/>
            <a:ext cx="9304608" cy="5433304"/>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bill or invoice is a typical payment document or </a:t>
            </a:r>
            <a:r>
              <a:rPr lang="en-AU" b="1" dirty="0" smtClean="0">
                <a:latin typeface="Times New Roman" panose="02020603050405020304" pitchFamily="18" charset="0"/>
                <a:cs typeface="Times New Roman" panose="02020603050405020304" pitchFamily="18" charset="0"/>
              </a:rPr>
              <a:t>a </a:t>
            </a:r>
            <a:r>
              <a:rPr lang="en-AU" b="1" dirty="0">
                <a:latin typeface="Times New Roman" panose="02020603050405020304" pitchFamily="18" charset="0"/>
                <a:cs typeface="Times New Roman" panose="02020603050405020304" pitchFamily="18" charset="0"/>
              </a:rPr>
              <a:t>billed list of items that are submitted or sent by a contractor or a subcontractor to the client to receive payment as discussed before for the work which they have completed</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is a written record of the purchase agreement between the client and the contractor that ensures cash flow for the contractor.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Usually, the payment to the contractor is made on the basis of the statement of work done, these are called running bills. It is also called an Interim Payment Certificate (IPC).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78057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5831" y="1094105"/>
            <a:ext cx="10515600" cy="4351338"/>
          </a:xfrm>
        </p:spPr>
        <p:txBody>
          <a:bodyPr/>
          <a:lstStyle/>
          <a:p>
            <a:pPr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bills are prepared and submitted by the contractor to the client for the payment by following the below-listed steps:</a:t>
            </a:r>
            <a:endParaRPr lang="en-AU" b="1" dirty="0">
              <a:latin typeface="Times New Roman" panose="02020603050405020304" pitchFamily="18" charset="0"/>
              <a:cs typeface="Times New Roman" panose="02020603050405020304" pitchFamily="18" charset="0"/>
            </a:endParaRPr>
          </a:p>
          <a:p>
            <a:pPr lvl="0">
              <a:lnSpc>
                <a:spcPct val="150000"/>
              </a:lnSpc>
            </a:pPr>
            <a:r>
              <a:rPr lang="en-US" b="1" dirty="0">
                <a:latin typeface="Times New Roman" panose="02020603050405020304" pitchFamily="18" charset="0"/>
                <a:cs typeface="Times New Roman" panose="02020603050405020304" pitchFamily="18" charset="0"/>
              </a:rPr>
              <a:t>Measurement of book</a:t>
            </a:r>
            <a:endParaRPr lang="en-AU" b="1" dirty="0">
              <a:latin typeface="Times New Roman" panose="02020603050405020304" pitchFamily="18" charset="0"/>
              <a:cs typeface="Times New Roman" panose="02020603050405020304" pitchFamily="18" charset="0"/>
            </a:endParaRPr>
          </a:p>
          <a:p>
            <a:pPr lvl="0">
              <a:lnSpc>
                <a:spcPct val="150000"/>
              </a:lnSpc>
            </a:pPr>
            <a:r>
              <a:rPr lang="en-US" b="1" dirty="0">
                <a:latin typeface="Times New Roman" panose="02020603050405020304" pitchFamily="18" charset="0"/>
                <a:cs typeface="Times New Roman" panose="02020603050405020304" pitchFamily="18" charset="0"/>
              </a:rPr>
              <a:t>Entry in Measurement Book</a:t>
            </a:r>
            <a:endParaRPr lang="en-AU" b="1" dirty="0">
              <a:latin typeface="Times New Roman" panose="02020603050405020304" pitchFamily="18" charset="0"/>
              <a:cs typeface="Times New Roman" panose="02020603050405020304" pitchFamily="18" charset="0"/>
            </a:endParaRPr>
          </a:p>
          <a:p>
            <a:pPr lvl="0">
              <a:lnSpc>
                <a:spcPct val="150000"/>
              </a:lnSpc>
            </a:pPr>
            <a:r>
              <a:rPr lang="en-US" b="1" dirty="0">
                <a:latin typeface="Times New Roman" panose="02020603050405020304" pitchFamily="18" charset="0"/>
                <a:cs typeface="Times New Roman" panose="02020603050405020304" pitchFamily="18" charset="0"/>
              </a:rPr>
              <a:t>Preparing a bill</a:t>
            </a:r>
            <a:endParaRPr lang="en-AU" b="1" dirty="0">
              <a:latin typeface="Times New Roman" panose="02020603050405020304" pitchFamily="18" charset="0"/>
              <a:cs typeface="Times New Roman" panose="02020603050405020304" pitchFamily="18" charset="0"/>
            </a:endParaRPr>
          </a:p>
          <a:p>
            <a:endParaRPr lang="en-AU" dirty="0"/>
          </a:p>
        </p:txBody>
      </p:sp>
      <p:sp>
        <p:nvSpPr>
          <p:cNvPr id="6" name="Title 1"/>
          <p:cNvSpPr txBox="1">
            <a:spLocks/>
          </p:cNvSpPr>
          <p:nvPr/>
        </p:nvSpPr>
        <p:spPr>
          <a:xfrm>
            <a:off x="725659"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PROCEDURE TO PREPARE BILLS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31701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0064" y="1080037"/>
            <a:ext cx="10515600" cy="4351338"/>
          </a:xfrm>
        </p:spPr>
        <p:txBody>
          <a:bodyPr/>
          <a:lstStyle/>
          <a:p>
            <a:pPr marL="0" indent="0">
              <a:buNone/>
            </a:pPr>
            <a:r>
              <a:rPr lang="en-US" sz="2000" dirty="0"/>
              <a:t>Name of Project:		</a:t>
            </a:r>
            <a:r>
              <a:rPr lang="en-US" sz="2000" dirty="0" smtClean="0"/>
              <a:t>                                                   Description </a:t>
            </a:r>
            <a:r>
              <a:rPr lang="en-US" sz="2000" dirty="0"/>
              <a:t>of Works………………….</a:t>
            </a:r>
            <a:endParaRPr lang="en-AU" sz="2000" dirty="0"/>
          </a:p>
          <a:p>
            <a:pPr marL="0" indent="0">
              <a:buNone/>
            </a:pPr>
            <a:r>
              <a:rPr lang="en-US" sz="2000" dirty="0" smtClean="0"/>
              <a:t>Name </a:t>
            </a:r>
            <a:r>
              <a:rPr lang="en-US" sz="2000" dirty="0"/>
              <a:t>of Budget Head:		</a:t>
            </a:r>
            <a:r>
              <a:rPr lang="en-US" sz="2000" dirty="0" smtClean="0"/>
              <a:t>                                   Date </a:t>
            </a:r>
            <a:r>
              <a:rPr lang="en-US" sz="2000" dirty="0"/>
              <a:t>of measurement…………………</a:t>
            </a:r>
            <a:endParaRPr lang="en-AU" sz="2000" dirty="0"/>
          </a:p>
          <a:p>
            <a:pPr marL="0" indent="0">
              <a:buNone/>
            </a:pPr>
            <a:r>
              <a:rPr lang="en-US" sz="2000" dirty="0"/>
              <a:t>Name of Contractor /UC:	</a:t>
            </a:r>
            <a:r>
              <a:rPr lang="en-US" sz="2000" dirty="0" smtClean="0"/>
              <a:t>                                                   Date </a:t>
            </a:r>
            <a:r>
              <a:rPr lang="en-US" sz="2000" dirty="0"/>
              <a:t>of Running Bill…………………..</a:t>
            </a:r>
            <a:endParaRPr lang="en-AU" sz="2000" dirty="0"/>
          </a:p>
          <a:p>
            <a:pPr marL="0" indent="0">
              <a:buNone/>
            </a:pPr>
            <a:r>
              <a:rPr lang="en-US" sz="2000" dirty="0"/>
              <a:t>Date of Agreement :</a:t>
            </a:r>
            <a:endParaRPr lang="en-AU" sz="2000" dirty="0"/>
          </a:p>
          <a:p>
            <a:pPr marL="0" indent="0">
              <a:buNone/>
            </a:pPr>
            <a:r>
              <a:rPr lang="en-US" i="1" dirty="0" smtClean="0"/>
              <a:t>                                  </a:t>
            </a:r>
            <a:r>
              <a:rPr lang="en-US" sz="2000" i="1" dirty="0" smtClean="0"/>
              <a:t>1st </a:t>
            </a:r>
            <a:r>
              <a:rPr lang="en-US" sz="2000" i="1" dirty="0"/>
              <a:t>/ 2nd / 3rd Running Bill</a:t>
            </a:r>
            <a:endParaRPr lang="en-AU" sz="2000" dirty="0"/>
          </a:p>
          <a:p>
            <a:pPr marL="0" indent="0">
              <a:buNone/>
            </a:pPr>
            <a:endParaRPr lang="en-AU" dirty="0"/>
          </a:p>
        </p:txBody>
      </p:sp>
      <p:graphicFrame>
        <p:nvGraphicFramePr>
          <p:cNvPr id="4" name="Table 3"/>
          <p:cNvGraphicFramePr>
            <a:graphicFrameLocks noGrp="1"/>
          </p:cNvGraphicFramePr>
          <p:nvPr>
            <p:extLst>
              <p:ext uri="{D42A27DB-BD31-4B8C-83A1-F6EECF244321}">
                <p14:modId xmlns:p14="http://schemas.microsoft.com/office/powerpoint/2010/main" val="2334428394"/>
              </p:ext>
            </p:extLst>
          </p:nvPr>
        </p:nvGraphicFramePr>
        <p:xfrm>
          <a:off x="810064" y="3098769"/>
          <a:ext cx="8553156" cy="2352743"/>
        </p:xfrm>
        <a:graphic>
          <a:graphicData uri="http://schemas.openxmlformats.org/drawingml/2006/table">
            <a:tbl>
              <a:tblPr firstRow="1" firstCol="1" bandRow="1">
                <a:tableStyleId>{073A0DAA-6AF3-43AB-8588-CEC1D06C72B9}</a:tableStyleId>
              </a:tblPr>
              <a:tblGrid>
                <a:gridCol w="731519"/>
                <a:gridCol w="914400"/>
                <a:gridCol w="787791"/>
                <a:gridCol w="422031"/>
                <a:gridCol w="436098"/>
                <a:gridCol w="815926"/>
                <a:gridCol w="1294228"/>
                <a:gridCol w="858129"/>
                <a:gridCol w="1125416"/>
                <a:gridCol w="1167618"/>
              </a:tblGrid>
              <a:tr h="940010">
                <a:tc>
                  <a:txBody>
                    <a:bodyPr/>
                    <a:lstStyle/>
                    <a:p>
                      <a:pPr algn="ctr">
                        <a:spcAft>
                          <a:spcPts val="0"/>
                        </a:spcAft>
                      </a:pPr>
                      <a:r>
                        <a:rPr lang="en-US" sz="2000" dirty="0" err="1">
                          <a:effectLst/>
                        </a:rPr>
                        <a:t>S.No</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2000" dirty="0">
                          <a:effectLst/>
                        </a:rPr>
                        <a:t>Items</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2000" dirty="0">
                          <a:effectLst/>
                        </a:rPr>
                        <a:t>unit</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gridSpan="3">
                  <a:txBody>
                    <a:bodyPr/>
                    <a:lstStyle/>
                    <a:p>
                      <a:pPr algn="ctr">
                        <a:spcAft>
                          <a:spcPts val="0"/>
                        </a:spcAft>
                      </a:pPr>
                      <a:r>
                        <a:rPr lang="en-US" sz="2000" dirty="0">
                          <a:effectLst/>
                        </a:rPr>
                        <a:t>Measurement</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hMerge="1">
                  <a:txBody>
                    <a:bodyPr/>
                    <a:lstStyle/>
                    <a:p>
                      <a:endParaRPr lang="en-AU"/>
                    </a:p>
                  </a:txBody>
                  <a:tcPr/>
                </a:tc>
                <a:tc hMerge="1">
                  <a:txBody>
                    <a:bodyPr/>
                    <a:lstStyle/>
                    <a:p>
                      <a:endParaRPr lang="en-AU"/>
                    </a:p>
                  </a:txBody>
                  <a:tcPr/>
                </a:tc>
                <a:tc>
                  <a:txBody>
                    <a:bodyPr/>
                    <a:lstStyle/>
                    <a:p>
                      <a:pPr algn="ctr">
                        <a:spcAft>
                          <a:spcPts val="0"/>
                        </a:spcAft>
                      </a:pPr>
                      <a:r>
                        <a:rPr lang="en-US" sz="2000" dirty="0">
                          <a:effectLst/>
                        </a:rPr>
                        <a:t>Total Quantity</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2000" dirty="0">
                          <a:effectLst/>
                        </a:rPr>
                        <a:t>Unit Rate</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2000" dirty="0">
                          <a:effectLst/>
                        </a:rPr>
                        <a:t>Amount</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2000" dirty="0">
                          <a:effectLst/>
                        </a:rPr>
                        <a:t>Remarks</a:t>
                      </a:r>
                      <a:endParaRPr lang="en-AU" sz="2000" dirty="0">
                        <a:effectLst/>
                      </a:endParaRPr>
                    </a:p>
                    <a:p>
                      <a:pPr algn="ctr">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r>
              <a:tr h="470911">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1600" dirty="0">
                          <a:effectLst/>
                        </a:rPr>
                        <a:t>L</a:t>
                      </a:r>
                      <a:endParaRPr lang="en-AU" sz="1600" b="1"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1600" dirty="0">
                          <a:effectLst/>
                        </a:rPr>
                        <a:t>B</a:t>
                      </a:r>
                      <a:endParaRPr lang="en-AU" sz="1600" b="1"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1600" dirty="0">
                          <a:effectLst/>
                        </a:rPr>
                        <a:t>H / D</a:t>
                      </a:r>
                      <a:endParaRPr lang="en-AU" sz="1600" b="1"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900">
                          <a:effectLst/>
                        </a:rPr>
                        <a:t> </a:t>
                      </a:r>
                      <a:endParaRPr lang="en-AU" sz="1100">
                        <a:effectLst/>
                      </a:endParaRPr>
                    </a:p>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ctr"/>
                </a:tc>
              </a:tr>
              <a:tr h="470911">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endParaRPr>
                    </a:p>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r>
              <a:tr h="470911">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ctr">
                        <a:spcAft>
                          <a:spcPts val="0"/>
                        </a:spcAft>
                      </a:pPr>
                      <a:r>
                        <a:rPr lang="en-US" sz="900" dirty="0">
                          <a:effectLst/>
                        </a:rPr>
                        <a:t> </a:t>
                      </a:r>
                      <a:endParaRPr lang="en-AU" sz="1100" dirty="0">
                        <a:effectLst/>
                      </a:endParaRPr>
                    </a:p>
                    <a:p>
                      <a:pPr algn="ctr">
                        <a:spcAft>
                          <a:spcPts val="0"/>
                        </a:spcAft>
                      </a:pPr>
                      <a:r>
                        <a:rPr lang="en-US" sz="900" dirty="0">
                          <a:effectLst/>
                        </a:rPr>
                        <a:t> </a:t>
                      </a:r>
                      <a:endParaRPr lang="en-AU" sz="1100" dirty="0">
                        <a:effectLst/>
                        <a:latin typeface="Times New Roman" panose="02020603050405020304" pitchFamily="18" charset="0"/>
                        <a:ea typeface="Times New Roman" panose="02020603050405020304" pitchFamily="18" charset="0"/>
                        <a:cs typeface="Mangal"/>
                      </a:endParaRPr>
                    </a:p>
                  </a:txBody>
                  <a:tcPr marL="68580" marR="68580" marT="0" marB="0" anchor="b"/>
                </a:tc>
              </a:tr>
            </a:tbl>
          </a:graphicData>
        </a:graphic>
      </p:graphicFrame>
      <p:sp>
        <p:nvSpPr>
          <p:cNvPr id="5" name="Title 1"/>
          <p:cNvSpPr>
            <a:spLocks noGrp="1"/>
          </p:cNvSpPr>
          <p:nvPr>
            <p:ph type="title"/>
          </p:nvPr>
        </p:nvSpPr>
        <p:spPr>
          <a:xfrm>
            <a:off x="669388"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PROCEDURE </a:t>
            </a:r>
            <a:r>
              <a:rPr lang="en-AU" sz="3600" b="1" dirty="0">
                <a:solidFill>
                  <a:srgbClr val="002060"/>
                </a:solidFill>
                <a:latin typeface="Times New Roman" panose="02020603050405020304" pitchFamily="18" charset="0"/>
                <a:cs typeface="Times New Roman" panose="02020603050405020304" pitchFamily="18" charset="0"/>
              </a:rPr>
              <a:t>TO PREPARE </a:t>
            </a:r>
            <a:r>
              <a:rPr lang="en-AU" sz="3600" b="1" dirty="0" smtClean="0">
                <a:solidFill>
                  <a:srgbClr val="002060"/>
                </a:solidFill>
                <a:latin typeface="Times New Roman" panose="02020603050405020304" pitchFamily="18" charset="0"/>
                <a:cs typeface="Times New Roman" panose="02020603050405020304" pitchFamily="18" charset="0"/>
              </a:rPr>
              <a:t>BILLS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69387" y="5431375"/>
            <a:ext cx="9051387" cy="1077218"/>
          </a:xfrm>
          <a:prstGeom prst="rect">
            <a:avLst/>
          </a:prstGeom>
        </p:spPr>
        <p:txBody>
          <a:bodyPr wrap="square">
            <a:spAutoFit/>
          </a:bodyPr>
          <a:lstStyle/>
          <a:p>
            <a:pPr marL="457200" indent="-228600" algn="just">
              <a:spcAft>
                <a:spcPts val="0"/>
              </a:spcAft>
            </a:pPr>
            <a:r>
              <a:rPr lang="en-US"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Amount In words:</a:t>
            </a:r>
            <a:endParaRPr lang="en-AU" sz="2000" dirty="0">
              <a:latin typeface="Times New Roman" panose="02020603050405020304" pitchFamily="18" charset="0"/>
              <a:ea typeface="Times New Roman" panose="02020603050405020304" pitchFamily="18" charset="0"/>
              <a:cs typeface="Mangal"/>
            </a:endParaRPr>
          </a:p>
          <a:p>
            <a:pPr marL="457200" indent="-228600" algn="just">
              <a:spcAft>
                <a:spcPts val="0"/>
              </a:spcAft>
            </a:pPr>
            <a:r>
              <a:rPr lang="en-US" sz="2800" dirty="0">
                <a:latin typeface="Times New Roman" panose="02020603050405020304" pitchFamily="18" charset="0"/>
                <a:ea typeface="Times New Roman" panose="02020603050405020304" pitchFamily="18" charset="0"/>
                <a:cs typeface="Mangal"/>
              </a:rPr>
              <a:t> </a:t>
            </a:r>
            <a:endParaRPr lang="en-AU" sz="2000" dirty="0">
              <a:latin typeface="Times New Roman" panose="02020603050405020304" pitchFamily="18" charset="0"/>
              <a:ea typeface="Times New Roman" panose="02020603050405020304" pitchFamily="18" charset="0"/>
              <a:cs typeface="Mangal"/>
            </a:endParaRPr>
          </a:p>
          <a:p>
            <a:pPr marL="457200" indent="-228600" algn="just">
              <a:spcAft>
                <a:spcPts val="0"/>
              </a:spcAft>
            </a:pPr>
            <a:r>
              <a:rPr lang="en-US"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Bill Prepared By:		Checked 	By 		Approved By:</a:t>
            </a:r>
            <a:endParaRPr lang="en-AU" sz="2000" dirty="0">
              <a:effectLst/>
              <a:latin typeface="Times New Roman" panose="02020603050405020304" pitchFamily="18" charset="0"/>
              <a:ea typeface="Times New Roman" panose="02020603050405020304" pitchFamily="18" charset="0"/>
              <a:cs typeface="Mangal"/>
            </a:endParaRPr>
          </a:p>
        </p:txBody>
      </p:sp>
    </p:spTree>
    <p:extLst>
      <p:ext uri="{BB962C8B-B14F-4D97-AF65-F5344CB8AC3E}">
        <p14:creationId xmlns:p14="http://schemas.microsoft.com/office/powerpoint/2010/main" val="9423806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643" y="967494"/>
            <a:ext cx="9360877" cy="6347705"/>
          </a:xfrm>
        </p:spPr>
        <p:txBody>
          <a:bodyPr>
            <a:normAutofit lnSpcReduction="10000"/>
          </a:bodyPr>
          <a:lstStyle/>
          <a:p>
            <a:pPr marL="0" indent="0" algn="just">
              <a:lnSpc>
                <a:spcPct val="110000"/>
              </a:lnSpc>
              <a:buNone/>
            </a:pPr>
            <a:r>
              <a:rPr lang="en-AU" b="1" dirty="0">
                <a:latin typeface="Times New Roman" panose="02020603050405020304" pitchFamily="18" charset="0"/>
                <a:cs typeface="Times New Roman" panose="02020603050405020304" pitchFamily="18" charset="0"/>
              </a:rPr>
              <a:t>The most common construction billing </a:t>
            </a:r>
            <a:r>
              <a:rPr lang="en-AU" b="1" dirty="0" smtClean="0">
                <a:latin typeface="Times New Roman" panose="02020603050405020304" pitchFamily="18" charset="0"/>
                <a:cs typeface="Times New Roman" panose="02020603050405020304" pitchFamily="18" charset="0"/>
              </a:rPr>
              <a:t>methods: [7] </a:t>
            </a:r>
          </a:p>
          <a:p>
            <a:pPr marL="0" indent="0" algn="just">
              <a:lnSpc>
                <a:spcPct val="110000"/>
              </a:lnSpc>
              <a:buNone/>
            </a:pPr>
            <a:r>
              <a:rPr lang="en-AU" b="1" dirty="0" smtClean="0">
                <a:solidFill>
                  <a:srgbClr val="FF0000"/>
                </a:solidFill>
                <a:latin typeface="Times New Roman" panose="02020603050405020304" pitchFamily="18" charset="0"/>
                <a:cs typeface="Times New Roman" panose="02020603050405020304" pitchFamily="18" charset="0"/>
              </a:rPr>
              <a:t>1. Advanced </a:t>
            </a:r>
            <a:r>
              <a:rPr lang="en-AU" b="1" dirty="0">
                <a:solidFill>
                  <a:srgbClr val="FF0000"/>
                </a:solidFill>
                <a:latin typeface="Times New Roman" panose="02020603050405020304" pitchFamily="18" charset="0"/>
                <a:cs typeface="Times New Roman" panose="02020603050405020304" pitchFamily="18" charset="0"/>
              </a:rPr>
              <a:t>billing in </a:t>
            </a:r>
            <a:r>
              <a:rPr lang="en-AU" b="1" dirty="0" smtClean="0">
                <a:solidFill>
                  <a:srgbClr val="FF0000"/>
                </a:solidFill>
                <a:latin typeface="Times New Roman" panose="02020603050405020304" pitchFamily="18" charset="0"/>
                <a:cs typeface="Times New Roman" panose="02020603050405020304" pitchFamily="18" charset="0"/>
              </a:rPr>
              <a:t>construction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Advanced billing in construction is a method where payments are finalized before a project begins — usually in the form of a lump sum payment.</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This invoicing practice can be risky for the stakeholders in charge of the project. </a:t>
            </a:r>
            <a:endParaRPr lang="en-AU"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Advanced </a:t>
            </a:r>
            <a:r>
              <a:rPr lang="en-AU" b="1" dirty="0">
                <a:latin typeface="Times New Roman" panose="02020603050405020304" pitchFamily="18" charset="0"/>
                <a:cs typeface="Times New Roman" panose="02020603050405020304" pitchFamily="18" charset="0"/>
              </a:rPr>
              <a:t>payments mean they are putting a lot of trust into the parties responsible for working on the project.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This method can also be risky for the contractor involved in the build, as projects often run over budget.</a:t>
            </a:r>
          </a:p>
          <a:p>
            <a:pPr marL="0" indent="0" algn="just">
              <a:lnSpc>
                <a:spcPct val="110000"/>
              </a:lnSpc>
              <a:buNone/>
            </a:pPr>
            <a:r>
              <a:rPr lang="en-AU" b="1" dirty="0">
                <a:latin typeface="Times New Roman" panose="02020603050405020304" pitchFamily="18" charset="0"/>
                <a:cs typeface="Times New Roman" panose="02020603050405020304" pitchFamily="18" charset="0"/>
              </a:rPr>
              <a:t> </a:t>
            </a:r>
          </a:p>
          <a:p>
            <a:pPr marL="0" indent="0">
              <a:buNone/>
            </a:pPr>
            <a:endParaRPr lang="en-AU" dirty="0"/>
          </a:p>
        </p:txBody>
      </p:sp>
      <p:sp>
        <p:nvSpPr>
          <p:cNvPr id="4" name="Title 1"/>
          <p:cNvSpPr>
            <a:spLocks noGrp="1"/>
          </p:cNvSpPr>
          <p:nvPr>
            <p:ph type="title"/>
          </p:nvPr>
        </p:nvSpPr>
        <p:spPr>
          <a:xfrm>
            <a:off x="683455"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PROCEDURE </a:t>
            </a:r>
            <a:r>
              <a:rPr lang="en-AU" sz="3600" b="1" dirty="0">
                <a:solidFill>
                  <a:srgbClr val="002060"/>
                </a:solidFill>
                <a:latin typeface="Times New Roman" panose="02020603050405020304" pitchFamily="18" charset="0"/>
                <a:cs typeface="Times New Roman" panose="02020603050405020304" pitchFamily="18" charset="0"/>
              </a:rPr>
              <a:t>TO PREPARE </a:t>
            </a:r>
            <a:r>
              <a:rPr lang="en-AU" sz="3600" b="1" dirty="0" smtClean="0">
                <a:solidFill>
                  <a:srgbClr val="002060"/>
                </a:solidFill>
                <a:latin typeface="Times New Roman" panose="02020603050405020304" pitchFamily="18" charset="0"/>
                <a:cs typeface="Times New Roman" panose="02020603050405020304" pitchFamily="18" charset="0"/>
              </a:rPr>
              <a:t>BILLS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45414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3629" y="981562"/>
            <a:ext cx="9276470" cy="5876438"/>
          </a:xfrm>
        </p:spPr>
        <p:txBody>
          <a:bodyPr>
            <a:normAutofit lnSpcReduction="10000"/>
          </a:bodyPr>
          <a:lstStyle/>
          <a:p>
            <a:pPr marL="0" indent="0">
              <a:buNone/>
            </a:pPr>
            <a:r>
              <a:rPr lang="en-AU" b="1" dirty="0">
                <a:solidFill>
                  <a:srgbClr val="FF0000"/>
                </a:solidFill>
                <a:latin typeface="Times New Roman" panose="02020603050405020304" pitchFamily="18" charset="0"/>
                <a:cs typeface="Times New Roman" panose="02020603050405020304" pitchFamily="18" charset="0"/>
              </a:rPr>
              <a:t>2. Arrears billing in construction</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Arrears billing in construction is the process of billing at the end of a project.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Payment is sent out as a lump sum once all stakeholders have signed off and approved the final product.</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This billing method can be especially risky for the contractor as the construction business is essentially floating the costs of the job.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Contractors will have to pay out of pocket for materials and </a:t>
            </a:r>
            <a:r>
              <a:rPr lang="en-AU" b="1" dirty="0" err="1">
                <a:latin typeface="Times New Roman" panose="02020603050405020304" pitchFamily="18" charset="0"/>
                <a:cs typeface="Times New Roman" panose="02020603050405020304" pitchFamily="18" charset="0"/>
              </a:rPr>
              <a:t>labor</a:t>
            </a:r>
            <a:r>
              <a:rPr lang="en-AU" b="1" dirty="0">
                <a:latin typeface="Times New Roman" panose="02020603050405020304" pitchFamily="18" charset="0"/>
                <a:cs typeface="Times New Roman" panose="02020603050405020304" pitchFamily="18" charset="0"/>
              </a:rPr>
              <a:t> and count on their clients to pay fully and on time.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However, it’s common for payments in the construction industry to take weeks or months to be sent out.</a:t>
            </a:r>
          </a:p>
          <a:p>
            <a:pPr marL="0" indent="0">
              <a:buNone/>
            </a:pPr>
            <a:endParaRPr lang="en-AU" dirty="0"/>
          </a:p>
        </p:txBody>
      </p:sp>
      <p:sp>
        <p:nvSpPr>
          <p:cNvPr id="4" name="Title 1"/>
          <p:cNvSpPr>
            <a:spLocks noGrp="1"/>
          </p:cNvSpPr>
          <p:nvPr>
            <p:ph type="title"/>
          </p:nvPr>
        </p:nvSpPr>
        <p:spPr>
          <a:xfrm>
            <a:off x="627184"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PROCEDURE </a:t>
            </a:r>
            <a:r>
              <a:rPr lang="en-AU" sz="3600" b="1" dirty="0">
                <a:solidFill>
                  <a:srgbClr val="002060"/>
                </a:solidFill>
                <a:latin typeface="Times New Roman" panose="02020603050405020304" pitchFamily="18" charset="0"/>
                <a:cs typeface="Times New Roman" panose="02020603050405020304" pitchFamily="18" charset="0"/>
              </a:rPr>
              <a:t>TO PREPARE </a:t>
            </a:r>
            <a:r>
              <a:rPr lang="en-AU" sz="3600" b="1" dirty="0" smtClean="0">
                <a:solidFill>
                  <a:srgbClr val="002060"/>
                </a:solidFill>
                <a:latin typeface="Times New Roman" panose="02020603050405020304" pitchFamily="18" charset="0"/>
                <a:cs typeface="Times New Roman" panose="02020603050405020304" pitchFamily="18" charset="0"/>
              </a:rPr>
              <a:t>BILLS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84429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305" y="1136308"/>
            <a:ext cx="9290538" cy="5721692"/>
          </a:xfrm>
        </p:spPr>
        <p:txBody>
          <a:bodyPr>
            <a:normAutofit/>
          </a:bodyPr>
          <a:lstStyle/>
          <a:p>
            <a:pPr marL="0" indent="0">
              <a:buNone/>
            </a:pPr>
            <a:r>
              <a:rPr lang="en-AU" b="1" dirty="0">
                <a:solidFill>
                  <a:srgbClr val="FF0000"/>
                </a:solidFill>
                <a:latin typeface="Times New Roman" panose="02020603050405020304" pitchFamily="18" charset="0"/>
                <a:cs typeface="Times New Roman" panose="02020603050405020304" pitchFamily="18" charset="0"/>
              </a:rPr>
              <a:t>3. Progress billing in construction</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Progress billing in construction is the invoicing practice of billing incrementally throughout a project.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More complicated than billing before the project begins or after a project ends, progress billing invoices are created based on the percentage of completion of work to-date.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Payments are made at agreed points in the project completion.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progress billing method is ideal for major construction projects that are lengthy and typically have big budgets.</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99049"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PROCEDURE </a:t>
            </a:r>
            <a:r>
              <a:rPr lang="en-AU" sz="3600" b="1" dirty="0">
                <a:solidFill>
                  <a:srgbClr val="002060"/>
                </a:solidFill>
                <a:latin typeface="Times New Roman" panose="02020603050405020304" pitchFamily="18" charset="0"/>
                <a:cs typeface="Times New Roman" panose="02020603050405020304" pitchFamily="18" charset="0"/>
              </a:rPr>
              <a:t>TO PREPARE </a:t>
            </a:r>
            <a:r>
              <a:rPr lang="en-AU" sz="3600" b="1" dirty="0" smtClean="0">
                <a:solidFill>
                  <a:srgbClr val="002060"/>
                </a:solidFill>
                <a:latin typeface="Times New Roman" panose="02020603050405020304" pitchFamily="18" charset="0"/>
                <a:cs typeface="Times New Roman" panose="02020603050405020304" pitchFamily="18" charset="0"/>
              </a:rPr>
              <a:t>BILLS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56563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MEASUREMENT BOOK AND MUSTER ROLL</a:t>
            </a:r>
          </a:p>
        </p:txBody>
      </p:sp>
      <p:sp>
        <p:nvSpPr>
          <p:cNvPr id="3" name="Content Placeholder 2"/>
          <p:cNvSpPr>
            <a:spLocks noGrp="1"/>
          </p:cNvSpPr>
          <p:nvPr>
            <p:ph idx="1"/>
          </p:nvPr>
        </p:nvSpPr>
        <p:spPr>
          <a:xfrm>
            <a:off x="697523" y="1325562"/>
            <a:ext cx="9149862" cy="5258117"/>
          </a:xfrm>
        </p:spPr>
        <p:txBody>
          <a:bodyPr>
            <a:normAutofit lnSpcReduction="10000"/>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Measurement Book is a book showing an original record of work done or supply of materials received duly weighed, measured or counted.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includes finance, so the record should be lucid, clear such that if necessary it can be checked with the entries made.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evidence of work done and measurement, so act as valid documents</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serves as a detailed record of the measurements taken during various stages of construction, including excavation, foundation, structural work, finishes, and other related activities.</a:t>
            </a:r>
          </a:p>
          <a:p>
            <a:pPr marL="0" indent="0">
              <a:buNone/>
            </a:pPr>
            <a:endParaRPr lang="en-AU" dirty="0"/>
          </a:p>
        </p:txBody>
      </p:sp>
    </p:spTree>
    <p:extLst>
      <p:ext uri="{BB962C8B-B14F-4D97-AF65-F5344CB8AC3E}">
        <p14:creationId xmlns:p14="http://schemas.microsoft.com/office/powerpoint/2010/main" val="23699910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022392210"/>
              </p:ext>
            </p:extLst>
          </p:nvPr>
        </p:nvGraphicFramePr>
        <p:xfrm>
          <a:off x="1065296" y="1465237"/>
          <a:ext cx="8623496" cy="4350350"/>
        </p:xfrm>
        <a:graphic>
          <a:graphicData uri="http://schemas.openxmlformats.org/drawingml/2006/table">
            <a:tbl>
              <a:tblPr firstRow="1" firstCol="1" bandRow="1">
                <a:tableStyleId>{5940675A-B579-460E-94D1-54222C63F5DA}</a:tableStyleId>
              </a:tblPr>
              <a:tblGrid>
                <a:gridCol w="1152717"/>
                <a:gridCol w="1345323"/>
                <a:gridCol w="1152717"/>
                <a:gridCol w="942604"/>
                <a:gridCol w="569482"/>
                <a:gridCol w="361448"/>
                <a:gridCol w="911962"/>
                <a:gridCol w="1136667"/>
                <a:gridCol w="1050576"/>
              </a:tblGrid>
              <a:tr h="363794">
                <a:tc gridSpan="9">
                  <a:txBody>
                    <a:bodyPr/>
                    <a:lstStyle/>
                    <a:p>
                      <a:pPr algn="ctr">
                        <a:spcAft>
                          <a:spcPts val="0"/>
                        </a:spcAft>
                      </a:pPr>
                      <a:r>
                        <a:rPr lang="en-US" sz="2400" b="1" u="sng" dirty="0">
                          <a:effectLst/>
                        </a:rPr>
                        <a:t>A Sample of MB</a:t>
                      </a:r>
                      <a:endParaRPr lang="en-AU" sz="2400" b="1" dirty="0">
                        <a:solidFill>
                          <a:srgbClr val="FF0000"/>
                        </a:solidFill>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r>
              <a:tr h="309886">
                <a:tc gridSpan="2">
                  <a:txBody>
                    <a:bodyPr/>
                    <a:lstStyle/>
                    <a:p>
                      <a:pPr algn="just">
                        <a:spcAft>
                          <a:spcPts val="0"/>
                        </a:spcAft>
                      </a:pPr>
                      <a:r>
                        <a:rPr lang="en-US" sz="2000" dirty="0">
                          <a:effectLst/>
                        </a:rPr>
                        <a:t>Location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gridSpan="4">
                  <a:txBody>
                    <a:bodyPr/>
                    <a:lstStyle/>
                    <a:p>
                      <a:pPr algn="just">
                        <a:spcAft>
                          <a:spcPts val="0"/>
                        </a:spcAft>
                      </a:pPr>
                      <a:r>
                        <a:rPr lang="en-US" sz="2000" dirty="0">
                          <a:effectLst/>
                        </a:rPr>
                        <a:t>Item number…………</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hMerge="1">
                  <a:txBody>
                    <a:bodyPr/>
                    <a:lstStyle/>
                    <a:p>
                      <a:endParaRPr lang="en-AU"/>
                    </a:p>
                  </a:txBody>
                  <a:tcPr/>
                </a:tc>
                <a:tc hMerge="1">
                  <a:txBody>
                    <a:bodyPr/>
                    <a:lstStyle/>
                    <a:p>
                      <a:endParaRPr lang="en-AU"/>
                    </a:p>
                  </a:txBody>
                  <a:tcPr/>
                </a:tc>
                <a:tc gridSpan="3">
                  <a:txBody>
                    <a:bodyPr/>
                    <a:lstStyle/>
                    <a:p>
                      <a:pPr algn="just">
                        <a:spcAft>
                          <a:spcPts val="0"/>
                        </a:spcAft>
                      </a:pPr>
                      <a:r>
                        <a:rPr lang="en-US" sz="2000" dirty="0">
                          <a:effectLst/>
                        </a:rPr>
                        <a:t>Description of Works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hMerge="1">
                  <a:txBody>
                    <a:bodyPr/>
                    <a:lstStyle/>
                    <a:p>
                      <a:endParaRPr lang="en-AU"/>
                    </a:p>
                  </a:txBody>
                  <a:tcPr/>
                </a:tc>
              </a:tr>
              <a:tr h="309886">
                <a:tc gridSpan="2">
                  <a:txBody>
                    <a:bodyPr/>
                    <a:lstStyle/>
                    <a:p>
                      <a:pPr algn="just">
                        <a:spcAft>
                          <a:spcPts val="0"/>
                        </a:spcAft>
                      </a:pPr>
                      <a:r>
                        <a:rPr lang="en-US" sz="2000" dirty="0">
                          <a:effectLst/>
                        </a:rPr>
                        <a:t>Date of start…..</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gridSpan="4">
                  <a:txBody>
                    <a:bodyPr/>
                    <a:lstStyle/>
                    <a:p>
                      <a:pPr algn="just">
                        <a:spcAft>
                          <a:spcPts val="0"/>
                        </a:spcAft>
                      </a:pPr>
                      <a:r>
                        <a:rPr lang="en-US" sz="2000">
                          <a:effectLst/>
                        </a:rPr>
                        <a:t>Date of Completion…….</a:t>
                      </a: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hMerge="1">
                  <a:txBody>
                    <a:bodyPr/>
                    <a:lstStyle/>
                    <a:p>
                      <a:endParaRPr lang="en-AU"/>
                    </a:p>
                  </a:txBody>
                  <a:tcPr/>
                </a:tc>
                <a:tc hMerge="1">
                  <a:txBody>
                    <a:bodyPr/>
                    <a:lstStyle/>
                    <a:p>
                      <a:endParaRPr lang="en-AU"/>
                    </a:p>
                  </a:txBody>
                  <a:tcPr/>
                </a:tc>
                <a:tc gridSpan="3">
                  <a:txBody>
                    <a:bodyPr/>
                    <a:lstStyle/>
                    <a:p>
                      <a:pPr algn="just">
                        <a:spcAft>
                          <a:spcPts val="0"/>
                        </a:spcAft>
                      </a:pPr>
                      <a:r>
                        <a:rPr lang="en-US" sz="2000" dirty="0">
                          <a:effectLst/>
                        </a:rPr>
                        <a:t>Date of measurement…</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hMerge="1">
                  <a:txBody>
                    <a:bodyPr/>
                    <a:lstStyle/>
                    <a:p>
                      <a:endParaRPr lang="en-AU"/>
                    </a:p>
                  </a:txBody>
                  <a:tcPr/>
                </a:tc>
              </a:tr>
              <a:tr h="309886">
                <a:tc gridSpan="2">
                  <a:txBody>
                    <a:bodyPr/>
                    <a:lstStyle/>
                    <a:p>
                      <a:pPr algn="just">
                        <a:spcAft>
                          <a:spcPts val="0"/>
                        </a:spcAft>
                      </a:pPr>
                      <a:r>
                        <a:rPr lang="en-US" sz="2000" dirty="0">
                          <a:effectLst/>
                        </a:rPr>
                        <a:t>Drawing number…</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a:txBody>
                    <a:bodyPr/>
                    <a:lstStyle/>
                    <a:p>
                      <a:pPr algn="just">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2000">
                          <a:effectLst/>
                        </a:rPr>
                        <a:t> </a:t>
                      </a: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b"/>
                </a:tc>
                <a:tc gridSpan="2">
                  <a:txBody>
                    <a:bodyPr/>
                    <a:lstStyle/>
                    <a:p>
                      <a:pPr algn="just">
                        <a:spcAft>
                          <a:spcPts val="0"/>
                        </a:spcAft>
                      </a:pPr>
                      <a:r>
                        <a:rPr lang="en-US" sz="2000">
                          <a:effectLst/>
                        </a:rPr>
                        <a:t> </a:t>
                      </a: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gridSpan="2">
                  <a:txBody>
                    <a:bodyPr/>
                    <a:lstStyle/>
                    <a:p>
                      <a:pPr algn="just">
                        <a:spcAft>
                          <a:spcPts val="0"/>
                        </a:spcAft>
                      </a:pPr>
                      <a:r>
                        <a:rPr lang="en-US" sz="2000">
                          <a:effectLst/>
                        </a:rPr>
                        <a:t>Reference data.</a:t>
                      </a: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a:txBody>
                    <a:bodyPr/>
                    <a:lstStyle/>
                    <a:p>
                      <a:pPr algn="just">
                        <a:spcAft>
                          <a:spcPts val="0"/>
                        </a:spcAft>
                      </a:pPr>
                      <a:r>
                        <a:rPr lang="en-US" sz="900" dirty="0">
                          <a:effectLst/>
                        </a:rPr>
                        <a:t> </a:t>
                      </a:r>
                      <a:endParaRPr lang="en-AU" sz="1100" dirty="0">
                        <a:effectLst/>
                        <a:latin typeface="Times New Roman" panose="02020603050405020304" pitchFamily="18" charset="0"/>
                        <a:ea typeface="Times New Roman" panose="02020603050405020304" pitchFamily="18" charset="0"/>
                        <a:cs typeface="Mangal"/>
                      </a:endParaRPr>
                    </a:p>
                  </a:txBody>
                  <a:tcPr marL="68580" marR="68580" marT="0" marB="0" anchor="b"/>
                </a:tc>
              </a:tr>
              <a:tr h="885730">
                <a:tc>
                  <a:txBody>
                    <a:bodyPr/>
                    <a:lstStyle/>
                    <a:p>
                      <a:pPr algn="ctr">
                        <a:spcAft>
                          <a:spcPts val="0"/>
                        </a:spcAft>
                      </a:pPr>
                      <a:r>
                        <a:rPr lang="en-US" sz="2000" dirty="0" smtClean="0">
                          <a:effectLst/>
                        </a:rPr>
                        <a:t>S.N.</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2000" dirty="0">
                          <a:effectLst/>
                        </a:rPr>
                        <a:t>Items</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2000" dirty="0">
                          <a:effectLst/>
                        </a:rPr>
                        <a:t>unit</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gridSpan="4">
                  <a:txBody>
                    <a:bodyPr/>
                    <a:lstStyle/>
                    <a:p>
                      <a:pPr algn="ctr">
                        <a:spcAft>
                          <a:spcPts val="0"/>
                        </a:spcAft>
                      </a:pPr>
                      <a:r>
                        <a:rPr lang="en-US" sz="2000" dirty="0">
                          <a:effectLst/>
                        </a:rPr>
                        <a:t>Measurement</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hMerge="1">
                  <a:txBody>
                    <a:bodyPr/>
                    <a:lstStyle/>
                    <a:p>
                      <a:endParaRPr lang="en-AU"/>
                    </a:p>
                  </a:txBody>
                  <a:tcPr/>
                </a:tc>
                <a:tc hMerge="1">
                  <a:txBody>
                    <a:bodyPr/>
                    <a:lstStyle/>
                    <a:p>
                      <a:endParaRPr lang="en-AU"/>
                    </a:p>
                  </a:txBody>
                  <a:tcPr/>
                </a:tc>
                <a:tc hMerge="1">
                  <a:txBody>
                    <a:bodyPr/>
                    <a:lstStyle/>
                    <a:p>
                      <a:endParaRPr lang="en-AU"/>
                    </a:p>
                  </a:txBody>
                  <a:tcPr/>
                </a:tc>
                <a:tc>
                  <a:txBody>
                    <a:bodyPr/>
                    <a:lstStyle/>
                    <a:p>
                      <a:pPr algn="ctr">
                        <a:spcAft>
                          <a:spcPts val="0"/>
                        </a:spcAft>
                      </a:pPr>
                      <a:r>
                        <a:rPr lang="en-US" sz="2000" dirty="0">
                          <a:effectLst/>
                        </a:rPr>
                        <a:t>Total Quantity</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2000" dirty="0">
                          <a:effectLst/>
                        </a:rPr>
                        <a:t>Remarks</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r>
              <a:tr h="309886">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ctr"/>
                </a:tc>
                <a:tc gridSpan="2">
                  <a:txBody>
                    <a:bodyPr/>
                    <a:lstStyle/>
                    <a:p>
                      <a:pPr algn="ctr">
                        <a:spcAft>
                          <a:spcPts val="0"/>
                        </a:spcAft>
                      </a:pPr>
                      <a:r>
                        <a:rPr lang="en-US" sz="2000">
                          <a:effectLst/>
                        </a:rPr>
                        <a:t>L</a:t>
                      </a: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ctr"/>
                </a:tc>
                <a:tc hMerge="1">
                  <a:txBody>
                    <a:bodyPr/>
                    <a:lstStyle/>
                    <a:p>
                      <a:pPr algn="ctr">
                        <a:spcAft>
                          <a:spcPts val="0"/>
                        </a:spcAft>
                      </a:pP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2000">
                          <a:effectLst/>
                        </a:rPr>
                        <a:t>B</a:t>
                      </a: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2000" dirty="0">
                          <a:effectLst/>
                        </a:rPr>
                        <a:t>H / D</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ctr"/>
                </a:tc>
                <a:tc>
                  <a:txBody>
                    <a:bodyPr/>
                    <a:lstStyle/>
                    <a:p>
                      <a:pPr algn="ctr">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ctr"/>
                </a:tc>
              </a:tr>
              <a:tr h="309886">
                <a:tc>
                  <a:txBody>
                    <a:bodyPr/>
                    <a:lstStyle/>
                    <a:p>
                      <a:pPr algn="just">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gridSpan="2">
                  <a:txBody>
                    <a:bodyPr/>
                    <a:lstStyle/>
                    <a:p>
                      <a:pPr algn="just">
                        <a:spcAft>
                          <a:spcPts val="0"/>
                        </a:spcAft>
                      </a:pPr>
                      <a:r>
                        <a:rPr lang="en-US" sz="2000">
                          <a:effectLst/>
                        </a:rPr>
                        <a:t> </a:t>
                      </a: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pPr algn="just">
                        <a:spcAft>
                          <a:spcPts val="0"/>
                        </a:spcAft>
                      </a:pP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2000">
                          <a:effectLst/>
                        </a:rPr>
                        <a:t> </a:t>
                      </a: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2000">
                          <a:effectLst/>
                        </a:rPr>
                        <a:t> </a:t>
                      </a: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2000">
                          <a:effectLst/>
                        </a:rPr>
                        <a:t> </a:t>
                      </a: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r>
              <a:tr h="619772">
                <a:tc gridSpan="5">
                  <a:txBody>
                    <a:bodyPr/>
                    <a:lstStyle/>
                    <a:p>
                      <a:pPr algn="just">
                        <a:spcAft>
                          <a:spcPts val="0"/>
                        </a:spcAft>
                      </a:pPr>
                      <a:r>
                        <a:rPr lang="en-US" sz="2000" dirty="0">
                          <a:effectLst/>
                        </a:rPr>
                        <a:t>Measurement </a:t>
                      </a:r>
                      <a:r>
                        <a:rPr lang="en-US" sz="2000" dirty="0" smtClean="0">
                          <a:effectLst/>
                        </a:rPr>
                        <a:t>Taken </a:t>
                      </a:r>
                      <a:r>
                        <a:rPr lang="en-US" sz="2000" dirty="0">
                          <a:effectLst/>
                        </a:rPr>
                        <a:t>By:……………………………….</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pPr algn="ctr">
                        <a:spcAft>
                          <a:spcPts val="0"/>
                        </a:spcAft>
                      </a:pP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rowSpan="4">
                  <a:txBody>
                    <a:bodyPr/>
                    <a:lstStyle/>
                    <a:p>
                      <a:pPr algn="ctr">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p>
                      <a:pPr algn="just">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p>
                      <a:pPr algn="just">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p>
                      <a:pPr algn="just">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gridSpan="3">
                  <a:txBody>
                    <a:bodyPr/>
                    <a:lstStyle/>
                    <a:p>
                      <a:pPr algn="just">
                        <a:spcAft>
                          <a:spcPts val="0"/>
                        </a:spcAft>
                      </a:pPr>
                      <a:r>
                        <a:rPr lang="en-US" sz="2000" dirty="0">
                          <a:effectLst/>
                        </a:rPr>
                        <a:t>Contractor's Representative:…………</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hMerge="1">
                  <a:txBody>
                    <a:bodyPr/>
                    <a:lstStyle/>
                    <a:p>
                      <a:endParaRPr lang="en-AU"/>
                    </a:p>
                  </a:txBody>
                  <a:tcPr/>
                </a:tc>
              </a:tr>
              <a:tr h="309886">
                <a:tc>
                  <a:txBody>
                    <a:bodyPr/>
                    <a:lstStyle/>
                    <a:p>
                      <a:pPr algn="just">
                        <a:spcAft>
                          <a:spcPts val="0"/>
                        </a:spcAft>
                      </a:pPr>
                      <a:r>
                        <a:rPr lang="en-US" sz="900" dirty="0">
                          <a:effectLst/>
                        </a:rPr>
                        <a:t> </a:t>
                      </a:r>
                      <a:endParaRPr lang="en-AU" sz="1100" dirty="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c gridSpan="2">
                  <a:txBody>
                    <a:bodyPr/>
                    <a:lstStyle/>
                    <a:p>
                      <a:pPr algn="just">
                        <a:spcAft>
                          <a:spcPts val="0"/>
                        </a:spcAft>
                      </a:pPr>
                      <a:r>
                        <a:rPr lang="en-US" sz="2000">
                          <a:effectLst/>
                        </a:rPr>
                        <a:t> </a:t>
                      </a: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pPr algn="just">
                        <a:spcAft>
                          <a:spcPts val="0"/>
                        </a:spcAft>
                      </a:pP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vMerge="1">
                  <a:txBody>
                    <a:bodyPr/>
                    <a:lstStyle/>
                    <a:p>
                      <a:endParaRPr lang="en-AU"/>
                    </a:p>
                  </a:txBody>
                  <a:tcPr/>
                </a:tc>
                <a:tc>
                  <a:txBody>
                    <a:bodyPr/>
                    <a:lstStyle/>
                    <a:p>
                      <a:pPr algn="just">
                        <a:spcAft>
                          <a:spcPts val="0"/>
                        </a:spcAft>
                      </a:pPr>
                      <a:r>
                        <a:rPr lang="en-US" sz="2000">
                          <a:effectLst/>
                        </a:rPr>
                        <a:t> </a:t>
                      </a:r>
                      <a:endParaRPr lang="en-AU" sz="200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900">
                          <a:effectLst/>
                        </a:rPr>
                        <a:t> </a:t>
                      </a:r>
                      <a:endParaRPr lang="en-AU" sz="1100">
                        <a:effectLst/>
                        <a:latin typeface="Times New Roman" panose="02020603050405020304" pitchFamily="18" charset="0"/>
                        <a:ea typeface="Times New Roman" panose="02020603050405020304" pitchFamily="18" charset="0"/>
                        <a:cs typeface="Mangal"/>
                      </a:endParaRPr>
                    </a:p>
                  </a:txBody>
                  <a:tcPr marL="68580" marR="68580" marT="0" marB="0" anchor="b"/>
                </a:tc>
              </a:tr>
              <a:tr h="309886">
                <a:tc gridSpan="3">
                  <a:txBody>
                    <a:bodyPr/>
                    <a:lstStyle/>
                    <a:p>
                      <a:pPr algn="just">
                        <a:spcAft>
                          <a:spcPts val="0"/>
                        </a:spcAft>
                      </a:pPr>
                      <a:r>
                        <a:rPr lang="en-US" sz="2000" dirty="0">
                          <a:effectLst/>
                        </a:rPr>
                        <a:t>Checked By:………………….</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hMerge="1">
                  <a:txBody>
                    <a:bodyPr/>
                    <a:lstStyle/>
                    <a:p>
                      <a:endParaRPr lang="en-AU"/>
                    </a:p>
                  </a:txBody>
                  <a:tcPr/>
                </a:tc>
                <a:tc gridSpan="2">
                  <a:txBody>
                    <a:bodyPr/>
                    <a:lstStyle/>
                    <a:p>
                      <a:pPr algn="just">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pPr algn="just">
                        <a:spcAft>
                          <a:spcPts val="0"/>
                        </a:spcAft>
                      </a:pP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vMerge="1">
                  <a:txBody>
                    <a:bodyPr/>
                    <a:lstStyle/>
                    <a:p>
                      <a:endParaRPr lang="en-AU"/>
                    </a:p>
                  </a:txBody>
                  <a:tcPr/>
                </a:tc>
                <a:tc gridSpan="3">
                  <a:txBody>
                    <a:bodyPr/>
                    <a:lstStyle/>
                    <a:p>
                      <a:pPr algn="just">
                        <a:spcAft>
                          <a:spcPts val="0"/>
                        </a:spcAft>
                      </a:pPr>
                      <a:r>
                        <a:rPr lang="en-US" sz="2000" dirty="0">
                          <a:effectLst/>
                        </a:rPr>
                        <a:t>Approved By:………….</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endParaRPr lang="en-AU"/>
                    </a:p>
                  </a:txBody>
                  <a:tcPr/>
                </a:tc>
                <a:tc hMerge="1">
                  <a:txBody>
                    <a:bodyPr/>
                    <a:lstStyle/>
                    <a:p>
                      <a:endParaRPr lang="en-AU"/>
                    </a:p>
                  </a:txBody>
                  <a:tcPr/>
                </a:tc>
              </a:tr>
              <a:tr h="309886">
                <a:tc>
                  <a:txBody>
                    <a:bodyPr/>
                    <a:lstStyle/>
                    <a:p>
                      <a:pPr algn="just">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gridSpan="2">
                  <a:txBody>
                    <a:bodyPr/>
                    <a:lstStyle/>
                    <a:p>
                      <a:pPr algn="just">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hMerge="1">
                  <a:txBody>
                    <a:bodyPr/>
                    <a:lstStyle/>
                    <a:p>
                      <a:pPr algn="just">
                        <a:spcAft>
                          <a:spcPts val="0"/>
                        </a:spcAft>
                      </a:pP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vMerge="1">
                  <a:txBody>
                    <a:bodyPr/>
                    <a:lstStyle/>
                    <a:p>
                      <a:endParaRPr lang="en-AU"/>
                    </a:p>
                  </a:txBody>
                  <a:tcPr/>
                </a:tc>
                <a:tc>
                  <a:txBody>
                    <a:bodyPr/>
                    <a:lstStyle/>
                    <a:p>
                      <a:pPr algn="just">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c>
                  <a:txBody>
                    <a:bodyPr/>
                    <a:lstStyle/>
                    <a:p>
                      <a:pPr algn="just">
                        <a:spcAft>
                          <a:spcPts val="0"/>
                        </a:spcAft>
                      </a:pPr>
                      <a:r>
                        <a:rPr lang="en-US" sz="2000" dirty="0">
                          <a:effectLst/>
                        </a:rPr>
                        <a:t> </a:t>
                      </a:r>
                      <a:endParaRPr lang="en-AU" sz="2000" dirty="0">
                        <a:effectLst/>
                        <a:latin typeface="Times New Roman" panose="02020603050405020304" pitchFamily="18" charset="0"/>
                        <a:ea typeface="Times New Roman" panose="02020603050405020304" pitchFamily="18" charset="0"/>
                        <a:cs typeface="Mangal"/>
                      </a:endParaRPr>
                    </a:p>
                  </a:txBody>
                  <a:tcPr marL="68580" marR="68580" marT="0" marB="0" anchor="b"/>
                </a:tc>
              </a:tr>
            </a:tbl>
          </a:graphicData>
        </a:graphic>
      </p:graphicFrame>
      <p:sp>
        <p:nvSpPr>
          <p:cNvPr id="5" name="Title 1"/>
          <p:cNvSpPr>
            <a:spLocks noGrp="1"/>
          </p:cNvSpPr>
          <p:nvPr>
            <p:ph type="title"/>
          </p:nvPr>
        </p:nvSpPr>
        <p:spPr>
          <a:xfrm>
            <a:off x="650565" y="0"/>
            <a:ext cx="9916794"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MEASUREMENT BOOK AND MUSTER </a:t>
            </a:r>
            <a:r>
              <a:rPr lang="en-AU" sz="3600" b="1" dirty="0" smtClean="0">
                <a:solidFill>
                  <a:srgbClr val="002060"/>
                </a:solidFill>
                <a:latin typeface="Times New Roman" panose="02020603050405020304" pitchFamily="18" charset="0"/>
                <a:cs typeface="Times New Roman" panose="02020603050405020304" pitchFamily="18" charset="0"/>
              </a:rPr>
              <a:t>ROLL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4497766" y="5815587"/>
            <a:ext cx="2044086"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[6]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950462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3966" y="1206645"/>
            <a:ext cx="5618871" cy="5334831"/>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Muster Rolls actually the register of employee data which is usually kept in the factory or establishment.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Muster Roll is commonly used in the department to make payment to the labor engaged in daily wages.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should be clearly maintained as payment to the labor is done on the basis of this roll.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98474" y="0"/>
            <a:ext cx="11588262"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MEASUREMENT BOOK AND MUSTER </a:t>
            </a:r>
            <a:r>
              <a:rPr lang="en-AU" sz="3600" b="1" dirty="0" smtClean="0">
                <a:solidFill>
                  <a:srgbClr val="002060"/>
                </a:solidFill>
                <a:latin typeface="Times New Roman" panose="02020603050405020304" pitchFamily="18" charset="0"/>
                <a:cs typeface="Times New Roman" panose="02020603050405020304" pitchFamily="18" charset="0"/>
              </a:rPr>
              <a:t>ROLL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6194474" y="1325563"/>
            <a:ext cx="5492262" cy="5632311"/>
          </a:xfrm>
          <a:prstGeom prst="rect">
            <a:avLst/>
          </a:prstGeom>
        </p:spPr>
        <p:txBody>
          <a:bodyPr wrap="square">
            <a:spAutoFit/>
          </a:bodyPr>
          <a:lstStyle/>
          <a:p>
            <a:pPr lvl="0" algn="just">
              <a:spcAft>
                <a:spcPts val="0"/>
              </a:spcAft>
              <a:buSzPts val="1100"/>
            </a:pPr>
            <a:r>
              <a:rPr lang="en-US" sz="2400" b="1" dirty="0">
                <a:latin typeface="Times New Roman" panose="02020603050405020304" pitchFamily="18" charset="0"/>
                <a:cs typeface="Times New Roman" panose="02020603050405020304" pitchFamily="18" charset="0"/>
              </a:rPr>
              <a:t>It usually consists of the following:</a:t>
            </a:r>
            <a:endParaRPr lang="en-US" sz="24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SzPts val="1100"/>
              <a:buFont typeface="Symbol" panose="05050102010706020507" pitchFamily="18" charset="2"/>
              <a:buChar char=""/>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Name </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of employee</a:t>
            </a:r>
            <a:endParaRPr lang="en-A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SzPts val="1100"/>
              <a:buFont typeface="Symbol" panose="05050102010706020507" pitchFamily="18" charset="2"/>
              <a:buChar char=""/>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Age</a:t>
            </a:r>
            <a:endParaRPr lang="en-A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SzPts val="1100"/>
              <a:buFont typeface="Symbol" panose="05050102010706020507" pitchFamily="18" charset="2"/>
              <a:buChar char=""/>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Sex</a:t>
            </a:r>
            <a:endParaRPr lang="en-A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SzPts val="1100"/>
              <a:buFont typeface="Symbol" panose="05050102010706020507" pitchFamily="18" charset="2"/>
              <a:buChar char=""/>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Date of joining</a:t>
            </a:r>
            <a:endParaRPr lang="en-A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SzPts val="1100"/>
              <a:buFont typeface="Symbol" panose="05050102010706020507" pitchFamily="18" charset="2"/>
              <a:buChar char=""/>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Roll/Employee number</a:t>
            </a:r>
            <a:endParaRPr lang="en-A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SzPts val="1100"/>
              <a:buFont typeface="Symbol" panose="05050102010706020507" pitchFamily="18" charset="2"/>
              <a:buChar char=""/>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Type of employment: </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Regular/Contract/Casual</a:t>
            </a:r>
            <a:endParaRPr lang="en-A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SzPts val="1100"/>
              <a:buFont typeface="Symbol" panose="05050102010706020507" pitchFamily="18" charset="2"/>
              <a:buChar char=""/>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Category(Designation): Management/Supervisor/Skilled/Semi-Skilled/Unskilled</a:t>
            </a:r>
            <a:endParaRPr lang="en-A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SzPts val="1100"/>
              <a:buFont typeface="Symbol" panose="05050102010706020507" pitchFamily="18" charset="2"/>
              <a:buChar char=""/>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Rate of payment</a:t>
            </a:r>
            <a:endParaRPr lang="en-A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SzPts val="1100"/>
              <a:buFont typeface="Symbol" panose="05050102010706020507" pitchFamily="18" charset="2"/>
              <a:buChar char=""/>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Shift (if applicable)</a:t>
            </a:r>
            <a:endParaRPr lang="en-A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SzPts val="1100"/>
              <a:buFont typeface="Symbol" panose="05050102010706020507" pitchFamily="18" charset="2"/>
              <a:buChar char=""/>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Attendance</a:t>
            </a:r>
          </a:p>
          <a:p>
            <a:pPr lvl="0" algn="just">
              <a:spcAft>
                <a:spcPts val="0"/>
              </a:spcAft>
              <a:buSzPts val="1100"/>
            </a:pP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550150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0237" y="1325563"/>
            <a:ext cx="10515600" cy="4351338"/>
          </a:xfrm>
        </p:spPr>
        <p:txBody>
          <a:bodyPr/>
          <a:lstStyle/>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Muster roll </a:t>
            </a:r>
            <a:r>
              <a:rPr lang="en-US" b="1" dirty="0">
                <a:latin typeface="Times New Roman" panose="02020603050405020304" pitchFamily="18" charset="0"/>
                <a:cs typeface="Times New Roman" panose="02020603050405020304" pitchFamily="18" charset="0"/>
              </a:rPr>
              <a:t>has three </a:t>
            </a:r>
            <a:r>
              <a:rPr lang="en-US" b="1" dirty="0" smtClean="0">
                <a:latin typeface="Times New Roman" panose="02020603050405020304" pitchFamily="18" charset="0"/>
                <a:cs typeface="Times New Roman" panose="02020603050405020304" pitchFamily="18" charset="0"/>
              </a:rPr>
              <a:t>parts [6] </a:t>
            </a:r>
            <a:endParaRPr lang="en-AU" b="1" dirty="0">
              <a:latin typeface="Times New Roman" panose="02020603050405020304" pitchFamily="18" charset="0"/>
              <a:cs typeface="Times New Roman" panose="02020603050405020304" pitchFamily="18" charset="0"/>
            </a:endParaRPr>
          </a:p>
          <a:p>
            <a:pPr marL="0" lv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Part I:</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Detailed </a:t>
            </a:r>
            <a:r>
              <a:rPr lang="en-US" b="1" dirty="0">
                <a:latin typeface="Times New Roman" panose="02020603050405020304" pitchFamily="18" charset="0"/>
                <a:cs typeface="Times New Roman" panose="02020603050405020304" pitchFamily="18" charset="0"/>
              </a:rPr>
              <a:t>information about labor engaged, attendance, rate, the total amount to be paid, signature columns, etc.</a:t>
            </a:r>
            <a:endParaRPr lang="en-AU" b="1" dirty="0">
              <a:latin typeface="Times New Roman" panose="02020603050405020304" pitchFamily="18" charset="0"/>
              <a:cs typeface="Times New Roman" panose="02020603050405020304" pitchFamily="18" charset="0"/>
            </a:endParaRPr>
          </a:p>
          <a:p>
            <a:pPr marL="0" lv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Part II: </a:t>
            </a:r>
            <a:r>
              <a:rPr lang="en-US" b="1" dirty="0">
                <a:latin typeface="Times New Roman" panose="02020603050405020304" pitchFamily="18" charset="0"/>
                <a:cs typeface="Times New Roman" panose="02020603050405020304" pitchFamily="18" charset="0"/>
              </a:rPr>
              <a:t>Record of unpaid Wages</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Part III: </a:t>
            </a:r>
            <a:r>
              <a:rPr lang="en-US" b="1" dirty="0">
                <a:latin typeface="Times New Roman" panose="02020603050405020304" pitchFamily="18" charset="0"/>
                <a:cs typeface="Times New Roman" panose="02020603050405020304" pitchFamily="18" charset="0"/>
              </a:rPr>
              <a:t>Record of completed works for which payment is to </a:t>
            </a:r>
            <a:r>
              <a:rPr lang="en-US" b="1" dirty="0" smtClean="0">
                <a:latin typeface="Times New Roman" panose="02020603050405020304" pitchFamily="18" charset="0"/>
                <a:cs typeface="Times New Roman" panose="02020603050405020304" pitchFamily="18" charset="0"/>
              </a:rPr>
              <a:t>be made.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0" y="0"/>
            <a:ext cx="121920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MEASUREMENT BOOK AND MUSTER </a:t>
            </a:r>
            <a:r>
              <a:rPr lang="en-AU" sz="3600" b="1" dirty="0" smtClean="0">
                <a:solidFill>
                  <a:srgbClr val="002060"/>
                </a:solidFill>
                <a:latin typeface="Times New Roman" panose="02020603050405020304" pitchFamily="18" charset="0"/>
                <a:cs typeface="Times New Roman" panose="02020603050405020304" pitchFamily="18" charset="0"/>
              </a:rPr>
              <a:t>ROLL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78325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orm 2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9636" y="1669690"/>
            <a:ext cx="8753475" cy="496252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707366" y="155275"/>
            <a:ext cx="10196423"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MEASUREMENT BOOK AND MUSTER </a:t>
            </a:r>
            <a:r>
              <a:rPr lang="en-AU" sz="3600" b="1" dirty="0" smtClean="0">
                <a:solidFill>
                  <a:srgbClr val="002060"/>
                </a:solidFill>
                <a:latin typeface="Times New Roman" panose="02020603050405020304" pitchFamily="18" charset="0"/>
                <a:cs typeface="Times New Roman" panose="02020603050405020304" pitchFamily="18" charset="0"/>
              </a:rPr>
              <a:t>ROLL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9753111" y="4150953"/>
            <a:ext cx="2044086"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[8]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54866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20"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a:xfrm>
            <a:off x="317695" y="1086412"/>
            <a:ext cx="9811043" cy="5666080"/>
          </a:xfrm>
        </p:spPr>
        <p:txBody>
          <a:bodyPr>
            <a:normAutofit lnSpcReduction="10000"/>
          </a:bodyPr>
          <a:lstStyle/>
          <a:p>
            <a:pPr marL="0" indent="0" algn="just">
              <a:buNone/>
            </a:pPr>
            <a:r>
              <a:rPr lang="en-AU" b="1" dirty="0">
                <a:latin typeface="Times New Roman" panose="02020603050405020304" pitchFamily="18" charset="0"/>
                <a:cs typeface="Times New Roman" panose="02020603050405020304" pitchFamily="18" charset="0"/>
              </a:rPr>
              <a:t>[1]What Is Construction Site Preparation? </a:t>
            </a:r>
            <a:r>
              <a:rPr lang="en-AU" b="1" dirty="0" smtClean="0">
                <a:latin typeface="Times New Roman" panose="02020603050405020304" pitchFamily="18" charset="0"/>
                <a:cs typeface="Times New Roman" panose="02020603050405020304" pitchFamily="18" charset="0"/>
              </a:rPr>
              <a:t>by</a:t>
            </a:r>
            <a:r>
              <a:rPr lang="en-AU" b="1" dirty="0">
                <a:latin typeface="Times New Roman" panose="02020603050405020304" pitchFamily="18" charset="0"/>
                <a:cs typeface="Times New Roman" panose="02020603050405020304" pitchFamily="18" charset="0"/>
              </a:rPr>
              <a:t> Tom Belmont on November 30, 2022, accessed on October 13, 2023, </a:t>
            </a:r>
            <a:r>
              <a:rPr lang="en-AU" b="1" dirty="0">
                <a:latin typeface="Times New Roman" panose="02020603050405020304" pitchFamily="18" charset="0"/>
                <a:cs typeface="Times New Roman" panose="02020603050405020304" pitchFamily="18" charset="0"/>
                <a:hlinkClick r:id="rId2"/>
              </a:rPr>
              <a:t>https://www.bigrentz.com/blog/site-preparation</a:t>
            </a:r>
            <a:r>
              <a:rPr lang="en-AU" b="1" dirty="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“Study </a:t>
            </a:r>
            <a:r>
              <a:rPr lang="en-AU" b="1" dirty="0">
                <a:latin typeface="Times New Roman" panose="02020603050405020304" pitchFamily="18" charset="0"/>
                <a:cs typeface="Times New Roman" panose="02020603050405020304" pitchFamily="18" charset="0"/>
              </a:rPr>
              <a:t>of Job Layout for Construction Project”, </a:t>
            </a:r>
            <a:r>
              <a:rPr lang="en-AU" b="1" dirty="0" err="1">
                <a:latin typeface="Times New Roman" panose="02020603050405020304" pitchFamily="18" charset="0"/>
                <a:cs typeface="Times New Roman" panose="02020603050405020304" pitchFamily="18" charset="0"/>
              </a:rPr>
              <a:t>Soygaonkar</a:t>
            </a:r>
            <a:r>
              <a:rPr lang="en-AU" b="1" dirty="0">
                <a:latin typeface="Times New Roman" panose="02020603050405020304" pitchFamily="18" charset="0"/>
                <a:cs typeface="Times New Roman" panose="02020603050405020304" pitchFamily="18" charset="0"/>
              </a:rPr>
              <a:t> Amit R. , P. P. </a:t>
            </a:r>
            <a:r>
              <a:rPr lang="en-AU" b="1" dirty="0" err="1">
                <a:latin typeface="Times New Roman" panose="02020603050405020304" pitchFamily="18" charset="0"/>
                <a:cs typeface="Times New Roman" panose="02020603050405020304" pitchFamily="18" charset="0"/>
              </a:rPr>
              <a:t>Bhangale</a:t>
            </a:r>
            <a:r>
              <a:rPr lang="en-AU" b="1" dirty="0">
                <a:latin typeface="Times New Roman" panose="02020603050405020304" pitchFamily="18" charset="0"/>
                <a:cs typeface="Times New Roman" panose="02020603050405020304" pitchFamily="18" charset="0"/>
              </a:rPr>
              <a:t>, International Journal of Engineering and Research Technology</a:t>
            </a:r>
            <a:r>
              <a:rPr lang="en-AU" b="1" dirty="0" smtClean="0">
                <a:latin typeface="Times New Roman" panose="02020603050405020304" pitchFamily="18" charset="0"/>
                <a:cs typeface="Times New Roman" panose="02020603050405020304" pitchFamily="18" charset="0"/>
              </a:rPr>
              <a:t>, Volume 03, Issue 11 (November 2104), accessed on 14</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October 2023</a:t>
            </a:r>
            <a:r>
              <a:rPr lang="en-AU" b="1"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hlinkClick r:id="rId3"/>
              </a:rPr>
              <a:t>https://</a:t>
            </a:r>
            <a:r>
              <a:rPr lang="en-AU" b="1" dirty="0" smtClean="0">
                <a:latin typeface="Times New Roman" panose="02020603050405020304" pitchFamily="18" charset="0"/>
                <a:cs typeface="Times New Roman" panose="02020603050405020304" pitchFamily="18" charset="0"/>
                <a:hlinkClick r:id="rId3"/>
              </a:rPr>
              <a:t>www.ijert.org/study-of-job-layout-for-construction-project</a:t>
            </a:r>
            <a:r>
              <a:rPr lang="en-AU" b="1" dirty="0" smtClean="0">
                <a:latin typeface="Times New Roman" panose="02020603050405020304" pitchFamily="18" charset="0"/>
                <a:cs typeface="Times New Roman" panose="02020603050405020304" pitchFamily="18" charset="0"/>
              </a:rPr>
              <a:t>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[3] </a:t>
            </a:r>
            <a:r>
              <a:rPr lang="en-AU" b="1" dirty="0">
                <a:latin typeface="Times New Roman" panose="02020603050405020304" pitchFamily="18" charset="0"/>
                <a:cs typeface="Times New Roman" panose="02020603050405020304" pitchFamily="18" charset="0"/>
              </a:rPr>
              <a:t>Guidelines for site layout or job layout at construction site, </a:t>
            </a:r>
            <a:r>
              <a:rPr lang="en-AU" b="1" dirty="0" err="1">
                <a:latin typeface="Times New Roman" panose="02020603050405020304" pitchFamily="18" charset="0"/>
                <a:cs typeface="Times New Roman" panose="02020603050405020304" pitchFamily="18" charset="0"/>
              </a:rPr>
              <a:t>Arka</a:t>
            </a:r>
            <a:r>
              <a:rPr lang="en-AU" b="1" dirty="0">
                <a:latin typeface="Times New Roman" panose="02020603050405020304" pitchFamily="18" charset="0"/>
                <a:cs typeface="Times New Roman" panose="02020603050405020304" pitchFamily="18" charset="0"/>
              </a:rPr>
              <a:t> Roy, accessed on 14</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4"/>
              </a:rPr>
              <a:t>https://www.linkedin.com/pulse/guidelines-site-layout-job-construction-arka-roy</a:t>
            </a:r>
            <a:r>
              <a:rPr lang="en-AU" b="1" dirty="0" smtClean="0">
                <a:latin typeface="Times New Roman" panose="02020603050405020304" pitchFamily="18" charset="0"/>
                <a:cs typeface="Times New Roman" panose="02020603050405020304" pitchFamily="18" charset="0"/>
                <a:hlinkClick r:id="rId4"/>
              </a:rPr>
              <a:t>/</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29205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8711" y="1108172"/>
            <a:ext cx="9417147" cy="5644319"/>
          </a:xfrm>
        </p:spPr>
        <p:txBody>
          <a:bodyPr>
            <a:normAutofit/>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[4] </a:t>
            </a:r>
            <a:r>
              <a:rPr lang="en-AU" b="1" dirty="0">
                <a:latin typeface="Times New Roman" panose="02020603050405020304" pitchFamily="18" charset="0"/>
                <a:cs typeface="Times New Roman" panose="02020603050405020304" pitchFamily="18" charset="0"/>
              </a:rPr>
              <a:t>Construction Site </a:t>
            </a:r>
            <a:r>
              <a:rPr lang="en-AU" b="1" dirty="0" smtClean="0">
                <a:latin typeface="Times New Roman" panose="02020603050405020304" pitchFamily="18" charset="0"/>
                <a:cs typeface="Times New Roman" panose="02020603050405020304" pitchFamily="18" charset="0"/>
              </a:rPr>
              <a:t>Layout, </a:t>
            </a:r>
            <a:r>
              <a:rPr lang="en-AU" b="1" dirty="0">
                <a:latin typeface="Times New Roman" panose="02020603050405020304" pitchFamily="18" charset="0"/>
                <a:cs typeface="Times New Roman" panose="02020603050405020304" pitchFamily="18" charset="0"/>
              </a:rPr>
              <a:t>by </a:t>
            </a:r>
            <a:r>
              <a:rPr lang="en-AU" b="1" dirty="0" err="1">
                <a:latin typeface="Times New Roman" panose="02020603050405020304" pitchFamily="18" charset="0"/>
                <a:cs typeface="Times New Roman" panose="02020603050405020304" pitchFamily="18" charset="0"/>
              </a:rPr>
              <a:t>Christoph</a:t>
            </a:r>
            <a:r>
              <a:rPr lang="en-AU" b="1" dirty="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Roser</a:t>
            </a:r>
            <a:r>
              <a:rPr lang="en-AU" b="1" dirty="0" smtClean="0">
                <a:latin typeface="Times New Roman" panose="02020603050405020304" pitchFamily="18" charset="0"/>
                <a:cs typeface="Times New Roman" panose="02020603050405020304" pitchFamily="18" charset="0"/>
              </a:rPr>
              <a:t>, accessed on 14</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2"/>
              </a:rPr>
              <a:t>https://www.allaboutlean.com/lean-construction/construction-site-plan</a:t>
            </a:r>
            <a:r>
              <a:rPr lang="en-AU" b="1" dirty="0" smtClean="0">
                <a:latin typeface="Times New Roman" panose="02020603050405020304" pitchFamily="18" charset="0"/>
                <a:cs typeface="Times New Roman" panose="02020603050405020304" pitchFamily="18" charset="0"/>
                <a:hlinkClick r:id="rId2"/>
              </a:rPr>
              <a:t>/</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[5] Records to be Maintained at Construction Site, Building Technology Guide, Building Byelaws, The Constructor,  accessed on 14</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October 2023</a:t>
            </a:r>
            <a:r>
              <a:rPr lang="en-AU" b="1"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hlinkClick r:id="rId3"/>
              </a:rPr>
              <a:t>https://theconstructor.org/construction/records-maintained-construction-site/9607</a:t>
            </a:r>
            <a:r>
              <a:rPr lang="en-AU" b="1" dirty="0" smtClean="0">
                <a:latin typeface="Times New Roman" panose="02020603050405020304" pitchFamily="18" charset="0"/>
                <a:cs typeface="Times New Roman" panose="02020603050405020304" pitchFamily="18" charset="0"/>
                <a:hlinkClick r:id="rId3"/>
              </a:rPr>
              <a:t>/</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[6] </a:t>
            </a:r>
            <a:r>
              <a:rPr lang="en-AU" b="1" i="1" dirty="0">
                <a:latin typeface="Times New Roman" panose="02020603050405020304" pitchFamily="18" charset="0"/>
                <a:cs typeface="Times New Roman" panose="02020603050405020304" pitchFamily="18" charset="0"/>
              </a:rPr>
              <a:t>Text Book of Construction Management: </a:t>
            </a:r>
            <a:r>
              <a:rPr lang="en-AU" b="1" dirty="0">
                <a:latin typeface="Times New Roman" panose="02020603050405020304" pitchFamily="18" charset="0"/>
                <a:cs typeface="Times New Roman" panose="02020603050405020304" pitchFamily="18" charset="0"/>
              </a:rPr>
              <a:t>S.K. Shrestha, Ram Kumar Shrestha and </a:t>
            </a:r>
            <a:r>
              <a:rPr lang="en-AU" b="1" dirty="0" err="1">
                <a:latin typeface="Times New Roman" panose="02020603050405020304" pitchFamily="18" charset="0"/>
                <a:cs typeface="Times New Roman" panose="02020603050405020304" pitchFamily="18" charset="0"/>
              </a:rPr>
              <a:t>Subash</a:t>
            </a:r>
            <a:r>
              <a:rPr lang="en-AU" b="1" dirty="0">
                <a:latin typeface="Times New Roman" panose="02020603050405020304" pitchFamily="18" charset="0"/>
                <a:cs typeface="Times New Roman" panose="02020603050405020304" pitchFamily="18" charset="0"/>
              </a:rPr>
              <a:t> Kumar </a:t>
            </a:r>
            <a:r>
              <a:rPr lang="en-AU" b="1" dirty="0" err="1">
                <a:latin typeface="Times New Roman" panose="02020603050405020304" pitchFamily="18" charset="0"/>
                <a:cs typeface="Times New Roman" panose="02020603050405020304" pitchFamily="18" charset="0"/>
              </a:rPr>
              <a:t>Bhattarai</a:t>
            </a:r>
            <a:r>
              <a:rPr lang="en-AU" b="1" dirty="0">
                <a:latin typeface="Times New Roman" panose="02020603050405020304" pitchFamily="18" charset="0"/>
                <a:cs typeface="Times New Roman" panose="02020603050405020304" pitchFamily="18" charset="0"/>
              </a:rPr>
              <a:t>, First Edition, Heritage Publisher and Distributors Pvt, Ltd, Kathmandu Nepal, 2014. </a:t>
            </a:r>
          </a:p>
          <a:p>
            <a:pPr marL="0" indent="0">
              <a:buNone/>
            </a:pPr>
            <a:endParaRPr lang="en-AU" dirty="0"/>
          </a:p>
        </p:txBody>
      </p:sp>
      <p:sp>
        <p:nvSpPr>
          <p:cNvPr id="4" name="Title 1"/>
          <p:cNvSpPr>
            <a:spLocks noGrp="1"/>
          </p:cNvSpPr>
          <p:nvPr>
            <p:ph type="title"/>
          </p:nvPr>
        </p:nvSpPr>
        <p:spPr>
          <a:xfrm>
            <a:off x="711591" y="0"/>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54682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657492" cy="4351338"/>
          </a:xfrm>
        </p:spPr>
        <p:txBody>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[7] </a:t>
            </a:r>
            <a:r>
              <a:rPr lang="en-AU" b="1" dirty="0">
                <a:latin typeface="Times New Roman" panose="02020603050405020304" pitchFamily="18" charset="0"/>
                <a:cs typeface="Times New Roman" panose="02020603050405020304" pitchFamily="18" charset="0"/>
              </a:rPr>
              <a:t>Construction billing methods &amp; best </a:t>
            </a:r>
            <a:r>
              <a:rPr lang="en-AU" b="1" dirty="0" smtClean="0">
                <a:latin typeface="Times New Roman" panose="02020603050405020304" pitchFamily="18" charset="0"/>
                <a:cs typeface="Times New Roman" panose="02020603050405020304" pitchFamily="18" charset="0"/>
              </a:rPr>
              <a:t>practices, by Ben Morse March </a:t>
            </a:r>
            <a:r>
              <a:rPr lang="en-AU" b="1" dirty="0">
                <a:latin typeface="Times New Roman" panose="02020603050405020304" pitchFamily="18" charset="0"/>
                <a:cs typeface="Times New Roman" panose="02020603050405020304" pitchFamily="18" charset="0"/>
              </a:rPr>
              <a:t>3, </a:t>
            </a:r>
            <a:r>
              <a:rPr lang="en-AU" b="1" dirty="0" smtClean="0">
                <a:latin typeface="Times New Roman" panose="02020603050405020304" pitchFamily="18" charset="0"/>
                <a:cs typeface="Times New Roman" panose="02020603050405020304" pitchFamily="18" charset="0"/>
              </a:rPr>
              <a:t>2021, accessed on 15</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2"/>
              </a:rPr>
              <a:t>https://</a:t>
            </a:r>
            <a:r>
              <a:rPr lang="en-AU" b="1" dirty="0" smtClean="0">
                <a:latin typeface="Times New Roman" panose="02020603050405020304" pitchFamily="18" charset="0"/>
                <a:cs typeface="Times New Roman" panose="02020603050405020304" pitchFamily="18" charset="0"/>
                <a:hlinkClick r:id="rId2"/>
              </a:rPr>
              <a:t>tread.io/blog/construction-billing-methods-best-practices</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[8] </a:t>
            </a:r>
            <a:r>
              <a:rPr lang="en-AU" b="1" dirty="0">
                <a:latin typeface="Times New Roman" panose="02020603050405020304" pitchFamily="18" charset="0"/>
                <a:cs typeface="Times New Roman" panose="02020603050405020304" pitchFamily="18" charset="0"/>
              </a:rPr>
              <a:t>Muster Roll – Attendance Register in </a:t>
            </a:r>
            <a:r>
              <a:rPr lang="en-AU" b="1" dirty="0" smtClean="0">
                <a:latin typeface="Times New Roman" panose="02020603050405020304" pitchFamily="18" charset="0"/>
                <a:cs typeface="Times New Roman" panose="02020603050405020304" pitchFamily="18" charset="0"/>
              </a:rPr>
              <a:t>Payroll, accessed on 15</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3"/>
              </a:rPr>
              <a:t>https://</a:t>
            </a:r>
            <a:r>
              <a:rPr lang="en-AU" b="1" dirty="0" smtClean="0">
                <a:latin typeface="Times New Roman" panose="02020603050405020304" pitchFamily="18" charset="0"/>
                <a:cs typeface="Times New Roman" panose="02020603050405020304" pitchFamily="18" charset="0"/>
                <a:hlinkClick r:id="rId3"/>
              </a:rPr>
              <a:t>officeanywhere.io/payroll/muster-roll</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11497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1090</TotalTime>
  <Words>2933</Words>
  <Application>Microsoft Office PowerPoint</Application>
  <PresentationFormat>Widescreen</PresentationFormat>
  <Paragraphs>371</Paragraphs>
  <Slides>46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Calibri Light</vt:lpstr>
      <vt:lpstr>Mangal</vt:lpstr>
      <vt:lpstr>Symbol</vt:lpstr>
      <vt:lpstr>Times New Roman</vt:lpstr>
      <vt:lpstr>Wingdings</vt:lpstr>
      <vt:lpstr>Office Theme</vt:lpstr>
      <vt:lpstr>COURSE TITLE CONSTRUCTION ENGINEERING AND MANAGEMENT</vt:lpstr>
      <vt:lpstr>Learning Objective</vt:lpstr>
      <vt:lpstr>SITE SURVEYING AND PREPARATION </vt:lpstr>
      <vt:lpstr>SITE SURVEYING AND PREPARATION (Cont’d…)  </vt:lpstr>
      <vt:lpstr>SITE SURVEYING AND PREPARATION (Cont’d…)  </vt:lpstr>
      <vt:lpstr>SITE SURVEYING AND PREPARATION (Cont’d…)  </vt:lpstr>
      <vt:lpstr>SITE SURVEYING AND PREPARATION (Cont’d…)  </vt:lpstr>
      <vt:lpstr>SITE SURVEYING AND PREPARATION (Cont’d…)  </vt:lpstr>
      <vt:lpstr>ARRANGEMENT OF FACILITIES/JOB LAYOUT. </vt:lpstr>
      <vt:lpstr>ARRANGEMENT OF FACILITIES/JOB LAYOUT (Cont’d…) </vt:lpstr>
      <vt:lpstr>ARRANGEMENT OF FACILITIES/JOB LAYOUT (Cont’d…) </vt:lpstr>
      <vt:lpstr>ARRANGEMENT OF FACILITIES/JOB LAYOUT (Cont’d…) </vt:lpstr>
      <vt:lpstr>ARRANGEMENT OF FACILITIES/JOB LAYOUT (Cont’d…) </vt:lpstr>
      <vt:lpstr>ARRANGEMENT OF FACILITIES/JOB LAYOUT (Cont’d…) </vt:lpstr>
      <vt:lpstr>ARRANGEMENT OF FACILITIES/JOB LAYOUT (Cont’d…) </vt:lpstr>
      <vt:lpstr>ARRANGEMENT OF FACILITIES/JOB LAYOUT (Cont’d…) </vt:lpstr>
      <vt:lpstr>ROLES AND RESPONSIBILITIES OF SITE ENGINEER</vt:lpstr>
      <vt:lpstr>ROLES AND RESPONSIBILITIES OF SITE ENGINEER (Cont’d…) </vt:lpstr>
      <vt:lpstr>ROLES AND RESPONSIBILITIES OF SITE ENGINEER (Cont’d…) </vt:lpstr>
      <vt:lpstr>ROLES AND RESPONSIBILITIES OF SITE ENGINEER (Cont’d…) </vt:lpstr>
      <vt:lpstr>ROLES AND RESPONSIBILITIES OF SITE ENGINEER (Cont’d…) </vt:lpstr>
      <vt:lpstr>ROLES AND RESPONSIBILITIES OF SITE ENGINEER (Cont’d…) </vt:lpstr>
      <vt:lpstr>ROLES AND RESPONSIBILITIES OF SITE ENGINEER (Cont’d…) </vt:lpstr>
      <vt:lpstr>ROLES AND RESPONSIBILITIES OF SITE ENGINEER (Cont’d…) </vt:lpstr>
      <vt:lpstr>RECORD KEEPING AND DOCUMENTATION </vt:lpstr>
      <vt:lpstr>RECORD KEEPING AND DOCUMENTATION (Cont’d..) </vt:lpstr>
      <vt:lpstr>RECORD KEEPING AND DOCUMENTATION (Cont’d..) </vt:lpstr>
      <vt:lpstr>RECORD KEEPING AND DOCUMENTATION (Cont’d..) </vt:lpstr>
      <vt:lpstr>RECORD KEEPING AND DOCUMENTATION (Cont’d..) </vt:lpstr>
      <vt:lpstr>RECORD KEEPING AND DOCUMENTATION (Cont’d..) </vt:lpstr>
      <vt:lpstr>SITE ORDER BOOK </vt:lpstr>
      <vt:lpstr>SITE ORDER BOOK (Cont’d…)  </vt:lpstr>
      <vt:lpstr>PROCEDURE TO PREPARE BILLS</vt:lpstr>
      <vt:lpstr>PowerPoint Presentation</vt:lpstr>
      <vt:lpstr>PROCEDURE TO PREPARE BILLS (Cont’d…)</vt:lpstr>
      <vt:lpstr>PROCEDURE TO PREPARE BILLS (Cont’d…)</vt:lpstr>
      <vt:lpstr>PROCEDURE TO PREPARE BILLS (Cont’d…)</vt:lpstr>
      <vt:lpstr>PROCEDURE TO PREPARE BILLS (Cont’d…)</vt:lpstr>
      <vt:lpstr>MEASUREMENT BOOK AND MUSTER ROLL</vt:lpstr>
      <vt:lpstr>MEASUREMENT BOOK AND MUSTER ROLL (Cont’d…) </vt:lpstr>
      <vt:lpstr>MEASUREMENT BOOK AND MUSTER ROLL (Cont’d…) </vt:lpstr>
      <vt:lpstr>MEASUREMENT BOOK AND MUSTER ROLL (Cont’d…) </vt:lpstr>
      <vt:lpstr>MEASUREMENT BOOK AND MUSTER ROLL (Cont’d…) </vt:lpstr>
      <vt:lpstr>REFERENCES: </vt:lpstr>
      <vt:lpstr>REFERENCES (Cont’d…)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CONSTRUCTION ENGINEERING AND MANAGEMENT</dc:title>
  <dc:creator>Microsoft account</dc:creator>
  <cp:lastModifiedBy>Bikash Raj Joshi</cp:lastModifiedBy>
  <cp:revision>54</cp:revision>
  <dcterms:created xsi:type="dcterms:W3CDTF">2023-10-13T03:39:00Z</dcterms:created>
  <dcterms:modified xsi:type="dcterms:W3CDTF">2023-10-18T16:16:12Z</dcterms:modified>
</cp:coreProperties>
</file>