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2" r:id="rId6"/>
    <p:sldId id="263" r:id="rId7"/>
    <p:sldId id="264" r:id="rId8"/>
    <p:sldId id="265" r:id="rId9"/>
    <p:sldId id="267" r:id="rId10"/>
    <p:sldId id="269" r:id="rId11"/>
    <p:sldId id="266"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1" r:id="rId33"/>
    <p:sldId id="293" r:id="rId34"/>
    <p:sldId id="294" r:id="rId35"/>
    <p:sldId id="296" r:id="rId36"/>
    <p:sldId id="297" r:id="rId37"/>
    <p:sldId id="299" r:id="rId38"/>
    <p:sldId id="300" r:id="rId39"/>
    <p:sldId id="301" r:id="rId40"/>
    <p:sldId id="261" r:id="rId41"/>
    <p:sldId id="268" r:id="rId42"/>
    <p:sldId id="29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D497DDAE-CE7E-4AA2-8180-7938149E0CD8}" type="datetimeFigureOut">
              <a:rPr lang="en-AU" smtClean="0"/>
              <a:t>19/10/2023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508625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D497DDAE-CE7E-4AA2-8180-7938149E0CD8}" type="datetimeFigureOut">
              <a:rPr lang="en-AU" smtClean="0"/>
              <a:t>19/10/2023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311360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97DDAE-CE7E-4AA2-8180-7938149E0CD8}" type="datetimeFigureOut">
              <a:rPr lang="en-AU" smtClean="0"/>
              <a:t>19/10/2023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3213474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D497DDAE-CE7E-4AA2-8180-7938149E0CD8}" type="datetimeFigureOut">
              <a:rPr lang="en-AU" smtClean="0"/>
              <a:t>19/10/2023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965856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D497DDAE-CE7E-4AA2-8180-7938149E0CD8}" type="datetimeFigureOut">
              <a:rPr lang="en-AU" smtClean="0"/>
              <a:t>19/10/2023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4278330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D497DDAE-CE7E-4AA2-8180-7938149E0CD8}" type="datetimeFigureOut">
              <a:rPr lang="en-AU" smtClean="0"/>
              <a:t>19/10/2023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414892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97DDAE-CE7E-4AA2-8180-7938149E0CD8}" type="datetimeFigureOut">
              <a:rPr lang="en-AU" smtClean="0"/>
              <a:t>19/10/2023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2704431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97DDAE-CE7E-4AA2-8180-7938149E0CD8}" type="datetimeFigureOut">
              <a:rPr lang="en-AU" smtClean="0"/>
              <a:t>19/10/2023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3019044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97DDAE-CE7E-4AA2-8180-7938149E0CD8}" type="datetimeFigureOut">
              <a:rPr lang="en-AU" smtClean="0"/>
              <a:t>19/10/2023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1606912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D497DDAE-CE7E-4AA2-8180-7938149E0CD8}" type="datetimeFigureOut">
              <a:rPr lang="en-AU" smtClean="0"/>
              <a:t>19/10/2023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1695897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D497DDAE-CE7E-4AA2-8180-7938149E0CD8}" type="datetimeFigureOut">
              <a:rPr lang="en-AU" smtClean="0"/>
              <a:t>19/10/2023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43556AD-341D-4EF7-A1E0-6B9740B77B61}" type="slidenum">
              <a:rPr lang="en-AU" smtClean="0"/>
              <a:t>‹#›</a:t>
            </a:fld>
            <a:endParaRPr lang="en-AU"/>
          </a:p>
        </p:txBody>
      </p:sp>
    </p:spTree>
    <p:extLst>
      <p:ext uri="{BB962C8B-B14F-4D97-AF65-F5344CB8AC3E}">
        <p14:creationId xmlns:p14="http://schemas.microsoft.com/office/powerpoint/2010/main" val="3661995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97DDAE-CE7E-4AA2-8180-7938149E0CD8}" type="datetimeFigureOut">
              <a:rPr lang="en-AU" smtClean="0"/>
              <a:t>19/10/2023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3556AD-341D-4EF7-A1E0-6B9740B77B61}" type="slidenum">
              <a:rPr lang="en-AU" smtClean="0"/>
              <a:t>‹#›</a:t>
            </a:fld>
            <a:endParaRPr lang="en-AU"/>
          </a:p>
        </p:txBody>
      </p:sp>
    </p:spTree>
    <p:extLst>
      <p:ext uri="{BB962C8B-B14F-4D97-AF65-F5344CB8AC3E}">
        <p14:creationId xmlns:p14="http://schemas.microsoft.com/office/powerpoint/2010/main" val="2778385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business.adobe.com/blog/basics/monitoring-controlling"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www.cio.com/article/227977/six-sigma-quality-management-methodology.html"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pmi.org/learning/library#sort=&amp;f:Topics=[Technical%20Skills]" TargetMode="External"/><Relationship Id="rId2" Type="http://schemas.openxmlformats.org/officeDocument/2006/relationships/hyperlink" Target="https://www.pmi.org/learning/library#sort=&amp;f:ContentType=[Conference%20Paper]" TargetMode="External"/><Relationship Id="rId1" Type="http://schemas.openxmlformats.org/officeDocument/2006/relationships/slideLayout" Target="../slideLayouts/slideLayout2.xml"/><Relationship Id="rId6" Type="http://schemas.openxmlformats.org/officeDocument/2006/relationships/hyperlink" Target="https://dreamcivil.com/earned-value-analysis/" TargetMode="External"/><Relationship Id="rId5" Type="http://schemas.openxmlformats.org/officeDocument/2006/relationships/hyperlink" Target="https://www.pmi.org/learning/library/earned-value-management-systems-analysis-8026" TargetMode="External"/><Relationship Id="rId4" Type="http://schemas.openxmlformats.org/officeDocument/2006/relationships/hyperlink" Target="https://www.pmi.org/learning/library#sort=&amp;f:Topics=[Earned%20Value%20Man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fontScale="925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8 (Week 8) </a:t>
            </a:r>
          </a:p>
          <a:p>
            <a:r>
              <a:rPr lang="en-AU" sz="2800" b="1" dirty="0" smtClean="0">
                <a:solidFill>
                  <a:srgbClr val="002060"/>
                </a:solidFill>
                <a:latin typeface="Times New Roman" panose="02020603050405020304" pitchFamily="18" charset="0"/>
                <a:cs typeface="Times New Roman" panose="02020603050405020304" pitchFamily="18" charset="0"/>
              </a:rPr>
              <a:t>CONTROLLING OF CONSTRUCTION WORK</a:t>
            </a:r>
            <a:endParaRPr lang="en-AU" sz="2800" dirty="0" smtClean="0"/>
          </a:p>
          <a:p>
            <a:r>
              <a:rPr lang="en-AU" sz="3600" b="1" dirty="0" smtClean="0">
                <a:solidFill>
                  <a:srgbClr val="002060"/>
                </a:solidFill>
                <a:latin typeface="Times New Roman" panose="02020603050405020304" pitchFamily="18" charset="0"/>
                <a:cs typeface="Times New Roman" panose="02020603050405020304" pitchFamily="18" charset="0"/>
              </a:rPr>
              <a:t>Lecture </a:t>
            </a:r>
            <a:r>
              <a:rPr lang="en-AU" sz="3600" b="1" smtClean="0">
                <a:solidFill>
                  <a:srgbClr val="002060"/>
                </a:solidFill>
                <a:latin typeface="Times New Roman" panose="02020603050405020304" pitchFamily="18" charset="0"/>
                <a:cs typeface="Times New Roman" panose="02020603050405020304" pitchFamily="18" charset="0"/>
              </a:rPr>
              <a:t>- 8 </a:t>
            </a:r>
            <a:endParaRPr lang="en-AU" sz="3600" b="1" dirty="0" smtClean="0">
              <a:solidFill>
                <a:srgbClr val="002060"/>
              </a:solidFill>
              <a:latin typeface="Times New Roman" panose="02020603050405020304" pitchFamily="18" charset="0"/>
              <a:cs typeface="Times New Roman" panose="02020603050405020304" pitchFamily="18" charset="0"/>
            </a:endParaRPr>
          </a:p>
          <a:p>
            <a:pPr lvl="1">
              <a:lnSpc>
                <a:spcPct val="120000"/>
              </a:lnSpc>
            </a:pPr>
            <a:r>
              <a:rPr lang="en-AU" sz="2800" b="1" dirty="0" smtClean="0">
                <a:solidFill>
                  <a:srgbClr val="FF0000"/>
                </a:solidFill>
                <a:latin typeface="Times New Roman" panose="02020603050405020304" pitchFamily="18" charset="0"/>
                <a:cs typeface="Times New Roman" panose="02020603050405020304" pitchFamily="18" charset="0"/>
              </a:rPr>
              <a:t>Project Scope Control, Project Quality Control, </a:t>
            </a:r>
            <a:r>
              <a:rPr lang="en-AU" sz="2800" b="1" dirty="0" err="1" smtClean="0">
                <a:solidFill>
                  <a:srgbClr val="FF0000"/>
                </a:solidFill>
                <a:latin typeface="Times New Roman" panose="02020603050405020304" pitchFamily="18" charset="0"/>
                <a:cs typeface="Times New Roman" panose="02020603050405020304" pitchFamily="18" charset="0"/>
              </a:rPr>
              <a:t>Labor</a:t>
            </a:r>
            <a:r>
              <a:rPr lang="en-AU" sz="2800" b="1" dirty="0" smtClean="0">
                <a:solidFill>
                  <a:srgbClr val="FF0000"/>
                </a:solidFill>
                <a:latin typeface="Times New Roman" panose="02020603050405020304" pitchFamily="18" charset="0"/>
                <a:cs typeface="Times New Roman" panose="02020603050405020304" pitchFamily="18" charset="0"/>
              </a:rPr>
              <a:t> Productivity Control, Equipment Productivity Control, Work Schedule Control, Performance Control using EVA</a:t>
            </a:r>
            <a:endParaRPr lang="en-AU" sz="2800" b="1" dirty="0">
              <a:solidFill>
                <a:srgbClr val="FF0000"/>
              </a:solidFill>
              <a:latin typeface="Times New Roman" panose="02020603050405020304" pitchFamily="18" charset="0"/>
              <a:cs typeface="Times New Roman" panose="02020603050405020304" pitchFamily="18" charset="0"/>
            </a:endParaRPr>
          </a:p>
          <a:p>
            <a:endParaRPr lang="en-AU" sz="3600" b="1" dirty="0">
              <a:solidFill>
                <a:srgbClr val="002060"/>
              </a:solidFill>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753591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a:t>
            </a:r>
            <a:endParaRPr lang="en-AU" dirty="0"/>
          </a:p>
        </p:txBody>
      </p:sp>
      <p:sp>
        <p:nvSpPr>
          <p:cNvPr id="3" name="Content Placeholder 2"/>
          <p:cNvSpPr>
            <a:spLocks noGrp="1"/>
          </p:cNvSpPr>
          <p:nvPr>
            <p:ph idx="1"/>
          </p:nvPr>
        </p:nvSpPr>
        <p:spPr>
          <a:xfrm>
            <a:off x="645017" y="1407352"/>
            <a:ext cx="10515600" cy="5450648"/>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The main objective of this lecture is to understand about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Project Scope Control.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Project Quality Control.</a:t>
            </a:r>
          </a:p>
          <a:p>
            <a:pPr marL="342900" lvl="1" indent="-342900">
              <a:lnSpc>
                <a:spcPct val="100000"/>
              </a:lnSpc>
              <a:spcBef>
                <a:spcPts val="1000"/>
              </a:spcBef>
              <a:buFont typeface="Wingdings" panose="05000000000000000000" pitchFamily="2" charset="2"/>
              <a:buChar char="Ø"/>
            </a:pPr>
            <a:r>
              <a:rPr lang="en-AU" sz="2800" b="1" dirty="0" err="1" smtClean="0">
                <a:latin typeface="Times New Roman" panose="02020603050405020304" pitchFamily="18" charset="0"/>
                <a:cs typeface="Times New Roman" panose="02020603050405020304" pitchFamily="18" charset="0"/>
              </a:rPr>
              <a:t>Labor</a:t>
            </a:r>
            <a:r>
              <a:rPr lang="en-AU" sz="2800" b="1" dirty="0" smtClean="0">
                <a:latin typeface="Times New Roman" panose="02020603050405020304" pitchFamily="18" charset="0"/>
                <a:cs typeface="Times New Roman" panose="02020603050405020304" pitchFamily="18" charset="0"/>
              </a:rPr>
              <a:t> Productivity Control.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Equipment and Materials Productivity Control.</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Work Schedule Control.</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Performance Control Using EVA</a:t>
            </a:r>
            <a:endParaRPr lang="en-AU" sz="2800" b="1" dirty="0">
              <a:latin typeface="Times New Roman" panose="02020603050405020304" pitchFamily="18" charset="0"/>
              <a:cs typeface="Times New Roman" panose="02020603050405020304" pitchFamily="18" charset="0"/>
            </a:endParaRPr>
          </a:p>
          <a:p>
            <a:pPr marL="0" indent="0">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51009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895" y="-52476"/>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57895" y="1027134"/>
            <a:ext cx="9027018" cy="5830865"/>
          </a:xfrm>
        </p:spPr>
        <p:txBody>
          <a:bodyPr/>
          <a:lstStyle/>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During the implementation phase the paper works are translated into reality or physical form.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major role of the construction manager is to observe the performance of the project is in accordance with the planned standard or not.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process of comparing the actual field performance with the planned data and taking some actions is called the project monitoring and controlling.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Monitoring and Evaluation are essential tools, which helps to improve the efficiency of on-going projects and the selection and design of future projects. </a:t>
            </a:r>
          </a:p>
          <a:p>
            <a:pPr algn="just">
              <a:lnSpc>
                <a:spcPct val="11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988281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666408" cy="4351338"/>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management monitoring and controlling means actively reviewing the status of the project as it proceeds, evaluating potential obstacles, and implementing necessary changes. [1]</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also helps the project team to make a rational and improved decision about the project performance. It is must for achieving the objective of the project. </a:t>
            </a:r>
            <a:endParaRPr lang="en-AU"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207135" y="159063"/>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8864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01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SCOPE CONTROL </a:t>
            </a:r>
          </a:p>
        </p:txBody>
      </p:sp>
      <p:sp>
        <p:nvSpPr>
          <p:cNvPr id="3" name="Content Placeholder 2"/>
          <p:cNvSpPr>
            <a:spLocks noGrp="1"/>
          </p:cNvSpPr>
          <p:nvPr>
            <p:ph idx="1"/>
          </p:nvPr>
        </p:nvSpPr>
        <p:spPr>
          <a:xfrm>
            <a:off x="426077" y="949861"/>
            <a:ext cx="9233078" cy="5644121"/>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Project </a:t>
            </a:r>
            <a:r>
              <a:rPr lang="en-AU" b="1" dirty="0" smtClean="0">
                <a:latin typeface="Times New Roman" panose="02020603050405020304" pitchFamily="18" charset="0"/>
                <a:cs typeface="Times New Roman" panose="02020603050405020304" pitchFamily="18" charset="0"/>
              </a:rPr>
              <a:t>scope </a:t>
            </a:r>
            <a:r>
              <a:rPr lang="en-AU" b="1" dirty="0">
                <a:latin typeface="Times New Roman" panose="02020603050405020304" pitchFamily="18" charset="0"/>
                <a:cs typeface="Times New Roman" panose="02020603050405020304" pitchFamily="18" charset="0"/>
              </a:rPr>
              <a:t>management includes the processes required to ensure that the project includes all the work required, and only the work required to complete the work successfully. [2]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construction project scope defines the </a:t>
            </a:r>
            <a:r>
              <a:rPr lang="en-US" b="1" dirty="0">
                <a:solidFill>
                  <a:srgbClr val="C00000"/>
                </a:solidFill>
                <a:latin typeface="Times New Roman" panose="02020603050405020304" pitchFamily="18" charset="0"/>
                <a:cs typeface="Times New Roman" panose="02020603050405020304" pitchFamily="18" charset="0"/>
              </a:rPr>
              <a:t>works that must be undertaken in order to deliver a facility</a:t>
            </a:r>
            <a:r>
              <a:rPr lang="en-US" b="1" dirty="0">
                <a:latin typeface="Times New Roman" panose="02020603050405020304" pitchFamily="18" charset="0"/>
                <a:cs typeface="Times New Roman" panose="02020603050405020304" pitchFamily="18" charset="0"/>
              </a:rPr>
              <a:t>, a product or a service with the specified attributes and features.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Project work scope management aims at ensuring that planned works are done to ensure the achievement of the stated purpose of the project. It focuses on the project scope of work and its components.</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821759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9" y="692283"/>
            <a:ext cx="9336109" cy="5528212"/>
          </a:xfrm>
        </p:spPr>
        <p:txBody>
          <a:bodyPr>
            <a:no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typical project scope definition covers the project purpose, project objectives, brief statement of work, Work Breakdown Structure (WBS), outline execution methodology, milestone time plan, cash flow pattern, outline project organization, and potential risks and problem areas</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scope control is primarily </a:t>
            </a:r>
            <a:r>
              <a:rPr lang="en-AU" b="1" dirty="0">
                <a:solidFill>
                  <a:srgbClr val="FF0000"/>
                </a:solidFill>
                <a:latin typeface="Times New Roman" panose="02020603050405020304" pitchFamily="18" charset="0"/>
                <a:cs typeface="Times New Roman" panose="02020603050405020304" pitchFamily="18" charset="0"/>
              </a:rPr>
              <a:t>concerned with defining and controlling what is or is not included </a:t>
            </a:r>
            <a:r>
              <a:rPr lang="en-AU" b="1" dirty="0">
                <a:latin typeface="Times New Roman" panose="02020603050405020304" pitchFamily="18" charset="0"/>
                <a:cs typeface="Times New Roman" panose="02020603050405020304" pitchFamily="18" charset="0"/>
              </a:rPr>
              <a:t>in the project. [2]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Scope </a:t>
            </a:r>
            <a:r>
              <a:rPr lang="en-US" b="1" dirty="0">
                <a:latin typeface="Times New Roman" panose="02020603050405020304" pitchFamily="18" charset="0"/>
                <a:cs typeface="Times New Roman" panose="02020603050405020304" pitchFamily="18" charset="0"/>
              </a:rPr>
              <a:t>control implies </a:t>
            </a:r>
            <a:r>
              <a:rPr lang="en-US" b="1" dirty="0">
                <a:solidFill>
                  <a:srgbClr val="FF0000"/>
                </a:solidFill>
                <a:latin typeface="Times New Roman" panose="02020603050405020304" pitchFamily="18" charset="0"/>
                <a:cs typeface="Times New Roman" panose="02020603050405020304" pitchFamily="18" charset="0"/>
              </a:rPr>
              <a:t>controlling the performance of all the scope related processes </a:t>
            </a:r>
            <a:r>
              <a:rPr lang="en-US" b="1" dirty="0">
                <a:latin typeface="Times New Roman" panose="02020603050405020304" pitchFamily="18" charset="0"/>
                <a:cs typeface="Times New Roman" panose="02020603050405020304" pitchFamily="18" charset="0"/>
              </a:rPr>
              <a:t>in the project life cycle.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processes include control of the work designs, work quality, construction contracts and the site performance of resources productivity, scheduled time and budgeted cost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16229" y="-21894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SCOPE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18544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365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SCOPE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8" name="Content Placeholder 2"/>
          <p:cNvSpPr>
            <a:spLocks noGrp="1"/>
          </p:cNvSpPr>
          <p:nvPr>
            <p:ph idx="1"/>
          </p:nvPr>
        </p:nvSpPr>
        <p:spPr>
          <a:xfrm>
            <a:off x="683654" y="885467"/>
            <a:ext cx="10636876" cy="1896370"/>
          </a:xfrm>
        </p:spPr>
        <p:txBody>
          <a:bodyPr>
            <a:no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a construction project, the typical scope related parameters that are controlled are design, contracts, quality, time and cost. Controlling of project scope of work follows the system approach.</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6" name="Rectangle 39"/>
          <p:cNvSpPr>
            <a:spLocks noChangeArrowheads="1"/>
          </p:cNvSpPr>
          <p:nvPr/>
        </p:nvSpPr>
        <p:spPr bwMode="auto">
          <a:xfrm>
            <a:off x="834980" y="2457718"/>
            <a:ext cx="2530908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AU"/>
          </a:p>
        </p:txBody>
      </p:sp>
      <p:grpSp>
        <p:nvGrpSpPr>
          <p:cNvPr id="9" name="Group 3"/>
          <p:cNvGrpSpPr>
            <a:grpSpLocks noChangeAspect="1"/>
          </p:cNvGrpSpPr>
          <p:nvPr/>
        </p:nvGrpSpPr>
        <p:grpSpPr bwMode="auto">
          <a:xfrm>
            <a:off x="834980" y="2211030"/>
            <a:ext cx="7098406" cy="4365938"/>
            <a:chOff x="1134" y="3787"/>
            <a:chExt cx="6120" cy="5580"/>
          </a:xfrm>
        </p:grpSpPr>
        <p:sp>
          <p:nvSpPr>
            <p:cNvPr id="10" name="AutoShape 38"/>
            <p:cNvSpPr>
              <a:spLocks noChangeAspect="1" noChangeArrowheads="1" noTextEdit="1"/>
            </p:cNvSpPr>
            <p:nvPr/>
          </p:nvSpPr>
          <p:spPr bwMode="auto">
            <a:xfrm>
              <a:off x="1134" y="3787"/>
              <a:ext cx="6120" cy="558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sp>
          <p:nvSpPr>
            <p:cNvPr id="11" name="Text Box 37"/>
            <p:cNvSpPr txBox="1">
              <a:spLocks noChangeArrowheads="1"/>
            </p:cNvSpPr>
            <p:nvPr/>
          </p:nvSpPr>
          <p:spPr bwMode="auto">
            <a:xfrm>
              <a:off x="1314" y="3967"/>
              <a:ext cx="1260" cy="766"/>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Project Formulation and Appraisal</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2" name="Text Box 36"/>
            <p:cNvSpPr txBox="1">
              <a:spLocks noChangeArrowheads="1"/>
            </p:cNvSpPr>
            <p:nvPr/>
          </p:nvSpPr>
          <p:spPr bwMode="auto">
            <a:xfrm>
              <a:off x="2934" y="3967"/>
              <a:ext cx="1260" cy="766"/>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Mangal"/>
                </a:rPr>
                <a:t>Product Scope Design and Specification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 Box 35"/>
            <p:cNvSpPr txBox="1">
              <a:spLocks noChangeArrowheads="1"/>
            </p:cNvSpPr>
            <p:nvPr/>
          </p:nvSpPr>
          <p:spPr bwMode="auto">
            <a:xfrm>
              <a:off x="4554" y="3967"/>
              <a:ext cx="1260" cy="766"/>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7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Extrinsic</a:t>
              </a:r>
              <a:endParaRPr kumimoji="0" lang="en-US" sz="1100" b="0" i="0" u="none" strike="noStrike" cap="none" normalizeH="0" baseline="0" smtClean="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7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(Hygiene / maintenance)</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4" name="Text Box 34"/>
            <p:cNvSpPr txBox="1">
              <a:spLocks noChangeArrowheads="1"/>
            </p:cNvSpPr>
            <p:nvPr/>
          </p:nvSpPr>
          <p:spPr bwMode="auto">
            <a:xfrm>
              <a:off x="1494" y="5227"/>
              <a:ext cx="1080"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7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Intrinsic</a:t>
              </a:r>
              <a:endParaRPr kumimoji="0" lang="en-US" sz="1100" b="0" i="0" u="none" strike="noStrike" cap="none" normalizeH="0" baseline="0" smtClean="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7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(Motivators / Satisfiers)</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5" name="Text Box 33"/>
            <p:cNvSpPr txBox="1">
              <a:spLocks noChangeArrowheads="1"/>
            </p:cNvSpPr>
            <p:nvPr/>
          </p:nvSpPr>
          <p:spPr bwMode="auto">
            <a:xfrm>
              <a:off x="2934" y="5227"/>
              <a:ext cx="1080"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Work Scope Quantities Baseline</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6" name="Text Box 32"/>
            <p:cNvSpPr txBox="1">
              <a:spLocks noChangeArrowheads="1"/>
            </p:cNvSpPr>
            <p:nvPr/>
          </p:nvSpPr>
          <p:spPr bwMode="auto">
            <a:xfrm>
              <a:off x="4374" y="5227"/>
              <a:ext cx="900"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Mangal"/>
                </a:rPr>
                <a:t>Project Time Schedule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17" name="Text Box 31"/>
            <p:cNvSpPr txBox="1">
              <a:spLocks noChangeArrowheads="1"/>
            </p:cNvSpPr>
            <p:nvPr/>
          </p:nvSpPr>
          <p:spPr bwMode="auto">
            <a:xfrm>
              <a:off x="5550" y="5227"/>
              <a:ext cx="1164"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Scope Change Requirement</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8" name="Text Box 30"/>
            <p:cNvSpPr txBox="1">
              <a:spLocks noChangeArrowheads="1"/>
            </p:cNvSpPr>
            <p:nvPr/>
          </p:nvSpPr>
          <p:spPr bwMode="auto">
            <a:xfrm>
              <a:off x="4374" y="6307"/>
              <a:ext cx="1080"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Project Resource Schedule</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9" name="Text Box 29"/>
            <p:cNvSpPr txBox="1">
              <a:spLocks noChangeArrowheads="1"/>
            </p:cNvSpPr>
            <p:nvPr/>
          </p:nvSpPr>
          <p:spPr bwMode="auto">
            <a:xfrm>
              <a:off x="4374" y="7387"/>
              <a:ext cx="1080"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Project Cost Plan and Budget</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0" name="Text Box 28"/>
            <p:cNvSpPr txBox="1">
              <a:spLocks noChangeArrowheads="1"/>
            </p:cNvSpPr>
            <p:nvPr/>
          </p:nvSpPr>
          <p:spPr bwMode="auto">
            <a:xfrm>
              <a:off x="5994" y="8467"/>
              <a:ext cx="1080" cy="73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Risk Response Plan</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1" name="Text Box 27"/>
            <p:cNvSpPr txBox="1">
              <a:spLocks noChangeArrowheads="1"/>
            </p:cNvSpPr>
            <p:nvPr/>
          </p:nvSpPr>
          <p:spPr bwMode="auto">
            <a:xfrm>
              <a:off x="2798" y="8287"/>
              <a:ext cx="1147" cy="917"/>
            </a:xfrm>
            <a:prstGeom prst="rect">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Mangal"/>
                </a:rPr>
                <a:t>Scope Management Integrated Plan</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2" name="Line 26"/>
            <p:cNvSpPr>
              <a:spLocks noChangeShapeType="1"/>
            </p:cNvSpPr>
            <p:nvPr/>
          </p:nvSpPr>
          <p:spPr bwMode="auto">
            <a:xfrm flipH="1">
              <a:off x="3945" y="8835"/>
              <a:ext cx="2039"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3" name="Line 25"/>
            <p:cNvSpPr>
              <a:spLocks noChangeShapeType="1"/>
            </p:cNvSpPr>
            <p:nvPr/>
          </p:nvSpPr>
          <p:spPr bwMode="auto">
            <a:xfrm flipH="1">
              <a:off x="3950" y="8296"/>
              <a:ext cx="2039"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4" name="Line 24"/>
            <p:cNvSpPr>
              <a:spLocks noChangeShapeType="1"/>
            </p:cNvSpPr>
            <p:nvPr/>
          </p:nvSpPr>
          <p:spPr bwMode="auto">
            <a:xfrm flipV="1">
              <a:off x="5994" y="5963"/>
              <a:ext cx="1" cy="23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5" name="Line 23"/>
            <p:cNvSpPr>
              <a:spLocks noChangeShapeType="1"/>
            </p:cNvSpPr>
            <p:nvPr/>
          </p:nvSpPr>
          <p:spPr bwMode="auto">
            <a:xfrm flipH="1">
              <a:off x="5455" y="7736"/>
              <a:ext cx="536"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6" name="Line 22"/>
            <p:cNvSpPr>
              <a:spLocks noChangeShapeType="1"/>
            </p:cNvSpPr>
            <p:nvPr/>
          </p:nvSpPr>
          <p:spPr bwMode="auto">
            <a:xfrm flipH="1">
              <a:off x="5446" y="6664"/>
              <a:ext cx="536"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7" name="Line 21"/>
            <p:cNvSpPr>
              <a:spLocks noChangeShapeType="1"/>
            </p:cNvSpPr>
            <p:nvPr/>
          </p:nvSpPr>
          <p:spPr bwMode="auto">
            <a:xfrm flipV="1">
              <a:off x="6930" y="4315"/>
              <a:ext cx="2" cy="414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8" name="Line 20"/>
            <p:cNvSpPr>
              <a:spLocks noChangeShapeType="1"/>
            </p:cNvSpPr>
            <p:nvPr/>
          </p:nvSpPr>
          <p:spPr bwMode="auto">
            <a:xfrm flipH="1">
              <a:off x="5818" y="4306"/>
              <a:ext cx="111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29" name="Line 19"/>
            <p:cNvSpPr>
              <a:spLocks noChangeShapeType="1"/>
            </p:cNvSpPr>
            <p:nvPr/>
          </p:nvSpPr>
          <p:spPr bwMode="auto">
            <a:xfrm flipH="1">
              <a:off x="3413" y="5978"/>
              <a:ext cx="1" cy="23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0" name="Line 18"/>
            <p:cNvSpPr>
              <a:spLocks noChangeShapeType="1"/>
            </p:cNvSpPr>
            <p:nvPr/>
          </p:nvSpPr>
          <p:spPr bwMode="auto">
            <a:xfrm flipH="1">
              <a:off x="3480" y="4741"/>
              <a:ext cx="1" cy="47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1" name="Line 17"/>
            <p:cNvSpPr>
              <a:spLocks noChangeShapeType="1"/>
            </p:cNvSpPr>
            <p:nvPr/>
          </p:nvSpPr>
          <p:spPr bwMode="auto">
            <a:xfrm flipH="1">
              <a:off x="5001" y="4734"/>
              <a:ext cx="1" cy="49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2" name="Line 16"/>
            <p:cNvSpPr>
              <a:spLocks noChangeShapeType="1"/>
            </p:cNvSpPr>
            <p:nvPr/>
          </p:nvSpPr>
          <p:spPr bwMode="auto">
            <a:xfrm flipH="1">
              <a:off x="4814" y="5964"/>
              <a:ext cx="1" cy="35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3" name="Line 15"/>
            <p:cNvSpPr>
              <a:spLocks noChangeShapeType="1"/>
            </p:cNvSpPr>
            <p:nvPr/>
          </p:nvSpPr>
          <p:spPr bwMode="auto">
            <a:xfrm flipH="1">
              <a:off x="4910" y="7060"/>
              <a:ext cx="1" cy="35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4" name="Line 14"/>
            <p:cNvSpPr>
              <a:spLocks noChangeShapeType="1"/>
            </p:cNvSpPr>
            <p:nvPr/>
          </p:nvSpPr>
          <p:spPr bwMode="auto">
            <a:xfrm>
              <a:off x="2574" y="4350"/>
              <a:ext cx="359"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5" name="Line 13"/>
            <p:cNvSpPr>
              <a:spLocks noChangeShapeType="1"/>
            </p:cNvSpPr>
            <p:nvPr/>
          </p:nvSpPr>
          <p:spPr bwMode="auto">
            <a:xfrm>
              <a:off x="4200" y="4276"/>
              <a:ext cx="359"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6" name="Line 12"/>
            <p:cNvSpPr>
              <a:spLocks noChangeShapeType="1"/>
            </p:cNvSpPr>
            <p:nvPr/>
          </p:nvSpPr>
          <p:spPr bwMode="auto">
            <a:xfrm>
              <a:off x="3149" y="4741"/>
              <a:ext cx="1" cy="2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7" name="Line 11"/>
            <p:cNvSpPr>
              <a:spLocks noChangeShapeType="1"/>
            </p:cNvSpPr>
            <p:nvPr/>
          </p:nvSpPr>
          <p:spPr bwMode="auto">
            <a:xfrm flipH="1">
              <a:off x="2063" y="4950"/>
              <a:ext cx="108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8" name="Line 10"/>
            <p:cNvSpPr>
              <a:spLocks noChangeShapeType="1"/>
            </p:cNvSpPr>
            <p:nvPr/>
          </p:nvSpPr>
          <p:spPr bwMode="auto">
            <a:xfrm flipH="1">
              <a:off x="2052" y="4947"/>
              <a:ext cx="2" cy="28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39" name="Line 9"/>
            <p:cNvSpPr>
              <a:spLocks noChangeShapeType="1"/>
            </p:cNvSpPr>
            <p:nvPr/>
          </p:nvSpPr>
          <p:spPr bwMode="auto">
            <a:xfrm>
              <a:off x="4738" y="4735"/>
              <a:ext cx="1" cy="217"/>
            </a:xfrm>
            <a:prstGeom prst="line">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40" name="Line 8"/>
            <p:cNvSpPr>
              <a:spLocks noChangeShapeType="1"/>
            </p:cNvSpPr>
            <p:nvPr/>
          </p:nvSpPr>
          <p:spPr bwMode="auto">
            <a:xfrm flipH="1">
              <a:off x="3771" y="4951"/>
              <a:ext cx="961"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41" name="Line 7"/>
            <p:cNvSpPr>
              <a:spLocks noChangeShapeType="1"/>
            </p:cNvSpPr>
            <p:nvPr/>
          </p:nvSpPr>
          <p:spPr bwMode="auto">
            <a:xfrm flipH="1">
              <a:off x="3777" y="4948"/>
              <a:ext cx="2" cy="28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42" name="Line 6"/>
            <p:cNvSpPr>
              <a:spLocks noChangeShapeType="1"/>
            </p:cNvSpPr>
            <p:nvPr/>
          </p:nvSpPr>
          <p:spPr bwMode="auto">
            <a:xfrm>
              <a:off x="5386" y="4735"/>
              <a:ext cx="1" cy="217"/>
            </a:xfrm>
            <a:prstGeom prst="line">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43" name="Line 5"/>
            <p:cNvSpPr>
              <a:spLocks noChangeShapeType="1"/>
            </p:cNvSpPr>
            <p:nvPr/>
          </p:nvSpPr>
          <p:spPr bwMode="auto">
            <a:xfrm flipH="1">
              <a:off x="5391" y="4952"/>
              <a:ext cx="68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sp>
          <p:nvSpPr>
            <p:cNvPr id="44" name="Line 4"/>
            <p:cNvSpPr>
              <a:spLocks noChangeShapeType="1"/>
            </p:cNvSpPr>
            <p:nvPr/>
          </p:nvSpPr>
          <p:spPr bwMode="auto">
            <a:xfrm flipH="1">
              <a:off x="6063" y="4956"/>
              <a:ext cx="2" cy="28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AU"/>
            </a:p>
          </p:txBody>
        </p:sp>
      </p:grpSp>
      <p:sp>
        <p:nvSpPr>
          <p:cNvPr id="45" name="Rectangle 44"/>
          <p:cNvSpPr/>
          <p:nvPr/>
        </p:nvSpPr>
        <p:spPr>
          <a:xfrm>
            <a:off x="7793805" y="3182685"/>
            <a:ext cx="2709317" cy="923330"/>
          </a:xfrm>
          <a:prstGeom prst="rect">
            <a:avLst/>
          </a:prstGeom>
        </p:spPr>
        <p:txBody>
          <a:bodyPr wrap="square">
            <a:spAutoFit/>
          </a:bodyPr>
          <a:lstStyle/>
          <a:p>
            <a:pPr algn="ctr">
              <a:spcAft>
                <a:spcPts val="0"/>
              </a:spcAft>
            </a:pPr>
            <a:r>
              <a:rPr lang="en-US" b="1" i="1" dirty="0" smtClean="0">
                <a:effectLst/>
                <a:latin typeface="Times New Roman" panose="02020603050405020304" pitchFamily="18" charset="0"/>
                <a:ea typeface="Times New Roman" panose="02020603050405020304" pitchFamily="18" charset="0"/>
                <a:cs typeface="Mangal"/>
              </a:rPr>
              <a:t>Fig. Project Work Scope and Integration Planning Flow Diagram [3] </a:t>
            </a:r>
            <a:endParaRPr lang="en-AU" sz="2400" b="1" dirty="0">
              <a:effectLst/>
              <a:latin typeface="Times New Roman" panose="02020603050405020304" pitchFamily="18" charset="0"/>
              <a:ea typeface="Times New Roman" panose="02020603050405020304" pitchFamily="18" charset="0"/>
              <a:cs typeface="Mangal"/>
            </a:endParaRPr>
          </a:p>
        </p:txBody>
      </p:sp>
    </p:spTree>
    <p:extLst>
      <p:ext uri="{BB962C8B-B14F-4D97-AF65-F5344CB8AC3E}">
        <p14:creationId xmlns:p14="http://schemas.microsoft.com/office/powerpoint/2010/main" val="39116192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53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QUALITY CONTROL </a:t>
            </a:r>
          </a:p>
        </p:txBody>
      </p:sp>
      <p:sp>
        <p:nvSpPr>
          <p:cNvPr id="3" name="Content Placeholder 2"/>
          <p:cNvSpPr>
            <a:spLocks noGrp="1"/>
          </p:cNvSpPr>
          <p:nvPr>
            <p:ph idx="1"/>
          </p:nvPr>
        </p:nvSpPr>
        <p:spPr>
          <a:xfrm>
            <a:off x="477591" y="1168803"/>
            <a:ext cx="9400505" cy="5335028"/>
          </a:xfrm>
        </p:spPr>
        <p:txBody>
          <a:bodyPr/>
          <a:lstStyle/>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Quality may be defined as </a:t>
            </a:r>
            <a:r>
              <a:rPr lang="en-US" altLang="en-US" b="1" dirty="0" smtClean="0">
                <a:solidFill>
                  <a:srgbClr val="FF0000"/>
                </a:solidFill>
                <a:latin typeface="Times New Roman" panose="02020603050405020304" pitchFamily="18" charset="0"/>
                <a:cs typeface="Times New Roman" panose="02020603050405020304" pitchFamily="18" charset="0"/>
              </a:rPr>
              <a:t>“The totality of features </a:t>
            </a:r>
            <a:r>
              <a:rPr lang="en-US" b="1" dirty="0" smtClean="0">
                <a:solidFill>
                  <a:srgbClr val="FF0000"/>
                </a:solidFill>
                <a:latin typeface="Times New Roman" panose="02020603050405020304" pitchFamily="18" charset="0"/>
                <a:ea typeface="Arial" charset="0"/>
                <a:cs typeface="Times New Roman" panose="02020603050405020304" pitchFamily="18" charset="0"/>
              </a:rPr>
              <a:t>and</a:t>
            </a:r>
            <a:r>
              <a:rPr lang="en-US" altLang="en-US" b="1" dirty="0" smtClean="0">
                <a:solidFill>
                  <a:srgbClr val="FF0000"/>
                </a:solidFill>
                <a:latin typeface="Times New Roman" panose="02020603050405020304" pitchFamily="18" charset="0"/>
                <a:cs typeface="Times New Roman" panose="02020603050405020304" pitchFamily="18" charset="0"/>
              </a:rPr>
              <a:t> characteristics of a product or services which bear on its ability to satisfy stated or implied need”.</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Quality Concept moves through different stages such as </a:t>
            </a:r>
            <a:r>
              <a:rPr lang="en-AU" b="1" dirty="0" smtClean="0">
                <a:solidFill>
                  <a:srgbClr val="7030A0"/>
                </a:solidFill>
                <a:latin typeface="Times New Roman" panose="02020603050405020304" pitchFamily="18" charset="0"/>
                <a:cs typeface="Times New Roman" panose="02020603050405020304" pitchFamily="18" charset="0"/>
              </a:rPr>
              <a:t>inspection, quality assurance, quality control, and total quality to reach the quality concept called Total Quality Management </a:t>
            </a:r>
            <a:r>
              <a:rPr lang="en-AU" b="1" dirty="0" smtClean="0">
                <a:latin typeface="Times New Roman" panose="02020603050405020304" pitchFamily="18" charset="0"/>
                <a:cs typeface="Times New Roman" panose="02020603050405020304" pitchFamily="18" charset="0"/>
              </a:rPr>
              <a:t>(TQM).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Planning and controlling standards for quality are fundamental in both the design and construction phases of a project.</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177471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117286"/>
            <a:ext cx="6077755" cy="5553970"/>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aim of quality control is to ensure the production of items for their intended use with defects and variations from their prescribed standards within limits prescribed. [4]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also aims to avoid wastage of time, materials and money by highlighting the point at which a production process is becoming defective.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cornerstone of quality control is specification. </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78668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QUALITY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7422776" y="1145055"/>
            <a:ext cx="4078941" cy="3539430"/>
          </a:xfrm>
          <a:prstGeom prst="rect">
            <a:avLst/>
          </a:prstGeom>
        </p:spPr>
        <p:txBody>
          <a:bodyPr wrap="square">
            <a:spAutoFit/>
          </a:bodyPr>
          <a:lstStyle/>
          <a:p>
            <a:pPr marL="342900" indent="-342900">
              <a:spcBef>
                <a:spcPts val="0"/>
              </a:spcBef>
              <a:buNone/>
              <a:defRPr/>
            </a:pPr>
            <a:r>
              <a:rPr lang="en-US" sz="2800" b="1" dirty="0" smtClean="0">
                <a:solidFill>
                  <a:srgbClr val="C00000"/>
                </a:solidFill>
                <a:latin typeface="Times New Roman" panose="02020603050405020304" pitchFamily="18" charset="0"/>
                <a:ea typeface="Arial" charset="0"/>
                <a:cs typeface="Times New Roman" panose="02020603050405020304" pitchFamily="18" charset="0"/>
              </a:rPr>
              <a:t>Objectives </a:t>
            </a:r>
          </a:p>
          <a:p>
            <a:pPr marL="514350" indent="-514350">
              <a:spcBef>
                <a:spcPts val="0"/>
              </a:spcBef>
              <a:buAutoNum type="arabicPeriod"/>
              <a:defRPr/>
            </a:pP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maintain quality </a:t>
            </a:r>
            <a:r>
              <a:rPr lang="en-US" sz="2800" b="1" dirty="0" smtClean="0">
                <a:latin typeface="Times New Roman" panose="02020603050405020304" pitchFamily="18" charset="0"/>
                <a:cs typeface="Times New Roman" panose="02020603050405020304" pitchFamily="18" charset="0"/>
              </a:rPr>
              <a:t>standards.</a:t>
            </a:r>
          </a:p>
          <a:p>
            <a:pPr marL="514350" indent="-514350">
              <a:spcBef>
                <a:spcPts val="0"/>
              </a:spcBef>
              <a:buAutoNum type="arabicPeriod"/>
              <a:defRPr/>
            </a:pP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ensure customer </a:t>
            </a:r>
            <a:r>
              <a:rPr lang="en-US" sz="2800" b="1" dirty="0" smtClean="0">
                <a:latin typeface="Times New Roman" panose="02020603050405020304" pitchFamily="18" charset="0"/>
                <a:cs typeface="Times New Roman" panose="02020603050405020304" pitchFamily="18" charset="0"/>
              </a:rPr>
              <a:t>satisfaction.</a:t>
            </a:r>
          </a:p>
          <a:p>
            <a:pPr marL="514350" indent="-514350">
              <a:spcBef>
                <a:spcPts val="0"/>
              </a:spcBef>
              <a:buAutoNum type="arabicPeriod"/>
              <a:defRPr/>
            </a:pP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reduce costs associated with defective goods</a:t>
            </a:r>
            <a:r>
              <a:rPr lang="en-US" sz="2400" dirty="0" smtClean="0">
                <a:latin typeface="Arial" charset="0"/>
                <a:ea typeface="Arial" charset="0"/>
                <a:cs typeface="Arial" charset="0"/>
              </a:rPr>
              <a:t>.</a:t>
            </a:r>
          </a:p>
        </p:txBody>
      </p:sp>
    </p:spTree>
    <p:extLst>
      <p:ext uri="{BB962C8B-B14F-4D97-AF65-F5344CB8AC3E}">
        <p14:creationId xmlns:p14="http://schemas.microsoft.com/office/powerpoint/2010/main" val="3214913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017" y="1325563"/>
            <a:ext cx="9052775" cy="4819874"/>
          </a:xfrm>
        </p:spPr>
        <p:txBody>
          <a:bodyPr>
            <a:normAutofit/>
          </a:bodyPr>
          <a:lstStyle/>
          <a:p>
            <a:pPr marL="0" indent="0" algn="just">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Quality Control Process includes</a:t>
            </a:r>
            <a:r>
              <a:rPr lang="en-AU" b="1" dirty="0" smtClean="0">
                <a:latin typeface="Times New Roman" panose="02020603050405020304" pitchFamily="18" charset="0"/>
                <a:cs typeface="Times New Roman" panose="02020603050405020304" pitchFamily="18" charset="0"/>
              </a:rPr>
              <a:t>: [5] </a:t>
            </a:r>
          </a:p>
          <a:p>
            <a:pPr marL="514350" indent="-514350" algn="just">
              <a:lnSpc>
                <a:spcPct val="100000"/>
              </a:lnSpc>
              <a:buAutoNum type="arabicPeriod"/>
            </a:pPr>
            <a:r>
              <a:rPr lang="en-AU" b="1" dirty="0" smtClean="0">
                <a:latin typeface="Times New Roman" panose="02020603050405020304" pitchFamily="18" charset="0"/>
                <a:cs typeface="Times New Roman" panose="02020603050405020304" pitchFamily="18" charset="0"/>
              </a:rPr>
              <a:t>Setting specific standards for construction performance, usually through the plans and specifications. </a:t>
            </a:r>
          </a:p>
          <a:p>
            <a:pPr marL="514350" indent="-514350" algn="just">
              <a:lnSpc>
                <a:spcPct val="100000"/>
              </a:lnSpc>
              <a:buAutoNum type="arabicPeriod"/>
            </a:pPr>
            <a:r>
              <a:rPr lang="en-AU" b="1" dirty="0" smtClean="0">
                <a:latin typeface="Times New Roman" panose="02020603050405020304" pitchFamily="18" charset="0"/>
                <a:cs typeface="Times New Roman" panose="02020603050405020304" pitchFamily="18" charset="0"/>
              </a:rPr>
              <a:t>Measuring variances from the standard </a:t>
            </a:r>
          </a:p>
          <a:p>
            <a:pPr marL="514350" indent="-514350" algn="just">
              <a:lnSpc>
                <a:spcPct val="100000"/>
              </a:lnSpc>
              <a:buAutoNum type="arabicPeriod"/>
            </a:pPr>
            <a:r>
              <a:rPr lang="en-AU" b="1" dirty="0" smtClean="0">
                <a:latin typeface="Times New Roman" panose="02020603050405020304" pitchFamily="18" charset="0"/>
                <a:cs typeface="Times New Roman" panose="02020603050405020304" pitchFamily="18" charset="0"/>
              </a:rPr>
              <a:t>Taking action to correct or minimize adverse variance and </a:t>
            </a:r>
          </a:p>
          <a:p>
            <a:pPr marL="514350" indent="-514350" algn="just">
              <a:lnSpc>
                <a:spcPct val="100000"/>
              </a:lnSpc>
              <a:buAutoNum type="arabicPeriod"/>
            </a:pPr>
            <a:r>
              <a:rPr lang="en-AU" b="1" dirty="0" smtClean="0">
                <a:latin typeface="Times New Roman" panose="02020603050405020304" pitchFamily="18" charset="0"/>
                <a:cs typeface="Times New Roman" panose="02020603050405020304" pitchFamily="18" charset="0"/>
              </a:rPr>
              <a:t>Planning for improvements in the standards themselves and in conformance with the standards.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501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QUALITY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742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4"/>
          <p:cNvGraphicFramePr>
            <a:graphicFrameLocks/>
          </p:cNvGraphicFramePr>
          <p:nvPr>
            <p:extLst>
              <p:ext uri="{D42A27DB-BD31-4B8C-83A1-F6EECF244321}">
                <p14:modId xmlns:p14="http://schemas.microsoft.com/office/powerpoint/2010/main" val="1990223844"/>
              </p:ext>
            </p:extLst>
          </p:nvPr>
        </p:nvGraphicFramePr>
        <p:xfrm>
          <a:off x="477591" y="859710"/>
          <a:ext cx="9130048" cy="5491231"/>
        </p:xfrm>
        <a:graphic>
          <a:graphicData uri="http://schemas.openxmlformats.org/drawingml/2006/table">
            <a:tbl>
              <a:tblPr firstRow="1" bandRow="1">
                <a:tableStyleId>{5940675A-B579-460E-94D1-54222C63F5DA}</a:tableStyleId>
              </a:tblPr>
              <a:tblGrid>
                <a:gridCol w="1627764"/>
                <a:gridCol w="6053302"/>
                <a:gridCol w="1448982"/>
              </a:tblGrid>
              <a:tr h="420954">
                <a:tc gridSpan="3">
                  <a:txBody>
                    <a:bodyPr/>
                    <a:lstStyle/>
                    <a:p>
                      <a:pPr algn="ctr"/>
                      <a:r>
                        <a:rPr lang="en-AU" sz="2000" b="1" dirty="0" smtClean="0">
                          <a:solidFill>
                            <a:srgbClr val="C00000"/>
                          </a:solidFill>
                          <a:latin typeface="Times New Roman" panose="02020603050405020304" pitchFamily="18" charset="0"/>
                          <a:cs typeface="Times New Roman" panose="02020603050405020304" pitchFamily="18" charset="0"/>
                        </a:rPr>
                        <a:t>Quality Related Process</a:t>
                      </a:r>
                      <a:endParaRPr lang="en-AU" sz="2000" b="1" dirty="0">
                        <a:solidFill>
                          <a:srgbClr val="C00000"/>
                        </a:solidFill>
                        <a:latin typeface="Times New Roman" panose="02020603050405020304" pitchFamily="18" charset="0"/>
                        <a:cs typeface="Times New Roman" panose="02020603050405020304" pitchFamily="18" charset="0"/>
                      </a:endParaRPr>
                    </a:p>
                  </a:txBody>
                  <a:tcPr/>
                </a:tc>
                <a:tc hMerge="1">
                  <a:txBody>
                    <a:bodyPr/>
                    <a:lstStyle/>
                    <a:p>
                      <a:endParaRPr lang="en-AU" dirty="0"/>
                    </a:p>
                  </a:txBody>
                  <a:tcPr/>
                </a:tc>
                <a:tc hMerge="1">
                  <a:txBody>
                    <a:bodyPr/>
                    <a:lstStyle/>
                    <a:p>
                      <a:endParaRPr lang="en-AU" dirty="0"/>
                    </a:p>
                  </a:txBody>
                  <a:tcPr/>
                </a:tc>
              </a:tr>
              <a:tr h="393970">
                <a:tc>
                  <a:txBody>
                    <a:bodyPr/>
                    <a:lstStyle/>
                    <a:p>
                      <a:pPr algn="ctr"/>
                      <a:r>
                        <a:rPr lang="en-AU" sz="1600" b="1" dirty="0" smtClean="0">
                          <a:solidFill>
                            <a:srgbClr val="0000FF"/>
                          </a:solidFill>
                          <a:latin typeface="Times New Roman" panose="02020603050405020304" pitchFamily="18" charset="0"/>
                          <a:cs typeface="Times New Roman" panose="02020603050405020304" pitchFamily="18" charset="0"/>
                        </a:rPr>
                        <a:t>Process</a:t>
                      </a:r>
                      <a:endParaRPr lang="en-AU" sz="1600" b="1" dirty="0">
                        <a:solidFill>
                          <a:srgbClr val="0000FF"/>
                        </a:solidFill>
                        <a:latin typeface="Times New Roman" panose="02020603050405020304" pitchFamily="18" charset="0"/>
                        <a:cs typeface="Times New Roman" panose="02020603050405020304" pitchFamily="18" charset="0"/>
                      </a:endParaRPr>
                    </a:p>
                  </a:txBody>
                  <a:tcPr/>
                </a:tc>
                <a:tc>
                  <a:txBody>
                    <a:bodyPr/>
                    <a:lstStyle/>
                    <a:p>
                      <a:pPr algn="ctr"/>
                      <a:r>
                        <a:rPr lang="en-AU" sz="1600" b="1" dirty="0" smtClean="0">
                          <a:solidFill>
                            <a:srgbClr val="0000FF"/>
                          </a:solidFill>
                          <a:latin typeface="Times New Roman" panose="02020603050405020304" pitchFamily="18" charset="0"/>
                          <a:cs typeface="Times New Roman" panose="02020603050405020304" pitchFamily="18" charset="0"/>
                        </a:rPr>
                        <a:t>Description </a:t>
                      </a:r>
                      <a:endParaRPr lang="en-AU" sz="1600" b="1" dirty="0">
                        <a:solidFill>
                          <a:srgbClr val="0000FF"/>
                        </a:solidFill>
                        <a:latin typeface="Times New Roman" panose="02020603050405020304" pitchFamily="18" charset="0"/>
                        <a:cs typeface="Times New Roman" panose="02020603050405020304" pitchFamily="18" charset="0"/>
                      </a:endParaRPr>
                    </a:p>
                  </a:txBody>
                  <a:tcPr/>
                </a:tc>
                <a:tc>
                  <a:txBody>
                    <a:bodyPr/>
                    <a:lstStyle/>
                    <a:p>
                      <a:pPr algn="ctr"/>
                      <a:r>
                        <a:rPr lang="en-AU" sz="1600" b="1" dirty="0" smtClean="0">
                          <a:solidFill>
                            <a:srgbClr val="0000FF"/>
                          </a:solidFill>
                          <a:latin typeface="Times New Roman" panose="02020603050405020304" pitchFamily="18" charset="0"/>
                          <a:cs typeface="Times New Roman" panose="02020603050405020304" pitchFamily="18" charset="0"/>
                        </a:rPr>
                        <a:t>References</a:t>
                      </a:r>
                      <a:endParaRPr lang="en-AU" sz="1600" b="1" dirty="0">
                        <a:solidFill>
                          <a:srgbClr val="0000FF"/>
                        </a:solidFill>
                        <a:latin typeface="Times New Roman" panose="02020603050405020304" pitchFamily="18" charset="0"/>
                        <a:cs typeface="Times New Roman" panose="02020603050405020304" pitchFamily="18" charset="0"/>
                      </a:endParaRPr>
                    </a:p>
                  </a:txBody>
                  <a:tcPr/>
                </a:tc>
              </a:tr>
              <a:tr h="874289">
                <a:tc>
                  <a:txBody>
                    <a:bodyPr/>
                    <a:lstStyle/>
                    <a:p>
                      <a:pPr algn="ctr"/>
                      <a:r>
                        <a:rPr lang="en-AU" sz="1600" b="1" dirty="0" smtClean="0">
                          <a:latin typeface="Times New Roman" panose="02020603050405020304" pitchFamily="18" charset="0"/>
                          <a:cs typeface="Times New Roman" panose="02020603050405020304" pitchFamily="18" charset="0"/>
                        </a:rPr>
                        <a:t>Quality Planning</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Involves identifying the quality standards that are relevant to the project and determining how to ensure conformance to these standards. </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ISO 8402:3.5</a:t>
                      </a:r>
                      <a:endParaRPr lang="en-AU" sz="1600" b="1" dirty="0">
                        <a:latin typeface="Times New Roman" panose="02020603050405020304" pitchFamily="18" charset="0"/>
                        <a:cs typeface="Times New Roman" panose="02020603050405020304" pitchFamily="18" charset="0"/>
                      </a:endParaRPr>
                    </a:p>
                  </a:txBody>
                  <a:tcPr/>
                </a:tc>
              </a:tr>
              <a:tr h="874289">
                <a:tc>
                  <a:txBody>
                    <a:bodyPr/>
                    <a:lstStyle/>
                    <a:p>
                      <a:pPr algn="ctr"/>
                      <a:r>
                        <a:rPr lang="en-AU" sz="1600" b="1" dirty="0" smtClean="0">
                          <a:latin typeface="Times New Roman" panose="02020603050405020304" pitchFamily="18" charset="0"/>
                          <a:cs typeface="Times New Roman" panose="02020603050405020304" pitchFamily="18" charset="0"/>
                        </a:rPr>
                        <a:t>Quality Assurance</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All the planned and systematic activities implemented within the quality system and demonstrated as needed, to provide adequate confidence that an entity will fulfil requirement for quality,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8402:3.5</a:t>
                      </a:r>
                    </a:p>
                    <a:p>
                      <a:endParaRPr lang="en-AU" sz="1600" b="1" dirty="0">
                        <a:latin typeface="Times New Roman" panose="02020603050405020304" pitchFamily="18" charset="0"/>
                        <a:cs typeface="Times New Roman" panose="02020603050405020304" pitchFamily="18" charset="0"/>
                      </a:endParaRPr>
                    </a:p>
                  </a:txBody>
                  <a:tcPr/>
                </a:tc>
              </a:tr>
              <a:tr h="615240">
                <a:tc>
                  <a:txBody>
                    <a:bodyPr/>
                    <a:lstStyle/>
                    <a:p>
                      <a:pPr algn="ctr"/>
                      <a:r>
                        <a:rPr lang="en-AU" sz="1600" b="1" dirty="0" smtClean="0">
                          <a:latin typeface="Times New Roman" panose="02020603050405020304" pitchFamily="18" charset="0"/>
                          <a:cs typeface="Times New Roman" panose="02020603050405020304" pitchFamily="18" charset="0"/>
                        </a:rPr>
                        <a:t>Quality Control</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The</a:t>
                      </a:r>
                      <a:r>
                        <a:rPr lang="en-AU" sz="1600" b="1" baseline="0" dirty="0" smtClean="0">
                          <a:latin typeface="Times New Roman" panose="02020603050405020304" pitchFamily="18" charset="0"/>
                          <a:cs typeface="Times New Roman" panose="02020603050405020304" pitchFamily="18" charset="0"/>
                        </a:rPr>
                        <a:t> operational techniques and activities which together sustain the product, service or quality to specific requirements.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8402:3.5</a:t>
                      </a:r>
                    </a:p>
                    <a:p>
                      <a:endParaRPr lang="en-AU" sz="1600" b="1" dirty="0">
                        <a:latin typeface="Times New Roman" panose="02020603050405020304" pitchFamily="18" charset="0"/>
                        <a:cs typeface="Times New Roman" panose="02020603050405020304" pitchFamily="18" charset="0"/>
                      </a:endParaRPr>
                    </a:p>
                  </a:txBody>
                  <a:tcPr/>
                </a:tc>
              </a:tr>
              <a:tr h="615240">
                <a:tc>
                  <a:txBody>
                    <a:bodyPr/>
                    <a:lstStyle/>
                    <a:p>
                      <a:pPr algn="ctr"/>
                      <a:r>
                        <a:rPr lang="en-AU" sz="1600" b="1" dirty="0" smtClean="0">
                          <a:latin typeface="Times New Roman" panose="02020603050405020304" pitchFamily="18" charset="0"/>
                          <a:cs typeface="Times New Roman" panose="02020603050405020304" pitchFamily="18" charset="0"/>
                        </a:rPr>
                        <a:t>Quality Inspection </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It determines the acceptability of a product or a service or stages of construction. Includes measuring,</a:t>
                      </a:r>
                      <a:r>
                        <a:rPr lang="en-AU" sz="1600" b="1" baseline="0" dirty="0" smtClean="0">
                          <a:latin typeface="Times New Roman" panose="02020603050405020304" pitchFamily="18" charset="0"/>
                          <a:cs typeface="Times New Roman" panose="02020603050405020304" pitchFamily="18" charset="0"/>
                        </a:rPr>
                        <a:t> examining and testing of product.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8402:2.15</a:t>
                      </a:r>
                    </a:p>
                    <a:p>
                      <a:endParaRPr lang="en-AU" sz="1600" b="1" dirty="0">
                        <a:latin typeface="Times New Roman" panose="02020603050405020304" pitchFamily="18" charset="0"/>
                        <a:cs typeface="Times New Roman" panose="02020603050405020304" pitchFamily="18" charset="0"/>
                      </a:endParaRPr>
                    </a:p>
                  </a:txBody>
                  <a:tcPr/>
                </a:tc>
              </a:tr>
              <a:tr h="874289">
                <a:tc>
                  <a:txBody>
                    <a:bodyPr/>
                    <a:lstStyle/>
                    <a:p>
                      <a:pPr algn="ctr"/>
                      <a:r>
                        <a:rPr lang="en-AU" sz="1600" b="1" dirty="0" smtClean="0">
                          <a:latin typeface="Times New Roman" panose="02020603050405020304" pitchFamily="18" charset="0"/>
                          <a:cs typeface="Times New Roman" panose="02020603050405020304" pitchFamily="18" charset="0"/>
                        </a:rPr>
                        <a:t>Quality Audit</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A systematic and independent examination to</a:t>
                      </a:r>
                      <a:r>
                        <a:rPr lang="en-AU" sz="1600" b="1" baseline="0" dirty="0" smtClean="0">
                          <a:latin typeface="Times New Roman" panose="02020603050405020304" pitchFamily="18" charset="0"/>
                          <a:cs typeface="Times New Roman" panose="02020603050405020304" pitchFamily="18" charset="0"/>
                        </a:rPr>
                        <a:t> determine whether quality activities and related results comply with planned arrangements.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8402:4.9</a:t>
                      </a:r>
                    </a:p>
                    <a:p>
                      <a:endParaRPr lang="en-AU" sz="1600" b="1" dirty="0">
                        <a:latin typeface="Times New Roman" panose="02020603050405020304" pitchFamily="18" charset="0"/>
                        <a:cs typeface="Times New Roman" panose="02020603050405020304" pitchFamily="18" charset="0"/>
                      </a:endParaRPr>
                    </a:p>
                  </a:txBody>
                  <a:tcPr/>
                </a:tc>
              </a:tr>
              <a:tr h="615240">
                <a:tc>
                  <a:txBody>
                    <a:bodyPr/>
                    <a:lstStyle/>
                    <a:p>
                      <a:pPr algn="ctr"/>
                      <a:r>
                        <a:rPr lang="en-AU" sz="1600" b="1" dirty="0" smtClean="0">
                          <a:latin typeface="Times New Roman" panose="02020603050405020304" pitchFamily="18" charset="0"/>
                          <a:cs typeface="Times New Roman" panose="02020603050405020304" pitchFamily="18" charset="0"/>
                        </a:rPr>
                        <a:t>Quality Improvement</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Actions taken throughout the organization to increase the effectiveness and efficiency of activities.</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ISO 9004-1:5.6</a:t>
                      </a:r>
                      <a:endParaRPr lang="en-AU" sz="1600" b="1" dirty="0">
                        <a:latin typeface="Times New Roman" panose="02020603050405020304" pitchFamily="18" charset="0"/>
                        <a:cs typeface="Times New Roman" panose="02020603050405020304" pitchFamily="18" charset="0"/>
                      </a:endParaRPr>
                    </a:p>
                  </a:txBody>
                  <a:tcPr/>
                </a:tc>
              </a:tr>
            </a:tbl>
          </a:graphicData>
        </a:graphic>
      </p:graphicFrame>
      <p:sp>
        <p:nvSpPr>
          <p:cNvPr id="5" name="Title 1"/>
          <p:cNvSpPr>
            <a:spLocks noGrp="1"/>
          </p:cNvSpPr>
          <p:nvPr>
            <p:ph type="title"/>
          </p:nvPr>
        </p:nvSpPr>
        <p:spPr>
          <a:xfrm>
            <a:off x="722290" y="-17578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QUALITY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9664331" y="2963002"/>
            <a:ext cx="2157906" cy="8942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2400" b="1" dirty="0">
                <a:latin typeface="Times New Roman" panose="02020603050405020304" pitchFamily="18" charset="0"/>
                <a:cs typeface="Times New Roman" panose="02020603050405020304" pitchFamily="18" charset="0"/>
              </a:rPr>
              <a:t>Source: </a:t>
            </a:r>
            <a:r>
              <a:rPr lang="en-AU" sz="2400" b="1" dirty="0" smtClean="0">
                <a:latin typeface="Times New Roman" panose="02020603050405020304" pitchFamily="18" charset="0"/>
                <a:cs typeface="Times New Roman" panose="02020603050405020304" pitchFamily="18" charset="0"/>
              </a:rPr>
              <a:t>[3]</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851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845869"/>
            <a:ext cx="9181564" cy="5760993"/>
          </a:xfrm>
        </p:spPr>
        <p:txBody>
          <a:bodyPr>
            <a:normAutofit fontScale="92500" lnSpcReduction="10000"/>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Six Sigma Model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Six Sigma is a quality management methodology used to help businesses improve current processes, products, or services by discovering and eliminating defects</a:t>
            </a:r>
            <a:r>
              <a:rPr lang="en-AU" b="1" dirty="0" smtClean="0">
                <a:latin typeface="Times New Roman" panose="02020603050405020304" pitchFamily="18" charset="0"/>
                <a:cs typeface="Times New Roman" panose="02020603050405020304" pitchFamily="18" charset="0"/>
              </a:rPr>
              <a:t>.[6]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goal is to </a:t>
            </a:r>
            <a:r>
              <a:rPr lang="en-AU" b="1" dirty="0">
                <a:solidFill>
                  <a:srgbClr val="FF0000"/>
                </a:solidFill>
                <a:latin typeface="Times New Roman" panose="02020603050405020304" pitchFamily="18" charset="0"/>
                <a:cs typeface="Times New Roman" panose="02020603050405020304" pitchFamily="18" charset="0"/>
              </a:rPr>
              <a:t>streamline quality control in manufacturing or business processes </a:t>
            </a:r>
            <a:r>
              <a:rPr lang="en-AU" b="1" dirty="0">
                <a:latin typeface="Times New Roman" panose="02020603050405020304" pitchFamily="18" charset="0"/>
                <a:cs typeface="Times New Roman" panose="02020603050405020304" pitchFamily="18" charset="0"/>
              </a:rPr>
              <a:t>so there is little to no variance throughout</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six sigma methodology helps greatly to reduce errors and defects in products, processes, and services. </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six sigma methodology is a proactive management philosophy aim at problem-solving and performance </a:t>
            </a:r>
            <a:r>
              <a:rPr lang="en-US" b="1" dirty="0" smtClean="0">
                <a:latin typeface="Times New Roman" panose="02020603050405020304" pitchFamily="18" charset="0"/>
                <a:cs typeface="Times New Roman" panose="02020603050405020304" pitchFamily="18" charset="0"/>
              </a:rPr>
              <a:t>improvement.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Six sigma methodology involves the application of both statistical and non-statistical methods to reduce the number of variations which implies greater efficiency and lower costs. </a:t>
            </a: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smtClean="0"/>
          </a:p>
          <a:p>
            <a:pPr>
              <a:buFont typeface="Wingdings" panose="05000000000000000000" pitchFamily="2" charset="2"/>
              <a:buChar char="Ø"/>
            </a:pPr>
            <a:endParaRPr lang="en-AU" dirty="0"/>
          </a:p>
        </p:txBody>
      </p:sp>
      <p:sp>
        <p:nvSpPr>
          <p:cNvPr id="4" name="Title 1"/>
          <p:cNvSpPr>
            <a:spLocks noGrp="1"/>
          </p:cNvSpPr>
          <p:nvPr>
            <p:ph type="title"/>
          </p:nvPr>
        </p:nvSpPr>
        <p:spPr>
          <a:xfrm>
            <a:off x="683654" y="-14166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QUALITY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993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30" y="940157"/>
            <a:ext cx="9503534" cy="5673143"/>
          </a:xfrm>
        </p:spPr>
        <p:txBody>
          <a:bodyPr>
            <a:normAutofit fontScale="92500" lnSpcReduction="20000"/>
          </a:bodyPr>
          <a:lstStyle/>
          <a:p>
            <a:pPr marL="0" indent="0" algn="just">
              <a:lnSpc>
                <a:spcPct val="110000"/>
              </a:lnSpc>
              <a:buNone/>
            </a:pPr>
            <a:r>
              <a:rPr lang="en-US" b="1" dirty="0">
                <a:latin typeface="Times New Roman" panose="02020603050405020304" pitchFamily="18" charset="0"/>
                <a:cs typeface="Times New Roman" panose="02020603050405020304" pitchFamily="18" charset="0"/>
              </a:rPr>
              <a:t>The six sigma model can be adapted to a project environment. The six processes involved in the </a:t>
            </a:r>
            <a:r>
              <a:rPr lang="en-US" b="1" dirty="0" smtClean="0">
                <a:latin typeface="Times New Roman" panose="02020603050405020304" pitchFamily="18" charset="0"/>
                <a:cs typeface="Times New Roman" panose="02020603050405020304" pitchFamily="18" charset="0"/>
              </a:rPr>
              <a:t>six </a:t>
            </a:r>
            <a:r>
              <a:rPr lang="en-US" b="1" dirty="0">
                <a:latin typeface="Times New Roman" panose="02020603050405020304" pitchFamily="18" charset="0"/>
                <a:cs typeface="Times New Roman" panose="02020603050405020304" pitchFamily="18" charset="0"/>
              </a:rPr>
              <a:t>sigma model is as follows:</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C00000"/>
                </a:solidFill>
                <a:latin typeface="Times New Roman" panose="02020603050405020304" pitchFamily="18" charset="0"/>
                <a:cs typeface="Times New Roman" panose="02020603050405020304" pitchFamily="18" charset="0"/>
              </a:rPr>
              <a:t>Define:</a:t>
            </a:r>
            <a:r>
              <a:rPr lang="en-US" b="1" dirty="0">
                <a:latin typeface="Times New Roman" panose="02020603050405020304" pitchFamily="18" charset="0"/>
                <a:cs typeface="Times New Roman" panose="02020603050405020304" pitchFamily="18" charset="0"/>
              </a:rPr>
              <a:t> determination of the quality characteristics of the output from the project that are critical to the customers satisfaction</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C00000"/>
                </a:solidFill>
                <a:latin typeface="Times New Roman" panose="02020603050405020304" pitchFamily="18" charset="0"/>
                <a:cs typeface="Times New Roman" panose="02020603050405020304" pitchFamily="18" charset="0"/>
              </a:rPr>
              <a:t>Measure:</a:t>
            </a:r>
            <a:r>
              <a:rPr lang="en-US" b="1" dirty="0">
                <a:latin typeface="Times New Roman" panose="02020603050405020304" pitchFamily="18" charset="0"/>
                <a:cs typeface="Times New Roman" panose="02020603050405020304" pitchFamily="18" charset="0"/>
              </a:rPr>
              <a:t> determine what to measure, sources of information and data and data collection plan</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C00000"/>
                </a:solidFill>
                <a:latin typeface="Times New Roman" panose="02020603050405020304" pitchFamily="18" charset="0"/>
                <a:cs typeface="Times New Roman" panose="02020603050405020304" pitchFamily="18" charset="0"/>
              </a:rPr>
              <a:t>Analyze:</a:t>
            </a:r>
            <a:r>
              <a:rPr lang="en-US" b="1" dirty="0">
                <a:latin typeface="Times New Roman" panose="02020603050405020304" pitchFamily="18" charset="0"/>
                <a:cs typeface="Times New Roman" panose="02020603050405020304" pitchFamily="18" charset="0"/>
              </a:rPr>
              <a:t> use of appropriate quality planning or quality control tools and techniques to analyze the collected data</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C00000"/>
                </a:solidFill>
                <a:latin typeface="Times New Roman" panose="02020603050405020304" pitchFamily="18" charset="0"/>
                <a:cs typeface="Times New Roman" panose="02020603050405020304" pitchFamily="18" charset="0"/>
              </a:rPr>
              <a:t>Improve:</a:t>
            </a:r>
            <a:r>
              <a:rPr lang="en-US" b="1" dirty="0">
                <a:latin typeface="Times New Roman" panose="02020603050405020304" pitchFamily="18" charset="0"/>
                <a:cs typeface="Times New Roman" panose="02020603050405020304" pitchFamily="18" charset="0"/>
              </a:rPr>
              <a:t> based on performance and comparing with standards, modify or redesign existing methods and implement the change</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solidFill>
                  <a:srgbClr val="C00000"/>
                </a:solidFill>
                <a:latin typeface="Times New Roman" panose="02020603050405020304" pitchFamily="18" charset="0"/>
                <a:cs typeface="Times New Roman" panose="02020603050405020304" pitchFamily="18" charset="0"/>
              </a:rPr>
              <a:t>Control:</a:t>
            </a:r>
            <a:r>
              <a:rPr lang="en-US" b="1" dirty="0">
                <a:latin typeface="Times New Roman" panose="02020603050405020304" pitchFamily="18" charset="0"/>
                <a:cs typeface="Times New Roman" panose="02020603050405020304" pitchFamily="18" charset="0"/>
              </a:rPr>
              <a:t> monitoring the change to assure the required performance level is satisfied or not</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838200" y="1"/>
            <a:ext cx="10515600" cy="118485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QUALITY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173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864" y="-12427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CONTROL</a:t>
            </a:r>
          </a:p>
        </p:txBody>
      </p:sp>
      <p:sp>
        <p:nvSpPr>
          <p:cNvPr id="3" name="Content Placeholder 2"/>
          <p:cNvSpPr>
            <a:spLocks noGrp="1"/>
          </p:cNvSpPr>
          <p:nvPr>
            <p:ph idx="1"/>
          </p:nvPr>
        </p:nvSpPr>
        <p:spPr>
          <a:xfrm>
            <a:off x="374559" y="988498"/>
            <a:ext cx="9220202" cy="5438060"/>
          </a:xfrm>
        </p:spPr>
        <p:txBody>
          <a:bodyPr>
            <a:normAutofit/>
          </a:bodyPr>
          <a:lstStyle/>
          <a:p>
            <a:pPr algn="just">
              <a:lnSpc>
                <a:spcPct val="100000"/>
              </a:lnSpc>
              <a:buFont typeface="Wingdings" panose="05000000000000000000" pitchFamily="2" charset="2"/>
              <a:buChar char="Ø"/>
            </a:pPr>
            <a:r>
              <a:rPr lang="en-AU" sz="2600" b="1" dirty="0">
                <a:latin typeface="Times New Roman" panose="02020603050405020304" pitchFamily="18" charset="0"/>
                <a:cs typeface="Times New Roman" panose="02020603050405020304" pitchFamily="18" charset="0"/>
              </a:rPr>
              <a:t>Human resources (skilled or unskilled) are one of the important resources to execute the construction activities in the site. </a:t>
            </a:r>
            <a:endParaRPr lang="en-AU" sz="2600"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sz="2600" b="1" dirty="0" smtClean="0">
                <a:latin typeface="Times New Roman" panose="02020603050405020304" pitchFamily="18" charset="0"/>
                <a:cs typeface="Times New Roman" panose="02020603050405020304" pitchFamily="18" charset="0"/>
              </a:rPr>
              <a:t>The productivity means ability to produce and  </a:t>
            </a:r>
            <a:r>
              <a:rPr lang="en-US" sz="2600" b="1" dirty="0">
                <a:latin typeface="Times New Roman" panose="02020603050405020304" pitchFamily="18" charset="0"/>
                <a:cs typeface="Times New Roman" panose="02020603050405020304" pitchFamily="18" charset="0"/>
              </a:rPr>
              <a:t>implies the ratio of output to input</a:t>
            </a:r>
            <a:r>
              <a:rPr lang="en-US" sz="2600"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The input and output can be measured in </a:t>
            </a:r>
            <a:r>
              <a:rPr lang="en-US" sz="2600" b="1" dirty="0" smtClean="0">
                <a:latin typeface="Times New Roman" panose="02020603050405020304" pitchFamily="18" charset="0"/>
                <a:cs typeface="Times New Roman" panose="02020603050405020304" pitchFamily="18" charset="0"/>
              </a:rPr>
              <a:t>terms of physical </a:t>
            </a:r>
            <a:r>
              <a:rPr lang="en-US" sz="2600" b="1" dirty="0">
                <a:latin typeface="Times New Roman" panose="02020603050405020304" pitchFamily="18" charset="0"/>
                <a:cs typeface="Times New Roman" panose="02020603050405020304" pitchFamily="18" charset="0"/>
              </a:rPr>
              <a:t>quantities, monetary terms or a combination of both. </a:t>
            </a: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Labor productivity achieved at the site for a given work provides a measure of the labor's efficiency. </a:t>
            </a:r>
            <a:endParaRPr lang="en-AU" sz="26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It shows the total time for which the labor was employed at work, the time he was productive on work and the time he remained unproductive.</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812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3" y="1155924"/>
            <a:ext cx="9426262" cy="5702076"/>
          </a:xfrm>
        </p:spPr>
        <p:txBody>
          <a:bodyPr>
            <a:normAutofit/>
          </a:bodyPr>
          <a:lstStyle/>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The control process involves accounting of actual productivity, comparing the actual with the standard, analyzing the causes for variations between actual and standard, and finally taking remedial measures to improve productivity</a:t>
            </a:r>
            <a:r>
              <a:rPr lang="en-US" sz="2600"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endParaRPr lang="en-US" sz="26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sz="2600"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sz="26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sz="2600"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sz="2600" b="1" dirty="0" err="1">
                <a:latin typeface="Times New Roman" panose="02020603050405020304" pitchFamily="18" charset="0"/>
                <a:cs typeface="Times New Roman" panose="02020603050405020304" pitchFamily="18" charset="0"/>
              </a:rPr>
              <a:t>Labor</a:t>
            </a:r>
            <a:r>
              <a:rPr lang="en-AU" sz="2600" b="1" dirty="0">
                <a:latin typeface="Times New Roman" panose="02020603050405020304" pitchFamily="18" charset="0"/>
                <a:cs typeface="Times New Roman" panose="02020603050405020304" pitchFamily="18" charset="0"/>
              </a:rPr>
              <a:t> productivity is a measure of the overall effectiveness of an operating system in utilizing </a:t>
            </a:r>
            <a:r>
              <a:rPr lang="en-AU" sz="2600" b="1" dirty="0" err="1">
                <a:latin typeface="Times New Roman" panose="02020603050405020304" pitchFamily="18" charset="0"/>
                <a:cs typeface="Times New Roman" panose="02020603050405020304" pitchFamily="18" charset="0"/>
              </a:rPr>
              <a:t>labor</a:t>
            </a:r>
            <a:r>
              <a:rPr lang="en-AU" sz="2600" b="1" dirty="0">
                <a:latin typeface="Times New Roman" panose="02020603050405020304" pitchFamily="18" charset="0"/>
                <a:cs typeface="Times New Roman" panose="02020603050405020304" pitchFamily="18" charset="0"/>
              </a:rPr>
              <a:t>, equipment and capital to convert </a:t>
            </a:r>
            <a:r>
              <a:rPr lang="en-AU" sz="2600" b="1" dirty="0" err="1">
                <a:latin typeface="Times New Roman" panose="02020603050405020304" pitchFamily="18" charset="0"/>
                <a:cs typeface="Times New Roman" panose="02020603050405020304" pitchFamily="18" charset="0"/>
              </a:rPr>
              <a:t>labor</a:t>
            </a:r>
            <a:r>
              <a:rPr lang="en-AU" sz="2600" b="1" dirty="0">
                <a:latin typeface="Times New Roman" panose="02020603050405020304" pitchFamily="18" charset="0"/>
                <a:cs typeface="Times New Roman" panose="02020603050405020304" pitchFamily="18" charset="0"/>
              </a:rPr>
              <a:t> efforts into useful </a:t>
            </a:r>
            <a:r>
              <a:rPr lang="en-AU" sz="2600" b="1" dirty="0" smtClean="0">
                <a:latin typeface="Times New Roman" panose="02020603050405020304" pitchFamily="18" charset="0"/>
                <a:cs typeface="Times New Roman" panose="02020603050405020304" pitchFamily="18" charset="0"/>
              </a:rPr>
              <a:t>output.</a:t>
            </a:r>
            <a:endParaRPr lang="en-AU" sz="26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sz="26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1244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002156830"/>
              </p:ext>
            </p:extLst>
          </p:nvPr>
        </p:nvGraphicFramePr>
        <p:xfrm>
          <a:off x="1287886" y="2970340"/>
          <a:ext cx="8152328" cy="1872116"/>
        </p:xfrm>
        <a:graphic>
          <a:graphicData uri="http://schemas.openxmlformats.org/drawingml/2006/table">
            <a:tbl>
              <a:tblPr firstRow="1" firstCol="1" bandRow="1" bandCol="1">
                <a:tableStyleId>{5940675A-B579-460E-94D1-54222C63F5DA}</a:tableStyleId>
              </a:tblPr>
              <a:tblGrid>
                <a:gridCol w="8152328"/>
              </a:tblGrid>
              <a:tr h="312019">
                <a:tc>
                  <a:txBody>
                    <a:bodyPr/>
                    <a:lstStyle/>
                    <a:p>
                      <a:pPr marL="393700" algn="ctr">
                        <a:spcAft>
                          <a:spcPts val="0"/>
                        </a:spcAft>
                      </a:pPr>
                      <a:r>
                        <a:rPr lang="en-US" sz="2000" b="1" dirty="0">
                          <a:solidFill>
                            <a:srgbClr val="FF0000"/>
                          </a:solidFill>
                          <a:effectLst/>
                          <a:latin typeface="Times New Roman" panose="02020603050405020304" pitchFamily="18" charset="0"/>
                          <a:cs typeface="Times New Roman" panose="02020603050405020304" pitchFamily="18" charset="0"/>
                        </a:rPr>
                        <a:t>Resources Productivity</a:t>
                      </a:r>
                      <a:endParaRPr lang="en-AU"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312019">
                <a:tc>
                  <a:txBody>
                    <a:bodyPr/>
                    <a:lstStyle/>
                    <a:p>
                      <a:pPr algn="just">
                        <a:spcAft>
                          <a:spcPts val="0"/>
                        </a:spcAft>
                      </a:pPr>
                      <a:r>
                        <a:rPr lang="en-US" sz="2000" b="1" dirty="0">
                          <a:effectLst/>
                          <a:latin typeface="Times New Roman" panose="02020603050405020304" pitchFamily="18" charset="0"/>
                          <a:cs typeface="Times New Roman" panose="02020603050405020304" pitchFamily="18" charset="0"/>
                        </a:rPr>
                        <a:t>Workers’ productivity   = quantity of work done  per man-hours  </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624039">
                <a:tc>
                  <a:txBody>
                    <a:bodyPr/>
                    <a:lstStyle/>
                    <a:p>
                      <a:pPr algn="just">
                        <a:spcAft>
                          <a:spcPts val="0"/>
                        </a:spcAft>
                      </a:pPr>
                      <a:r>
                        <a:rPr lang="en-US" sz="2000" b="1" dirty="0">
                          <a:effectLst/>
                          <a:latin typeface="Times New Roman" panose="02020603050405020304" pitchFamily="18" charset="0"/>
                          <a:cs typeface="Times New Roman" panose="02020603050405020304" pitchFamily="18" charset="0"/>
                        </a:rPr>
                        <a:t>Material productivity    </a:t>
                      </a:r>
                      <a:r>
                        <a:rPr lang="en-US" sz="2000" b="1" dirty="0" smtClean="0">
                          <a:effectLst/>
                          <a:latin typeface="Times New Roman" panose="02020603050405020304" pitchFamily="18" charset="0"/>
                          <a:cs typeface="Times New Roman" panose="02020603050405020304" pitchFamily="18" charset="0"/>
                        </a:rPr>
                        <a:t>= </a:t>
                      </a:r>
                      <a:r>
                        <a:rPr lang="en-US" sz="2000" b="1" dirty="0">
                          <a:effectLst/>
                          <a:latin typeface="Times New Roman" panose="02020603050405020304" pitchFamily="18" charset="0"/>
                          <a:cs typeface="Times New Roman" panose="02020603050405020304" pitchFamily="18" charset="0"/>
                        </a:rPr>
                        <a:t>quantity of work done per unit mix of</a:t>
                      </a:r>
                      <a:endParaRPr lang="en-AU" sz="2000" b="1" dirty="0">
                        <a:effectLst/>
                        <a:latin typeface="Times New Roman" panose="02020603050405020304" pitchFamily="18" charset="0"/>
                        <a:cs typeface="Times New Roman" panose="02020603050405020304" pitchFamily="18" charset="0"/>
                      </a:endParaRPr>
                    </a:p>
                    <a:p>
                      <a:pPr algn="just">
                        <a:spcAft>
                          <a:spcPts val="0"/>
                        </a:spcAft>
                      </a:pPr>
                      <a:r>
                        <a:rPr lang="en-US" sz="2000" b="1" dirty="0">
                          <a:effectLst/>
                          <a:latin typeface="Times New Roman" panose="02020603050405020304" pitchFamily="18" charset="0"/>
                          <a:cs typeface="Times New Roman" panose="02020603050405020304" pitchFamily="18" charset="0"/>
                        </a:rPr>
                        <a:t>                                             material(s) consumption</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624039">
                <a:tc>
                  <a:txBody>
                    <a:bodyPr/>
                    <a:lstStyle/>
                    <a:p>
                      <a:pPr algn="just">
                        <a:spcAft>
                          <a:spcPts val="0"/>
                        </a:spcAft>
                      </a:pPr>
                      <a:r>
                        <a:rPr lang="en-US" sz="2000" b="1" dirty="0">
                          <a:effectLst/>
                          <a:latin typeface="Times New Roman" panose="02020603050405020304" pitchFamily="18" charset="0"/>
                          <a:cs typeface="Times New Roman" panose="02020603050405020304" pitchFamily="18" charset="0"/>
                        </a:rPr>
                        <a:t>Equipment productivity </a:t>
                      </a:r>
                      <a:r>
                        <a:rPr lang="en-US" sz="2000" b="1" dirty="0" smtClean="0">
                          <a:effectLst/>
                          <a:latin typeface="Times New Roman" panose="02020603050405020304" pitchFamily="18" charset="0"/>
                          <a:cs typeface="Times New Roman" panose="02020603050405020304" pitchFamily="18" charset="0"/>
                        </a:rPr>
                        <a:t>= </a:t>
                      </a:r>
                      <a:r>
                        <a:rPr lang="en-US" sz="2000" b="1" dirty="0">
                          <a:effectLst/>
                          <a:latin typeface="Times New Roman" panose="02020603050405020304" pitchFamily="18" charset="0"/>
                          <a:cs typeface="Times New Roman" panose="02020603050405020304" pitchFamily="18" charset="0"/>
                        </a:rPr>
                        <a:t>quantity of work done  per equipment–hour  </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24508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155924"/>
            <a:ext cx="9091411" cy="5515332"/>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Factors affecting Labor productivity</a:t>
            </a:r>
            <a:endParaRPr lang="en-AU" b="1" dirty="0">
              <a:solidFill>
                <a:srgbClr val="FF0000"/>
              </a:solidFill>
              <a:latin typeface="Times New Roman" panose="02020603050405020304" pitchFamily="18" charset="0"/>
              <a:cs typeface="Times New Roman" panose="02020603050405020304" pitchFamily="18" charset="0"/>
            </a:endParaRPr>
          </a:p>
          <a:p>
            <a:pPr marL="514350" indent="-514350" algn="just" fontAlgn="base">
              <a:buFont typeface="+mj-lt"/>
              <a:buAutoNum type="arabicPeriod"/>
            </a:pPr>
            <a:r>
              <a:rPr lang="en-AU" b="1" dirty="0">
                <a:solidFill>
                  <a:srgbClr val="FF0000"/>
                </a:solidFill>
                <a:latin typeface="Times New Roman" panose="02020603050405020304" pitchFamily="18" charset="0"/>
                <a:cs typeface="Times New Roman" panose="02020603050405020304" pitchFamily="18" charset="0"/>
              </a:rPr>
              <a:t>Skills</a:t>
            </a:r>
            <a:r>
              <a:rPr lang="en-AU" b="1" dirty="0">
                <a:latin typeface="Times New Roman" panose="02020603050405020304" pitchFamily="18" charset="0"/>
                <a:cs typeface="Times New Roman" panose="02020603050405020304" pitchFamily="18" charset="0"/>
              </a:rPr>
              <a:t> (education, experience, leadership, discipline, communication, legacy data from previous projects)</a:t>
            </a:r>
          </a:p>
          <a:p>
            <a:pPr marL="514350" indent="-514350" algn="just" fontAlgn="base">
              <a:buFont typeface="+mj-lt"/>
              <a:buAutoNum type="arabicPeriod"/>
            </a:pPr>
            <a:r>
              <a:rPr lang="en-AU" b="1" dirty="0">
                <a:solidFill>
                  <a:srgbClr val="FF0000"/>
                </a:solidFill>
                <a:latin typeface="Times New Roman" panose="02020603050405020304" pitchFamily="18" charset="0"/>
                <a:cs typeface="Times New Roman" panose="02020603050405020304" pitchFamily="18" charset="0"/>
              </a:rPr>
              <a:t>Health</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overwork</a:t>
            </a:r>
            <a:r>
              <a:rPr lang="en-AU" b="1" dirty="0">
                <a:latin typeface="Times New Roman" panose="02020603050405020304" pitchFamily="18" charset="0"/>
                <a:cs typeface="Times New Roman" panose="02020603050405020304" pitchFamily="18" charset="0"/>
              </a:rPr>
              <a:t>, mental health, fatigue, stress, recovery, vacation)</a:t>
            </a:r>
          </a:p>
          <a:p>
            <a:pPr marL="514350" indent="-514350" algn="just" fontAlgn="base">
              <a:buFont typeface="+mj-lt"/>
              <a:buAutoNum type="arabicPeriod"/>
            </a:pPr>
            <a:r>
              <a:rPr lang="en-AU" b="1" dirty="0">
                <a:solidFill>
                  <a:srgbClr val="FF0000"/>
                </a:solidFill>
                <a:latin typeface="Times New Roman" panose="02020603050405020304" pitchFamily="18" charset="0"/>
                <a:cs typeface="Times New Roman" panose="02020603050405020304" pitchFamily="18" charset="0"/>
              </a:rPr>
              <a:t>Job satisfaction</a:t>
            </a:r>
            <a:r>
              <a:rPr lang="en-AU" b="1" dirty="0">
                <a:latin typeface="Times New Roman" panose="02020603050405020304" pitchFamily="18" charset="0"/>
                <a:cs typeface="Times New Roman" panose="02020603050405020304" pitchFamily="18" charset="0"/>
              </a:rPr>
              <a:t> (motivation, salary, perks, contract changes, conflicts, recognition, promotion)</a:t>
            </a:r>
          </a:p>
          <a:p>
            <a:pPr marL="514350" indent="-514350" algn="just" fontAlgn="base">
              <a:buFont typeface="+mj-lt"/>
              <a:buAutoNum type="arabicPeriod"/>
            </a:pPr>
            <a:r>
              <a:rPr lang="en-AU" b="1" dirty="0">
                <a:solidFill>
                  <a:srgbClr val="FF0000"/>
                </a:solidFill>
                <a:latin typeface="Times New Roman" panose="02020603050405020304" pitchFamily="18" charset="0"/>
                <a:cs typeface="Times New Roman" panose="02020603050405020304" pitchFamily="18" charset="0"/>
              </a:rPr>
              <a:t>HR </a:t>
            </a:r>
            <a:r>
              <a:rPr lang="en-AU" b="1" dirty="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on boarding</a:t>
            </a:r>
            <a:r>
              <a:rPr lang="en-AU" b="1" dirty="0">
                <a:latin typeface="Times New Roman" panose="02020603050405020304" pitchFamily="18" charset="0"/>
                <a:cs typeface="Times New Roman" panose="02020603050405020304" pitchFamily="18" charset="0"/>
              </a:rPr>
              <a:t>, training, planning, instructions, supervision)</a:t>
            </a:r>
          </a:p>
          <a:p>
            <a:pPr marL="514350" indent="-514350" algn="just" fontAlgn="base">
              <a:buFont typeface="+mj-lt"/>
              <a:buAutoNum type="arabicPeriod"/>
            </a:pPr>
            <a:r>
              <a:rPr lang="en-AU" b="1" dirty="0">
                <a:solidFill>
                  <a:srgbClr val="FF0000"/>
                </a:solidFill>
                <a:latin typeface="Times New Roman" panose="02020603050405020304" pitchFamily="18" charset="0"/>
                <a:cs typeface="Times New Roman" panose="02020603050405020304" pitchFamily="18" charset="0"/>
              </a:rPr>
              <a:t>Working conditions</a:t>
            </a:r>
            <a:r>
              <a:rPr lang="en-AU" b="1" dirty="0">
                <a:latin typeface="Times New Roman" panose="02020603050405020304" pitchFamily="18" charset="0"/>
                <a:cs typeface="Times New Roman" panose="02020603050405020304" pitchFamily="18" charset="0"/>
              </a:rPr>
              <a:t> (noise, shift duration, security check, weather, hazardous work area)</a:t>
            </a:r>
          </a:p>
          <a:p>
            <a:pPr marL="0" indent="0">
              <a:buNone/>
            </a:pPr>
            <a:endParaRPr lang="en-AU" dirty="0"/>
          </a:p>
        </p:txBody>
      </p:sp>
      <p:sp>
        <p:nvSpPr>
          <p:cNvPr id="4" name="Title 1"/>
          <p:cNvSpPr>
            <a:spLocks noGrp="1"/>
          </p:cNvSpPr>
          <p:nvPr>
            <p:ph type="title"/>
          </p:nvPr>
        </p:nvSpPr>
        <p:spPr>
          <a:xfrm>
            <a:off x="68365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78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1" y="1207439"/>
            <a:ext cx="8911107" cy="5412302"/>
          </a:xfrm>
        </p:spPr>
        <p:txBody>
          <a:bodyPr/>
          <a:lstStyle/>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Typical Causes of Low Labor Productivity</a:t>
            </a:r>
            <a:endParaRPr lang="en-AU" b="1" dirty="0">
              <a:solidFill>
                <a:srgbClr val="FF000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b="1" dirty="0">
                <a:solidFill>
                  <a:srgbClr val="7030A0"/>
                </a:solidFill>
                <a:latin typeface="Times New Roman" panose="02020603050405020304" pitchFamily="18" charset="0"/>
                <a:cs typeface="Times New Roman" panose="02020603050405020304" pitchFamily="18" charset="0"/>
              </a:rPr>
              <a:t>(a) Un-productive time: </a:t>
            </a:r>
            <a:r>
              <a:rPr lang="en-US" b="1" dirty="0">
                <a:latin typeface="Times New Roman" panose="02020603050405020304" pitchFamily="18" charset="0"/>
                <a:cs typeface="Times New Roman" panose="02020603050405020304" pitchFamily="18" charset="0"/>
              </a:rPr>
              <a:t>It can be due to</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Rework of defective work done.</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Waiting for material, equipment and/or instructions.</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Absence from work by workers.</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Other reasons.</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Frequent changes in the scope of work and work methodology.</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Conflicts between supervisors and workers.</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4225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452020" cy="4794117"/>
          </a:xfrm>
        </p:spPr>
        <p:txBody>
          <a:bodyPr>
            <a:normAutofit/>
          </a:bodyPr>
          <a:lstStyle/>
          <a:p>
            <a:pPr marL="0" indent="0" algn="just">
              <a:lnSpc>
                <a:spcPct val="100000"/>
              </a:lnSpc>
              <a:buNone/>
            </a:pPr>
            <a:r>
              <a:rPr lang="en-US" b="1" dirty="0">
                <a:solidFill>
                  <a:srgbClr val="7030A0"/>
                </a:solidFill>
                <a:latin typeface="Times New Roman" panose="02020603050405020304" pitchFamily="18" charset="0"/>
                <a:cs typeface="Times New Roman" panose="02020603050405020304" pitchFamily="18" charset="0"/>
              </a:rPr>
              <a:t>(b) Worker's low morale: </a:t>
            </a:r>
            <a:r>
              <a:rPr lang="en-US" b="1" dirty="0">
                <a:latin typeface="Times New Roman" panose="02020603050405020304" pitchFamily="18" charset="0"/>
                <a:cs typeface="Times New Roman" panose="02020603050405020304" pitchFamily="18" charset="0"/>
              </a:rPr>
              <a:t>This can result from :</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Non-fulfillment of employment terms and conditions by the management.</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The insecurity of employment.</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Sub-standard working conditions.</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Frequent transfers.</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Frequent changes in the scope of work and work methodology.</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Conflicts between supervisors and workers.</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464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681" y="898346"/>
            <a:ext cx="10515600" cy="5959654"/>
          </a:xfrm>
        </p:spPr>
        <p:txBody>
          <a:bodyPr>
            <a:normAutofit/>
          </a:bodyPr>
          <a:lstStyle/>
          <a:p>
            <a:pPr marL="0" indent="0" algn="just">
              <a:lnSpc>
                <a:spcPct val="100000"/>
              </a:lnSpc>
              <a:buNone/>
            </a:pPr>
            <a:r>
              <a:rPr lang="en-US" b="1" dirty="0">
                <a:solidFill>
                  <a:srgbClr val="7030A0"/>
                </a:solidFill>
                <a:latin typeface="Times New Roman" panose="02020603050405020304" pitchFamily="18" charset="0"/>
                <a:cs typeface="Times New Roman" panose="02020603050405020304" pitchFamily="18" charset="0"/>
              </a:rPr>
              <a:t>(</a:t>
            </a:r>
            <a:r>
              <a:rPr lang="en-US" b="1" dirty="0" smtClean="0">
                <a:solidFill>
                  <a:srgbClr val="7030A0"/>
                </a:solidFill>
                <a:latin typeface="Times New Roman" panose="02020603050405020304" pitchFamily="18" charset="0"/>
                <a:cs typeface="Times New Roman" panose="02020603050405020304" pitchFamily="18" charset="0"/>
              </a:rPr>
              <a:t>c)Poor </a:t>
            </a:r>
            <a:r>
              <a:rPr lang="en-US" b="1" dirty="0">
                <a:solidFill>
                  <a:srgbClr val="7030A0"/>
                </a:solidFill>
                <a:latin typeface="Times New Roman" panose="02020603050405020304" pitchFamily="18" charset="0"/>
                <a:cs typeface="Times New Roman" panose="02020603050405020304" pitchFamily="18" charset="0"/>
              </a:rPr>
              <a:t>pre-work preparation by supervisors: </a:t>
            </a:r>
            <a:r>
              <a:rPr lang="en-US" b="1" dirty="0">
                <a:latin typeface="Times New Roman" panose="02020603050405020304" pitchFamily="18" charset="0"/>
                <a:cs typeface="Times New Roman" panose="02020603050405020304" pitchFamily="18" charset="0"/>
              </a:rPr>
              <a:t>The lack of preparation for the execution of the assigned work prior to commencement can result in inefficient handling of resources due to </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Excess workers employed for the task.</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Insufficient instructions for the execution of work.</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Incorrect sequencing of work activities.</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solidFill>
                  <a:srgbClr val="7030A0"/>
                </a:solidFill>
                <a:latin typeface="Times New Roman" panose="02020603050405020304" pitchFamily="18" charset="0"/>
                <a:cs typeface="Times New Roman" panose="02020603050405020304" pitchFamily="18" charset="0"/>
              </a:rPr>
              <a:t>(d) Directional failures of the project management: </a:t>
            </a:r>
            <a:r>
              <a:rPr lang="en-US" b="1" dirty="0">
                <a:latin typeface="Times New Roman" panose="02020603050405020304" pitchFamily="18" charset="0"/>
                <a:cs typeface="Times New Roman" panose="02020603050405020304" pitchFamily="18" charset="0"/>
              </a:rPr>
              <a:t>These include</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Failure to set performance targets.</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Failure to make provision for timely resource support.</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Failure to provide feedback.</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Failure to motivate workers.</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48048" y="-14166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9839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5" y="911225"/>
            <a:ext cx="10585360" cy="5682758"/>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Labor Productivity Improvement Measures </a:t>
            </a: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Reduce </a:t>
            </a:r>
            <a:r>
              <a:rPr lang="en-US" b="1" dirty="0">
                <a:latin typeface="Times New Roman" panose="02020603050405020304" pitchFamily="18" charset="0"/>
                <a:cs typeface="Times New Roman" panose="02020603050405020304" pitchFamily="18" charset="0"/>
              </a:rPr>
              <a:t>unproductive time by constantly reviewing and minimizing the causes that are contributing to unproductive time.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Replace </a:t>
            </a:r>
            <a:r>
              <a:rPr lang="en-US" b="1" dirty="0">
                <a:latin typeface="Times New Roman" panose="02020603050405020304" pitchFamily="18" charset="0"/>
                <a:cs typeface="Times New Roman" panose="02020603050405020304" pitchFamily="18" charset="0"/>
              </a:rPr>
              <a:t>Labor by appropriate equipment, where economically feasible.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Substitute </a:t>
            </a:r>
            <a:r>
              <a:rPr lang="en-US" b="1" dirty="0">
                <a:latin typeface="Times New Roman" panose="02020603050405020304" pitchFamily="18" charset="0"/>
                <a:cs typeface="Times New Roman" panose="02020603050405020304" pitchFamily="18" charset="0"/>
              </a:rPr>
              <a:t>inefficient working tools by appropriate efficient tools.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Improve </a:t>
            </a:r>
            <a:r>
              <a:rPr lang="en-US" b="1" dirty="0">
                <a:latin typeface="Times New Roman" panose="02020603050405020304" pitchFamily="18" charset="0"/>
                <a:cs typeface="Times New Roman" panose="02020603050405020304" pitchFamily="18" charset="0"/>
              </a:rPr>
              <a:t>the method of executing work, remembering that there is always a better way of doing a task.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Improve </a:t>
            </a:r>
            <a:r>
              <a:rPr lang="en-US" b="1" dirty="0">
                <a:latin typeface="Times New Roman" panose="02020603050405020304" pitchFamily="18" charset="0"/>
                <a:cs typeface="Times New Roman" panose="02020603050405020304" pitchFamily="18" charset="0"/>
              </a:rPr>
              <a:t>working conditions.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Employ </a:t>
            </a:r>
            <a:r>
              <a:rPr lang="en-US" b="1" dirty="0">
                <a:latin typeface="Times New Roman" panose="02020603050405020304" pitchFamily="18" charset="0"/>
                <a:cs typeface="Times New Roman" panose="02020603050405020304" pitchFamily="18" charset="0"/>
              </a:rPr>
              <a:t>competent supervisors.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Cover commuting time from home to work site. </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5017" y="0"/>
            <a:ext cx="10515600" cy="117197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5633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653" y="1098260"/>
            <a:ext cx="10515600" cy="5759740"/>
          </a:xfrm>
        </p:spPr>
        <p:txBody>
          <a:bodyPr>
            <a:normAutofit/>
          </a:bodyPr>
          <a:lstStyle/>
          <a:p>
            <a:pPr marL="0" indent="0" algn="just">
              <a:lnSpc>
                <a:spcPct val="150000"/>
              </a:lnSpc>
              <a:buNone/>
            </a:pPr>
            <a:r>
              <a:rPr lang="en-AU" b="1" dirty="0" smtClean="0">
                <a:solidFill>
                  <a:srgbClr val="FF0000"/>
                </a:solidFill>
                <a:latin typeface="Times New Roman" panose="02020603050405020304" pitchFamily="18" charset="0"/>
                <a:cs typeface="Times New Roman" panose="02020603050405020304" pitchFamily="18" charset="0"/>
              </a:rPr>
              <a:t>Other ways of improving </a:t>
            </a:r>
            <a:r>
              <a:rPr lang="en-AU" b="1" dirty="0" err="1" smtClean="0">
                <a:solidFill>
                  <a:srgbClr val="FF0000"/>
                </a:solidFill>
                <a:latin typeface="Times New Roman" panose="02020603050405020304" pitchFamily="18" charset="0"/>
                <a:cs typeface="Times New Roman" panose="02020603050405020304" pitchFamily="18" charset="0"/>
              </a:rPr>
              <a:t>labor</a:t>
            </a:r>
            <a:r>
              <a:rPr lang="en-AU" b="1" dirty="0" smtClean="0">
                <a:solidFill>
                  <a:srgbClr val="FF0000"/>
                </a:solidFill>
                <a:latin typeface="Times New Roman" panose="02020603050405020304" pitchFamily="18" charset="0"/>
                <a:cs typeface="Times New Roman" panose="02020603050405020304" pitchFamily="18" charset="0"/>
              </a:rPr>
              <a:t> productivity are:</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Provide </a:t>
            </a:r>
            <a:r>
              <a:rPr lang="en-AU" b="1" dirty="0">
                <a:latin typeface="Times New Roman" panose="02020603050405020304" pitchFamily="18" charset="0"/>
                <a:cs typeface="Times New Roman" panose="02020603050405020304" pitchFamily="18" charset="0"/>
              </a:rPr>
              <a:t>Training and Career Options</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Mitigate Weather-Related Risks</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Set Up Communication Between Field and Office</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Set Realistic Goals and Offer Recognition</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Limit Overtime</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Properly Manage Seasonal Hiring</a:t>
            </a:r>
          </a:p>
          <a:p>
            <a:endParaRPr lang="en-AU" dirty="0"/>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LABOR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0160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774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PRODUCTIVITY CONTROL</a:t>
            </a:r>
          </a:p>
        </p:txBody>
      </p:sp>
      <p:sp>
        <p:nvSpPr>
          <p:cNvPr id="3" name="Content Placeholder 2"/>
          <p:cNvSpPr>
            <a:spLocks noGrp="1"/>
          </p:cNvSpPr>
          <p:nvPr>
            <p:ph idx="1"/>
          </p:nvPr>
        </p:nvSpPr>
        <p:spPr>
          <a:xfrm>
            <a:off x="451834" y="1233196"/>
            <a:ext cx="9503535" cy="5463817"/>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construction, some tasks are labor-intensive, some pre-dominantly employ equipment and some use a combination of both, i.e., Labor and equipment</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Equipment productivity refers to the time during which the machine is in operation performing productive work.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equipment productivity control is undertaken to determine its employment time, the output achieved and its productivity at the site.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main purpose of equipment productivity control is to minimize the wastage in utilization.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25992875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712" y="1325563"/>
            <a:ext cx="8988381" cy="5358572"/>
          </a:xfrm>
        </p:spPr>
        <p:txBody>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Equipment Productivity Analysis </a:t>
            </a: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order to make the construction site cost-conscious and to assess the unit rate for various items of work, the equipment utilized by the sites can be charged by the equipment cost center at a standard hourly rate. </a:t>
            </a:r>
            <a:r>
              <a:rPr lang="en-US" b="1" dirty="0" smtClean="0">
                <a:latin typeface="Times New Roman" panose="02020603050405020304" pitchFamily="18" charset="0"/>
                <a:cs typeface="Times New Roman" panose="02020603050405020304" pitchFamily="18" charset="0"/>
              </a:rPr>
              <a:t>[3]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usage cost accounting takes into consideration the owning and operating costs of each equipment.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costs can be determined by maintaining the  following records for each equipment, in the form of a logbook: [3]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0941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648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017" y="1325563"/>
            <a:ext cx="10515600" cy="5032375"/>
          </a:xfrm>
        </p:spPr>
        <p:txBody>
          <a:bodyPr>
            <a:normAutofit/>
          </a:bodyPr>
          <a:lstStyle/>
          <a:p>
            <a:pPr algn="just">
              <a:lnSpc>
                <a:spcPct val="100000"/>
              </a:lnSpc>
            </a:pPr>
            <a:r>
              <a:rPr lang="en-US" b="1" dirty="0">
                <a:latin typeface="Times New Roman" panose="02020603050405020304" pitchFamily="18" charset="0"/>
                <a:cs typeface="Times New Roman" panose="02020603050405020304" pitchFamily="18" charset="0"/>
              </a:rPr>
              <a:t>The equipment ownership data, including the identification numbers, make and model, purchase particulars, such as date and purchase cost and replacement costs of major components. </a:t>
            </a:r>
            <a:endParaRPr lang="en-AU"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A history sheet of the equipment's major repairs. </a:t>
            </a:r>
            <a:endParaRPr lang="en-AU"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The equipment periodical maintenance record. </a:t>
            </a:r>
            <a:endParaRPr lang="en-AU"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The equipment employment history since its purchase, monthly operating hours and fuel consumption record. </a:t>
            </a:r>
            <a:endParaRPr lang="en-AU"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The operator's record. </a:t>
            </a:r>
            <a:endParaRPr lang="en-AU"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The do's and don'ts of the equipment operation.</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4501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73378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744" y="1325563"/>
            <a:ext cx="9889901" cy="5319936"/>
          </a:xfrm>
        </p:spPr>
        <p:txBody>
          <a:bodyPr>
            <a:normAutofit/>
          </a:bodyPr>
          <a:lstStyle/>
          <a:p>
            <a:pPr marL="0" indent="0" algn="just">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Causes and Remedies for Low Productivity of the Equipment </a:t>
            </a: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Insufficient </a:t>
            </a:r>
            <a:r>
              <a:rPr lang="en-US" b="1" dirty="0">
                <a:latin typeface="Times New Roman" panose="02020603050405020304" pitchFamily="18" charset="0"/>
                <a:cs typeface="Times New Roman" panose="02020603050405020304" pitchFamily="18" charset="0"/>
              </a:rPr>
              <a:t>preparation.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Lack </a:t>
            </a:r>
            <a:r>
              <a:rPr lang="en-US" b="1" dirty="0">
                <a:latin typeface="Times New Roman" panose="02020603050405020304" pitchFamily="18" charset="0"/>
                <a:cs typeface="Times New Roman" panose="02020603050405020304" pitchFamily="18" charset="0"/>
              </a:rPr>
              <a:t>of continuity of task.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Inadequate </a:t>
            </a:r>
            <a:r>
              <a:rPr lang="en-US" b="1" dirty="0">
                <a:latin typeface="Times New Roman" panose="02020603050405020304" pitchFamily="18" charset="0"/>
                <a:cs typeface="Times New Roman" panose="02020603050405020304" pitchFamily="18" charset="0"/>
              </a:rPr>
              <a:t>operator skill.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Lack </a:t>
            </a:r>
            <a:r>
              <a:rPr lang="en-US" b="1" dirty="0">
                <a:latin typeface="Times New Roman" panose="02020603050405020304" pitchFamily="18" charset="0"/>
                <a:cs typeface="Times New Roman" panose="02020603050405020304" pitchFamily="18" charset="0"/>
              </a:rPr>
              <a:t>of effective supervision.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Non-availability </a:t>
            </a:r>
            <a:r>
              <a:rPr lang="en-US" b="1" dirty="0">
                <a:latin typeface="Times New Roman" panose="02020603050405020304" pitchFamily="18" charset="0"/>
                <a:cs typeface="Times New Roman" panose="02020603050405020304" pitchFamily="18" charset="0"/>
              </a:rPr>
              <a:t>of maintenance, repair facilities, and spares.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Poor </a:t>
            </a:r>
            <a:r>
              <a:rPr lang="en-US" b="1" dirty="0">
                <a:latin typeface="Times New Roman" panose="02020603050405020304" pitchFamily="18" charset="0"/>
                <a:cs typeface="Times New Roman" panose="02020603050405020304" pitchFamily="18" charset="0"/>
              </a:rPr>
              <a:t>equipment management, especially lack preventive maintenance measures.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Accidents</a:t>
            </a:r>
            <a:r>
              <a:rPr lang="en-US" b="1" dirty="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7077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8151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532" y="1593804"/>
            <a:ext cx="8717924" cy="5103210"/>
          </a:xfrm>
        </p:spPr>
        <p:txBody>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Remedies </a:t>
            </a:r>
          </a:p>
          <a:p>
            <a:pPr marL="0" indent="0">
              <a:lnSpc>
                <a:spcPct val="100000"/>
              </a:lnSpc>
              <a:buNone/>
            </a:pPr>
            <a:r>
              <a:rPr lang="en-US" b="1" dirty="0">
                <a:latin typeface="Times New Roman" panose="02020603050405020304" pitchFamily="18" charset="0"/>
                <a:cs typeface="Times New Roman" panose="02020603050405020304" pitchFamily="18" charset="0"/>
              </a:rPr>
              <a:t>Equipment productivity can be improved </a:t>
            </a:r>
            <a:r>
              <a:rPr lang="en-US" b="1" dirty="0" smtClean="0">
                <a:latin typeface="Times New Roman" panose="02020603050405020304" pitchFamily="18" charset="0"/>
                <a:cs typeface="Times New Roman" panose="02020603050405020304" pitchFamily="18" charset="0"/>
              </a:rPr>
              <a:t>by: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Suitably matching machines with the job.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Employing experienced operators and competent maintenance staff</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Adopting correct methods for work execution</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Employing service-worthy machines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Enforcing proper maintenance measures and having an effective plant manager.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PRODUCTIVITY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20509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532" y="-21894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WORK SCHEDULE CONTROL </a:t>
            </a:r>
          </a:p>
        </p:txBody>
      </p:sp>
      <p:sp>
        <p:nvSpPr>
          <p:cNvPr id="3" name="Content Placeholder 2"/>
          <p:cNvSpPr>
            <a:spLocks noGrp="1"/>
          </p:cNvSpPr>
          <p:nvPr>
            <p:ph idx="1"/>
          </p:nvPr>
        </p:nvSpPr>
        <p:spPr>
          <a:xfrm>
            <a:off x="567744" y="936981"/>
            <a:ext cx="9245958" cy="5760033"/>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Project scheduling refers to the process of </a:t>
            </a:r>
            <a:r>
              <a:rPr lang="en-AU" b="1" dirty="0">
                <a:solidFill>
                  <a:srgbClr val="FF0000"/>
                </a:solidFill>
                <a:latin typeface="Times New Roman" panose="02020603050405020304" pitchFamily="18" charset="0"/>
                <a:cs typeface="Times New Roman" panose="02020603050405020304" pitchFamily="18" charset="0"/>
              </a:rPr>
              <a:t>laying out all the actual activities</a:t>
            </a:r>
            <a:r>
              <a:rPr lang="en-AU" b="1" dirty="0">
                <a:latin typeface="Times New Roman" panose="02020603050405020304" pitchFamily="18" charset="0"/>
                <a:cs typeface="Times New Roman" panose="02020603050405020304" pitchFamily="18" charset="0"/>
              </a:rPr>
              <a:t> of the project in the time order in which they are to be performed. </a:t>
            </a:r>
            <a:r>
              <a:rPr lang="en-AU" b="1" dirty="0" smtClean="0">
                <a:latin typeface="Times New Roman" panose="02020603050405020304" pitchFamily="18" charset="0"/>
                <a:cs typeface="Times New Roman" panose="02020603050405020304" pitchFamily="18" charset="0"/>
              </a:rPr>
              <a:t>[7]</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tools like Bar chart, Critical path method, Program evaluation and review techniques and Line of balance are used for scheduling a project.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construction schedule – including monthly progress status reports, schedule updates, and revisions – is integral to the project’s successful completion.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Controlling the schedule includes monitoring and controlling any and all of the project schedules. </a:t>
            </a:r>
          </a:p>
          <a:p>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515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1" y="1040012"/>
            <a:ext cx="9452019" cy="5817987"/>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In a construction project, the controlling of time and cost objectives involves the control of the following interacting, parameters: </a:t>
            </a:r>
            <a:r>
              <a:rPr lang="en-US" b="1" dirty="0" smtClean="0">
                <a:latin typeface="Times New Roman" panose="02020603050405020304" pitchFamily="18" charset="0"/>
                <a:cs typeface="Times New Roman" panose="02020603050405020304" pitchFamily="18" charset="0"/>
              </a:rPr>
              <a:t>[3] </a:t>
            </a:r>
          </a:p>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Time Progress </a:t>
            </a:r>
            <a:r>
              <a:rPr lang="en-US" b="1" dirty="0" smtClean="0">
                <a:solidFill>
                  <a:srgbClr val="FF0000"/>
                </a:solidFill>
                <a:latin typeface="Times New Roman" panose="02020603050405020304" pitchFamily="18" charset="0"/>
                <a:cs typeface="Times New Roman" panose="02020603050405020304" pitchFamily="18" charset="0"/>
              </a:rPr>
              <a:t>Control </a:t>
            </a:r>
          </a:p>
          <a:p>
            <a:pPr lvl="0" algn="just">
              <a:lnSpc>
                <a:spcPct val="100000"/>
              </a:lnSpc>
            </a:pPr>
            <a:r>
              <a:rPr lang="en-US" b="1" dirty="0">
                <a:latin typeface="Times New Roman" panose="02020603050405020304" pitchFamily="18" charset="0"/>
                <a:cs typeface="Times New Roman" panose="02020603050405020304" pitchFamily="18" charset="0"/>
              </a:rPr>
              <a:t>Analyzing the project time status. </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Evaluating the implications of the deviation on the project time objectives. </a:t>
            </a:r>
            <a:endParaRPr lang="en-AU" b="1" dirty="0">
              <a:latin typeface="Times New Roman" panose="02020603050405020304" pitchFamily="18" charset="0"/>
              <a:cs typeface="Times New Roman" panose="02020603050405020304" pitchFamily="18" charset="0"/>
            </a:endParaRPr>
          </a:p>
          <a:p>
            <a:pPr lvl="0" algn="just">
              <a:lnSpc>
                <a:spcPct val="100000"/>
              </a:lnSpc>
            </a:pPr>
            <a:r>
              <a:rPr lang="en-US" b="1" dirty="0">
                <a:latin typeface="Times New Roman" panose="02020603050405020304" pitchFamily="18" charset="0"/>
                <a:cs typeface="Times New Roman" panose="02020603050405020304" pitchFamily="18" charset="0"/>
              </a:rPr>
              <a:t>Formulating remedial measures, including time crashing, to achieve the time objectives.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0941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WORK SCHEDULE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0874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0" y="705161"/>
            <a:ext cx="9490657" cy="5869503"/>
          </a:xfrm>
        </p:spPr>
        <p:txBody>
          <a:bodyPr>
            <a:normAutofit fontScale="92500" lnSpcReduction="10000"/>
          </a:bodyPr>
          <a:lstStyle/>
          <a:p>
            <a:pPr marL="0" indent="0" algn="just">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Resources Productivity </a:t>
            </a:r>
            <a:r>
              <a:rPr lang="en-US" b="1" dirty="0" smtClean="0">
                <a:solidFill>
                  <a:srgbClr val="FF0000"/>
                </a:solidFill>
                <a:latin typeface="Times New Roman" panose="02020603050405020304" pitchFamily="18" charset="0"/>
                <a:cs typeface="Times New Roman" panose="02020603050405020304" pitchFamily="18" charset="0"/>
              </a:rPr>
              <a:t>Control </a:t>
            </a:r>
          </a:p>
          <a:p>
            <a:pPr lvl="0" algn="just">
              <a:lnSpc>
                <a:spcPct val="110000"/>
              </a:lnSpc>
            </a:pPr>
            <a:r>
              <a:rPr lang="en-US" b="1" dirty="0">
                <a:latin typeface="Times New Roman" panose="02020603050405020304" pitchFamily="18" charset="0"/>
                <a:cs typeface="Times New Roman" panose="02020603050405020304" pitchFamily="18" charset="0"/>
              </a:rPr>
              <a:t>Evaluating the variances from resources productivity standards. </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latin typeface="Times New Roman" panose="02020603050405020304" pitchFamily="18" charset="0"/>
                <a:cs typeface="Times New Roman" panose="02020603050405020304" pitchFamily="18" charset="0"/>
              </a:rPr>
              <a:t>Analyzing the causes of variations. </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latin typeface="Times New Roman" panose="02020603050405020304" pitchFamily="18" charset="0"/>
                <a:cs typeface="Times New Roman" panose="02020603050405020304" pitchFamily="18" charset="0"/>
              </a:rPr>
              <a:t>Directing resources productivity improvement measures. </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latin typeface="Times New Roman" panose="02020603050405020304" pitchFamily="18" charset="0"/>
                <a:cs typeface="Times New Roman" panose="02020603050405020304" pitchFamily="18" charset="0"/>
              </a:rPr>
              <a:t>Revising the resources standards (if necessary) for modifying the resources mobilization plan, so as to ensure timely execution of the project. </a:t>
            </a:r>
            <a:endParaRPr lang="en-AU" b="1" dirty="0">
              <a:latin typeface="Times New Roman" panose="02020603050405020304" pitchFamily="18" charset="0"/>
              <a:cs typeface="Times New Roman" panose="02020603050405020304" pitchFamily="18" charset="0"/>
            </a:endParaRPr>
          </a:p>
          <a:p>
            <a:pPr marL="0" indent="0" algn="just">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Resources Mobilization </a:t>
            </a:r>
            <a:r>
              <a:rPr lang="en-US" b="1" dirty="0" smtClean="0">
                <a:solidFill>
                  <a:srgbClr val="FF0000"/>
                </a:solidFill>
                <a:latin typeface="Times New Roman" panose="02020603050405020304" pitchFamily="18" charset="0"/>
                <a:cs typeface="Times New Roman" panose="02020603050405020304" pitchFamily="18" charset="0"/>
              </a:rPr>
              <a:t>Control </a:t>
            </a:r>
          </a:p>
          <a:p>
            <a:pPr lvl="0" algn="just">
              <a:lnSpc>
                <a:spcPct val="110000"/>
              </a:lnSpc>
            </a:pPr>
            <a:r>
              <a:rPr lang="en-US" b="1" dirty="0">
                <a:latin typeface="Times New Roman" panose="02020603050405020304" pitchFamily="18" charset="0"/>
                <a:cs typeface="Times New Roman" panose="02020603050405020304" pitchFamily="18" charset="0"/>
              </a:rPr>
              <a:t>Updating the resources status and forecasting requirements. </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latin typeface="Times New Roman" panose="02020603050405020304" pitchFamily="18" charset="0"/>
                <a:cs typeface="Times New Roman" panose="02020603050405020304" pitchFamily="18" charset="0"/>
              </a:rPr>
              <a:t>Analyzing the implications of the variations from the original mobilization plan. </a:t>
            </a:r>
            <a:endParaRPr lang="en-AU" b="1" dirty="0">
              <a:latin typeface="Times New Roman" panose="02020603050405020304" pitchFamily="18" charset="0"/>
              <a:cs typeface="Times New Roman" panose="02020603050405020304" pitchFamily="18" charset="0"/>
            </a:endParaRPr>
          </a:p>
          <a:p>
            <a:pPr lvl="0" algn="just">
              <a:lnSpc>
                <a:spcPct val="110000"/>
              </a:lnSpc>
            </a:pPr>
            <a:r>
              <a:rPr lang="en-US" b="1" dirty="0">
                <a:latin typeface="Times New Roman" panose="02020603050405020304" pitchFamily="18" charset="0"/>
                <a:cs typeface="Times New Roman" panose="02020603050405020304" pitchFamily="18" charset="0"/>
              </a:rPr>
              <a:t>Directing the resources mobilization for timely completion.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45016" y="-18030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WORK SCHEDULE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51446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6" y="1014256"/>
            <a:ext cx="10515600" cy="5843744"/>
          </a:xfrm>
        </p:spPr>
        <p:txBody>
          <a:bodyPr/>
          <a:lstStyle/>
          <a:p>
            <a:pPr marL="0" indent="0">
              <a:buNone/>
            </a:pPr>
            <a:r>
              <a:rPr lang="en-US" sz="2600" b="1" dirty="0">
                <a:solidFill>
                  <a:srgbClr val="FF0000"/>
                </a:solidFill>
                <a:latin typeface="Times New Roman" panose="02020603050405020304" pitchFamily="18" charset="0"/>
                <a:cs typeface="Times New Roman" panose="02020603050405020304" pitchFamily="18" charset="0"/>
              </a:rPr>
              <a:t>Direct Cost Control </a:t>
            </a:r>
          </a:p>
          <a:p>
            <a:pPr lvl="0"/>
            <a:r>
              <a:rPr lang="en-US" sz="2600" b="1" dirty="0">
                <a:latin typeface="Times New Roman" panose="02020603050405020304" pitchFamily="18" charset="0"/>
                <a:cs typeface="Times New Roman" panose="02020603050405020304" pitchFamily="18" charset="0"/>
              </a:rPr>
              <a:t>Updating the project cost status.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Evaluating the variances from the standard direct costs.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Analyzing the causes of variances.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Directing the cost economizing measures.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Developing the unit rates of items of work for future tendering</a:t>
            </a:r>
            <a:r>
              <a:rPr lang="en-US" sz="2600" b="1" dirty="0" smtClean="0">
                <a:latin typeface="Times New Roman" panose="02020603050405020304" pitchFamily="18" charset="0"/>
                <a:cs typeface="Times New Roman" panose="02020603050405020304" pitchFamily="18" charset="0"/>
              </a:rPr>
              <a:t>. </a:t>
            </a:r>
          </a:p>
          <a:p>
            <a:pPr marL="0" lvl="0" indent="0">
              <a:buNone/>
            </a:pPr>
            <a:r>
              <a:rPr lang="en-US" sz="2600" b="1" dirty="0">
                <a:solidFill>
                  <a:srgbClr val="FF0000"/>
                </a:solidFill>
                <a:latin typeface="Times New Roman" panose="02020603050405020304" pitchFamily="18" charset="0"/>
                <a:cs typeface="Times New Roman" panose="02020603050405020304" pitchFamily="18" charset="0"/>
              </a:rPr>
              <a:t>Budgeted Cost Control </a:t>
            </a:r>
            <a:endParaRPr lang="en-AU" sz="2600" b="1" dirty="0">
              <a:solidFill>
                <a:srgbClr val="FF0000"/>
              </a:solidFill>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Evaluating the project cost status and its variations from the budget.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Analyzing the causes of variations.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Forecasting the production cost behavior. </a:t>
            </a:r>
            <a:endParaRPr lang="en-AU" sz="2600" b="1" dirty="0">
              <a:latin typeface="Times New Roman" panose="02020603050405020304" pitchFamily="18" charset="0"/>
              <a:cs typeface="Times New Roman" panose="02020603050405020304" pitchFamily="18" charset="0"/>
            </a:endParaRPr>
          </a:p>
          <a:p>
            <a:pPr lvl="0"/>
            <a:r>
              <a:rPr lang="en-US" sz="2600" b="1" dirty="0">
                <a:latin typeface="Times New Roman" panose="02020603050405020304" pitchFamily="18" charset="0"/>
                <a:cs typeface="Times New Roman" panose="02020603050405020304" pitchFamily="18" charset="0"/>
              </a:rPr>
              <a:t>Initiating cost reduction measures. </a:t>
            </a:r>
            <a:endParaRPr lang="en-AU" sz="2600" b="1" dirty="0">
              <a:latin typeface="Times New Roman" panose="02020603050405020304" pitchFamily="18" charset="0"/>
              <a:cs typeface="Times New Roman" panose="02020603050405020304" pitchFamily="18" charset="0"/>
            </a:endParaRPr>
          </a:p>
          <a:p>
            <a:pPr marL="0" indent="0">
              <a:buNone/>
            </a:pPr>
            <a:endParaRPr lang="en-AU" sz="26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0941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WORK SCHEDULE </a:t>
            </a:r>
            <a:r>
              <a:rPr lang="en-AU" sz="3600" b="1" dirty="0" smtClean="0">
                <a:solidFill>
                  <a:srgbClr val="002060"/>
                </a:solidFill>
                <a:latin typeface="Times New Roman" panose="02020603050405020304" pitchFamily="18" charset="0"/>
                <a:cs typeface="Times New Roman" panose="02020603050405020304" pitchFamily="18" charset="0"/>
              </a:rPr>
              <a:t>CONTROL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441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228" y="-21894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PERFORMANCE CONTROL USING EVA</a:t>
            </a:r>
          </a:p>
        </p:txBody>
      </p:sp>
      <p:sp>
        <p:nvSpPr>
          <p:cNvPr id="3" name="Content Placeholder 2"/>
          <p:cNvSpPr>
            <a:spLocks noGrp="1"/>
          </p:cNvSpPr>
          <p:nvPr>
            <p:ph idx="1"/>
          </p:nvPr>
        </p:nvSpPr>
        <p:spPr>
          <a:xfrm>
            <a:off x="361682" y="964953"/>
            <a:ext cx="9670961" cy="5532437"/>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Earned Value Analysis (EVA) is a method that allows the project manager to measure the amount of work actually performed on a project beyond the basic review of cost and schedule reports. </a:t>
            </a:r>
            <a:r>
              <a:rPr lang="en-AU" b="1" dirty="0" smtClean="0">
                <a:latin typeface="Times New Roman" panose="02020603050405020304" pitchFamily="18" charset="0"/>
                <a:cs typeface="Times New Roman" panose="02020603050405020304" pitchFamily="18" charset="0"/>
              </a:rPr>
              <a:t>[8]</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“EVA is a standard method of measuring a </a:t>
            </a:r>
            <a:r>
              <a:rPr lang="en-US" b="1" dirty="0">
                <a:solidFill>
                  <a:srgbClr val="FF0000"/>
                </a:solidFill>
                <a:latin typeface="Times New Roman" panose="02020603050405020304" pitchFamily="18" charset="0"/>
                <a:cs typeface="Times New Roman" panose="02020603050405020304" pitchFamily="18" charset="0"/>
              </a:rPr>
              <a:t>project’s progress (performance) </a:t>
            </a:r>
            <a:r>
              <a:rPr lang="en-US" b="1" dirty="0">
                <a:latin typeface="Times New Roman" panose="02020603050405020304" pitchFamily="18" charset="0"/>
                <a:cs typeface="Times New Roman" panose="02020603050405020304" pitchFamily="18" charset="0"/>
              </a:rPr>
              <a:t>at any given point in time,</a:t>
            </a:r>
            <a:r>
              <a:rPr lang="en-US" b="1" dirty="0">
                <a:solidFill>
                  <a:srgbClr val="FF0000"/>
                </a:solidFill>
                <a:latin typeface="Times New Roman" panose="02020603050405020304" pitchFamily="18" charset="0"/>
                <a:cs typeface="Times New Roman" panose="02020603050405020304" pitchFamily="18" charset="0"/>
              </a:rPr>
              <a:t> forecasting </a:t>
            </a:r>
            <a:r>
              <a:rPr lang="en-US" b="1" dirty="0">
                <a:latin typeface="Times New Roman" panose="02020603050405020304" pitchFamily="18" charset="0"/>
                <a:cs typeface="Times New Roman" panose="02020603050405020304" pitchFamily="18" charset="0"/>
              </a:rPr>
              <a:t>its completion date and final cost and</a:t>
            </a:r>
            <a:r>
              <a:rPr lang="en-US" b="1" dirty="0">
                <a:solidFill>
                  <a:srgbClr val="FF0000"/>
                </a:solidFill>
                <a:latin typeface="Times New Roman" panose="02020603050405020304" pitchFamily="18" charset="0"/>
                <a:cs typeface="Times New Roman" panose="02020603050405020304" pitchFamily="18" charset="0"/>
              </a:rPr>
              <a:t> analyzing variances </a:t>
            </a:r>
            <a:r>
              <a:rPr lang="en-US" b="1" dirty="0">
                <a:latin typeface="Times New Roman" panose="02020603050405020304" pitchFamily="18" charset="0"/>
                <a:cs typeface="Times New Roman" panose="02020603050405020304" pitchFamily="18" charset="0"/>
              </a:rPr>
              <a:t>in the schedule and budget as the project proceeds”.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compares the </a:t>
            </a:r>
            <a:r>
              <a:rPr lang="en-US" b="1" dirty="0">
                <a:solidFill>
                  <a:srgbClr val="00B050"/>
                </a:solidFill>
                <a:latin typeface="Times New Roman" panose="02020603050405020304" pitchFamily="18" charset="0"/>
                <a:cs typeface="Times New Roman" panose="02020603050405020304" pitchFamily="18" charset="0"/>
              </a:rPr>
              <a:t>planned amount of work with what has actually been completed</a:t>
            </a:r>
            <a:r>
              <a:rPr lang="en-US" b="1" dirty="0">
                <a:latin typeface="Times New Roman" panose="02020603050405020304" pitchFamily="18" charset="0"/>
                <a:cs typeface="Times New Roman" panose="02020603050405020304" pitchFamily="18" charset="0"/>
              </a:rPr>
              <a:t>, to determine if the cost, schedule and work accomplished are progressing in accordance with the plan. </a:t>
            </a:r>
          </a:p>
          <a:p>
            <a:pPr algn="just">
              <a:lnSpc>
                <a:spcPct val="100000"/>
              </a:lnSpc>
            </a:pPr>
            <a:endParaRPr lang="en-US" b="1" dirty="0">
              <a:solidFill>
                <a:srgbClr val="FF0000"/>
              </a:solidFill>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42493468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651" y="919243"/>
            <a:ext cx="9902780" cy="6017609"/>
          </a:xfrm>
        </p:spPr>
        <p:txBody>
          <a:bodyPr>
            <a:normAutofit fontScale="92500" lnSpcReduction="20000"/>
          </a:bodyPr>
          <a:lstStyle/>
          <a:p>
            <a:pPr marL="0" indent="0" algn="just">
              <a:lnSpc>
                <a:spcPct val="120000"/>
              </a:lnSpc>
              <a:buNone/>
            </a:pPr>
            <a:r>
              <a:rPr lang="en-US" sz="3000" b="1" dirty="0">
                <a:solidFill>
                  <a:srgbClr val="FF0000"/>
                </a:solidFill>
                <a:latin typeface="Times New Roman" panose="02020603050405020304" pitchFamily="18" charset="0"/>
                <a:cs typeface="Times New Roman" panose="02020603050405020304" pitchFamily="18" charset="0"/>
              </a:rPr>
              <a:t>EVA compares three pieces of Information </a:t>
            </a:r>
          </a:p>
          <a:p>
            <a:pPr marL="514350" indent="-514350" algn="just">
              <a:lnSpc>
                <a:spcPct val="120000"/>
              </a:lnSpc>
              <a:buAutoNum type="arabicPeriod"/>
            </a:pPr>
            <a:r>
              <a:rPr lang="en-US" sz="3000" b="1" dirty="0">
                <a:solidFill>
                  <a:srgbClr val="0070C0"/>
                </a:solidFill>
                <a:latin typeface="Times New Roman" panose="02020603050405020304" pitchFamily="18" charset="0"/>
                <a:cs typeface="Times New Roman" panose="02020603050405020304" pitchFamily="18" charset="0"/>
              </a:rPr>
              <a:t>Budgeted Cost of Work Scheduled (BCWS) / Planned Value </a:t>
            </a:r>
          </a:p>
          <a:p>
            <a:pPr marL="342900" lvl="1" indent="-342900" algn="just">
              <a:lnSpc>
                <a:spcPct val="120000"/>
              </a:lnSpc>
              <a:spcBef>
                <a:spcPts val="600"/>
              </a:spcBef>
              <a:buClr>
                <a:schemeClr val="accent2"/>
              </a:buClr>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 It is the budgeted amount of cost of the work </a:t>
            </a:r>
            <a:r>
              <a:rPr lang="en-US" sz="3000" b="1" i="1" dirty="0">
                <a:latin typeface="Times New Roman" panose="02020603050405020304" pitchFamily="18" charset="0"/>
                <a:cs typeface="Times New Roman" panose="02020603050405020304" pitchFamily="18" charset="0"/>
              </a:rPr>
              <a:t>scheduled </a:t>
            </a:r>
            <a:r>
              <a:rPr lang="en-US" sz="3000" b="1" dirty="0">
                <a:latin typeface="Times New Roman" panose="02020603050405020304" pitchFamily="18" charset="0"/>
                <a:cs typeface="Times New Roman" panose="02020603050405020304" pitchFamily="18" charset="0"/>
              </a:rPr>
              <a:t>to be accomplished in a given time period (including support and allocated overhead) </a:t>
            </a:r>
          </a:p>
          <a:p>
            <a:pPr marL="514350" indent="-514350" algn="just">
              <a:lnSpc>
                <a:spcPct val="120000"/>
              </a:lnSpc>
              <a:buAutoNum type="arabicPeriod" startAt="2"/>
            </a:pPr>
            <a:r>
              <a:rPr lang="en-US" sz="3000" b="1" dirty="0">
                <a:solidFill>
                  <a:srgbClr val="0070C0"/>
                </a:solidFill>
                <a:latin typeface="Times New Roman" panose="02020603050405020304" pitchFamily="18" charset="0"/>
                <a:cs typeface="Times New Roman" panose="02020603050405020304" pitchFamily="18" charset="0"/>
              </a:rPr>
              <a:t>Actual cost of work performed (ACWP) /Actual Value </a:t>
            </a:r>
          </a:p>
          <a:p>
            <a:pPr marL="514350" lvl="1" indent="-514350" algn="just">
              <a:lnSpc>
                <a:spcPct val="120000"/>
              </a:lnSpc>
              <a:spcBef>
                <a:spcPts val="600"/>
              </a:spcBef>
              <a:buClr>
                <a:schemeClr val="accent2"/>
              </a:buClr>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It is the amount actually expended in completing the particular work accomplished within a given time period. </a:t>
            </a:r>
          </a:p>
          <a:p>
            <a:pPr marL="0" lvl="1" indent="0" algn="just">
              <a:lnSpc>
                <a:spcPct val="120000"/>
              </a:lnSpc>
              <a:spcBef>
                <a:spcPts val="600"/>
              </a:spcBef>
              <a:buClr>
                <a:schemeClr val="accent2"/>
              </a:buClr>
              <a:buNone/>
            </a:pPr>
            <a:r>
              <a:rPr lang="en-US" sz="3000" b="1" dirty="0" smtClean="0">
                <a:solidFill>
                  <a:srgbClr val="0070C0"/>
                </a:solidFill>
                <a:latin typeface="Times New Roman" panose="02020603050405020304" pitchFamily="18" charset="0"/>
                <a:cs typeface="Times New Roman" panose="02020603050405020304" pitchFamily="18" charset="0"/>
              </a:rPr>
              <a:t>3.  Budgeted </a:t>
            </a:r>
            <a:r>
              <a:rPr lang="en-US" sz="3000" b="1" dirty="0">
                <a:solidFill>
                  <a:srgbClr val="0070C0"/>
                </a:solidFill>
                <a:latin typeface="Times New Roman" panose="02020603050405020304" pitchFamily="18" charset="0"/>
                <a:cs typeface="Times New Roman" panose="02020603050405020304" pitchFamily="18" charset="0"/>
              </a:rPr>
              <a:t>cost of work performed (BCWP)/Earned value </a:t>
            </a:r>
          </a:p>
          <a:p>
            <a:pPr marL="457200" lvl="1" indent="-457200" algn="just">
              <a:lnSpc>
                <a:spcPct val="120000"/>
              </a:lnSpc>
              <a:spcBef>
                <a:spcPts val="600"/>
              </a:spcBef>
              <a:buClr>
                <a:schemeClr val="accent2"/>
              </a:buClr>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The value, in terms of your baseline budget, of the work accomplished by now (in dollars or hours), called the Earned Value.</a:t>
            </a:r>
          </a:p>
          <a:p>
            <a:pPr marL="0" indent="0">
              <a:buNone/>
            </a:pPr>
            <a:endParaRPr lang="en-AU" dirty="0"/>
          </a:p>
        </p:txBody>
      </p:sp>
      <p:sp>
        <p:nvSpPr>
          <p:cNvPr id="4" name="Title 1"/>
          <p:cNvSpPr>
            <a:spLocks noGrp="1"/>
          </p:cNvSpPr>
          <p:nvPr>
            <p:ph type="title"/>
          </p:nvPr>
        </p:nvSpPr>
        <p:spPr>
          <a:xfrm>
            <a:off x="709410" y="0"/>
            <a:ext cx="11087637"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PERFORMANCE CONTROL USING </a:t>
            </a:r>
            <a:r>
              <a:rPr lang="en-AU" sz="3600" b="1" dirty="0" smtClean="0">
                <a:solidFill>
                  <a:srgbClr val="002060"/>
                </a:solidFill>
                <a:latin typeface="Times New Roman" panose="02020603050405020304" pitchFamily="18" charset="0"/>
                <a:cs typeface="Times New Roman" panose="02020603050405020304" pitchFamily="18" charset="0"/>
              </a:rPr>
              <a:t>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7073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Earned Value Analy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398" y="1099222"/>
            <a:ext cx="8756605" cy="496768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3449517" y="5943600"/>
            <a:ext cx="4000153" cy="6925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2400" b="1" dirty="0">
                <a:latin typeface="Times New Roman" panose="02020603050405020304" pitchFamily="18" charset="0"/>
                <a:cs typeface="Times New Roman" panose="02020603050405020304" pitchFamily="18" charset="0"/>
              </a:rPr>
              <a:t>Source</a:t>
            </a:r>
            <a:r>
              <a:rPr lang="en-AU" sz="2400" b="1" dirty="0" smtClean="0">
                <a:latin typeface="Times New Roman" panose="02020603050405020304" pitchFamily="18" charset="0"/>
                <a:cs typeface="Times New Roman" panose="02020603050405020304" pitchFamily="18" charset="0"/>
              </a:rPr>
              <a:t>: [9]</a:t>
            </a:r>
            <a:endParaRPr lang="en-AU" sz="2400" b="1" dirty="0">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668091" y="-103031"/>
            <a:ext cx="1108763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PERFORMANCE CONTROL USING 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32465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1088467642"/>
              </p:ext>
            </p:extLst>
          </p:nvPr>
        </p:nvGraphicFramePr>
        <p:xfrm>
          <a:off x="915475" y="1417022"/>
          <a:ext cx="9104290" cy="4907280"/>
        </p:xfrm>
        <a:graphic>
          <a:graphicData uri="http://schemas.openxmlformats.org/drawingml/2006/table">
            <a:tbl>
              <a:tblPr firstRow="1" firstCol="1" bandRow="1">
                <a:tableStyleId>{616DA210-FB5B-4158-B5E0-FEB733F419BA}</a:tableStyleId>
              </a:tblPr>
              <a:tblGrid>
                <a:gridCol w="1170902"/>
                <a:gridCol w="1957683"/>
                <a:gridCol w="5975705"/>
              </a:tblGrid>
              <a:tr h="280458">
                <a:tc>
                  <a:txBody>
                    <a:bodyPr/>
                    <a:lstStyle/>
                    <a:p>
                      <a:pPr marL="0" marR="0" algn="ctr">
                        <a:lnSpc>
                          <a:spcPct val="115000"/>
                        </a:lnSpc>
                        <a:spcBef>
                          <a:spcPts val="0"/>
                        </a:spcBef>
                        <a:spcAft>
                          <a:spcPts val="0"/>
                        </a:spcAft>
                      </a:pPr>
                      <a:r>
                        <a:rPr lang="en-US" sz="2000" b="1" u="none" dirty="0" smtClean="0">
                          <a:solidFill>
                            <a:srgbClr val="C00000"/>
                          </a:solidFill>
                          <a:effectLst/>
                          <a:latin typeface="Times New Roman" panose="02020603050405020304" pitchFamily="18" charset="0"/>
                          <a:cs typeface="Times New Roman" panose="02020603050405020304" pitchFamily="18" charset="0"/>
                        </a:rPr>
                        <a:t>1.</a:t>
                      </a:r>
                      <a:r>
                        <a:rPr lang="en-US" sz="2000" b="1" u="none" baseline="0" dirty="0" smtClean="0">
                          <a:solidFill>
                            <a:srgbClr val="C00000"/>
                          </a:solidFill>
                          <a:effectLst/>
                          <a:latin typeface="Times New Roman" panose="02020603050405020304" pitchFamily="18" charset="0"/>
                          <a:cs typeface="Times New Roman" panose="02020603050405020304" pitchFamily="18" charset="0"/>
                        </a:rPr>
                        <a:t> </a:t>
                      </a:r>
                      <a:r>
                        <a:rPr lang="en-US" sz="2000" b="1" u="none" dirty="0" smtClean="0">
                          <a:solidFill>
                            <a:srgbClr val="C00000"/>
                          </a:solidFill>
                          <a:effectLst/>
                          <a:latin typeface="Times New Roman" panose="02020603050405020304" pitchFamily="18" charset="0"/>
                          <a:cs typeface="Times New Roman" panose="02020603050405020304" pitchFamily="18" charset="0"/>
                        </a:rPr>
                        <a:t>Variances</a:t>
                      </a:r>
                      <a:endParaRPr lang="en-US" sz="2000" b="1" u="none"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u="none" dirty="0">
                          <a:solidFill>
                            <a:srgbClr val="C00000"/>
                          </a:solidFill>
                          <a:effectLst/>
                          <a:latin typeface="Times New Roman" panose="02020603050405020304" pitchFamily="18" charset="0"/>
                          <a:cs typeface="Times New Roman" panose="02020603050405020304" pitchFamily="18" charset="0"/>
                        </a:rPr>
                        <a:t>Formula</a:t>
                      </a:r>
                      <a:endParaRPr lang="en-US" sz="2000" b="1" u="none"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u="none" dirty="0">
                          <a:solidFill>
                            <a:srgbClr val="C00000"/>
                          </a:solidFill>
                          <a:effectLst/>
                          <a:latin typeface="Times New Roman" panose="02020603050405020304" pitchFamily="18" charset="0"/>
                          <a:cs typeface="Times New Roman" panose="02020603050405020304" pitchFamily="18" charset="0"/>
                        </a:rPr>
                        <a:t>Interpretation</a:t>
                      </a:r>
                      <a:endParaRPr lang="en-US" sz="2000" b="1" u="none"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r>
              <a:tr h="1402292">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Cost Variance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CV </a:t>
                      </a:r>
                      <a:r>
                        <a:rPr lang="en-US" sz="2000" b="1" dirty="0" smtClean="0">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BCWP </a:t>
                      </a:r>
                      <a:r>
                        <a:rPr lang="en-US" sz="2000" b="1" dirty="0">
                          <a:effectLst/>
                          <a:latin typeface="Times New Roman" panose="02020603050405020304" pitchFamily="18" charset="0"/>
                          <a:cs typeface="Times New Roman" panose="02020603050405020304" pitchFamily="18" charset="0"/>
                        </a:rPr>
                        <a:t>- ACWP</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CV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cost under run (actual budget expense is less than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CV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cost overrun (actual budget expense is greater than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CV is 0 No cost variance (actual expense is equal to planned)</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r>
              <a:tr h="1682750">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Schedule Variance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SV = </a:t>
                      </a:r>
                      <a:endParaRPr lang="en-US" sz="2000" b="1" dirty="0" smtClean="0">
                        <a:effectLst/>
                        <a:latin typeface="Times New Roman" panose="02020603050405020304" pitchFamily="18" charset="0"/>
                        <a:cs typeface="Times New Roman" panose="02020603050405020304" pitchFamily="18" charset="0"/>
                      </a:endParaRPr>
                    </a:p>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BCWP </a:t>
                      </a:r>
                      <a:r>
                        <a:rPr lang="en-US" sz="2000" b="1" dirty="0">
                          <a:effectLst/>
                          <a:latin typeface="Times New Roman" panose="02020603050405020304" pitchFamily="18" charset="0"/>
                          <a:cs typeface="Times New Roman" panose="02020603050405020304" pitchFamily="18" charset="0"/>
                        </a:rPr>
                        <a:t>- BCWS</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SV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Schedule under run (actual schedule is ahead of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SV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Schedule overrun (actual schedule is behind of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SV is 0 No Schedule variance (actual Schedule  is equal to planned)</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r>
            </a:tbl>
          </a:graphicData>
        </a:graphic>
      </p:graphicFrame>
      <p:sp>
        <p:nvSpPr>
          <p:cNvPr id="7" name="Title 1"/>
          <p:cNvSpPr txBox="1">
            <a:spLocks/>
          </p:cNvSpPr>
          <p:nvPr/>
        </p:nvSpPr>
        <p:spPr>
          <a:xfrm>
            <a:off x="1186052" y="879433"/>
            <a:ext cx="8969889" cy="381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800" b="1" dirty="0" smtClean="0">
                <a:solidFill>
                  <a:srgbClr val="C00000"/>
                </a:solidFill>
                <a:latin typeface="Times New Roman" panose="02020603050405020304" pitchFamily="18" charset="0"/>
                <a:cs typeface="Times New Roman" panose="02020603050405020304" pitchFamily="18" charset="0"/>
              </a:rPr>
              <a:t>Some Derived Metrics in EVA (parameters in EVA)</a:t>
            </a:r>
          </a:p>
        </p:txBody>
      </p:sp>
      <p:sp>
        <p:nvSpPr>
          <p:cNvPr id="8" name="Title 1"/>
          <p:cNvSpPr>
            <a:spLocks noGrp="1"/>
          </p:cNvSpPr>
          <p:nvPr>
            <p:ph type="title"/>
          </p:nvPr>
        </p:nvSpPr>
        <p:spPr>
          <a:xfrm>
            <a:off x="373487" y="-70721"/>
            <a:ext cx="113538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PERFORMANCE CONTROL USING </a:t>
            </a:r>
            <a:r>
              <a:rPr lang="en-AU" sz="3600" b="1" dirty="0" smtClean="0">
                <a:solidFill>
                  <a:srgbClr val="002060"/>
                </a:solidFill>
                <a:latin typeface="Times New Roman" panose="02020603050405020304" pitchFamily="18" charset="0"/>
                <a:cs typeface="Times New Roman" panose="02020603050405020304" pitchFamily="18" charset="0"/>
              </a:rPr>
              <a:t>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296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8045860"/>
              </p:ext>
            </p:extLst>
          </p:nvPr>
        </p:nvGraphicFramePr>
        <p:xfrm>
          <a:off x="618185" y="799951"/>
          <a:ext cx="9298548" cy="2440544"/>
        </p:xfrm>
        <a:graphic>
          <a:graphicData uri="http://schemas.openxmlformats.org/drawingml/2006/table">
            <a:tbl>
              <a:tblPr firstRow="1" firstCol="1" bandRow="1">
                <a:tableStyleId>{616DA210-FB5B-4158-B5E0-FEB733F419BA}</a:tableStyleId>
              </a:tblPr>
              <a:tblGrid>
                <a:gridCol w="1100178"/>
                <a:gridCol w="1877839"/>
                <a:gridCol w="6320531"/>
              </a:tblGrid>
              <a:tr h="340639">
                <a:tc gridSpan="3">
                  <a:txBody>
                    <a:bodyPr/>
                    <a:lstStyle/>
                    <a:p>
                      <a:pPr marL="0" marR="0" algn="just">
                        <a:lnSpc>
                          <a:spcPct val="115000"/>
                        </a:lnSpc>
                        <a:spcBef>
                          <a:spcPts val="0"/>
                        </a:spcBef>
                        <a:spcAft>
                          <a:spcPts val="0"/>
                        </a:spcAft>
                      </a:pPr>
                      <a:r>
                        <a:rPr lang="en-US" sz="2000" b="1" u="none" kern="1200" dirty="0" smtClean="0">
                          <a:solidFill>
                            <a:srgbClr val="C00000"/>
                          </a:solidFill>
                          <a:effectLst/>
                          <a:latin typeface="Times New Roman" panose="02020603050405020304" pitchFamily="18" charset="0"/>
                          <a:ea typeface="+mn-ea"/>
                          <a:cs typeface="Times New Roman" panose="02020603050405020304" pitchFamily="18" charset="0"/>
                        </a:rPr>
                        <a:t>2. Variances </a:t>
                      </a:r>
                      <a:r>
                        <a:rPr lang="en-US" sz="2000" b="1" u="none" kern="1200" dirty="0">
                          <a:solidFill>
                            <a:srgbClr val="C00000"/>
                          </a:solidFill>
                          <a:effectLst/>
                          <a:latin typeface="Times New Roman" panose="02020603050405020304" pitchFamily="18" charset="0"/>
                          <a:ea typeface="+mn-ea"/>
                          <a:cs typeface="Times New Roman" panose="02020603050405020304" pitchFamily="18" charset="0"/>
                        </a:rPr>
                        <a:t>expressed in percentage</a:t>
                      </a:r>
                    </a:p>
                  </a:txBody>
                  <a:tcPr marL="41048" marR="41048" marT="0" marB="0"/>
                </a:tc>
                <a:tc hMerge="1">
                  <a:txBody>
                    <a:bodyPr/>
                    <a:lstStyle/>
                    <a:p>
                      <a:endParaRPr lang="en-US"/>
                    </a:p>
                  </a:txBody>
                  <a:tcPr/>
                </a:tc>
                <a:tc hMerge="1">
                  <a:txBody>
                    <a:bodyPr/>
                    <a:lstStyle/>
                    <a:p>
                      <a:endParaRPr lang="en-US"/>
                    </a:p>
                  </a:txBody>
                  <a:tcPr/>
                </a:tc>
              </a:tr>
              <a:tr h="903956">
                <a:tc>
                  <a:txBody>
                    <a:bodyPr/>
                    <a:lstStyle/>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CV %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a:txBody>
                    <a:bodyPr/>
                    <a:lstStyle/>
                    <a:p>
                      <a:pPr algn="ctr"/>
                      <a:endParaRPr lang="en-US" sz="2000" b="1" dirty="0">
                        <a:latin typeface="Times New Roman" panose="02020603050405020304" pitchFamily="18" charset="0"/>
                        <a:cs typeface="Times New Roman" panose="02020603050405020304" pitchFamily="18" charset="0"/>
                      </a:endParaRPr>
                    </a:p>
                  </a:txBody>
                  <a:tcPr marL="41048" marR="41048" marT="0" marB="0">
                    <a:blipFill rotWithShape="0">
                      <a:blip r:embed="rId2"/>
                      <a:stretch>
                        <a:fillRect l="-76369" t="-497541" r="-337176" b="-132787"/>
                      </a:stretch>
                    </a:blipFill>
                  </a:tcPr>
                </a:tc>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Over budget or under budget expresses in % , by what % does the cost under run or over run</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r>
              <a:tr h="1186068">
                <a:tc>
                  <a:txBody>
                    <a:bodyPr/>
                    <a:lstStyle/>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SV  </a:t>
                      </a:r>
                      <a:r>
                        <a:rPr lang="en-US" sz="2000" b="1" dirty="0">
                          <a:effectLst/>
                          <a:latin typeface="Times New Roman" panose="02020603050405020304" pitchFamily="18" charset="0"/>
                          <a:cs typeface="Times New Roman" panose="02020603050405020304" pitchFamily="18" charset="0"/>
                        </a:rPr>
                        <a: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a:txBody>
                    <a:bodyPr/>
                    <a:lstStyle/>
                    <a:p>
                      <a:pPr algn="ctr"/>
                      <a:endParaRPr lang="en-US" sz="2000" b="1" dirty="0">
                        <a:latin typeface="Times New Roman" panose="02020603050405020304" pitchFamily="18" charset="0"/>
                        <a:cs typeface="Times New Roman" panose="02020603050405020304" pitchFamily="18" charset="0"/>
                      </a:endParaRPr>
                    </a:p>
                  </a:txBody>
                  <a:tcPr marL="41048" marR="41048" marT="0" marB="0">
                    <a:blipFill rotWithShape="0">
                      <a:blip r:embed="rId2"/>
                      <a:stretch>
                        <a:fillRect l="-76369" t="-455625" r="-337176" b="-1250"/>
                      </a:stretch>
                    </a:blipFill>
                  </a:tcPr>
                </a:tc>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Behind or </a:t>
                      </a:r>
                      <a:r>
                        <a:rPr lang="en-US" sz="2000" b="1" dirty="0" smtClean="0">
                          <a:effectLst/>
                          <a:latin typeface="Times New Roman" panose="02020603050405020304" pitchFamily="18" charset="0"/>
                          <a:cs typeface="Times New Roman" panose="02020603050405020304" pitchFamily="18" charset="0"/>
                        </a:rPr>
                        <a:t>Ahead </a:t>
                      </a:r>
                      <a:r>
                        <a:rPr lang="en-US" sz="2000" b="1" dirty="0">
                          <a:effectLst/>
                          <a:latin typeface="Times New Roman" panose="02020603050405020304" pitchFamily="18" charset="0"/>
                          <a:cs typeface="Times New Roman" panose="02020603050405020304" pitchFamily="18" charset="0"/>
                        </a:rPr>
                        <a:t>Schedule expressed in % , by  what % does the Schedule under run or over run</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r>
            </a:tbl>
          </a:graphicData>
        </a:graphic>
      </p:graphicFrame>
      <p:graphicFrame>
        <p:nvGraphicFramePr>
          <p:cNvPr id="6" name="Content Placeholder 3"/>
          <p:cNvGraphicFramePr>
            <a:graphicFrameLocks noGrp="1"/>
          </p:cNvGraphicFramePr>
          <p:nvPr>
            <p:ph idx="1"/>
            <p:extLst>
              <p:ext uri="{D42A27DB-BD31-4B8C-83A1-F6EECF244321}">
                <p14:modId xmlns:p14="http://schemas.microsoft.com/office/powerpoint/2010/main" val="1727693"/>
              </p:ext>
            </p:extLst>
          </p:nvPr>
        </p:nvGraphicFramePr>
        <p:xfrm>
          <a:off x="605530" y="3312867"/>
          <a:ext cx="9375597" cy="3154680"/>
        </p:xfrm>
        <a:graphic>
          <a:graphicData uri="http://schemas.openxmlformats.org/drawingml/2006/table">
            <a:tbl>
              <a:tblPr firstRow="1" firstCol="1" bandRow="1">
                <a:tableStyleId>{616DA210-FB5B-4158-B5E0-FEB733F419BA}</a:tableStyleId>
              </a:tblPr>
              <a:tblGrid>
                <a:gridCol w="1999300"/>
                <a:gridCol w="2135897"/>
                <a:gridCol w="5240400"/>
              </a:tblGrid>
              <a:tr h="275847">
                <a:tc gridSpan="3">
                  <a:txBody>
                    <a:bodyPr/>
                    <a:lstStyle/>
                    <a:p>
                      <a:pPr marL="0" marR="0" algn="l">
                        <a:lnSpc>
                          <a:spcPct val="115000"/>
                        </a:lnSpc>
                        <a:spcBef>
                          <a:spcPts val="0"/>
                        </a:spcBef>
                        <a:spcAft>
                          <a:spcPts val="0"/>
                        </a:spcAft>
                      </a:pPr>
                      <a:r>
                        <a:rPr lang="en-US" sz="2000" b="1" u="none" kern="1200" dirty="0" smtClean="0">
                          <a:solidFill>
                            <a:srgbClr val="C00000"/>
                          </a:solidFill>
                          <a:effectLst/>
                          <a:latin typeface="Times New Roman" panose="02020603050405020304" pitchFamily="18" charset="0"/>
                          <a:ea typeface="+mn-ea"/>
                          <a:cs typeface="Times New Roman" panose="02020603050405020304" pitchFamily="18" charset="0"/>
                        </a:rPr>
                        <a:t>3. Indices</a:t>
                      </a:r>
                      <a:endParaRPr lang="en-US" sz="2000" b="1" u="none" kern="1200" dirty="0">
                        <a:solidFill>
                          <a:srgbClr val="C00000"/>
                        </a:solidFill>
                        <a:effectLst/>
                        <a:latin typeface="Times New Roman" panose="02020603050405020304" pitchFamily="18" charset="0"/>
                        <a:ea typeface="+mn-ea"/>
                        <a:cs typeface="Times New Roman" panose="02020603050405020304" pitchFamily="18" charset="0"/>
                      </a:endParaRPr>
                    </a:p>
                  </a:txBody>
                  <a:tcPr marL="41048" marR="41048" marT="0" marB="0"/>
                </a:tc>
                <a:tc hMerge="1">
                  <a:txBody>
                    <a:bodyPr/>
                    <a:lstStyle/>
                    <a:p>
                      <a:endParaRPr lang="en-US"/>
                    </a:p>
                  </a:txBody>
                  <a:tcPr/>
                </a:tc>
                <a:tc hMerge="1">
                  <a:txBody>
                    <a:bodyPr/>
                    <a:lstStyle/>
                    <a:p>
                      <a:endParaRPr lang="en-US"/>
                    </a:p>
                  </a:txBody>
                  <a:tcPr/>
                </a:tc>
              </a:tr>
              <a:tr h="1103389">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Cost performance index</a:t>
                      </a:r>
                    </a:p>
                  </a:txBody>
                  <a:tcPr marL="41048" marR="41048" marT="0" marB="0"/>
                </a:tc>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CPI = </a:t>
                      </a:r>
                      <a:endParaRPr lang="en-US" sz="20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algn="ctr">
                        <a:lnSpc>
                          <a:spcPct val="115000"/>
                        </a:lnSpc>
                        <a:spcBef>
                          <a:spcPts val="0"/>
                        </a:spcBef>
                        <a:spcAft>
                          <a:spcPts val="0"/>
                        </a:spcAft>
                      </a:pPr>
                      <a:r>
                        <a:rPr lang="en-US" sz="2000" b="1" kern="1200" dirty="0" smtClean="0">
                          <a:solidFill>
                            <a:schemeClr val="tx1"/>
                          </a:solidFill>
                          <a:effectLst/>
                          <a:latin typeface="Times New Roman" panose="02020603050405020304" pitchFamily="18" charset="0"/>
                          <a:ea typeface="+mn-ea"/>
                          <a:cs typeface="Times New Roman" panose="02020603050405020304" pitchFamily="18" charset="0"/>
                        </a:rPr>
                        <a:t>BCWP </a:t>
                      </a:r>
                      <a:r>
                        <a:rPr lang="en-US" sz="2000" b="1" kern="1200" dirty="0">
                          <a:solidFill>
                            <a:schemeClr val="tx1"/>
                          </a:solidFill>
                          <a:effectLst/>
                          <a:latin typeface="Times New Roman" panose="02020603050405020304" pitchFamily="18" charset="0"/>
                          <a:ea typeface="+mn-ea"/>
                          <a:cs typeface="Times New Roman" panose="02020603050405020304" pitchFamily="18" charset="0"/>
                        </a:rPr>
                        <a:t>/ ACWP</a:t>
                      </a:r>
                    </a:p>
                  </a:txBody>
                  <a:tcPr marL="41048" marR="41048" marT="0" marB="0"/>
                </a:tc>
                <a:tc>
                  <a:txBody>
                    <a:bodyPr/>
                    <a:lstStyle/>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CPI ≥ 1, Better Performance for Cost, less budget</a:t>
                      </a:r>
                    </a:p>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CPI &lt; 1, Poor Performance for Cost, more budget</a:t>
                      </a:r>
                    </a:p>
                  </a:txBody>
                  <a:tcPr marL="41048" marR="41048" marT="0" marB="0"/>
                </a:tc>
              </a:tr>
              <a:tr h="1103389">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Schedule Performance Index</a:t>
                      </a:r>
                    </a:p>
                  </a:txBody>
                  <a:tcPr marL="41048" marR="41048" marT="0" marB="0"/>
                </a:tc>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SPI = </a:t>
                      </a:r>
                      <a:endParaRPr lang="en-US" sz="20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algn="ctr">
                        <a:lnSpc>
                          <a:spcPct val="115000"/>
                        </a:lnSpc>
                        <a:spcBef>
                          <a:spcPts val="0"/>
                        </a:spcBef>
                        <a:spcAft>
                          <a:spcPts val="0"/>
                        </a:spcAft>
                      </a:pPr>
                      <a:r>
                        <a:rPr lang="en-US" sz="2000" b="1" kern="1200" dirty="0" smtClean="0">
                          <a:solidFill>
                            <a:schemeClr val="tx1"/>
                          </a:solidFill>
                          <a:effectLst/>
                          <a:latin typeface="Times New Roman" panose="02020603050405020304" pitchFamily="18" charset="0"/>
                          <a:ea typeface="+mn-ea"/>
                          <a:cs typeface="Times New Roman" panose="02020603050405020304" pitchFamily="18" charset="0"/>
                        </a:rPr>
                        <a:t>BCWP </a:t>
                      </a:r>
                      <a:r>
                        <a:rPr lang="en-US" sz="2000" b="1" kern="1200" dirty="0">
                          <a:solidFill>
                            <a:schemeClr val="tx1"/>
                          </a:solidFill>
                          <a:effectLst/>
                          <a:latin typeface="Times New Roman" panose="02020603050405020304" pitchFamily="18" charset="0"/>
                          <a:ea typeface="+mn-ea"/>
                          <a:cs typeface="Times New Roman" panose="02020603050405020304" pitchFamily="18" charset="0"/>
                        </a:rPr>
                        <a:t>/ BCWS</a:t>
                      </a:r>
                    </a:p>
                  </a:txBody>
                  <a:tcPr marL="41048" marR="41048" marT="0" marB="0"/>
                </a:tc>
                <a:tc>
                  <a:txBody>
                    <a:bodyPr/>
                    <a:lstStyle/>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SPI ≥ 1, Better Performance in Schedule, ahead of schedule</a:t>
                      </a:r>
                    </a:p>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SPI &lt; 1, Poor Performance in Schedule, behind of schedule</a:t>
                      </a:r>
                    </a:p>
                  </a:txBody>
                  <a:tcPr marL="41048" marR="41048" marT="0" marB="0"/>
                </a:tc>
              </a:tr>
            </a:tbl>
          </a:graphicData>
        </a:graphic>
      </p:graphicFrame>
      <p:sp>
        <p:nvSpPr>
          <p:cNvPr id="7" name="Title 1"/>
          <p:cNvSpPr>
            <a:spLocks noGrp="1"/>
          </p:cNvSpPr>
          <p:nvPr>
            <p:ph type="title"/>
          </p:nvPr>
        </p:nvSpPr>
        <p:spPr>
          <a:xfrm>
            <a:off x="503349" y="-175788"/>
            <a:ext cx="113538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PERFORMANCE CONTROL USING </a:t>
            </a:r>
            <a:r>
              <a:rPr lang="en-AU" sz="3600" b="1" dirty="0" smtClean="0">
                <a:solidFill>
                  <a:srgbClr val="002060"/>
                </a:solidFill>
                <a:latin typeface="Times New Roman" panose="02020603050405020304" pitchFamily="18" charset="0"/>
                <a:cs typeface="Times New Roman" panose="02020603050405020304" pitchFamily="18" charset="0"/>
              </a:rPr>
              <a:t>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941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78629687"/>
              </p:ext>
            </p:extLst>
          </p:nvPr>
        </p:nvGraphicFramePr>
        <p:xfrm>
          <a:off x="838200" y="1690688"/>
          <a:ext cx="9842034" cy="3246118"/>
        </p:xfrm>
        <a:graphic>
          <a:graphicData uri="http://schemas.openxmlformats.org/drawingml/2006/table">
            <a:tbl>
              <a:tblPr firstRow="1" firstCol="1" bandRow="1">
                <a:tableStyleId>{616DA210-FB5B-4158-B5E0-FEB733F419BA}</a:tableStyleId>
              </a:tblPr>
              <a:tblGrid>
                <a:gridCol w="1605054"/>
                <a:gridCol w="829271"/>
                <a:gridCol w="1555848"/>
                <a:gridCol w="4279769"/>
                <a:gridCol w="1572092"/>
              </a:tblGrid>
              <a:tr h="416858">
                <a:tc gridSpan="5">
                  <a:txBody>
                    <a:bodyPr/>
                    <a:lstStyle/>
                    <a:p>
                      <a:pPr marL="0" marR="0" algn="l">
                        <a:lnSpc>
                          <a:spcPct val="115000"/>
                        </a:lnSpc>
                        <a:spcBef>
                          <a:spcPts val="0"/>
                        </a:spcBef>
                        <a:spcAft>
                          <a:spcPts val="0"/>
                        </a:spcAft>
                      </a:pPr>
                      <a:r>
                        <a:rPr lang="en-US" sz="2000" b="1" u="none" kern="1200" dirty="0" smtClean="0">
                          <a:solidFill>
                            <a:srgbClr val="C00000"/>
                          </a:solidFill>
                          <a:effectLst/>
                          <a:latin typeface="Times New Roman" panose="02020603050405020304" pitchFamily="18" charset="0"/>
                          <a:ea typeface="+mn-ea"/>
                          <a:cs typeface="Times New Roman" panose="02020603050405020304" pitchFamily="18" charset="0"/>
                        </a:rPr>
                        <a:t>4. Trends &amp; Fore Cast</a:t>
                      </a:r>
                      <a:endParaRPr lang="en-US" sz="2000" b="1" u="none" kern="1200" dirty="0">
                        <a:solidFill>
                          <a:srgbClr val="C00000"/>
                        </a:solidFill>
                        <a:effectLst/>
                        <a:latin typeface="Times New Roman" panose="02020603050405020304" pitchFamily="18" charset="0"/>
                        <a:ea typeface="+mn-ea"/>
                        <a:cs typeface="Times New Roman" panose="02020603050405020304" pitchFamily="18" charset="0"/>
                      </a:endParaRPr>
                    </a:p>
                  </a:txBody>
                  <a:tcPr marL="41048" marR="41048"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414630">
                <a:tc gridSpan="2">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Estimate at Completion</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hMerge="1">
                  <a:txBody>
                    <a:bodyPr/>
                    <a:lstStyle/>
                    <a:p>
                      <a:endParaRPr lang="en-US"/>
                    </a:p>
                  </a:txBody>
                  <a:tcPr/>
                </a:tc>
                <a:tc gridSpan="2">
                  <a:txBody>
                    <a:bodyPr/>
                    <a:lstStyle/>
                    <a:p>
                      <a:pPr marL="0" marR="0" algn="l">
                        <a:lnSpc>
                          <a:spcPct val="115000"/>
                        </a:lnSpc>
                        <a:spcBef>
                          <a:spcPts val="0"/>
                        </a:spcBef>
                        <a:spcAft>
                          <a:spcPts val="0"/>
                        </a:spcAft>
                      </a:pPr>
                      <a:r>
                        <a:rPr lang="en-US" sz="2400" b="1" dirty="0" smtClean="0">
                          <a:effectLst/>
                          <a:latin typeface="Times New Roman" panose="02020603050405020304" pitchFamily="18" charset="0"/>
                          <a:cs typeface="Times New Roman" panose="02020603050405020304" pitchFamily="18" charset="0"/>
                        </a:rPr>
                        <a:t>    EAC </a:t>
                      </a:r>
                      <a:r>
                        <a:rPr lang="en-US" sz="2400" b="1" dirty="0">
                          <a:effectLst/>
                          <a:latin typeface="Times New Roman" panose="02020603050405020304" pitchFamily="18" charset="0"/>
                          <a:cs typeface="Times New Roman" panose="02020603050405020304" pitchFamily="18" charset="0"/>
                        </a:rPr>
                        <a:t>= Total project Cost / CPI</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hMerge="1">
                  <a:txBody>
                    <a:bodyPr/>
                    <a:lstStyle/>
                    <a:p>
                      <a:pPr marL="0" marR="0" algn="l">
                        <a:lnSpc>
                          <a:spcPct val="115000"/>
                        </a:lnSpc>
                        <a:spcBef>
                          <a:spcPts val="0"/>
                        </a:spcBef>
                        <a:spcAft>
                          <a:spcPts val="0"/>
                        </a:spcAft>
                      </a:pPr>
                      <a:endParaRPr lang="en-US" sz="1600" dirty="0">
                        <a:effectLst/>
                        <a:latin typeface="Calibri" panose="020F0502020204030204" pitchFamily="34" charset="0"/>
                        <a:ea typeface="Calibri" panose="020F0502020204030204" pitchFamily="34" charset="0"/>
                        <a:cs typeface="Mangal"/>
                      </a:endParaRPr>
                    </a:p>
                  </a:txBody>
                  <a:tcPr marL="41048" marR="41048" marT="0" marB="0"/>
                </a:tc>
                <a:tc>
                  <a:txBody>
                    <a:bodyPr/>
                    <a:lstStyle/>
                    <a:p>
                      <a:pPr marL="0" marR="0" algn="l">
                        <a:lnSpc>
                          <a:spcPct val="115000"/>
                        </a:lnSpc>
                        <a:spcBef>
                          <a:spcPts val="0"/>
                        </a:spcBef>
                        <a:spcAft>
                          <a:spcPts val="0"/>
                        </a:spcAft>
                      </a:pPr>
                      <a:r>
                        <a:rPr lang="en-US" sz="1600" b="1" dirty="0">
                          <a:effectLst/>
                        </a:rPr>
                        <a:t> </a:t>
                      </a:r>
                      <a:endParaRPr lang="en-US" sz="1600" b="1" dirty="0">
                        <a:effectLst/>
                        <a:latin typeface="Calibri" panose="020F0502020204030204" pitchFamily="34" charset="0"/>
                        <a:ea typeface="Calibri" panose="020F0502020204030204" pitchFamily="34" charset="0"/>
                        <a:cs typeface="Mangal"/>
                      </a:endParaRPr>
                    </a:p>
                  </a:txBody>
                  <a:tcPr marL="41048" marR="41048" marT="0" marB="0"/>
                </a:tc>
              </a:tr>
              <a:tr h="1414630">
                <a:tc gridSpan="2">
                  <a:txBody>
                    <a:bodyPr/>
                    <a:lstStyle/>
                    <a:p>
                      <a:pPr marL="0" marR="0" algn="ctr">
                        <a:lnSpc>
                          <a:spcPct val="115000"/>
                        </a:lnSpc>
                        <a:spcBef>
                          <a:spcPts val="0"/>
                        </a:spcBef>
                        <a:spcAft>
                          <a:spcPts val="0"/>
                        </a:spcAft>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Schedule at Completion</a:t>
                      </a:r>
                    </a:p>
                  </a:txBody>
                  <a:tcPr marL="41048" marR="41048" marT="0" marB="0"/>
                </a:tc>
                <a:tc hMerge="1">
                  <a:txBody>
                    <a:bodyPr/>
                    <a:lstStyle/>
                    <a:p>
                      <a:endParaRPr lang="en-US"/>
                    </a:p>
                  </a:txBody>
                  <a:tcPr/>
                </a:tc>
                <a:tc gridSpan="2">
                  <a:txBody>
                    <a:bodyPr/>
                    <a:lstStyle/>
                    <a:p>
                      <a:pPr marL="0" marR="0" algn="ctr">
                        <a:lnSpc>
                          <a:spcPct val="115000"/>
                        </a:lnSpc>
                        <a:spcBef>
                          <a:spcPts val="0"/>
                        </a:spcBef>
                        <a:spcAft>
                          <a:spcPts val="0"/>
                        </a:spcAft>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SAC = </a:t>
                      </a:r>
                      <a:r>
                        <a:rPr lang="en-US" sz="2400" b="1" kern="1200" dirty="0" smtClean="0">
                          <a:solidFill>
                            <a:schemeClr val="tx1"/>
                          </a:solidFill>
                          <a:effectLst/>
                          <a:latin typeface="Times New Roman" panose="02020603050405020304" pitchFamily="18" charset="0"/>
                          <a:ea typeface="+mn-ea"/>
                          <a:cs typeface="Times New Roman" panose="02020603050405020304" pitchFamily="18" charset="0"/>
                        </a:rPr>
                        <a:t>Original </a:t>
                      </a:r>
                      <a:r>
                        <a:rPr lang="en-US" sz="2400" b="1" kern="1200" dirty="0">
                          <a:solidFill>
                            <a:schemeClr val="tx1"/>
                          </a:solidFill>
                          <a:effectLst/>
                          <a:latin typeface="Times New Roman" panose="02020603050405020304" pitchFamily="18" charset="0"/>
                          <a:ea typeface="+mn-ea"/>
                          <a:cs typeface="Times New Roman" panose="02020603050405020304" pitchFamily="18" charset="0"/>
                        </a:rPr>
                        <a:t>project duration / SPI</a:t>
                      </a:r>
                    </a:p>
                  </a:txBody>
                  <a:tcPr marL="41048" marR="41048" marT="0" marB="0"/>
                </a:tc>
                <a:tc hMerge="1">
                  <a:txBody>
                    <a:bodyPr/>
                    <a:lstStyle/>
                    <a:p>
                      <a:pPr marL="0" marR="0" algn="l">
                        <a:lnSpc>
                          <a:spcPct val="115000"/>
                        </a:lnSpc>
                        <a:spcBef>
                          <a:spcPts val="0"/>
                        </a:spcBef>
                        <a:spcAft>
                          <a:spcPts val="0"/>
                        </a:spcAft>
                      </a:pPr>
                      <a:endParaRPr lang="en-US" sz="1600" dirty="0">
                        <a:effectLst/>
                        <a:latin typeface="Calibri" panose="020F0502020204030204" pitchFamily="34" charset="0"/>
                        <a:ea typeface="Calibri" panose="020F0502020204030204" pitchFamily="34" charset="0"/>
                        <a:cs typeface="Mangal"/>
                      </a:endParaRPr>
                    </a:p>
                  </a:txBody>
                  <a:tcPr marL="41048" marR="41048" marT="0" marB="0"/>
                </a:tc>
                <a:tc>
                  <a:txBody>
                    <a:bodyPr/>
                    <a:lstStyle/>
                    <a:p>
                      <a:pPr marL="0" marR="0" algn="l">
                        <a:lnSpc>
                          <a:spcPct val="115000"/>
                        </a:lnSpc>
                        <a:spcBef>
                          <a:spcPts val="0"/>
                        </a:spcBef>
                        <a:spcAft>
                          <a:spcPts val="0"/>
                        </a:spcAft>
                      </a:pPr>
                      <a:r>
                        <a:rPr lang="en-US" sz="1600" b="1" dirty="0">
                          <a:effectLst/>
                        </a:rPr>
                        <a:t> </a:t>
                      </a:r>
                      <a:endParaRPr lang="en-US" sz="1600" b="1" dirty="0">
                        <a:effectLst/>
                        <a:latin typeface="Calibri" panose="020F0502020204030204" pitchFamily="34" charset="0"/>
                        <a:ea typeface="Calibri" panose="020F0502020204030204" pitchFamily="34" charset="0"/>
                        <a:cs typeface="Mangal"/>
                      </a:endParaRPr>
                    </a:p>
                  </a:txBody>
                  <a:tcPr marL="41048" marR="41048" marT="0" marB="0"/>
                </a:tc>
              </a:tr>
            </a:tbl>
          </a:graphicData>
        </a:graphic>
      </p:graphicFrame>
      <p:sp>
        <p:nvSpPr>
          <p:cNvPr id="6" name="Title 1"/>
          <p:cNvSpPr txBox="1">
            <a:spLocks/>
          </p:cNvSpPr>
          <p:nvPr/>
        </p:nvSpPr>
        <p:spPr>
          <a:xfrm>
            <a:off x="426075" y="249215"/>
            <a:ext cx="113538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PERFORMANCE CONTROL USING 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054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031" y="1690688"/>
            <a:ext cx="10515600" cy="4351338"/>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Suppose that an activity had 5-day duration and was expected to cost </a:t>
            </a:r>
            <a:r>
              <a:rPr lang="en-US" b="1" dirty="0" smtClean="0">
                <a:latin typeface="Times New Roman" panose="02020603050405020304" pitchFamily="18" charset="0"/>
                <a:cs typeface="Times New Roman" panose="02020603050405020304" pitchFamily="18" charset="0"/>
              </a:rPr>
              <a:t>$10</a:t>
            </a:r>
            <a:r>
              <a:rPr lang="en-US" b="1" dirty="0">
                <a:latin typeface="Times New Roman" panose="02020603050405020304" pitchFamily="18" charset="0"/>
                <a:cs typeface="Times New Roman" panose="02020603050405020304" pitchFamily="18" charset="0"/>
              </a:rPr>
              <a:t>, 000. Set into the project, and prior to finishing an activity, the following data were obtained about the progress done to that activity: </a:t>
            </a:r>
            <a:endParaRPr lang="en-US" b="1" dirty="0" smtClean="0">
              <a:latin typeface="Times New Roman" panose="02020603050405020304" pitchFamily="18" charset="0"/>
              <a:cs typeface="Times New Roman" panose="02020603050405020304" pitchFamily="18" charset="0"/>
            </a:endParaRPr>
          </a:p>
          <a:p>
            <a:pPr lvl="2"/>
            <a:r>
              <a:rPr lang="en-US" sz="2800" b="1" dirty="0">
                <a:latin typeface="Times New Roman" panose="02020603050405020304" pitchFamily="18" charset="0"/>
                <a:cs typeface="Times New Roman" panose="02020603050405020304" pitchFamily="18" charset="0"/>
              </a:rPr>
              <a:t>Have so far worked for 3.5 days on activity.</a:t>
            </a:r>
            <a:endParaRPr lang="en-AU" sz="2800" b="1" dirty="0">
              <a:latin typeface="Times New Roman" panose="02020603050405020304" pitchFamily="18" charset="0"/>
              <a:cs typeface="Times New Roman" panose="02020603050405020304" pitchFamily="18" charset="0"/>
            </a:endParaRPr>
          </a:p>
          <a:p>
            <a:pPr lvl="2"/>
            <a:r>
              <a:rPr lang="en-US" sz="2800" b="1" dirty="0">
                <a:latin typeface="Times New Roman" panose="02020603050405020304" pitchFamily="18" charset="0"/>
                <a:cs typeface="Times New Roman" panose="02020603050405020304" pitchFamily="18" charset="0"/>
              </a:rPr>
              <a:t>60% of an activity has been accomplished </a:t>
            </a:r>
            <a:endParaRPr lang="en-AU" sz="2800" b="1" dirty="0">
              <a:latin typeface="Times New Roman" panose="02020603050405020304" pitchFamily="18" charset="0"/>
              <a:cs typeface="Times New Roman" panose="02020603050405020304" pitchFamily="18" charset="0"/>
            </a:endParaRPr>
          </a:p>
          <a:p>
            <a:pPr lvl="2"/>
            <a:r>
              <a:rPr lang="en-US" sz="2800" b="1" dirty="0" smtClean="0">
                <a:latin typeface="Times New Roman" panose="02020603050405020304" pitchFamily="18" charset="0"/>
                <a:cs typeface="Times New Roman" panose="02020603050405020304" pitchFamily="18" charset="0"/>
              </a:rPr>
              <a:t>$ 8000 </a:t>
            </a:r>
            <a:r>
              <a:rPr lang="en-US" sz="2800" b="1" dirty="0">
                <a:latin typeface="Times New Roman" panose="02020603050405020304" pitchFamily="18" charset="0"/>
                <a:cs typeface="Times New Roman" panose="02020603050405020304" pitchFamily="18" charset="0"/>
              </a:rPr>
              <a:t>already spent on activity. </a:t>
            </a:r>
            <a:endParaRPr lang="en-AU" sz="2800"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latin typeface="Times New Roman" panose="02020603050405020304" pitchFamily="18" charset="0"/>
                <a:cs typeface="Times New Roman" panose="02020603050405020304" pitchFamily="18" charset="0"/>
              </a:rPr>
              <a:t>Perform the earned value </a:t>
            </a:r>
            <a:r>
              <a:rPr lang="en-US" b="1" dirty="0" smtClean="0">
                <a:latin typeface="Times New Roman" panose="02020603050405020304" pitchFamily="18" charset="0"/>
                <a:cs typeface="Times New Roman" panose="02020603050405020304" pitchFamily="18" charset="0"/>
              </a:rPr>
              <a:t>analysis (EVA).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PERFORMANCE CONTROL USING 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68833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5658" y="1458139"/>
            <a:ext cx="11304494" cy="5532438"/>
          </a:xfrm>
        </p:spPr>
        <p:txBody>
          <a:bodyPr>
            <a:normAutofit fontScale="92500" lnSpcReduction="10000"/>
          </a:bodyPr>
          <a:lstStyle/>
          <a:p>
            <a:pPr marL="0" indent="0">
              <a:buNone/>
            </a:pPr>
            <a:r>
              <a:rPr lang="en-US" b="1" dirty="0">
                <a:latin typeface="Times New Roman" panose="02020603050405020304" pitchFamily="18" charset="0"/>
                <a:cs typeface="Times New Roman" panose="02020603050405020304" pitchFamily="18" charset="0"/>
              </a:rPr>
              <a:t>The following quantities can be easily computed: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ACWP = </a:t>
            </a:r>
            <a:r>
              <a:rPr lang="en-US" b="1" dirty="0" smtClean="0">
                <a:latin typeface="Times New Roman" panose="02020603050405020304" pitchFamily="18" charset="0"/>
                <a:cs typeface="Times New Roman" panose="02020603050405020304" pitchFamily="18" charset="0"/>
              </a:rPr>
              <a:t>8000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BCWP = 60%*10000 = 6000</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BCWS = 3.5*10000/5 </a:t>
            </a:r>
            <a:r>
              <a:rPr lang="en-US" b="1" dirty="0" smtClean="0">
                <a:latin typeface="Times New Roman" panose="02020603050405020304" pitchFamily="18" charset="0"/>
                <a:cs typeface="Times New Roman" panose="02020603050405020304" pitchFamily="18" charset="0"/>
              </a:rPr>
              <a:t>= 7000</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Cost variance = BCWP – ACWP </a:t>
            </a:r>
            <a:endParaRPr lang="en-AU"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6000-8000 = - 2000(over budget)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Schedule variance = BCWP – BCWS </a:t>
            </a:r>
            <a:endParaRPr lang="en-AU"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6000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7000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-1000 </a:t>
            </a:r>
            <a:r>
              <a:rPr lang="en-US" b="1" dirty="0">
                <a:latin typeface="Times New Roman" panose="02020603050405020304" pitchFamily="18" charset="0"/>
                <a:cs typeface="Times New Roman" panose="02020603050405020304" pitchFamily="18" charset="0"/>
              </a:rPr>
              <a:t>(behind the schedule</a:t>
            </a:r>
            <a:r>
              <a:rPr lang="en-US" b="1" dirty="0" smtClean="0">
                <a:latin typeface="Times New Roman" panose="02020603050405020304" pitchFamily="18" charset="0"/>
                <a:cs typeface="Times New Roman" panose="02020603050405020304" pitchFamily="18" charset="0"/>
              </a:rPr>
              <a:t>)</a:t>
            </a:r>
          </a:p>
          <a:p>
            <a:pPr marL="0" indent="0">
              <a:buNone/>
            </a:pPr>
            <a:r>
              <a:rPr lang="en-US" b="1" dirty="0">
                <a:latin typeface="Times New Roman" panose="02020603050405020304" pitchFamily="18" charset="0"/>
                <a:cs typeface="Times New Roman" panose="02020603050405020304" pitchFamily="18" charset="0"/>
              </a:rPr>
              <a:t>Similarly,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CPI = </a:t>
            </a:r>
            <a:r>
              <a:rPr lang="en-US" b="1" dirty="0" smtClean="0">
                <a:latin typeface="Times New Roman" panose="02020603050405020304" pitchFamily="18" charset="0"/>
                <a:cs typeface="Times New Roman" panose="02020603050405020304" pitchFamily="18" charset="0"/>
              </a:rPr>
              <a:t>BCWP/ACWP = 6000/8000 </a:t>
            </a:r>
            <a:r>
              <a:rPr lang="en-US" b="1" dirty="0">
                <a:latin typeface="Times New Roman" panose="02020603050405020304" pitchFamily="18" charset="0"/>
                <a:cs typeface="Times New Roman" panose="02020603050405020304" pitchFamily="18" charset="0"/>
              </a:rPr>
              <a:t>= 0.75(&lt;1)</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SPI = </a:t>
            </a:r>
            <a:r>
              <a:rPr lang="en-US" b="1" dirty="0" smtClean="0">
                <a:latin typeface="Times New Roman" panose="02020603050405020304" pitchFamily="18" charset="0"/>
                <a:cs typeface="Times New Roman" panose="02020603050405020304" pitchFamily="18" charset="0"/>
              </a:rPr>
              <a:t>BCWP/BCWS =  6000</a:t>
            </a:r>
            <a:r>
              <a:rPr lang="en-US" b="1" dirty="0">
                <a:latin typeface="Times New Roman" panose="02020603050405020304" pitchFamily="18" charset="0"/>
                <a:cs typeface="Times New Roman" panose="02020603050405020304" pitchFamily="18" charset="0"/>
              </a:rPr>
              <a:t>/ 7000 = 0.86 (&lt;1) </a:t>
            </a:r>
            <a:endParaRPr lang="en-AU" b="1" dirty="0">
              <a:latin typeface="Times New Roman" panose="02020603050405020304" pitchFamily="18" charset="0"/>
              <a:cs typeface="Times New Roman" panose="02020603050405020304" pitchFamily="18" charset="0"/>
            </a:endParaRPr>
          </a:p>
          <a:p>
            <a:pPr marL="0" indent="0">
              <a:buNone/>
            </a:pPr>
            <a:r>
              <a:rPr lang="en-US"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PERFORMANCE CONTROL USING 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47016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965" y="1137304"/>
            <a:ext cx="10515600" cy="5545884"/>
          </a:xfrm>
        </p:spPr>
        <p:txBody>
          <a:bodyPr>
            <a:normAutofit/>
          </a:bodyPr>
          <a:lstStyle/>
          <a:p>
            <a:pPr>
              <a:lnSpc>
                <a:spcPct val="100000"/>
              </a:lnSpc>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overrun/under run = (8000-6000) / 6000</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33.33% (+</a:t>
            </a:r>
            <a:r>
              <a:rPr lang="en-US" b="1" dirty="0" err="1">
                <a:latin typeface="Times New Roman" panose="02020603050405020304" pitchFamily="18" charset="0"/>
                <a:cs typeface="Times New Roman" panose="02020603050405020304" pitchFamily="18" charset="0"/>
              </a:rPr>
              <a:t>ve</a:t>
            </a:r>
            <a:r>
              <a:rPr lang="en-US" b="1" dirty="0">
                <a:latin typeface="Times New Roman" panose="02020603050405020304" pitchFamily="18" charset="0"/>
                <a:cs typeface="Times New Roman" panose="02020603050405020304" pitchFamily="18" charset="0"/>
              </a:rPr>
              <a:t>) (cost overrun)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From </a:t>
            </a:r>
            <a:r>
              <a:rPr lang="en-US" b="1" dirty="0" smtClean="0">
                <a:latin typeface="Times New Roman" panose="02020603050405020304" pitchFamily="18" charset="0"/>
                <a:cs typeface="Times New Roman" panose="02020603050405020304" pitchFamily="18" charset="0"/>
              </a:rPr>
              <a:t>above</a:t>
            </a:r>
            <a:r>
              <a:rPr lang="en-US" b="1" dirty="0">
                <a:latin typeface="Times New Roman" panose="02020603050405020304" pitchFamily="18" charset="0"/>
                <a:cs typeface="Times New Roman" panose="02020603050405020304" pitchFamily="18" charset="0"/>
              </a:rPr>
              <a:t>, a new activity duration estimate can be computed using the following method: </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New activity duration = original time estimate/ SPI </a:t>
            </a:r>
            <a:endParaRPr lang="en-US" b="1"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5/0.86</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5.8 (i.e. 6 days) </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New cost estimate = original cost estimate/CPI </a:t>
            </a:r>
            <a:endParaRPr lang="en-US" b="1"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10000/0.75</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13333.33</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5" name="Title 1"/>
          <p:cNvSpPr txBox="1">
            <a:spLocks noGrp="1"/>
          </p:cNvSpPr>
          <p:nvPr>
            <p:ph type="title"/>
          </p:nvPr>
        </p:nvSpPr>
        <p:spPr>
          <a:xfrm>
            <a:off x="619259"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PERFORMANCE CONTROL USING EVA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3410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896"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426076" y="990711"/>
            <a:ext cx="9709597" cy="5345693"/>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t>
            </a:r>
            <a:r>
              <a:rPr lang="en-AU" b="1" dirty="0">
                <a:latin typeface="Times New Roman" panose="02020603050405020304" pitchFamily="18" charset="0"/>
                <a:cs typeface="Times New Roman" panose="02020603050405020304" pitchFamily="18" charset="0"/>
              </a:rPr>
              <a:t>Project Monitoring and Controlling </a:t>
            </a:r>
            <a:r>
              <a:rPr lang="en-AU" b="1" dirty="0" smtClean="0">
                <a:latin typeface="Times New Roman" panose="02020603050405020304" pitchFamily="18" charset="0"/>
                <a:cs typeface="Times New Roman" panose="02020603050405020304" pitchFamily="18" charset="0"/>
              </a:rPr>
              <a:t>Phase, Adobe Communication Team, 03-18-2022, accessed on October 15, 2023, </a:t>
            </a:r>
            <a:r>
              <a:rPr lang="en-AU" b="1" dirty="0" smtClean="0">
                <a:latin typeface="Times New Roman" panose="02020603050405020304" pitchFamily="18" charset="0"/>
                <a:cs typeface="Times New Roman" panose="02020603050405020304" pitchFamily="18" charset="0"/>
                <a:hlinkClick r:id="rId2"/>
              </a:rPr>
              <a:t>https://business.adobe.com/blog/basics/monitoring-controlling</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i="1" dirty="0" smtClean="0">
                <a:latin typeface="Times New Roman" panose="02020603050405020304" pitchFamily="18" charset="0"/>
                <a:cs typeface="Times New Roman" panose="02020603050405020304" pitchFamily="18" charset="0"/>
              </a:rPr>
              <a:t>A Guide to the Project Management Body of Knowledge (PMBOK)</a:t>
            </a:r>
            <a:r>
              <a:rPr lang="en-AU" b="1" dirty="0" smtClean="0">
                <a:latin typeface="Times New Roman" panose="02020603050405020304" pitchFamily="18" charset="0"/>
                <a:cs typeface="Times New Roman" panose="02020603050405020304" pitchFamily="18" charset="0"/>
              </a:rPr>
              <a:t>:</a:t>
            </a:r>
            <a:r>
              <a:rPr lang="en-AU" b="1" i="1" dirty="0" smtClean="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2000 Edition, Project Management institute, Newton Square, Pennsylvania, USA.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AU" b="1" i="1" dirty="0" smtClean="0">
                <a:latin typeface="Times New Roman" panose="02020603050405020304" pitchFamily="18" charset="0"/>
                <a:cs typeface="Times New Roman" panose="02020603050405020304" pitchFamily="18" charset="0"/>
              </a:rPr>
              <a:t>Text Book of Construction Management: </a:t>
            </a:r>
            <a:r>
              <a:rPr lang="en-AU" b="1" dirty="0" smtClean="0">
                <a:latin typeface="Times New Roman" panose="02020603050405020304" pitchFamily="18" charset="0"/>
                <a:cs typeface="Times New Roman" panose="02020603050405020304" pitchFamily="18" charset="0"/>
              </a:rPr>
              <a:t>S.K. Shrestha, Ram Kumar Shrestha and </a:t>
            </a:r>
            <a:r>
              <a:rPr lang="en-AU" b="1" dirty="0" err="1" smtClean="0">
                <a:latin typeface="Times New Roman" panose="02020603050405020304" pitchFamily="18" charset="0"/>
                <a:cs typeface="Times New Roman" panose="02020603050405020304" pitchFamily="18" charset="0"/>
              </a:rPr>
              <a:t>Subash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Bhattarai</a:t>
            </a:r>
            <a:r>
              <a:rPr lang="en-AU" b="1" dirty="0" smtClean="0">
                <a:latin typeface="Times New Roman" panose="02020603050405020304" pitchFamily="18" charset="0"/>
                <a:cs typeface="Times New Roman" panose="02020603050405020304" pitchFamily="18" charset="0"/>
              </a:rPr>
              <a:t>, First Edition, Heritage Publisher and Distributors Pvt, Ltd, Kathmandu Nepal, 2014. </a:t>
            </a:r>
          </a:p>
          <a:p>
            <a:pPr marL="0" indent="0">
              <a:buNone/>
            </a:pPr>
            <a:endParaRPr lang="en-AU" dirty="0" smtClean="0"/>
          </a:p>
          <a:p>
            <a:pPr marL="0" indent="0">
              <a:buNone/>
            </a:pPr>
            <a:endParaRPr lang="en-AU" dirty="0" smtClean="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90438444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1" y="1155922"/>
            <a:ext cx="9735355" cy="5309271"/>
          </a:xfrm>
        </p:spPr>
        <p:txBody>
          <a:bodyPr>
            <a:normAutofit lnSpcReduction="10000"/>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[4]</a:t>
            </a:r>
            <a:r>
              <a:rPr lang="en-AU" b="1" i="1" dirty="0" smtClean="0">
                <a:latin typeface="Times New Roman" panose="02020603050405020304" pitchFamily="18" charset="0"/>
                <a:cs typeface="Times New Roman" panose="02020603050405020304" pitchFamily="18" charset="0"/>
              </a:rPr>
              <a:t> Construction Management And Accounts</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B.L.Gupta</a:t>
            </a:r>
            <a:r>
              <a:rPr lang="en-AU" b="1" dirty="0" smtClean="0">
                <a:latin typeface="Times New Roman" panose="02020603050405020304" pitchFamily="18" charset="0"/>
                <a:cs typeface="Times New Roman" panose="02020603050405020304" pitchFamily="18" charset="0"/>
              </a:rPr>
              <a:t> and Amit Gupta, Third Edition, Standard Publishers Distributors, New Delhi, India, 2000.</a:t>
            </a:r>
          </a:p>
          <a:p>
            <a:pPr marL="0" indent="0">
              <a:lnSpc>
                <a:spcPct val="100000"/>
              </a:lnSpc>
              <a:buNone/>
            </a:pPr>
            <a:r>
              <a:rPr lang="en-AU" b="1" dirty="0" smtClean="0">
                <a:latin typeface="Times New Roman" panose="02020603050405020304" pitchFamily="18" charset="0"/>
                <a:cs typeface="Times New Roman" panose="02020603050405020304" pitchFamily="18" charset="0"/>
              </a:rPr>
              <a:t>[5] </a:t>
            </a:r>
            <a:r>
              <a:rPr lang="en-AU" b="1" i="1" dirty="0" smtClean="0">
                <a:latin typeface="Times New Roman" panose="02020603050405020304" pitchFamily="18" charset="0"/>
                <a:cs typeface="Times New Roman" panose="02020603050405020304" pitchFamily="18" charset="0"/>
              </a:rPr>
              <a:t>Professional Construction management</a:t>
            </a:r>
            <a:r>
              <a:rPr lang="en-AU" b="1" dirty="0" smtClean="0">
                <a:latin typeface="Times New Roman" panose="02020603050405020304" pitchFamily="18" charset="0"/>
                <a:cs typeface="Times New Roman" panose="02020603050405020304" pitchFamily="18" charset="0"/>
              </a:rPr>
              <a:t>: Donald S. Barrie and Boyd C. Paulson Jr., Third Edition, McGraw Hill, Inc., 1992. </a:t>
            </a:r>
          </a:p>
          <a:p>
            <a:pPr marL="0" indent="0">
              <a:lnSpc>
                <a:spcPct val="100000"/>
              </a:lnSpc>
              <a:buNone/>
            </a:pPr>
            <a:r>
              <a:rPr lang="en-AU" b="1" dirty="0" smtClean="0">
                <a:latin typeface="Times New Roman" panose="02020603050405020304" pitchFamily="18" charset="0"/>
                <a:cs typeface="Times New Roman" panose="02020603050405020304" pitchFamily="18" charset="0"/>
              </a:rPr>
              <a:t>[6] </a:t>
            </a:r>
            <a:r>
              <a:rPr lang="en-AU" b="1" dirty="0">
                <a:latin typeface="Times New Roman" panose="02020603050405020304" pitchFamily="18" charset="0"/>
                <a:cs typeface="Times New Roman" panose="02020603050405020304" pitchFamily="18" charset="0"/>
              </a:rPr>
              <a:t>What is Six Sigma? Streamlining quality </a:t>
            </a:r>
            <a:r>
              <a:rPr lang="en-AU" b="1" dirty="0" smtClean="0">
                <a:latin typeface="Times New Roman" panose="02020603050405020304" pitchFamily="18" charset="0"/>
                <a:cs typeface="Times New Roman" panose="02020603050405020304" pitchFamily="18" charset="0"/>
              </a:rPr>
              <a:t>management, by </a:t>
            </a:r>
            <a:r>
              <a:rPr lang="en-AU" b="1" dirty="0">
                <a:latin typeface="Times New Roman" panose="02020603050405020304" pitchFamily="18" charset="0"/>
                <a:cs typeface="Times New Roman" panose="02020603050405020304" pitchFamily="18" charset="0"/>
              </a:rPr>
              <a:t>Sarah K. </a:t>
            </a:r>
            <a:r>
              <a:rPr lang="en-AU" b="1" dirty="0" smtClean="0">
                <a:latin typeface="Times New Roman" panose="02020603050405020304" pitchFamily="18" charset="0"/>
                <a:cs typeface="Times New Roman" panose="02020603050405020304" pitchFamily="18" charset="0"/>
              </a:rPr>
              <a:t>White, </a:t>
            </a:r>
            <a:r>
              <a:rPr lang="en-AU" b="1" dirty="0">
                <a:latin typeface="Times New Roman" panose="02020603050405020304" pitchFamily="18" charset="0"/>
                <a:cs typeface="Times New Roman" panose="02020603050405020304" pitchFamily="18" charset="0"/>
              </a:rPr>
              <a:t>13 Feb </a:t>
            </a:r>
            <a:r>
              <a:rPr lang="en-AU" b="1" dirty="0" smtClean="0">
                <a:latin typeface="Times New Roman" panose="02020603050405020304" pitchFamily="18" charset="0"/>
                <a:cs typeface="Times New Roman" panose="02020603050405020304" pitchFamily="18" charset="0"/>
              </a:rPr>
              <a:t>2023, accessed on 15</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October 2023, </a:t>
            </a:r>
            <a:r>
              <a:rPr lang="en-AU" b="1" dirty="0" smtClean="0">
                <a:latin typeface="Times New Roman" panose="02020603050405020304" pitchFamily="18" charset="0"/>
                <a:cs typeface="Times New Roman" panose="02020603050405020304" pitchFamily="18" charset="0"/>
                <a:hlinkClick r:id="rId2"/>
              </a:rPr>
              <a:t>https://www.cio.com/article/227977/six-sigma-quality-management-methodology.html</a:t>
            </a:r>
            <a:r>
              <a:rPr lang="en-AU" b="1" dirty="0" smtClean="0">
                <a:latin typeface="Times New Roman" panose="02020603050405020304" pitchFamily="18" charset="0"/>
                <a:cs typeface="Times New Roman" panose="02020603050405020304" pitchFamily="18" charset="0"/>
              </a:rPr>
              <a:t> </a:t>
            </a:r>
          </a:p>
          <a:p>
            <a:pPr marL="0" indent="0">
              <a:lnSpc>
                <a:spcPct val="100000"/>
              </a:lnSpc>
              <a:buNone/>
            </a:pPr>
            <a:r>
              <a:rPr lang="en-AU" b="1" dirty="0" smtClean="0">
                <a:latin typeface="Times New Roman" panose="02020603050405020304" pitchFamily="18" charset="0"/>
                <a:cs typeface="Times New Roman" panose="02020603050405020304" pitchFamily="18" charset="0"/>
              </a:rPr>
              <a:t>[7] </a:t>
            </a:r>
            <a:r>
              <a:rPr lang="en-AU" b="1" i="1" dirty="0">
                <a:latin typeface="Times New Roman" panose="02020603050405020304" pitchFamily="18" charset="0"/>
                <a:cs typeface="Times New Roman" panose="02020603050405020304" pitchFamily="18" charset="0"/>
              </a:rPr>
              <a:t>Project Management</a:t>
            </a:r>
            <a:r>
              <a:rPr lang="en-AU" b="1" dirty="0">
                <a:latin typeface="Times New Roman" panose="02020603050405020304" pitchFamily="18" charset="0"/>
                <a:cs typeface="Times New Roman" panose="02020603050405020304" pitchFamily="18" charset="0"/>
              </a:rPr>
              <a:t>: K. </a:t>
            </a:r>
            <a:r>
              <a:rPr lang="en-AU" b="1" dirty="0" err="1">
                <a:latin typeface="Times New Roman" panose="02020603050405020304" pitchFamily="18" charset="0"/>
                <a:cs typeface="Times New Roman" panose="02020603050405020304" pitchFamily="18" charset="0"/>
              </a:rPr>
              <a:t>Nagarajan</a:t>
            </a:r>
            <a:r>
              <a:rPr lang="en-AU" b="1" dirty="0">
                <a:latin typeface="Times New Roman" panose="02020603050405020304" pitchFamily="18" charset="0"/>
                <a:cs typeface="Times New Roman" panose="02020603050405020304" pitchFamily="18" charset="0"/>
              </a:rPr>
              <a:t>, New Age International (P) Ltd. Publishers, New Delhi, India, 2001. </a:t>
            </a:r>
          </a:p>
          <a:p>
            <a:pPr marL="0" indent="0">
              <a:buNone/>
            </a:pPr>
            <a:endParaRPr lang="en-AU" b="1" dirty="0"/>
          </a:p>
          <a:p>
            <a:pPr marL="0" indent="0">
              <a:buNone/>
            </a:pPr>
            <a:endParaRPr lang="en-AU" dirty="0"/>
          </a:p>
        </p:txBody>
      </p:sp>
      <p:sp>
        <p:nvSpPr>
          <p:cNvPr id="4" name="Title 1"/>
          <p:cNvSpPr>
            <a:spLocks noGrp="1"/>
          </p:cNvSpPr>
          <p:nvPr>
            <p:ph type="title"/>
          </p:nvPr>
        </p:nvSpPr>
        <p:spPr>
          <a:xfrm>
            <a:off x="645017" y="94668"/>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65502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77895"/>
            <a:ext cx="8305800" cy="4351338"/>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[8] </a:t>
            </a:r>
            <a:r>
              <a:rPr lang="en-AU" b="1" dirty="0">
                <a:latin typeface="Times New Roman" panose="02020603050405020304" pitchFamily="18" charset="0"/>
                <a:cs typeface="Times New Roman" panose="02020603050405020304" pitchFamily="18" charset="0"/>
              </a:rPr>
              <a:t>Earned value management systems (EVMS</a:t>
            </a:r>
            <a:r>
              <a:rPr lang="en-AU" b="1" dirty="0" smtClean="0">
                <a:latin typeface="Times New Roman" panose="02020603050405020304" pitchFamily="18" charset="0"/>
                <a:cs typeface="Times New Roman" panose="02020603050405020304" pitchFamily="18" charset="0"/>
              </a:rPr>
              <a:t>),</a:t>
            </a:r>
            <a:r>
              <a:rPr lang="en-AU" b="1" cap="all" dirty="0">
                <a:latin typeface="Times New Roman" panose="02020603050405020304" pitchFamily="18" charset="0"/>
                <a:cs typeface="Times New Roman" panose="02020603050405020304" pitchFamily="18" charset="0"/>
                <a:hlinkClick r:id="rId2"/>
              </a:rPr>
              <a:t> CONFERENCE PAPER</a:t>
            </a:r>
            <a:r>
              <a:rPr lang="en-AU" b="1" cap="all"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3"/>
              </a:rPr>
              <a:t>Technical Skills</a:t>
            </a:r>
            <a:r>
              <a:rPr lang="en-AU" b="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4"/>
              </a:rPr>
              <a:t>Earned Value Management</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2006, </a:t>
            </a:r>
            <a:r>
              <a:rPr lang="en-AU" b="1" dirty="0" err="1" smtClean="0">
                <a:latin typeface="Times New Roman" panose="02020603050405020304" pitchFamily="18" charset="0"/>
                <a:cs typeface="Times New Roman" panose="02020603050405020304" pitchFamily="18" charset="0"/>
              </a:rPr>
              <a:t>Reichel</a:t>
            </a:r>
            <a:r>
              <a:rPr lang="en-AU" b="1" dirty="0">
                <a:latin typeface="Times New Roman" panose="02020603050405020304" pitchFamily="18" charset="0"/>
                <a:cs typeface="Times New Roman" panose="02020603050405020304" pitchFamily="18" charset="0"/>
              </a:rPr>
              <a:t>, Chance W</a:t>
            </a:r>
            <a:r>
              <a:rPr lang="en-AU" b="1" dirty="0" smtClean="0">
                <a:latin typeface="Times New Roman" panose="02020603050405020304" pitchFamily="18" charset="0"/>
                <a:cs typeface="Times New Roman" panose="02020603050405020304" pitchFamily="18" charset="0"/>
              </a:rPr>
              <a:t>. accessed on 16</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5"/>
              </a:rPr>
              <a:t>https://</a:t>
            </a:r>
            <a:r>
              <a:rPr lang="en-AU" b="1" dirty="0" smtClean="0">
                <a:latin typeface="Times New Roman" panose="02020603050405020304" pitchFamily="18" charset="0"/>
                <a:cs typeface="Times New Roman" panose="02020603050405020304" pitchFamily="18" charset="0"/>
                <a:hlinkClick r:id="rId5"/>
              </a:rPr>
              <a:t>www.pmi.org/learning/library/earned-value-management-systems-analysis-8026</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[9] </a:t>
            </a:r>
            <a:r>
              <a:rPr lang="en-AU" b="1" dirty="0">
                <a:latin typeface="Times New Roman" panose="02020603050405020304" pitchFamily="18" charset="0"/>
                <a:cs typeface="Times New Roman" panose="02020603050405020304" pitchFamily="18" charset="0"/>
              </a:rPr>
              <a:t>Earned Value </a:t>
            </a:r>
            <a:r>
              <a:rPr lang="en-AU" b="1" dirty="0" smtClean="0">
                <a:latin typeface="Times New Roman" panose="02020603050405020304" pitchFamily="18" charset="0"/>
                <a:cs typeface="Times New Roman" panose="02020603050405020304" pitchFamily="18" charset="0"/>
              </a:rPr>
              <a:t>Analysis, Updated </a:t>
            </a:r>
            <a:r>
              <a:rPr lang="en-AU" b="1" dirty="0" err="1" smtClean="0">
                <a:latin typeface="Times New Roman" panose="02020603050405020304" pitchFamily="18" charset="0"/>
                <a:cs typeface="Times New Roman" panose="02020603050405020304" pitchFamily="18" charset="0"/>
              </a:rPr>
              <a:t>Febreuary</a:t>
            </a:r>
            <a:r>
              <a:rPr lang="en-AU" b="1" dirty="0" smtClean="0">
                <a:latin typeface="Times New Roman" panose="02020603050405020304" pitchFamily="18" charset="0"/>
                <a:cs typeface="Times New Roman" panose="02020603050405020304" pitchFamily="18" charset="0"/>
              </a:rPr>
              <a:t> 23, 2020, accessed on 16</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October 2023</a:t>
            </a:r>
            <a:r>
              <a:rPr lang="en-AU" b="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6"/>
              </a:rPr>
              <a:t>https://dreamcivil.com/earned-value-analysis</a:t>
            </a:r>
            <a:r>
              <a:rPr lang="en-AU" b="1" dirty="0" smtClean="0">
                <a:latin typeface="Times New Roman" panose="02020603050405020304" pitchFamily="18" charset="0"/>
                <a:cs typeface="Times New Roman" panose="02020603050405020304" pitchFamily="18" charset="0"/>
                <a:hlinkClick r:id="rId6"/>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dirty="0"/>
          </a:p>
          <a:p>
            <a:pPr marL="0" indent="0">
              <a:buNone/>
            </a:pPr>
            <a:endParaRPr lang="en-AU" dirty="0"/>
          </a:p>
        </p:txBody>
      </p:sp>
      <p:sp>
        <p:nvSpPr>
          <p:cNvPr id="4" name="Title 1"/>
          <p:cNvSpPr>
            <a:spLocks noGrp="1"/>
          </p:cNvSpPr>
          <p:nvPr>
            <p:ph type="title"/>
          </p:nvPr>
        </p:nvSpPr>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54342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852</TotalTime>
  <Words>3456</Words>
  <Application>Microsoft Office PowerPoint</Application>
  <PresentationFormat>Widescreen</PresentationFormat>
  <Paragraphs>342</Paragraphs>
  <Slides>42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Mangal</vt:lpstr>
      <vt:lpstr>Symbol</vt:lpstr>
      <vt:lpstr>Times New Roman</vt:lpstr>
      <vt:lpstr>Wingdings</vt:lpstr>
      <vt:lpstr>Office Theme</vt:lpstr>
      <vt:lpstr>COURSE TITLE CONSTRUCTION ENGINEERING AND MANAGEMENT</vt:lpstr>
      <vt:lpstr>Learning Objective</vt:lpstr>
      <vt:lpstr>INTRODUCTION </vt:lpstr>
      <vt:lpstr>INTRODUCTION (Cont’d…)  </vt:lpstr>
      <vt:lpstr>PROJECT SCOPE CONTROL </vt:lpstr>
      <vt:lpstr>PROJECT SCOPE CONTROL (Cont’d…)  </vt:lpstr>
      <vt:lpstr>PROJECT SCOPE CONTROL (Cont’d…)  </vt:lpstr>
      <vt:lpstr>PROJECT QUALITY CONTROL </vt:lpstr>
      <vt:lpstr>PROJECT QUALITY CONTROL (Cont’d…)  </vt:lpstr>
      <vt:lpstr>PROJECT QUALITY CONTROL (Cont’d…)  </vt:lpstr>
      <vt:lpstr>PROJECT QUALITY CONTROL (Cont’d…)  </vt:lpstr>
      <vt:lpstr>PROJECT QUALITY CONTROL (Cont’d…)  </vt:lpstr>
      <vt:lpstr>PROJECT QUALITY CONTROL (Cont’d…)  </vt:lpstr>
      <vt:lpstr>LABOR PRODUCTIVITY CONTROL</vt:lpstr>
      <vt:lpstr>LABOR PRODUCTIVITY CONTROL (Cont’d…)</vt:lpstr>
      <vt:lpstr>LABOR PRODUCTIVITY CONTROL (Cont’d…)</vt:lpstr>
      <vt:lpstr>LABOR PRODUCTIVITY CONTROL (Cont’d…)</vt:lpstr>
      <vt:lpstr>LABOR PRODUCTIVITY CONTROL (Cont’d…)</vt:lpstr>
      <vt:lpstr>LABOR PRODUCTIVITY CONTROL (Cont’d…)</vt:lpstr>
      <vt:lpstr>LABOR PRODUCTIVITY CONTROL (Cont’d…)</vt:lpstr>
      <vt:lpstr>LABOR PRODUCTIVITY CONTROL (Cont’d…)</vt:lpstr>
      <vt:lpstr>EQUIPMENT PRODUCTIVITY CONTROL</vt:lpstr>
      <vt:lpstr>EQUIPMENT PRODUCTIVITY CONTROL (Cont’d….) </vt:lpstr>
      <vt:lpstr>EQUIPMENT PRODUCTIVITY CONTROL (Cont’d….) </vt:lpstr>
      <vt:lpstr>EQUIPMENT PRODUCTIVITY CONTROL (Cont’d….) </vt:lpstr>
      <vt:lpstr>EQUIPMENT PRODUCTIVITY CONTROL (Cont’d….) </vt:lpstr>
      <vt:lpstr>WORK SCHEDULE CONTROL </vt:lpstr>
      <vt:lpstr>WORK SCHEDULE CONTROL (Cont’d..)  </vt:lpstr>
      <vt:lpstr>WORK SCHEDULE CONTROL (Cont’d..)  </vt:lpstr>
      <vt:lpstr>WORK SCHEDULE CONTROL (Cont’d..)  </vt:lpstr>
      <vt:lpstr>PERFORMANCE CONTROL USING EVA</vt:lpstr>
      <vt:lpstr>PERFORMANCE CONTROL USING EVA (Cont’d…) </vt:lpstr>
      <vt:lpstr>PowerPoint Presentation</vt:lpstr>
      <vt:lpstr>PERFORMANCE CONTROL USING EVA (Cont’d…) </vt:lpstr>
      <vt:lpstr>PERFORMANCE CONTROL USING EVA (Cont’d…) </vt:lpstr>
      <vt:lpstr>PowerPoint Presentation</vt:lpstr>
      <vt:lpstr>PERFORMANCE CONTROL USING EVA (Cont’d…) </vt:lpstr>
      <vt:lpstr>PERFORMANCE CONTROL USING EVA (Cont’d…) </vt:lpstr>
      <vt:lpstr>PERFORMANCE CONTROL USING EVA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36</cp:revision>
  <dcterms:created xsi:type="dcterms:W3CDTF">2023-10-15T14:48:43Z</dcterms:created>
  <dcterms:modified xsi:type="dcterms:W3CDTF">2023-10-19T15:35:34Z</dcterms:modified>
</cp:coreProperties>
</file>