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6" r:id="rId9"/>
    <p:sldId id="265"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8" r:id="rId40"/>
    <p:sldId id="299" r:id="rId41"/>
    <p:sldId id="300" r:id="rId42"/>
    <p:sldId id="301" r:id="rId43"/>
    <p:sldId id="302" r:id="rId44"/>
    <p:sldId id="303" r:id="rId45"/>
    <p:sldId id="260" r:id="rId46"/>
    <p:sldId id="296" r:id="rId47"/>
    <p:sldId id="29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1E92429E-0B0F-462E-9F39-470D79351684}" type="datetimeFigureOut">
              <a:rPr lang="en-AU" smtClean="0"/>
              <a:t>21/10/2023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242490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E92429E-0B0F-462E-9F39-470D79351684}" type="datetimeFigureOut">
              <a:rPr lang="en-AU" smtClean="0"/>
              <a:t>21/10/2023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2071930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92429E-0B0F-462E-9F39-470D79351684}" type="datetimeFigureOut">
              <a:rPr lang="en-AU" smtClean="0"/>
              <a:t>21/10/2023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3469762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1E92429E-0B0F-462E-9F39-470D79351684}" type="datetimeFigureOut">
              <a:rPr lang="en-AU" smtClean="0"/>
              <a:t>21/10/2023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2603525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1E92429E-0B0F-462E-9F39-470D79351684}" type="datetimeFigureOut">
              <a:rPr lang="en-AU" smtClean="0"/>
              <a:t>21/10/2023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1709115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1E92429E-0B0F-462E-9F39-470D79351684}" type="datetimeFigureOut">
              <a:rPr lang="en-AU" smtClean="0"/>
              <a:t>21/10/2023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2752766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92429E-0B0F-462E-9F39-470D79351684}" type="datetimeFigureOut">
              <a:rPr lang="en-AU" smtClean="0"/>
              <a:t>21/10/2023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390024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92429E-0B0F-462E-9F39-470D79351684}" type="datetimeFigureOut">
              <a:rPr lang="en-AU" smtClean="0"/>
              <a:t>21/10/2023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3267177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92429E-0B0F-462E-9F39-470D79351684}" type="datetimeFigureOut">
              <a:rPr lang="en-AU" smtClean="0"/>
              <a:t>21/10/2023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403884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E92429E-0B0F-462E-9F39-470D79351684}" type="datetimeFigureOut">
              <a:rPr lang="en-AU" smtClean="0"/>
              <a:t>21/10/2023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2297216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E92429E-0B0F-462E-9F39-470D79351684}" type="datetimeFigureOut">
              <a:rPr lang="en-AU" smtClean="0"/>
              <a:t>21/10/2023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6775F2E-6221-4D35-AA93-698849BCA03C}" type="slidenum">
              <a:rPr lang="en-AU" smtClean="0"/>
              <a:t>‹#›</a:t>
            </a:fld>
            <a:endParaRPr lang="en-AU"/>
          </a:p>
        </p:txBody>
      </p:sp>
    </p:spTree>
    <p:extLst>
      <p:ext uri="{BB962C8B-B14F-4D97-AF65-F5344CB8AC3E}">
        <p14:creationId xmlns:p14="http://schemas.microsoft.com/office/powerpoint/2010/main" val="1756854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92429E-0B0F-462E-9F39-470D79351684}" type="datetimeFigureOut">
              <a:rPr lang="en-AU" smtClean="0"/>
              <a:t>21/10/2023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775F2E-6221-4D35-AA93-698849BCA03C}" type="slidenum">
              <a:rPr lang="en-AU" smtClean="0"/>
              <a:t>‹#›</a:t>
            </a:fld>
            <a:endParaRPr lang="en-AU"/>
          </a:p>
        </p:txBody>
      </p:sp>
    </p:spTree>
    <p:extLst>
      <p:ext uri="{BB962C8B-B14F-4D97-AF65-F5344CB8AC3E}">
        <p14:creationId xmlns:p14="http://schemas.microsoft.com/office/powerpoint/2010/main" val="901230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procore.com/library/improve-construction-site-safety" TargetMode="External"/><Relationship Id="rId2" Type="http://schemas.openxmlformats.org/officeDocument/2006/relationships/hyperlink" Target="https://www.jsabuilder.com/resources/confined-space-resources.php" TargetMode="External"/><Relationship Id="rId1" Type="http://schemas.openxmlformats.org/officeDocument/2006/relationships/slideLayout" Target="../slideLayouts/slideLayout2.xml"/><Relationship Id="rId4" Type="http://schemas.openxmlformats.org/officeDocument/2006/relationships/hyperlink" Target="https://busybusy.com/blog/what-is-excavation/"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ilo.org/global/about-the-ilo/lang--en/index.htm" TargetMode="External"/><Relationship Id="rId2" Type="http://schemas.openxmlformats.org/officeDocument/2006/relationships/hyperlink" Target="https://www.osha.gov/aboutosha#:~:text=OSHA's%20Mission,%2C%20outreach%2C%20education%20and%20assistanc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lnSpcReduction="1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9 (Week 9) </a:t>
            </a:r>
          </a:p>
          <a:p>
            <a:pPr algn="ctr"/>
            <a:r>
              <a:rPr lang="en-AU" sz="2800" b="1" dirty="0" smtClean="0">
                <a:solidFill>
                  <a:srgbClr val="002060"/>
                </a:solidFill>
                <a:latin typeface="Times New Roman" panose="02020603050405020304" pitchFamily="18" charset="0"/>
                <a:cs typeface="Times New Roman" panose="02020603050405020304" pitchFamily="18" charset="0"/>
              </a:rPr>
              <a:t>CONSTRUCTION SAFETY MANAGEMENT</a:t>
            </a:r>
            <a:endParaRPr lang="en-AU" sz="2800" dirty="0" smtClean="0"/>
          </a:p>
          <a:p>
            <a:r>
              <a:rPr lang="en-AU" sz="3600" b="1" dirty="0" smtClean="0">
                <a:solidFill>
                  <a:srgbClr val="002060"/>
                </a:solidFill>
                <a:latin typeface="Times New Roman" panose="02020603050405020304" pitchFamily="18" charset="0"/>
                <a:cs typeface="Times New Roman" panose="02020603050405020304" pitchFamily="18" charset="0"/>
              </a:rPr>
              <a:t>Lecture - </a:t>
            </a:r>
            <a:r>
              <a:rPr lang="en-AU" sz="3600" b="1" dirty="0">
                <a:solidFill>
                  <a:srgbClr val="002060"/>
                </a:solidFill>
                <a:latin typeface="Times New Roman" panose="02020603050405020304" pitchFamily="18" charset="0"/>
                <a:cs typeface="Times New Roman" panose="02020603050405020304" pitchFamily="18" charset="0"/>
              </a:rPr>
              <a:t>9</a:t>
            </a:r>
            <a:r>
              <a:rPr lang="en-AU" sz="3600" b="1" dirty="0" smtClean="0">
                <a:solidFill>
                  <a:srgbClr val="002060"/>
                </a:solidFill>
                <a:latin typeface="Times New Roman" panose="02020603050405020304" pitchFamily="18" charset="0"/>
                <a:cs typeface="Times New Roman" panose="02020603050405020304" pitchFamily="18" charset="0"/>
              </a:rPr>
              <a:t> </a:t>
            </a:r>
          </a:p>
          <a:p>
            <a:pPr lvl="1">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Construction Accidents, Important Safety Rules, Site Safety Management, Safety in Construction Operations, Safety Legislation, Safety Cost</a:t>
            </a:r>
            <a:endParaRPr lang="en-AU" sz="2800" b="1" dirty="0">
              <a:solidFill>
                <a:srgbClr val="FF0000"/>
              </a:solidFill>
              <a:latin typeface="Times New Roman" panose="02020603050405020304" pitchFamily="18" charset="0"/>
              <a:cs typeface="Times New Roman" panose="02020603050405020304" pitchFamily="18" charset="0"/>
            </a:endParaRP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5304128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5" name="Content Placeholder 2"/>
          <p:cNvSpPr>
            <a:spLocks noGrp="1"/>
          </p:cNvSpPr>
          <p:nvPr>
            <p:ph idx="1"/>
          </p:nvPr>
        </p:nvSpPr>
        <p:spPr>
          <a:xfrm>
            <a:off x="838200" y="1529411"/>
            <a:ext cx="10515600" cy="4351338"/>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Construction Accident.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Important Safety Rules.</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Site Safety Management.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Safety in Construction Operations.</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Safety Legislation.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Construction Safety Cost. </a:t>
            </a:r>
            <a:endParaRPr lang="en-AU" sz="2800" b="1" dirty="0">
              <a:latin typeface="Times New Roman" panose="02020603050405020304" pitchFamily="18" charset="0"/>
              <a:cs typeface="Times New Roman" panose="02020603050405020304" pitchFamily="18" charset="0"/>
            </a:endParaRP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125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623" y="-193183"/>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p>
        </p:txBody>
      </p:sp>
      <p:sp>
        <p:nvSpPr>
          <p:cNvPr id="3" name="Content Placeholder 2"/>
          <p:cNvSpPr>
            <a:spLocks noGrp="1"/>
          </p:cNvSpPr>
          <p:nvPr>
            <p:ph idx="1"/>
          </p:nvPr>
        </p:nvSpPr>
        <p:spPr>
          <a:xfrm>
            <a:off x="580623" y="956300"/>
            <a:ext cx="9490656" cy="5901700"/>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construction industry has registered an enormous growth world-wide during the last few decades.</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work involves the dangerous activities like works above the ground level, works in open excavation, underground works and underwater works and many more. </a:t>
            </a:r>
          </a:p>
          <a:p>
            <a:pPr algn="just">
              <a:lnSpc>
                <a:spcPct val="100000"/>
              </a:lnSpc>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Industrialized countries</a:t>
            </a:r>
            <a:r>
              <a:rPr lang="en-US" b="1" dirty="0" smtClean="0">
                <a:latin typeface="Times New Roman" panose="02020603050405020304" pitchFamily="18" charset="0"/>
                <a:cs typeface="Times New Roman" panose="02020603050405020304" pitchFamily="18" charset="0"/>
              </a:rPr>
              <a:t>, with their technological advancements, have </a:t>
            </a:r>
            <a:r>
              <a:rPr lang="en-US" b="1" dirty="0" smtClean="0">
                <a:solidFill>
                  <a:srgbClr val="FF0000"/>
                </a:solidFill>
                <a:latin typeface="Times New Roman" panose="02020603050405020304" pitchFamily="18" charset="0"/>
                <a:cs typeface="Times New Roman" panose="02020603050405020304" pitchFamily="18" charset="0"/>
              </a:rPr>
              <a:t>invested more on civil work projects associated with nuclear energy, space research, </a:t>
            </a:r>
            <a:r>
              <a:rPr lang="en-US" b="1" dirty="0" smtClean="0">
                <a:latin typeface="Times New Roman" panose="02020603050405020304" pitchFamily="18" charset="0"/>
                <a:cs typeface="Times New Roman" panose="02020603050405020304" pitchFamily="18" charset="0"/>
              </a:rPr>
              <a:t>etc.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smtClean="0">
                <a:solidFill>
                  <a:srgbClr val="FF0000"/>
                </a:solidFill>
                <a:latin typeface="Times New Roman" panose="02020603050405020304" pitchFamily="18" charset="0"/>
                <a:cs typeface="Times New Roman" panose="02020603050405020304" pitchFamily="18" charset="0"/>
              </a:rPr>
              <a:t>developing countries </a:t>
            </a:r>
            <a:r>
              <a:rPr lang="en-US" b="1" dirty="0" smtClean="0">
                <a:latin typeface="Times New Roman" panose="02020603050405020304" pitchFamily="18" charset="0"/>
                <a:cs typeface="Times New Roman" panose="02020603050405020304" pitchFamily="18" charset="0"/>
              </a:rPr>
              <a:t>have been engaged in infrastructure development necessary for their </a:t>
            </a:r>
            <a:r>
              <a:rPr lang="en-US" b="1" dirty="0" smtClean="0">
                <a:solidFill>
                  <a:srgbClr val="FF0000"/>
                </a:solidFill>
                <a:latin typeface="Times New Roman" panose="02020603050405020304" pitchFamily="18" charset="0"/>
                <a:cs typeface="Times New Roman" panose="02020603050405020304" pitchFamily="18" charset="0"/>
              </a:rPr>
              <a:t>economic growth and social betterment.</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58493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994937"/>
            <a:ext cx="9091411" cy="5863063"/>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Initially, the size of the world construction market was around </a:t>
            </a:r>
            <a:r>
              <a:rPr lang="en-US" b="1" dirty="0" smtClean="0">
                <a:solidFill>
                  <a:srgbClr val="FF0000"/>
                </a:solidFill>
                <a:latin typeface="Times New Roman" panose="02020603050405020304" pitchFamily="18" charset="0"/>
                <a:cs typeface="Times New Roman" panose="02020603050405020304" pitchFamily="18" charset="0"/>
              </a:rPr>
              <a:t>1.5 trillion U.S. dollars </a:t>
            </a:r>
            <a:r>
              <a:rPr lang="en-US" b="1" dirty="0" smtClean="0">
                <a:latin typeface="Times New Roman" panose="02020603050405020304" pitchFamily="18" charset="0"/>
                <a:cs typeface="Times New Roman" panose="02020603050405020304" pitchFamily="18" charset="0"/>
              </a:rPr>
              <a:t>and</a:t>
            </a:r>
            <a:r>
              <a:rPr lang="en-US" b="1" dirty="0" smtClean="0">
                <a:solidFill>
                  <a:srgbClr val="000099"/>
                </a:solidFill>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the global construction industry is </a:t>
            </a:r>
            <a:r>
              <a:rPr lang="en-AU" b="1" dirty="0" smtClean="0">
                <a:solidFill>
                  <a:srgbClr val="FF0000"/>
                </a:solidFill>
                <a:latin typeface="Times New Roman" panose="02020603050405020304" pitchFamily="18" charset="0"/>
                <a:cs typeface="Times New Roman" panose="02020603050405020304" pitchFamily="18" charset="0"/>
              </a:rPr>
              <a:t>projected to grow from US$7.4 trillion in 2010 to US$8.5 trillion in 2015 and to US$10.3 trillion in 2020</a:t>
            </a:r>
            <a:r>
              <a:rPr lang="en-AU" b="1" dirty="0" smtClean="0">
                <a:solidFill>
                  <a:srgbClr val="000099"/>
                </a:solidFill>
                <a:latin typeface="Times New Roman" panose="02020603050405020304" pitchFamily="18" charset="0"/>
                <a:cs typeface="Times New Roman" panose="02020603050405020304" pitchFamily="18" charset="0"/>
              </a:rPr>
              <a:t>.</a:t>
            </a:r>
            <a:r>
              <a:rPr lang="en-US" b="1" dirty="0" smtClean="0">
                <a:solidFill>
                  <a:srgbClr val="000099"/>
                </a:solidFill>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[1]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Over 100 million workers are engaged in the construction trades around the globe.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workers </a:t>
            </a:r>
            <a:r>
              <a:rPr lang="en-US" b="1" dirty="0" smtClean="0">
                <a:solidFill>
                  <a:srgbClr val="FF0000"/>
                </a:solidFill>
                <a:latin typeface="Times New Roman" panose="02020603050405020304" pitchFamily="18" charset="0"/>
                <a:cs typeface="Times New Roman" panose="02020603050405020304" pitchFamily="18" charset="0"/>
              </a:rPr>
              <a:t>constitute 6 to 7 percent </a:t>
            </a:r>
            <a:r>
              <a:rPr lang="en-US" b="1" dirty="0" smtClean="0">
                <a:latin typeface="Times New Roman" panose="02020603050405020304" pitchFamily="18" charset="0"/>
                <a:cs typeface="Times New Roman" panose="02020603050405020304" pitchFamily="18" charset="0"/>
              </a:rPr>
              <a:t>of the world labor force; the figures climb to as high as 20 percent in some countries. [2] </a:t>
            </a: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03349" y="-10303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7126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988498"/>
            <a:ext cx="8949744" cy="5502454"/>
          </a:xfrm>
        </p:spPr>
        <p:txBody>
          <a:bodyPr>
            <a:normAutofit lnSpcReduction="10000"/>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is also a high accident prone industry.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estimated that </a:t>
            </a:r>
            <a:r>
              <a:rPr lang="en-US" b="1" dirty="0" smtClean="0">
                <a:solidFill>
                  <a:srgbClr val="FF0000"/>
                </a:solidFill>
                <a:latin typeface="Times New Roman" panose="02020603050405020304" pitchFamily="18" charset="0"/>
                <a:cs typeface="Times New Roman" panose="02020603050405020304" pitchFamily="18" charset="0"/>
              </a:rPr>
              <a:t>more than 10 million workers receive injuries</a:t>
            </a:r>
            <a:r>
              <a:rPr lang="en-US" b="1" dirty="0" smtClean="0">
                <a:latin typeface="Times New Roman" panose="02020603050405020304" pitchFamily="18" charset="0"/>
                <a:cs typeface="Times New Roman" panose="02020603050405020304" pitchFamily="18" charset="0"/>
              </a:rPr>
              <a:t> in the course of one year throughout the world.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Compared with the manufacturing sector which averages 60-80 accidents per 1000 workers, </a:t>
            </a:r>
            <a:r>
              <a:rPr lang="en-US" b="1" dirty="0" smtClean="0">
                <a:solidFill>
                  <a:srgbClr val="FF0000"/>
                </a:solidFill>
                <a:latin typeface="Times New Roman" panose="02020603050405020304" pitchFamily="18" charset="0"/>
                <a:cs typeface="Times New Roman" panose="02020603050405020304" pitchFamily="18" charset="0"/>
              </a:rPr>
              <a:t>construction averages 160-250 accidents per 1000 workers.</a:t>
            </a:r>
            <a:r>
              <a:rPr lang="en-US" b="1" dirty="0" smtClean="0">
                <a:latin typeface="Times New Roman" panose="02020603050405020304" pitchFamily="18" charset="0"/>
                <a:cs typeface="Times New Roman" panose="02020603050405020304" pitchFamily="18" charset="0"/>
              </a:rPr>
              <a:t> [3]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Constructing safe structures and providing safe work environment to the personnel is a vital factor in successful construction business.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makes safety an important function in the management of construction projects.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0638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74507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682" y="756676"/>
            <a:ext cx="9696718" cy="6101324"/>
          </a:xfrm>
        </p:spPr>
        <p:txBody>
          <a:bodyPr>
            <a:normAutofit fontScale="92500"/>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concern for </a:t>
            </a:r>
            <a:r>
              <a:rPr lang="en-US" b="1" dirty="0" smtClean="0">
                <a:solidFill>
                  <a:srgbClr val="FF0000"/>
                </a:solidFill>
                <a:latin typeface="Times New Roman" panose="02020603050405020304" pitchFamily="18" charset="0"/>
                <a:cs typeface="Times New Roman" panose="02020603050405020304" pitchFamily="18" charset="0"/>
              </a:rPr>
              <a:t>safety starts from the design stage and continues till the facility is delivered </a:t>
            </a:r>
            <a:r>
              <a:rPr lang="en-US" b="1" dirty="0" smtClean="0">
                <a:latin typeface="Times New Roman" panose="02020603050405020304" pitchFamily="18" charset="0"/>
                <a:cs typeface="Times New Roman" panose="02020603050405020304" pitchFamily="18" charset="0"/>
              </a:rPr>
              <a:t>to the owner.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designer, consultant, client and contractor share equal responsibility for safety which should be built into their work system.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term “Construction” refers to the buildings and civil engineering activities like repair, maintenance, construction, and demolition of </a:t>
            </a:r>
            <a:r>
              <a:rPr lang="en-US" b="1" dirty="0" smtClean="0">
                <a:latin typeface="Times New Roman" panose="02020603050405020304" pitchFamily="18" charset="0"/>
                <a:cs typeface="Times New Roman" panose="02020603050405020304" pitchFamily="18" charset="0"/>
              </a:rPr>
              <a:t>building.</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Safety </a:t>
            </a:r>
            <a:r>
              <a:rPr lang="en-US" b="1" dirty="0">
                <a:latin typeface="Times New Roman" panose="02020603050405020304" pitchFamily="18" charset="0"/>
                <a:cs typeface="Times New Roman" panose="02020603050405020304" pitchFamily="18" charset="0"/>
              </a:rPr>
              <a:t>would mean the </a:t>
            </a:r>
            <a:r>
              <a:rPr lang="en-US" b="1" dirty="0">
                <a:solidFill>
                  <a:srgbClr val="FF0000"/>
                </a:solidFill>
                <a:latin typeface="Times New Roman" panose="02020603050405020304" pitchFamily="18" charset="0"/>
                <a:cs typeface="Times New Roman" panose="02020603050405020304" pitchFamily="18" charset="0"/>
              </a:rPr>
              <a:t>absence of danger at work </a:t>
            </a:r>
            <a:r>
              <a:rPr lang="en-US" b="1" dirty="0">
                <a:latin typeface="Times New Roman" panose="02020603050405020304" pitchFamily="18" charset="0"/>
                <a:cs typeface="Times New Roman" panose="02020603050405020304" pitchFamily="18" charset="0"/>
              </a:rPr>
              <a:t>which is made possible by eliminating hazards that create the danger</a:t>
            </a:r>
            <a:r>
              <a:rPr lang="en-US"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Safety is adjudged in terms of an inverse relationship with high accident rate. High rate means low safety and vice versa.</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4865" y="-154546"/>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46630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4" y="949860"/>
            <a:ext cx="9413383" cy="5908139"/>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safety is the process of </a:t>
            </a:r>
            <a:r>
              <a:rPr lang="en-US" b="1" dirty="0" smtClean="0">
                <a:solidFill>
                  <a:srgbClr val="FF0000"/>
                </a:solidFill>
                <a:latin typeface="Times New Roman" panose="02020603050405020304" pitchFamily="18" charset="0"/>
                <a:cs typeface="Times New Roman" panose="02020603050405020304" pitchFamily="18" charset="0"/>
              </a:rPr>
              <a:t>seeking to improve or maintain a safe work environment</a:t>
            </a:r>
            <a:r>
              <a:rPr lang="en-US" b="1" dirty="0" smtClean="0">
                <a:latin typeface="Times New Roman" panose="02020603050405020304" pitchFamily="18" charset="0"/>
                <a:cs typeface="Times New Roman" panose="02020603050405020304" pitchFamily="18" charset="0"/>
              </a:rPr>
              <a:t> while people are building infrastructures like a road, bridge or other structure.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Safety  management  is way of </a:t>
            </a:r>
            <a:r>
              <a:rPr lang="en-AU" b="1" dirty="0" smtClean="0">
                <a:solidFill>
                  <a:srgbClr val="FF0000"/>
                </a:solidFill>
                <a:latin typeface="Times New Roman" panose="02020603050405020304" pitchFamily="18" charset="0"/>
                <a:cs typeface="Times New Roman" panose="02020603050405020304" pitchFamily="18" charset="0"/>
              </a:rPr>
              <a:t>controlling  the  safety policies, its procedure  and  practices </a:t>
            </a:r>
            <a:r>
              <a:rPr lang="en-AU" b="1" dirty="0" smtClean="0">
                <a:latin typeface="Times New Roman" panose="02020603050405020304" pitchFamily="18" charset="0"/>
                <a:cs typeface="Times New Roman" panose="02020603050405020304" pitchFamily="18" charset="0"/>
              </a:rPr>
              <a:t>in  construction.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Construction  safety management deals  with  </a:t>
            </a:r>
            <a:r>
              <a:rPr lang="en-AU" b="1" dirty="0" smtClean="0">
                <a:solidFill>
                  <a:srgbClr val="FF0000"/>
                </a:solidFill>
                <a:latin typeface="Times New Roman" panose="02020603050405020304" pitchFamily="18" charset="0"/>
                <a:cs typeface="Times New Roman" panose="02020603050405020304" pitchFamily="18" charset="0"/>
              </a:rPr>
              <a:t>actions  which  create  organizational setting  under  which  all  workers  will  be trained and motivated</a:t>
            </a:r>
            <a:r>
              <a:rPr lang="en-AU" b="1" dirty="0" smtClean="0">
                <a:solidFill>
                  <a:srgbClr val="00B050"/>
                </a:solidFill>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to perform safe construction work.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Safety  culture  and  safety  climates  are  important  aspect of  construction  safety management.</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41985" y="-175787"/>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75111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4" y="1387743"/>
            <a:ext cx="10515600" cy="4351338"/>
          </a:xfrm>
        </p:spPr>
        <p:txBody>
          <a:bodyPr>
            <a:normAutofit lnSpcReduction="10000"/>
          </a:bodyPr>
          <a:lstStyle/>
          <a:p>
            <a:pPr marL="0" indent="0" algn="just">
              <a:lnSpc>
                <a:spcPct val="150000"/>
              </a:lnSpc>
              <a:buNone/>
            </a:pPr>
            <a:r>
              <a:rPr lang="en-AU" b="1" dirty="0" smtClean="0">
                <a:solidFill>
                  <a:srgbClr val="FF0000"/>
                </a:solidFill>
                <a:latin typeface="Times New Roman" panose="02020603050405020304" pitchFamily="18" charset="0"/>
                <a:cs typeface="Times New Roman" panose="02020603050405020304" pitchFamily="18" charset="0"/>
              </a:rPr>
              <a:t>Objectives of Construction Safety Management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To help increase speed in construction.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To increase the standard of living.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To reduce cost of construction.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To conserve the available labour force by minimizing idle time.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To reduce human suffering.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32504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86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ACCIDENTS</a:t>
            </a:r>
          </a:p>
        </p:txBody>
      </p:sp>
      <p:sp>
        <p:nvSpPr>
          <p:cNvPr id="3" name="Content Placeholder 2"/>
          <p:cNvSpPr>
            <a:spLocks noGrp="1"/>
          </p:cNvSpPr>
          <p:nvPr>
            <p:ph idx="1"/>
          </p:nvPr>
        </p:nvSpPr>
        <p:spPr>
          <a:xfrm>
            <a:off x="438956" y="1042227"/>
            <a:ext cx="9142926" cy="5255541"/>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accident or mishap is an </a:t>
            </a:r>
            <a:r>
              <a:rPr lang="en-US" b="1" dirty="0">
                <a:solidFill>
                  <a:srgbClr val="FF0000"/>
                </a:solidFill>
                <a:latin typeface="Times New Roman" panose="02020603050405020304" pitchFamily="18" charset="0"/>
                <a:cs typeface="Times New Roman" panose="02020603050405020304" pitchFamily="18" charset="0"/>
              </a:rPr>
              <a:t>unforeseen</a:t>
            </a:r>
            <a:r>
              <a:rPr lang="en-US" b="1" dirty="0">
                <a:latin typeface="Times New Roman" panose="02020603050405020304" pitchFamily="18" charset="0"/>
                <a:cs typeface="Times New Roman" panose="02020603050405020304" pitchFamily="18" charset="0"/>
              </a:rPr>
              <a:t> and </a:t>
            </a:r>
            <a:r>
              <a:rPr lang="en-US" b="1" dirty="0">
                <a:solidFill>
                  <a:srgbClr val="FF0000"/>
                </a:solidFill>
                <a:latin typeface="Times New Roman" panose="02020603050405020304" pitchFamily="18" charset="0"/>
                <a:cs typeface="Times New Roman" panose="02020603050405020304" pitchFamily="18" charset="0"/>
              </a:rPr>
              <a:t>unplanned event</a:t>
            </a:r>
            <a:r>
              <a:rPr lang="en-US" b="1" dirty="0">
                <a:solidFill>
                  <a:srgbClr val="000099"/>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or circumstance, often </a:t>
            </a:r>
            <a:r>
              <a:rPr lang="en-US" b="1" dirty="0">
                <a:solidFill>
                  <a:srgbClr val="FF0000"/>
                </a:solidFill>
                <a:latin typeface="Times New Roman" panose="02020603050405020304" pitchFamily="18" charset="0"/>
                <a:cs typeface="Times New Roman" panose="02020603050405020304" pitchFamily="18" charset="0"/>
              </a:rPr>
              <a:t>with lack of intention </a:t>
            </a:r>
            <a:r>
              <a:rPr lang="en-US" b="1" dirty="0">
                <a:latin typeface="Times New Roman" panose="02020603050405020304" pitchFamily="18" charset="0"/>
                <a:cs typeface="Times New Roman" panose="02020603050405020304" pitchFamily="18" charset="0"/>
              </a:rPr>
              <a:t>or necessity.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accidents occur due to lack of supervision, training, knowledge about the specific task, reckless and carefree attitudes of management and workers.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Further, </a:t>
            </a:r>
            <a:r>
              <a:rPr lang="en-AU" b="1" dirty="0" smtClean="0">
                <a:solidFill>
                  <a:srgbClr val="FF0000"/>
                </a:solidFill>
                <a:latin typeface="Times New Roman" panose="02020603050405020304" pitchFamily="18" charset="0"/>
                <a:cs typeface="Times New Roman" panose="02020603050405020304" pitchFamily="18" charset="0"/>
              </a:rPr>
              <a:t>lack of controlled  working  environment  </a:t>
            </a:r>
            <a:r>
              <a:rPr lang="en-AU" b="1" dirty="0" smtClean="0">
                <a:latin typeface="Times New Roman" panose="02020603050405020304" pitchFamily="18" charset="0"/>
                <a:cs typeface="Times New Roman" panose="02020603050405020304" pitchFamily="18" charset="0"/>
              </a:rPr>
              <a:t>and  </a:t>
            </a:r>
            <a:r>
              <a:rPr lang="en-AU" b="1" dirty="0" smtClean="0">
                <a:solidFill>
                  <a:srgbClr val="FF0000"/>
                </a:solidFill>
                <a:latin typeface="Times New Roman" panose="02020603050405020304" pitchFamily="18" charset="0"/>
                <a:cs typeface="Times New Roman" panose="02020603050405020304" pitchFamily="18" charset="0"/>
              </a:rPr>
              <a:t>work culture  of organization  </a:t>
            </a:r>
            <a:r>
              <a:rPr lang="en-AU" b="1" dirty="0" smtClean="0">
                <a:latin typeface="Times New Roman" panose="02020603050405020304" pitchFamily="18" charset="0"/>
                <a:cs typeface="Times New Roman" panose="02020603050405020304" pitchFamily="18" charset="0"/>
              </a:rPr>
              <a:t>also  lead  to  accidents  in  working  sites.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Accident cause several damage in terms of material loss, injury and damage to men and machinery.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73292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681" y="808193"/>
            <a:ext cx="10515600" cy="5895259"/>
          </a:xfrm>
        </p:spPr>
        <p:txBody>
          <a:bodyPr>
            <a:normAutofit/>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Cause of Accidents [4]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Lack of effective communication among different workers/contractors.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Non-use of protective gear in different contexts.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Lack of monitoring and security at site of works.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Uncleared debris or equipment.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Alcoholism of workers on duty.</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Lack of training in safety matters.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Failure of construction equipment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Improper and unsafe operation of machines. </a:t>
            </a:r>
          </a:p>
          <a:p>
            <a:pPr marL="514350" indent="-514350">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Electrical shocks, struck by falling object. </a:t>
            </a:r>
          </a:p>
          <a:p>
            <a:pPr marL="514350" indent="-514350">
              <a:buFont typeface="+mj-lt"/>
              <a:buAutoNum type="arabicPeriod"/>
            </a:pPr>
            <a:endParaRPr lang="en-AU" dirty="0" smtClean="0"/>
          </a:p>
          <a:p>
            <a:pPr marL="514350" indent="-514350">
              <a:buFont typeface="+mj-lt"/>
              <a:buAutoNum type="arabicPeriod"/>
            </a:pPr>
            <a:endParaRPr lang="en-AU" dirty="0" smtClean="0"/>
          </a:p>
          <a:p>
            <a:pPr marL="514350" indent="-514350">
              <a:buFont typeface="+mj-lt"/>
              <a:buAutoNum type="arabicPeriod"/>
            </a:pPr>
            <a:endParaRPr lang="en-AU" dirty="0"/>
          </a:p>
        </p:txBody>
      </p:sp>
      <p:sp>
        <p:nvSpPr>
          <p:cNvPr id="4" name="Title 1"/>
          <p:cNvSpPr>
            <a:spLocks noGrp="1"/>
          </p:cNvSpPr>
          <p:nvPr>
            <p:ph type="title"/>
          </p:nvPr>
        </p:nvSpPr>
        <p:spPr>
          <a:xfrm>
            <a:off x="632138" y="-17578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ACCIDENTS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4561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ACCIDENTS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108360" y="1125940"/>
            <a:ext cx="2318197" cy="39924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Rectangle 5"/>
          <p:cNvSpPr/>
          <p:nvPr/>
        </p:nvSpPr>
        <p:spPr>
          <a:xfrm>
            <a:off x="412124" y="1944710"/>
            <a:ext cx="1751527" cy="553791"/>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Rectangle 6"/>
          <p:cNvSpPr/>
          <p:nvPr/>
        </p:nvSpPr>
        <p:spPr>
          <a:xfrm>
            <a:off x="4391694" y="1940641"/>
            <a:ext cx="1751527" cy="553791"/>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p:cNvSpPr/>
          <p:nvPr/>
        </p:nvSpPr>
        <p:spPr>
          <a:xfrm>
            <a:off x="7678495" y="1832122"/>
            <a:ext cx="1751527" cy="553791"/>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p:cNvSpPr txBox="1"/>
          <p:nvPr/>
        </p:nvSpPr>
        <p:spPr>
          <a:xfrm>
            <a:off x="4108360" y="1086711"/>
            <a:ext cx="2318197" cy="400110"/>
          </a:xfrm>
          <a:prstGeom prst="rect">
            <a:avLst/>
          </a:prstGeom>
          <a:noFill/>
        </p:spPr>
        <p:txBody>
          <a:bodyPr wrap="square" rtlCol="0">
            <a:spAutoFit/>
          </a:bodyPr>
          <a:lstStyle/>
          <a:p>
            <a:r>
              <a:rPr lang="en-AU" sz="2000" b="1" dirty="0" smtClean="0">
                <a:solidFill>
                  <a:srgbClr val="FF0000"/>
                </a:solidFill>
                <a:latin typeface="Times New Roman" panose="02020603050405020304" pitchFamily="18" charset="0"/>
                <a:cs typeface="Times New Roman" panose="02020603050405020304" pitchFamily="18" charset="0"/>
              </a:rPr>
              <a:t>Causes of Accident </a:t>
            </a:r>
            <a:endParaRPr lang="en-AU" sz="2000" b="1" dirty="0">
              <a:solidFill>
                <a:srgbClr val="FF000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765429" y="1908962"/>
            <a:ext cx="1653863" cy="400110"/>
          </a:xfrm>
          <a:prstGeom prst="rect">
            <a:avLst/>
          </a:prstGeom>
          <a:noFill/>
        </p:spPr>
        <p:txBody>
          <a:bodyPr wrap="square" rtlCol="0">
            <a:spAutoFit/>
          </a:bodyPr>
          <a:lstStyle/>
          <a:p>
            <a:r>
              <a:rPr lang="en-AU" sz="2000" b="1" dirty="0" smtClean="0">
                <a:solidFill>
                  <a:srgbClr val="FF0000"/>
                </a:solidFill>
                <a:latin typeface="Times New Roman" panose="02020603050405020304" pitchFamily="18" charset="0"/>
                <a:cs typeface="Times New Roman" panose="02020603050405020304" pitchFamily="18" charset="0"/>
              </a:rPr>
              <a:t>Psychological </a:t>
            </a:r>
            <a:endParaRPr lang="en-AU" sz="2000" b="1" dirty="0">
              <a:solidFill>
                <a:srgbClr val="FF0000"/>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437847" y="1973895"/>
            <a:ext cx="1779432" cy="400110"/>
          </a:xfrm>
          <a:prstGeom prst="rect">
            <a:avLst/>
          </a:prstGeom>
          <a:noFill/>
        </p:spPr>
        <p:txBody>
          <a:bodyPr wrap="square" rtlCol="0">
            <a:spAutoFit/>
          </a:bodyPr>
          <a:lstStyle/>
          <a:p>
            <a:r>
              <a:rPr lang="en-AU" sz="2000" b="1" dirty="0" smtClean="0">
                <a:solidFill>
                  <a:srgbClr val="FF0000"/>
                </a:solidFill>
                <a:latin typeface="Times New Roman" panose="02020603050405020304" pitchFamily="18" charset="0"/>
                <a:cs typeface="Times New Roman" panose="02020603050405020304" pitchFamily="18" charset="0"/>
              </a:rPr>
              <a:t>Physiological</a:t>
            </a:r>
            <a:endParaRPr lang="en-AU" sz="2000" b="1"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45017" y="1991066"/>
            <a:ext cx="1616298" cy="400110"/>
          </a:xfrm>
          <a:prstGeom prst="rect">
            <a:avLst/>
          </a:prstGeom>
          <a:noFill/>
        </p:spPr>
        <p:txBody>
          <a:bodyPr wrap="square" rtlCol="0">
            <a:spAutoFit/>
          </a:bodyPr>
          <a:lstStyle/>
          <a:p>
            <a:r>
              <a:rPr lang="en-AU" sz="2000" b="1" dirty="0" smtClean="0">
                <a:solidFill>
                  <a:srgbClr val="FF0000"/>
                </a:solidFill>
                <a:latin typeface="Times New Roman" panose="02020603050405020304" pitchFamily="18" charset="0"/>
                <a:cs typeface="Times New Roman" panose="02020603050405020304" pitchFamily="18" charset="0"/>
              </a:rPr>
              <a:t>Physical</a:t>
            </a:r>
            <a:endParaRPr lang="en-AU" sz="2000" b="1" dirty="0">
              <a:solidFill>
                <a:srgbClr val="FF0000"/>
              </a:solidFill>
              <a:latin typeface="Times New Roman" panose="02020603050405020304" pitchFamily="18" charset="0"/>
              <a:cs typeface="Times New Roman" panose="02020603050405020304" pitchFamily="18" charset="0"/>
            </a:endParaRPr>
          </a:p>
        </p:txBody>
      </p:sp>
      <p:cxnSp>
        <p:nvCxnSpPr>
          <p:cNvPr id="14" name="Straight Arrow Connector 13"/>
          <p:cNvCxnSpPr>
            <a:stCxn id="5" idx="2"/>
            <a:endCxn id="7" idx="0"/>
          </p:cNvCxnSpPr>
          <p:nvPr/>
        </p:nvCxnSpPr>
        <p:spPr>
          <a:xfrm flipH="1">
            <a:off x="5267458" y="1525185"/>
            <a:ext cx="1" cy="415456"/>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9" idx="1"/>
          </p:cNvCxnSpPr>
          <p:nvPr/>
        </p:nvCxnSpPr>
        <p:spPr>
          <a:xfrm flipH="1">
            <a:off x="1545465" y="1286766"/>
            <a:ext cx="256289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545465" y="1286766"/>
            <a:ext cx="0" cy="6538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426557" y="1286766"/>
            <a:ext cx="211213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8538693" y="1292244"/>
            <a:ext cx="0" cy="53344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45017" y="2494432"/>
            <a:ext cx="0" cy="3558638"/>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748048" y="2694719"/>
            <a:ext cx="2433034"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machines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26" name="TextBox 25"/>
          <p:cNvSpPr txBox="1"/>
          <p:nvPr/>
        </p:nvSpPr>
        <p:spPr>
          <a:xfrm>
            <a:off x="748048" y="3125131"/>
            <a:ext cx="2433034"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materials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27" name="TextBox 26"/>
          <p:cNvSpPr txBox="1"/>
          <p:nvPr/>
        </p:nvSpPr>
        <p:spPr>
          <a:xfrm>
            <a:off x="748047" y="3570336"/>
            <a:ext cx="2716369"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environment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28" name="TextBox 27"/>
          <p:cNvSpPr txBox="1"/>
          <p:nvPr/>
        </p:nvSpPr>
        <p:spPr>
          <a:xfrm>
            <a:off x="748047" y="3995045"/>
            <a:ext cx="2433034"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tools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29" name="TextBox 28"/>
          <p:cNvSpPr txBox="1"/>
          <p:nvPr/>
        </p:nvSpPr>
        <p:spPr>
          <a:xfrm>
            <a:off x="748047" y="4486504"/>
            <a:ext cx="2433034"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uniform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0" name="TextBox 29"/>
          <p:cNvSpPr txBox="1"/>
          <p:nvPr/>
        </p:nvSpPr>
        <p:spPr>
          <a:xfrm>
            <a:off x="748047" y="4977963"/>
            <a:ext cx="2433034" cy="646331"/>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Relating to unsuitable time table etc. </a:t>
            </a:r>
            <a:endParaRPr lang="en-AU" b="1" dirty="0">
              <a:solidFill>
                <a:srgbClr val="002060"/>
              </a:solidFill>
              <a:latin typeface="Times New Roman" panose="02020603050405020304" pitchFamily="18" charset="0"/>
              <a:cs typeface="Times New Roman" panose="02020603050405020304" pitchFamily="18" charset="0"/>
            </a:endParaRPr>
          </a:p>
        </p:txBody>
      </p:sp>
      <p:cxnSp>
        <p:nvCxnSpPr>
          <p:cNvPr id="31" name="Straight Connector 30"/>
          <p:cNvCxnSpPr/>
          <p:nvPr/>
        </p:nvCxnSpPr>
        <p:spPr>
          <a:xfrm>
            <a:off x="4391694" y="2516922"/>
            <a:ext cx="0" cy="3558638"/>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437846" y="2612329"/>
            <a:ext cx="1779433"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Poor eye sight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7678494" y="2608260"/>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Mental tension and worries</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4437846" y="3059616"/>
            <a:ext cx="1779433"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Poor health</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5" name="TextBox 34"/>
          <p:cNvSpPr txBox="1"/>
          <p:nvPr/>
        </p:nvSpPr>
        <p:spPr>
          <a:xfrm>
            <a:off x="4437846" y="3515531"/>
            <a:ext cx="1779433"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Over work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6" name="TextBox 35"/>
          <p:cNvSpPr txBox="1"/>
          <p:nvPr/>
        </p:nvSpPr>
        <p:spPr>
          <a:xfrm>
            <a:off x="4429256" y="3995045"/>
            <a:ext cx="1779433"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Old age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7" name="TextBox 36"/>
          <p:cNvSpPr txBox="1"/>
          <p:nvPr/>
        </p:nvSpPr>
        <p:spPr>
          <a:xfrm>
            <a:off x="4437846" y="4474559"/>
            <a:ext cx="1779433"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Intoxication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8" name="TextBox 37"/>
          <p:cNvSpPr txBox="1"/>
          <p:nvPr/>
        </p:nvSpPr>
        <p:spPr>
          <a:xfrm>
            <a:off x="4437845" y="4936759"/>
            <a:ext cx="2489912"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Physical handicapped</a:t>
            </a:r>
            <a:endParaRPr lang="en-AU" b="1" dirty="0">
              <a:solidFill>
                <a:srgbClr val="002060"/>
              </a:solidFill>
              <a:latin typeface="Times New Roman" panose="02020603050405020304" pitchFamily="18" charset="0"/>
              <a:cs typeface="Times New Roman" panose="02020603050405020304" pitchFamily="18" charset="0"/>
            </a:endParaRPr>
          </a:p>
        </p:txBody>
      </p:sp>
      <p:cxnSp>
        <p:nvCxnSpPr>
          <p:cNvPr id="39" name="Straight Connector 38"/>
          <p:cNvCxnSpPr/>
          <p:nvPr/>
        </p:nvCxnSpPr>
        <p:spPr>
          <a:xfrm>
            <a:off x="7678495" y="2371840"/>
            <a:ext cx="0" cy="3558638"/>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7687085" y="3029346"/>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Emotional attitude</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42" name="TextBox 41"/>
          <p:cNvSpPr txBox="1"/>
          <p:nvPr/>
        </p:nvSpPr>
        <p:spPr>
          <a:xfrm>
            <a:off x="7678493" y="3460684"/>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Impulsiveness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7676892" y="3867697"/>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Nervousness</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44" name="TextBox 43"/>
          <p:cNvSpPr txBox="1"/>
          <p:nvPr/>
        </p:nvSpPr>
        <p:spPr>
          <a:xfrm>
            <a:off x="7676891" y="4320596"/>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Over confidence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45" name="TextBox 44"/>
          <p:cNvSpPr txBox="1"/>
          <p:nvPr/>
        </p:nvSpPr>
        <p:spPr>
          <a:xfrm>
            <a:off x="7650061" y="4743381"/>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Carelessness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7650060" y="5206266"/>
            <a:ext cx="2998091" cy="369332"/>
          </a:xfrm>
          <a:prstGeom prst="rect">
            <a:avLst/>
          </a:prstGeom>
          <a:noFill/>
        </p:spPr>
        <p:txBody>
          <a:bodyPr wrap="square" rtlCol="0">
            <a:spAutoFit/>
          </a:bodyPr>
          <a:lstStyle/>
          <a:p>
            <a:r>
              <a:rPr lang="en-AU" b="1" dirty="0" smtClean="0">
                <a:solidFill>
                  <a:srgbClr val="002060"/>
                </a:solidFill>
                <a:latin typeface="Times New Roman" panose="02020603050405020304" pitchFamily="18" charset="0"/>
                <a:cs typeface="Times New Roman" panose="02020603050405020304" pitchFamily="18" charset="0"/>
              </a:rPr>
              <a:t>Fear</a:t>
            </a:r>
            <a:endParaRPr lang="en-AU"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51189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165" y="1027135"/>
            <a:ext cx="11525519" cy="5830865"/>
          </a:xfrm>
        </p:spPr>
        <p:txBody>
          <a:bodyPr>
            <a:normAutofit lnSpcReduction="10000"/>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Prevention of accidents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A willing positive attitude towards safety will help make a safer work environment. The strategies are: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Daily safety meeting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Reduce the amount of night work.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Use of proper safety gear.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Reflective or highly visible uniform.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Regular and frequent breaks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Clear signage to warn of danger.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Education and training.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Enforcement of law.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57896"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ACCIDENTS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5921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10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p>
        </p:txBody>
      </p:sp>
      <p:sp>
        <p:nvSpPr>
          <p:cNvPr id="3" name="Content Placeholder 2"/>
          <p:cNvSpPr>
            <a:spLocks noGrp="1"/>
          </p:cNvSpPr>
          <p:nvPr>
            <p:ph idx="1"/>
          </p:nvPr>
        </p:nvSpPr>
        <p:spPr>
          <a:xfrm>
            <a:off x="426076" y="975619"/>
            <a:ext cx="9580809" cy="5760032"/>
          </a:xfrm>
        </p:spPr>
        <p:txBody>
          <a:bodyPr>
            <a:normAutofit/>
          </a:bodyPr>
          <a:lstStyle/>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Every employee should be provided an initial training to safety by the contractor.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 employee should be given a new assignment without proper explanation of the hazards involved both to himself and his fellow employees.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Smoking should not be permitted around fire-prone areas and adequate fire fighting equipment should be provided at crucial locations.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Employees under   influence of any intoxicating beverage should not be permitted to remain at work.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staircases and passageways should be adequately lighted.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16555300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4" y="956591"/>
            <a:ext cx="9104291" cy="5753302"/>
          </a:xfrm>
        </p:spPr>
        <p:txBody>
          <a:bodyPr>
            <a:normAutofit/>
          </a:bodyPr>
          <a:lstStyle/>
          <a:p>
            <a:pPr marL="514350" indent="-514350" algn="just">
              <a:lnSpc>
                <a:spcPct val="100000"/>
              </a:lnSpc>
              <a:buFont typeface="+mj-lt"/>
              <a:buAutoNum type="arabicPeriod"/>
            </a:pPr>
            <a:r>
              <a:rPr lang="en-AU" b="1" dirty="0" smtClean="0">
                <a:solidFill>
                  <a:srgbClr val="C00000"/>
                </a:solidFill>
                <a:latin typeface="Times New Roman" panose="02020603050405020304" pitchFamily="18" charset="0"/>
                <a:cs typeface="Times New Roman" panose="02020603050405020304" pitchFamily="18" charset="0"/>
              </a:rPr>
              <a:t>Accident Reporting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If someone has been injured in the workplace it is a </a:t>
            </a:r>
            <a:r>
              <a:rPr lang="en-US" b="1" dirty="0" smtClean="0">
                <a:solidFill>
                  <a:srgbClr val="0000CC"/>
                </a:solidFill>
                <a:latin typeface="Times New Roman" panose="02020603050405020304" pitchFamily="18" charset="0"/>
                <a:cs typeface="Times New Roman" panose="02020603050405020304" pitchFamily="18" charset="0"/>
              </a:rPr>
              <a:t>legal requirement to report it.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Any employer, self-employer or person in control of a workplace must report work-related accidents.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information gathered by accident reports </a:t>
            </a:r>
            <a:r>
              <a:rPr lang="en-US" b="1" dirty="0" smtClean="0">
                <a:solidFill>
                  <a:srgbClr val="0000CC"/>
                </a:solidFill>
                <a:latin typeface="Times New Roman" panose="02020603050405020304" pitchFamily="18" charset="0"/>
                <a:cs typeface="Times New Roman" panose="02020603050405020304" pitchFamily="18" charset="0"/>
              </a:rPr>
              <a:t>assist the HSE(Health Safety Executive)   in identifying where and how risks take place </a:t>
            </a:r>
            <a:r>
              <a:rPr lang="en-US" b="1" dirty="0" smtClean="0">
                <a:latin typeface="Times New Roman" panose="02020603050405020304" pitchFamily="18" charset="0"/>
                <a:cs typeface="Times New Roman" panose="02020603050405020304" pitchFamily="18" charset="0"/>
              </a:rPr>
              <a:t>so that they can implement future health and safety procedures that will help prevent re-occurrence.</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construction employee must report an accident to a site manager or safety representative. </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p>
        </p:txBody>
      </p:sp>
      <p:sp>
        <p:nvSpPr>
          <p:cNvPr id="4" name="Title 1"/>
          <p:cNvSpPr>
            <a:spLocks noGrp="1"/>
          </p:cNvSpPr>
          <p:nvPr>
            <p:ph type="title"/>
          </p:nvPr>
        </p:nvSpPr>
        <p:spPr>
          <a:xfrm>
            <a:off x="709411" y="-11139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86226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616970"/>
            <a:ext cx="9142927" cy="4794116"/>
          </a:xfrm>
        </p:spPr>
        <p:txBody>
          <a:bodyPr>
            <a:normAutofit/>
          </a:bodyPr>
          <a:lstStyle/>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accident should be recorded in the accident book along with any treatment given to the sufferer.</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 the event of any accident, a report should be made to the safety engineer with a copy to the engineer –in –charge </a:t>
            </a:r>
            <a:r>
              <a:rPr lang="en-US" b="1" dirty="0">
                <a:solidFill>
                  <a:srgbClr val="C00000"/>
                </a:solidFill>
                <a:latin typeface="Times New Roman" panose="02020603050405020304" pitchFamily="18" charset="0"/>
                <a:cs typeface="Times New Roman" panose="02020603050405020304" pitchFamily="18" charset="0"/>
              </a:rPr>
              <a:t>within 12 hours of the occurrence of the accident</a:t>
            </a:r>
            <a:r>
              <a:rPr lang="en-US" b="1" dirty="0">
                <a:latin typeface="Times New Roman" panose="02020603050405020304" pitchFamily="18" charset="0"/>
                <a:cs typeface="Times New Roman" panose="02020603050405020304" pitchFamily="18" charset="0"/>
              </a:rPr>
              <a:t>. [3]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case of </a:t>
            </a:r>
            <a:r>
              <a:rPr lang="en-US" b="1" dirty="0">
                <a:solidFill>
                  <a:srgbClr val="C00000"/>
                </a:solidFill>
                <a:latin typeface="Times New Roman" panose="02020603050405020304" pitchFamily="18" charset="0"/>
                <a:cs typeface="Times New Roman" panose="02020603050405020304" pitchFamily="18" charset="0"/>
              </a:rPr>
              <a:t>fatal accidents </a:t>
            </a:r>
            <a:r>
              <a:rPr lang="en-US" b="1" dirty="0">
                <a:latin typeface="Times New Roman" panose="02020603050405020304" pitchFamily="18" charset="0"/>
                <a:cs typeface="Times New Roman" panose="02020603050405020304" pitchFamily="18" charset="0"/>
              </a:rPr>
              <a:t>or those which are so serious that they are likely to result in the death of any workman, a report should be made </a:t>
            </a:r>
            <a:r>
              <a:rPr lang="en-US" b="1" dirty="0">
                <a:solidFill>
                  <a:srgbClr val="C00000"/>
                </a:solidFill>
                <a:latin typeface="Times New Roman" panose="02020603050405020304" pitchFamily="18" charset="0"/>
                <a:cs typeface="Times New Roman" panose="02020603050405020304" pitchFamily="18" charset="0"/>
              </a:rPr>
              <a:t>immediately</a:t>
            </a:r>
            <a:r>
              <a:rPr lang="en-US" b="1" dirty="0">
                <a:latin typeface="Times New Roman" panose="02020603050405020304" pitchFamily="18" charset="0"/>
                <a:cs typeface="Times New Roman" panose="02020603050405020304" pitchFamily="18" charset="0"/>
              </a:rPr>
              <a:t> to the engineer-in-charge of the work.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32257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50" y="1001376"/>
            <a:ext cx="9310352" cy="5991852"/>
          </a:xfrm>
        </p:spPr>
        <p:txBody>
          <a:bodyPr>
            <a:normAutofit fontScale="92500" lnSpcReduction="20000"/>
          </a:bodyPr>
          <a:lstStyle/>
          <a:p>
            <a:pPr marL="514350" indent="-514350">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Storage of Materials  </a:t>
            </a: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The improper handling and storing of materials can cause costly injuries. </a:t>
            </a: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Workers can be injured by falling objects, improperly stacked materials, or by various types of equipment. </a:t>
            </a: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Strains and sprains from improperly lifting loads, or from carrying loads that are either too large or too heavy</a:t>
            </a:r>
            <a:r>
              <a:rPr lang="en-US" sz="3000" b="1" dirty="0" smtClean="0">
                <a:latin typeface="Times New Roman" panose="02020603050405020304" pitchFamily="18" charset="0"/>
                <a:cs typeface="Times New Roman" panose="02020603050405020304" pitchFamily="18" charset="0"/>
              </a:rPr>
              <a:t>.</a:t>
            </a:r>
          </a:p>
          <a:p>
            <a:pPr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Fractures and bruises caused by being struck by materials, or by being caught in pinch points.</a:t>
            </a:r>
            <a:endParaRPr lang="en-AU" sz="3000" b="1" dirty="0" smtClean="0">
              <a:latin typeface="Times New Roman" panose="02020603050405020304" pitchFamily="18" charset="0"/>
              <a:cs typeface="Times New Roman" panose="02020603050405020304" pitchFamily="18" charset="0"/>
            </a:endParaRPr>
          </a:p>
          <a:p>
            <a:pPr lvl="0"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Cuts and bruises caused by falling materials that have been improperly stored, or by incorrectly cutting ties or other securing devices.</a:t>
            </a:r>
            <a:endParaRPr lang="en-AU" sz="3000"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3600" b="1" dirty="0" smtClean="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57896"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80949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803" y="859709"/>
            <a:ext cx="9902780" cy="5856623"/>
          </a:xfrm>
        </p:spPr>
        <p:txBody>
          <a:bodyPr>
            <a:normAutofit lnSpcReduction="10000"/>
          </a:bodyPr>
          <a:lstStyle/>
          <a:p>
            <a:pPr mar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3. Atmosphere in Confined space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confined space is </a:t>
            </a:r>
            <a:r>
              <a:rPr lang="en-US" b="1" dirty="0" smtClean="0">
                <a:solidFill>
                  <a:srgbClr val="FF0000"/>
                </a:solidFill>
                <a:latin typeface="Times New Roman" panose="02020603050405020304" pitchFamily="18" charset="0"/>
                <a:cs typeface="Times New Roman" panose="02020603050405020304" pitchFamily="18" charset="0"/>
              </a:rPr>
              <a:t>an enclosed or partially enclosed space that:</a:t>
            </a:r>
            <a:endParaRPr lang="en-AU" b="1" dirty="0" smtClean="0">
              <a:solidFill>
                <a:srgbClr val="FF0000"/>
              </a:solidFill>
              <a:latin typeface="Times New Roman" panose="02020603050405020304" pitchFamily="18" charset="0"/>
              <a:cs typeface="Times New Roman" panose="02020603050405020304" pitchFamily="18" charset="0"/>
            </a:endParaRPr>
          </a:p>
          <a:p>
            <a:pPr lvl="0" algn="just">
              <a:lnSpc>
                <a:spcPct val="100000"/>
              </a:lnSpc>
              <a:buNone/>
            </a:pPr>
            <a:r>
              <a:rPr lang="en-US" b="1" dirty="0" smtClean="0">
                <a:latin typeface="Times New Roman" panose="02020603050405020304" pitchFamily="18" charset="0"/>
                <a:cs typeface="Times New Roman" panose="02020603050405020304" pitchFamily="18" charset="0"/>
              </a:rPr>
              <a:t>     - is not primarily designed or intended for human occupancy</a:t>
            </a:r>
            <a:endParaRPr lang="en-AU" b="1" dirty="0" smtClean="0">
              <a:latin typeface="Times New Roman" panose="02020603050405020304" pitchFamily="18" charset="0"/>
              <a:cs typeface="Times New Roman" panose="02020603050405020304" pitchFamily="18" charset="0"/>
            </a:endParaRPr>
          </a:p>
          <a:p>
            <a:pPr lvl="0" algn="just">
              <a:lnSpc>
                <a:spcPct val="100000"/>
              </a:lnSpc>
              <a:buNone/>
            </a:pPr>
            <a:r>
              <a:rPr lang="en-US" b="1" dirty="0" smtClean="0">
                <a:latin typeface="Times New Roman" panose="02020603050405020304" pitchFamily="18" charset="0"/>
                <a:cs typeface="Times New Roman" panose="02020603050405020304" pitchFamily="18" charset="0"/>
              </a:rPr>
              <a:t>     - has a </a:t>
            </a:r>
            <a:r>
              <a:rPr lang="en-US" b="1" dirty="0" smtClean="0">
                <a:solidFill>
                  <a:srgbClr val="FF0000"/>
                </a:solidFill>
                <a:latin typeface="Times New Roman" panose="02020603050405020304" pitchFamily="18" charset="0"/>
                <a:cs typeface="Times New Roman" panose="02020603050405020304" pitchFamily="18" charset="0"/>
              </a:rPr>
              <a:t>restricted entrance or exit </a:t>
            </a:r>
            <a:r>
              <a:rPr lang="en-US" b="1" dirty="0" smtClean="0">
                <a:latin typeface="Times New Roman" panose="02020603050405020304" pitchFamily="18" charset="0"/>
                <a:cs typeface="Times New Roman" panose="02020603050405020304" pitchFamily="18" charset="0"/>
              </a:rPr>
              <a:t>by way of location, size or means.</a:t>
            </a:r>
            <a:endParaRPr lang="en-AU" b="1" dirty="0" smtClean="0">
              <a:latin typeface="Times New Roman" panose="02020603050405020304" pitchFamily="18" charset="0"/>
              <a:cs typeface="Times New Roman" panose="02020603050405020304" pitchFamily="18" charset="0"/>
            </a:endParaRPr>
          </a:p>
          <a:p>
            <a:pPr lvl="0" algn="just">
              <a:lnSpc>
                <a:spcPct val="100000"/>
              </a:lnSpc>
              <a:buNone/>
            </a:pPr>
            <a:r>
              <a:rPr lang="en-US" b="1" dirty="0" smtClean="0">
                <a:latin typeface="Times New Roman" panose="02020603050405020304" pitchFamily="18" charset="0"/>
                <a:cs typeface="Times New Roman" panose="02020603050405020304" pitchFamily="18" charset="0"/>
              </a:rPr>
              <a:t>    - can represent a risk for the for the health and safety of anyone who enters, due to:</a:t>
            </a:r>
          </a:p>
          <a:p>
            <a:pPr algn="just">
              <a:lnSpc>
                <a:spcPct val="100000"/>
              </a:lnSpc>
            </a:pPr>
            <a:r>
              <a:rPr lang="en-US" sz="2800" b="1" dirty="0" smtClean="0">
                <a:latin typeface="Times New Roman" panose="02020603050405020304" pitchFamily="18" charset="0"/>
                <a:cs typeface="Times New Roman" panose="02020603050405020304" pitchFamily="18" charset="0"/>
              </a:rPr>
              <a:t>its design, construction, location or atmosphere</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sz="2800" b="1" dirty="0" smtClean="0">
                <a:latin typeface="Times New Roman" panose="02020603050405020304" pitchFamily="18" charset="0"/>
                <a:cs typeface="Times New Roman" panose="02020603050405020304" pitchFamily="18" charset="0"/>
              </a:rPr>
              <a:t>the materials or substances in it </a:t>
            </a:r>
          </a:p>
          <a:p>
            <a:pPr algn="just">
              <a:lnSpc>
                <a:spcPct val="100000"/>
              </a:lnSpc>
            </a:pPr>
            <a:r>
              <a:rPr lang="en-US" sz="2800" b="1" dirty="0" smtClean="0">
                <a:latin typeface="Times New Roman" panose="02020603050405020304" pitchFamily="18" charset="0"/>
                <a:cs typeface="Times New Roman" panose="02020603050405020304" pitchFamily="18" charset="0"/>
              </a:rPr>
              <a:t>work activities being carried out in it, or the </a:t>
            </a:r>
          </a:p>
          <a:p>
            <a:pPr algn="just">
              <a:lnSpc>
                <a:spcPct val="100000"/>
              </a:lnSpc>
            </a:pPr>
            <a:r>
              <a:rPr lang="en-US" sz="2800" b="1" dirty="0" smtClean="0">
                <a:latin typeface="Times New Roman" panose="02020603050405020304" pitchFamily="18" charset="0"/>
                <a:cs typeface="Times New Roman" panose="02020603050405020304" pitchFamily="18" charset="0"/>
              </a:rPr>
              <a:t>mechanical, process and safety hazards present</a:t>
            </a:r>
            <a:endParaRPr lang="en-AU" sz="2800" b="1" dirty="0" smtClean="0">
              <a:latin typeface="Times New Roman" panose="02020603050405020304" pitchFamily="18" charset="0"/>
              <a:cs typeface="Times New Roman" panose="02020603050405020304" pitchFamily="18" charset="0"/>
            </a:endParaRPr>
          </a:p>
          <a:p>
            <a:pPr algn="just">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17578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65663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jsabuilder.com/resources/images/DW-ConfinedSpace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865" y="1023858"/>
            <a:ext cx="8138374" cy="558300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657896"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8783392" y="1790163"/>
            <a:ext cx="2390104" cy="1384995"/>
          </a:xfrm>
          <a:prstGeom prst="rect">
            <a:avLst/>
          </a:prstGeom>
          <a:noFill/>
        </p:spPr>
        <p:txBody>
          <a:bodyPr wrap="square" rtlCol="0">
            <a:spAutoFit/>
          </a:bodyPr>
          <a:lstStyle/>
          <a:p>
            <a:r>
              <a:rPr lang="en-AU" sz="2800" b="1" dirty="0" smtClean="0">
                <a:latin typeface="Times New Roman" panose="02020603050405020304" pitchFamily="18" charset="0"/>
                <a:cs typeface="Times New Roman" panose="02020603050405020304" pitchFamily="18" charset="0"/>
              </a:rPr>
              <a:t>Fig: Examples of Confined Spaces [5]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26130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936982"/>
            <a:ext cx="10515600" cy="5605486"/>
          </a:xfrm>
        </p:spPr>
        <p:txBody>
          <a:bodyPr/>
          <a:lstStyle/>
          <a:p>
            <a:pPr marL="0" indent="0">
              <a:buNone/>
            </a:pPr>
            <a:r>
              <a:rPr lang="en-US" b="1" dirty="0" smtClean="0">
                <a:solidFill>
                  <a:srgbClr val="FF0000"/>
                </a:solidFill>
                <a:latin typeface="Times New Roman" panose="02020603050405020304" pitchFamily="18" charset="0"/>
                <a:cs typeface="Times New Roman" panose="02020603050405020304" pitchFamily="18" charset="0"/>
              </a:rPr>
              <a:t>Hazards in a confined space </a:t>
            </a:r>
          </a:p>
          <a:p>
            <a:pPr marL="514350" indent="-514350" algn="just">
              <a:buFont typeface="+mj-lt"/>
              <a:buAutoNum type="arabicPeriod"/>
            </a:pPr>
            <a:r>
              <a:rPr lang="en-US" b="1" dirty="0" smtClean="0">
                <a:solidFill>
                  <a:srgbClr val="7030A0"/>
                </a:solidFill>
                <a:latin typeface="Times New Roman" panose="02020603050405020304" pitchFamily="18" charset="0"/>
                <a:cs typeface="Times New Roman" panose="02020603050405020304" pitchFamily="18" charset="0"/>
              </a:rPr>
              <a:t>Poor air quality</a:t>
            </a:r>
            <a:r>
              <a:rPr lang="en-US" b="1" dirty="0" smtClean="0">
                <a:solidFill>
                  <a:srgbClr val="00CC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(insufficient oxygen, contains poisonous substances) </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Chemical exposures </a:t>
            </a:r>
            <a:r>
              <a:rPr lang="en-US" b="1" dirty="0">
                <a:latin typeface="Times New Roman" panose="02020603050405020304" pitchFamily="18" charset="0"/>
                <a:cs typeface="Times New Roman" panose="02020603050405020304" pitchFamily="18" charset="0"/>
              </a:rPr>
              <a:t>(due to skin contact or ingestion as well as inhalation of 'bad' air) </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Process-related hazards </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such as residual chemicals, release of contents of a supply line).</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Safety hazards </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such as moving parts of equipment, structural hazards, entanglement, slips, falls). </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Shifting or collapse of bulk material </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Fire Hazard </a:t>
            </a:r>
          </a:p>
          <a:p>
            <a:pPr marL="514350" indent="-514350" algn="just">
              <a:buFont typeface="+mj-lt"/>
              <a:buAutoNum type="arabicPeriod"/>
            </a:pPr>
            <a:r>
              <a:rPr lang="en-US" b="1" dirty="0">
                <a:solidFill>
                  <a:srgbClr val="7030A0"/>
                </a:solidFill>
                <a:latin typeface="Times New Roman" panose="02020603050405020304" pitchFamily="18" charset="0"/>
                <a:cs typeface="Times New Roman" panose="02020603050405020304" pitchFamily="18" charset="0"/>
              </a:rPr>
              <a:t>Uncontrolled energy including electrical shock</a:t>
            </a:r>
            <a:endParaRPr lang="en-AU" b="1" dirty="0">
              <a:solidFill>
                <a:srgbClr val="7030A0"/>
              </a:solidFill>
              <a:latin typeface="Times New Roman" panose="02020603050405020304" pitchFamily="18" charset="0"/>
              <a:cs typeface="Times New Roman" panose="02020603050405020304" pitchFamily="18" charset="0"/>
            </a:endParaRPr>
          </a:p>
          <a:p>
            <a:pPr marL="514350" indent="-514350">
              <a:buFont typeface="+mj-lt"/>
              <a:buAutoNum type="arabicPeriod"/>
            </a:pPr>
            <a:endParaRPr lang="en-AU"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6532" y="1"/>
            <a:ext cx="10515600" cy="109470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IMPORTANT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RULES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33905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0" y="1"/>
            <a:ext cx="10515600" cy="105606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a:t>
            </a:r>
            <a:r>
              <a:rPr lang="en-AU" sz="3600" b="1" dirty="0" smtClean="0">
                <a:solidFill>
                  <a:srgbClr val="002060"/>
                </a:solidFill>
                <a:latin typeface="Times New Roman" panose="02020603050405020304" pitchFamily="18" charset="0"/>
                <a:cs typeface="Times New Roman" panose="02020603050405020304" pitchFamily="18" charset="0"/>
              </a:rPr>
              <a:t>SAFETY </a:t>
            </a:r>
            <a:r>
              <a:rPr lang="en-AU" sz="3600" b="1" dirty="0">
                <a:solidFill>
                  <a:srgbClr val="002060"/>
                </a:solidFill>
                <a:latin typeface="Times New Roman" panose="02020603050405020304" pitchFamily="18" charset="0"/>
                <a:cs typeface="Times New Roman" panose="02020603050405020304" pitchFamily="18" charset="0"/>
              </a:rPr>
              <a:t>MANAGEMENT </a:t>
            </a:r>
          </a:p>
        </p:txBody>
      </p:sp>
      <p:sp>
        <p:nvSpPr>
          <p:cNvPr id="3" name="Content Placeholder 2"/>
          <p:cNvSpPr>
            <a:spLocks noGrp="1"/>
          </p:cNvSpPr>
          <p:nvPr>
            <p:ph idx="1"/>
          </p:nvPr>
        </p:nvSpPr>
        <p:spPr>
          <a:xfrm>
            <a:off x="786684" y="911224"/>
            <a:ext cx="8833835" cy="5824427"/>
          </a:xfrm>
        </p:spPr>
        <p:txBody>
          <a:bodyPr>
            <a:normAutofit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Site is the place where the construction activities are carried out.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site safety is a form of </a:t>
            </a:r>
            <a:r>
              <a:rPr lang="en-US" b="1" dirty="0" smtClean="0">
                <a:solidFill>
                  <a:srgbClr val="0000CC"/>
                </a:solidFill>
                <a:latin typeface="Times New Roman" panose="02020603050405020304" pitchFamily="18" charset="0"/>
                <a:cs typeface="Times New Roman" panose="02020603050405020304" pitchFamily="18" charset="0"/>
              </a:rPr>
              <a:t>occupational safety </a:t>
            </a:r>
            <a:r>
              <a:rPr lang="en-US" b="1" dirty="0" smtClean="0">
                <a:latin typeface="Times New Roman" panose="02020603050405020304" pitchFamily="18" charset="0"/>
                <a:cs typeface="Times New Roman" panose="02020603050405020304" pitchFamily="18" charset="0"/>
              </a:rPr>
              <a:t>that </a:t>
            </a:r>
            <a:r>
              <a:rPr lang="en-US" b="1" dirty="0" smtClean="0">
                <a:solidFill>
                  <a:srgbClr val="0000CC"/>
                </a:solidFill>
                <a:latin typeface="Times New Roman" panose="02020603050405020304" pitchFamily="18" charset="0"/>
                <a:cs typeface="Times New Roman" panose="02020603050405020304" pitchFamily="18" charset="0"/>
              </a:rPr>
              <a:t>relates directly to job conditions and procedures </a:t>
            </a:r>
            <a:r>
              <a:rPr lang="en-US" b="1" dirty="0" smtClean="0">
                <a:latin typeface="Times New Roman" panose="02020603050405020304" pitchFamily="18" charset="0"/>
                <a:cs typeface="Times New Roman" panose="02020603050405020304" pitchFamily="18" charset="0"/>
              </a:rPr>
              <a:t>put in place at a construction site.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purpose of these safety regulations and initiatives is to provide a </a:t>
            </a:r>
            <a:r>
              <a:rPr lang="en-US" b="1" dirty="0" smtClean="0">
                <a:solidFill>
                  <a:srgbClr val="0000CC"/>
                </a:solidFill>
                <a:latin typeface="Times New Roman" panose="02020603050405020304" pitchFamily="18" charset="0"/>
                <a:cs typeface="Times New Roman" panose="02020603050405020304" pitchFamily="18" charset="0"/>
              </a:rPr>
              <a:t>measure of protection to the general public who may be in the general vicinity of the construction while also protecting those who are involved in the actual building effort</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Three areas are considered during site safety management i.e. workplace, equipment and structures and working platforms. </a:t>
            </a:r>
          </a:p>
          <a:p>
            <a:pPr algn="just"/>
            <a:endParaRPr lang="en-US" b="1" dirty="0" smtClean="0">
              <a:latin typeface="Constantia" panose="02030602050306030303" pitchFamily="18" charset="0"/>
            </a:endParaRPr>
          </a:p>
          <a:p>
            <a:endParaRPr lang="en-AU" dirty="0"/>
          </a:p>
        </p:txBody>
      </p:sp>
    </p:spTree>
    <p:extLst>
      <p:ext uri="{BB962C8B-B14F-4D97-AF65-F5344CB8AC3E}">
        <p14:creationId xmlns:p14="http://schemas.microsoft.com/office/powerpoint/2010/main" val="38058325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7" y="846830"/>
            <a:ext cx="9529293" cy="6011170"/>
          </a:xfrm>
        </p:spPr>
        <p:txBody>
          <a:bodyPr>
            <a:normAutofit fontScale="92500" lnSpcReduction="10000"/>
          </a:bodyPr>
          <a:lstStyle/>
          <a:p>
            <a:pPr marL="514350" indent="-514350" algn="just">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Workplace</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Adequate and </a:t>
            </a:r>
            <a:r>
              <a:rPr lang="en-US" b="1" dirty="0" smtClean="0">
                <a:solidFill>
                  <a:srgbClr val="0000CC"/>
                </a:solidFill>
                <a:latin typeface="Times New Roman" panose="02020603050405020304" pitchFamily="18" charset="0"/>
                <a:cs typeface="Times New Roman" panose="02020603050405020304" pitchFamily="18" charset="0"/>
              </a:rPr>
              <a:t>safe means of entry and egress (exit) </a:t>
            </a:r>
            <a:r>
              <a:rPr lang="en-US" b="1" dirty="0" smtClean="0">
                <a:latin typeface="Times New Roman" panose="02020603050405020304" pitchFamily="18" charset="0"/>
                <a:cs typeface="Times New Roman" panose="02020603050405020304" pitchFamily="18" charset="0"/>
              </a:rPr>
              <a:t>should be provided in all work places. </a:t>
            </a:r>
          </a:p>
          <a:p>
            <a:pPr lvl="0" algn="just">
              <a:lnSpc>
                <a:spcPct val="10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Adequate, suitable, and artificial lighting </a:t>
            </a:r>
            <a:r>
              <a:rPr lang="en-US" b="1" dirty="0" smtClean="0">
                <a:latin typeface="Times New Roman" panose="02020603050405020304" pitchFamily="18" charset="0"/>
                <a:cs typeface="Times New Roman" panose="02020603050405020304" pitchFamily="18" charset="0"/>
              </a:rPr>
              <a:t>should be provided where natural light is not adequate to prevent danger.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Suitable provision of </a:t>
            </a:r>
            <a:r>
              <a:rPr lang="en-US" b="1" dirty="0" smtClean="0">
                <a:solidFill>
                  <a:srgbClr val="0000CC"/>
                </a:solidFill>
                <a:latin typeface="Times New Roman" panose="02020603050405020304" pitchFamily="18" charset="0"/>
                <a:cs typeface="Times New Roman" panose="02020603050405020304" pitchFamily="18" charset="0"/>
              </a:rPr>
              <a:t>circulation of fresh air including forced ventilation </a:t>
            </a:r>
            <a:r>
              <a:rPr lang="en-US" b="1" dirty="0" smtClean="0">
                <a:latin typeface="Times New Roman" panose="02020603050405020304" pitchFamily="18" charset="0"/>
                <a:cs typeface="Times New Roman" panose="02020603050405020304" pitchFamily="18" charset="0"/>
              </a:rPr>
              <a:t>should be provided in enclosed places. </a:t>
            </a:r>
          </a:p>
          <a:p>
            <a:pPr lvl="0" algn="just">
              <a:lnSpc>
                <a:spcPct val="10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All projected nails should be removed </a:t>
            </a:r>
            <a:r>
              <a:rPr lang="en-US" b="1" dirty="0" smtClean="0">
                <a:latin typeface="Times New Roman" panose="02020603050405020304" pitchFamily="18" charset="0"/>
                <a:cs typeface="Times New Roman" panose="02020603050405020304" pitchFamily="18" charset="0"/>
              </a:rPr>
              <a:t>or bent to prevent injury.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Suitable and efficient </a:t>
            </a:r>
            <a:r>
              <a:rPr lang="en-US" b="1" dirty="0" smtClean="0">
                <a:solidFill>
                  <a:srgbClr val="0000CC"/>
                </a:solidFill>
                <a:latin typeface="Times New Roman" panose="02020603050405020304" pitchFamily="18" charset="0"/>
                <a:cs typeface="Times New Roman" panose="02020603050405020304" pitchFamily="18" charset="0"/>
              </a:rPr>
              <a:t>fire extinguishing equipment and adequate water supply at ample pressure </a:t>
            </a:r>
            <a:r>
              <a:rPr lang="en-US" b="1" dirty="0" smtClean="0">
                <a:latin typeface="Times New Roman" panose="02020603050405020304" pitchFamily="18" charset="0"/>
                <a:cs typeface="Times New Roman" panose="02020603050405020304" pitchFamily="18" charset="0"/>
              </a:rPr>
              <a:t>should be provided. </a:t>
            </a:r>
          </a:p>
          <a:p>
            <a:pPr algn="just">
              <a:lnSpc>
                <a:spcPct val="10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Places of fire risks should be regularly inspected </a:t>
            </a:r>
            <a:r>
              <a:rPr lang="en-US" b="1" dirty="0" smtClean="0">
                <a:latin typeface="Times New Roman" panose="02020603050405020304" pitchFamily="18" charset="0"/>
                <a:cs typeface="Times New Roman" panose="02020603050405020304" pitchFamily="18" charset="0"/>
              </a:rPr>
              <a:t>like electrical installations and conductors and inflammable materials.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 materials from the </a:t>
            </a:r>
            <a:r>
              <a:rPr lang="en-US" b="1" dirty="0" smtClean="0">
                <a:solidFill>
                  <a:srgbClr val="0000CC"/>
                </a:solidFill>
                <a:latin typeface="Times New Roman" panose="02020603050405020304" pitchFamily="18" charset="0"/>
                <a:cs typeface="Times New Roman" panose="02020603050405020304" pitchFamily="18" charset="0"/>
              </a:rPr>
              <a:t>heights should be thrown up or down. </a:t>
            </a:r>
          </a:p>
          <a:p>
            <a:pPr>
              <a:buFont typeface="Wingdings" panose="05000000000000000000" pitchFamily="2" charset="2"/>
              <a:buChar char="Ø"/>
            </a:pPr>
            <a:endParaRPr lang="en-AU" dirty="0"/>
          </a:p>
        </p:txBody>
      </p:sp>
      <p:sp>
        <p:nvSpPr>
          <p:cNvPr id="4" name="Title 1"/>
          <p:cNvSpPr>
            <a:spLocks noGrp="1"/>
          </p:cNvSpPr>
          <p:nvPr>
            <p:ph type="title"/>
          </p:nvPr>
        </p:nvSpPr>
        <p:spPr>
          <a:xfrm>
            <a:off x="696533" y="-17578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a:t>
            </a:r>
            <a:r>
              <a:rPr lang="en-AU" sz="3600" b="1" dirty="0" smtClean="0">
                <a:solidFill>
                  <a:srgbClr val="002060"/>
                </a:solidFill>
                <a:latin typeface="Times New Roman" panose="02020603050405020304" pitchFamily="18" charset="0"/>
                <a:cs typeface="Times New Roman" panose="02020603050405020304" pitchFamily="18" charset="0"/>
              </a:rPr>
              <a:t>SAFETY 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4281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901521"/>
            <a:ext cx="9387625" cy="5956479"/>
          </a:xfrm>
        </p:spPr>
        <p:txBody>
          <a:bodyPr>
            <a:normAutofit fontScale="92500"/>
          </a:bodyPr>
          <a:lstStyle/>
          <a:p>
            <a:pPr marL="514350" indent="-514350">
              <a:buAutoNum type="arabicPeriod" startAt="2"/>
            </a:pPr>
            <a:r>
              <a:rPr lang="en-US" b="1" dirty="0">
                <a:solidFill>
                  <a:srgbClr val="FF0000"/>
                </a:solidFill>
                <a:latin typeface="Times New Roman" panose="02020603050405020304" pitchFamily="18" charset="0"/>
                <a:cs typeface="Times New Roman" panose="02020603050405020304" pitchFamily="18" charset="0"/>
              </a:rPr>
              <a:t>Structures and Equipment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structures for construction i.e. scaffolding, towers and lifting appliances and other machines </a:t>
            </a:r>
            <a:r>
              <a:rPr lang="en-US" b="1" dirty="0" smtClean="0">
                <a:solidFill>
                  <a:srgbClr val="0000CC"/>
                </a:solidFill>
                <a:latin typeface="Times New Roman" panose="02020603050405020304" pitchFamily="18" charset="0"/>
                <a:cs typeface="Times New Roman" panose="02020603050405020304" pitchFamily="18" charset="0"/>
              </a:rPr>
              <a:t>should be of sound material and quality, be free from potent defect </a:t>
            </a:r>
            <a:r>
              <a:rPr lang="en-US" b="1" dirty="0" smtClean="0">
                <a:latin typeface="Times New Roman" panose="02020603050405020304" pitchFamily="18" charset="0"/>
                <a:cs typeface="Times New Roman" panose="02020603050405020304" pitchFamily="18" charset="0"/>
              </a:rPr>
              <a:t>and be properly constructed.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structures and equipment should be </a:t>
            </a:r>
            <a:r>
              <a:rPr lang="en-US" b="1" dirty="0" smtClean="0">
                <a:solidFill>
                  <a:srgbClr val="0000CC"/>
                </a:solidFill>
                <a:latin typeface="Times New Roman" panose="02020603050405020304" pitchFamily="18" charset="0"/>
                <a:cs typeface="Times New Roman" panose="02020603050405020304" pitchFamily="18" charset="0"/>
              </a:rPr>
              <a:t>strong enough to withstand the loads and stresses </a:t>
            </a:r>
            <a:r>
              <a:rPr lang="en-US" b="1" dirty="0" smtClean="0">
                <a:latin typeface="Times New Roman" panose="02020603050405020304" pitchFamily="18" charset="0"/>
                <a:cs typeface="Times New Roman" panose="02020603050405020304" pitchFamily="18" charset="0"/>
              </a:rPr>
              <a:t>which they have to bear.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individual members of the </a:t>
            </a:r>
            <a:r>
              <a:rPr lang="en-US" b="1" dirty="0" smtClean="0">
                <a:solidFill>
                  <a:srgbClr val="0000CC"/>
                </a:solidFill>
                <a:latin typeface="Times New Roman" panose="02020603050405020304" pitchFamily="18" charset="0"/>
                <a:cs typeface="Times New Roman" panose="02020603050405020304" pitchFamily="18" charset="0"/>
              </a:rPr>
              <a:t>structures should not be weakened by cracks, rust corrosions </a:t>
            </a:r>
            <a:r>
              <a:rPr lang="en-US" b="1" dirty="0" smtClean="0">
                <a:latin typeface="Times New Roman" panose="02020603050405020304" pitchFamily="18" charset="0"/>
                <a:cs typeface="Times New Roman" panose="02020603050405020304" pitchFamily="18" charset="0"/>
              </a:rPr>
              <a:t>and should be given a protective coating.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structures and equipment should be </a:t>
            </a:r>
            <a:r>
              <a:rPr lang="en-US" b="1" dirty="0" smtClean="0">
                <a:solidFill>
                  <a:srgbClr val="0000CC"/>
                </a:solidFill>
                <a:latin typeface="Times New Roman" panose="02020603050405020304" pitchFamily="18" charset="0"/>
                <a:cs typeface="Times New Roman" panose="02020603050405020304" pitchFamily="18" charset="0"/>
              </a:rPr>
              <a:t>inspected at regular intervals</a:t>
            </a:r>
            <a:r>
              <a:rPr lang="en-US" b="1" dirty="0" smtClean="0">
                <a:latin typeface="Times New Roman" panose="02020603050405020304" pitchFamily="18" charset="0"/>
                <a:cs typeface="Times New Roman" panose="02020603050405020304" pitchFamily="18" charset="0"/>
              </a:rPr>
              <a:t> by authorized workers before they are put to use.</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
            <a:ext cx="10515600" cy="103031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a:t>
            </a:r>
            <a:r>
              <a:rPr lang="en-AU" sz="3600" b="1" dirty="0" smtClean="0">
                <a:solidFill>
                  <a:srgbClr val="002060"/>
                </a:solidFill>
                <a:latin typeface="Times New Roman" panose="02020603050405020304" pitchFamily="18" charset="0"/>
                <a:cs typeface="Times New Roman" panose="02020603050405020304" pitchFamily="18" charset="0"/>
              </a:rPr>
              <a:t>SAFETY 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14021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1001376"/>
            <a:ext cx="9310352" cy="5515333"/>
          </a:xfrm>
        </p:spPr>
        <p:txBody>
          <a:bodyPr>
            <a:normAutofit lnSpcReduction="10000"/>
          </a:bodyPr>
          <a:lstStyle/>
          <a:p>
            <a:pPr marL="0" indent="0">
              <a:lnSpc>
                <a:spcPct val="100000"/>
              </a:lnSpc>
              <a:buNone/>
            </a:pPr>
            <a:r>
              <a:rPr lang="en-US" sz="2600" b="1" dirty="0">
                <a:solidFill>
                  <a:srgbClr val="FF0000"/>
                </a:solidFill>
                <a:latin typeface="Times New Roman" panose="02020603050405020304" pitchFamily="18" charset="0"/>
                <a:cs typeface="Times New Roman" panose="02020603050405020304" pitchFamily="18" charset="0"/>
              </a:rPr>
              <a:t>3.  Working Platforms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scaffolds on which workers are employed should be provided with </a:t>
            </a:r>
            <a:r>
              <a:rPr lang="en-US" b="1" dirty="0" smtClean="0">
                <a:solidFill>
                  <a:srgbClr val="0000CC"/>
                </a:solidFill>
                <a:latin typeface="Times New Roman" panose="02020603050405020304" pitchFamily="18" charset="0"/>
                <a:cs typeface="Times New Roman" panose="02020603050405020304" pitchFamily="18" charset="0"/>
              </a:rPr>
              <a:t>sufficient number of working platforms.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 working platform should be used </a:t>
            </a:r>
            <a:r>
              <a:rPr lang="en-US" b="1" dirty="0" smtClean="0">
                <a:solidFill>
                  <a:srgbClr val="0000CC"/>
                </a:solidFill>
                <a:latin typeface="Times New Roman" panose="02020603050405020304" pitchFamily="18" charset="0"/>
                <a:cs typeface="Times New Roman" panose="02020603050405020304" pitchFamily="18" charset="0"/>
              </a:rPr>
              <a:t>until necessary safe-guards are properly fixed and checked.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Provision of </a:t>
            </a:r>
            <a:r>
              <a:rPr lang="en-US" b="1" dirty="0" smtClean="0">
                <a:solidFill>
                  <a:srgbClr val="0000CC"/>
                </a:solidFill>
                <a:latin typeface="Times New Roman" panose="02020603050405020304" pitchFamily="18" charset="0"/>
                <a:cs typeface="Times New Roman" panose="02020603050405020304" pitchFamily="18" charset="0"/>
              </a:rPr>
              <a:t>factor of safety should be maintained</a:t>
            </a:r>
            <a:r>
              <a:rPr lang="en-US" b="1" dirty="0" smtClean="0">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a:t>
            </a:r>
            <a:r>
              <a:rPr lang="en-US" b="1" dirty="0" smtClean="0">
                <a:solidFill>
                  <a:srgbClr val="0000CC"/>
                </a:solidFill>
                <a:latin typeface="Times New Roman" panose="02020603050405020304" pitchFamily="18" charset="0"/>
                <a:cs typeface="Times New Roman" panose="02020603050405020304" pitchFamily="18" charset="0"/>
              </a:rPr>
              <a:t>vertical and horizontal parts </a:t>
            </a:r>
            <a:r>
              <a:rPr lang="en-US" b="1" dirty="0" smtClean="0">
                <a:latin typeface="Times New Roman" panose="02020603050405020304" pitchFamily="18" charset="0"/>
                <a:cs typeface="Times New Roman" panose="02020603050405020304" pitchFamily="18" charset="0"/>
              </a:rPr>
              <a:t>of scaffolds should be securely fastened.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case of tall building or structures, safety belts should be provided.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Places of heights from where </a:t>
            </a:r>
            <a:r>
              <a:rPr lang="en-US" b="1" dirty="0" smtClean="0">
                <a:solidFill>
                  <a:srgbClr val="0000CC"/>
                </a:solidFill>
                <a:latin typeface="Times New Roman" panose="02020603050405020304" pitchFamily="18" charset="0"/>
                <a:cs typeface="Times New Roman" panose="02020603050405020304" pitchFamily="18" charset="0"/>
              </a:rPr>
              <a:t>workers cannot be protected from falling should be protected by catch nets. </a:t>
            </a:r>
          </a:p>
          <a:p>
            <a:pPr marL="0" indent="0">
              <a:buNone/>
            </a:pPr>
            <a:endParaRPr lang="en-AU" dirty="0"/>
          </a:p>
        </p:txBody>
      </p:sp>
      <p:sp>
        <p:nvSpPr>
          <p:cNvPr id="4" name="Title 1"/>
          <p:cNvSpPr>
            <a:spLocks noGrp="1"/>
          </p:cNvSpPr>
          <p:nvPr>
            <p:ph type="title"/>
          </p:nvPr>
        </p:nvSpPr>
        <p:spPr>
          <a:xfrm>
            <a:off x="619259" y="-20606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a:t>
            </a:r>
            <a:r>
              <a:rPr lang="en-AU" sz="3600" b="1" dirty="0" smtClean="0">
                <a:solidFill>
                  <a:srgbClr val="002060"/>
                </a:solidFill>
                <a:latin typeface="Times New Roman" panose="02020603050405020304" pitchFamily="18" charset="0"/>
                <a:cs typeface="Times New Roman" panose="02020603050405020304" pitchFamily="18" charset="0"/>
              </a:rPr>
              <a:t>SAFETY 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1582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69" y="1198115"/>
            <a:ext cx="10515600" cy="5241321"/>
          </a:xfrm>
        </p:spPr>
        <p:txBody>
          <a:bodyPr/>
          <a:lstStyle/>
          <a:p>
            <a:pPr marL="0" indent="0">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Ways to improve construction site safety [6]</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Make safety a priority</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Create a comprehensive site safety plan</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Conduct regular jobsite safety training</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Service and update equipment regularly</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Keep open lines of communication</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Document &amp; track safety </a:t>
            </a:r>
            <a:r>
              <a:rPr lang="en-AU" b="1" dirty="0" smtClean="0">
                <a:latin typeface="Times New Roman" panose="02020603050405020304" pitchFamily="18" charset="0"/>
                <a:cs typeface="Times New Roman" panose="02020603050405020304" pitchFamily="18" charset="0"/>
              </a:rPr>
              <a:t>incidents </a:t>
            </a:r>
          </a:p>
          <a:p>
            <a:pPr marL="514350" indent="-514350">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Work with your insurance provider</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a:p>
            <a:pPr marL="514350" indent="-514350">
              <a:lnSpc>
                <a:spcPct val="100000"/>
              </a:lnSpc>
              <a:buFont typeface="+mj-lt"/>
              <a:buAutoNum type="arabicPeriod"/>
            </a:pPr>
            <a:endParaRPr lang="en-AU" b="1" dirty="0" smtClean="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45017" y="-15003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SITE </a:t>
            </a:r>
            <a:r>
              <a:rPr lang="en-AU" sz="3600" b="1" dirty="0" smtClean="0">
                <a:solidFill>
                  <a:srgbClr val="002060"/>
                </a:solidFill>
                <a:latin typeface="Times New Roman" panose="02020603050405020304" pitchFamily="18" charset="0"/>
                <a:cs typeface="Times New Roman" panose="02020603050405020304" pitchFamily="18" charset="0"/>
              </a:rPr>
              <a:t>SAFETY 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04714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7141"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SAFETY IN CONSTRUCTION OPERATION </a:t>
            </a:r>
          </a:p>
        </p:txBody>
      </p:sp>
      <p:sp>
        <p:nvSpPr>
          <p:cNvPr id="3" name="Content Placeholder 2"/>
          <p:cNvSpPr>
            <a:spLocks noGrp="1"/>
          </p:cNvSpPr>
          <p:nvPr>
            <p:ph idx="1"/>
          </p:nvPr>
        </p:nvSpPr>
        <p:spPr>
          <a:xfrm>
            <a:off x="413196" y="1014255"/>
            <a:ext cx="9477779" cy="5592605"/>
          </a:xfrm>
        </p:spPr>
        <p:txBody>
          <a:bodyPr>
            <a:normAutofit fontScale="92500" lnSpcReduction="20000"/>
          </a:bodyPr>
          <a:lstStyle/>
          <a:p>
            <a:pPr marL="514350" indent="-514350">
              <a:lnSpc>
                <a:spcPct val="11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Excavation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 </a:t>
            </a:r>
            <a:r>
              <a:rPr lang="en-US" b="1" dirty="0" smtClean="0">
                <a:solidFill>
                  <a:srgbClr val="0000CC"/>
                </a:solidFill>
                <a:latin typeface="Times New Roman" panose="02020603050405020304" pitchFamily="18" charset="0"/>
                <a:cs typeface="Times New Roman" panose="02020603050405020304" pitchFamily="18" charset="0"/>
              </a:rPr>
              <a:t>excavation is any man-made cut</a:t>
            </a:r>
            <a:r>
              <a:rPr lang="en-US" b="1" dirty="0" smtClean="0">
                <a:latin typeface="Times New Roman" panose="02020603050405020304" pitchFamily="18" charset="0"/>
                <a:cs typeface="Times New Roman" panose="02020603050405020304" pitchFamily="18" charset="0"/>
              </a:rPr>
              <a:t>, cavity, trench, or depression in the earth’s surface </a:t>
            </a:r>
            <a:r>
              <a:rPr lang="en-US" b="1" dirty="0" smtClean="0">
                <a:solidFill>
                  <a:srgbClr val="0000CC"/>
                </a:solidFill>
                <a:latin typeface="Times New Roman" panose="02020603050405020304" pitchFamily="18" charset="0"/>
                <a:cs typeface="Times New Roman" panose="02020603050405020304" pitchFamily="18" charset="0"/>
              </a:rPr>
              <a:t>formed by earth removal. </a:t>
            </a:r>
            <a:r>
              <a:rPr lang="en-US" b="1" dirty="0" smtClean="0">
                <a:latin typeface="Times New Roman" panose="02020603050405020304" pitchFamily="18" charset="0"/>
                <a:cs typeface="Times New Roman" panose="02020603050405020304" pitchFamily="18" charset="0"/>
              </a:rPr>
              <a:t>It is the first step in construction project. </a:t>
            </a:r>
          </a:p>
          <a:p>
            <a:pPr algn="just">
              <a:lnSpc>
                <a:spcPct val="11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Excavated materials should be dumped sufficiently away</a:t>
            </a:r>
            <a:r>
              <a:rPr lang="en-US" b="1" dirty="0" smtClean="0">
                <a:latin typeface="Times New Roman" panose="02020603050405020304" pitchFamily="18" charset="0"/>
                <a:cs typeface="Times New Roman" panose="02020603050405020304" pitchFamily="18" charset="0"/>
              </a:rPr>
              <a:t> from the edge of the excavated trench to </a:t>
            </a:r>
            <a:r>
              <a:rPr lang="en-US" b="1" dirty="0" smtClean="0">
                <a:solidFill>
                  <a:srgbClr val="0000CC"/>
                </a:solidFill>
                <a:latin typeface="Times New Roman" panose="02020603050405020304" pitchFamily="18" charset="0"/>
                <a:cs typeface="Times New Roman" panose="02020603050405020304" pitchFamily="18" charset="0"/>
              </a:rPr>
              <a:t>avoid slipping of the excavated earth </a:t>
            </a:r>
            <a:r>
              <a:rPr lang="en-US" b="1" dirty="0" smtClean="0">
                <a:latin typeface="Times New Roman" panose="02020603050405020304" pitchFamily="18" charset="0"/>
                <a:cs typeface="Times New Roman" panose="02020603050405020304" pitchFamily="18" charset="0"/>
              </a:rPr>
              <a:t>causing injury to the workers.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Deep excavation </a:t>
            </a:r>
            <a:r>
              <a:rPr lang="en-US" b="1" dirty="0" smtClean="0">
                <a:solidFill>
                  <a:srgbClr val="0000CC"/>
                </a:solidFill>
                <a:latin typeface="Times New Roman" panose="02020603050405020304" pitchFamily="18" charset="0"/>
                <a:cs typeface="Times New Roman" panose="02020603050405020304" pitchFamily="18" charset="0"/>
              </a:rPr>
              <a:t>beyond 3m depth should be properly fenced </a:t>
            </a:r>
            <a:r>
              <a:rPr lang="en-US" b="1" dirty="0" smtClean="0">
                <a:latin typeface="Times New Roman" panose="02020603050405020304" pitchFamily="18" charset="0"/>
                <a:cs typeface="Times New Roman" panose="02020603050405020304" pitchFamily="18" charset="0"/>
              </a:rPr>
              <a:t>to prevent workers from falling in. </a:t>
            </a:r>
          </a:p>
          <a:p>
            <a:pPr algn="just">
              <a:lnSpc>
                <a:spcPct val="11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Warning signals, red danger light should be displayed </a:t>
            </a:r>
            <a:r>
              <a:rPr lang="en-US" b="1" dirty="0" smtClean="0">
                <a:latin typeface="Times New Roman" panose="02020603050405020304" pitchFamily="18" charset="0"/>
                <a:cs typeface="Times New Roman" panose="02020603050405020304" pitchFamily="18" charset="0"/>
              </a:rPr>
              <a:t>prominently at conspicuous places near excavation.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Potential hazards include falls, falling loads, hazardous atmospheres, and incidents involving mobile equipment.</a:t>
            </a:r>
            <a:endParaRPr lang="en-US" b="1" dirty="0" smtClean="0">
              <a:solidFill>
                <a:srgbClr val="0000CC"/>
              </a:solidFill>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29208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1093742"/>
            <a:ext cx="9001259" cy="5422967"/>
          </a:xfrm>
        </p:spPr>
        <p:txBody>
          <a:bodyPr>
            <a:normAutofit/>
          </a:bodyPr>
          <a:lstStyle/>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Common causes of excavation collapse [3]</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Simple mechanical failure of the soil because it cannot support its own weight. </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Breakdown of the strength of the soil by moisture usually caused by heavy rain </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Failure caused by the vibration from the movement of vehicles nearby. </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Failure due to the weight of loads placed near the edge of excavation.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Failure due to excavation on or near the side of the previous excavation</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07831" y="0"/>
            <a:ext cx="11784169"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56523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5431" y="1023545"/>
            <a:ext cx="7613562" cy="5634832"/>
          </a:xfrm>
        </p:spPr>
        <p:txBody>
          <a:bodyPr>
            <a:normAutofit fontScale="85000" lnSpcReduction="20000"/>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Prevention for Excavation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Requires </a:t>
            </a:r>
            <a:r>
              <a:rPr lang="en-AU" b="1" dirty="0" smtClean="0">
                <a:solidFill>
                  <a:srgbClr val="0000CC"/>
                </a:solidFill>
                <a:latin typeface="Times New Roman" panose="02020603050405020304" pitchFamily="18" charset="0"/>
                <a:cs typeface="Times New Roman" panose="02020603050405020304" pitchFamily="18" charset="0"/>
              </a:rPr>
              <a:t>safe access and egress to all excavations</a:t>
            </a:r>
            <a:r>
              <a:rPr lang="en-AU" b="1" dirty="0" smtClean="0">
                <a:latin typeface="Times New Roman" panose="02020603050405020304" pitchFamily="18" charset="0"/>
                <a:cs typeface="Times New Roman" panose="02020603050405020304" pitchFamily="18" charset="0"/>
              </a:rPr>
              <a:t>, including ladders, steps, ramps, or other safe means of exit for employees working in trench excavations 4 feet (1.22 meters) or deeper.</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Keep heavy equipment away from trench edges.</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Keep </a:t>
            </a:r>
            <a:r>
              <a:rPr lang="en-AU" b="1" dirty="0" smtClean="0">
                <a:solidFill>
                  <a:srgbClr val="0000CC"/>
                </a:solidFill>
                <a:latin typeface="Times New Roman" panose="02020603050405020304" pitchFamily="18" charset="0"/>
                <a:cs typeface="Times New Roman" panose="02020603050405020304" pitchFamily="18" charset="0"/>
              </a:rPr>
              <a:t>surcharge loads at least 2 feet (0.6 meters) from trench edges</a:t>
            </a:r>
            <a:r>
              <a:rPr lang="en-AU"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Know where </a:t>
            </a:r>
            <a:r>
              <a:rPr lang="en-AU" b="1" dirty="0" smtClean="0">
                <a:solidFill>
                  <a:srgbClr val="0000CC"/>
                </a:solidFill>
                <a:latin typeface="Times New Roman" panose="02020603050405020304" pitchFamily="18" charset="0"/>
                <a:cs typeface="Times New Roman" panose="02020603050405020304" pitchFamily="18" charset="0"/>
              </a:rPr>
              <a:t>underground utilities are located</a:t>
            </a:r>
            <a:r>
              <a:rPr lang="en-AU"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Test for low oxygen, hazardous fumes and toxic gases.</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Inspect trenches at the start of each shift.</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Inspect trenches following a rainstorm.</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Do not work under raised loads. </a:t>
            </a:r>
          </a:p>
          <a:p>
            <a:pPr algn="just"/>
            <a:endParaRPr lang="en-AU" b="1" dirty="0" smtClean="0"/>
          </a:p>
          <a:p>
            <a:pPr marL="0" indent="0">
              <a:buNone/>
            </a:pPr>
            <a:endParaRPr lang="en-AU" dirty="0"/>
          </a:p>
        </p:txBody>
      </p:sp>
      <p:pic>
        <p:nvPicPr>
          <p:cNvPr id="2054" name="Picture 6" descr="What is excav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68993" y="1300942"/>
            <a:ext cx="4006895" cy="285893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255430" y="-137151"/>
            <a:ext cx="11681139"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093149" y="4272405"/>
            <a:ext cx="1954318" cy="523220"/>
          </a:xfrm>
          <a:prstGeom prst="rect">
            <a:avLst/>
          </a:prstGeom>
        </p:spPr>
        <p:txBody>
          <a:bodyPr wrap="none">
            <a:spAutoFit/>
          </a:bodyPr>
          <a:lstStyle/>
          <a:p>
            <a:r>
              <a:rPr lang="en-AU" sz="2800" b="1" dirty="0" smtClean="0">
                <a:latin typeface="Times New Roman" panose="02020603050405020304" pitchFamily="18" charset="0"/>
                <a:cs typeface="Times New Roman" panose="02020603050405020304" pitchFamily="18" charset="0"/>
              </a:rPr>
              <a:t>Source: [7]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16853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0558" y="824246"/>
            <a:ext cx="9547538" cy="5937162"/>
          </a:xfrm>
        </p:spPr>
        <p:txBody>
          <a:bodyPr/>
          <a:lstStyle/>
          <a:p>
            <a:pPr marL="514350" indent="-514350">
              <a:buAutoNum type="arabicPeriod" startAt="2"/>
            </a:pPr>
            <a:r>
              <a:rPr lang="en-AU" sz="2600" b="1" dirty="0" smtClean="0">
                <a:solidFill>
                  <a:srgbClr val="FF0000"/>
                </a:solidFill>
                <a:latin typeface="Times New Roman" panose="02020603050405020304" pitchFamily="18" charset="0"/>
                <a:cs typeface="Times New Roman" panose="02020603050405020304" pitchFamily="18" charset="0"/>
              </a:rPr>
              <a:t>Blasting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Blasting is the </a:t>
            </a:r>
            <a:r>
              <a:rPr lang="en-US" b="1" dirty="0" smtClean="0">
                <a:solidFill>
                  <a:srgbClr val="0000CC"/>
                </a:solidFill>
                <a:latin typeface="Times New Roman" panose="02020603050405020304" pitchFamily="18" charset="0"/>
                <a:cs typeface="Times New Roman" panose="02020603050405020304" pitchFamily="18" charset="0"/>
              </a:rPr>
              <a:t>controlled use of explosives </a:t>
            </a:r>
            <a:r>
              <a:rPr lang="en-US" b="1" dirty="0" smtClean="0">
                <a:latin typeface="Times New Roman" panose="02020603050405020304" pitchFamily="18" charset="0"/>
                <a:cs typeface="Times New Roman" panose="02020603050405020304" pitchFamily="18" charset="0"/>
              </a:rPr>
              <a:t>and other methods such as gas pressure blasting pyrotechnics, </a:t>
            </a:r>
            <a:r>
              <a:rPr lang="en-US" b="1" dirty="0" smtClean="0">
                <a:solidFill>
                  <a:srgbClr val="0000CC"/>
                </a:solidFill>
                <a:latin typeface="Times New Roman" panose="02020603050405020304" pitchFamily="18" charset="0"/>
                <a:cs typeface="Times New Roman" panose="02020603050405020304" pitchFamily="18" charset="0"/>
              </a:rPr>
              <a:t>to break rock for excavation.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practiced most often in </a:t>
            </a:r>
            <a:r>
              <a:rPr lang="en-US" b="1" dirty="0" smtClean="0">
                <a:solidFill>
                  <a:srgbClr val="0000CC"/>
                </a:solidFill>
                <a:latin typeface="Times New Roman" panose="02020603050405020304" pitchFamily="18" charset="0"/>
                <a:cs typeface="Times New Roman" panose="02020603050405020304" pitchFamily="18" charset="0"/>
              </a:rPr>
              <a:t>mining, quarrying and civil engineering </a:t>
            </a:r>
            <a:r>
              <a:rPr lang="en-US" b="1" dirty="0" smtClean="0">
                <a:latin typeface="Times New Roman" panose="02020603050405020304" pitchFamily="18" charset="0"/>
                <a:cs typeface="Times New Roman" panose="02020603050405020304" pitchFamily="18" charset="0"/>
              </a:rPr>
              <a:t>such as dam, tunnel or road construction</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Blasting will be </a:t>
            </a:r>
            <a:r>
              <a:rPr lang="en-US" b="1" dirty="0" smtClean="0">
                <a:solidFill>
                  <a:srgbClr val="0000CC"/>
                </a:solidFill>
                <a:latin typeface="Times New Roman" panose="02020603050405020304" pitchFamily="18" charset="0"/>
                <a:cs typeface="Times New Roman" panose="02020603050405020304" pitchFamily="18" charset="0"/>
              </a:rPr>
              <a:t>limited primarily to rocky terrain </a:t>
            </a:r>
            <a:r>
              <a:rPr lang="en-US" b="1" dirty="0" smtClean="0">
                <a:latin typeface="Times New Roman" panose="02020603050405020304" pitchFamily="18" charset="0"/>
                <a:cs typeface="Times New Roman" panose="02020603050405020304" pitchFamily="18" charset="0"/>
              </a:rPr>
              <a:t>where traditional excavation and </a:t>
            </a:r>
            <a:r>
              <a:rPr lang="en-US" b="1" dirty="0" smtClean="0">
                <a:solidFill>
                  <a:srgbClr val="0000CC"/>
                </a:solidFill>
                <a:latin typeface="Times New Roman" panose="02020603050405020304" pitchFamily="18" charset="0"/>
                <a:cs typeface="Times New Roman" panose="02020603050405020304" pitchFamily="18" charset="0"/>
              </a:rPr>
              <a:t>earth moving equipment are not adequate </a:t>
            </a:r>
            <a:r>
              <a:rPr lang="en-US" b="1" dirty="0" smtClean="0">
                <a:latin typeface="Times New Roman" panose="02020603050405020304" pitchFamily="18" charset="0"/>
                <a:cs typeface="Times New Roman" panose="02020603050405020304" pitchFamily="18" charset="0"/>
              </a:rPr>
              <a:t>to meet project specifications.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smtClean="0">
                <a:solidFill>
                  <a:srgbClr val="0000CC"/>
                </a:solidFill>
                <a:latin typeface="Times New Roman" panose="02020603050405020304" pitchFamily="18" charset="0"/>
                <a:cs typeface="Times New Roman" panose="02020603050405020304" pitchFamily="18" charset="0"/>
              </a:rPr>
              <a:t>"blast site" </a:t>
            </a:r>
            <a:r>
              <a:rPr lang="en-US" b="1" dirty="0" smtClean="0">
                <a:latin typeface="Times New Roman" panose="02020603050405020304" pitchFamily="18" charset="0"/>
                <a:cs typeface="Times New Roman" panose="02020603050405020304" pitchFamily="18" charset="0"/>
              </a:rPr>
              <a:t>is the area </a:t>
            </a:r>
            <a:r>
              <a:rPr lang="en-US" b="1" dirty="0" smtClean="0">
                <a:solidFill>
                  <a:srgbClr val="0000CC"/>
                </a:solidFill>
                <a:latin typeface="Times New Roman" panose="02020603050405020304" pitchFamily="18" charset="0"/>
                <a:cs typeface="Times New Roman" panose="02020603050405020304" pitchFamily="18" charset="0"/>
              </a:rPr>
              <a:t>where explosive material is handled during loading, including an area extending at least 50 feet in all directions</a:t>
            </a:r>
            <a:r>
              <a:rPr lang="en-US" b="1" dirty="0" smtClean="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330558" y="0"/>
            <a:ext cx="11861442" cy="978794"/>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46064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Safety Measures in Blasting  </a:t>
            </a:r>
          </a:p>
          <a:p>
            <a:pPr marL="514350" indent="-514350">
              <a:buFont typeface="+mj-lt"/>
              <a:buAutoNum type="arabicPeriod"/>
            </a:pPr>
            <a:r>
              <a:rPr lang="en-US" b="1" dirty="0" smtClean="0">
                <a:latin typeface="Times New Roman" panose="02020603050405020304" pitchFamily="18" charset="0"/>
                <a:cs typeface="Times New Roman" panose="02020603050405020304" pitchFamily="18" charset="0"/>
              </a:rPr>
              <a:t>Storage Requirements</a:t>
            </a:r>
            <a:endParaRPr lang="en-AU"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r>
              <a:rPr lang="en-US" b="1" dirty="0" smtClean="0">
                <a:latin typeface="Times New Roman" panose="02020603050405020304" pitchFamily="18" charset="0"/>
                <a:cs typeface="Times New Roman" panose="02020603050405020304" pitchFamily="18" charset="0"/>
              </a:rPr>
              <a:t>Personal Safety, Protection of Property, and Notification (warning signals) </a:t>
            </a:r>
            <a:endParaRPr lang="en-AU"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r>
              <a:rPr lang="en-US" b="1" dirty="0" smtClean="0">
                <a:latin typeface="Times New Roman" panose="02020603050405020304" pitchFamily="18" charset="0"/>
                <a:cs typeface="Times New Roman" panose="02020603050405020304" pitchFamily="18" charset="0"/>
              </a:rPr>
              <a:t>Fire Safety</a:t>
            </a:r>
            <a:endParaRPr lang="en-AU"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r>
              <a:rPr lang="en-US" b="1" dirty="0" smtClean="0">
                <a:latin typeface="Times New Roman" panose="02020603050405020304" pitchFamily="18" charset="0"/>
                <a:cs typeface="Times New Roman" panose="02020603050405020304" pitchFamily="18" charset="0"/>
              </a:rPr>
              <a:t>Transportation of Explosives </a:t>
            </a:r>
            <a:endParaRPr lang="en-AU"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r>
              <a:rPr lang="en-US" b="1" dirty="0" smtClean="0">
                <a:latin typeface="Times New Roman" panose="02020603050405020304" pitchFamily="18" charset="0"/>
                <a:cs typeface="Times New Roman" panose="02020603050405020304" pitchFamily="18" charset="0"/>
              </a:rPr>
              <a:t>Environmental Protection Measure</a:t>
            </a:r>
            <a:endParaRPr lang="en-AU"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AU" dirty="0" smtClean="0"/>
          </a:p>
          <a:p>
            <a:pPr marL="0" indent="0">
              <a:buNone/>
            </a:pPr>
            <a:endParaRPr lang="en-AU" dirty="0"/>
          </a:p>
        </p:txBody>
      </p:sp>
      <p:sp>
        <p:nvSpPr>
          <p:cNvPr id="4" name="Title 1"/>
          <p:cNvSpPr>
            <a:spLocks noGrp="1"/>
          </p:cNvSpPr>
          <p:nvPr>
            <p:ph type="title"/>
          </p:nvPr>
        </p:nvSpPr>
        <p:spPr>
          <a:xfrm>
            <a:off x="528034" y="236336"/>
            <a:ext cx="10328856"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0286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077" y="1027134"/>
            <a:ext cx="9284594" cy="5830866"/>
          </a:xfrm>
        </p:spPr>
        <p:txBody>
          <a:bodyPr>
            <a:normAutofit/>
          </a:bodyPr>
          <a:lstStyle/>
          <a:p>
            <a:pPr marL="0" indent="0">
              <a:buNone/>
            </a:pPr>
            <a:r>
              <a:rPr lang="en-AU" sz="2600" b="1" dirty="0">
                <a:solidFill>
                  <a:srgbClr val="FF0000"/>
                </a:solidFill>
                <a:latin typeface="Times New Roman" panose="02020603050405020304" pitchFamily="18" charset="0"/>
                <a:cs typeface="Times New Roman" panose="02020603050405020304" pitchFamily="18" charset="0"/>
              </a:rPr>
              <a:t>3. Tunnelling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tunnel is an underground passageway, dug through the surrounding soil/earth/rock and enclosed except for entrance and exit, commonly at each end.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Tunneling work includes constructing a tunnel and supporting systems and associated temporary work.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Generally used for construction of mines, roads, hydropower, subways  etc.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Working under </a:t>
            </a:r>
            <a:r>
              <a:rPr lang="en-AU" b="1" dirty="0" smtClean="0">
                <a:solidFill>
                  <a:srgbClr val="0000CC"/>
                </a:solidFill>
                <a:latin typeface="Times New Roman" panose="02020603050405020304" pitchFamily="18" charset="0"/>
                <a:cs typeface="Times New Roman" panose="02020603050405020304" pitchFamily="18" charset="0"/>
              </a:rPr>
              <a:t>reduced light conditions, difficult or limited access and egress</a:t>
            </a:r>
            <a:r>
              <a:rPr lang="en-AU" b="1" dirty="0" smtClean="0">
                <a:latin typeface="Times New Roman" panose="02020603050405020304" pitchFamily="18" charset="0"/>
                <a:cs typeface="Times New Roman" panose="02020603050405020304" pitchFamily="18" charset="0"/>
              </a:rPr>
              <a:t>, with the </a:t>
            </a:r>
            <a:r>
              <a:rPr lang="en-AU" b="1" dirty="0" smtClean="0">
                <a:solidFill>
                  <a:srgbClr val="0000CC"/>
                </a:solidFill>
                <a:latin typeface="Times New Roman" panose="02020603050405020304" pitchFamily="18" charset="0"/>
                <a:cs typeface="Times New Roman" panose="02020603050405020304" pitchFamily="18" charset="0"/>
              </a:rPr>
              <a:t>potential for exposure to air contaminants </a:t>
            </a:r>
            <a:r>
              <a:rPr lang="en-AU" b="1" dirty="0" smtClean="0">
                <a:latin typeface="Times New Roman" panose="02020603050405020304" pitchFamily="18" charset="0"/>
                <a:cs typeface="Times New Roman" panose="02020603050405020304" pitchFamily="18" charset="0"/>
              </a:rPr>
              <a:t>and the hazards of fire and explosion, underground construction workers face many dangers.</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71528" y="0"/>
            <a:ext cx="11564155"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34797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447468" cy="4351338"/>
          </a:xfrm>
        </p:spPr>
        <p:txBody>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Safety Measures </a:t>
            </a:r>
            <a:r>
              <a:rPr lang="en-AU" b="1" dirty="0" smtClean="0">
                <a:solidFill>
                  <a:srgbClr val="FF0000"/>
                </a:solidFill>
                <a:latin typeface="Times New Roman" panose="02020603050405020304" pitchFamily="18" charset="0"/>
                <a:cs typeface="Times New Roman" panose="02020603050405020304" pitchFamily="18" charset="0"/>
              </a:rPr>
              <a:t>in tunnelling </a:t>
            </a:r>
            <a:endParaRPr lang="en-AU" b="1" dirty="0">
              <a:solidFill>
                <a:srgbClr val="FF0000"/>
              </a:solidFill>
              <a:latin typeface="Times New Roman" panose="02020603050405020304" pitchFamily="18" charset="0"/>
              <a:cs typeface="Times New Roman" panose="02020603050405020304" pitchFamily="18" charset="0"/>
            </a:endParaRPr>
          </a:p>
          <a:p>
            <a:pPr marL="514350" indent="-514350">
              <a:buAutoNum type="arabicPeriod"/>
            </a:pPr>
            <a:r>
              <a:rPr lang="en-US" b="1" dirty="0" smtClean="0">
                <a:solidFill>
                  <a:srgbClr val="7030A0"/>
                </a:solidFill>
                <a:latin typeface="Times New Roman" panose="02020603050405020304" pitchFamily="18" charset="0"/>
                <a:cs typeface="Times New Roman" panose="02020603050405020304" pitchFamily="18" charset="0"/>
              </a:rPr>
              <a:t>Control of entry and exit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employer (contractor) must </a:t>
            </a:r>
            <a:r>
              <a:rPr lang="en-US" b="1" dirty="0" smtClean="0">
                <a:solidFill>
                  <a:srgbClr val="0000CC"/>
                </a:solidFill>
                <a:latin typeface="Times New Roman" panose="02020603050405020304" pitchFamily="18" charset="0"/>
                <a:cs typeface="Times New Roman" panose="02020603050405020304" pitchFamily="18" charset="0"/>
              </a:rPr>
              <a:t>ensure safe access to and egress from all workstations at the construction site </a:t>
            </a:r>
            <a:r>
              <a:rPr lang="en-US" b="1" dirty="0" smtClean="0">
                <a:latin typeface="Times New Roman" panose="02020603050405020304" pitchFamily="18" charset="0"/>
                <a:cs typeface="Times New Roman" panose="02020603050405020304" pitchFamily="18" charset="0"/>
              </a:rPr>
              <a:t>to protect employees from potential hazards, such as being struck by excavators, haulage machines, or other moving equipment</a:t>
            </a:r>
            <a:r>
              <a:rPr lang="en-AU" b="1" dirty="0" smtClean="0">
                <a:latin typeface="Times New Roman" panose="02020603050405020304" pitchFamily="18" charset="0"/>
                <a:cs typeface="Times New Roman" panose="02020603050405020304" pitchFamily="18" charset="0"/>
              </a:rPr>
              <a:t>. </a:t>
            </a:r>
          </a:p>
          <a:p>
            <a:pPr marL="0" lv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b="1" dirty="0" smtClean="0">
              <a:solidFill>
                <a:srgbClr val="00B050"/>
              </a:solidFill>
            </a:endParaRPr>
          </a:p>
          <a:p>
            <a:pPr marL="0" indent="0">
              <a:buNone/>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0785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1233196"/>
            <a:ext cx="8782318" cy="5270635"/>
          </a:xfrm>
        </p:spPr>
        <p:txBody>
          <a:bodyPr/>
          <a:lstStyle/>
          <a:p>
            <a:pPr marL="0" indent="0">
              <a:buNone/>
            </a:pPr>
            <a:r>
              <a:rPr lang="en-US" b="1" dirty="0" smtClean="0">
                <a:solidFill>
                  <a:srgbClr val="7030A0"/>
                </a:solidFill>
                <a:latin typeface="Times New Roman" panose="02020603050405020304" pitchFamily="18" charset="0"/>
                <a:cs typeface="Times New Roman" panose="02020603050405020304" pitchFamily="18" charset="0"/>
              </a:rPr>
              <a:t>2. Scaling and mucking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After every blast inside a tunnel, </a:t>
            </a:r>
            <a:r>
              <a:rPr lang="en-US" b="1" dirty="0">
                <a:solidFill>
                  <a:srgbClr val="FF0000"/>
                </a:solidFill>
                <a:latin typeface="Times New Roman" panose="02020603050405020304" pitchFamily="18" charset="0"/>
                <a:cs typeface="Times New Roman" panose="02020603050405020304" pitchFamily="18" charset="0"/>
              </a:rPr>
              <a:t>scaling of loose rock should be performed </a:t>
            </a:r>
            <a:r>
              <a:rPr lang="en-US" b="1" dirty="0">
                <a:latin typeface="Times New Roman" panose="02020603050405020304" pitchFamily="18" charset="0"/>
                <a:cs typeface="Times New Roman" panose="02020603050405020304" pitchFamily="18" charset="0"/>
              </a:rPr>
              <a:t>thoroughly by experienced staff, because falling of small rocks from this portion can cause serious problems.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a tram track is laid, it should be </a:t>
            </a:r>
            <a:r>
              <a:rPr lang="en-US" b="1" dirty="0">
                <a:solidFill>
                  <a:srgbClr val="FF0000"/>
                </a:solidFill>
                <a:latin typeface="Times New Roman" panose="02020603050405020304" pitchFamily="18" charset="0"/>
                <a:cs typeface="Times New Roman" panose="02020603050405020304" pitchFamily="18" charset="0"/>
              </a:rPr>
              <a:t>maintained to proper line and level</a:t>
            </a:r>
            <a:r>
              <a:rPr lang="en-US" b="1" dirty="0">
                <a:latin typeface="Times New Roman" panose="02020603050405020304" pitchFamily="18" charset="0"/>
                <a:cs typeface="Times New Roman" panose="02020603050405020304" pitchFamily="18" charset="0"/>
              </a:rPr>
              <a:t>. This would not only improve efficiency of mucking operations, but would also avoid injuries to workers</a:t>
            </a:r>
            <a:r>
              <a:rPr lang="en-US" b="1" dirty="0" smtClean="0">
                <a:latin typeface="Times New Roman" panose="02020603050405020304" pitchFamily="18" charset="0"/>
                <a:cs typeface="Times New Roman" panose="02020603050405020304" pitchFamily="18" charset="0"/>
              </a:rPr>
              <a:t>. </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a tram line is laid too steep a gradient, the tip wagon could go out of control. </a:t>
            </a:r>
            <a:endParaRPr lang="en-AU" b="1" dirty="0">
              <a:latin typeface="Times New Roman" panose="02020603050405020304" pitchFamily="18" charset="0"/>
              <a:cs typeface="Times New Roman" panose="02020603050405020304" pitchFamily="18" charset="0"/>
            </a:endParaRPr>
          </a:p>
          <a:p>
            <a:endParaRPr lang="en-AU" dirty="0" smtClean="0"/>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54403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6" y="964953"/>
            <a:ext cx="9233078" cy="5770697"/>
          </a:xfrm>
        </p:spPr>
        <p:txBody>
          <a:bodyPr>
            <a:normAutofit fontScale="92500"/>
          </a:bodyPr>
          <a:lstStyle/>
          <a:p>
            <a:pPr marL="0" indent="0">
              <a:lnSpc>
                <a:spcPct val="100000"/>
              </a:lnSpc>
              <a:buNone/>
            </a:pPr>
            <a:r>
              <a:rPr lang="en-AU" b="1" dirty="0" smtClean="0">
                <a:solidFill>
                  <a:srgbClr val="7030A0"/>
                </a:solidFill>
                <a:latin typeface="Times New Roman" panose="02020603050405020304" pitchFamily="18" charset="0"/>
                <a:cs typeface="Times New Roman" panose="02020603050405020304" pitchFamily="18" charset="0"/>
              </a:rPr>
              <a:t>3.  Ground </a:t>
            </a:r>
            <a:r>
              <a:rPr lang="en-AU" b="1" dirty="0">
                <a:solidFill>
                  <a:srgbClr val="7030A0"/>
                </a:solidFill>
                <a:latin typeface="Times New Roman" panose="02020603050405020304" pitchFamily="18" charset="0"/>
                <a:cs typeface="Times New Roman" panose="02020603050405020304" pitchFamily="18" charset="0"/>
              </a:rPr>
              <a:t>Support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Most tunnels need permanent ground support. </a:t>
            </a:r>
          </a:p>
          <a:p>
            <a:pPr algn="just">
              <a:lnSpc>
                <a:spcPct val="100000"/>
              </a:lnSpc>
              <a:buFont typeface="Wingdings" panose="05000000000000000000" pitchFamily="2" charset="2"/>
              <a:buChar char="Ø"/>
            </a:pPr>
            <a:r>
              <a:rPr lang="en-US" b="1" dirty="0" smtClean="0">
                <a:solidFill>
                  <a:srgbClr val="0000CC"/>
                </a:solidFill>
                <a:latin typeface="Times New Roman" panose="02020603050405020304" pitchFamily="18" charset="0"/>
                <a:cs typeface="Times New Roman" panose="02020603050405020304" pitchFamily="18" charset="0"/>
              </a:rPr>
              <a:t>The permanent lining can be installed as the excavation </a:t>
            </a:r>
            <a:r>
              <a:rPr lang="en-US" b="1" dirty="0" smtClean="0">
                <a:latin typeface="Times New Roman" panose="02020603050405020304" pitchFamily="18" charset="0"/>
                <a:cs typeface="Times New Roman" panose="02020603050405020304" pitchFamily="18" charset="0"/>
              </a:rPr>
              <a:t>progresses or temporary support </a:t>
            </a:r>
            <a:r>
              <a:rPr lang="en-US" b="1" dirty="0" smtClean="0">
                <a:solidFill>
                  <a:srgbClr val="0000CC"/>
                </a:solidFill>
                <a:latin typeface="Times New Roman" panose="02020603050405020304" pitchFamily="18" charset="0"/>
                <a:cs typeface="Times New Roman" panose="02020603050405020304" pitchFamily="18" charset="0"/>
              </a:rPr>
              <a:t>installed</a:t>
            </a:r>
            <a:r>
              <a:rPr lang="en-US" b="1" dirty="0" smtClean="0">
                <a:latin typeface="Times New Roman" panose="02020603050405020304" pitchFamily="18" charset="0"/>
                <a:cs typeface="Times New Roman" panose="02020603050405020304" pitchFamily="18" charset="0"/>
              </a:rPr>
              <a:t> followed by a permanent lining.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Lining is done: </a:t>
            </a:r>
            <a:endParaRPr lang="en-AU" b="1" dirty="0" smtClean="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When it is desired to </a:t>
            </a:r>
            <a:r>
              <a:rPr lang="en-US" b="1" dirty="0" smtClean="0">
                <a:solidFill>
                  <a:srgbClr val="0000CC"/>
                </a:solidFill>
                <a:latin typeface="Times New Roman" panose="02020603050405020304" pitchFamily="18" charset="0"/>
                <a:cs typeface="Times New Roman" panose="02020603050405020304" pitchFamily="18" charset="0"/>
              </a:rPr>
              <a:t>permanently protect the material surrounding the tunnel</a:t>
            </a:r>
            <a:r>
              <a:rPr lang="en-US" b="1" dirty="0" smtClean="0">
                <a:latin typeface="Times New Roman" panose="02020603050405020304" pitchFamily="18" charset="0"/>
                <a:cs typeface="Times New Roman" panose="02020603050405020304" pitchFamily="18" charset="0"/>
              </a:rPr>
              <a:t>, when the cohesion between masses of particles surrounding the tunnel is not sufficient.</a:t>
            </a:r>
            <a:endParaRPr lang="en-AU" b="1" dirty="0" smtClean="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When the tunnel is subjected </a:t>
            </a:r>
            <a:r>
              <a:rPr lang="en-US" b="1" dirty="0" smtClean="0">
                <a:solidFill>
                  <a:srgbClr val="0000CC"/>
                </a:solidFill>
                <a:latin typeface="Times New Roman" panose="02020603050405020304" pitchFamily="18" charset="0"/>
                <a:cs typeface="Times New Roman" panose="02020603050405020304" pitchFamily="18" charset="0"/>
              </a:rPr>
              <a:t>to internal or external pressure or heavy ground pressure</a:t>
            </a:r>
            <a:r>
              <a:rPr lang="en-US" b="1" dirty="0" smtClean="0">
                <a:latin typeface="Times New Roman" panose="02020603050405020304" pitchFamily="18" charset="0"/>
                <a:cs typeface="Times New Roman" panose="02020603050405020304" pitchFamily="18" charset="0"/>
              </a:rPr>
              <a:t>.</a:t>
            </a:r>
            <a:endParaRPr lang="en-AU" b="1" dirty="0" smtClean="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smtClean="0">
                <a:latin typeface="Times New Roman" panose="02020603050405020304" pitchFamily="18" charset="0"/>
                <a:cs typeface="Times New Roman" panose="02020603050405020304" pitchFamily="18" charset="0"/>
              </a:rPr>
              <a:t>To increase the </a:t>
            </a:r>
            <a:r>
              <a:rPr lang="en-US" b="1" dirty="0" smtClean="0">
                <a:solidFill>
                  <a:srgbClr val="0000CC"/>
                </a:solidFill>
                <a:latin typeface="Times New Roman" panose="02020603050405020304" pitchFamily="18" charset="0"/>
                <a:cs typeface="Times New Roman" panose="02020603050405020304" pitchFamily="18" charset="0"/>
              </a:rPr>
              <a:t>strength of tunnel cross-section.</a:t>
            </a:r>
            <a:endParaRPr lang="en-AU" b="1" dirty="0" smtClean="0">
              <a:solidFill>
                <a:srgbClr val="0000CC"/>
              </a:solidFill>
              <a:latin typeface="Times New Roman" panose="02020603050405020304" pitchFamily="18" charset="0"/>
              <a:cs typeface="Times New Roman" panose="02020603050405020304" pitchFamily="18" charset="0"/>
            </a:endParaRPr>
          </a:p>
          <a:p>
            <a:pPr marL="0" indent="0">
              <a:lnSpc>
                <a:spcPct val="100000"/>
              </a:lnSpc>
              <a:buNone/>
            </a:pPr>
            <a:endParaRPr lang="en-US" b="1" dirty="0" smtClean="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323045" y="-167425"/>
            <a:ext cx="11546983"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4683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8" y="1194559"/>
            <a:ext cx="9142926" cy="5309271"/>
          </a:xfrm>
        </p:spPr>
        <p:txBody>
          <a:bodyPr/>
          <a:lstStyle/>
          <a:p>
            <a:pPr marL="0" indent="0" algn="just">
              <a:lnSpc>
                <a:spcPct val="100000"/>
              </a:lnSpc>
              <a:buNone/>
            </a:pPr>
            <a:r>
              <a:rPr lang="en-AU" b="1" dirty="0">
                <a:solidFill>
                  <a:srgbClr val="7030A0"/>
                </a:solidFill>
                <a:latin typeface="Times New Roman" panose="02020603050405020304" pitchFamily="18" charset="0"/>
                <a:cs typeface="Times New Roman" panose="02020603050405020304" pitchFamily="18" charset="0"/>
              </a:rPr>
              <a:t>4. </a:t>
            </a:r>
            <a:r>
              <a:rPr lang="en-US" b="1" dirty="0">
                <a:solidFill>
                  <a:srgbClr val="7030A0"/>
                </a:solidFill>
                <a:latin typeface="Times New Roman" panose="02020603050405020304" pitchFamily="18" charset="0"/>
                <a:cs typeface="Times New Roman" panose="02020603050405020304" pitchFamily="18" charset="0"/>
              </a:rPr>
              <a:t>Ventilation requirements  </a:t>
            </a:r>
          </a:p>
          <a:p>
            <a:pPr marL="0" lvl="0" indent="0" algn="just">
              <a:lnSpc>
                <a:spcPct val="100000"/>
              </a:lnSpc>
              <a:buNone/>
            </a:pPr>
            <a:r>
              <a:rPr lang="en-US" b="1" i="1" dirty="0" smtClean="0">
                <a:solidFill>
                  <a:srgbClr val="0000CC"/>
                </a:solidFill>
                <a:latin typeface="Times New Roman" panose="02020603050405020304" pitchFamily="18" charset="0"/>
                <a:cs typeface="Times New Roman" panose="02020603050405020304" pitchFamily="18" charset="0"/>
              </a:rPr>
              <a:t>Temporary ventilation</a:t>
            </a:r>
            <a:r>
              <a:rPr lang="en-US" b="1" dirty="0" smtClean="0">
                <a:latin typeface="Times New Roman" panose="02020603050405020304" pitchFamily="18" charset="0"/>
                <a:cs typeface="Times New Roman" panose="02020603050405020304" pitchFamily="18" charset="0"/>
              </a:rPr>
              <a:t>: When ventilation is to be provided at the time of construction only. </a:t>
            </a:r>
          </a:p>
          <a:p>
            <a:pPr marL="0" lvl="0" indent="0" algn="just">
              <a:lnSpc>
                <a:spcPct val="100000"/>
              </a:lnSpc>
              <a:buNone/>
            </a:pPr>
            <a:r>
              <a:rPr lang="en-US" b="1" i="1" dirty="0" smtClean="0">
                <a:solidFill>
                  <a:srgbClr val="0000CC"/>
                </a:solidFill>
                <a:latin typeface="Times New Roman" panose="02020603050405020304" pitchFamily="18" charset="0"/>
                <a:cs typeface="Times New Roman" panose="02020603050405020304" pitchFamily="18" charset="0"/>
              </a:rPr>
              <a:t>Permanent ventilation</a:t>
            </a:r>
            <a:r>
              <a:rPr lang="en-US" b="1" dirty="0" smtClean="0">
                <a:latin typeface="Times New Roman" panose="02020603050405020304" pitchFamily="18" charset="0"/>
                <a:cs typeface="Times New Roman" panose="02020603050405020304" pitchFamily="18" charset="0"/>
              </a:rPr>
              <a:t>: When ventilation is to be provided after construction work is over, such ventilation system must be permanent</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a:t>
            </a:r>
            <a:r>
              <a:rPr lang="en-US" b="1" dirty="0" smtClean="0">
                <a:latin typeface="Times New Roman" panose="02020603050405020304" pitchFamily="18" charset="0"/>
                <a:cs typeface="Times New Roman" panose="02020603050405020304" pitchFamily="18" charset="0"/>
              </a:rPr>
              <a:t>unnels of up to 600m of length, generally no difficulty is felt, as the fumes after the blast clears out in about 30 minutes if the tunnel is not through. [3]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Nobody should be permitted to go in during this period. </a:t>
            </a:r>
          </a:p>
          <a:p>
            <a:pPr marL="0" indent="0" algn="just">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2910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479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5" y="1325562"/>
            <a:ext cx="8743681" cy="5422967"/>
          </a:xfrm>
        </p:spPr>
        <p:txBody>
          <a:bodyPr>
            <a:normAutofit lnSpcReduction="10000"/>
          </a:bodyPr>
          <a:lstStyle/>
          <a:p>
            <a:pPr marL="0" indent="0">
              <a:buNone/>
            </a:pPr>
            <a:r>
              <a:rPr lang="en-AU" b="1" dirty="0">
                <a:solidFill>
                  <a:srgbClr val="7030A0"/>
                </a:solidFill>
                <a:latin typeface="Times New Roman" panose="02020603050405020304" pitchFamily="18" charset="0"/>
                <a:cs typeface="Times New Roman" panose="02020603050405020304" pitchFamily="18" charset="0"/>
              </a:rPr>
              <a:t>5. Lighting </a:t>
            </a:r>
            <a:endParaRPr lang="en-AU" b="1" dirty="0" smtClean="0">
              <a:solidFill>
                <a:srgbClr val="7030A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allow traffic to enter, pass through and exit the enclosed section </a:t>
            </a:r>
            <a:r>
              <a:rPr lang="en-US" b="1" dirty="0" smtClean="0">
                <a:latin typeface="Times New Roman" panose="02020603050405020304" pitchFamily="18" charset="0"/>
                <a:cs typeface="Times New Roman" panose="02020603050405020304" pitchFamily="18" charset="0"/>
              </a:rPr>
              <a:t>safely.</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Good tunnel lighting allows users to enter, pass through and exit the enclosed section safely and comfortably.</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tunnel must be well-lit. with better lighting, efficiency of all operation would go up, thus making up for the extra cost in lighting.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Several accidents could be avoided by better lighting. A 100 watt lamp every 20 to 25 meters or so would be adequate. </a:t>
            </a:r>
            <a:r>
              <a:rPr lang="en-US" b="1" dirty="0" smtClean="0">
                <a:latin typeface="Times New Roman" panose="02020603050405020304" pitchFamily="18" charset="0"/>
                <a:cs typeface="Times New Roman" panose="02020603050405020304" pitchFamily="18" charset="0"/>
              </a:rPr>
              <a:t>[3] </a:t>
            </a:r>
            <a:endParaRPr lang="en-AU" b="1" dirty="0">
              <a:latin typeface="Times New Roman" panose="02020603050405020304" pitchFamily="18" charset="0"/>
              <a:cs typeface="Times New Roman" panose="02020603050405020304" pitchFamily="18" charset="0"/>
            </a:endParaRPr>
          </a:p>
          <a:p>
            <a:pPr marL="0" indent="0">
              <a:buNone/>
            </a:pPr>
            <a:endParaRPr lang="en-AU" b="1" dirty="0">
              <a:solidFill>
                <a:srgbClr val="7030A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7077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IN CONSTRUCTION </a:t>
            </a:r>
            <a:r>
              <a:rPr lang="en-AU" sz="3600" b="1" dirty="0" smtClean="0">
                <a:solidFill>
                  <a:srgbClr val="002060"/>
                </a:solidFill>
                <a:latin typeface="Times New Roman" panose="02020603050405020304" pitchFamily="18" charset="0"/>
                <a:cs typeface="Times New Roman" panose="02020603050405020304" pitchFamily="18" charset="0"/>
              </a:rPr>
              <a:t>OPERATION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73679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349" y="0"/>
            <a:ext cx="10515600" cy="99167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LEGISLATION </a:t>
            </a:r>
          </a:p>
        </p:txBody>
      </p:sp>
      <p:sp>
        <p:nvSpPr>
          <p:cNvPr id="3" name="Content Placeholder 2"/>
          <p:cNvSpPr>
            <a:spLocks noGrp="1"/>
          </p:cNvSpPr>
          <p:nvPr>
            <p:ph idx="1"/>
          </p:nvPr>
        </p:nvSpPr>
        <p:spPr>
          <a:xfrm>
            <a:off x="503349" y="991673"/>
            <a:ext cx="9039896" cy="5602310"/>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Legislation, all over the world, has been evolved as a consequences of historical necessity.</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Legislation purpose is to “secure the health, safety, welfare and convenience of persons in or about buildings and of others who may be affected by buildings or matters connected with buildings. [3]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Laws are enacted to meet changing social conditions and pressures and </a:t>
            </a:r>
            <a:r>
              <a:rPr lang="en-US" b="1" dirty="0" smtClean="0">
                <a:latin typeface="Times New Roman" panose="02020603050405020304" pitchFamily="18" charset="0"/>
                <a:cs typeface="Times New Roman" panose="02020603050405020304" pitchFamily="18" charset="0"/>
              </a:rPr>
              <a:t>labor </a:t>
            </a:r>
            <a:r>
              <a:rPr lang="en-US" b="1" dirty="0">
                <a:latin typeface="Times New Roman" panose="02020603050405020304" pitchFamily="18" charset="0"/>
                <a:cs typeface="Times New Roman" panose="02020603050405020304" pitchFamily="18" charset="0"/>
              </a:rPr>
              <a:t>legislation in particular, is a fairly recent aspect of legislation as a whole.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Legislation consists of </a:t>
            </a: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law that regulates wages, welfare, health, safety and working condition of labors at construction sites.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2065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075" y="872588"/>
            <a:ext cx="9439142" cy="5985412"/>
          </a:xfrm>
        </p:spPr>
        <p:txBody>
          <a:bodyPr>
            <a:no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Safety </a:t>
            </a:r>
            <a:r>
              <a:rPr lang="en-US" b="1" dirty="0">
                <a:latin typeface="Times New Roman" panose="02020603050405020304" pitchFamily="18" charset="0"/>
                <a:cs typeface="Times New Roman" panose="02020603050405020304" pitchFamily="18" charset="0"/>
              </a:rPr>
              <a:t>in construction industry is being taken care of to some extent, by the </a:t>
            </a:r>
            <a:r>
              <a:rPr lang="en-US" b="1" dirty="0">
                <a:solidFill>
                  <a:srgbClr val="FF0000"/>
                </a:solidFill>
                <a:latin typeface="Times New Roman" panose="02020603050405020304" pitchFamily="18" charset="0"/>
                <a:cs typeface="Times New Roman" panose="02020603050405020304" pitchFamily="18" charset="0"/>
              </a:rPr>
              <a:t>bye-laws framed by the </a:t>
            </a:r>
            <a:r>
              <a:rPr lang="en-US" b="1" dirty="0" smtClean="0">
                <a:solidFill>
                  <a:srgbClr val="FF0000"/>
                </a:solidFill>
                <a:latin typeface="Times New Roman" panose="02020603050405020304" pitchFamily="18" charset="0"/>
                <a:cs typeface="Times New Roman" panose="02020603050405020304" pitchFamily="18" charset="0"/>
              </a:rPr>
              <a:t>municipalities</a:t>
            </a:r>
            <a:r>
              <a:rPr lang="en-US" b="1" dirty="0" smtClean="0">
                <a:solidFill>
                  <a:srgbClr val="0070C0"/>
                </a:solidFill>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Public </a:t>
            </a:r>
            <a:r>
              <a:rPr lang="en-US" b="1" dirty="0">
                <a:latin typeface="Times New Roman" panose="02020603050405020304" pitchFamily="18" charset="0"/>
                <a:cs typeface="Times New Roman" panose="02020603050405020304" pitchFamily="18" charset="0"/>
              </a:rPr>
              <a:t>Works Departments, and the Government.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a:solidFill>
                  <a:srgbClr val="FF0000"/>
                </a:solidFill>
                <a:latin typeface="Times New Roman" panose="02020603050405020304" pitchFamily="18" charset="0"/>
                <a:cs typeface="Times New Roman" panose="02020603050405020304" pitchFamily="18" charset="0"/>
              </a:rPr>
              <a:t>provisions are very inadequate and there is no enforcing machinery</a:t>
            </a:r>
            <a:r>
              <a:rPr lang="en-US" b="1" dirty="0">
                <a:latin typeface="Times New Roman" panose="02020603050405020304" pitchFamily="18" charset="0"/>
                <a:cs typeface="Times New Roman" panose="02020603050405020304" pitchFamily="18" charset="0"/>
              </a:rPr>
              <a:t> to check whether the safety provisions are being followed</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At </a:t>
            </a:r>
            <a:r>
              <a:rPr lang="en-US" b="1" dirty="0">
                <a:latin typeface="Times New Roman" panose="02020603050405020304" pitchFamily="18" charset="0"/>
                <a:cs typeface="Times New Roman" panose="02020603050405020304" pitchFamily="18" charset="0"/>
              </a:rPr>
              <a:t>the national level, occupational health legislation is influenced, mainly by the </a:t>
            </a:r>
            <a:r>
              <a:rPr lang="en-US" b="1" dirty="0">
                <a:solidFill>
                  <a:srgbClr val="FF0000"/>
                </a:solidFill>
                <a:latin typeface="Times New Roman" panose="02020603050405020304" pitchFamily="18" charset="0"/>
                <a:cs typeface="Times New Roman" panose="02020603050405020304" pitchFamily="18" charset="0"/>
              </a:rPr>
              <a:t>social and economic situation of the country</a:t>
            </a:r>
            <a:r>
              <a:rPr lang="en-US" b="1" dirty="0">
                <a:latin typeface="Times New Roman" panose="02020603050405020304" pitchFamily="18" charset="0"/>
                <a:cs typeface="Times New Roman" panose="02020603050405020304" pitchFamily="18" charset="0"/>
              </a:rPr>
              <a:t> and the political tendencies of the government.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At the international level, the </a:t>
            </a:r>
            <a:r>
              <a:rPr lang="en-US" b="1" dirty="0">
                <a:solidFill>
                  <a:srgbClr val="FF0000"/>
                </a:solidFill>
                <a:latin typeface="Times New Roman" panose="02020603050405020304" pitchFamily="18" charset="0"/>
                <a:cs typeface="Times New Roman" panose="02020603050405020304" pitchFamily="18" charset="0"/>
              </a:rPr>
              <a:t>ILO and </a:t>
            </a:r>
            <a:r>
              <a:rPr lang="en-US" b="1" dirty="0" smtClean="0">
                <a:solidFill>
                  <a:srgbClr val="FF0000"/>
                </a:solidFill>
                <a:latin typeface="Times New Roman" panose="02020603050405020304" pitchFamily="18" charset="0"/>
                <a:cs typeface="Times New Roman" panose="02020603050405020304" pitchFamily="18" charset="0"/>
              </a:rPr>
              <a:t>OSHA </a:t>
            </a:r>
            <a:r>
              <a:rPr lang="en-US" b="1" dirty="0">
                <a:latin typeface="Times New Roman" panose="02020603050405020304" pitchFamily="18" charset="0"/>
                <a:cs typeface="Times New Roman" panose="02020603050405020304" pitchFamily="18" charset="0"/>
              </a:rPr>
              <a:t>contribute actively to the task of ensuring progress in the protection of the workers health, particularly in developing countries.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9259" y="-240183"/>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a:t>
            </a:r>
            <a:r>
              <a:rPr lang="en-AU" sz="3600" b="1" dirty="0" smtClean="0">
                <a:solidFill>
                  <a:srgbClr val="002060"/>
                </a:solidFill>
                <a:latin typeface="Times New Roman" panose="02020603050405020304" pitchFamily="18" charset="0"/>
                <a:cs typeface="Times New Roman" panose="02020603050405020304" pitchFamily="18" charset="0"/>
              </a:rPr>
              <a:t>LEGISLATION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42927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8" y="898347"/>
            <a:ext cx="9207321" cy="5605484"/>
          </a:xfrm>
        </p:spPr>
        <p:txBody>
          <a:bodyPr>
            <a:normAutofit/>
          </a:bodyPr>
          <a:lstStyle/>
          <a:p>
            <a:pPr marL="0" indent="0" algn="ctr">
              <a:buNone/>
            </a:pPr>
            <a:r>
              <a:rPr lang="en-AU" b="1" dirty="0">
                <a:solidFill>
                  <a:srgbClr val="FF0000"/>
                </a:solidFill>
                <a:latin typeface="Times New Roman" panose="02020603050405020304" pitchFamily="18" charset="0"/>
                <a:cs typeface="Times New Roman" panose="02020603050405020304" pitchFamily="18" charset="0"/>
              </a:rPr>
              <a:t>OCCUPATIONAL HEALTH AND SAFETY ADMINISTRATION (OSHA) </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Occupational Safety and Health Administration (OSHA) is an agency of the United States Department of Labor.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OSHA is intended to assure, insofar as it is possible, that every employee in the united states has safe working condition. [8]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OSHA's mission is to </a:t>
            </a:r>
            <a:r>
              <a:rPr lang="en-US" b="1" dirty="0">
                <a:solidFill>
                  <a:srgbClr val="000099"/>
                </a:solidFill>
                <a:latin typeface="Times New Roman" panose="02020603050405020304" pitchFamily="18" charset="0"/>
                <a:cs typeface="Times New Roman" panose="02020603050405020304" pitchFamily="18" charset="0"/>
              </a:rPr>
              <a:t>"assure safe and healthful working conditions for working men and women by setting and enforcing standards and by providing training, outreach, education and assistance". </a:t>
            </a:r>
            <a:r>
              <a:rPr lang="en-US" b="1" dirty="0" smtClean="0">
                <a:solidFill>
                  <a:srgbClr val="000099"/>
                </a:solidFill>
                <a:latin typeface="Times New Roman" panose="02020603050405020304" pitchFamily="18" charset="0"/>
                <a:cs typeface="Times New Roman" panose="02020603050405020304" pitchFamily="18" charset="0"/>
              </a:rPr>
              <a:t>[9] </a:t>
            </a:r>
            <a:endParaRPr lang="en-AU" b="1" dirty="0">
              <a:solidFill>
                <a:srgbClr val="000099"/>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b="1" dirty="0"/>
          </a:p>
          <a:p>
            <a:pPr>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25321" y="-201545"/>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a:t>
            </a:r>
            <a:r>
              <a:rPr lang="en-AU" sz="3600" b="1" dirty="0" smtClean="0">
                <a:solidFill>
                  <a:srgbClr val="002060"/>
                </a:solidFill>
                <a:latin typeface="Times New Roman" panose="02020603050405020304" pitchFamily="18" charset="0"/>
                <a:cs typeface="Times New Roman" panose="02020603050405020304" pitchFamily="18" charset="0"/>
              </a:rPr>
              <a:t>LEGISLATION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23733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8" y="758891"/>
            <a:ext cx="9207321" cy="5951002"/>
          </a:xfrm>
        </p:spPr>
        <p:txBody>
          <a:bodyPr>
            <a:normAutofit lnSpcReduction="10000"/>
          </a:bodyPr>
          <a:lstStyle/>
          <a:p>
            <a:pPr marL="0" indent="0" algn="ctr">
              <a:buNone/>
            </a:pPr>
            <a:r>
              <a:rPr lang="en-AU" b="1" dirty="0">
                <a:solidFill>
                  <a:srgbClr val="FF0000"/>
                </a:solidFill>
                <a:latin typeface="Times New Roman" panose="02020603050405020304" pitchFamily="18" charset="0"/>
                <a:cs typeface="Times New Roman" panose="02020603050405020304" pitchFamily="18" charset="0"/>
              </a:rPr>
              <a:t>INTERNATIONAL LABOR ORGANIZATION (ILO) </a:t>
            </a:r>
            <a:r>
              <a:rPr lang="en-AU" b="1" dirty="0" smtClean="0">
                <a:solidFill>
                  <a:srgbClr val="FF0000"/>
                </a:solidFill>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ILO was established in the year 1919, to set the standards to protect </a:t>
            </a:r>
            <a:r>
              <a:rPr lang="en-US" b="1" dirty="0">
                <a:latin typeface="Times New Roman" panose="02020603050405020304" pitchFamily="18" charset="0"/>
                <a:cs typeface="Times New Roman" panose="02020603050405020304" pitchFamily="18" charset="0"/>
              </a:rPr>
              <a:t>basic worker rights, enhance workers’ job security, and improve their terms of employment on a global scale.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main aims of the ILO </a:t>
            </a:r>
            <a:r>
              <a:rPr lang="en-AU" b="1" dirty="0" smtClean="0">
                <a:latin typeface="Times New Roman" panose="02020603050405020304" pitchFamily="18" charset="0"/>
                <a:cs typeface="Times New Roman" panose="02020603050405020304" pitchFamily="18" charset="0"/>
              </a:rPr>
              <a:t>is </a:t>
            </a:r>
            <a:r>
              <a:rPr lang="en-AU" b="1" dirty="0">
                <a:latin typeface="Times New Roman" panose="02020603050405020304" pitchFamily="18" charset="0"/>
                <a:cs typeface="Times New Roman" panose="02020603050405020304" pitchFamily="18" charset="0"/>
              </a:rPr>
              <a:t>to promote rights at work, encourage decent employment opportunities, enhance social protection and strengthen dialogue on work-related issues</a:t>
            </a:r>
            <a:r>
              <a:rPr lang="en-AU" b="1" dirty="0" smtClean="0">
                <a:latin typeface="Times New Roman" panose="02020603050405020304" pitchFamily="18" charset="0"/>
                <a:cs typeface="Times New Roman" panose="02020603050405020304" pitchFamily="18" charset="0"/>
              </a:rPr>
              <a:t>. [10]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intent of such </a:t>
            </a:r>
            <a:r>
              <a:rPr lang="en-US" b="1" dirty="0" smtClean="0">
                <a:latin typeface="Times New Roman" panose="02020603050405020304" pitchFamily="18" charset="0"/>
                <a:cs typeface="Times New Roman" panose="02020603050405020304" pitchFamily="18" charset="0"/>
              </a:rPr>
              <a:t>standards is </a:t>
            </a:r>
            <a:r>
              <a:rPr lang="en-US" b="1" dirty="0">
                <a:latin typeface="Times New Roman" panose="02020603050405020304" pitchFamily="18" charset="0"/>
                <a:cs typeface="Times New Roman" panose="02020603050405020304" pitchFamily="18" charset="0"/>
              </a:rPr>
              <a:t>to </a:t>
            </a:r>
            <a:r>
              <a:rPr lang="en-US" b="1" dirty="0">
                <a:solidFill>
                  <a:srgbClr val="000099"/>
                </a:solidFill>
                <a:latin typeface="Times New Roman" panose="02020603050405020304" pitchFamily="18" charset="0"/>
                <a:cs typeface="Times New Roman" panose="02020603050405020304" pitchFamily="18" charset="0"/>
              </a:rPr>
              <a:t>establish a worldwide minimum level of protection from inhumane labor practices</a:t>
            </a:r>
            <a:r>
              <a:rPr lang="en-US" b="1" dirty="0">
                <a:latin typeface="Times New Roman" panose="02020603050405020304" pitchFamily="18" charset="0"/>
                <a:cs typeface="Times New Roman" panose="02020603050405020304" pitchFamily="18" charset="0"/>
              </a:rPr>
              <a:t> through the adoption and implementation of said measures.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6381" y="-20606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SAFETY </a:t>
            </a:r>
            <a:r>
              <a:rPr lang="en-AU" sz="3600" b="1" dirty="0" smtClean="0">
                <a:solidFill>
                  <a:srgbClr val="002060"/>
                </a:solidFill>
                <a:latin typeface="Times New Roman" panose="02020603050405020304" pitchFamily="18" charset="0"/>
                <a:cs typeface="Times New Roman" panose="02020603050405020304" pitchFamily="18" charset="0"/>
              </a:rPr>
              <a:t>LEGISLATION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23912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017" y="0"/>
            <a:ext cx="10515600" cy="11719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SAFETY COST </a:t>
            </a:r>
          </a:p>
        </p:txBody>
      </p:sp>
      <p:sp>
        <p:nvSpPr>
          <p:cNvPr id="3" name="Content Placeholder 2"/>
          <p:cNvSpPr>
            <a:spLocks noGrp="1"/>
          </p:cNvSpPr>
          <p:nvPr>
            <p:ph idx="1"/>
          </p:nvPr>
        </p:nvSpPr>
        <p:spPr>
          <a:xfrm>
            <a:off x="645017" y="1171976"/>
            <a:ext cx="9039896" cy="5370491"/>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business involves huge sum of money where every cents counts fro contractor and owner.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economics of safe construction should be viewed from long term point of view.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Any evaluation of costs should take into account the cost of damage to personnel and property due to accidents.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Also consequential delays and escalated costs during the extended period of construction should be considered.</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Every accident costs the employer a considerable amount and inconvenience directly and indirectly due to following: </a:t>
            </a:r>
          </a:p>
          <a:p>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69345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091528"/>
            <a:ext cx="10515600" cy="5631243"/>
          </a:xfrm>
        </p:spPr>
        <p:txBody>
          <a:bodyPr>
            <a:normAutofit/>
          </a:bodyPr>
          <a:lstStyle/>
          <a:p>
            <a:pPr algn="just"/>
            <a:r>
              <a:rPr lang="en-US" b="1" dirty="0">
                <a:latin typeface="Times New Roman" panose="02020603050405020304" pitchFamily="18" charset="0"/>
                <a:cs typeface="Times New Roman" panose="02020603050405020304" pitchFamily="18" charset="0"/>
              </a:rPr>
              <a:t>Unearned wages paid to the injured worker. </a:t>
            </a:r>
          </a:p>
          <a:p>
            <a:pPr algn="just"/>
            <a:r>
              <a:rPr lang="en-US" b="1" dirty="0">
                <a:latin typeface="Times New Roman" panose="02020603050405020304" pitchFamily="18" charset="0"/>
                <a:cs typeface="Times New Roman" panose="02020603050405020304" pitchFamily="18" charset="0"/>
              </a:rPr>
              <a:t>Unearned wages of others who stop work out of sympathy. </a:t>
            </a:r>
          </a:p>
          <a:p>
            <a:pPr algn="just"/>
            <a:r>
              <a:rPr lang="en-US" b="1" dirty="0">
                <a:latin typeface="Times New Roman" panose="02020603050405020304" pitchFamily="18" charset="0"/>
                <a:cs typeface="Times New Roman" panose="02020603050405020304" pitchFamily="18" charset="0"/>
              </a:rPr>
              <a:t>Expenses incurred for medical care, transportation of injured worker to hospital. </a:t>
            </a:r>
          </a:p>
          <a:p>
            <a:pPr algn="just"/>
            <a:r>
              <a:rPr lang="en-US" b="1" dirty="0">
                <a:latin typeface="Times New Roman" panose="02020603050405020304" pitchFamily="18" charset="0"/>
                <a:cs typeface="Times New Roman" panose="02020603050405020304" pitchFamily="18" charset="0"/>
              </a:rPr>
              <a:t>Interruption to planned sequence of work. </a:t>
            </a:r>
          </a:p>
          <a:p>
            <a:pPr algn="just"/>
            <a:r>
              <a:rPr lang="en-US" b="1" dirty="0">
                <a:latin typeface="Times New Roman" panose="02020603050405020304" pitchFamily="18" charset="0"/>
                <a:cs typeface="Times New Roman" panose="02020603050405020304" pitchFamily="18" charset="0"/>
              </a:rPr>
              <a:t>Cost of repairs/ replacement of damaged equipment and materials. </a:t>
            </a:r>
          </a:p>
          <a:p>
            <a:pPr algn="just"/>
            <a:r>
              <a:rPr lang="en-US" b="1" dirty="0">
                <a:latin typeface="Times New Roman" panose="02020603050405020304" pitchFamily="18" charset="0"/>
                <a:cs typeface="Times New Roman" panose="02020603050405020304" pitchFamily="18" charset="0"/>
              </a:rPr>
              <a:t>Cost of equipment idle time due to interruption</a:t>
            </a:r>
            <a:r>
              <a:rPr lang="en-US" dirty="0">
                <a:latin typeface="Times New Roman" panose="02020603050405020304" pitchFamily="18" charset="0"/>
                <a:cs typeface="Times New Roman" panose="02020603050405020304" pitchFamily="18" charset="0"/>
              </a:rPr>
              <a:t>. </a:t>
            </a:r>
          </a:p>
          <a:p>
            <a:pPr algn="just"/>
            <a:r>
              <a:rPr lang="en-US" b="1" dirty="0">
                <a:latin typeface="Times New Roman" panose="02020603050405020304" pitchFamily="18" charset="0"/>
                <a:cs typeface="Times New Roman" panose="02020603050405020304" pitchFamily="18" charset="0"/>
              </a:rPr>
              <a:t>Loss of momentum of work due to interruption. </a:t>
            </a:r>
          </a:p>
          <a:p>
            <a:pPr algn="just"/>
            <a:r>
              <a:rPr lang="en-US" b="1" dirty="0">
                <a:latin typeface="Times New Roman" panose="02020603050405020304" pitchFamily="18" charset="0"/>
                <a:cs typeface="Times New Roman" panose="02020603050405020304" pitchFamily="18" charset="0"/>
              </a:rPr>
              <a:t>Cost of arranging replacement personnel. </a:t>
            </a:r>
          </a:p>
          <a:p>
            <a:pPr algn="just"/>
            <a:r>
              <a:rPr lang="en-US" b="1" dirty="0">
                <a:latin typeface="Times New Roman" panose="02020603050405020304" pitchFamily="18" charset="0"/>
                <a:cs typeface="Times New Roman" panose="02020603050405020304" pitchFamily="18" charset="0"/>
              </a:rPr>
              <a:t>Impact on insurance cost. </a:t>
            </a:r>
          </a:p>
          <a:p>
            <a:endParaRPr lang="en-AU" dirty="0"/>
          </a:p>
        </p:txBody>
      </p:sp>
      <p:sp>
        <p:nvSpPr>
          <p:cNvPr id="4" name="Title 1"/>
          <p:cNvSpPr>
            <a:spLocks noGrp="1"/>
          </p:cNvSpPr>
          <p:nvPr>
            <p:ph type="title"/>
          </p:nvPr>
        </p:nvSpPr>
        <p:spPr>
          <a:xfrm>
            <a:off x="65789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SAFETY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46461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5" y="885466"/>
            <a:ext cx="9284594" cy="5972534"/>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Direct Cost Of </a:t>
            </a:r>
            <a:r>
              <a:rPr lang="en-US" b="1" dirty="0" smtClean="0">
                <a:solidFill>
                  <a:srgbClr val="C00000"/>
                </a:solidFill>
                <a:latin typeface="Times New Roman" panose="02020603050405020304" pitchFamily="18" charset="0"/>
                <a:cs typeface="Times New Roman" panose="02020603050405020304" pitchFamily="18" charset="0"/>
              </a:rPr>
              <a:t>Accidents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also called the insured </a:t>
            </a:r>
            <a:r>
              <a:rPr lang="en-US" b="1" dirty="0" smtClean="0">
                <a:latin typeface="Times New Roman" panose="02020603050405020304" pitchFamily="18" charset="0"/>
                <a:cs typeface="Times New Roman" panose="02020603050405020304" pitchFamily="18" charset="0"/>
              </a:rPr>
              <a:t>cost and relates to stoppage </a:t>
            </a:r>
            <a:r>
              <a:rPr lang="en-US" b="1" dirty="0">
                <a:latin typeface="Times New Roman" panose="02020603050405020304" pitchFamily="18" charset="0"/>
                <a:cs typeface="Times New Roman" panose="02020603050405020304" pitchFamily="18" charset="0"/>
              </a:rPr>
              <a:t>of </a:t>
            </a:r>
            <a:r>
              <a:rPr lang="en-US" b="1" dirty="0" smtClean="0">
                <a:latin typeface="Times New Roman" panose="02020603050405020304" pitchFamily="18" charset="0"/>
                <a:cs typeface="Times New Roman" panose="02020603050405020304" pitchFamily="18" charset="0"/>
              </a:rPr>
              <a:t>works.</a:t>
            </a:r>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Direct </a:t>
            </a:r>
            <a:r>
              <a:rPr lang="en-US" b="1" dirty="0">
                <a:latin typeface="Times New Roman" panose="02020603050405020304" pitchFamily="18" charset="0"/>
                <a:cs typeface="Times New Roman" panose="02020603050405020304" pitchFamily="18" charset="0"/>
              </a:rPr>
              <a:t>cost in injury prevention work meant payments under worker’s compensation laws and medical expenses of the type usually covered by the insurance. </a:t>
            </a:r>
          </a:p>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Indirect </a:t>
            </a:r>
            <a:r>
              <a:rPr lang="en-US" b="1" dirty="0">
                <a:solidFill>
                  <a:srgbClr val="C00000"/>
                </a:solidFill>
                <a:latin typeface="Times New Roman" panose="02020603050405020304" pitchFamily="18" charset="0"/>
                <a:cs typeface="Times New Roman" panose="02020603050405020304" pitchFamily="18" charset="0"/>
              </a:rPr>
              <a:t>Cost Of Accidents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These include the cost of insurance, legal fees, and the cost of equipment or machinery.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Variable </a:t>
            </a:r>
            <a:r>
              <a:rPr lang="en-AU" b="1" dirty="0">
                <a:latin typeface="Times New Roman" panose="02020603050405020304" pitchFamily="18" charset="0"/>
                <a:cs typeface="Times New Roman" panose="02020603050405020304" pitchFamily="18" charset="0"/>
              </a:rPr>
              <a:t>costs are those that can vary by accident.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These </a:t>
            </a:r>
            <a:r>
              <a:rPr lang="en-AU" b="1" dirty="0">
                <a:latin typeface="Times New Roman" panose="02020603050405020304" pitchFamily="18" charset="0"/>
                <a:cs typeface="Times New Roman" panose="02020603050405020304" pitchFamily="18" charset="0"/>
              </a:rPr>
              <a:t>expenses include the expense of medical treatment, lost productivity, and reputation </a:t>
            </a:r>
            <a:r>
              <a:rPr lang="en-AU" b="1" dirty="0" smtClean="0">
                <a:latin typeface="Times New Roman" panose="02020603050405020304" pitchFamily="18" charset="0"/>
                <a:cs typeface="Times New Roman" panose="02020603050405020304" pitchFamily="18" charset="0"/>
              </a:rPr>
              <a:t>loss. </a:t>
            </a: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p>
        </p:txBody>
      </p:sp>
      <p:sp>
        <p:nvSpPr>
          <p:cNvPr id="4" name="Title 1"/>
          <p:cNvSpPr>
            <a:spLocks noGrp="1"/>
          </p:cNvSpPr>
          <p:nvPr>
            <p:ph type="title"/>
          </p:nvPr>
        </p:nvSpPr>
        <p:spPr>
          <a:xfrm>
            <a:off x="593501" y="1"/>
            <a:ext cx="10515600" cy="100455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SAFETY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39409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914400"/>
            <a:ext cx="8846713" cy="5943600"/>
          </a:xfrm>
        </p:spPr>
        <p:txBody>
          <a:bodyPr>
            <a:normAutofit fontScale="92500" lnSpcReduction="10000"/>
          </a:bodyPr>
          <a:lstStyle/>
          <a:p>
            <a:pPr marL="0" indent="0">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Cost of Safety Programs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Management is always pre occupied with economical and speedy construction and to the achievement of higher profitability and successful completion of works. </a:t>
            </a:r>
          </a:p>
          <a:p>
            <a:pPr algn="just">
              <a:lnSpc>
                <a:spcPct val="110000"/>
              </a:lnSpc>
              <a:buFont typeface="Wingdings" panose="05000000000000000000" pitchFamily="2" charset="2"/>
              <a:buChar char="Ø"/>
            </a:pPr>
            <a:r>
              <a:rPr lang="en-US" b="1" dirty="0">
                <a:solidFill>
                  <a:srgbClr val="000099"/>
                </a:solidFill>
                <a:latin typeface="Times New Roman" panose="02020603050405020304" pitchFamily="18" charset="0"/>
                <a:cs typeface="Times New Roman" panose="02020603050405020304" pitchFamily="18" charset="0"/>
              </a:rPr>
              <a:t>The expenditure on safety in construction is neither included as an individual item of cost nor is it taken into account at the estimation </a:t>
            </a:r>
            <a:r>
              <a:rPr lang="en-US" b="1" dirty="0" smtClean="0">
                <a:solidFill>
                  <a:srgbClr val="000099"/>
                </a:solidFill>
                <a:latin typeface="Times New Roman" panose="02020603050405020304" pitchFamily="18" charset="0"/>
                <a:cs typeface="Times New Roman" panose="02020603050405020304" pitchFamily="18" charset="0"/>
              </a:rPr>
              <a:t>stage. </a:t>
            </a:r>
            <a:endParaRPr lang="en-US" b="1" dirty="0">
              <a:solidFill>
                <a:srgbClr val="000099"/>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While making the bids, </a:t>
            </a:r>
            <a:r>
              <a:rPr lang="en-US" b="1" dirty="0">
                <a:solidFill>
                  <a:srgbClr val="000099"/>
                </a:solidFill>
                <a:latin typeface="Times New Roman" panose="02020603050405020304" pitchFamily="18" charset="0"/>
                <a:cs typeface="Times New Roman" panose="02020603050405020304" pitchFamily="18" charset="0"/>
              </a:rPr>
              <a:t>contractors do not generally take into account the expenses </a:t>
            </a:r>
            <a:r>
              <a:rPr lang="en-US" b="1" dirty="0">
                <a:latin typeface="Times New Roman" panose="02020603050405020304" pitchFamily="18" charset="0"/>
                <a:cs typeface="Times New Roman" panose="02020603050405020304" pitchFamily="18" charset="0"/>
              </a:rPr>
              <a:t>involved in ensuring </a:t>
            </a:r>
            <a:r>
              <a:rPr lang="en-US" b="1" dirty="0">
                <a:solidFill>
                  <a:srgbClr val="000099"/>
                </a:solidFill>
                <a:latin typeface="Times New Roman" panose="02020603050405020304" pitchFamily="18" charset="0"/>
                <a:cs typeface="Times New Roman" panose="02020603050405020304" pitchFamily="18" charset="0"/>
              </a:rPr>
              <a:t>safety of workers</a:t>
            </a:r>
            <a:r>
              <a:rPr lang="en-US" b="1" dirty="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a:solidFill>
                  <a:srgbClr val="0000CC"/>
                </a:solidFill>
                <a:latin typeface="Times New Roman" panose="02020603050405020304" pitchFamily="18" charset="0"/>
                <a:cs typeface="Times New Roman" panose="02020603050405020304" pitchFamily="18" charset="0"/>
              </a:rPr>
              <a:t>cost of safety is not reflected </a:t>
            </a:r>
            <a:r>
              <a:rPr lang="en-US" b="1" dirty="0">
                <a:latin typeface="Times New Roman" panose="02020603050405020304" pitchFamily="18" charset="0"/>
                <a:cs typeface="Times New Roman" panose="02020603050405020304" pitchFamily="18" charset="0"/>
              </a:rPr>
              <a:t>in the estimates of cost of projects </a:t>
            </a:r>
            <a:r>
              <a:rPr lang="en-US" b="1" dirty="0">
                <a:solidFill>
                  <a:srgbClr val="0000CC"/>
                </a:solidFill>
                <a:latin typeface="Times New Roman" panose="02020603050405020304" pitchFamily="18" charset="0"/>
                <a:cs typeface="Times New Roman" panose="02020603050405020304" pitchFamily="18" charset="0"/>
              </a:rPr>
              <a:t>prepared by the construction department and agencies. </a:t>
            </a:r>
          </a:p>
          <a:p>
            <a:pPr marL="0" indent="0">
              <a:buNone/>
            </a:pPr>
            <a:endParaRPr lang="en-AU" dirty="0"/>
          </a:p>
        </p:txBody>
      </p:sp>
      <p:sp>
        <p:nvSpPr>
          <p:cNvPr id="4" name="Title 1"/>
          <p:cNvSpPr>
            <a:spLocks noGrp="1"/>
          </p:cNvSpPr>
          <p:nvPr>
            <p:ph type="title"/>
          </p:nvPr>
        </p:nvSpPr>
        <p:spPr>
          <a:xfrm>
            <a:off x="503349" y="1"/>
            <a:ext cx="10515600" cy="109470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SAFETY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0720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39" y="846831"/>
            <a:ext cx="9220200" cy="5908138"/>
          </a:xfrm>
        </p:spPr>
        <p:txBody>
          <a:bodyPr>
            <a:normAutofit lnSpcReduction="100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is no separate unit in the organization which has the sole responsibility to oversee safety in construction in a </a:t>
            </a:r>
            <a:r>
              <a:rPr lang="en-US" b="1" dirty="0" smtClean="0">
                <a:latin typeface="Times New Roman" panose="02020603050405020304" pitchFamily="18" charset="0"/>
                <a:cs typeface="Times New Roman" panose="02020603050405020304" pitchFamily="18" charset="0"/>
              </a:rPr>
              <a:t>coordinated </a:t>
            </a:r>
            <a:r>
              <a:rPr lang="en-US" b="1" dirty="0">
                <a:latin typeface="Times New Roman" panose="02020603050405020304" pitchFamily="18" charset="0"/>
                <a:cs typeface="Times New Roman" panose="02020603050405020304" pitchFamily="18" charset="0"/>
              </a:rPr>
              <a:t>manner.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Non inclusion of safety expenditure on safety in construction </a:t>
            </a:r>
            <a:r>
              <a:rPr lang="en-US" b="1" dirty="0">
                <a:solidFill>
                  <a:srgbClr val="0000CC"/>
                </a:solidFill>
                <a:latin typeface="Times New Roman" panose="02020603050405020304" pitchFamily="18" charset="0"/>
                <a:cs typeface="Times New Roman" panose="02020603050405020304" pitchFamily="18" charset="0"/>
              </a:rPr>
              <a:t>may result high cost to the contractor or to the construction department </a:t>
            </a:r>
            <a:r>
              <a:rPr lang="en-US" b="1" dirty="0">
                <a:latin typeface="Times New Roman" panose="02020603050405020304" pitchFamily="18" charset="0"/>
                <a:cs typeface="Times New Roman" panose="02020603050405020304" pitchFamily="18" charset="0"/>
              </a:rPr>
              <a:t>in the event of unforeseen mishaps.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are direct losses in terms of temporary stoppage of works, and payment of compensation etc.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Indirect losses in terms of disputes and delays in the execution of project.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therefore always in the interest of all to ensure safety in construction. </a:t>
            </a:r>
          </a:p>
          <a:p>
            <a:pPr marL="0" indent="0">
              <a:buNone/>
            </a:pPr>
            <a:endParaRPr lang="en-AU" dirty="0"/>
          </a:p>
        </p:txBody>
      </p:sp>
      <p:sp>
        <p:nvSpPr>
          <p:cNvPr id="4" name="Title 1"/>
          <p:cNvSpPr>
            <a:spLocks noGrp="1"/>
          </p:cNvSpPr>
          <p:nvPr>
            <p:ph type="title"/>
          </p:nvPr>
        </p:nvSpPr>
        <p:spPr>
          <a:xfrm>
            <a:off x="683653" y="-227303"/>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SAFETY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10063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516228" y="1016470"/>
            <a:ext cx="9464899" cy="5616150"/>
          </a:xfrm>
        </p:spPr>
        <p:txBody>
          <a:bodyPr>
            <a:normAutofit fontScale="925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Global Perspective on International Construction Contracting, </a:t>
            </a:r>
            <a:r>
              <a:rPr lang="en-AU" b="1" dirty="0" err="1" smtClean="0">
                <a:latin typeface="Times New Roman" panose="02020603050405020304" pitchFamily="18" charset="0"/>
                <a:cs typeface="Times New Roman" panose="02020603050405020304" pitchFamily="18" charset="0"/>
              </a:rPr>
              <a:t>Moavenzadeh</a:t>
            </a:r>
            <a:r>
              <a:rPr lang="en-AU" b="1" dirty="0" smtClean="0">
                <a:latin typeface="Times New Roman" panose="02020603050405020304" pitchFamily="18" charset="0"/>
                <a:cs typeface="Times New Roman" panose="02020603050405020304" pitchFamily="18" charset="0"/>
              </a:rPr>
              <a:t> F., Journal of Construction Management, Vol. II, No. III, October 1987.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Occupational Safety and Health Branch, I.L.O, </a:t>
            </a:r>
            <a:r>
              <a:rPr lang="en-AU" b="1" dirty="0" err="1" smtClean="0">
                <a:latin typeface="Times New Roman" panose="02020603050405020304" pitchFamily="18" charset="0"/>
                <a:cs typeface="Times New Roman" panose="02020603050405020304" pitchFamily="18" charset="0"/>
              </a:rPr>
              <a:t>Kliesch</a:t>
            </a:r>
            <a:r>
              <a:rPr lang="en-AU" b="1" dirty="0" smtClean="0">
                <a:latin typeface="Times New Roman" panose="02020603050405020304" pitchFamily="18" charset="0"/>
                <a:cs typeface="Times New Roman" panose="02020603050405020304" pitchFamily="18" charset="0"/>
              </a:rPr>
              <a:t> G, Chief, Asian Regional Seminar on Occupational Safety, Health and Welfare in Construction Industry, Bangkok, 1986, PP 21.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Construction Safety Management, K.N. </a:t>
            </a:r>
            <a:r>
              <a:rPr lang="en-AU" b="1" dirty="0" err="1" smtClean="0">
                <a:latin typeface="Times New Roman" panose="02020603050405020304" pitchFamily="18" charset="0"/>
                <a:cs typeface="Times New Roman" panose="02020603050405020304" pitchFamily="18" charset="0"/>
              </a:rPr>
              <a:t>Vaid</a:t>
            </a:r>
            <a:r>
              <a:rPr lang="en-AU" b="1" dirty="0" smtClean="0">
                <a:latin typeface="Times New Roman" panose="02020603050405020304" pitchFamily="18" charset="0"/>
                <a:cs typeface="Times New Roman" panose="02020603050405020304" pitchFamily="18" charset="0"/>
              </a:rPr>
              <a:t>, Editor, Published by National Institute of Construction Management and Research (NICMAR), Bombay, India, 1988.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AU" b="1" i="1" dirty="0" smtClean="0">
                <a:latin typeface="Times New Roman" panose="02020603050405020304" pitchFamily="18" charset="0"/>
                <a:cs typeface="Times New Roman" panose="02020603050405020304" pitchFamily="18" charset="0"/>
              </a:rPr>
              <a:t>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Edition, S.K. </a:t>
            </a:r>
            <a:r>
              <a:rPr lang="en-AU" b="1" dirty="0" err="1" smtClean="0">
                <a:latin typeface="Times New Roman" panose="02020603050405020304" pitchFamily="18" charset="0"/>
                <a:cs typeface="Times New Roman" panose="02020603050405020304" pitchFamily="18" charset="0"/>
              </a:rPr>
              <a:t>Kataria</a:t>
            </a:r>
            <a:r>
              <a:rPr lang="en-AU" b="1" dirty="0" smtClean="0">
                <a:latin typeface="Times New Roman" panose="02020603050405020304" pitchFamily="18" charset="0"/>
                <a:cs typeface="Times New Roman" panose="02020603050405020304" pitchFamily="18" charset="0"/>
              </a:rPr>
              <a:t> &amp;Sons, Publisher of Engineering and Computer Books, New Delhi, India, April 2014. </a:t>
            </a:r>
          </a:p>
          <a:p>
            <a:pPr marL="0" indent="0">
              <a:buNone/>
            </a:pPr>
            <a:endParaRPr lang="en-AU" b="1" dirty="0" smtClean="0"/>
          </a:p>
          <a:p>
            <a:pPr marL="0" indent="0">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30294812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834" y="1052892"/>
            <a:ext cx="9181564" cy="5695637"/>
          </a:xfrm>
        </p:spPr>
        <p:txBody>
          <a:bodyPr>
            <a:normAutofit fontScale="92500"/>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[5] Confined Space Regulatory Resources, accessed on October 17</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2023, </a:t>
            </a:r>
            <a:r>
              <a:rPr lang="en-AU" b="1" dirty="0">
                <a:latin typeface="Times New Roman" panose="02020603050405020304" pitchFamily="18" charset="0"/>
                <a:cs typeface="Times New Roman" panose="02020603050405020304" pitchFamily="18" charset="0"/>
                <a:hlinkClick r:id="rId2"/>
              </a:rPr>
              <a:t>https://www.jsabuilder.com/resources/confined-space-resources.php</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latin typeface="Times New Roman" panose="02020603050405020304" pitchFamily="18" charset="0"/>
                <a:cs typeface="Times New Roman" panose="02020603050405020304" pitchFamily="18" charset="0"/>
              </a:rPr>
              <a:t>[6] 7 Ways to Improve Construction Site Safety, By </a:t>
            </a:r>
            <a:r>
              <a:rPr lang="en-AU" b="1" u="sng" dirty="0">
                <a:latin typeface="Times New Roman" panose="02020603050405020304" pitchFamily="18" charset="0"/>
                <a:cs typeface="Times New Roman" panose="02020603050405020304" pitchFamily="18" charset="0"/>
              </a:rPr>
              <a:t>Thomas Tracy, </a:t>
            </a:r>
            <a:r>
              <a:rPr lang="en-AU" b="1" dirty="0">
                <a:latin typeface="Times New Roman" panose="02020603050405020304" pitchFamily="18" charset="0"/>
                <a:cs typeface="Times New Roman" panose="02020603050405020304" pitchFamily="18" charset="0"/>
              </a:rPr>
              <a:t>Last Updated Aug 23, 2023,</a:t>
            </a:r>
            <a:r>
              <a:rPr lang="en-AU" b="1" u="sng" dirty="0">
                <a:latin typeface="Times New Roman" panose="02020603050405020304" pitchFamily="18" charset="0"/>
                <a:cs typeface="Times New Roman" panose="02020603050405020304" pitchFamily="18" charset="0"/>
              </a:rPr>
              <a:t>accessed on 17</a:t>
            </a:r>
            <a:r>
              <a:rPr lang="en-AU" b="1" u="sng" baseline="30000" dirty="0">
                <a:latin typeface="Times New Roman" panose="02020603050405020304" pitchFamily="18" charset="0"/>
                <a:cs typeface="Times New Roman" panose="02020603050405020304" pitchFamily="18" charset="0"/>
              </a:rPr>
              <a:t>th</a:t>
            </a:r>
            <a:r>
              <a:rPr lang="en-AU" b="1" u="sng" dirty="0">
                <a:latin typeface="Times New Roman" panose="02020603050405020304" pitchFamily="18" charset="0"/>
                <a:cs typeface="Times New Roman" panose="02020603050405020304" pitchFamily="18" charset="0"/>
              </a:rPr>
              <a:t> October, 2023, </a:t>
            </a:r>
            <a:r>
              <a:rPr lang="en-AU" b="1" u="sng" dirty="0">
                <a:latin typeface="Times New Roman" panose="02020603050405020304" pitchFamily="18" charset="0"/>
                <a:cs typeface="Times New Roman" panose="02020603050405020304" pitchFamily="18" charset="0"/>
                <a:hlinkClick r:id="rId3"/>
              </a:rPr>
              <a:t>https://www.procore.com/library/improve-construction-site-safety</a:t>
            </a:r>
            <a:r>
              <a:rPr lang="en-AU" b="1" u="sng" dirty="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[7] What is Excavation? </a:t>
            </a:r>
            <a:r>
              <a:rPr lang="en-AU" b="1" dirty="0" err="1">
                <a:latin typeface="Times New Roman" panose="02020603050405020304" pitchFamily="18" charset="0"/>
                <a:cs typeface="Times New Roman" panose="02020603050405020304" pitchFamily="18" charset="0"/>
              </a:rPr>
              <a:t>busybusy</a:t>
            </a:r>
            <a:r>
              <a:rPr lang="en-AU" b="1" dirty="0">
                <a:latin typeface="Times New Roman" panose="02020603050405020304" pitchFamily="18" charset="0"/>
                <a:cs typeface="Times New Roman" panose="02020603050405020304" pitchFamily="18" charset="0"/>
              </a:rPr>
              <a:t> Time Tracking | September 19, 2023, accessed on 17</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4"/>
              </a:rPr>
              <a:t>https://busybusy.com/blog/what-is-excavation/</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latin typeface="Times New Roman" panose="02020603050405020304" pitchFamily="18" charset="0"/>
                <a:cs typeface="Times New Roman" panose="02020603050405020304" pitchFamily="18" charset="0"/>
              </a:rPr>
              <a:t>[8] Safety Management, John V. </a:t>
            </a:r>
            <a:r>
              <a:rPr lang="en-AU" b="1" dirty="0" err="1">
                <a:latin typeface="Times New Roman" panose="02020603050405020304" pitchFamily="18" charset="0"/>
                <a:cs typeface="Times New Roman" panose="02020603050405020304" pitchFamily="18" charset="0"/>
              </a:rPr>
              <a:t>Grimaldi</a:t>
            </a:r>
            <a:r>
              <a:rPr lang="en-AU" b="1" dirty="0">
                <a:latin typeface="Times New Roman" panose="02020603050405020304" pitchFamily="18" charset="0"/>
                <a:cs typeface="Times New Roman" panose="02020603050405020304" pitchFamily="18" charset="0"/>
              </a:rPr>
              <a:t> and Rollins H. Simonds, Fifth edition, Richard D. Irwin, </a:t>
            </a:r>
            <a:r>
              <a:rPr lang="en-AU" b="1" dirty="0" err="1">
                <a:latin typeface="Times New Roman" panose="02020603050405020304" pitchFamily="18" charset="0"/>
                <a:cs typeface="Times New Roman" panose="02020603050405020304" pitchFamily="18" charset="0"/>
              </a:rPr>
              <a:t>Inc</a:t>
            </a:r>
            <a:r>
              <a:rPr lang="en-AU" b="1" dirty="0">
                <a:latin typeface="Times New Roman" panose="02020603050405020304" pitchFamily="18" charset="0"/>
                <a:cs typeface="Times New Roman" panose="02020603050405020304" pitchFamily="18" charset="0"/>
              </a:rPr>
              <a:t>, Homewood, Illinois 60430, 1991. </a:t>
            </a:r>
          </a:p>
          <a:p>
            <a:pPr algn="just">
              <a:lnSpc>
                <a:spcPct val="100000"/>
              </a:lnSpc>
            </a:pPr>
            <a:endParaRPr lang="en-AU" b="1" dirty="0"/>
          </a:p>
        </p:txBody>
      </p:sp>
      <p:sp>
        <p:nvSpPr>
          <p:cNvPr id="4" name="Title 1"/>
          <p:cNvSpPr>
            <a:spLocks noGrp="1"/>
          </p:cNvSpPr>
          <p:nvPr>
            <p:ph type="title"/>
          </p:nvPr>
        </p:nvSpPr>
        <p:spPr>
          <a:xfrm>
            <a:off x="735169"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142068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155806" cy="4351338"/>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 </a:t>
            </a:r>
            <a:r>
              <a:rPr lang="en-AU" b="1" dirty="0">
                <a:latin typeface="Times New Roman" panose="02020603050405020304" pitchFamily="18" charset="0"/>
                <a:cs typeface="Times New Roman" panose="02020603050405020304" pitchFamily="18" charset="0"/>
              </a:rPr>
              <a:t>Occupational Safety and Health </a:t>
            </a:r>
            <a:r>
              <a:rPr lang="en-AU" b="1" dirty="0" smtClean="0">
                <a:latin typeface="Times New Roman" panose="02020603050405020304" pitchFamily="18" charset="0"/>
                <a:cs typeface="Times New Roman" panose="02020603050405020304" pitchFamily="18" charset="0"/>
              </a:rPr>
              <a:t>Administration, U.S. department of </a:t>
            </a:r>
            <a:r>
              <a:rPr lang="en-AU" b="1" dirty="0" err="1" smtClean="0">
                <a:latin typeface="Times New Roman" panose="02020603050405020304" pitchFamily="18" charset="0"/>
                <a:cs typeface="Times New Roman" panose="02020603050405020304" pitchFamily="18" charset="0"/>
              </a:rPr>
              <a:t>labor</a:t>
            </a:r>
            <a:r>
              <a:rPr lang="en-AU" b="1" dirty="0" smtClean="0">
                <a:latin typeface="Times New Roman" panose="02020603050405020304" pitchFamily="18" charset="0"/>
                <a:cs typeface="Times New Roman" panose="02020603050405020304" pitchFamily="18" charset="0"/>
              </a:rPr>
              <a:t>, OSHA’s mission, accessed on 17</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October, 2023</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2"/>
              </a:rPr>
              <a:t>https://www.osha.gov/aboutosha#:~:text=OSHA's%20Mission,%2C%20outreach%2C%20education%20and%20assistance</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[10] </a:t>
            </a:r>
            <a:r>
              <a:rPr lang="en-AU" b="1" dirty="0">
                <a:latin typeface="Times New Roman" panose="02020603050405020304" pitchFamily="18" charset="0"/>
                <a:cs typeface="Times New Roman" panose="02020603050405020304" pitchFamily="18" charset="0"/>
              </a:rPr>
              <a:t>About the </a:t>
            </a:r>
            <a:r>
              <a:rPr lang="en-AU" b="1" dirty="0" smtClean="0">
                <a:latin typeface="Times New Roman" panose="02020603050405020304" pitchFamily="18" charset="0"/>
                <a:cs typeface="Times New Roman" panose="02020603050405020304" pitchFamily="18" charset="0"/>
              </a:rPr>
              <a:t>ILO, International </a:t>
            </a:r>
            <a:r>
              <a:rPr lang="en-AU" b="1" dirty="0" err="1" smtClean="0">
                <a:latin typeface="Times New Roman" panose="02020603050405020304" pitchFamily="18" charset="0"/>
                <a:cs typeface="Times New Roman" panose="02020603050405020304" pitchFamily="18" charset="0"/>
              </a:rPr>
              <a:t>Labor</a:t>
            </a:r>
            <a:r>
              <a:rPr lang="en-AU" b="1" dirty="0" smtClean="0">
                <a:latin typeface="Times New Roman" panose="02020603050405020304" pitchFamily="18" charset="0"/>
                <a:cs typeface="Times New Roman" panose="02020603050405020304" pitchFamily="18" charset="0"/>
              </a:rPr>
              <a:t> Organization, accessed on 17</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3"/>
              </a:rPr>
              <a:t>https://www.ilo.org/global/about-the-ilo/lang--</a:t>
            </a:r>
            <a:r>
              <a:rPr lang="en-AU" b="1" dirty="0" smtClean="0">
                <a:latin typeface="Times New Roman" panose="02020603050405020304" pitchFamily="18" charset="0"/>
                <a:cs typeface="Times New Roman" panose="02020603050405020304" pitchFamily="18" charset="0"/>
                <a:hlinkClick r:id="rId3"/>
              </a:rPr>
              <a:t>en/index.htm</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59063"/>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7706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1618</TotalTime>
  <Words>3542</Words>
  <Application>Microsoft Office PowerPoint</Application>
  <PresentationFormat>Widescreen</PresentationFormat>
  <Paragraphs>334</Paragraphs>
  <Slides>47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Constantia</vt:lpstr>
      <vt:lpstr>Times New Roman</vt:lpstr>
      <vt:lpstr>Wingdings</vt:lpstr>
      <vt:lpstr>Office Theme</vt:lpstr>
      <vt:lpstr>COURSE TITLE CONSTRUCTION ENGINEERING AND MANAGEMENT</vt:lpstr>
      <vt:lpstr>Learning Objective</vt:lpstr>
      <vt:lpstr>INTRODUCTION </vt:lpstr>
      <vt:lpstr>INTRODUCTION (Cont’d..) </vt:lpstr>
      <vt:lpstr>INTRODUCTION (Cont’d..) </vt:lpstr>
      <vt:lpstr>INTRODUCTION (Cont’d..) </vt:lpstr>
      <vt:lpstr>INTRODUCTION (Cont’d..) </vt:lpstr>
      <vt:lpstr>INTRODUCTION (Cont’d..) </vt:lpstr>
      <vt:lpstr>CONSTRUCTION ACCIDENTS</vt:lpstr>
      <vt:lpstr>CONSTRUCTION ACCIDENTS (Cont’d…) </vt:lpstr>
      <vt:lpstr>CONSTRUCTION ACCIDENTS (Cont’d…) </vt:lpstr>
      <vt:lpstr>CONSTRUCTION ACCIDENTS (Cont’d…) </vt:lpstr>
      <vt:lpstr>IMPORTANT SAFETY RULES </vt:lpstr>
      <vt:lpstr>IMPORTANT SAFETY RULES (Cont’d..) </vt:lpstr>
      <vt:lpstr>IMPORTANT SAFETY RULES (Cont’d..) </vt:lpstr>
      <vt:lpstr>IMPORTANT SAFETY RULES (Cont’d..) </vt:lpstr>
      <vt:lpstr>IMPORTANT SAFETY RULES (Cont’d..) </vt:lpstr>
      <vt:lpstr>IMPORTANT SAFETY RULES (Cont’d..) </vt:lpstr>
      <vt:lpstr>IMPORTANT SAFETY RULES (Cont’d..) </vt:lpstr>
      <vt:lpstr>SITE SAFETY MANAGEMENT </vt:lpstr>
      <vt:lpstr>SITE SAFETY MANAGEMENT (Cont’d…) </vt:lpstr>
      <vt:lpstr>SITE SAFETY MANAGEMENT (Cont’d…) </vt:lpstr>
      <vt:lpstr>SITE SAFETY MANAGEMENT (Cont’d…) </vt:lpstr>
      <vt:lpstr>SITE SAFETY MANAGEMENT (Cont’d…) </vt:lpstr>
      <vt:lpstr>SAFETY IN CONSTRUCTION OPERATION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IN CONSTRUCTION OPERATION (Cont’d…)  </vt:lpstr>
      <vt:lpstr>SAFETY LEGISLATION </vt:lpstr>
      <vt:lpstr>SAFETY LEGISLATION (Cont’d…)  </vt:lpstr>
      <vt:lpstr>SAFETY LEGISLATION (Cont’d…)  </vt:lpstr>
      <vt:lpstr>SAFETY LEGISLATION (Cont’d…)  </vt:lpstr>
      <vt:lpstr>CONSTRUCTION SAFETY COST </vt:lpstr>
      <vt:lpstr>CONSTRUCTION SAFETY COST (Cont’d….)  </vt:lpstr>
      <vt:lpstr>CONSTRUCTION SAFETY COST (Cont’d….)  </vt:lpstr>
      <vt:lpstr>CONSTRUCTION SAFETY COST (Cont’d….)  </vt:lpstr>
      <vt:lpstr>CONSTRUCTION SAFETY COST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53</cp:revision>
  <dcterms:created xsi:type="dcterms:W3CDTF">2023-10-16T14:32:18Z</dcterms:created>
  <dcterms:modified xsi:type="dcterms:W3CDTF">2023-10-21T14:40:07Z</dcterms:modified>
</cp:coreProperties>
</file>